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61" r:id="rId4"/>
    <p:sldId id="263" r:id="rId5"/>
    <p:sldId id="264" r:id="rId6"/>
    <p:sldId id="265" r:id="rId7"/>
    <p:sldId id="266" r:id="rId8"/>
    <p:sldId id="267" r:id="rId9"/>
    <p:sldId id="268" r:id="rId10"/>
    <p:sldId id="271" r:id="rId11"/>
    <p:sldId id="286" r:id="rId12"/>
    <p:sldId id="287" r:id="rId13"/>
    <p:sldId id="269" r:id="rId14"/>
    <p:sldId id="270" r:id="rId15"/>
    <p:sldId id="272" r:id="rId16"/>
    <p:sldId id="275" r:id="rId17"/>
    <p:sldId id="276" r:id="rId18"/>
    <p:sldId id="277" r:id="rId19"/>
    <p:sldId id="262" r:id="rId20"/>
    <p:sldId id="278" r:id="rId21"/>
    <p:sldId id="279" r:id="rId22"/>
    <p:sldId id="280" r:id="rId23"/>
    <p:sldId id="281" r:id="rId24"/>
    <p:sldId id="282" r:id="rId25"/>
    <p:sldId id="283" r:id="rId26"/>
    <p:sldId id="288" r:id="rId27"/>
    <p:sldId id="284" r:id="rId28"/>
    <p:sldId id="289" r:id="rId29"/>
    <p:sldId id="285" r:id="rId3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74" d="100"/>
          <a:sy n="74" d="100"/>
        </p:scale>
        <p:origin x="5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D1AFE-350E-4E8E-BFF5-A49B1C1A9DEE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02916-CD10-479D-8C8C-8AB802F60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753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02916-CD10-479D-8C8C-8AB802F60B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317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3862B58-7114-404E-B804-3BAADCD1A400}" type="slidenum">
              <a:rPr lang="en-US">
                <a:latin typeface="Calibri" panose="020F0502020204030204" pitchFamily="34" charset="0"/>
              </a:rPr>
              <a:pPr eaLnBrk="1" hangingPunct="1"/>
              <a:t>28</a:t>
            </a:fld>
            <a:endParaRPr 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004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906DB-9CE1-4825-A5FC-D7F609FE188B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FAC66-C8FB-4EDF-BB37-C104839B7E28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BB1A5-1B56-4277-AA6C-96100A701E6E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2A3B4-AC40-4538-B9C9-525B21345DC0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31638-D318-47B2-AD8C-6265E219E2F9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64DCB-7B89-414D-9C91-7E809B075FDC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E739F-5CC6-4187-BB78-43B04ABA464F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A0E3-CF64-496E-9A21-0FC774563CFB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>
            <a:lvl1pPr algn="r" rtl="1">
              <a:defRPr>
                <a:cs typeface="B Traffic" panose="00000400000000000000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>
            <a:normAutofit/>
          </a:bodyPr>
          <a:lstStyle>
            <a:lvl1pPr>
              <a:defRPr sz="2000">
                <a:cs typeface="B Yagut" panose="00000400000000000000" pitchFamily="2" charset="-78"/>
              </a:defRPr>
            </a:lvl1pPr>
            <a:lvl2pPr>
              <a:defRPr sz="1800">
                <a:cs typeface="B Yagut" panose="00000400000000000000" pitchFamily="2" charset="-78"/>
              </a:defRPr>
            </a:lvl2pPr>
            <a:lvl3pPr>
              <a:defRPr sz="1600">
                <a:cs typeface="B Yagut" panose="00000400000000000000" pitchFamily="2" charset="-78"/>
              </a:defRPr>
            </a:lvl3pPr>
            <a:lvl4pPr>
              <a:defRPr sz="1400">
                <a:cs typeface="B Yagut" panose="00000400000000000000" pitchFamily="2" charset="-78"/>
              </a:defRPr>
            </a:lvl4pPr>
            <a:lvl5pPr>
              <a:defRPr sz="1400">
                <a:cs typeface="B Yagut" panose="00000400000000000000" pitchFamily="2" charset="-78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4605-7295-4C02-B237-F6038553F3B7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C4907-CCF5-43B6-AAAF-266574A6250B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1BCD9-CEC5-4BBF-B257-16E55F52FE10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0F6F-DAE3-4409-8B69-48E0E71C8A23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07080-69DF-4315-AD92-8A42B3628DBF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0580-1F53-44C8-9E99-5F4501C2B44A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F0278-0232-46E7-9002-4DD6B52A070E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434D7-1A1D-454F-968A-614034995989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DF39D-FEAC-418F-8A1A-276829B43AA9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hf hdr="0" ftr="0" dt="0"/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توابع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43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تمرین: </a:t>
            </a:r>
            <a:r>
              <a:rPr lang="fa-IR" sz="2800" dirty="0" err="1"/>
              <a:t>ﺑﺮﻧﺎﻣﻪ</a:t>
            </a:r>
            <a:r>
              <a:rPr lang="fa-IR" sz="2800" dirty="0"/>
              <a:t> </a:t>
            </a:r>
            <a:r>
              <a:rPr lang="fa-IR" sz="2800" dirty="0" err="1"/>
              <a:t>اي</a:t>
            </a:r>
            <a:r>
              <a:rPr lang="fa-IR" sz="2800" dirty="0"/>
              <a:t> </a:t>
            </a:r>
            <a:r>
              <a:rPr lang="fa-IR" sz="2800" dirty="0" err="1"/>
              <a:t>ﻛﻪ</a:t>
            </a:r>
            <a:r>
              <a:rPr lang="fa-IR" sz="2800" dirty="0"/>
              <a:t> </a:t>
            </a:r>
            <a:r>
              <a:rPr lang="fa-IR" sz="2800" dirty="0" err="1"/>
              <a:t>ﻳﻚ</a:t>
            </a:r>
            <a:r>
              <a:rPr lang="fa-IR" sz="2800" dirty="0"/>
              <a:t> </a:t>
            </a:r>
            <a:r>
              <a:rPr lang="fa-IR" sz="2800" dirty="0" err="1"/>
              <a:t>رﺷﺘﻪ</a:t>
            </a:r>
            <a:r>
              <a:rPr lang="fa-IR" sz="2800" dirty="0"/>
              <a:t> را </a:t>
            </a:r>
            <a:r>
              <a:rPr lang="fa-IR" sz="2800" dirty="0" err="1" smtClean="0"/>
              <a:t>ﻣﻌﻜﻮس</a:t>
            </a:r>
            <a:r>
              <a:rPr lang="fa-IR" sz="2800" dirty="0" smtClean="0"/>
              <a:t> </a:t>
            </a:r>
            <a:r>
              <a:rPr lang="fa-IR" sz="2800" dirty="0" err="1"/>
              <a:t>ﻛﻨﺪ</a:t>
            </a:r>
            <a:r>
              <a:rPr lang="fa-IR" sz="2800" dirty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635617"/>
            <a:ext cx="8915400" cy="4649273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en-US" dirty="0"/>
              <a:t>declare @st1 </a:t>
            </a:r>
            <a:r>
              <a:rPr lang="en-US" dirty="0" err="1"/>
              <a:t>varchar</a:t>
            </a:r>
            <a:r>
              <a:rPr lang="en-US" dirty="0"/>
              <a:t>(50),@st2 </a:t>
            </a:r>
            <a:r>
              <a:rPr lang="en-US" dirty="0" err="1"/>
              <a:t>varchar</a:t>
            </a:r>
            <a:r>
              <a:rPr lang="en-US" dirty="0"/>
              <a:t>(50),@n </a:t>
            </a:r>
            <a:r>
              <a:rPr lang="en-US" dirty="0" err="1"/>
              <a:t>int</a:t>
            </a:r>
            <a:r>
              <a:rPr lang="en-US" dirty="0"/>
              <a:t>,@char </a:t>
            </a:r>
            <a:r>
              <a:rPr lang="en-US" dirty="0" err="1"/>
              <a:t>char</a:t>
            </a:r>
            <a:r>
              <a:rPr lang="en-US" dirty="0"/>
              <a:t> </a:t>
            </a:r>
            <a:endParaRPr lang="fa-IR" dirty="0" smtClean="0"/>
          </a:p>
          <a:p>
            <a:pPr algn="l" rtl="0"/>
            <a:r>
              <a:rPr lang="en-US" dirty="0" smtClean="0"/>
              <a:t>set </a:t>
            </a:r>
            <a:r>
              <a:rPr lang="en-US" dirty="0"/>
              <a:t>@st2</a:t>
            </a:r>
            <a:r>
              <a:rPr lang="en-US" dirty="0" smtClean="0"/>
              <a:t>='' </a:t>
            </a:r>
            <a:endParaRPr lang="fa-IR" dirty="0" smtClean="0"/>
          </a:p>
          <a:p>
            <a:pPr algn="l" rtl="0"/>
            <a:r>
              <a:rPr lang="en-US" dirty="0" smtClean="0"/>
              <a:t>set </a:t>
            </a:r>
            <a:r>
              <a:rPr lang="en-US" dirty="0"/>
              <a:t>@st1</a:t>
            </a:r>
            <a:r>
              <a:rPr lang="en-US" dirty="0" smtClean="0"/>
              <a:t>=‘hello programmer‘</a:t>
            </a:r>
          </a:p>
          <a:p>
            <a:pPr algn="l" rtl="0"/>
            <a:r>
              <a:rPr lang="en-US" dirty="0" smtClean="0"/>
              <a:t> </a:t>
            </a:r>
            <a:r>
              <a:rPr lang="en-US" dirty="0"/>
              <a:t>set @n=</a:t>
            </a:r>
            <a:r>
              <a:rPr lang="en-US" dirty="0" err="1"/>
              <a:t>len</a:t>
            </a:r>
            <a:r>
              <a:rPr lang="en-US" dirty="0"/>
              <a:t>(@st1</a:t>
            </a:r>
            <a:r>
              <a:rPr lang="en-US" dirty="0" smtClean="0"/>
              <a:t>)</a:t>
            </a:r>
          </a:p>
          <a:p>
            <a:pPr algn="l" rtl="0"/>
            <a:r>
              <a:rPr lang="en-US" dirty="0" smtClean="0"/>
              <a:t>while</a:t>
            </a:r>
            <a:r>
              <a:rPr lang="en-US" dirty="0"/>
              <a:t>(@n&gt;0</a:t>
            </a:r>
            <a:r>
              <a:rPr lang="en-US" dirty="0" smtClean="0"/>
              <a:t>)</a:t>
            </a:r>
          </a:p>
          <a:p>
            <a:pPr lvl="1" algn="l" rtl="0"/>
            <a:r>
              <a:rPr lang="en-US" dirty="0" smtClean="0"/>
              <a:t>begin </a:t>
            </a:r>
          </a:p>
          <a:p>
            <a:pPr lvl="2" algn="l" rtl="0"/>
            <a:r>
              <a:rPr lang="en-US" dirty="0" smtClean="0"/>
              <a:t>set </a:t>
            </a:r>
            <a:r>
              <a:rPr lang="en-US" dirty="0"/>
              <a:t>@char=substring(@st1,@n,1)  </a:t>
            </a:r>
            <a:endParaRPr lang="en-US" dirty="0" smtClean="0"/>
          </a:p>
          <a:p>
            <a:pPr lvl="2" algn="l" rtl="0"/>
            <a:r>
              <a:rPr lang="en-US" dirty="0" smtClean="0"/>
              <a:t>set </a:t>
            </a:r>
            <a:r>
              <a:rPr lang="en-US" dirty="0"/>
              <a:t>@st2=@st2+@char  </a:t>
            </a:r>
            <a:endParaRPr lang="en-US" dirty="0" smtClean="0"/>
          </a:p>
          <a:p>
            <a:pPr lvl="2" algn="l" rtl="0"/>
            <a:r>
              <a:rPr lang="en-US" dirty="0" smtClean="0"/>
              <a:t>set </a:t>
            </a:r>
            <a:r>
              <a:rPr lang="en-US" dirty="0"/>
              <a:t>@n=@n-1 </a:t>
            </a:r>
            <a:endParaRPr lang="en-US" dirty="0" smtClean="0"/>
          </a:p>
          <a:p>
            <a:pPr lvl="1" algn="l" rtl="0"/>
            <a:r>
              <a:rPr lang="en-US" dirty="0" smtClean="0"/>
              <a:t>end </a:t>
            </a:r>
          </a:p>
          <a:p>
            <a:pPr algn="l" rtl="0"/>
            <a:r>
              <a:rPr lang="en-US" dirty="0" smtClean="0"/>
              <a:t>print </a:t>
            </a:r>
            <a:r>
              <a:rPr lang="en-US" dirty="0"/>
              <a:t>@st1 </a:t>
            </a:r>
            <a:endParaRPr lang="en-US" dirty="0" smtClean="0"/>
          </a:p>
          <a:p>
            <a:pPr algn="l" rtl="0"/>
            <a:r>
              <a:rPr lang="en-US" dirty="0" smtClean="0"/>
              <a:t>print </a:t>
            </a:r>
            <a:r>
              <a:rPr lang="en-US" dirty="0"/>
              <a:t>@st2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80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err="1" smtClean="0"/>
              <a:t>ﺗوابع</a:t>
            </a:r>
            <a:r>
              <a:rPr lang="fa-IR" dirty="0" smtClean="0"/>
              <a:t> </a:t>
            </a:r>
            <a:r>
              <a:rPr lang="en-US" dirty="0" smtClean="0"/>
              <a:t> Reverse</a:t>
            </a:r>
            <a:r>
              <a:rPr lang="fa-IR" dirty="0" smtClean="0"/>
              <a:t>و </a:t>
            </a:r>
            <a:r>
              <a:rPr lang="en-US" dirty="0" smtClean="0"/>
              <a:t>Replace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8197" y="2133600"/>
            <a:ext cx="9186415" cy="3777622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dirty="0"/>
              <a:t>Reverse</a:t>
            </a:r>
            <a:r>
              <a:rPr lang="en-US" dirty="0" smtClean="0"/>
              <a:t>(</a:t>
            </a:r>
            <a:r>
              <a:rPr lang="fa-IR" dirty="0"/>
              <a:t>‏ رشته مورد نظر</a:t>
            </a:r>
            <a:r>
              <a:rPr lang="en-US" dirty="0"/>
              <a:t>)</a:t>
            </a:r>
            <a:endParaRPr lang="fa-IR" dirty="0"/>
          </a:p>
          <a:p>
            <a:r>
              <a:rPr lang="fa-IR" dirty="0" smtClean="0"/>
              <a:t>این تابع یک رشته را معکوس </a:t>
            </a:r>
            <a:r>
              <a:rPr lang="fa-IR" dirty="0" err="1" smtClean="0"/>
              <a:t>می‌کند</a:t>
            </a:r>
            <a:r>
              <a:rPr lang="fa-IR" dirty="0" smtClean="0"/>
              <a:t>.</a:t>
            </a:r>
            <a:endParaRPr lang="en-US" dirty="0" smtClean="0"/>
          </a:p>
          <a:p>
            <a:endParaRPr lang="fa-IR" dirty="0"/>
          </a:p>
          <a:p>
            <a:pPr algn="l" rtl="0"/>
            <a:r>
              <a:rPr lang="en-US" dirty="0"/>
              <a:t>Replace</a:t>
            </a:r>
            <a:r>
              <a:rPr lang="en-US" dirty="0" smtClean="0"/>
              <a:t>(</a:t>
            </a:r>
            <a:r>
              <a:rPr lang="fa-IR" dirty="0" smtClean="0"/>
              <a:t>‏</a:t>
            </a:r>
            <a:r>
              <a:rPr lang="fa-IR" dirty="0"/>
              <a:t> رشته جایگزین</a:t>
            </a:r>
            <a:r>
              <a:rPr lang="fa-IR" dirty="0" smtClean="0"/>
              <a:t> ،زیر </a:t>
            </a:r>
            <a:r>
              <a:rPr lang="fa-IR" dirty="0" err="1" smtClean="0"/>
              <a:t>رشته‌ای</a:t>
            </a:r>
            <a:r>
              <a:rPr lang="fa-IR" dirty="0" smtClean="0"/>
              <a:t> که باید جایگزین شود، رشته اصلی</a:t>
            </a:r>
            <a:r>
              <a:rPr lang="en-US" dirty="0" smtClean="0"/>
              <a:t>)</a:t>
            </a:r>
            <a:endParaRPr lang="fa-IR" dirty="0"/>
          </a:p>
          <a:p>
            <a:r>
              <a:rPr lang="fa-IR" dirty="0" err="1"/>
              <a:t>ﻳﻚ</a:t>
            </a:r>
            <a:r>
              <a:rPr lang="fa-IR" dirty="0"/>
              <a:t> </a:t>
            </a:r>
            <a:r>
              <a:rPr lang="fa-IR" dirty="0" err="1"/>
              <a:t>رﺷﺘﻪ</a:t>
            </a:r>
            <a:r>
              <a:rPr lang="fa-IR" dirty="0"/>
              <a:t> را </a:t>
            </a:r>
            <a:r>
              <a:rPr lang="fa-IR" dirty="0" smtClean="0"/>
              <a:t>با رشته دیگر جایگزین می کند.</a:t>
            </a:r>
            <a:endParaRPr lang="fa-IR" dirty="0"/>
          </a:p>
          <a:p>
            <a:r>
              <a:rPr lang="fa-IR" dirty="0" smtClean="0"/>
              <a:t>مثال:</a:t>
            </a:r>
          </a:p>
          <a:p>
            <a:pPr algn="l" rtl="0"/>
            <a:r>
              <a:rPr lang="en-US" dirty="0"/>
              <a:t>print replace ( '</a:t>
            </a:r>
            <a:r>
              <a:rPr lang="en-US" dirty="0" err="1"/>
              <a:t>hello','lo','ci</a:t>
            </a:r>
            <a:r>
              <a:rPr lang="en-US" dirty="0"/>
              <a:t>') </a:t>
            </a:r>
            <a:endParaRPr lang="fa-IR" dirty="0" smtClean="0"/>
          </a:p>
          <a:p>
            <a:pPr algn="r"/>
            <a:r>
              <a:rPr lang="fa-IR" dirty="0" smtClean="0"/>
              <a:t>جواب</a:t>
            </a:r>
          </a:p>
          <a:p>
            <a:pPr algn="l" rtl="0"/>
            <a:r>
              <a:rPr lang="en-US" dirty="0" err="1" smtClean="0"/>
              <a:t>helci</a:t>
            </a:r>
            <a:endParaRPr lang="fa-I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7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err="1" smtClean="0"/>
              <a:t>ﺗابع</a:t>
            </a:r>
            <a:r>
              <a:rPr lang="fa-IR" dirty="0" smtClean="0"/>
              <a:t> </a:t>
            </a:r>
            <a:r>
              <a:rPr lang="en-US" dirty="0" smtClean="0"/>
              <a:t> Space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8197" y="2133600"/>
            <a:ext cx="9186415" cy="3777622"/>
          </a:xfrm>
        </p:spPr>
        <p:txBody>
          <a:bodyPr>
            <a:normAutofit/>
          </a:bodyPr>
          <a:lstStyle/>
          <a:p>
            <a:pPr algn="l" rtl="0"/>
            <a:r>
              <a:rPr lang="en-US" dirty="0" smtClean="0"/>
              <a:t>Space(</a:t>
            </a:r>
            <a:r>
              <a:rPr lang="fa-IR" dirty="0" smtClean="0"/>
              <a:t>‏تعداد فضای خالی</a:t>
            </a:r>
            <a:r>
              <a:rPr lang="en-US" dirty="0" smtClean="0"/>
              <a:t>)</a:t>
            </a:r>
            <a:endParaRPr lang="fa-IR" dirty="0"/>
          </a:p>
          <a:p>
            <a:r>
              <a:rPr lang="fa-IR" dirty="0" smtClean="0"/>
              <a:t>به تعداد عدد داخل پرانتز </a:t>
            </a:r>
            <a:r>
              <a:rPr lang="en-US" dirty="0" smtClean="0"/>
              <a:t>space</a:t>
            </a:r>
            <a:r>
              <a:rPr lang="fa-IR" dirty="0" smtClean="0"/>
              <a:t> ایجاد </a:t>
            </a:r>
            <a:r>
              <a:rPr lang="fa-IR" dirty="0" err="1" smtClean="0"/>
              <a:t>می‌کند</a:t>
            </a:r>
            <a:r>
              <a:rPr lang="fa-IR" dirty="0" smtClean="0"/>
              <a:t>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44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err="1" smtClean="0"/>
              <a:t>ﺗﺎبع</a:t>
            </a:r>
            <a:r>
              <a:rPr lang="fa-IR" dirty="0" smtClean="0"/>
              <a:t> </a:t>
            </a:r>
            <a:r>
              <a:rPr lang="en-US" dirty="0"/>
              <a:t> Char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8197" y="2133600"/>
            <a:ext cx="9186415" cy="3777622"/>
          </a:xfrm>
        </p:spPr>
        <p:txBody>
          <a:bodyPr/>
          <a:lstStyle/>
          <a:p>
            <a:pPr algn="l" rtl="0"/>
            <a:r>
              <a:rPr lang="en-US" dirty="0"/>
              <a:t>Char (</a:t>
            </a:r>
            <a:r>
              <a:rPr lang="fa-IR" dirty="0" smtClean="0"/>
              <a:t>‏</a:t>
            </a:r>
            <a:r>
              <a:rPr lang="fa-IR" dirty="0"/>
              <a:t> </a:t>
            </a:r>
            <a:r>
              <a:rPr lang="fa-IR" dirty="0" err="1"/>
              <a:t>ﻛﺪ</a:t>
            </a:r>
            <a:r>
              <a:rPr lang="fa-IR" dirty="0"/>
              <a:t> </a:t>
            </a:r>
            <a:r>
              <a:rPr lang="fa-IR" dirty="0" err="1" smtClean="0"/>
              <a:t>ﻛﺎراﻛﺘﺮ</a:t>
            </a:r>
            <a:r>
              <a:rPr lang="en-US" dirty="0" smtClean="0"/>
              <a:t>)</a:t>
            </a:r>
            <a:endParaRPr lang="fa-IR" dirty="0" smtClean="0"/>
          </a:p>
          <a:p>
            <a:r>
              <a:rPr lang="fa-IR" dirty="0" err="1" smtClean="0"/>
              <a:t>ﻳﻚ</a:t>
            </a:r>
            <a:r>
              <a:rPr lang="fa-IR" dirty="0" smtClean="0"/>
              <a:t> </a:t>
            </a:r>
            <a:r>
              <a:rPr lang="fa-IR" dirty="0" err="1"/>
              <a:t>ﻋﺪد</a:t>
            </a:r>
            <a:r>
              <a:rPr lang="fa-IR" dirty="0"/>
              <a:t> را </a:t>
            </a:r>
            <a:r>
              <a:rPr lang="fa-IR" dirty="0" err="1"/>
              <a:t>درﻳﺎﻓﺖ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/>
              <a:t>ﻛﻨﺪ</a:t>
            </a:r>
            <a:r>
              <a:rPr lang="fa-IR" dirty="0"/>
              <a:t> و </a:t>
            </a:r>
            <a:r>
              <a:rPr lang="fa-IR" dirty="0" err="1"/>
              <a:t>ﻣﻌﺎدل</a:t>
            </a:r>
            <a:r>
              <a:rPr lang="fa-IR" dirty="0"/>
              <a:t> </a:t>
            </a:r>
            <a:r>
              <a:rPr lang="fa-IR" dirty="0" err="1"/>
              <a:t>ﻛﺎراﻛﺘﺮي</a:t>
            </a:r>
            <a:r>
              <a:rPr lang="fa-IR" dirty="0"/>
              <a:t> آن را </a:t>
            </a:r>
            <a:r>
              <a:rPr lang="fa-IR" dirty="0" err="1"/>
              <a:t>ﺑﺮﻣﻲ</a:t>
            </a:r>
            <a:r>
              <a:rPr lang="fa-IR" dirty="0"/>
              <a:t> </a:t>
            </a:r>
            <a:r>
              <a:rPr lang="fa-IR" dirty="0" err="1" smtClean="0"/>
              <a:t>ﮔﺮداﻧﺪ</a:t>
            </a:r>
            <a:r>
              <a:rPr lang="en-US" dirty="0" smtClean="0"/>
              <a:t>.</a:t>
            </a:r>
            <a:r>
              <a:rPr lang="fa-IR" dirty="0" smtClean="0"/>
              <a:t> </a:t>
            </a:r>
            <a:endParaRPr lang="en-US" dirty="0" smtClean="0"/>
          </a:p>
          <a:p>
            <a:r>
              <a:rPr lang="fa-IR" dirty="0" smtClean="0"/>
              <a:t>مثال:</a:t>
            </a:r>
          </a:p>
          <a:p>
            <a:pPr algn="l" rtl="0"/>
            <a:r>
              <a:rPr lang="en-US" dirty="0"/>
              <a:t>Print Char </a:t>
            </a:r>
            <a:r>
              <a:rPr lang="en-US" dirty="0" smtClean="0"/>
              <a:t>( 65) </a:t>
            </a:r>
          </a:p>
          <a:p>
            <a:pPr algn="r"/>
            <a:r>
              <a:rPr lang="fa-IR" dirty="0" smtClean="0"/>
              <a:t>جواب</a:t>
            </a:r>
          </a:p>
          <a:p>
            <a:pPr algn="l" rtl="0"/>
            <a:r>
              <a:rPr lang="en-US" dirty="0" smtClean="0"/>
              <a:t>A</a:t>
            </a:r>
            <a:endParaRPr lang="fa-I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79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err="1" smtClean="0"/>
              <a:t>ﺗﺎبع</a:t>
            </a:r>
            <a:r>
              <a:rPr lang="fa-IR" dirty="0" smtClean="0"/>
              <a:t> </a:t>
            </a:r>
            <a:r>
              <a:rPr lang="en-US" dirty="0"/>
              <a:t> </a:t>
            </a:r>
            <a:r>
              <a:rPr lang="en-US" dirty="0" err="1"/>
              <a:t>Ascii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8197" y="2133600"/>
            <a:ext cx="9186415" cy="3777622"/>
          </a:xfrm>
        </p:spPr>
        <p:txBody>
          <a:bodyPr/>
          <a:lstStyle/>
          <a:p>
            <a:pPr algn="l" rtl="0"/>
            <a:r>
              <a:rPr lang="en-US" dirty="0" err="1"/>
              <a:t>Ascii</a:t>
            </a:r>
            <a:r>
              <a:rPr lang="en-US" dirty="0"/>
              <a:t> (</a:t>
            </a:r>
            <a:r>
              <a:rPr lang="fa-IR" dirty="0" smtClean="0"/>
              <a:t>‏</a:t>
            </a:r>
            <a:r>
              <a:rPr lang="fa-IR" dirty="0"/>
              <a:t> </a:t>
            </a:r>
            <a:r>
              <a:rPr lang="fa-IR" dirty="0" err="1" smtClean="0"/>
              <a:t>ﻛﺎراﻛﺘﺮ</a:t>
            </a:r>
            <a:r>
              <a:rPr lang="en-US" dirty="0" smtClean="0"/>
              <a:t>)</a:t>
            </a:r>
            <a:endParaRPr lang="fa-IR" dirty="0" smtClean="0"/>
          </a:p>
          <a:p>
            <a:r>
              <a:rPr lang="fa-IR" dirty="0" err="1" smtClean="0"/>
              <a:t>اﻳﻦ</a:t>
            </a:r>
            <a:r>
              <a:rPr lang="fa-IR" dirty="0" smtClean="0"/>
              <a:t> </a:t>
            </a:r>
            <a:r>
              <a:rPr lang="fa-IR" dirty="0" err="1"/>
              <a:t>ﺗﺎﺑﻊ</a:t>
            </a:r>
            <a:r>
              <a:rPr lang="fa-IR" dirty="0"/>
              <a:t> </a:t>
            </a:r>
            <a:r>
              <a:rPr lang="fa-IR" dirty="0" err="1"/>
              <a:t>ﻛﺪ</a:t>
            </a:r>
            <a:r>
              <a:rPr lang="fa-IR" dirty="0"/>
              <a:t> </a:t>
            </a:r>
            <a:r>
              <a:rPr lang="fa-IR" dirty="0" err="1"/>
              <a:t>اﺳﻜﻲ</a:t>
            </a:r>
            <a:r>
              <a:rPr lang="fa-IR" dirty="0"/>
              <a:t> </a:t>
            </a:r>
            <a:r>
              <a:rPr lang="fa-IR" dirty="0" err="1"/>
              <a:t>ﻳﻚ</a:t>
            </a:r>
            <a:r>
              <a:rPr lang="fa-IR" dirty="0"/>
              <a:t> </a:t>
            </a:r>
            <a:r>
              <a:rPr lang="fa-IR" dirty="0" err="1"/>
              <a:t>ﻛﺎراﻛﺘﺮ</a:t>
            </a:r>
            <a:r>
              <a:rPr lang="fa-IR" dirty="0"/>
              <a:t> را </a:t>
            </a:r>
            <a:r>
              <a:rPr lang="fa-IR" dirty="0" err="1"/>
              <a:t>ﺑﺮﻣﻲ</a:t>
            </a:r>
            <a:r>
              <a:rPr lang="fa-IR" dirty="0"/>
              <a:t> </a:t>
            </a:r>
            <a:r>
              <a:rPr lang="fa-IR" dirty="0" err="1"/>
              <a:t>ﮔﺮداﻧﺪ</a:t>
            </a:r>
            <a:r>
              <a:rPr lang="fa-IR" dirty="0"/>
              <a:t> </a:t>
            </a:r>
            <a:endParaRPr lang="fa-IR" dirty="0" smtClean="0"/>
          </a:p>
          <a:p>
            <a:r>
              <a:rPr lang="fa-IR" dirty="0" smtClean="0"/>
              <a:t>مثال:</a:t>
            </a:r>
          </a:p>
          <a:p>
            <a:pPr algn="l" rtl="0"/>
            <a:r>
              <a:rPr lang="en-US" dirty="0"/>
              <a:t>Print </a:t>
            </a:r>
            <a:r>
              <a:rPr lang="en-US" dirty="0" err="1"/>
              <a:t>Ascii</a:t>
            </a:r>
            <a:r>
              <a:rPr lang="en-US" dirty="0"/>
              <a:t> ( 'A') </a:t>
            </a:r>
          </a:p>
          <a:p>
            <a:pPr algn="r"/>
            <a:r>
              <a:rPr lang="fa-IR" dirty="0" smtClean="0"/>
              <a:t>جواب</a:t>
            </a:r>
          </a:p>
          <a:p>
            <a:pPr algn="l" rtl="0"/>
            <a:r>
              <a:rPr lang="en-US" dirty="0" smtClean="0"/>
              <a:t>65</a:t>
            </a:r>
            <a:endParaRPr lang="fa-I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43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011" y="624110"/>
            <a:ext cx="9804602" cy="1280890"/>
          </a:xfrm>
        </p:spPr>
        <p:txBody>
          <a:bodyPr>
            <a:normAutofit/>
          </a:bodyPr>
          <a:lstStyle/>
          <a:p>
            <a:r>
              <a:rPr lang="fa-IR" dirty="0" err="1"/>
              <a:t>ﺗﻤﺮﻳﻦ</a:t>
            </a:r>
            <a:r>
              <a:rPr lang="fa-IR" dirty="0"/>
              <a:t> </a:t>
            </a:r>
            <a:r>
              <a:rPr lang="fa-IR" dirty="0" smtClean="0"/>
              <a:t>: </a:t>
            </a:r>
            <a:r>
              <a:rPr lang="fa-IR" sz="2400" dirty="0" err="1"/>
              <a:t>ﺑﺮﻧﺎﻣﻪ</a:t>
            </a:r>
            <a:r>
              <a:rPr lang="fa-IR" sz="2400" dirty="0"/>
              <a:t> </a:t>
            </a:r>
            <a:r>
              <a:rPr lang="fa-IR" sz="2400" dirty="0" err="1"/>
              <a:t>اي</a:t>
            </a:r>
            <a:r>
              <a:rPr lang="fa-IR" sz="2400" dirty="0"/>
              <a:t> </a:t>
            </a:r>
            <a:r>
              <a:rPr lang="fa-IR" sz="2400" dirty="0" err="1"/>
              <a:t>ﻛﻪ</a:t>
            </a:r>
            <a:r>
              <a:rPr lang="fa-IR" sz="2400" dirty="0"/>
              <a:t> </a:t>
            </a:r>
            <a:r>
              <a:rPr lang="fa-IR" sz="2400" dirty="0" err="1"/>
              <a:t>ﻳﻚ</a:t>
            </a:r>
            <a:r>
              <a:rPr lang="fa-IR" sz="2400" dirty="0"/>
              <a:t> </a:t>
            </a:r>
            <a:r>
              <a:rPr lang="fa-IR" sz="2400" dirty="0" err="1"/>
              <a:t>رﺷﺘﻪ</a:t>
            </a:r>
            <a:r>
              <a:rPr lang="fa-IR" sz="2400" dirty="0"/>
              <a:t> </a:t>
            </a:r>
            <a:r>
              <a:rPr lang="fa-IR" sz="2400" dirty="0" err="1"/>
              <a:t>درﻳﺎﻓﺖ</a:t>
            </a:r>
            <a:r>
              <a:rPr lang="fa-IR" sz="2400" dirty="0"/>
              <a:t> </a:t>
            </a:r>
            <a:r>
              <a:rPr lang="fa-IR" sz="2400" dirty="0" err="1"/>
              <a:t>ﻛﻨﺪ</a:t>
            </a:r>
            <a:r>
              <a:rPr lang="fa-IR" sz="2400" dirty="0"/>
              <a:t> و </a:t>
            </a:r>
            <a:r>
              <a:rPr lang="fa-IR" sz="2400" dirty="0" err="1"/>
              <a:t>ﺗﻌﺪاد</a:t>
            </a:r>
            <a:r>
              <a:rPr lang="fa-IR" sz="2400" dirty="0"/>
              <a:t> </a:t>
            </a:r>
            <a:r>
              <a:rPr lang="fa-IR" sz="2400" dirty="0" err="1"/>
              <a:t>ﻛﺎراﻛﺘﺮﻫﺎي</a:t>
            </a:r>
            <a:r>
              <a:rPr lang="fa-IR" sz="2400" dirty="0"/>
              <a:t> </a:t>
            </a:r>
            <a:r>
              <a:rPr lang="fa-IR" sz="2400" dirty="0" err="1" smtClean="0"/>
              <a:t>ﺑﺰرگ</a:t>
            </a:r>
            <a:r>
              <a:rPr lang="fa-IR" sz="2400" dirty="0" smtClean="0"/>
              <a:t> آن </a:t>
            </a:r>
            <a:r>
              <a:rPr lang="fa-IR" sz="2400" dirty="0"/>
              <a:t>را </a:t>
            </a:r>
            <a:r>
              <a:rPr lang="fa-IR" sz="2400" dirty="0" err="1" smtClean="0"/>
              <a:t>ﺑﺸﻤﺎرد</a:t>
            </a:r>
            <a:r>
              <a:rPr lang="en-US" sz="2400" dirty="0" smtClean="0"/>
              <a:t>.</a:t>
            </a:r>
            <a:r>
              <a:rPr lang="fa-IR" sz="2400" dirty="0" smtClean="0"/>
              <a:t>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009105"/>
            <a:ext cx="8915400" cy="4378816"/>
          </a:xfrm>
        </p:spPr>
        <p:txBody>
          <a:bodyPr>
            <a:normAutofit fontScale="85000" lnSpcReduction="20000"/>
          </a:bodyPr>
          <a:lstStyle/>
          <a:p>
            <a:pPr algn="l" rtl="0"/>
            <a:r>
              <a:rPr lang="en-US" dirty="0"/>
              <a:t>declare @n </a:t>
            </a:r>
            <a:r>
              <a:rPr lang="en-US" dirty="0" err="1"/>
              <a:t>int</a:t>
            </a:r>
            <a:r>
              <a:rPr lang="en-US" dirty="0"/>
              <a:t>,@c char,@</a:t>
            </a:r>
            <a:r>
              <a:rPr lang="en-US" dirty="0" err="1"/>
              <a:t>st</a:t>
            </a:r>
            <a:r>
              <a:rPr lang="en-US" dirty="0"/>
              <a:t> </a:t>
            </a:r>
            <a:r>
              <a:rPr lang="en-US" dirty="0" err="1" smtClean="0"/>
              <a:t>varchar</a:t>
            </a:r>
            <a:r>
              <a:rPr lang="en-US" dirty="0" smtClean="0"/>
              <a:t>(50),@</a:t>
            </a:r>
            <a:r>
              <a:rPr lang="en-US" dirty="0"/>
              <a:t>u </a:t>
            </a:r>
            <a:r>
              <a:rPr lang="en-US" dirty="0" err="1" smtClean="0"/>
              <a:t>int</a:t>
            </a:r>
            <a:endParaRPr lang="en-US" dirty="0" smtClean="0"/>
          </a:p>
          <a:p>
            <a:pPr algn="l" rtl="0"/>
            <a:r>
              <a:rPr lang="en-US" dirty="0" smtClean="0"/>
              <a:t>set </a:t>
            </a:r>
            <a:r>
              <a:rPr lang="en-US" dirty="0"/>
              <a:t>@</a:t>
            </a:r>
            <a:r>
              <a:rPr lang="en-US" dirty="0" smtClean="0"/>
              <a:t>n=1</a:t>
            </a:r>
          </a:p>
          <a:p>
            <a:pPr algn="l" rtl="0"/>
            <a:r>
              <a:rPr lang="en-US" dirty="0" smtClean="0"/>
              <a:t>set </a:t>
            </a:r>
            <a:r>
              <a:rPr lang="en-US" dirty="0"/>
              <a:t>@u=0 </a:t>
            </a:r>
            <a:endParaRPr lang="en-US" dirty="0" smtClean="0"/>
          </a:p>
          <a:p>
            <a:pPr algn="l" rtl="0"/>
            <a:r>
              <a:rPr lang="en-US" dirty="0" smtClean="0"/>
              <a:t>set </a:t>
            </a:r>
            <a:r>
              <a:rPr lang="en-US" dirty="0"/>
              <a:t>@</a:t>
            </a:r>
            <a:r>
              <a:rPr lang="en-US" dirty="0" err="1"/>
              <a:t>st</a:t>
            </a:r>
            <a:r>
              <a:rPr lang="en-US" dirty="0"/>
              <a:t>='This Is A </a:t>
            </a:r>
            <a:r>
              <a:rPr lang="en-US" dirty="0" err="1"/>
              <a:t>teSt</a:t>
            </a:r>
            <a:r>
              <a:rPr lang="en-US" dirty="0"/>
              <a:t> 123' </a:t>
            </a:r>
            <a:endParaRPr lang="en-US" dirty="0" smtClean="0"/>
          </a:p>
          <a:p>
            <a:pPr algn="l" rtl="0"/>
            <a:r>
              <a:rPr lang="en-US" dirty="0" smtClean="0"/>
              <a:t>set </a:t>
            </a:r>
            <a:r>
              <a:rPr lang="en-US" dirty="0"/>
              <a:t>@n=</a:t>
            </a:r>
            <a:r>
              <a:rPr lang="en-US" dirty="0" err="1"/>
              <a:t>len</a:t>
            </a:r>
            <a:r>
              <a:rPr lang="en-US" dirty="0"/>
              <a:t>(@</a:t>
            </a:r>
            <a:r>
              <a:rPr lang="en-US" dirty="0" err="1"/>
              <a:t>st</a:t>
            </a:r>
            <a:r>
              <a:rPr lang="en-US" dirty="0"/>
              <a:t>) </a:t>
            </a:r>
            <a:endParaRPr lang="en-US" dirty="0" smtClean="0"/>
          </a:p>
          <a:p>
            <a:pPr algn="l" rtl="0"/>
            <a:r>
              <a:rPr lang="en-US" dirty="0" smtClean="0"/>
              <a:t>while </a:t>
            </a:r>
            <a:r>
              <a:rPr lang="en-US" dirty="0"/>
              <a:t>(@n&gt;0) </a:t>
            </a:r>
            <a:endParaRPr lang="en-US" dirty="0" smtClean="0"/>
          </a:p>
          <a:p>
            <a:pPr lvl="1" algn="l" rtl="0"/>
            <a:r>
              <a:rPr lang="en-US" dirty="0" smtClean="0"/>
              <a:t>begin  </a:t>
            </a:r>
          </a:p>
          <a:p>
            <a:pPr lvl="2" algn="l" rtl="0"/>
            <a:r>
              <a:rPr lang="en-US" dirty="0" smtClean="0"/>
              <a:t>set </a:t>
            </a:r>
            <a:r>
              <a:rPr lang="en-US" dirty="0"/>
              <a:t>@c=substring(@st,@n,1) </a:t>
            </a:r>
            <a:endParaRPr lang="en-US" dirty="0" smtClean="0"/>
          </a:p>
          <a:p>
            <a:pPr lvl="2" algn="l" rtl="0"/>
            <a:r>
              <a:rPr lang="en-US" dirty="0" smtClean="0"/>
              <a:t> </a:t>
            </a:r>
            <a:r>
              <a:rPr lang="en-US" dirty="0"/>
              <a:t>if </a:t>
            </a:r>
            <a:r>
              <a:rPr lang="en-US" dirty="0" err="1"/>
              <a:t>ascii</a:t>
            </a:r>
            <a:r>
              <a:rPr lang="en-US" dirty="0"/>
              <a:t>(@c) between 65 and 96  </a:t>
            </a:r>
            <a:endParaRPr lang="en-US" dirty="0" smtClean="0"/>
          </a:p>
          <a:p>
            <a:pPr lvl="3" algn="l" rtl="0"/>
            <a:r>
              <a:rPr lang="en-US" dirty="0" smtClean="0"/>
              <a:t> </a:t>
            </a:r>
            <a:r>
              <a:rPr lang="en-US" dirty="0"/>
              <a:t>set @u=@u+1 </a:t>
            </a:r>
            <a:endParaRPr lang="en-US" dirty="0" smtClean="0"/>
          </a:p>
          <a:p>
            <a:pPr lvl="2" algn="l" rtl="0"/>
            <a:r>
              <a:rPr lang="en-US" dirty="0" smtClean="0"/>
              <a:t>set </a:t>
            </a:r>
            <a:r>
              <a:rPr lang="en-US" dirty="0"/>
              <a:t>@n=@</a:t>
            </a:r>
            <a:r>
              <a:rPr lang="en-US" dirty="0" smtClean="0"/>
              <a:t>n-1</a:t>
            </a:r>
          </a:p>
          <a:p>
            <a:pPr lvl="1" algn="l" rtl="0"/>
            <a:r>
              <a:rPr lang="en-US" dirty="0" smtClean="0"/>
              <a:t> end</a:t>
            </a:r>
          </a:p>
          <a:p>
            <a:pPr algn="l" rtl="0"/>
            <a:r>
              <a:rPr lang="en-US" dirty="0" smtClean="0"/>
              <a:t>print </a:t>
            </a:r>
            <a:r>
              <a:rPr lang="en-US" dirty="0"/>
              <a:t>@u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87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توابع عددی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048259"/>
          </a:xfrm>
        </p:spPr>
        <p:txBody>
          <a:bodyPr>
            <a:normAutofit/>
          </a:bodyPr>
          <a:lstStyle/>
          <a:p>
            <a:pPr algn="l" rtl="0"/>
            <a:r>
              <a:rPr lang="en-US" dirty="0" smtClean="0"/>
              <a:t>Abs(</a:t>
            </a:r>
            <a:r>
              <a:rPr lang="fa-IR" dirty="0" smtClean="0"/>
              <a:t>عدد</a:t>
            </a:r>
            <a:r>
              <a:rPr lang="en-US" dirty="0" smtClean="0"/>
              <a:t>)</a:t>
            </a:r>
            <a:endParaRPr lang="fa-IR" dirty="0" smtClean="0"/>
          </a:p>
          <a:p>
            <a:r>
              <a:rPr lang="fa-IR" dirty="0" err="1"/>
              <a:t>ﻗﺪر</a:t>
            </a:r>
            <a:r>
              <a:rPr lang="fa-IR" dirty="0"/>
              <a:t> </a:t>
            </a:r>
            <a:r>
              <a:rPr lang="fa-IR" dirty="0" err="1"/>
              <a:t>ﻣﻄﻠﻖ</a:t>
            </a:r>
            <a:r>
              <a:rPr lang="fa-IR" dirty="0"/>
              <a:t> </a:t>
            </a:r>
            <a:r>
              <a:rPr lang="fa-IR" dirty="0" err="1"/>
              <a:t>ﻳﻚ</a:t>
            </a:r>
            <a:r>
              <a:rPr lang="fa-IR" dirty="0"/>
              <a:t> </a:t>
            </a:r>
            <a:r>
              <a:rPr lang="fa-IR" dirty="0" err="1"/>
              <a:t>ﻋﺪد</a:t>
            </a:r>
            <a:r>
              <a:rPr lang="fa-IR" dirty="0"/>
              <a:t> را </a:t>
            </a:r>
            <a:r>
              <a:rPr lang="fa-IR" dirty="0" err="1"/>
              <a:t>ﺑﺮﻣﻴﮕﺮداﻧﺪ</a:t>
            </a:r>
            <a:r>
              <a:rPr lang="fa-IR" dirty="0"/>
              <a:t> .</a:t>
            </a:r>
            <a:r>
              <a:rPr lang="fa-IR" dirty="0" err="1"/>
              <a:t>ورودي</a:t>
            </a:r>
            <a:r>
              <a:rPr lang="fa-IR" dirty="0"/>
              <a:t> آن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/>
              <a:t>ﺗﻮاﻧﺪ</a:t>
            </a:r>
            <a:r>
              <a:rPr lang="fa-IR" dirty="0"/>
              <a:t> </a:t>
            </a:r>
            <a:r>
              <a:rPr lang="fa-IR" dirty="0" err="1"/>
              <a:t>ﻋﺪد</a:t>
            </a:r>
            <a:r>
              <a:rPr lang="fa-IR" dirty="0"/>
              <a:t> </a:t>
            </a:r>
            <a:r>
              <a:rPr lang="fa-IR" dirty="0" err="1"/>
              <a:t>اﻋﺸﺎري</a:t>
            </a:r>
            <a:r>
              <a:rPr lang="fa-IR" dirty="0"/>
              <a:t> </a:t>
            </a:r>
            <a:r>
              <a:rPr lang="fa-IR" dirty="0" err="1" smtClean="0"/>
              <a:t>ﺑﺎﺷﺪ</a:t>
            </a:r>
            <a:r>
              <a:rPr lang="fa-IR" dirty="0" smtClean="0"/>
              <a:t>.</a:t>
            </a:r>
          </a:p>
          <a:p>
            <a:pPr algn="l" rtl="0"/>
            <a:r>
              <a:rPr lang="en-US" dirty="0" smtClean="0"/>
              <a:t>Floor(</a:t>
            </a:r>
            <a:r>
              <a:rPr lang="fa-IR" dirty="0" smtClean="0"/>
              <a:t>عدد</a:t>
            </a:r>
            <a:r>
              <a:rPr lang="en-US" dirty="0" smtClean="0"/>
              <a:t>)</a:t>
            </a:r>
            <a:endParaRPr lang="fa-IR" dirty="0" smtClean="0"/>
          </a:p>
          <a:p>
            <a:r>
              <a:rPr lang="fa-IR" dirty="0" err="1"/>
              <a:t>ﻛﻮﭼﻜﺘﺮﻳﻦ</a:t>
            </a:r>
            <a:r>
              <a:rPr lang="fa-IR" dirty="0"/>
              <a:t> </a:t>
            </a:r>
            <a:r>
              <a:rPr lang="fa-IR" dirty="0" err="1"/>
              <a:t>ﻋﺪد</a:t>
            </a:r>
            <a:r>
              <a:rPr lang="fa-IR" dirty="0"/>
              <a:t> </a:t>
            </a:r>
            <a:r>
              <a:rPr lang="fa-IR" dirty="0" err="1"/>
              <a:t>ﺻﺤﻴﺢ</a:t>
            </a:r>
            <a:r>
              <a:rPr lang="fa-IR" dirty="0"/>
              <a:t> </a:t>
            </a:r>
            <a:r>
              <a:rPr lang="fa-IR" dirty="0" err="1"/>
              <a:t>ﻧﺰدﻳﻚ</a:t>
            </a:r>
            <a:r>
              <a:rPr lang="fa-IR" dirty="0"/>
              <a:t> </a:t>
            </a:r>
            <a:r>
              <a:rPr lang="fa-IR" dirty="0" err="1"/>
              <a:t>ﺑﻪ</a:t>
            </a:r>
            <a:r>
              <a:rPr lang="fa-IR" dirty="0"/>
              <a:t> </a:t>
            </a:r>
            <a:r>
              <a:rPr lang="fa-IR" dirty="0" err="1"/>
              <a:t>ﻋﺪد</a:t>
            </a:r>
            <a:r>
              <a:rPr lang="fa-IR" dirty="0"/>
              <a:t> را </a:t>
            </a:r>
            <a:r>
              <a:rPr lang="fa-IR" dirty="0" err="1" smtClean="0"/>
              <a:t>ﺑﺮمیﮕﺮداﻧﺪ</a:t>
            </a:r>
            <a:r>
              <a:rPr lang="fa-IR" dirty="0" smtClean="0"/>
              <a:t>.</a:t>
            </a:r>
          </a:p>
          <a:p>
            <a:pPr algn="l" rtl="0"/>
            <a:r>
              <a:rPr lang="en-US" dirty="0" smtClean="0"/>
              <a:t>Power(</a:t>
            </a:r>
            <a:r>
              <a:rPr lang="fa-IR" dirty="0" smtClean="0"/>
              <a:t>توان‏، عدد</a:t>
            </a:r>
            <a:r>
              <a:rPr lang="en-US" dirty="0" smtClean="0"/>
              <a:t>)</a:t>
            </a:r>
            <a:endParaRPr lang="fa-IR" dirty="0" smtClean="0"/>
          </a:p>
          <a:p>
            <a:r>
              <a:rPr lang="fa-IR" dirty="0" err="1"/>
              <a:t>ﺑﺮاي</a:t>
            </a:r>
            <a:r>
              <a:rPr lang="fa-IR" dirty="0"/>
              <a:t> </a:t>
            </a:r>
            <a:r>
              <a:rPr lang="fa-IR" dirty="0" err="1"/>
              <a:t>ﺑﻪ</a:t>
            </a:r>
            <a:r>
              <a:rPr lang="fa-IR" dirty="0"/>
              <a:t> </a:t>
            </a:r>
            <a:r>
              <a:rPr lang="fa-IR" dirty="0" err="1"/>
              <a:t>ﺗﻮان</a:t>
            </a:r>
            <a:r>
              <a:rPr lang="fa-IR" dirty="0"/>
              <a:t> </a:t>
            </a:r>
            <a:r>
              <a:rPr lang="fa-IR" dirty="0" err="1"/>
              <a:t>رﺳﺎﻧﺪن</a:t>
            </a:r>
            <a:r>
              <a:rPr lang="fa-IR" dirty="0"/>
              <a:t> </a:t>
            </a:r>
            <a:r>
              <a:rPr lang="fa-IR" dirty="0" err="1"/>
              <a:t>اﺳﺘﻔﺎده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/>
              <a:t>ﺷﻮد</a:t>
            </a:r>
            <a:r>
              <a:rPr lang="fa-IR" dirty="0"/>
              <a:t> .</a:t>
            </a:r>
            <a:br>
              <a:rPr lang="fa-IR" dirty="0"/>
            </a:br>
            <a:r>
              <a:rPr lang="fa-IR" dirty="0" err="1"/>
              <a:t>ﻧﻜﺘﻪ</a:t>
            </a:r>
            <a:r>
              <a:rPr lang="fa-IR" dirty="0"/>
              <a:t> : </a:t>
            </a:r>
            <a:r>
              <a:rPr lang="fa-IR" dirty="0" err="1"/>
              <a:t>ﻧﻤﻲ</a:t>
            </a:r>
            <a:r>
              <a:rPr lang="fa-IR" dirty="0"/>
              <a:t> </a:t>
            </a:r>
            <a:r>
              <a:rPr lang="fa-IR" dirty="0" err="1"/>
              <a:t>ﺗﻮان</a:t>
            </a:r>
            <a:r>
              <a:rPr lang="fa-IR" dirty="0"/>
              <a:t> </a:t>
            </a:r>
            <a:r>
              <a:rPr lang="fa-IR" dirty="0" err="1"/>
              <a:t>ﻳﻚ</a:t>
            </a:r>
            <a:r>
              <a:rPr lang="fa-IR" dirty="0"/>
              <a:t> </a:t>
            </a:r>
            <a:r>
              <a:rPr lang="fa-IR" dirty="0" err="1"/>
              <a:t>ﻋﺪد</a:t>
            </a:r>
            <a:r>
              <a:rPr lang="fa-IR" dirty="0"/>
              <a:t> </a:t>
            </a:r>
            <a:r>
              <a:rPr lang="fa-IR" dirty="0" err="1"/>
              <a:t>ﻣﻨﻔﻲ</a:t>
            </a:r>
            <a:r>
              <a:rPr lang="fa-IR" dirty="0"/>
              <a:t> را </a:t>
            </a:r>
            <a:r>
              <a:rPr lang="fa-IR" dirty="0" err="1"/>
              <a:t>ﺑﻪ</a:t>
            </a:r>
            <a:r>
              <a:rPr lang="fa-IR" dirty="0"/>
              <a:t> </a:t>
            </a:r>
            <a:r>
              <a:rPr lang="fa-IR" dirty="0" err="1"/>
              <a:t>ﺗﻮان</a:t>
            </a:r>
            <a:r>
              <a:rPr lang="fa-IR" dirty="0"/>
              <a:t> </a:t>
            </a:r>
            <a:r>
              <a:rPr lang="fa-IR" dirty="0" err="1"/>
              <a:t>ﻳﻚ</a:t>
            </a:r>
            <a:r>
              <a:rPr lang="fa-IR" dirty="0"/>
              <a:t> </a:t>
            </a:r>
            <a:r>
              <a:rPr lang="fa-IR" dirty="0" err="1"/>
              <a:t>ﻋﺪد</a:t>
            </a:r>
            <a:r>
              <a:rPr lang="fa-IR" dirty="0"/>
              <a:t> </a:t>
            </a:r>
            <a:r>
              <a:rPr lang="fa-IR" dirty="0" err="1"/>
              <a:t>اﻋﺸﺎري</a:t>
            </a:r>
            <a:r>
              <a:rPr lang="fa-IR" dirty="0"/>
              <a:t> </a:t>
            </a:r>
            <a:r>
              <a:rPr lang="fa-IR" dirty="0" err="1" smtClean="0"/>
              <a:t>رﺳﺎﻧﺪ</a:t>
            </a:r>
            <a:r>
              <a:rPr lang="fa-IR" dirty="0" smtClean="0"/>
              <a:t>.</a:t>
            </a:r>
          </a:p>
          <a:p>
            <a:pPr algn="l" rtl="0"/>
            <a:r>
              <a:rPr lang="en-US" dirty="0" err="1" smtClean="0"/>
              <a:t>Sqrt</a:t>
            </a:r>
            <a:r>
              <a:rPr lang="en-US" dirty="0" smtClean="0"/>
              <a:t>(</a:t>
            </a:r>
            <a:r>
              <a:rPr lang="fa-IR" dirty="0" smtClean="0"/>
              <a:t>عدد</a:t>
            </a:r>
            <a:r>
              <a:rPr lang="en-US" dirty="0" smtClean="0"/>
              <a:t>)</a:t>
            </a:r>
            <a:endParaRPr lang="fa-IR" dirty="0" smtClean="0"/>
          </a:p>
          <a:p>
            <a:r>
              <a:rPr lang="fa-IR" dirty="0" err="1"/>
              <a:t>رﻳﺸﻪ</a:t>
            </a:r>
            <a:r>
              <a:rPr lang="fa-IR" dirty="0"/>
              <a:t> دوم </a:t>
            </a:r>
            <a:r>
              <a:rPr lang="fa-IR" dirty="0" err="1"/>
              <a:t>ﻋﺪد</a:t>
            </a:r>
            <a:r>
              <a:rPr lang="fa-IR" dirty="0"/>
              <a:t> را </a:t>
            </a:r>
            <a:r>
              <a:rPr lang="fa-IR" dirty="0" err="1" smtClean="0"/>
              <a:t>ﺑﺮمیﮕﺮداﻧﺪ</a:t>
            </a:r>
            <a:r>
              <a:rPr lang="fa-IR" dirty="0" smtClean="0"/>
              <a:t>.</a:t>
            </a:r>
            <a:br>
              <a:rPr lang="fa-IR" dirty="0" smtClean="0"/>
            </a:br>
            <a:r>
              <a:rPr lang="fa-IR" dirty="0" err="1" smtClean="0"/>
              <a:t>ﻋﺪد</a:t>
            </a:r>
            <a:r>
              <a:rPr lang="fa-IR" dirty="0" smtClean="0"/>
              <a:t> </a:t>
            </a:r>
            <a:r>
              <a:rPr lang="fa-IR" dirty="0" err="1"/>
              <a:t>ﻣﻨﻔﻲ</a:t>
            </a:r>
            <a:r>
              <a:rPr lang="fa-IR" dirty="0"/>
              <a:t> را </a:t>
            </a:r>
            <a:r>
              <a:rPr lang="fa-IR" dirty="0" err="1"/>
              <a:t>ﻗﺒﻮل</a:t>
            </a:r>
            <a:r>
              <a:rPr lang="fa-IR" dirty="0"/>
              <a:t> </a:t>
            </a:r>
            <a:r>
              <a:rPr lang="fa-IR" dirty="0" err="1"/>
              <a:t>ﻧﻤﻲ</a:t>
            </a:r>
            <a:r>
              <a:rPr lang="fa-IR" dirty="0"/>
              <a:t> </a:t>
            </a:r>
            <a:r>
              <a:rPr lang="fa-IR" dirty="0" err="1" smtClean="0"/>
              <a:t>ﻛﻨﺪ</a:t>
            </a:r>
            <a:r>
              <a:rPr lang="fa-I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370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تابع </a:t>
            </a:r>
            <a:r>
              <a:rPr lang="en-US" dirty="0" err="1"/>
              <a:t>Isnull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/>
            <a:r>
              <a:rPr lang="en-US" dirty="0" err="1"/>
              <a:t>Isnull</a:t>
            </a:r>
            <a:r>
              <a:rPr lang="en-US" dirty="0"/>
              <a:t> </a:t>
            </a:r>
            <a:r>
              <a:rPr lang="fa-IR" dirty="0" smtClean="0"/>
              <a:t>(مقدار پیش فرض، عبارت)</a:t>
            </a:r>
          </a:p>
          <a:p>
            <a:pPr algn="r"/>
            <a:r>
              <a:rPr lang="fa-IR" dirty="0" smtClean="0"/>
              <a:t>اگر مقدار عبارت مخالف </a:t>
            </a:r>
            <a:r>
              <a:rPr lang="en-US" dirty="0" smtClean="0"/>
              <a:t>Null</a:t>
            </a:r>
            <a:r>
              <a:rPr lang="fa-IR" dirty="0" smtClean="0"/>
              <a:t> باشد‏، عبارت را </a:t>
            </a:r>
            <a:r>
              <a:rPr lang="fa-IR" dirty="0" err="1" smtClean="0"/>
              <a:t>برمی</a:t>
            </a:r>
            <a:r>
              <a:rPr lang="fa-IR" dirty="0" smtClean="0"/>
              <a:t> گرداند، در غیر اینصورت مقدار ÷</a:t>
            </a:r>
            <a:r>
              <a:rPr lang="fa-IR" dirty="0" err="1" smtClean="0"/>
              <a:t>یش</a:t>
            </a:r>
            <a:r>
              <a:rPr lang="fa-IR" dirty="0" smtClean="0"/>
              <a:t> فرض را </a:t>
            </a:r>
            <a:r>
              <a:rPr lang="fa-IR" dirty="0" err="1" smtClean="0"/>
              <a:t>برمی</a:t>
            </a:r>
            <a:r>
              <a:rPr lang="fa-IR" dirty="0" smtClean="0"/>
              <a:t> گرداند.</a:t>
            </a:r>
          </a:p>
          <a:p>
            <a:pPr algn="r"/>
            <a:r>
              <a:rPr lang="fa-IR" dirty="0" smtClean="0"/>
              <a:t>مثال:</a:t>
            </a:r>
          </a:p>
          <a:p>
            <a:pPr algn="l" rtl="0"/>
            <a:r>
              <a:rPr lang="en-US" dirty="0"/>
              <a:t>declare @x </a:t>
            </a:r>
            <a:r>
              <a:rPr lang="en-US" dirty="0" err="1"/>
              <a:t>int</a:t>
            </a:r>
            <a:r>
              <a:rPr lang="en-US" dirty="0"/>
              <a:t> </a:t>
            </a:r>
            <a:endParaRPr lang="fa-IR" dirty="0" smtClean="0"/>
          </a:p>
          <a:p>
            <a:pPr algn="l" rtl="0"/>
            <a:r>
              <a:rPr lang="en-US" dirty="0" smtClean="0"/>
              <a:t>print </a:t>
            </a:r>
            <a:r>
              <a:rPr lang="en-US" dirty="0" err="1"/>
              <a:t>isnull</a:t>
            </a:r>
            <a:r>
              <a:rPr lang="en-US" dirty="0"/>
              <a:t>(@</a:t>
            </a:r>
            <a:r>
              <a:rPr lang="en-US" dirty="0" smtClean="0"/>
              <a:t>x,8</a:t>
            </a:r>
            <a:r>
              <a:rPr lang="en-US" dirty="0"/>
              <a:t>)</a:t>
            </a:r>
            <a:endParaRPr lang="fa-IR" dirty="0" smtClean="0"/>
          </a:p>
          <a:p>
            <a:pPr algn="r"/>
            <a:r>
              <a:rPr lang="fa-IR" dirty="0" smtClean="0"/>
              <a:t>جواب</a:t>
            </a:r>
          </a:p>
          <a:p>
            <a:pPr algn="l" rtl="0"/>
            <a:r>
              <a:rPr lang="en-US" dirty="0" smtClean="0"/>
              <a:t>8</a:t>
            </a:r>
          </a:p>
          <a:p>
            <a:r>
              <a:rPr lang="fa-IR" dirty="0" err="1"/>
              <a:t>ﻳﻜﻲ</a:t>
            </a:r>
            <a:r>
              <a:rPr lang="fa-IR" dirty="0"/>
              <a:t> از </a:t>
            </a:r>
            <a:r>
              <a:rPr lang="fa-IR" dirty="0" err="1"/>
              <a:t>ﻛﺎرﺑﺮدﻫﺎي</a:t>
            </a:r>
            <a:r>
              <a:rPr lang="fa-IR" dirty="0"/>
              <a:t> </a:t>
            </a:r>
            <a:r>
              <a:rPr lang="fa-IR" dirty="0" err="1"/>
              <a:t>اﻳﻦ</a:t>
            </a:r>
            <a:r>
              <a:rPr lang="fa-IR" dirty="0"/>
              <a:t> </a:t>
            </a:r>
            <a:r>
              <a:rPr lang="fa-IR" dirty="0" err="1"/>
              <a:t>ﺗﺎﺑﻊ</a:t>
            </a:r>
            <a:r>
              <a:rPr lang="fa-IR" dirty="0"/>
              <a:t> در </a:t>
            </a:r>
            <a:r>
              <a:rPr lang="fa-IR" dirty="0" err="1"/>
              <a:t>ﺧﺮوﺟﻲ</a:t>
            </a:r>
            <a:r>
              <a:rPr lang="fa-IR" dirty="0"/>
              <a:t> </a:t>
            </a:r>
            <a:r>
              <a:rPr lang="fa-IR" dirty="0" err="1"/>
              <a:t>ﮔﺮﻓﺘﻦ</a:t>
            </a:r>
            <a:r>
              <a:rPr lang="fa-IR" dirty="0"/>
              <a:t> از </a:t>
            </a:r>
            <a:r>
              <a:rPr lang="fa-IR" dirty="0" err="1"/>
              <a:t>ﺟﺪاول</a:t>
            </a:r>
            <a:r>
              <a:rPr lang="fa-IR" dirty="0"/>
              <a:t> </a:t>
            </a:r>
            <a:r>
              <a:rPr lang="fa-IR" dirty="0" err="1"/>
              <a:t>ﺑﺎ</a:t>
            </a:r>
            <a:r>
              <a:rPr lang="fa-IR" dirty="0"/>
              <a:t> </a:t>
            </a:r>
            <a:r>
              <a:rPr lang="fa-IR" dirty="0" err="1"/>
              <a:t>اﺳﺘﻔﺎده</a:t>
            </a:r>
            <a:r>
              <a:rPr lang="fa-IR" dirty="0"/>
              <a:t> از </a:t>
            </a:r>
            <a:r>
              <a:rPr lang="fa-IR" dirty="0" err="1"/>
              <a:t>ﻛﻮﺋﺮي</a:t>
            </a:r>
            <a:r>
              <a:rPr lang="fa-IR" dirty="0"/>
              <a:t> </a:t>
            </a:r>
            <a:r>
              <a:rPr lang="fa-IR" dirty="0" err="1" smtClean="0"/>
              <a:t>ﻫﺎ</a:t>
            </a:r>
            <a:r>
              <a:rPr lang="fa-IR" dirty="0" smtClean="0"/>
              <a:t> </a:t>
            </a:r>
            <a:r>
              <a:rPr lang="fa-IR" dirty="0" err="1" smtClean="0"/>
              <a:t>اﺳﺖ</a:t>
            </a:r>
            <a:r>
              <a:rPr lang="fa-IR" dirty="0" smtClean="0"/>
              <a:t> </a:t>
            </a:r>
            <a:r>
              <a:rPr lang="fa-IR" dirty="0"/>
              <a:t>.</a:t>
            </a:r>
            <a:r>
              <a:rPr lang="fa-IR" dirty="0" err="1"/>
              <a:t>اﮔﺮ</a:t>
            </a:r>
            <a:r>
              <a:rPr lang="fa-IR" dirty="0"/>
              <a:t> </a:t>
            </a:r>
            <a:r>
              <a:rPr lang="fa-IR" dirty="0" err="1"/>
              <a:t>ﻳﻜﻲ</a:t>
            </a:r>
            <a:r>
              <a:rPr lang="fa-IR" dirty="0"/>
              <a:t> از </a:t>
            </a:r>
            <a:r>
              <a:rPr lang="fa-IR" dirty="0" err="1"/>
              <a:t>ﻓﻴﻠﺪﻫﺎي</a:t>
            </a:r>
            <a:r>
              <a:rPr lang="fa-IR" dirty="0"/>
              <a:t> </a:t>
            </a:r>
            <a:r>
              <a:rPr lang="fa-IR" dirty="0" err="1"/>
              <a:t>ﺟﺪول</a:t>
            </a:r>
            <a:r>
              <a:rPr lang="fa-IR" dirty="0"/>
              <a:t> </a:t>
            </a:r>
            <a:r>
              <a:rPr lang="en-US" dirty="0" smtClean="0"/>
              <a:t>NULL</a:t>
            </a:r>
            <a:r>
              <a:rPr lang="fa-IR" dirty="0" smtClean="0"/>
              <a:t> باشد </a:t>
            </a:r>
            <a:r>
              <a:rPr lang="fa-IR" dirty="0" err="1" smtClean="0"/>
              <a:t>میﺗﻮان</a:t>
            </a:r>
            <a:r>
              <a:rPr lang="fa-IR" dirty="0" smtClean="0"/>
              <a:t> </a:t>
            </a:r>
            <a:r>
              <a:rPr lang="fa-IR" dirty="0" err="1"/>
              <a:t>ﺑﺎ</a:t>
            </a:r>
            <a:r>
              <a:rPr lang="fa-IR" dirty="0"/>
              <a:t> </a:t>
            </a:r>
            <a:r>
              <a:rPr lang="fa-IR" dirty="0" err="1"/>
              <a:t>اﻳﻦ</a:t>
            </a:r>
            <a:r>
              <a:rPr lang="fa-IR" dirty="0"/>
              <a:t> </a:t>
            </a:r>
            <a:r>
              <a:rPr lang="fa-IR" dirty="0" err="1"/>
              <a:t>ﺗﺎﺑﻊ</a:t>
            </a:r>
            <a:r>
              <a:rPr lang="fa-IR" dirty="0"/>
              <a:t> </a:t>
            </a:r>
            <a:r>
              <a:rPr lang="fa-IR" dirty="0" err="1"/>
              <a:t>ﻳﻚ</a:t>
            </a:r>
            <a:r>
              <a:rPr lang="fa-IR" dirty="0"/>
              <a:t> </a:t>
            </a:r>
            <a:r>
              <a:rPr lang="fa-IR" dirty="0" err="1"/>
              <a:t>ﻣﻘﺪار</a:t>
            </a:r>
            <a:r>
              <a:rPr lang="fa-IR" dirty="0"/>
              <a:t> </a:t>
            </a:r>
            <a:r>
              <a:rPr lang="fa-IR" dirty="0" err="1"/>
              <a:t>دﻟﺨﻮاه</a:t>
            </a:r>
            <a:r>
              <a:rPr lang="fa-IR" dirty="0"/>
              <a:t> را وارد آن </a:t>
            </a:r>
            <a:r>
              <a:rPr lang="fa-IR" dirty="0" err="1"/>
              <a:t>ﻓﻴﻠﺪ</a:t>
            </a:r>
            <a:r>
              <a:rPr lang="fa-IR" dirty="0"/>
              <a:t> </a:t>
            </a:r>
            <a:r>
              <a:rPr lang="fa-IR" dirty="0" err="1" smtClean="0"/>
              <a:t>ﻛﺮد</a:t>
            </a:r>
            <a:r>
              <a:rPr lang="fa-IR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07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توابع </a:t>
            </a:r>
            <a:r>
              <a:rPr lang="en-US" dirty="0" smtClean="0"/>
              <a:t>Cast</a:t>
            </a:r>
            <a:r>
              <a:rPr lang="fa-IR" dirty="0" smtClean="0"/>
              <a:t> و </a:t>
            </a:r>
            <a:r>
              <a:rPr lang="en-US" dirty="0" smtClean="0"/>
              <a:t>Convert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/>
              <a:t>Cast ( </a:t>
            </a:r>
            <a:r>
              <a:rPr lang="fa-IR" dirty="0" smtClean="0"/>
              <a:t>متغییر</a:t>
            </a:r>
            <a:r>
              <a:rPr lang="en-US" dirty="0" smtClean="0"/>
              <a:t> as </a:t>
            </a:r>
            <a:r>
              <a:rPr lang="fa-IR" dirty="0" smtClean="0"/>
              <a:t>نوع جدید</a:t>
            </a:r>
            <a:r>
              <a:rPr lang="en-US" dirty="0" smtClean="0"/>
              <a:t>)</a:t>
            </a:r>
            <a:endParaRPr lang="fa-IR" dirty="0" smtClean="0"/>
          </a:p>
          <a:p>
            <a:r>
              <a:rPr lang="fa-IR" dirty="0" err="1"/>
              <a:t>ﺑﺮاي</a:t>
            </a:r>
            <a:r>
              <a:rPr lang="fa-IR" dirty="0"/>
              <a:t> </a:t>
            </a:r>
            <a:r>
              <a:rPr lang="fa-IR" dirty="0" err="1"/>
              <a:t>ﺗﺒﺪﻳﻞ</a:t>
            </a:r>
            <a:r>
              <a:rPr lang="fa-IR" dirty="0"/>
              <a:t> </a:t>
            </a:r>
            <a:r>
              <a:rPr lang="fa-IR" dirty="0" err="1"/>
              <a:t>ﻳﻚ</a:t>
            </a:r>
            <a:r>
              <a:rPr lang="fa-IR" dirty="0"/>
              <a:t> </a:t>
            </a:r>
            <a:r>
              <a:rPr lang="fa-IR" dirty="0" err="1"/>
              <a:t>ﻧﻮع</a:t>
            </a:r>
            <a:r>
              <a:rPr lang="fa-IR" dirty="0"/>
              <a:t> </a:t>
            </a:r>
            <a:r>
              <a:rPr lang="fa-IR" dirty="0" err="1"/>
              <a:t>ﺑﻪ</a:t>
            </a:r>
            <a:r>
              <a:rPr lang="fa-IR" dirty="0"/>
              <a:t> </a:t>
            </a:r>
            <a:r>
              <a:rPr lang="fa-IR" dirty="0" err="1"/>
              <a:t>ﻧﻮع</a:t>
            </a:r>
            <a:r>
              <a:rPr lang="fa-IR" dirty="0"/>
              <a:t> </a:t>
            </a:r>
            <a:r>
              <a:rPr lang="fa-IR" dirty="0" err="1"/>
              <a:t>دﻳﮕﺮ</a:t>
            </a:r>
            <a:r>
              <a:rPr lang="fa-IR" dirty="0"/>
              <a:t> </a:t>
            </a:r>
            <a:r>
              <a:rPr lang="fa-IR" dirty="0" err="1"/>
              <a:t>ﺑﻪ</a:t>
            </a:r>
            <a:r>
              <a:rPr lang="fa-IR" dirty="0"/>
              <a:t> </a:t>
            </a:r>
            <a:r>
              <a:rPr lang="fa-IR" dirty="0" err="1"/>
              <a:t>ﻛﺎر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smtClean="0"/>
              <a:t>رود.</a:t>
            </a:r>
            <a:endParaRPr lang="en-US" dirty="0" smtClean="0"/>
          </a:p>
          <a:p>
            <a:endParaRPr lang="en-US" dirty="0"/>
          </a:p>
          <a:p>
            <a:pPr algn="l" rtl="0"/>
            <a:r>
              <a:rPr lang="en-US" dirty="0"/>
              <a:t>Convert  (      </a:t>
            </a:r>
            <a:r>
              <a:rPr lang="fa-IR" dirty="0" err="1"/>
              <a:t>ﻋﺒﺎرت</a:t>
            </a:r>
            <a:r>
              <a:rPr lang="fa-IR" dirty="0"/>
              <a:t>       , </a:t>
            </a:r>
            <a:r>
              <a:rPr lang="fa-IR" dirty="0" err="1"/>
              <a:t>ﻧﻮع</a:t>
            </a:r>
            <a:r>
              <a:rPr lang="fa-IR" dirty="0"/>
              <a:t> </a:t>
            </a:r>
            <a:r>
              <a:rPr lang="fa-IR" dirty="0" err="1"/>
              <a:t>ﻣﻮرد</a:t>
            </a:r>
            <a:r>
              <a:rPr lang="fa-IR" dirty="0"/>
              <a:t> </a:t>
            </a:r>
            <a:r>
              <a:rPr lang="fa-IR" dirty="0" err="1"/>
              <a:t>ﻧﻈﺮ</a:t>
            </a:r>
            <a:r>
              <a:rPr lang="fa-IR" dirty="0"/>
              <a:t> </a:t>
            </a:r>
            <a:r>
              <a:rPr lang="en-US" dirty="0" smtClean="0"/>
              <a:t> </a:t>
            </a:r>
            <a:r>
              <a:rPr lang="fa-IR" dirty="0"/>
              <a:t> </a:t>
            </a:r>
            <a:r>
              <a:rPr lang="en-US" dirty="0" smtClean="0"/>
              <a:t>,[style </a:t>
            </a:r>
            <a:r>
              <a:rPr lang="en-US" dirty="0"/>
              <a:t>]     ) </a:t>
            </a:r>
            <a:endParaRPr lang="en-US" dirty="0" smtClean="0"/>
          </a:p>
          <a:p>
            <a:pPr algn="r"/>
            <a:r>
              <a:rPr lang="fa-IR" dirty="0" smtClean="0"/>
              <a:t>این تابع همانند تابع </a:t>
            </a:r>
            <a:r>
              <a:rPr lang="en-US" dirty="0" smtClean="0"/>
              <a:t>cast</a:t>
            </a:r>
            <a:r>
              <a:rPr lang="fa-IR" dirty="0" smtClean="0"/>
              <a:t> برای تبدیل نوع استفاده می شود.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26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5319" y="624110"/>
            <a:ext cx="9199294" cy="1280890"/>
          </a:xfrm>
        </p:spPr>
        <p:txBody>
          <a:bodyPr/>
          <a:lstStyle/>
          <a:p>
            <a:r>
              <a:rPr lang="fa-IR" dirty="0"/>
              <a:t> </a:t>
            </a:r>
            <a:r>
              <a:rPr lang="fa-IR" dirty="0" err="1" smtClean="0"/>
              <a:t>ﺗﻤﺮﻳﻦ</a:t>
            </a:r>
            <a:r>
              <a:rPr lang="en-US" dirty="0" smtClean="0"/>
              <a:t>:</a:t>
            </a:r>
            <a:r>
              <a:rPr lang="fa-IR" dirty="0" smtClean="0"/>
              <a:t> </a:t>
            </a:r>
            <a:r>
              <a:rPr lang="fa-IR" sz="2800" dirty="0" err="1" smtClean="0"/>
              <a:t>برنامه‌ای</a:t>
            </a:r>
            <a:r>
              <a:rPr lang="fa-IR" sz="2800" dirty="0" smtClean="0"/>
              <a:t> بنویسید که هر 255 </a:t>
            </a:r>
            <a:r>
              <a:rPr lang="fa-IR" sz="2800" dirty="0" err="1" smtClean="0"/>
              <a:t>ﻛﺎراﻛﺘﺮ</a:t>
            </a:r>
            <a:r>
              <a:rPr lang="fa-IR" sz="2800" dirty="0" smtClean="0"/>
              <a:t> </a:t>
            </a:r>
            <a:r>
              <a:rPr lang="fa-IR" sz="2800" dirty="0"/>
              <a:t>را </a:t>
            </a:r>
            <a:r>
              <a:rPr lang="fa-IR" sz="2800" dirty="0" err="1"/>
              <a:t>ﺑﻪ</a:t>
            </a:r>
            <a:r>
              <a:rPr lang="fa-IR" sz="2800" dirty="0"/>
              <a:t> </a:t>
            </a:r>
            <a:r>
              <a:rPr lang="fa-IR" sz="2800" dirty="0" err="1"/>
              <a:t>ﻫﻤﺮاه</a:t>
            </a:r>
            <a:r>
              <a:rPr lang="fa-IR" sz="2800" dirty="0"/>
              <a:t> </a:t>
            </a:r>
            <a:r>
              <a:rPr lang="fa-IR" sz="2800" dirty="0" err="1"/>
              <a:t>ﻛﺪ</a:t>
            </a:r>
            <a:r>
              <a:rPr lang="fa-IR" sz="2800" dirty="0"/>
              <a:t> </a:t>
            </a:r>
            <a:r>
              <a:rPr lang="fa-IR" sz="2800" dirty="0" err="1"/>
              <a:t>اﺳﻜﻲ</a:t>
            </a:r>
            <a:r>
              <a:rPr lang="fa-IR" sz="2800" dirty="0"/>
              <a:t> آن </a:t>
            </a:r>
            <a:r>
              <a:rPr lang="fa-IR" sz="2800" dirty="0" err="1"/>
              <a:t>ﭼﺎپ</a:t>
            </a:r>
            <a:r>
              <a:rPr lang="fa-IR" sz="2800" dirty="0"/>
              <a:t> </a:t>
            </a:r>
            <a:r>
              <a:rPr lang="fa-IR" sz="2800" dirty="0" err="1" smtClean="0"/>
              <a:t>ﻛﻨﺪ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declare @n </a:t>
            </a:r>
            <a:r>
              <a:rPr lang="en-US" dirty="0" err="1"/>
              <a:t>int</a:t>
            </a:r>
            <a:r>
              <a:rPr lang="en-US" dirty="0"/>
              <a:t> </a:t>
            </a:r>
            <a:endParaRPr lang="fa-IR" dirty="0" smtClean="0"/>
          </a:p>
          <a:p>
            <a:pPr algn="l" rtl="0"/>
            <a:r>
              <a:rPr lang="en-US" dirty="0" smtClean="0"/>
              <a:t>set </a:t>
            </a:r>
            <a:r>
              <a:rPr lang="en-US" dirty="0"/>
              <a:t>@n=0 </a:t>
            </a:r>
            <a:endParaRPr lang="fa-IR" dirty="0" smtClean="0"/>
          </a:p>
          <a:p>
            <a:pPr algn="l" rtl="0"/>
            <a:r>
              <a:rPr lang="en-US" dirty="0" smtClean="0"/>
              <a:t>while </a:t>
            </a:r>
            <a:r>
              <a:rPr lang="en-US" dirty="0"/>
              <a:t>@n&lt;=255  </a:t>
            </a:r>
            <a:endParaRPr lang="fa-IR" dirty="0" smtClean="0"/>
          </a:p>
          <a:p>
            <a:pPr lvl="1" algn="l" rtl="0"/>
            <a:r>
              <a:rPr lang="en-US" dirty="0" smtClean="0"/>
              <a:t>begin   </a:t>
            </a:r>
            <a:endParaRPr lang="fa-IR" dirty="0" smtClean="0"/>
          </a:p>
          <a:p>
            <a:pPr lvl="2" algn="l" rtl="0"/>
            <a:r>
              <a:rPr lang="en-US" dirty="0" smtClean="0"/>
              <a:t>print </a:t>
            </a:r>
            <a:r>
              <a:rPr lang="en-US" dirty="0"/>
              <a:t>cast(@n as </a:t>
            </a:r>
            <a:r>
              <a:rPr lang="en-US" dirty="0" err="1"/>
              <a:t>varchar</a:t>
            </a:r>
            <a:r>
              <a:rPr lang="en-US" dirty="0" smtClean="0"/>
              <a:t>) +'='+ </a:t>
            </a:r>
            <a:r>
              <a:rPr lang="en-US" dirty="0"/>
              <a:t>char (@n)  </a:t>
            </a:r>
            <a:endParaRPr lang="fa-IR" dirty="0" smtClean="0"/>
          </a:p>
          <a:p>
            <a:pPr lvl="2" algn="l" rtl="0"/>
            <a:r>
              <a:rPr lang="en-US" dirty="0" smtClean="0"/>
              <a:t> </a:t>
            </a:r>
            <a:r>
              <a:rPr lang="en-US" dirty="0"/>
              <a:t>set @n=@n+1  </a:t>
            </a:r>
            <a:endParaRPr lang="fa-IR" dirty="0" smtClean="0"/>
          </a:p>
          <a:p>
            <a:pPr lvl="1" algn="l" rtl="0"/>
            <a:r>
              <a:rPr lang="en-US" dirty="0" smtClean="0"/>
              <a:t>end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Rounded Rectangle 4"/>
          <p:cNvSpPr/>
          <p:nvPr/>
        </p:nvSpPr>
        <p:spPr>
          <a:xfrm>
            <a:off x="4262908" y="3812146"/>
            <a:ext cx="2060619" cy="29621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convert(</a:t>
            </a:r>
            <a:r>
              <a:rPr lang="en-US" sz="1400" dirty="0" err="1"/>
              <a:t>varchar</a:t>
            </a:r>
            <a:r>
              <a:rPr lang="en-US" sz="1400" dirty="0"/>
              <a:t>,@n </a:t>
            </a:r>
            <a:r>
              <a:rPr lang="en-US" sz="1400" dirty="0" smtClean="0"/>
              <a:t>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8049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/>
              <a:t>انواع توابع در </a:t>
            </a:r>
            <a:r>
              <a:rPr lang="en-US" dirty="0" smtClean="0"/>
              <a:t>SQL Server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9561" y="1262130"/>
            <a:ext cx="3709115" cy="5138670"/>
          </a:xfrm>
          <a:ln>
            <a:solidFill>
              <a:schemeClr val="accent1"/>
            </a:solidFill>
          </a:ln>
        </p:spPr>
        <p:txBody>
          <a:bodyPr>
            <a:normAutofit fontScale="85000" lnSpcReduction="20000"/>
          </a:bodyPr>
          <a:lstStyle/>
          <a:p>
            <a:pPr marL="0" indent="0" algn="l" rtl="0">
              <a:buNone/>
            </a:pPr>
            <a:r>
              <a:rPr lang="en-US" sz="2400" dirty="0" smtClean="0"/>
              <a:t>Left</a:t>
            </a:r>
          </a:p>
          <a:p>
            <a:pPr marL="0" indent="0" algn="l" rtl="0">
              <a:buNone/>
            </a:pPr>
            <a:r>
              <a:rPr lang="en-US" sz="2400" dirty="0" smtClean="0"/>
              <a:t>Right</a:t>
            </a:r>
          </a:p>
          <a:p>
            <a:pPr marL="0" indent="0" algn="l" rtl="0">
              <a:buNone/>
            </a:pPr>
            <a:r>
              <a:rPr lang="en-US" sz="2400" dirty="0" smtClean="0"/>
              <a:t>Substring</a:t>
            </a:r>
          </a:p>
          <a:p>
            <a:pPr marL="0" indent="0" algn="l" rtl="0">
              <a:buNone/>
            </a:pPr>
            <a:r>
              <a:rPr lang="en-US" sz="2400" dirty="0" err="1" smtClean="0"/>
              <a:t>Ltrim</a:t>
            </a:r>
            <a:endParaRPr lang="en-US" sz="2400" dirty="0" smtClean="0"/>
          </a:p>
          <a:p>
            <a:pPr marL="0" indent="0" algn="l" rtl="0">
              <a:buNone/>
            </a:pPr>
            <a:r>
              <a:rPr lang="en-US" sz="2400" dirty="0" err="1" smtClean="0"/>
              <a:t>Rtrim</a:t>
            </a:r>
            <a:endParaRPr lang="en-US" sz="2400" dirty="0" smtClean="0"/>
          </a:p>
          <a:p>
            <a:pPr marL="0" indent="0" algn="l" rtl="0">
              <a:buNone/>
            </a:pPr>
            <a:r>
              <a:rPr lang="en-US" sz="2400" dirty="0" smtClean="0"/>
              <a:t>Upper</a:t>
            </a:r>
          </a:p>
          <a:p>
            <a:pPr marL="0" indent="0" algn="l" rtl="0">
              <a:buNone/>
            </a:pPr>
            <a:r>
              <a:rPr lang="en-US" sz="2400" dirty="0" smtClean="0"/>
              <a:t>Lower</a:t>
            </a:r>
          </a:p>
          <a:p>
            <a:pPr marL="0" indent="0" algn="l" rtl="0">
              <a:buNone/>
            </a:pPr>
            <a:r>
              <a:rPr lang="en-US" sz="2400" dirty="0" smtClean="0"/>
              <a:t>Len</a:t>
            </a:r>
          </a:p>
          <a:p>
            <a:pPr marL="0" indent="0" algn="l" rtl="0">
              <a:buNone/>
            </a:pPr>
            <a:r>
              <a:rPr lang="en-US" sz="2400" dirty="0" smtClean="0"/>
              <a:t>Char</a:t>
            </a:r>
          </a:p>
          <a:p>
            <a:pPr marL="0" indent="0" algn="l" rtl="0">
              <a:buNone/>
            </a:pPr>
            <a:r>
              <a:rPr lang="en-US" sz="2400" dirty="0" err="1" smtClean="0"/>
              <a:t>Ascii</a:t>
            </a:r>
            <a:endParaRPr lang="en-US" sz="2400" dirty="0" smtClean="0"/>
          </a:p>
          <a:p>
            <a:pPr marL="0" indent="0" algn="l" rtl="0">
              <a:buNone/>
            </a:pPr>
            <a:r>
              <a:rPr lang="en-US" sz="2400" dirty="0" smtClean="0"/>
              <a:t>Reverse</a:t>
            </a:r>
          </a:p>
          <a:p>
            <a:pPr marL="0" indent="0" algn="l" rtl="0">
              <a:buNone/>
            </a:pPr>
            <a:r>
              <a:rPr lang="en-US" sz="2400" dirty="0" smtClean="0"/>
              <a:t>Replace</a:t>
            </a:r>
          </a:p>
          <a:p>
            <a:pPr marL="0" indent="0" algn="l" rtl="0">
              <a:buNone/>
            </a:pPr>
            <a:r>
              <a:rPr lang="en-US" sz="2400" dirty="0" smtClean="0"/>
              <a:t>Space</a:t>
            </a:r>
          </a:p>
          <a:p>
            <a:pPr marL="0" indent="0" algn="l" rtl="0">
              <a:buNone/>
            </a:pPr>
            <a:endParaRPr lang="en-US" sz="2400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360575" y="2133600"/>
            <a:ext cx="2731910" cy="30565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Yagut" panose="00000400000000000000" pitchFamily="2" charset="-78"/>
              </a:defRPr>
            </a:lvl1pPr>
            <a:lvl2pPr marL="742950" indent="-28575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Yagut" panose="00000400000000000000" pitchFamily="2" charset="-78"/>
              </a:defRPr>
            </a:lvl2pPr>
            <a:lvl3pPr marL="1143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Yagut" panose="00000400000000000000" pitchFamily="2" charset="-78"/>
              </a:defRPr>
            </a:lvl3pPr>
            <a:lvl4pPr marL="1600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Yagut" panose="00000400000000000000" pitchFamily="2" charset="-78"/>
              </a:defRPr>
            </a:lvl4pPr>
            <a:lvl5pPr marL="20574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B Yagut" panose="00000400000000000000" pitchFamily="2" charset="-78"/>
              </a:defRPr>
            </a:lvl5pPr>
            <a:lvl6pPr marL="25146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457200" rtl="1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rtl="0">
              <a:buFont typeface="Wingdings 3" charset="2"/>
              <a:buNone/>
            </a:pPr>
            <a:r>
              <a:rPr lang="en-US" sz="2400" dirty="0" smtClean="0"/>
              <a:t>ABS</a:t>
            </a:r>
          </a:p>
          <a:p>
            <a:pPr marL="0" indent="0" algn="l" rtl="0">
              <a:buFont typeface="Wingdings 3" charset="2"/>
              <a:buNone/>
            </a:pPr>
            <a:r>
              <a:rPr lang="en-US" sz="2400" dirty="0" smtClean="0"/>
              <a:t>Floor</a:t>
            </a:r>
          </a:p>
          <a:p>
            <a:pPr marL="0" indent="0" algn="l" rtl="0">
              <a:buFont typeface="Wingdings 3" charset="2"/>
              <a:buNone/>
            </a:pPr>
            <a:r>
              <a:rPr lang="en-US" sz="2400" dirty="0" err="1" smtClean="0"/>
              <a:t>Sqrt</a:t>
            </a:r>
            <a:endParaRPr lang="en-US" sz="2400" dirty="0" smtClean="0"/>
          </a:p>
          <a:p>
            <a:pPr marL="0" indent="0" algn="l" rtl="0">
              <a:buFont typeface="Wingdings 3" charset="2"/>
              <a:buNone/>
            </a:pPr>
            <a:r>
              <a:rPr lang="en-US" sz="2400" dirty="0" err="1" smtClean="0"/>
              <a:t>GetDate</a:t>
            </a:r>
            <a:endParaRPr lang="en-US" sz="2400" dirty="0" smtClean="0"/>
          </a:p>
          <a:p>
            <a:pPr marL="0" indent="0" algn="l" rtl="0">
              <a:buFont typeface="Wingdings 3" charset="2"/>
              <a:buNone/>
            </a:pPr>
            <a:r>
              <a:rPr lang="en-US" sz="2400" dirty="0" err="1" smtClean="0"/>
              <a:t>Datepart</a:t>
            </a:r>
            <a:endParaRPr lang="en-US" sz="2400" dirty="0"/>
          </a:p>
          <a:p>
            <a:pPr marL="0" indent="0" algn="l" rtl="0">
              <a:buFont typeface="Wingdings 3" charset="2"/>
              <a:buNone/>
            </a:pPr>
            <a:r>
              <a:rPr lang="en-US" sz="2400" dirty="0" err="1" smtClean="0"/>
              <a:t>CharIndex</a:t>
            </a:r>
            <a:endParaRPr lang="en-US" sz="2400" dirty="0" smtClean="0"/>
          </a:p>
          <a:p>
            <a:pPr marL="0" indent="0" algn="l" rtl="0">
              <a:buFont typeface="Wingdings 3" charset="2"/>
              <a:buNone/>
            </a:pPr>
            <a:r>
              <a:rPr lang="en-US" sz="2400" dirty="0" smtClean="0"/>
              <a:t>cast</a:t>
            </a:r>
          </a:p>
          <a:p>
            <a:pPr marL="0" indent="0" algn="l" rtl="0">
              <a:buFont typeface="Wingdings 3" charset="2"/>
              <a:buNone/>
            </a:pPr>
            <a:r>
              <a:rPr lang="en-US" sz="2400" dirty="0" smtClean="0"/>
              <a:t>Convert</a:t>
            </a:r>
          </a:p>
          <a:p>
            <a:pPr marL="0" indent="0" algn="l" rtl="0">
              <a:buFont typeface="Wingdings 3" charset="2"/>
              <a:buNone/>
            </a:pPr>
            <a:r>
              <a:rPr lang="en-US" sz="2400" dirty="0" smtClean="0"/>
              <a:t>Rand</a:t>
            </a:r>
          </a:p>
          <a:p>
            <a:pPr marL="0" indent="0" algn="l" rtl="0">
              <a:buFont typeface="Wingdings 3" charset="2"/>
              <a:buNone/>
            </a:pPr>
            <a:endParaRPr lang="en-US" sz="2400" dirty="0" smtClean="0"/>
          </a:p>
          <a:p>
            <a:pPr marL="0" indent="0" algn="l" rtl="0">
              <a:buFont typeface="Wingdings 3" charset="2"/>
              <a:buNone/>
            </a:pPr>
            <a:endParaRPr lang="en-US" sz="2400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67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تابع </a:t>
            </a:r>
            <a:r>
              <a:rPr lang="en-US" dirty="0" err="1" smtClean="0"/>
              <a:t>GetDate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این تابع تاریخ و ساعت </a:t>
            </a:r>
            <a:r>
              <a:rPr lang="en-US" dirty="0" smtClean="0"/>
              <a:t>server</a:t>
            </a:r>
            <a:r>
              <a:rPr lang="fa-IR" dirty="0" smtClean="0"/>
              <a:t> را </a:t>
            </a:r>
            <a:r>
              <a:rPr lang="fa-IR" dirty="0" err="1" smtClean="0"/>
              <a:t>برمی</a:t>
            </a:r>
            <a:r>
              <a:rPr lang="fa-IR" dirty="0" smtClean="0"/>
              <a:t> گرداند.</a:t>
            </a:r>
            <a:br>
              <a:rPr lang="fa-IR" dirty="0" smtClean="0"/>
            </a:br>
            <a:r>
              <a:rPr lang="fa-IR" dirty="0" smtClean="0"/>
              <a:t>خروجی این تابع از نوع </a:t>
            </a:r>
            <a:r>
              <a:rPr lang="en-US" dirty="0" err="1" smtClean="0"/>
              <a:t>DateTime</a:t>
            </a:r>
            <a:r>
              <a:rPr lang="fa-IR" dirty="0" smtClean="0"/>
              <a:t> است.</a:t>
            </a:r>
          </a:p>
          <a:p>
            <a:endParaRPr lang="fa-IR" dirty="0"/>
          </a:p>
          <a:p>
            <a:r>
              <a:rPr lang="fa-IR" dirty="0" smtClean="0"/>
              <a:t>مثال:</a:t>
            </a:r>
          </a:p>
          <a:p>
            <a:pPr algn="l" rtl="0"/>
            <a:r>
              <a:rPr lang="en-US" dirty="0" smtClean="0"/>
              <a:t>print </a:t>
            </a:r>
            <a:r>
              <a:rPr lang="en-US" dirty="0" err="1"/>
              <a:t>getdate</a:t>
            </a:r>
            <a:r>
              <a:rPr lang="en-US" dirty="0"/>
              <a:t>() </a:t>
            </a:r>
          </a:p>
          <a:p>
            <a:r>
              <a:rPr lang="fa-IR" dirty="0" err="1"/>
              <a:t>ﺧﺮوﺟﻲ</a:t>
            </a:r>
            <a:r>
              <a:rPr lang="fa-IR" dirty="0"/>
              <a:t>   :</a:t>
            </a:r>
          </a:p>
          <a:p>
            <a:pPr algn="l" rtl="0"/>
            <a:r>
              <a:rPr lang="en-US" dirty="0"/>
              <a:t>Sep 30 2015  9:16AM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82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تابع </a:t>
            </a:r>
            <a:r>
              <a:rPr lang="en-US" dirty="0" err="1"/>
              <a:t>Datepart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err="1"/>
              <a:t>ﺑﺮاي</a:t>
            </a:r>
            <a:r>
              <a:rPr lang="fa-IR" dirty="0"/>
              <a:t> </a:t>
            </a:r>
            <a:r>
              <a:rPr lang="fa-IR" dirty="0" err="1"/>
              <a:t>ﺟﺪا</a:t>
            </a:r>
            <a:r>
              <a:rPr lang="fa-IR" dirty="0"/>
              <a:t> </a:t>
            </a:r>
            <a:r>
              <a:rPr lang="fa-IR" dirty="0" err="1"/>
              <a:t>ﻛﺮدن</a:t>
            </a:r>
            <a:r>
              <a:rPr lang="fa-IR" dirty="0"/>
              <a:t> </a:t>
            </a:r>
            <a:r>
              <a:rPr lang="fa-IR" dirty="0" err="1"/>
              <a:t>ﻗﺴﻤﺘﻬﺎي</a:t>
            </a:r>
            <a:r>
              <a:rPr lang="fa-IR" dirty="0"/>
              <a:t> </a:t>
            </a:r>
            <a:r>
              <a:rPr lang="fa-IR" dirty="0" err="1"/>
              <a:t>ﻣﺨﺘﻠﻒ</a:t>
            </a:r>
            <a:r>
              <a:rPr lang="fa-IR" dirty="0"/>
              <a:t> </a:t>
            </a:r>
            <a:r>
              <a:rPr lang="fa-IR" dirty="0" err="1"/>
              <a:t>ﺗﺎرﻳﺦ</a:t>
            </a:r>
            <a:r>
              <a:rPr lang="fa-IR" dirty="0"/>
              <a:t> و </a:t>
            </a:r>
            <a:r>
              <a:rPr lang="fa-IR" dirty="0" err="1"/>
              <a:t>ﺳﺎﻋﺖ</a:t>
            </a:r>
            <a:r>
              <a:rPr lang="fa-IR" dirty="0"/>
              <a:t> </a:t>
            </a:r>
            <a:r>
              <a:rPr lang="fa-IR" dirty="0" err="1"/>
              <a:t>اﺳﺘﻔﺎده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/>
              <a:t>ﺷﻮد</a:t>
            </a:r>
            <a:r>
              <a:rPr lang="fa-IR" dirty="0"/>
              <a:t>. </a:t>
            </a:r>
            <a:endParaRPr lang="en-US" dirty="0" smtClean="0"/>
          </a:p>
          <a:p>
            <a:endParaRPr lang="fa-IR" dirty="0"/>
          </a:p>
          <a:p>
            <a:r>
              <a:rPr lang="fa-IR" dirty="0" smtClean="0"/>
              <a:t>مثال:</a:t>
            </a:r>
          </a:p>
          <a:p>
            <a:pPr algn="l" rtl="0"/>
            <a:r>
              <a:rPr lang="en-US" dirty="0"/>
              <a:t>print </a:t>
            </a:r>
            <a:r>
              <a:rPr lang="en-US" dirty="0" err="1"/>
              <a:t>datepart</a:t>
            </a:r>
            <a:r>
              <a:rPr lang="en-US" dirty="0"/>
              <a:t>(</a:t>
            </a:r>
            <a:r>
              <a:rPr lang="en-US" dirty="0" err="1"/>
              <a:t>day,getdate</a:t>
            </a:r>
            <a:r>
              <a:rPr lang="en-US" dirty="0" smtClean="0"/>
              <a:t>())</a:t>
            </a:r>
          </a:p>
          <a:p>
            <a:pPr algn="r"/>
            <a:r>
              <a:rPr lang="fa-IR" dirty="0" err="1" smtClean="0"/>
              <a:t>ﺧﺮوﺟﻲ</a:t>
            </a:r>
            <a:r>
              <a:rPr lang="fa-IR" dirty="0" smtClean="0"/>
              <a:t>   </a:t>
            </a:r>
            <a:r>
              <a:rPr lang="fa-IR" dirty="0"/>
              <a:t>:</a:t>
            </a:r>
          </a:p>
          <a:p>
            <a:pPr algn="l" rtl="0"/>
            <a:r>
              <a:rPr lang="en-US" dirty="0" smtClean="0"/>
              <a:t>30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920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تابع </a:t>
            </a:r>
            <a:r>
              <a:rPr lang="en-US" dirty="0" err="1"/>
              <a:t>CharIndex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err="1"/>
              <a:t>CharIndex</a:t>
            </a:r>
            <a:r>
              <a:rPr lang="en-US" dirty="0"/>
              <a:t>      </a:t>
            </a:r>
            <a:r>
              <a:rPr lang="en-US" dirty="0" smtClean="0"/>
              <a:t>(</a:t>
            </a:r>
            <a:r>
              <a:rPr lang="fa-IR" dirty="0" err="1" smtClean="0"/>
              <a:t>رﺷﺘﻪ</a:t>
            </a:r>
            <a:r>
              <a:rPr lang="fa-IR" dirty="0" smtClean="0"/>
              <a:t> </a:t>
            </a:r>
            <a:r>
              <a:rPr lang="fa-IR" dirty="0" err="1" smtClean="0"/>
              <a:t>اﺻﻠﻲ</a:t>
            </a:r>
            <a:r>
              <a:rPr lang="fa-IR" dirty="0" smtClean="0"/>
              <a:t> , </a:t>
            </a:r>
            <a:r>
              <a:rPr lang="fa-IR" dirty="0" err="1"/>
              <a:t>رﺷﺘﻪ</a:t>
            </a:r>
            <a:r>
              <a:rPr lang="fa-IR" dirty="0"/>
              <a:t> </a:t>
            </a:r>
            <a:r>
              <a:rPr lang="fa-IR" dirty="0" err="1"/>
              <a:t>ﻣﻮرد</a:t>
            </a:r>
            <a:r>
              <a:rPr lang="fa-IR" dirty="0"/>
              <a:t> </a:t>
            </a:r>
            <a:r>
              <a:rPr lang="fa-IR" dirty="0" err="1" smtClean="0"/>
              <a:t>ﻧﻈﺮ</a:t>
            </a:r>
            <a:r>
              <a:rPr lang="en-US" dirty="0" smtClean="0"/>
              <a:t>, [</a:t>
            </a:r>
            <a:r>
              <a:rPr lang="fa-IR" dirty="0" smtClean="0"/>
              <a:t>شروع جستجو</a:t>
            </a:r>
            <a:r>
              <a:rPr lang="en-US" dirty="0" smtClean="0"/>
              <a:t>]</a:t>
            </a:r>
            <a:r>
              <a:rPr lang="fa-IR" dirty="0" smtClean="0"/>
              <a:t>(</a:t>
            </a:r>
          </a:p>
          <a:p>
            <a:r>
              <a:rPr lang="fa-IR" dirty="0" err="1"/>
              <a:t>اﻳﻦ</a:t>
            </a:r>
            <a:r>
              <a:rPr lang="fa-IR" dirty="0"/>
              <a:t> </a:t>
            </a:r>
            <a:r>
              <a:rPr lang="fa-IR" dirty="0" err="1"/>
              <a:t>ﺗﺎﺑﻊ</a:t>
            </a:r>
            <a:r>
              <a:rPr lang="fa-IR" dirty="0"/>
              <a:t> </a:t>
            </a:r>
            <a:r>
              <a:rPr lang="fa-IR" dirty="0" err="1"/>
              <a:t>ﺑﺮاي</a:t>
            </a:r>
            <a:r>
              <a:rPr lang="fa-IR" dirty="0"/>
              <a:t> </a:t>
            </a:r>
            <a:r>
              <a:rPr lang="fa-IR" dirty="0" err="1"/>
              <a:t>ﺟﺴﺖ</a:t>
            </a:r>
            <a:r>
              <a:rPr lang="fa-IR" dirty="0"/>
              <a:t> </a:t>
            </a:r>
            <a:r>
              <a:rPr lang="fa-IR" dirty="0" err="1"/>
              <a:t>وﺟﻮي</a:t>
            </a:r>
            <a:r>
              <a:rPr lang="fa-IR" dirty="0"/>
              <a:t> </a:t>
            </a:r>
            <a:r>
              <a:rPr lang="fa-IR" dirty="0" err="1"/>
              <a:t>ﻳﻚ</a:t>
            </a:r>
            <a:r>
              <a:rPr lang="fa-IR" dirty="0"/>
              <a:t> </a:t>
            </a:r>
            <a:r>
              <a:rPr lang="fa-IR" dirty="0" err="1"/>
              <a:t>رﺷﺘﻪ</a:t>
            </a:r>
            <a:r>
              <a:rPr lang="fa-IR" dirty="0"/>
              <a:t>  </a:t>
            </a:r>
            <a:r>
              <a:rPr lang="fa-IR" dirty="0" smtClean="0"/>
              <a:t>(</a:t>
            </a:r>
            <a:r>
              <a:rPr lang="fa-IR" dirty="0" err="1" smtClean="0"/>
              <a:t>رﺷﺘﻪ</a:t>
            </a:r>
            <a:r>
              <a:rPr lang="fa-IR" dirty="0" smtClean="0"/>
              <a:t> </a:t>
            </a:r>
            <a:r>
              <a:rPr lang="fa-IR" dirty="0" err="1"/>
              <a:t>ﻣﻮرد</a:t>
            </a:r>
            <a:r>
              <a:rPr lang="fa-IR" dirty="0"/>
              <a:t> </a:t>
            </a:r>
            <a:r>
              <a:rPr lang="fa-IR" dirty="0" err="1" smtClean="0"/>
              <a:t>ﻧﻈﺮ</a:t>
            </a:r>
            <a:r>
              <a:rPr lang="fa-IR" dirty="0" smtClean="0"/>
              <a:t>) در </a:t>
            </a:r>
            <a:r>
              <a:rPr lang="fa-IR" dirty="0" err="1"/>
              <a:t>ﻳﻚ</a:t>
            </a:r>
            <a:r>
              <a:rPr lang="fa-IR" dirty="0"/>
              <a:t> </a:t>
            </a:r>
            <a:r>
              <a:rPr lang="fa-IR" dirty="0" err="1"/>
              <a:t>رﺷﺘﻪ</a:t>
            </a:r>
            <a:r>
              <a:rPr lang="fa-IR" dirty="0"/>
              <a:t> </a:t>
            </a:r>
            <a:r>
              <a:rPr lang="fa-IR" dirty="0" err="1"/>
              <a:t>دﻳﮕﺮ</a:t>
            </a:r>
            <a:r>
              <a:rPr lang="fa-IR" dirty="0"/>
              <a:t>  </a:t>
            </a:r>
            <a:r>
              <a:rPr lang="fa-IR" dirty="0" smtClean="0"/>
              <a:t>(</a:t>
            </a:r>
            <a:r>
              <a:rPr lang="fa-IR" dirty="0" err="1" smtClean="0"/>
              <a:t>رﺷﺘﻪ</a:t>
            </a:r>
            <a:r>
              <a:rPr lang="fa-IR" dirty="0" smtClean="0"/>
              <a:t> </a:t>
            </a:r>
            <a:r>
              <a:rPr lang="fa-IR" dirty="0" err="1" smtClean="0"/>
              <a:t>اﺻﻠﻲ</a:t>
            </a:r>
            <a:r>
              <a:rPr lang="fa-IR" dirty="0" smtClean="0"/>
              <a:t>) </a:t>
            </a:r>
            <a:r>
              <a:rPr lang="fa-IR" dirty="0" err="1" smtClean="0"/>
              <a:t>ﺑﻪ</a:t>
            </a:r>
            <a:r>
              <a:rPr lang="fa-IR" dirty="0" smtClean="0"/>
              <a:t> </a:t>
            </a:r>
            <a:r>
              <a:rPr lang="fa-IR" dirty="0" err="1"/>
              <a:t>ﻛﺎر</a:t>
            </a:r>
            <a:r>
              <a:rPr lang="fa-IR" dirty="0"/>
              <a:t> </a:t>
            </a:r>
            <a:r>
              <a:rPr lang="fa-IR" dirty="0" err="1" smtClean="0"/>
              <a:t>ﻣﻲرود</a:t>
            </a:r>
            <a:r>
              <a:rPr lang="fa-IR" dirty="0" smtClean="0"/>
              <a:t>. </a:t>
            </a:r>
            <a:r>
              <a:rPr lang="fa-IR" dirty="0" err="1" smtClean="0"/>
              <a:t>ﻫﻢ</a:t>
            </a:r>
            <a:r>
              <a:rPr lang="fa-IR" dirty="0" smtClean="0"/>
              <a:t> </a:t>
            </a:r>
            <a:r>
              <a:rPr lang="fa-IR" dirty="0" err="1"/>
              <a:t>ﭼﻨﻴﻦ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/>
              <a:t>ﺗﻮان</a:t>
            </a:r>
            <a:r>
              <a:rPr lang="fa-IR" dirty="0"/>
              <a:t> </a:t>
            </a:r>
            <a:r>
              <a:rPr lang="fa-IR" dirty="0" err="1"/>
              <a:t>اﻧﺪﻳﺲ</a:t>
            </a:r>
            <a:r>
              <a:rPr lang="fa-IR" dirty="0"/>
              <a:t> </a:t>
            </a:r>
            <a:r>
              <a:rPr lang="fa-IR" dirty="0" err="1"/>
              <a:t>ﺷﺮوع</a:t>
            </a:r>
            <a:r>
              <a:rPr lang="fa-IR" dirty="0"/>
              <a:t> </a:t>
            </a:r>
            <a:r>
              <a:rPr lang="fa-IR" dirty="0" err="1"/>
              <a:t>ﺟﺴﺖ</a:t>
            </a:r>
            <a:r>
              <a:rPr lang="fa-IR" dirty="0"/>
              <a:t> و </a:t>
            </a:r>
            <a:r>
              <a:rPr lang="fa-IR" dirty="0" err="1"/>
              <a:t>ﺟﻮ</a:t>
            </a:r>
            <a:r>
              <a:rPr lang="fa-IR" dirty="0"/>
              <a:t> را </a:t>
            </a:r>
            <a:r>
              <a:rPr lang="fa-IR" dirty="0" err="1"/>
              <a:t>ﺗﻌﻴﻴﻦ</a:t>
            </a:r>
            <a:r>
              <a:rPr lang="fa-IR" dirty="0"/>
              <a:t> </a:t>
            </a:r>
            <a:r>
              <a:rPr lang="fa-IR" dirty="0" err="1" smtClean="0"/>
              <a:t>ﻛﺮد</a:t>
            </a:r>
            <a:r>
              <a:rPr lang="fa-IR" dirty="0" smtClean="0"/>
              <a:t>. </a:t>
            </a:r>
            <a:r>
              <a:rPr lang="fa-IR" dirty="0" err="1" smtClean="0"/>
              <a:t>درﺻﻮرﺗﻲ</a:t>
            </a:r>
            <a:r>
              <a:rPr lang="fa-IR" dirty="0" smtClean="0"/>
              <a:t> </a:t>
            </a:r>
            <a:r>
              <a:rPr lang="fa-IR" dirty="0" err="1"/>
              <a:t>ﻛﻪ</a:t>
            </a:r>
            <a:r>
              <a:rPr lang="fa-IR" dirty="0"/>
              <a:t> </a:t>
            </a:r>
            <a:r>
              <a:rPr lang="fa-IR" dirty="0" err="1"/>
              <a:t>رﺷﺘﻪ</a:t>
            </a:r>
            <a:r>
              <a:rPr lang="fa-IR" dirty="0"/>
              <a:t> </a:t>
            </a:r>
            <a:r>
              <a:rPr lang="fa-IR" dirty="0" err="1"/>
              <a:t>ﻣﻮرد</a:t>
            </a:r>
            <a:r>
              <a:rPr lang="fa-IR" dirty="0"/>
              <a:t> </a:t>
            </a:r>
            <a:r>
              <a:rPr lang="fa-IR" dirty="0" err="1"/>
              <a:t>ﻧﻈﺮ</a:t>
            </a:r>
            <a:r>
              <a:rPr lang="fa-IR" dirty="0"/>
              <a:t> در </a:t>
            </a:r>
            <a:r>
              <a:rPr lang="fa-IR" dirty="0" err="1"/>
              <a:t>رﺷﺘﻪ</a:t>
            </a:r>
            <a:r>
              <a:rPr lang="fa-IR" dirty="0"/>
              <a:t> </a:t>
            </a:r>
            <a:r>
              <a:rPr lang="fa-IR" dirty="0" err="1"/>
              <a:t>اﺻﻠﻲ</a:t>
            </a:r>
            <a:r>
              <a:rPr lang="fa-IR" dirty="0"/>
              <a:t> </a:t>
            </a:r>
            <a:r>
              <a:rPr lang="fa-IR" dirty="0" err="1"/>
              <a:t>ﻳﺎﻓﺖ</a:t>
            </a:r>
            <a:r>
              <a:rPr lang="fa-IR" dirty="0"/>
              <a:t> </a:t>
            </a:r>
            <a:r>
              <a:rPr lang="fa-IR" dirty="0" err="1"/>
              <a:t>ﻧﺸﻮد</a:t>
            </a:r>
            <a:r>
              <a:rPr lang="fa-IR" dirty="0"/>
              <a:t> </a:t>
            </a:r>
            <a:r>
              <a:rPr lang="fa-IR" dirty="0" err="1"/>
              <a:t>ﺗﺎﺑﻊ</a:t>
            </a:r>
            <a:r>
              <a:rPr lang="fa-IR" dirty="0"/>
              <a:t> </a:t>
            </a:r>
            <a:r>
              <a:rPr lang="fa-IR" dirty="0" err="1"/>
              <a:t>ﻋﺪد</a:t>
            </a:r>
            <a:r>
              <a:rPr lang="fa-IR" dirty="0"/>
              <a:t> </a:t>
            </a:r>
            <a:r>
              <a:rPr lang="fa-IR" dirty="0" err="1"/>
              <a:t>ﺻﻔﺮ</a:t>
            </a:r>
            <a:r>
              <a:rPr lang="fa-IR" dirty="0"/>
              <a:t> را </a:t>
            </a:r>
            <a:r>
              <a:rPr lang="fa-IR" dirty="0" err="1"/>
              <a:t>ﺑﺮ</a:t>
            </a:r>
            <a:r>
              <a:rPr lang="fa-IR" dirty="0"/>
              <a:t> </a:t>
            </a:r>
            <a:r>
              <a:rPr lang="fa-IR" dirty="0" err="1" smtClean="0"/>
              <a:t>ﻣﻲﮔﺮداﻧﺪ</a:t>
            </a:r>
            <a:r>
              <a:rPr lang="fa-IR" dirty="0" smtClean="0"/>
              <a:t>.</a:t>
            </a:r>
            <a:endParaRPr lang="fa-IR" dirty="0"/>
          </a:p>
          <a:p>
            <a:r>
              <a:rPr lang="fa-IR" dirty="0" err="1"/>
              <a:t>ﻣﺜﺎل</a:t>
            </a:r>
            <a:r>
              <a:rPr lang="fa-IR" dirty="0"/>
              <a:t>   :</a:t>
            </a:r>
          </a:p>
          <a:p>
            <a:pPr algn="l" rtl="0"/>
            <a:r>
              <a:rPr lang="en-US" dirty="0"/>
              <a:t>print </a:t>
            </a:r>
            <a:r>
              <a:rPr lang="en-US" dirty="0" err="1"/>
              <a:t>charindex</a:t>
            </a:r>
            <a:r>
              <a:rPr lang="en-US" dirty="0"/>
              <a:t>('</a:t>
            </a:r>
            <a:r>
              <a:rPr lang="en-US" dirty="0" err="1"/>
              <a:t>lo','hello</a:t>
            </a:r>
            <a:r>
              <a:rPr lang="en-US" dirty="0"/>
              <a:t>') </a:t>
            </a:r>
          </a:p>
          <a:p>
            <a:r>
              <a:rPr lang="fa-IR" dirty="0" err="1"/>
              <a:t>ﺧﺮوﺟﻲ</a:t>
            </a:r>
            <a:r>
              <a:rPr lang="fa-IR" dirty="0"/>
              <a:t>   :</a:t>
            </a:r>
          </a:p>
          <a:p>
            <a:pPr algn="l" rtl="0"/>
            <a:r>
              <a:rPr lang="fa-IR" dirty="0"/>
              <a:t>4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13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تابع </a:t>
            </a:r>
            <a:r>
              <a:rPr lang="en-US" dirty="0" smtClean="0"/>
              <a:t>Rand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err="1"/>
              <a:t>اﻳﻦ</a:t>
            </a:r>
            <a:r>
              <a:rPr lang="fa-IR" dirty="0"/>
              <a:t> </a:t>
            </a:r>
            <a:r>
              <a:rPr lang="fa-IR" dirty="0" err="1"/>
              <a:t>ﺗﺎﺑﻊ</a:t>
            </a:r>
            <a:r>
              <a:rPr lang="fa-IR" dirty="0"/>
              <a:t> </a:t>
            </a:r>
            <a:r>
              <a:rPr lang="fa-IR" dirty="0" err="1"/>
              <a:t>ﻫﻤﺎن</a:t>
            </a:r>
            <a:r>
              <a:rPr lang="fa-IR" dirty="0"/>
              <a:t> </a:t>
            </a:r>
            <a:r>
              <a:rPr lang="fa-IR" dirty="0" err="1"/>
              <a:t>ﻃﻮر</a:t>
            </a:r>
            <a:r>
              <a:rPr lang="fa-IR" dirty="0"/>
              <a:t> </a:t>
            </a:r>
            <a:r>
              <a:rPr lang="fa-IR" dirty="0" err="1"/>
              <a:t>ﻛﻪ</a:t>
            </a:r>
            <a:r>
              <a:rPr lang="fa-IR" dirty="0"/>
              <a:t> </a:t>
            </a:r>
            <a:r>
              <a:rPr lang="fa-IR" dirty="0" err="1"/>
              <a:t>ازاﺳﻤﺶ</a:t>
            </a:r>
            <a:r>
              <a:rPr lang="fa-IR" dirty="0"/>
              <a:t> </a:t>
            </a:r>
            <a:r>
              <a:rPr lang="fa-IR" dirty="0" err="1" smtClean="0"/>
              <a:t>ﭘﻴﺪاست</a:t>
            </a:r>
            <a:r>
              <a:rPr lang="fa-IR" dirty="0" smtClean="0"/>
              <a:t> </a:t>
            </a:r>
            <a:r>
              <a:rPr lang="fa-IR" dirty="0" err="1"/>
              <a:t>ﺑﺮاي</a:t>
            </a:r>
            <a:r>
              <a:rPr lang="fa-IR" dirty="0"/>
              <a:t> </a:t>
            </a:r>
            <a:r>
              <a:rPr lang="fa-IR" dirty="0" err="1"/>
              <a:t>ﺗﻮﻟﻴﺪ</a:t>
            </a:r>
            <a:r>
              <a:rPr lang="fa-IR" dirty="0"/>
              <a:t> </a:t>
            </a:r>
            <a:r>
              <a:rPr lang="fa-IR" dirty="0" err="1"/>
              <a:t>ﻳﻚ</a:t>
            </a:r>
            <a:r>
              <a:rPr lang="fa-IR" dirty="0"/>
              <a:t> </a:t>
            </a:r>
            <a:r>
              <a:rPr lang="fa-IR" dirty="0" err="1"/>
              <a:t>ﻋﺪد</a:t>
            </a:r>
            <a:r>
              <a:rPr lang="fa-IR" dirty="0"/>
              <a:t> </a:t>
            </a:r>
            <a:r>
              <a:rPr lang="fa-IR" dirty="0" err="1"/>
              <a:t>ﺗﺼﺎدﻓﻲ</a:t>
            </a:r>
            <a:r>
              <a:rPr lang="fa-IR" dirty="0"/>
              <a:t> </a:t>
            </a:r>
            <a:r>
              <a:rPr lang="fa-IR" dirty="0" err="1"/>
              <a:t>اﺳﺘﻔﺎده</a:t>
            </a:r>
            <a:r>
              <a:rPr lang="fa-IR" dirty="0"/>
              <a:t> </a:t>
            </a:r>
            <a:r>
              <a:rPr lang="fa-IR" dirty="0" err="1" smtClean="0"/>
              <a:t>ﻣﻲﺷﻮد</a:t>
            </a:r>
            <a:r>
              <a:rPr lang="fa-IR" dirty="0" smtClean="0"/>
              <a:t>. </a:t>
            </a:r>
            <a:r>
              <a:rPr lang="fa-IR" dirty="0" err="1" smtClean="0"/>
              <a:t>اﻳﻦ</a:t>
            </a:r>
            <a:r>
              <a:rPr lang="fa-IR" dirty="0" smtClean="0"/>
              <a:t> </a:t>
            </a:r>
            <a:r>
              <a:rPr lang="fa-IR" dirty="0" err="1"/>
              <a:t>ﺗﺎﺑﻊ</a:t>
            </a:r>
            <a:r>
              <a:rPr lang="fa-IR" dirty="0"/>
              <a:t> </a:t>
            </a:r>
            <a:r>
              <a:rPr lang="fa-IR" dirty="0" err="1"/>
              <a:t>ﻳﻚ</a:t>
            </a:r>
            <a:r>
              <a:rPr lang="fa-IR" dirty="0"/>
              <a:t> </a:t>
            </a:r>
            <a:r>
              <a:rPr lang="fa-IR" dirty="0" err="1"/>
              <a:t>ﻋﺪد</a:t>
            </a:r>
            <a:r>
              <a:rPr lang="fa-IR" dirty="0"/>
              <a:t> </a:t>
            </a:r>
            <a:r>
              <a:rPr lang="fa-IR" dirty="0" err="1"/>
              <a:t>ﺗﺼﺎدﻓﻲ</a:t>
            </a:r>
            <a:r>
              <a:rPr lang="fa-IR" dirty="0"/>
              <a:t> </a:t>
            </a:r>
            <a:r>
              <a:rPr lang="fa-IR" dirty="0" err="1"/>
              <a:t>ﺑﻴﻦ</a:t>
            </a:r>
            <a:r>
              <a:rPr lang="fa-IR" dirty="0"/>
              <a:t> 0 </a:t>
            </a:r>
            <a:r>
              <a:rPr lang="fa-IR" dirty="0" err="1"/>
              <a:t>ﺗﺎ</a:t>
            </a:r>
            <a:r>
              <a:rPr lang="fa-IR" dirty="0"/>
              <a:t> 1 </a:t>
            </a:r>
            <a:r>
              <a:rPr lang="fa-IR" dirty="0" err="1"/>
              <a:t>اﻳﺠﺎد</a:t>
            </a:r>
            <a:r>
              <a:rPr lang="fa-IR" dirty="0"/>
              <a:t> </a:t>
            </a:r>
            <a:r>
              <a:rPr lang="fa-IR" dirty="0" err="1" smtClean="0"/>
              <a:t>ﻣﻲﻛﻨﺪ</a:t>
            </a:r>
            <a:r>
              <a:rPr lang="en-US" dirty="0" smtClean="0"/>
              <a:t>.</a:t>
            </a:r>
            <a:endParaRPr lang="fa-IR" dirty="0" smtClean="0"/>
          </a:p>
          <a:p>
            <a:endParaRPr lang="fa-IR" dirty="0"/>
          </a:p>
          <a:p>
            <a:r>
              <a:rPr lang="fa-IR" dirty="0" smtClean="0"/>
              <a:t>مثال:</a:t>
            </a:r>
            <a:r>
              <a:rPr lang="en-US" dirty="0" smtClean="0"/>
              <a:t> </a:t>
            </a:r>
            <a:r>
              <a:rPr lang="fa-IR" dirty="0" smtClean="0"/>
              <a:t> تولید یک عدد تصادفی بین 0 تا 10</a:t>
            </a:r>
          </a:p>
          <a:p>
            <a:pPr algn="l" rtl="0"/>
            <a:r>
              <a:rPr lang="en-US" dirty="0" smtClean="0"/>
              <a:t>Print floor(rand()*10)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96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ایجاد تابع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11579" y="2133600"/>
            <a:ext cx="10193033" cy="3777622"/>
          </a:xfrm>
        </p:spPr>
        <p:txBody>
          <a:bodyPr/>
          <a:lstStyle/>
          <a:p>
            <a:pPr algn="l" rtl="0"/>
            <a:r>
              <a:rPr lang="en-US" dirty="0"/>
              <a:t>Create  </a:t>
            </a:r>
            <a:r>
              <a:rPr lang="en-US" dirty="0" smtClean="0"/>
              <a:t>Function</a:t>
            </a:r>
            <a:r>
              <a:rPr lang="fa-IR" dirty="0" smtClean="0"/>
              <a:t>نام تابع </a:t>
            </a:r>
            <a:r>
              <a:rPr lang="en-US" dirty="0" smtClean="0"/>
              <a:t> ( </a:t>
            </a:r>
            <a:r>
              <a:rPr lang="fa-IR" dirty="0" smtClean="0"/>
              <a:t>نام پارامتر</a:t>
            </a:r>
            <a:r>
              <a:rPr lang="en-US" dirty="0" smtClean="0"/>
              <a:t> [as] </a:t>
            </a:r>
            <a:r>
              <a:rPr lang="fa-IR" dirty="0" smtClean="0"/>
              <a:t>نوع پارامتر</a:t>
            </a:r>
            <a:r>
              <a:rPr lang="en-US" dirty="0" smtClean="0"/>
              <a:t> [=</a:t>
            </a:r>
            <a:r>
              <a:rPr lang="fa-IR" dirty="0" smtClean="0"/>
              <a:t>مقدار پیش فرض</a:t>
            </a:r>
            <a:r>
              <a:rPr lang="en-US" dirty="0" smtClean="0"/>
              <a:t>], …)</a:t>
            </a:r>
            <a:r>
              <a:rPr lang="fa-IR" dirty="0" smtClean="0"/>
              <a:t>  </a:t>
            </a:r>
          </a:p>
          <a:p>
            <a:pPr marL="0" indent="0" algn="l" rtl="0">
              <a:buNone/>
            </a:pPr>
            <a:r>
              <a:rPr lang="en-US" dirty="0" smtClean="0"/>
              <a:t>	Returns   </a:t>
            </a:r>
            <a:r>
              <a:rPr lang="fa-IR" dirty="0" err="1"/>
              <a:t>ﻧﻮع</a:t>
            </a:r>
            <a:r>
              <a:rPr lang="fa-IR" dirty="0"/>
              <a:t> </a:t>
            </a:r>
            <a:r>
              <a:rPr lang="fa-IR" dirty="0" err="1"/>
              <a:t>ﺧﺮوﺟﻲ</a:t>
            </a:r>
            <a:endParaRPr lang="fa-IR" dirty="0"/>
          </a:p>
          <a:p>
            <a:pPr marL="0" indent="0" algn="l" rtl="0">
              <a:buNone/>
            </a:pPr>
            <a:r>
              <a:rPr lang="en-US" dirty="0" smtClean="0"/>
              <a:t>	[as</a:t>
            </a:r>
            <a:r>
              <a:rPr lang="en-US" dirty="0"/>
              <a:t>] 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Begin  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fa-IR" dirty="0" smtClean="0"/>
              <a:t>	دستورات</a:t>
            </a:r>
            <a:endParaRPr lang="en-US" dirty="0"/>
          </a:p>
          <a:p>
            <a:pPr marL="0" indent="0" algn="l" rtl="0">
              <a:buNone/>
            </a:pPr>
            <a:r>
              <a:rPr lang="fa-IR" dirty="0" smtClean="0"/>
              <a:t>	</a:t>
            </a:r>
            <a:r>
              <a:rPr lang="en-US" dirty="0"/>
              <a:t>	</a:t>
            </a:r>
            <a:r>
              <a:rPr lang="en-US" dirty="0" smtClean="0"/>
              <a:t>Return   </a:t>
            </a:r>
            <a:r>
              <a:rPr lang="fa-IR" dirty="0" err="1"/>
              <a:t>ﻣﻘﺪار</a:t>
            </a:r>
            <a:r>
              <a:rPr lang="fa-IR" dirty="0"/>
              <a:t> </a:t>
            </a:r>
            <a:r>
              <a:rPr lang="fa-IR" dirty="0" err="1"/>
              <a:t>ﺑﺮﮔﺸﺘﻲ</a:t>
            </a:r>
            <a:endParaRPr lang="fa-IR" dirty="0"/>
          </a:p>
          <a:p>
            <a:pPr marL="0" indent="0" algn="l" rtl="0">
              <a:buNone/>
            </a:pPr>
            <a:r>
              <a:rPr lang="fa-IR" dirty="0" smtClean="0"/>
              <a:t>	</a:t>
            </a:r>
            <a:r>
              <a:rPr lang="en-US" dirty="0" smtClean="0"/>
              <a:t>end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60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مثال: ایجاد تابع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2287" y="1571223"/>
            <a:ext cx="9302325" cy="4339999"/>
          </a:xfrm>
        </p:spPr>
        <p:txBody>
          <a:bodyPr>
            <a:normAutofit/>
          </a:bodyPr>
          <a:lstStyle/>
          <a:p>
            <a:r>
              <a:rPr lang="fa-IR" dirty="0" err="1" smtClean="0"/>
              <a:t>ﻣﺜﺎل</a:t>
            </a:r>
            <a:r>
              <a:rPr lang="fa-IR" dirty="0" smtClean="0"/>
              <a:t>   : ایجاد </a:t>
            </a:r>
            <a:r>
              <a:rPr lang="fa-IR" dirty="0" err="1" smtClean="0"/>
              <a:t>تابعی</a:t>
            </a:r>
            <a:r>
              <a:rPr lang="fa-IR" dirty="0" smtClean="0"/>
              <a:t> که دو عدد را گرفته و جمع آن دو را برگرداند.</a:t>
            </a:r>
          </a:p>
          <a:p>
            <a:endParaRPr lang="fa-IR" dirty="0"/>
          </a:p>
          <a:p>
            <a:pPr algn="l" rtl="0"/>
            <a:r>
              <a:rPr lang="en-US" dirty="0" smtClean="0"/>
              <a:t>create </a:t>
            </a:r>
            <a:r>
              <a:rPr lang="en-US" dirty="0"/>
              <a:t>function </a:t>
            </a:r>
            <a:r>
              <a:rPr lang="en-US" dirty="0" err="1"/>
              <a:t>addnum</a:t>
            </a:r>
            <a:r>
              <a:rPr lang="en-US" dirty="0"/>
              <a:t>(@n1 int,@n2 </a:t>
            </a:r>
            <a:r>
              <a:rPr lang="en-US" dirty="0" err="1"/>
              <a:t>int</a:t>
            </a:r>
            <a:r>
              <a:rPr lang="en-US" dirty="0" smtClean="0"/>
              <a:t>)</a:t>
            </a:r>
            <a:endParaRPr lang="fa-IR" dirty="0" smtClean="0"/>
          </a:p>
          <a:p>
            <a:pPr algn="l" rtl="0"/>
            <a:r>
              <a:rPr lang="en-US" dirty="0" smtClean="0"/>
              <a:t>  </a:t>
            </a:r>
            <a:r>
              <a:rPr lang="en-US" dirty="0"/>
              <a:t>returns </a:t>
            </a:r>
            <a:r>
              <a:rPr lang="en-US" dirty="0" err="1"/>
              <a:t>int</a:t>
            </a:r>
            <a:r>
              <a:rPr lang="en-US" dirty="0"/>
              <a:t> </a:t>
            </a:r>
            <a:endParaRPr lang="fa-IR" dirty="0" smtClean="0"/>
          </a:p>
          <a:p>
            <a:pPr algn="l" rtl="0"/>
            <a:r>
              <a:rPr lang="en-US" dirty="0" smtClean="0"/>
              <a:t>as </a:t>
            </a:r>
            <a:endParaRPr lang="fa-IR" dirty="0" smtClean="0"/>
          </a:p>
          <a:p>
            <a:pPr algn="l" rtl="0"/>
            <a:r>
              <a:rPr lang="en-US" dirty="0" smtClean="0"/>
              <a:t>begin  </a:t>
            </a:r>
            <a:endParaRPr lang="fa-IR" dirty="0" smtClean="0"/>
          </a:p>
          <a:p>
            <a:pPr algn="l" rtl="0"/>
            <a:r>
              <a:rPr lang="fa-IR" dirty="0"/>
              <a:t> </a:t>
            </a:r>
            <a:r>
              <a:rPr lang="fa-IR" dirty="0" smtClean="0"/>
              <a:t> </a:t>
            </a:r>
            <a:r>
              <a:rPr lang="en-US" dirty="0" smtClean="0"/>
              <a:t>return </a:t>
            </a:r>
            <a:r>
              <a:rPr lang="en-US" dirty="0"/>
              <a:t>@n1+@n2 </a:t>
            </a:r>
            <a:endParaRPr lang="fa-IR" dirty="0" smtClean="0"/>
          </a:p>
          <a:p>
            <a:pPr algn="l" rtl="0"/>
            <a:r>
              <a:rPr lang="en-US" dirty="0" smtClean="0"/>
              <a:t>end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5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فراخوانی تابع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02287" y="1571223"/>
            <a:ext cx="9302325" cy="4339999"/>
          </a:xfrm>
        </p:spPr>
        <p:txBody>
          <a:bodyPr>
            <a:normAutofit/>
          </a:bodyPr>
          <a:lstStyle/>
          <a:p>
            <a:r>
              <a:rPr lang="fa-IR" dirty="0" smtClean="0"/>
              <a:t>برای فراخوانی یک تابع از کلمه </a:t>
            </a:r>
            <a:r>
              <a:rPr lang="en-US" dirty="0" err="1" smtClean="0"/>
              <a:t>dbo</a:t>
            </a:r>
            <a:r>
              <a:rPr lang="fa-IR" dirty="0" smtClean="0"/>
              <a:t> قبل از نام تابع استفاده می کنیم.</a:t>
            </a:r>
          </a:p>
          <a:p>
            <a:pPr algn="r"/>
            <a:endParaRPr lang="fa-IR" dirty="0" smtClean="0"/>
          </a:p>
          <a:p>
            <a:pPr algn="r"/>
            <a:r>
              <a:rPr lang="fa-IR" dirty="0" smtClean="0"/>
              <a:t>مثال: </a:t>
            </a:r>
            <a:endParaRPr lang="en-US" dirty="0"/>
          </a:p>
          <a:p>
            <a:pPr algn="l" rtl="0"/>
            <a:r>
              <a:rPr lang="en-US" dirty="0"/>
              <a:t>print </a:t>
            </a:r>
            <a:r>
              <a:rPr lang="en-US" dirty="0" err="1"/>
              <a:t>dbo.addnum</a:t>
            </a:r>
            <a:r>
              <a:rPr lang="en-US" dirty="0"/>
              <a:t>(3,5) </a:t>
            </a:r>
          </a:p>
          <a:p>
            <a:r>
              <a:rPr lang="fa-IR" dirty="0" err="1"/>
              <a:t>ﺧﺮوﺟﻲ</a:t>
            </a:r>
            <a:r>
              <a:rPr lang="fa-IR" dirty="0"/>
              <a:t>    :</a:t>
            </a:r>
          </a:p>
          <a:p>
            <a:pPr algn="l" rtl="0"/>
            <a:r>
              <a:rPr lang="en-US" dirty="0" smtClean="0"/>
              <a:t>8</a:t>
            </a:r>
            <a:endParaRPr lang="fa-IR" dirty="0" smtClean="0"/>
          </a:p>
          <a:p>
            <a:pPr algn="l" rtl="0"/>
            <a:endParaRPr lang="fa-IR" dirty="0"/>
          </a:p>
          <a:p>
            <a:pPr algn="r"/>
            <a:r>
              <a:rPr lang="fa-IR" b="1" dirty="0" smtClean="0"/>
              <a:t>نکته</a:t>
            </a:r>
            <a:r>
              <a:rPr lang="fa-IR" dirty="0" smtClean="0"/>
              <a:t>: چنانچه بعضی از </a:t>
            </a:r>
            <a:r>
              <a:rPr lang="fa-IR" dirty="0" err="1" smtClean="0"/>
              <a:t>پارامترها</a:t>
            </a:r>
            <a:r>
              <a:rPr lang="fa-IR" dirty="0" smtClean="0"/>
              <a:t> دارای مقدار پیش فرض باشند و در هنگام فراخوانی نیازی به مقادیر آنها نباشد، می توان از </a:t>
            </a:r>
            <a:r>
              <a:rPr lang="en-US" dirty="0" smtClean="0"/>
              <a:t>default</a:t>
            </a:r>
            <a:r>
              <a:rPr lang="fa-IR" dirty="0" smtClean="0"/>
              <a:t> به جای آن ها استفاده نمود.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613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err="1"/>
              <a:t>ﺗﻤﺮﻳﻦ</a:t>
            </a:r>
            <a:r>
              <a:rPr lang="fa-IR" dirty="0"/>
              <a:t> : </a:t>
            </a:r>
            <a:r>
              <a:rPr lang="fa-IR" sz="2800" dirty="0" err="1"/>
              <a:t>ﺑﺮﻧﺎﻣﻪ</a:t>
            </a:r>
            <a:r>
              <a:rPr lang="fa-IR" sz="2800" dirty="0"/>
              <a:t> </a:t>
            </a:r>
            <a:r>
              <a:rPr lang="fa-IR" sz="2800" dirty="0" err="1"/>
              <a:t>ﻓﺎﻛﺘﻮرﻳﻞ</a:t>
            </a:r>
            <a:r>
              <a:rPr lang="fa-IR" sz="2800" dirty="0"/>
              <a:t> </a:t>
            </a:r>
            <a:r>
              <a:rPr lang="fa-IR" sz="2800" dirty="0" err="1"/>
              <a:t>ﺑﻪ</a:t>
            </a:r>
            <a:r>
              <a:rPr lang="fa-IR" sz="2800" dirty="0"/>
              <a:t> </a:t>
            </a:r>
            <a:r>
              <a:rPr lang="fa-IR" sz="2800" dirty="0" err="1"/>
              <a:t>ﺻﻮرت</a:t>
            </a:r>
            <a:r>
              <a:rPr lang="fa-IR" sz="2800" dirty="0"/>
              <a:t> </a:t>
            </a:r>
            <a:r>
              <a:rPr lang="fa-IR" sz="2800" dirty="0" err="1"/>
              <a:t>ﺑﺎزﮔﺸﺘﻲ</a:t>
            </a:r>
            <a:r>
              <a:rPr lang="fa-IR" sz="2800" dirty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751527"/>
            <a:ext cx="8915400" cy="4456090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en-US" dirty="0"/>
              <a:t>alter function fact(@n </a:t>
            </a:r>
            <a:r>
              <a:rPr lang="en-US" dirty="0" err="1"/>
              <a:t>int</a:t>
            </a:r>
            <a:r>
              <a:rPr lang="en-US" dirty="0"/>
              <a:t>)  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returns </a:t>
            </a:r>
            <a:r>
              <a:rPr lang="en-US" dirty="0" err="1"/>
              <a:t>int</a:t>
            </a:r>
            <a:r>
              <a:rPr lang="en-US" dirty="0"/>
              <a:t> 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as 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begin  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declare </a:t>
            </a:r>
            <a:r>
              <a:rPr lang="en-US" dirty="0"/>
              <a:t>@a </a:t>
            </a:r>
            <a:r>
              <a:rPr lang="en-US" dirty="0" err="1"/>
              <a:t>int</a:t>
            </a:r>
            <a:r>
              <a:rPr lang="en-US" dirty="0"/>
              <a:t>  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if </a:t>
            </a:r>
            <a:r>
              <a:rPr lang="en-US" dirty="0"/>
              <a:t>(@n=0) </a:t>
            </a:r>
          </a:p>
          <a:p>
            <a:pPr marL="0" indent="0" algn="l" rtl="0">
              <a:buNone/>
            </a:pPr>
            <a:r>
              <a:rPr lang="en-US" dirty="0" smtClean="0"/>
              <a:t>		     </a:t>
            </a:r>
            <a:r>
              <a:rPr lang="en-US" dirty="0"/>
              <a:t>return 1  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else   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	set </a:t>
            </a:r>
            <a:r>
              <a:rPr lang="en-US" dirty="0"/>
              <a:t>@a=@n*</a:t>
            </a:r>
            <a:r>
              <a:rPr lang="en-US" dirty="0" err="1"/>
              <a:t>dbo.fact</a:t>
            </a:r>
            <a:r>
              <a:rPr lang="en-US" dirty="0"/>
              <a:t>(@n-1)  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 </a:t>
            </a:r>
            <a:r>
              <a:rPr lang="en-US" dirty="0"/>
              <a:t>return @a 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end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691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095500" y="642939"/>
            <a:ext cx="8229600" cy="714375"/>
          </a:xfrm>
          <a:prstGeom prst="rect">
            <a:avLst/>
          </a:prstGeom>
        </p:spPr>
        <p:txBody>
          <a:bodyPr/>
          <a:lstStyle/>
          <a:p>
            <a:pPr algn="r" rtl="1">
              <a:defRPr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B Titr" pitchFamily="2" charset="-78"/>
              </a:rPr>
              <a:t>Function</a:t>
            </a:r>
          </a:p>
        </p:txBody>
      </p:sp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2095500" y="1241425"/>
            <a:ext cx="8001000" cy="335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rtl="1" eaLnBrk="1" hangingPunct="1"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en-US" sz="1400" dirty="0" err="1" smtClean="0">
                <a:latin typeface="Tahoma" panose="020B0604030504040204" pitchFamily="34" charset="0"/>
                <a:cs typeface="Tahoma" panose="020B0604030504040204" pitchFamily="34" charset="0"/>
              </a:rPr>
              <a:t>InLine</a:t>
            </a:r>
            <a:r>
              <a:rPr lang="en-US" sz="1400" dirty="0" smtClean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Table Valued </a:t>
            </a:r>
            <a:r>
              <a:rPr lang="en-US" sz="1400" dirty="0" smtClean="0">
                <a:latin typeface="Tahoma" panose="020B0604030504040204" pitchFamily="34" charset="0"/>
                <a:cs typeface="Tahoma" panose="020B0604030504040204" pitchFamily="34" charset="0"/>
              </a:rPr>
              <a:t>Functions -</a:t>
            </a:r>
            <a:endParaRPr lang="fa-IR" sz="14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r" rtl="1" eaLnBrk="1" hangingPunct="1"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fa-IR" sz="1400" dirty="0">
                <a:latin typeface="Tahoma" panose="020B0604030504040204" pitchFamily="34" charset="0"/>
                <a:cs typeface="Tahoma" panose="020B0604030504040204" pitchFamily="34" charset="0"/>
              </a:rPr>
              <a:t>توابع </a:t>
            </a:r>
            <a:r>
              <a:rPr lang="en-US" sz="1400" dirty="0" err="1">
                <a:latin typeface="Tahoma" panose="020B0604030504040204" pitchFamily="34" charset="0"/>
                <a:cs typeface="Tahoma" panose="020B0604030504040204" pitchFamily="34" charset="0"/>
              </a:rPr>
              <a:t>InLine</a:t>
            </a:r>
            <a:r>
              <a:rPr lang="fa-IR" sz="1400" dirty="0">
                <a:latin typeface="Tahoma" panose="020B0604030504040204" pitchFamily="34" charset="0"/>
                <a:cs typeface="Tahoma" panose="020B0604030504040204" pitchFamily="34" charset="0"/>
              </a:rPr>
              <a:t> از لحاظ ساختاری مشابه </a:t>
            </a:r>
            <a:r>
              <a:rPr lang="en-US" sz="1400" dirty="0">
                <a:latin typeface="Tahoma" panose="020B0604030504040204" pitchFamily="34" charset="0"/>
                <a:cs typeface="Tahoma" panose="020B0604030504040204" pitchFamily="34" charset="0"/>
              </a:rPr>
              <a:t>View</a:t>
            </a:r>
            <a:r>
              <a:rPr lang="fa-IR" sz="1400" dirty="0">
                <a:latin typeface="Tahoma" panose="020B0604030504040204" pitchFamily="34" charset="0"/>
                <a:cs typeface="Tahoma" panose="020B0604030504040204" pitchFamily="34" charset="0"/>
              </a:rPr>
              <a:t> ها هستند ، با این تفاوت که به عنوان ورودی پارامتر می پذیرند .</a:t>
            </a:r>
          </a:p>
          <a:p>
            <a:pPr algn="r" rtl="1" eaLnBrk="1" hangingPunct="1"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fa-IR" sz="1400" dirty="0">
                <a:latin typeface="Tahoma" panose="020B0604030504040204" pitchFamily="34" charset="0"/>
                <a:cs typeface="Tahoma" panose="020B0604030504040204" pitchFamily="34" charset="0"/>
              </a:rPr>
              <a:t>قالب کلی تعریف آن به صورت زیر است :</a:t>
            </a:r>
            <a:endParaRPr lang="en-US" sz="14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r" rtl="1" eaLnBrk="1" hangingPunct="1">
              <a:spcBef>
                <a:spcPts val="250"/>
              </a:spcBef>
              <a:buClr>
                <a:schemeClr val="accent1"/>
              </a:buClr>
              <a:buSzPct val="80000"/>
            </a:pPr>
            <a:endParaRPr lang="fa-IR" sz="14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Create	Function	</a:t>
            </a:r>
            <a:r>
              <a:rPr lang="fa-IR" sz="1400" b="1" i="1" dirty="0">
                <a:latin typeface="Tahoma" panose="020B0604030504040204" pitchFamily="34" charset="0"/>
                <a:cs typeface="Tahoma" panose="020B0604030504040204" pitchFamily="34" charset="0"/>
              </a:rPr>
              <a:t>نام  </a:t>
            </a:r>
          </a:p>
          <a:p>
            <a:pPr eaLnBrk="1" hangingPunct="1"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fa-IR" sz="1400" b="1" i="1" dirty="0">
                <a:latin typeface="Tahoma" panose="020B0604030504040204" pitchFamily="34" charset="0"/>
                <a:cs typeface="Tahoma" panose="020B0604030504040204" pitchFamily="34" charset="0"/>
              </a:rPr>
              <a:t>		(فهرست </a:t>
            </a:r>
            <a:r>
              <a:rPr lang="fa-IR" sz="1400" b="1" i="1" dirty="0" err="1">
                <a:latin typeface="Tahoma" panose="020B0604030504040204" pitchFamily="34" charset="0"/>
                <a:cs typeface="Tahoma" panose="020B0604030504040204" pitchFamily="34" charset="0"/>
              </a:rPr>
              <a:t>پارامترها</a:t>
            </a:r>
            <a:r>
              <a:rPr lang="fa-IR" sz="1400" b="1" i="1" dirty="0"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eaLnBrk="1" hangingPunct="1"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Returns	Table</a:t>
            </a:r>
          </a:p>
          <a:p>
            <a:pPr eaLnBrk="1" hangingPunct="1"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As	</a:t>
            </a:r>
          </a:p>
          <a:p>
            <a:pPr eaLnBrk="1" hangingPunct="1"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	Return 	</a:t>
            </a:r>
          </a:p>
          <a:p>
            <a:pPr eaLnBrk="1" hangingPunct="1"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		(Select </a:t>
            </a:r>
            <a:r>
              <a:rPr lang="fa-IR" sz="1400" b="1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1400" b="1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			…..</a:t>
            </a:r>
          </a:p>
          <a:p>
            <a:pPr eaLnBrk="1" hangingPunct="1">
              <a:spcBef>
                <a:spcPts val="250"/>
              </a:spcBef>
              <a:buClr>
                <a:schemeClr val="accent1"/>
              </a:buClr>
              <a:buSzPct val="80000"/>
            </a:pPr>
            <a:r>
              <a:rPr 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		)</a:t>
            </a:r>
            <a:endParaRPr lang="fa-IR" sz="1400" b="1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r" rtl="1" eaLnBrk="1" hangingPunct="1">
              <a:spcBef>
                <a:spcPts val="250"/>
              </a:spcBef>
              <a:buClr>
                <a:schemeClr val="accent1"/>
              </a:buClr>
              <a:buSzPct val="80000"/>
            </a:pPr>
            <a:endParaRPr lang="en-US" sz="14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r>
              <a:rPr lang="en-US" smtClean="0"/>
              <a:t>28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25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تمرین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err="1"/>
              <a:t>ﺗﺎﺑﻌﻲ</a:t>
            </a:r>
            <a:r>
              <a:rPr lang="fa-IR" dirty="0"/>
              <a:t> </a:t>
            </a:r>
            <a:r>
              <a:rPr lang="fa-IR" dirty="0" err="1"/>
              <a:t>ﺑﻨﻮﻳﺴﻴﺪ</a:t>
            </a:r>
            <a:r>
              <a:rPr lang="fa-IR" dirty="0"/>
              <a:t> </a:t>
            </a:r>
            <a:r>
              <a:rPr lang="fa-IR" dirty="0" err="1"/>
              <a:t>ﻛﻪ</a:t>
            </a:r>
            <a:r>
              <a:rPr lang="fa-IR" dirty="0"/>
              <a:t> </a:t>
            </a:r>
            <a:r>
              <a:rPr lang="fa-IR" dirty="0" err="1"/>
              <a:t>ﻛﻮﭼﻜﺘﺮﻳﻦ</a:t>
            </a:r>
            <a:r>
              <a:rPr lang="fa-IR" dirty="0"/>
              <a:t> </a:t>
            </a:r>
            <a:r>
              <a:rPr lang="fa-IR" dirty="0" err="1"/>
              <a:t>ﻣﻀﺮب</a:t>
            </a:r>
            <a:r>
              <a:rPr lang="fa-IR" dirty="0"/>
              <a:t> </a:t>
            </a:r>
            <a:r>
              <a:rPr lang="fa-IR" dirty="0" err="1"/>
              <a:t>ﻣﺸﺘﺮك</a:t>
            </a:r>
            <a:r>
              <a:rPr lang="fa-IR" dirty="0"/>
              <a:t> دو </a:t>
            </a:r>
            <a:r>
              <a:rPr lang="fa-IR" dirty="0" err="1"/>
              <a:t>ﻋﺪد</a:t>
            </a:r>
            <a:r>
              <a:rPr lang="fa-IR" dirty="0"/>
              <a:t> را </a:t>
            </a:r>
            <a:r>
              <a:rPr lang="fa-IR" dirty="0" err="1" smtClean="0"/>
              <a:t>ﺑﻴﺎﺑﺪ</a:t>
            </a:r>
            <a:r>
              <a:rPr lang="fa-IR" dirty="0" smtClean="0"/>
              <a:t>.</a:t>
            </a:r>
          </a:p>
          <a:p>
            <a:r>
              <a:rPr lang="fa-IR" dirty="0" err="1"/>
              <a:t>ﺗﺎﺑﻌﻲ</a:t>
            </a:r>
            <a:r>
              <a:rPr lang="fa-IR" dirty="0"/>
              <a:t> </a:t>
            </a:r>
            <a:r>
              <a:rPr lang="fa-IR" dirty="0" err="1"/>
              <a:t>ﺑﻨﻮﻳﺴﻴﺪ</a:t>
            </a:r>
            <a:r>
              <a:rPr lang="fa-IR" dirty="0"/>
              <a:t> </a:t>
            </a:r>
            <a:r>
              <a:rPr lang="fa-IR" dirty="0" err="1"/>
              <a:t>ﻛﻪ</a:t>
            </a:r>
            <a:r>
              <a:rPr lang="fa-IR" dirty="0"/>
              <a:t> </a:t>
            </a:r>
            <a:r>
              <a:rPr lang="fa-IR" dirty="0" err="1"/>
              <a:t>دوﻳﺎ</a:t>
            </a:r>
            <a:r>
              <a:rPr lang="fa-IR" dirty="0"/>
              <a:t> </a:t>
            </a:r>
            <a:r>
              <a:rPr lang="fa-IR" dirty="0" err="1"/>
              <a:t>ﺳﻪ</a:t>
            </a:r>
            <a:r>
              <a:rPr lang="fa-IR" dirty="0"/>
              <a:t> </a:t>
            </a:r>
            <a:r>
              <a:rPr lang="fa-IR" dirty="0" err="1"/>
              <a:t>ﻋﺪد</a:t>
            </a:r>
            <a:r>
              <a:rPr lang="fa-IR" dirty="0"/>
              <a:t> </a:t>
            </a:r>
            <a:r>
              <a:rPr lang="fa-IR" dirty="0" err="1"/>
              <a:t>ﺻﺤﻴﺢ</a:t>
            </a:r>
            <a:r>
              <a:rPr lang="fa-IR" dirty="0"/>
              <a:t> </a:t>
            </a:r>
            <a:r>
              <a:rPr lang="fa-IR" dirty="0" err="1"/>
              <a:t>ﮔﺮﻓﺘﻪ</a:t>
            </a:r>
            <a:r>
              <a:rPr lang="fa-IR" dirty="0"/>
              <a:t> و </a:t>
            </a:r>
            <a:r>
              <a:rPr lang="fa-IR" dirty="0" err="1"/>
              <a:t>آﻧﻬﺎ</a:t>
            </a:r>
            <a:r>
              <a:rPr lang="fa-IR" dirty="0"/>
              <a:t> را </a:t>
            </a:r>
            <a:r>
              <a:rPr lang="fa-IR" dirty="0" err="1"/>
              <a:t>ﺑﺎﻫﻢ</a:t>
            </a:r>
            <a:r>
              <a:rPr lang="fa-IR" dirty="0"/>
              <a:t> </a:t>
            </a:r>
            <a:r>
              <a:rPr lang="fa-IR" dirty="0" err="1"/>
              <a:t>ﺟﻤﻊ</a:t>
            </a:r>
            <a:r>
              <a:rPr lang="fa-IR" dirty="0"/>
              <a:t> </a:t>
            </a:r>
            <a:r>
              <a:rPr lang="fa-IR" dirty="0" err="1"/>
              <a:t>ﻛﺮده</a:t>
            </a:r>
            <a:r>
              <a:rPr lang="fa-IR" dirty="0"/>
              <a:t> و </a:t>
            </a:r>
            <a:r>
              <a:rPr lang="fa-IR" dirty="0" err="1"/>
              <a:t>ﻧﺘﻴﺠﻪ</a:t>
            </a:r>
            <a:r>
              <a:rPr lang="fa-IR" dirty="0"/>
              <a:t> را </a:t>
            </a:r>
            <a:r>
              <a:rPr lang="fa-IR" dirty="0" err="1" smtClean="0"/>
              <a:t>ﺑﺮﮔﺮداﻧﺪ</a:t>
            </a:r>
            <a:r>
              <a:rPr lang="fa-IR" dirty="0" smtClean="0"/>
              <a:t>.</a:t>
            </a:r>
          </a:p>
          <a:p>
            <a:r>
              <a:rPr lang="fa-IR" dirty="0" err="1" smtClean="0"/>
              <a:t>تابعی</a:t>
            </a:r>
            <a:r>
              <a:rPr lang="fa-IR" dirty="0" smtClean="0"/>
              <a:t> بنویسید که عدد </a:t>
            </a:r>
            <a:r>
              <a:rPr lang="en-US" dirty="0" smtClean="0"/>
              <a:t>n</a:t>
            </a:r>
            <a:r>
              <a:rPr lang="fa-IR" dirty="0" smtClean="0"/>
              <a:t> را گرفته، جمله ی </a:t>
            </a:r>
            <a:r>
              <a:rPr lang="en-US" dirty="0" smtClean="0"/>
              <a:t>n</a:t>
            </a:r>
            <a:r>
              <a:rPr lang="fa-IR" dirty="0" smtClean="0"/>
              <a:t> ام </a:t>
            </a:r>
            <a:r>
              <a:rPr lang="fa-IR" dirty="0" err="1" smtClean="0"/>
              <a:t>فیبوناچی</a:t>
            </a:r>
            <a:r>
              <a:rPr lang="fa-IR" dirty="0" smtClean="0"/>
              <a:t> را محاسبه کرده و به عنوان خروجی برگرداند.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62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err="1" smtClean="0"/>
              <a:t>ﺗﺎبع</a:t>
            </a:r>
            <a:r>
              <a:rPr lang="fa-IR" dirty="0" smtClean="0"/>
              <a:t> </a:t>
            </a:r>
            <a:r>
              <a:rPr lang="en-US" dirty="0" smtClean="0"/>
              <a:t> Left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Left (</a:t>
            </a:r>
            <a:r>
              <a:rPr lang="fa-IR" dirty="0" smtClean="0"/>
              <a:t>‏</a:t>
            </a:r>
            <a:r>
              <a:rPr lang="fa-IR" dirty="0"/>
              <a:t> رشته مورد نظر</a:t>
            </a:r>
            <a:r>
              <a:rPr lang="en-US" dirty="0" smtClean="0"/>
              <a:t>, </a:t>
            </a:r>
            <a:r>
              <a:rPr lang="fa-IR" dirty="0" smtClean="0"/>
              <a:t>تعداد کاراکتر</a:t>
            </a:r>
            <a:r>
              <a:rPr lang="en-US" dirty="0" smtClean="0"/>
              <a:t>)</a:t>
            </a:r>
            <a:endParaRPr lang="fa-IR" dirty="0" smtClean="0"/>
          </a:p>
          <a:p>
            <a:r>
              <a:rPr lang="fa-IR" dirty="0" err="1"/>
              <a:t>اﻳﻦ</a:t>
            </a:r>
            <a:r>
              <a:rPr lang="fa-IR" dirty="0"/>
              <a:t> </a:t>
            </a:r>
            <a:r>
              <a:rPr lang="fa-IR" dirty="0" err="1"/>
              <a:t>ﺗﺎﺑﻊ</a:t>
            </a:r>
            <a:r>
              <a:rPr lang="fa-IR" dirty="0"/>
              <a:t> </a:t>
            </a:r>
            <a:r>
              <a:rPr lang="fa-IR" dirty="0" err="1"/>
              <a:t>ﻛﺎراﻛﺘﺮﻫﺎي</a:t>
            </a:r>
            <a:r>
              <a:rPr lang="fa-IR" dirty="0"/>
              <a:t> </a:t>
            </a:r>
            <a:r>
              <a:rPr lang="fa-IR" dirty="0" err="1"/>
              <a:t>رﺷﺘﻪ</a:t>
            </a:r>
            <a:r>
              <a:rPr lang="fa-IR" dirty="0"/>
              <a:t> را از </a:t>
            </a:r>
            <a:r>
              <a:rPr lang="fa-IR" dirty="0" err="1"/>
              <a:t>ﻃﺮف</a:t>
            </a:r>
            <a:r>
              <a:rPr lang="fa-IR" dirty="0"/>
              <a:t> </a:t>
            </a:r>
            <a:r>
              <a:rPr lang="fa-IR" dirty="0" err="1"/>
              <a:t>ﭼﭗ</a:t>
            </a:r>
            <a:r>
              <a:rPr lang="fa-IR" dirty="0"/>
              <a:t> </a:t>
            </a:r>
            <a:r>
              <a:rPr lang="fa-IR" dirty="0" err="1"/>
              <a:t>ﺑﻪ</a:t>
            </a:r>
            <a:r>
              <a:rPr lang="fa-IR" dirty="0"/>
              <a:t> </a:t>
            </a:r>
            <a:r>
              <a:rPr lang="fa-IR" dirty="0" err="1"/>
              <a:t>ﺗﻌﺪاد</a:t>
            </a:r>
            <a:r>
              <a:rPr lang="fa-IR" dirty="0"/>
              <a:t> </a:t>
            </a:r>
            <a:r>
              <a:rPr lang="fa-IR" dirty="0" err="1"/>
              <a:t>ﻋﺪد</a:t>
            </a:r>
            <a:r>
              <a:rPr lang="fa-IR" dirty="0"/>
              <a:t> </a:t>
            </a:r>
            <a:r>
              <a:rPr lang="fa-IR" dirty="0" err="1"/>
              <a:t>داﺧﻞ</a:t>
            </a:r>
            <a:r>
              <a:rPr lang="fa-IR" dirty="0"/>
              <a:t> </a:t>
            </a:r>
            <a:r>
              <a:rPr lang="fa-IR" dirty="0" err="1"/>
              <a:t>ﭘﺮاﻧﺘﺰ</a:t>
            </a:r>
            <a:r>
              <a:rPr lang="fa-IR" dirty="0"/>
              <a:t> </a:t>
            </a:r>
            <a:r>
              <a:rPr lang="fa-IR" dirty="0" err="1"/>
              <a:t>ﺑﺮﻣﻲ</a:t>
            </a:r>
            <a:r>
              <a:rPr lang="fa-IR" dirty="0"/>
              <a:t> </a:t>
            </a:r>
            <a:r>
              <a:rPr lang="fa-IR" dirty="0" err="1"/>
              <a:t>ﮔﺮداﻧﺪ</a:t>
            </a:r>
            <a:r>
              <a:rPr lang="fa-IR" dirty="0"/>
              <a:t> </a:t>
            </a:r>
            <a:r>
              <a:rPr lang="fa-IR" dirty="0" smtClean="0"/>
              <a:t>.</a:t>
            </a:r>
          </a:p>
          <a:p>
            <a:endParaRPr lang="fa-IR" dirty="0"/>
          </a:p>
          <a:p>
            <a:r>
              <a:rPr lang="fa-IR" dirty="0" smtClean="0"/>
              <a:t>مثال:</a:t>
            </a:r>
          </a:p>
          <a:p>
            <a:pPr algn="l" rtl="0"/>
            <a:r>
              <a:rPr lang="en-US" dirty="0"/>
              <a:t>Print  Left  ('university',3</a:t>
            </a:r>
            <a:r>
              <a:rPr lang="en-US" dirty="0" smtClean="0"/>
              <a:t>)</a:t>
            </a:r>
            <a:endParaRPr lang="fa-IR" dirty="0" smtClean="0"/>
          </a:p>
          <a:p>
            <a:pPr algn="r"/>
            <a:r>
              <a:rPr lang="fa-IR" dirty="0" smtClean="0"/>
              <a:t>جواب</a:t>
            </a:r>
          </a:p>
          <a:p>
            <a:pPr algn="l" rtl="0"/>
            <a:r>
              <a:rPr lang="en-US" dirty="0" err="1"/>
              <a:t>uni</a:t>
            </a:r>
            <a:r>
              <a:rPr lang="en-US" dirty="0"/>
              <a:t> </a:t>
            </a:r>
            <a:endParaRPr lang="fa-IR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02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err="1" smtClean="0"/>
              <a:t>ﺗﺎبع</a:t>
            </a:r>
            <a:r>
              <a:rPr lang="fa-IR" dirty="0" smtClean="0"/>
              <a:t> </a:t>
            </a:r>
            <a:r>
              <a:rPr lang="en-US" dirty="0" smtClean="0"/>
              <a:t> Right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Right(</a:t>
            </a:r>
            <a:r>
              <a:rPr lang="fa-IR" dirty="0" smtClean="0"/>
              <a:t>‏</a:t>
            </a:r>
            <a:r>
              <a:rPr lang="fa-IR" dirty="0"/>
              <a:t> رشته مورد نظر</a:t>
            </a:r>
            <a:r>
              <a:rPr lang="en-US" dirty="0" smtClean="0"/>
              <a:t>, </a:t>
            </a:r>
            <a:r>
              <a:rPr lang="fa-IR" dirty="0" smtClean="0"/>
              <a:t>تعداد کاراکتر</a:t>
            </a:r>
            <a:r>
              <a:rPr lang="en-US" dirty="0" smtClean="0"/>
              <a:t>)</a:t>
            </a:r>
            <a:endParaRPr lang="fa-IR" dirty="0" smtClean="0"/>
          </a:p>
          <a:p>
            <a:r>
              <a:rPr lang="fa-IR" dirty="0" err="1"/>
              <a:t>اﻳﻦ</a:t>
            </a:r>
            <a:r>
              <a:rPr lang="fa-IR" dirty="0"/>
              <a:t> </a:t>
            </a:r>
            <a:r>
              <a:rPr lang="fa-IR" dirty="0" err="1"/>
              <a:t>ﺗﺎﺑﻊ</a:t>
            </a:r>
            <a:r>
              <a:rPr lang="fa-IR" dirty="0"/>
              <a:t> </a:t>
            </a:r>
            <a:r>
              <a:rPr lang="fa-IR" dirty="0" err="1"/>
              <a:t>ﻛﺎراﻛﺘﺮﻫﺎي</a:t>
            </a:r>
            <a:r>
              <a:rPr lang="fa-IR" dirty="0"/>
              <a:t> </a:t>
            </a:r>
            <a:r>
              <a:rPr lang="fa-IR" dirty="0" err="1"/>
              <a:t>رﺷﺘﻪ</a:t>
            </a:r>
            <a:r>
              <a:rPr lang="fa-IR" dirty="0"/>
              <a:t> را از </a:t>
            </a:r>
            <a:r>
              <a:rPr lang="fa-IR" dirty="0" err="1"/>
              <a:t>ﻃﺮف</a:t>
            </a:r>
            <a:r>
              <a:rPr lang="fa-IR" dirty="0"/>
              <a:t> </a:t>
            </a:r>
            <a:r>
              <a:rPr lang="fa-IR" dirty="0" smtClean="0"/>
              <a:t>راست </a:t>
            </a:r>
            <a:r>
              <a:rPr lang="fa-IR" dirty="0" err="1" smtClean="0"/>
              <a:t>ﺑﻪ</a:t>
            </a:r>
            <a:r>
              <a:rPr lang="fa-IR" dirty="0" smtClean="0"/>
              <a:t> </a:t>
            </a:r>
            <a:r>
              <a:rPr lang="fa-IR" dirty="0" err="1"/>
              <a:t>ﺗﻌﺪاد</a:t>
            </a:r>
            <a:r>
              <a:rPr lang="fa-IR" dirty="0"/>
              <a:t> </a:t>
            </a:r>
            <a:r>
              <a:rPr lang="fa-IR" dirty="0" err="1"/>
              <a:t>ﻋﺪد</a:t>
            </a:r>
            <a:r>
              <a:rPr lang="fa-IR" dirty="0"/>
              <a:t> </a:t>
            </a:r>
            <a:r>
              <a:rPr lang="fa-IR" dirty="0" err="1"/>
              <a:t>داﺧﻞ</a:t>
            </a:r>
            <a:r>
              <a:rPr lang="fa-IR" dirty="0"/>
              <a:t> </a:t>
            </a:r>
            <a:r>
              <a:rPr lang="fa-IR" dirty="0" err="1"/>
              <a:t>ﭘﺮاﻧﺘﺰ</a:t>
            </a:r>
            <a:r>
              <a:rPr lang="fa-IR" dirty="0"/>
              <a:t> </a:t>
            </a:r>
            <a:r>
              <a:rPr lang="fa-IR" dirty="0" err="1"/>
              <a:t>ﺑﺮﻣﻲ</a:t>
            </a:r>
            <a:r>
              <a:rPr lang="fa-IR" dirty="0"/>
              <a:t> </a:t>
            </a:r>
            <a:r>
              <a:rPr lang="fa-IR" dirty="0" err="1"/>
              <a:t>ﮔﺮداﻧﺪ</a:t>
            </a:r>
            <a:r>
              <a:rPr lang="fa-IR" dirty="0"/>
              <a:t> </a:t>
            </a:r>
            <a:r>
              <a:rPr lang="fa-IR" dirty="0" smtClean="0"/>
              <a:t>.</a:t>
            </a:r>
          </a:p>
          <a:p>
            <a:endParaRPr lang="fa-IR" dirty="0"/>
          </a:p>
          <a:p>
            <a:r>
              <a:rPr lang="fa-IR" dirty="0" smtClean="0"/>
              <a:t>مثال:</a:t>
            </a:r>
          </a:p>
          <a:p>
            <a:pPr algn="l" rtl="0"/>
            <a:r>
              <a:rPr lang="en-US" dirty="0"/>
              <a:t>Print  </a:t>
            </a:r>
            <a:r>
              <a:rPr lang="en-US" dirty="0" smtClean="0"/>
              <a:t>Right(</a:t>
            </a:r>
            <a:r>
              <a:rPr lang="en-US" dirty="0"/>
              <a:t>'university</a:t>
            </a:r>
            <a:r>
              <a:rPr lang="en-US" dirty="0" smtClean="0"/>
              <a:t>',4)</a:t>
            </a:r>
            <a:endParaRPr lang="fa-IR" dirty="0" smtClean="0"/>
          </a:p>
          <a:p>
            <a:pPr algn="r"/>
            <a:r>
              <a:rPr lang="fa-IR" dirty="0" smtClean="0"/>
              <a:t>جواب</a:t>
            </a:r>
          </a:p>
          <a:p>
            <a:pPr algn="l" rtl="0"/>
            <a:r>
              <a:rPr lang="en-US" dirty="0" err="1"/>
              <a:t>s</a:t>
            </a:r>
            <a:r>
              <a:rPr lang="en-US" dirty="0" err="1" smtClean="0"/>
              <a:t>ity</a:t>
            </a:r>
            <a:endParaRPr lang="fa-I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279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err="1" smtClean="0"/>
              <a:t>ﺗﺎبع</a:t>
            </a:r>
            <a:r>
              <a:rPr lang="fa-IR" dirty="0" smtClean="0"/>
              <a:t> </a:t>
            </a:r>
            <a:r>
              <a:rPr lang="en-US" dirty="0"/>
              <a:t> </a:t>
            </a:r>
            <a:r>
              <a:rPr lang="en-US" dirty="0" smtClean="0"/>
              <a:t>Substring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8197" y="2133600"/>
            <a:ext cx="9186415" cy="3777622"/>
          </a:xfrm>
        </p:spPr>
        <p:txBody>
          <a:bodyPr/>
          <a:lstStyle/>
          <a:p>
            <a:pPr algn="l" rtl="0"/>
            <a:r>
              <a:rPr lang="en-US" dirty="0"/>
              <a:t>Substring (</a:t>
            </a:r>
            <a:r>
              <a:rPr lang="fa-IR" dirty="0" smtClean="0"/>
              <a:t>‏</a:t>
            </a:r>
            <a:r>
              <a:rPr lang="fa-IR" dirty="0"/>
              <a:t> رشته مورد نظر</a:t>
            </a:r>
            <a:r>
              <a:rPr lang="en-US" dirty="0" smtClean="0"/>
              <a:t>, </a:t>
            </a:r>
            <a:r>
              <a:rPr lang="fa-IR" dirty="0" err="1" smtClean="0"/>
              <a:t>اندیس</a:t>
            </a:r>
            <a:r>
              <a:rPr lang="fa-IR" dirty="0" smtClean="0"/>
              <a:t> شروع</a:t>
            </a:r>
            <a:r>
              <a:rPr lang="en-US" dirty="0" smtClean="0"/>
              <a:t>, </a:t>
            </a:r>
            <a:r>
              <a:rPr lang="fa-IR" dirty="0" smtClean="0"/>
              <a:t>تعداد کاراکتر</a:t>
            </a:r>
            <a:r>
              <a:rPr lang="en-US" dirty="0" smtClean="0"/>
              <a:t>)</a:t>
            </a:r>
            <a:endParaRPr lang="fa-IR" dirty="0" smtClean="0"/>
          </a:p>
          <a:p>
            <a:r>
              <a:rPr lang="fa-IR" dirty="0" err="1"/>
              <a:t>اﻳﻦ</a:t>
            </a:r>
            <a:r>
              <a:rPr lang="fa-IR" dirty="0"/>
              <a:t> </a:t>
            </a:r>
            <a:r>
              <a:rPr lang="fa-IR" dirty="0" err="1"/>
              <a:t>ﺗﺎﺑﻊ</a:t>
            </a:r>
            <a:r>
              <a:rPr lang="fa-IR" dirty="0"/>
              <a:t> </a:t>
            </a:r>
            <a:r>
              <a:rPr lang="fa-IR" dirty="0" err="1"/>
              <a:t>ﻛﺎراﻛﺘﺮﻫﺎي</a:t>
            </a:r>
            <a:r>
              <a:rPr lang="fa-IR" dirty="0"/>
              <a:t> </a:t>
            </a:r>
            <a:r>
              <a:rPr lang="fa-IR" dirty="0" err="1"/>
              <a:t>رﺷﺘﻪ</a:t>
            </a:r>
            <a:r>
              <a:rPr lang="fa-IR" dirty="0"/>
              <a:t> را از </a:t>
            </a:r>
            <a:r>
              <a:rPr lang="fa-IR" dirty="0" err="1"/>
              <a:t>ﻃﺮف</a:t>
            </a:r>
            <a:r>
              <a:rPr lang="fa-IR" dirty="0"/>
              <a:t> </a:t>
            </a:r>
            <a:r>
              <a:rPr lang="fa-IR" dirty="0" err="1"/>
              <a:t>ﭼﭗ</a:t>
            </a:r>
            <a:r>
              <a:rPr lang="fa-IR" dirty="0"/>
              <a:t> </a:t>
            </a:r>
            <a:r>
              <a:rPr lang="fa-IR" dirty="0" smtClean="0"/>
              <a:t>و از </a:t>
            </a:r>
            <a:r>
              <a:rPr lang="fa-IR" dirty="0" err="1" smtClean="0"/>
              <a:t>اندیس</a:t>
            </a:r>
            <a:r>
              <a:rPr lang="fa-IR" dirty="0" smtClean="0"/>
              <a:t> شروع </a:t>
            </a:r>
            <a:r>
              <a:rPr lang="fa-IR" dirty="0" err="1" smtClean="0"/>
              <a:t>ﺑﻪ</a:t>
            </a:r>
            <a:r>
              <a:rPr lang="fa-IR" dirty="0" smtClean="0"/>
              <a:t> </a:t>
            </a:r>
            <a:r>
              <a:rPr lang="fa-IR" dirty="0" err="1"/>
              <a:t>ﺗﻌﺪاد</a:t>
            </a:r>
            <a:r>
              <a:rPr lang="fa-IR" dirty="0"/>
              <a:t> </a:t>
            </a:r>
            <a:r>
              <a:rPr lang="fa-IR" dirty="0" err="1"/>
              <a:t>ﻋﺪد</a:t>
            </a:r>
            <a:r>
              <a:rPr lang="fa-IR" dirty="0"/>
              <a:t> </a:t>
            </a:r>
            <a:r>
              <a:rPr lang="fa-IR" dirty="0" err="1"/>
              <a:t>داﺧﻞ</a:t>
            </a:r>
            <a:r>
              <a:rPr lang="fa-IR" dirty="0"/>
              <a:t> </a:t>
            </a:r>
            <a:r>
              <a:rPr lang="fa-IR" dirty="0" err="1"/>
              <a:t>ﭘﺮاﻧﺘﺰ</a:t>
            </a:r>
            <a:r>
              <a:rPr lang="fa-IR" dirty="0"/>
              <a:t> </a:t>
            </a:r>
            <a:r>
              <a:rPr lang="fa-IR" dirty="0" err="1"/>
              <a:t>ﺑﺮﻣﻲ</a:t>
            </a:r>
            <a:r>
              <a:rPr lang="fa-IR" dirty="0"/>
              <a:t> </a:t>
            </a:r>
            <a:r>
              <a:rPr lang="fa-IR" dirty="0" err="1" smtClean="0"/>
              <a:t>ﮔﺮداﻧﺪ</a:t>
            </a:r>
            <a:r>
              <a:rPr lang="fa-IR" dirty="0" smtClean="0"/>
              <a:t>. </a:t>
            </a:r>
            <a:r>
              <a:rPr lang="fa-IR" dirty="0" err="1" smtClean="0"/>
              <a:t>اندیس</a:t>
            </a:r>
            <a:r>
              <a:rPr lang="fa-IR" dirty="0" smtClean="0"/>
              <a:t> رشته ها از 1 شروع </a:t>
            </a:r>
            <a:r>
              <a:rPr lang="fa-IR" dirty="0" err="1" smtClean="0"/>
              <a:t>می‌شود</a:t>
            </a:r>
            <a:r>
              <a:rPr lang="fa-IR" dirty="0" smtClean="0"/>
              <a:t>.</a:t>
            </a:r>
          </a:p>
          <a:p>
            <a:endParaRPr lang="fa-IR" dirty="0"/>
          </a:p>
          <a:p>
            <a:r>
              <a:rPr lang="fa-IR" dirty="0" smtClean="0"/>
              <a:t>مثال:</a:t>
            </a:r>
          </a:p>
          <a:p>
            <a:pPr algn="l" rtl="0"/>
            <a:r>
              <a:rPr lang="en-US" dirty="0"/>
              <a:t>Print  Substring ('university</a:t>
            </a:r>
            <a:r>
              <a:rPr lang="en-US" dirty="0" smtClean="0"/>
              <a:t>',4,3)</a:t>
            </a:r>
            <a:endParaRPr lang="fa-IR" dirty="0" smtClean="0"/>
          </a:p>
          <a:p>
            <a:pPr algn="r"/>
            <a:r>
              <a:rPr lang="fa-IR" dirty="0" smtClean="0"/>
              <a:t>جواب</a:t>
            </a:r>
          </a:p>
          <a:p>
            <a:pPr algn="l" rtl="0"/>
            <a:r>
              <a:rPr lang="en-US" dirty="0" err="1" smtClean="0"/>
              <a:t>ver</a:t>
            </a:r>
            <a:endParaRPr lang="fa-I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96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err="1" smtClean="0"/>
              <a:t>ﺗﺎبع</a:t>
            </a:r>
            <a:r>
              <a:rPr lang="fa-IR" dirty="0" smtClean="0"/>
              <a:t> </a:t>
            </a:r>
            <a:r>
              <a:rPr lang="en-US" dirty="0"/>
              <a:t> </a:t>
            </a:r>
            <a:r>
              <a:rPr lang="en-US" dirty="0" err="1" smtClean="0"/>
              <a:t>Ltrim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8197" y="2133600"/>
            <a:ext cx="9186415" cy="3777622"/>
          </a:xfrm>
        </p:spPr>
        <p:txBody>
          <a:bodyPr/>
          <a:lstStyle/>
          <a:p>
            <a:pPr algn="l" rtl="0"/>
            <a:r>
              <a:rPr lang="en-US" dirty="0" err="1" smtClean="0"/>
              <a:t>Ltrim</a:t>
            </a:r>
            <a:r>
              <a:rPr lang="en-US" dirty="0" smtClean="0"/>
              <a:t>(</a:t>
            </a:r>
            <a:r>
              <a:rPr lang="fa-IR" dirty="0" smtClean="0"/>
              <a:t>‏</a:t>
            </a:r>
            <a:r>
              <a:rPr lang="fa-IR" dirty="0"/>
              <a:t> رشته مورد </a:t>
            </a:r>
            <a:r>
              <a:rPr lang="fa-IR" dirty="0" smtClean="0"/>
              <a:t>نظر</a:t>
            </a:r>
            <a:r>
              <a:rPr lang="en-US" dirty="0" smtClean="0"/>
              <a:t>)</a:t>
            </a:r>
            <a:endParaRPr lang="fa-IR" dirty="0" smtClean="0"/>
          </a:p>
          <a:p>
            <a:r>
              <a:rPr lang="fa-IR" dirty="0" err="1"/>
              <a:t>ﺗﻤﺎم</a:t>
            </a:r>
            <a:r>
              <a:rPr lang="fa-IR" dirty="0"/>
              <a:t> </a:t>
            </a:r>
            <a:r>
              <a:rPr lang="fa-IR" dirty="0" err="1"/>
              <a:t>ﻓﻀﺎﻫﺎي</a:t>
            </a:r>
            <a:r>
              <a:rPr lang="fa-IR" dirty="0"/>
              <a:t> </a:t>
            </a:r>
            <a:r>
              <a:rPr lang="fa-IR" dirty="0" err="1"/>
              <a:t>ﺧﺎﻟﻲ</a:t>
            </a:r>
            <a:r>
              <a:rPr lang="fa-IR" dirty="0"/>
              <a:t> </a:t>
            </a:r>
            <a:r>
              <a:rPr lang="fa-IR" dirty="0" err="1"/>
              <a:t>ﻛﻪ</a:t>
            </a:r>
            <a:r>
              <a:rPr lang="fa-IR" dirty="0"/>
              <a:t> در </a:t>
            </a:r>
            <a:r>
              <a:rPr lang="fa-IR" dirty="0" err="1"/>
              <a:t>ﺳﻤﺖ</a:t>
            </a:r>
            <a:r>
              <a:rPr lang="fa-IR" dirty="0"/>
              <a:t> </a:t>
            </a:r>
            <a:r>
              <a:rPr lang="fa-IR" dirty="0" err="1"/>
              <a:t>ﭼﭗ</a:t>
            </a:r>
            <a:r>
              <a:rPr lang="fa-IR" dirty="0"/>
              <a:t> </a:t>
            </a:r>
            <a:r>
              <a:rPr lang="fa-IR" dirty="0" err="1"/>
              <a:t>رﺷﺘﻪ</a:t>
            </a:r>
            <a:r>
              <a:rPr lang="fa-IR" dirty="0"/>
              <a:t> </a:t>
            </a:r>
            <a:r>
              <a:rPr lang="fa-IR" dirty="0" err="1"/>
              <a:t>اﺳﺖ</a:t>
            </a:r>
            <a:r>
              <a:rPr lang="fa-IR" dirty="0"/>
              <a:t> را </a:t>
            </a:r>
            <a:r>
              <a:rPr lang="fa-IR" dirty="0" err="1"/>
              <a:t>ﺣﺬف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 smtClean="0"/>
              <a:t>ﻛﻨﺪ</a:t>
            </a:r>
            <a:r>
              <a:rPr lang="en-US" dirty="0" smtClean="0"/>
              <a:t>.</a:t>
            </a:r>
            <a:endParaRPr lang="fa-IR" dirty="0"/>
          </a:p>
          <a:p>
            <a:r>
              <a:rPr lang="fa-IR" dirty="0" smtClean="0"/>
              <a:t>مثال:</a:t>
            </a:r>
          </a:p>
          <a:p>
            <a:pPr algn="l" rtl="0"/>
            <a:r>
              <a:rPr lang="en-US" dirty="0"/>
              <a:t>Print   </a:t>
            </a:r>
            <a:r>
              <a:rPr lang="en-US" dirty="0" err="1"/>
              <a:t>ltrim</a:t>
            </a:r>
            <a:r>
              <a:rPr lang="en-US" dirty="0"/>
              <a:t> ( '         hello') </a:t>
            </a:r>
            <a:endParaRPr lang="en-US" dirty="0" smtClean="0"/>
          </a:p>
          <a:p>
            <a:pPr algn="r"/>
            <a:r>
              <a:rPr lang="fa-IR" dirty="0" smtClean="0"/>
              <a:t>جواب</a:t>
            </a:r>
          </a:p>
          <a:p>
            <a:pPr algn="l" rtl="0"/>
            <a:r>
              <a:rPr lang="en-US" dirty="0" smtClean="0"/>
              <a:t>hello</a:t>
            </a:r>
            <a:endParaRPr lang="fa-I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70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err="1" smtClean="0"/>
              <a:t>ﺗﺎبع</a:t>
            </a:r>
            <a:r>
              <a:rPr lang="fa-IR" dirty="0" smtClean="0"/>
              <a:t> </a:t>
            </a:r>
            <a:r>
              <a:rPr lang="en-US" dirty="0"/>
              <a:t> </a:t>
            </a:r>
            <a:r>
              <a:rPr lang="en-US" dirty="0" err="1" smtClean="0"/>
              <a:t>Rtrim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8197" y="2133600"/>
            <a:ext cx="9186415" cy="3777622"/>
          </a:xfrm>
        </p:spPr>
        <p:txBody>
          <a:bodyPr/>
          <a:lstStyle/>
          <a:p>
            <a:pPr algn="l" rtl="0"/>
            <a:r>
              <a:rPr lang="en-US" dirty="0" err="1"/>
              <a:t>Rtrim</a:t>
            </a:r>
            <a:r>
              <a:rPr lang="en-US" dirty="0" smtClean="0"/>
              <a:t>(</a:t>
            </a:r>
            <a:r>
              <a:rPr lang="fa-IR" dirty="0" smtClean="0"/>
              <a:t>‏</a:t>
            </a:r>
            <a:r>
              <a:rPr lang="fa-IR" dirty="0"/>
              <a:t> رشته مورد </a:t>
            </a:r>
            <a:r>
              <a:rPr lang="fa-IR" dirty="0" smtClean="0"/>
              <a:t>نظر</a:t>
            </a:r>
            <a:r>
              <a:rPr lang="en-US" dirty="0" smtClean="0"/>
              <a:t>)</a:t>
            </a:r>
            <a:endParaRPr lang="fa-IR" dirty="0" smtClean="0"/>
          </a:p>
          <a:p>
            <a:r>
              <a:rPr lang="fa-IR" dirty="0" err="1"/>
              <a:t>ﺗﻤﺎم</a:t>
            </a:r>
            <a:r>
              <a:rPr lang="fa-IR" dirty="0"/>
              <a:t> </a:t>
            </a:r>
            <a:r>
              <a:rPr lang="fa-IR" dirty="0" err="1"/>
              <a:t>ﻓﻀﺎﻫﺎي</a:t>
            </a:r>
            <a:r>
              <a:rPr lang="fa-IR" dirty="0"/>
              <a:t> </a:t>
            </a:r>
            <a:r>
              <a:rPr lang="fa-IR" dirty="0" err="1"/>
              <a:t>ﺧﺎﻟﻲ</a:t>
            </a:r>
            <a:r>
              <a:rPr lang="fa-IR" dirty="0"/>
              <a:t> </a:t>
            </a:r>
            <a:r>
              <a:rPr lang="fa-IR" dirty="0" err="1"/>
              <a:t>ﻛﻪ</a:t>
            </a:r>
            <a:r>
              <a:rPr lang="fa-IR" dirty="0"/>
              <a:t> در </a:t>
            </a:r>
            <a:r>
              <a:rPr lang="fa-IR" dirty="0" err="1"/>
              <a:t>ﺳﻤﺖ</a:t>
            </a:r>
            <a:r>
              <a:rPr lang="fa-IR" dirty="0"/>
              <a:t> </a:t>
            </a:r>
            <a:r>
              <a:rPr lang="fa-IR" dirty="0" smtClean="0"/>
              <a:t>راست </a:t>
            </a:r>
            <a:r>
              <a:rPr lang="fa-IR" dirty="0" err="1" smtClean="0"/>
              <a:t>رﺷﺘﻪ</a:t>
            </a:r>
            <a:r>
              <a:rPr lang="fa-IR" dirty="0" smtClean="0"/>
              <a:t> </a:t>
            </a:r>
            <a:r>
              <a:rPr lang="fa-IR" dirty="0" err="1"/>
              <a:t>اﺳﺖ</a:t>
            </a:r>
            <a:r>
              <a:rPr lang="fa-IR" dirty="0"/>
              <a:t> را </a:t>
            </a:r>
            <a:r>
              <a:rPr lang="fa-IR" dirty="0" err="1"/>
              <a:t>ﺣﺬف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 smtClean="0"/>
              <a:t>ﻛﻨﺪ</a:t>
            </a:r>
            <a:r>
              <a:rPr lang="en-US" dirty="0" smtClean="0"/>
              <a:t>.</a:t>
            </a:r>
            <a:endParaRPr lang="fa-IR" dirty="0"/>
          </a:p>
          <a:p>
            <a:r>
              <a:rPr lang="fa-IR" dirty="0" smtClean="0"/>
              <a:t>مثال:</a:t>
            </a:r>
          </a:p>
          <a:p>
            <a:pPr algn="l" rtl="0"/>
            <a:r>
              <a:rPr lang="en-US" dirty="0"/>
              <a:t>Print </a:t>
            </a:r>
            <a:r>
              <a:rPr lang="en-US" dirty="0" err="1"/>
              <a:t>Rtrim</a:t>
            </a:r>
            <a:r>
              <a:rPr lang="en-US" dirty="0" smtClean="0"/>
              <a:t>( 'hello</a:t>
            </a:r>
            <a:r>
              <a:rPr lang="en-US" dirty="0"/>
              <a:t> </a:t>
            </a:r>
            <a:r>
              <a:rPr lang="fa-IR" dirty="0" smtClean="0"/>
              <a:t>         </a:t>
            </a:r>
            <a:r>
              <a:rPr lang="en-US" dirty="0" smtClean="0"/>
              <a:t>') </a:t>
            </a:r>
          </a:p>
          <a:p>
            <a:pPr algn="r"/>
            <a:r>
              <a:rPr lang="fa-IR" dirty="0" smtClean="0"/>
              <a:t>جواب</a:t>
            </a:r>
          </a:p>
          <a:p>
            <a:pPr algn="l" rtl="0"/>
            <a:r>
              <a:rPr lang="en-US" dirty="0" smtClean="0"/>
              <a:t>hello</a:t>
            </a:r>
            <a:endParaRPr lang="fa-I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06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err="1" smtClean="0"/>
              <a:t>ﺗوابع</a:t>
            </a:r>
            <a:r>
              <a:rPr lang="fa-IR" dirty="0" smtClean="0"/>
              <a:t> </a:t>
            </a:r>
            <a:r>
              <a:rPr lang="en-US" dirty="0" smtClean="0"/>
              <a:t> </a:t>
            </a:r>
            <a:r>
              <a:rPr lang="en-US" dirty="0"/>
              <a:t>Upper </a:t>
            </a:r>
            <a:r>
              <a:rPr lang="fa-IR" dirty="0" smtClean="0"/>
              <a:t>و </a:t>
            </a:r>
            <a:r>
              <a:rPr lang="en-US" dirty="0"/>
              <a:t>Lower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8197" y="2133600"/>
            <a:ext cx="9186415" cy="3777622"/>
          </a:xfrm>
        </p:spPr>
        <p:txBody>
          <a:bodyPr/>
          <a:lstStyle/>
          <a:p>
            <a:pPr algn="l" rtl="0"/>
            <a:r>
              <a:rPr lang="en-US" dirty="0"/>
              <a:t>Upper</a:t>
            </a:r>
            <a:r>
              <a:rPr lang="en-US" dirty="0" smtClean="0"/>
              <a:t>(</a:t>
            </a:r>
            <a:r>
              <a:rPr lang="fa-IR" dirty="0"/>
              <a:t>‏ رشته مورد نظر</a:t>
            </a:r>
            <a:r>
              <a:rPr lang="en-US" dirty="0"/>
              <a:t>)</a:t>
            </a:r>
            <a:endParaRPr lang="fa-IR" dirty="0"/>
          </a:p>
          <a:p>
            <a:r>
              <a:rPr lang="fa-IR" dirty="0" err="1"/>
              <a:t>ﻳﻚ</a:t>
            </a:r>
            <a:r>
              <a:rPr lang="fa-IR" dirty="0"/>
              <a:t> </a:t>
            </a:r>
            <a:r>
              <a:rPr lang="fa-IR" dirty="0" err="1"/>
              <a:t>رﺷﺘﻪ</a:t>
            </a:r>
            <a:r>
              <a:rPr lang="fa-IR" dirty="0"/>
              <a:t> را </a:t>
            </a:r>
            <a:r>
              <a:rPr lang="fa-IR" dirty="0" err="1"/>
              <a:t>درﻳﺎﻓﺖ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/>
              <a:t>ﻛﻨﺪ</a:t>
            </a:r>
            <a:r>
              <a:rPr lang="fa-IR" dirty="0"/>
              <a:t> و </a:t>
            </a:r>
            <a:r>
              <a:rPr lang="fa-IR" dirty="0" err="1"/>
              <a:t>ﺗﻤﺎم</a:t>
            </a:r>
            <a:r>
              <a:rPr lang="fa-IR" dirty="0"/>
              <a:t> </a:t>
            </a:r>
            <a:r>
              <a:rPr lang="fa-IR" dirty="0" err="1"/>
              <a:t>ﻛﺎراﻛﺘﺮﻫﺎي</a:t>
            </a:r>
            <a:r>
              <a:rPr lang="fa-IR" dirty="0"/>
              <a:t> آن را </a:t>
            </a:r>
            <a:r>
              <a:rPr lang="fa-IR" dirty="0" smtClean="0"/>
              <a:t>بزرگ </a:t>
            </a:r>
            <a:r>
              <a:rPr lang="fa-IR" dirty="0" err="1" smtClean="0"/>
              <a:t>ﻣﻲ‌ﻛند</a:t>
            </a:r>
            <a:r>
              <a:rPr lang="fa-IR" dirty="0"/>
              <a:t>.</a:t>
            </a:r>
          </a:p>
          <a:p>
            <a:pPr algn="l" rtl="0"/>
            <a:r>
              <a:rPr lang="en-US" dirty="0"/>
              <a:t>Lower (</a:t>
            </a:r>
            <a:r>
              <a:rPr lang="fa-IR" dirty="0"/>
              <a:t>‏ رشته مورد نظر</a:t>
            </a:r>
            <a:r>
              <a:rPr lang="en-US" dirty="0"/>
              <a:t>)</a:t>
            </a:r>
            <a:endParaRPr lang="fa-IR" dirty="0"/>
          </a:p>
          <a:p>
            <a:r>
              <a:rPr lang="fa-IR" dirty="0" err="1"/>
              <a:t>ﻳﻚ</a:t>
            </a:r>
            <a:r>
              <a:rPr lang="fa-IR" dirty="0"/>
              <a:t> </a:t>
            </a:r>
            <a:r>
              <a:rPr lang="fa-IR" dirty="0" err="1"/>
              <a:t>رﺷﺘﻪ</a:t>
            </a:r>
            <a:r>
              <a:rPr lang="fa-IR" dirty="0"/>
              <a:t> را </a:t>
            </a:r>
            <a:r>
              <a:rPr lang="fa-IR" dirty="0" err="1"/>
              <a:t>درﻳﺎﻓﺖ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/>
              <a:t>ﻛﻨﺪ</a:t>
            </a:r>
            <a:r>
              <a:rPr lang="fa-IR" dirty="0"/>
              <a:t> و </a:t>
            </a:r>
            <a:r>
              <a:rPr lang="fa-IR" dirty="0" err="1"/>
              <a:t>ﺗﻤﺎم</a:t>
            </a:r>
            <a:r>
              <a:rPr lang="fa-IR" dirty="0"/>
              <a:t> </a:t>
            </a:r>
            <a:r>
              <a:rPr lang="fa-IR" dirty="0" err="1"/>
              <a:t>ﻛﺎراﻛﺘﺮﻫﺎي</a:t>
            </a:r>
            <a:r>
              <a:rPr lang="fa-IR" dirty="0"/>
              <a:t> آن را </a:t>
            </a:r>
            <a:r>
              <a:rPr lang="fa-IR" dirty="0" err="1"/>
              <a:t>ﻛﻮﭼﻚ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/>
              <a:t>ﻛند</a:t>
            </a:r>
            <a:r>
              <a:rPr lang="fa-IR" dirty="0"/>
              <a:t>.</a:t>
            </a:r>
          </a:p>
          <a:p>
            <a:r>
              <a:rPr lang="fa-IR" dirty="0" smtClean="0"/>
              <a:t>مثال:</a:t>
            </a:r>
          </a:p>
          <a:p>
            <a:pPr algn="l" rtl="0"/>
            <a:r>
              <a:rPr lang="en-US" dirty="0"/>
              <a:t>Print Upper (</a:t>
            </a:r>
            <a:r>
              <a:rPr lang="en-US" dirty="0" err="1" smtClean="0"/>
              <a:t>Rtrim</a:t>
            </a:r>
            <a:r>
              <a:rPr lang="en-US" dirty="0" smtClean="0"/>
              <a:t>( 'hello</a:t>
            </a:r>
            <a:r>
              <a:rPr lang="en-US" dirty="0"/>
              <a:t> </a:t>
            </a:r>
            <a:r>
              <a:rPr lang="fa-IR" dirty="0" smtClean="0"/>
              <a:t>         </a:t>
            </a:r>
            <a:r>
              <a:rPr lang="en-US" dirty="0" smtClean="0"/>
              <a:t>') )</a:t>
            </a:r>
          </a:p>
          <a:p>
            <a:pPr algn="r"/>
            <a:r>
              <a:rPr lang="fa-IR" dirty="0" smtClean="0"/>
              <a:t>جواب</a:t>
            </a:r>
          </a:p>
          <a:p>
            <a:pPr algn="l" rtl="0"/>
            <a:r>
              <a:rPr lang="en-US" dirty="0" smtClean="0"/>
              <a:t>HELLO</a:t>
            </a:r>
            <a:endParaRPr lang="fa-I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96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err="1" smtClean="0"/>
              <a:t>ﺗﺎبع</a:t>
            </a:r>
            <a:r>
              <a:rPr lang="fa-IR" dirty="0" smtClean="0"/>
              <a:t> </a:t>
            </a:r>
            <a:r>
              <a:rPr lang="en-US" dirty="0"/>
              <a:t> </a:t>
            </a:r>
            <a:r>
              <a:rPr lang="en-US" dirty="0" smtClean="0"/>
              <a:t>Len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8197" y="2133600"/>
            <a:ext cx="9186415" cy="3777622"/>
          </a:xfrm>
        </p:spPr>
        <p:txBody>
          <a:bodyPr/>
          <a:lstStyle/>
          <a:p>
            <a:pPr algn="l" rtl="0"/>
            <a:r>
              <a:rPr lang="en-US" dirty="0" smtClean="0"/>
              <a:t>Len(</a:t>
            </a:r>
            <a:r>
              <a:rPr lang="fa-IR" dirty="0" smtClean="0"/>
              <a:t>‏</a:t>
            </a:r>
            <a:r>
              <a:rPr lang="fa-IR" dirty="0"/>
              <a:t> رشته مورد </a:t>
            </a:r>
            <a:r>
              <a:rPr lang="fa-IR" dirty="0" smtClean="0"/>
              <a:t>نظر</a:t>
            </a:r>
            <a:r>
              <a:rPr lang="en-US" dirty="0" smtClean="0"/>
              <a:t>)</a:t>
            </a:r>
            <a:endParaRPr lang="fa-IR" dirty="0" smtClean="0"/>
          </a:p>
          <a:p>
            <a:r>
              <a:rPr lang="fa-IR" dirty="0" err="1"/>
              <a:t>ﻃﻮل</a:t>
            </a:r>
            <a:r>
              <a:rPr lang="fa-IR" dirty="0"/>
              <a:t> </a:t>
            </a:r>
            <a:r>
              <a:rPr lang="fa-IR" dirty="0" err="1"/>
              <a:t>ﻳﻚ</a:t>
            </a:r>
            <a:r>
              <a:rPr lang="fa-IR" dirty="0"/>
              <a:t> </a:t>
            </a:r>
            <a:r>
              <a:rPr lang="fa-IR" dirty="0" err="1"/>
              <a:t>رﺷﺘﻪ</a:t>
            </a:r>
            <a:r>
              <a:rPr lang="fa-IR" dirty="0"/>
              <a:t> را </a:t>
            </a:r>
            <a:r>
              <a:rPr lang="fa-IR" dirty="0" err="1" smtClean="0"/>
              <a:t>ﺑﺮﻣﻲﮔﺮداﻧﺪ</a:t>
            </a:r>
            <a:r>
              <a:rPr lang="fa-IR" dirty="0" smtClean="0"/>
              <a:t>.</a:t>
            </a:r>
            <a:br>
              <a:rPr lang="fa-IR" dirty="0" smtClean="0"/>
            </a:br>
            <a:r>
              <a:rPr lang="fa-IR" dirty="0" err="1" smtClean="0"/>
              <a:t>اﻳﻦ</a:t>
            </a:r>
            <a:r>
              <a:rPr lang="fa-IR" dirty="0" smtClean="0"/>
              <a:t> </a:t>
            </a:r>
            <a:r>
              <a:rPr lang="fa-IR" dirty="0" err="1"/>
              <a:t>ﺗﺎﺑﻊ</a:t>
            </a:r>
            <a:r>
              <a:rPr lang="fa-IR" dirty="0"/>
              <a:t> </a:t>
            </a:r>
            <a:r>
              <a:rPr lang="fa-IR" dirty="0" err="1"/>
              <a:t>رﺷﺘﻪ</a:t>
            </a:r>
            <a:r>
              <a:rPr lang="fa-IR" dirty="0"/>
              <a:t> را از </a:t>
            </a:r>
            <a:r>
              <a:rPr lang="fa-IR" dirty="0" err="1"/>
              <a:t>ﺳﻤﺖ</a:t>
            </a:r>
            <a:r>
              <a:rPr lang="fa-IR" dirty="0"/>
              <a:t> </a:t>
            </a:r>
            <a:r>
              <a:rPr lang="fa-IR" dirty="0" err="1" smtClean="0"/>
              <a:t>راﺳﺖ</a:t>
            </a:r>
            <a:r>
              <a:rPr lang="fa-IR" dirty="0" smtClean="0"/>
              <a:t> </a:t>
            </a:r>
            <a:r>
              <a:rPr lang="en-US" dirty="0" smtClean="0"/>
              <a:t>trim</a:t>
            </a:r>
            <a:r>
              <a:rPr lang="fa-IR" dirty="0" smtClean="0"/>
              <a:t> </a:t>
            </a:r>
            <a:r>
              <a:rPr lang="fa-IR" dirty="0" err="1" smtClean="0"/>
              <a:t>می‌کند</a:t>
            </a:r>
            <a:r>
              <a:rPr lang="fa-IR" dirty="0" smtClean="0"/>
              <a:t>.</a:t>
            </a:r>
            <a:endParaRPr lang="en-US" dirty="0" smtClean="0"/>
          </a:p>
          <a:p>
            <a:r>
              <a:rPr lang="fa-IR" dirty="0" smtClean="0"/>
              <a:t>مثال:</a:t>
            </a:r>
          </a:p>
          <a:p>
            <a:pPr algn="l" rtl="0"/>
            <a:r>
              <a:rPr lang="en-US" dirty="0"/>
              <a:t>Print Len</a:t>
            </a:r>
            <a:r>
              <a:rPr lang="en-US" dirty="0" smtClean="0"/>
              <a:t>( 'hello</a:t>
            </a:r>
            <a:r>
              <a:rPr lang="en-US" dirty="0"/>
              <a:t> </a:t>
            </a:r>
            <a:r>
              <a:rPr lang="fa-IR" dirty="0" smtClean="0"/>
              <a:t>         </a:t>
            </a:r>
            <a:r>
              <a:rPr lang="en-US" dirty="0" smtClean="0"/>
              <a:t>') </a:t>
            </a:r>
          </a:p>
          <a:p>
            <a:pPr algn="r"/>
            <a:r>
              <a:rPr lang="fa-IR" dirty="0" smtClean="0"/>
              <a:t>جواب</a:t>
            </a:r>
          </a:p>
          <a:p>
            <a:pPr algn="l" rtl="0"/>
            <a:r>
              <a:rPr lang="en-US" dirty="0"/>
              <a:t>5</a:t>
            </a:r>
            <a:endParaRPr lang="fa-IR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48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956</TotalTime>
  <Words>1239</Words>
  <Application>Microsoft Office PowerPoint</Application>
  <PresentationFormat>Widescreen</PresentationFormat>
  <Paragraphs>277</Paragraphs>
  <Slides>29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9" baseType="lpstr">
      <vt:lpstr>Arial</vt:lpstr>
      <vt:lpstr>Arial Black</vt:lpstr>
      <vt:lpstr>B Titr</vt:lpstr>
      <vt:lpstr>B Traffic</vt:lpstr>
      <vt:lpstr>B Yagut</vt:lpstr>
      <vt:lpstr>Calibri</vt:lpstr>
      <vt:lpstr>Century Gothic</vt:lpstr>
      <vt:lpstr>Tahoma</vt:lpstr>
      <vt:lpstr>Wingdings 3</vt:lpstr>
      <vt:lpstr>Wisp</vt:lpstr>
      <vt:lpstr>توابع</vt:lpstr>
      <vt:lpstr>انواع توابع در SQL Server</vt:lpstr>
      <vt:lpstr>ﺗﺎبع  Left</vt:lpstr>
      <vt:lpstr>ﺗﺎبع  Right</vt:lpstr>
      <vt:lpstr>ﺗﺎبع  Substring</vt:lpstr>
      <vt:lpstr>ﺗﺎبع  Ltrim</vt:lpstr>
      <vt:lpstr>ﺗﺎبع  Rtrim</vt:lpstr>
      <vt:lpstr>ﺗوابع  Upper و Lower </vt:lpstr>
      <vt:lpstr>ﺗﺎبع  Len</vt:lpstr>
      <vt:lpstr>تمرین: ﺑﺮﻧﺎﻣﻪ اي ﻛﻪ ﻳﻚ رﺷﺘﻪ را ﻣﻌﻜﻮس ﻛﻨﺪ </vt:lpstr>
      <vt:lpstr>ﺗوابع  Reverseو Replace</vt:lpstr>
      <vt:lpstr>ﺗابع  Space</vt:lpstr>
      <vt:lpstr>ﺗﺎبع  Char </vt:lpstr>
      <vt:lpstr>ﺗﺎبع  Ascii </vt:lpstr>
      <vt:lpstr>ﺗﻤﺮﻳﻦ : ﺑﺮﻧﺎﻣﻪ اي ﻛﻪ ﻳﻚ رﺷﺘﻪ درﻳﺎﻓﺖ ﻛﻨﺪ و ﺗﻌﺪاد ﻛﺎراﻛﺘﺮﻫﺎي ﺑﺰرگ آن را ﺑﺸﻤﺎرد. </vt:lpstr>
      <vt:lpstr>توابع عددی</vt:lpstr>
      <vt:lpstr>تابع Isnull </vt:lpstr>
      <vt:lpstr>توابع Cast و Convert</vt:lpstr>
      <vt:lpstr> ﺗﻤﺮﻳﻦ: برنامه‌ای بنویسید که هر 255 ﻛﺎراﻛﺘﺮ را ﺑﻪ ﻫﻤﺮاه ﻛﺪ اﺳﻜﻲ آن ﭼﺎپ ﻛﻨﺪ.</vt:lpstr>
      <vt:lpstr>تابع GetDate</vt:lpstr>
      <vt:lpstr>تابع Datepart </vt:lpstr>
      <vt:lpstr>تابع CharIndex </vt:lpstr>
      <vt:lpstr>تابع Rand</vt:lpstr>
      <vt:lpstr>ایجاد تابع</vt:lpstr>
      <vt:lpstr>مثال: ایجاد تابع</vt:lpstr>
      <vt:lpstr>فراخوانی تابع</vt:lpstr>
      <vt:lpstr>ﺗﻤﺮﻳﻦ : ﺑﺮﻧﺎﻣﻪ ﻓﺎﻛﺘﻮرﻳﻞ ﺑﻪ ﺻﻮرت ﺑﺎزﮔﺸﺘﻲ </vt:lpstr>
      <vt:lpstr>PowerPoint Presentation</vt:lpstr>
      <vt:lpstr>تمرین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cursor</dc:title>
  <dc:creator>Mohsen</dc:creator>
  <cp:lastModifiedBy>Mohsen</cp:lastModifiedBy>
  <cp:revision>46</cp:revision>
  <dcterms:created xsi:type="dcterms:W3CDTF">2015-05-06T03:23:21Z</dcterms:created>
  <dcterms:modified xsi:type="dcterms:W3CDTF">2015-12-15T17:53:00Z</dcterms:modified>
</cp:coreProperties>
</file>