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91" r:id="rId2"/>
    <p:sldId id="256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3" r:id="rId21"/>
    <p:sldId id="412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3" r:id="rId30"/>
    <p:sldId id="421" r:id="rId31"/>
    <p:sldId id="422" r:id="rId32"/>
    <p:sldId id="431" r:id="rId33"/>
    <p:sldId id="428" r:id="rId34"/>
    <p:sldId id="429" r:id="rId35"/>
    <p:sldId id="430" r:id="rId36"/>
    <p:sldId id="425" r:id="rId37"/>
    <p:sldId id="426" r:id="rId38"/>
    <p:sldId id="42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1/9/2002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آرایه با دو </a:t>
            </a:r>
            <a:r>
              <a:rPr lang="fa-IR" dirty="0" err="1" smtClean="0"/>
              <a:t>ایندکس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آرایه </a:t>
            </a:r>
            <a:r>
              <a:rPr lang="fa-IR" dirty="0" err="1" smtClean="0"/>
              <a:t>می‌تواند</a:t>
            </a:r>
            <a:r>
              <a:rPr lang="fa-IR" dirty="0" smtClean="0"/>
              <a:t> دو </a:t>
            </a:r>
            <a:r>
              <a:rPr lang="fa-IR" dirty="0" err="1" smtClean="0"/>
              <a:t>ایندکس</a:t>
            </a:r>
            <a:r>
              <a:rPr lang="fa-IR" dirty="0" smtClean="0"/>
              <a:t> داشته باشد، به عبارت دیگر </a:t>
            </a:r>
            <a:r>
              <a:rPr lang="fa-IR" dirty="0" err="1" smtClean="0"/>
              <a:t>آرایه‌ای</a:t>
            </a:r>
            <a:r>
              <a:rPr lang="fa-IR" dirty="0" smtClean="0"/>
              <a:t> از آرایه باشد.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lvl="1" algn="l" rtl="0"/>
            <a:r>
              <a:rPr lang="en-US" dirty="0" smtClean="0"/>
              <a:t>Type </a:t>
            </a:r>
            <a:r>
              <a:rPr lang="en-US" dirty="0" err="1" smtClean="0"/>
              <a:t>my_array</a:t>
            </a:r>
            <a:r>
              <a:rPr lang="en-US" dirty="0" smtClean="0"/>
              <a:t> is array (15 </a:t>
            </a:r>
            <a:r>
              <a:rPr lang="en-US" dirty="0" err="1" smtClean="0"/>
              <a:t>downto</a:t>
            </a:r>
            <a:r>
              <a:rPr lang="en-US" dirty="0" smtClean="0"/>
              <a:t> 0) of</a:t>
            </a:r>
            <a:br>
              <a:rPr lang="en-US" dirty="0" smtClean="0"/>
            </a:br>
            <a:r>
              <a:rPr lang="en-US" dirty="0" smtClean="0"/>
              <a:t>		</a:t>
            </a:r>
            <a:r>
              <a:rPr lang="en-US" dirty="0" err="1" smtClean="0"/>
              <a:t>std_logic_vector</a:t>
            </a:r>
            <a:r>
              <a:rPr lang="en-US" dirty="0" smtClean="0"/>
              <a:t> (7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lvl="1"/>
            <a:r>
              <a:rPr lang="fa-IR" dirty="0" smtClean="0"/>
              <a:t>یعنی </a:t>
            </a:r>
            <a:r>
              <a:rPr lang="en-US" dirty="0" err="1" smtClean="0"/>
              <a:t>my_array</a:t>
            </a:r>
            <a:r>
              <a:rPr lang="fa-IR" dirty="0" smtClean="0"/>
              <a:t> </a:t>
            </a:r>
            <a:r>
              <a:rPr lang="fa-IR" dirty="0" err="1" smtClean="0"/>
              <a:t>آرایه‌ای</a:t>
            </a:r>
            <a:r>
              <a:rPr lang="fa-IR" dirty="0" smtClean="0"/>
              <a:t> 16 عنصری است که هر عنصر آن آرایه‌‌ای 8 بیتی است.</a:t>
            </a:r>
          </a:p>
          <a:p>
            <a:pPr lvl="1" algn="l" rtl="0"/>
            <a:r>
              <a:rPr lang="en-US" dirty="0" smtClean="0"/>
              <a:t>Signal b: </a:t>
            </a:r>
            <a:r>
              <a:rPr lang="en-US" dirty="0" err="1" smtClean="0"/>
              <a:t>my_array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7240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تعریف حافظه</a:t>
            </a:r>
            <a:r>
              <a:rPr lang="fa-IR" dirty="0"/>
              <a:t> </a:t>
            </a:r>
            <a:r>
              <a:rPr lang="fa-IR" dirty="0" smtClean="0"/>
              <a:t>32 </a:t>
            </a:r>
            <a:r>
              <a:rPr lang="fa-IR" dirty="0" err="1" smtClean="0"/>
              <a:t>بایتی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389120"/>
          </a:xfrm>
        </p:spPr>
        <p:txBody>
          <a:bodyPr/>
          <a:lstStyle/>
          <a:p>
            <a:pPr algn="l" rtl="0"/>
            <a:r>
              <a:rPr lang="en-US" dirty="0" smtClean="0"/>
              <a:t>Type </a:t>
            </a:r>
            <a:r>
              <a:rPr lang="en-US" dirty="0" err="1" smtClean="0"/>
              <a:t>ram_type</a:t>
            </a:r>
            <a:r>
              <a:rPr lang="en-US" dirty="0" smtClean="0"/>
              <a:t> is array (0 to 31) of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bit_vector</a:t>
            </a:r>
            <a:r>
              <a:rPr lang="en-US" dirty="0" smtClean="0"/>
              <a:t> (7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fa-IR" dirty="0" smtClean="0"/>
          </a:p>
          <a:p>
            <a:pPr algn="l" rtl="0"/>
            <a:endParaRPr lang="fa-IR" dirty="0"/>
          </a:p>
          <a:p>
            <a:pPr algn="l" rtl="0"/>
            <a:r>
              <a:rPr lang="en-US" dirty="0" smtClean="0"/>
              <a:t>Signal ram_2: </a:t>
            </a:r>
            <a:r>
              <a:rPr lang="en-US" dirty="0" err="1" smtClean="0"/>
              <a:t>ram_type</a:t>
            </a:r>
            <a:r>
              <a:rPr lang="en-US" dirty="0" smtClean="0"/>
              <a:t>;</a:t>
            </a:r>
            <a:endParaRPr lang="fa-IR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02097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نوع تعریف شده توسط کاربر </a:t>
            </a:r>
            <a:br>
              <a:rPr lang="fa-IR" dirty="0" smtClean="0"/>
            </a:br>
            <a:r>
              <a:rPr lang="fa-IR" dirty="0" smtClean="0"/>
              <a:t>(</a:t>
            </a:r>
            <a:r>
              <a:rPr lang="en-US" dirty="0" smtClean="0"/>
              <a:t>user defined type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فرم کلی:</a:t>
            </a:r>
            <a:endParaRPr lang="en-US" dirty="0" smtClean="0"/>
          </a:p>
          <a:p>
            <a:pPr algn="l" rtl="0"/>
            <a:r>
              <a:rPr lang="en-US" dirty="0" smtClean="0"/>
              <a:t>Type </a:t>
            </a:r>
            <a:r>
              <a:rPr lang="fa-IR" dirty="0" smtClean="0"/>
              <a:t>نام</a:t>
            </a:r>
            <a:r>
              <a:rPr lang="en-US" dirty="0" smtClean="0"/>
              <a:t> is (</a:t>
            </a:r>
            <a:r>
              <a:rPr lang="fa-IR" dirty="0" smtClean="0"/>
              <a:t>تعریف نوع</a:t>
            </a:r>
            <a:r>
              <a:rPr lang="en-US" dirty="0" smtClean="0"/>
              <a:t>)</a:t>
            </a:r>
            <a:endParaRPr lang="fa-IR" dirty="0" smtClean="0"/>
          </a:p>
          <a:p>
            <a:pPr algn="l" rtl="0"/>
            <a:endParaRPr lang="fa-IR" dirty="0" smtClean="0"/>
          </a:p>
          <a:p>
            <a:pPr algn="r"/>
            <a:r>
              <a:rPr lang="fa-IR" dirty="0" smtClean="0"/>
              <a:t>مثال:</a:t>
            </a:r>
          </a:p>
          <a:p>
            <a:pPr algn="l" rtl="0"/>
            <a:r>
              <a:rPr lang="en-US" dirty="0" smtClean="0"/>
              <a:t>Type </a:t>
            </a:r>
            <a:r>
              <a:rPr lang="en-US" dirty="0" err="1" smtClean="0"/>
              <a:t>three_value</a:t>
            </a:r>
            <a:r>
              <a:rPr lang="en-US" dirty="0" smtClean="0"/>
              <a:t> is (‘0’ , ’1’ , ’z’);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98073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زیر نوع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زیر نوع، نوع محدود شده با تعداد عناصر کمتر نوع (</a:t>
            </a:r>
            <a:r>
              <a:rPr lang="en-US" dirty="0" smtClean="0"/>
              <a:t>type</a:t>
            </a:r>
            <a:r>
              <a:rPr lang="fa-IR" dirty="0" smtClean="0"/>
              <a:t>) است.</a:t>
            </a:r>
            <a:endParaRPr lang="en-US" dirty="0" smtClean="0"/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lvl="1" algn="l" rtl="0"/>
            <a:r>
              <a:rPr lang="en-US" dirty="0" smtClean="0"/>
              <a:t>Subtype </a:t>
            </a:r>
            <a:r>
              <a:rPr lang="en-US" dirty="0" err="1" smtClean="0"/>
              <a:t>one_typ</a:t>
            </a:r>
            <a:r>
              <a:rPr lang="en-US" dirty="0" smtClean="0"/>
              <a:t> is integer range 0 to 255;</a:t>
            </a:r>
          </a:p>
          <a:p>
            <a:pPr lvl="1" algn="r"/>
            <a:r>
              <a:rPr lang="fa-IR" dirty="0" smtClean="0"/>
              <a:t>یعنی </a:t>
            </a:r>
            <a:r>
              <a:rPr lang="en-US" dirty="0" err="1" smtClean="0"/>
              <a:t>one_type</a:t>
            </a:r>
            <a:r>
              <a:rPr lang="fa-IR" dirty="0" smtClean="0"/>
              <a:t> یک نوع، از نوع </a:t>
            </a:r>
            <a:r>
              <a:rPr lang="en-US" dirty="0" smtClean="0"/>
              <a:t>integer</a:t>
            </a:r>
            <a:r>
              <a:rPr lang="fa-IR" dirty="0" smtClean="0"/>
              <a:t> </a:t>
            </a:r>
            <a:r>
              <a:rPr lang="fa-IR" smtClean="0"/>
              <a:t>و محدوده‌ی اعداد </a:t>
            </a:r>
            <a:r>
              <a:rPr lang="fa-IR" dirty="0" smtClean="0"/>
              <a:t>بین </a:t>
            </a:r>
            <a:r>
              <a:rPr lang="en-US" dirty="0" smtClean="0"/>
              <a:t>0</a:t>
            </a:r>
            <a:r>
              <a:rPr lang="fa-IR" dirty="0" smtClean="0"/>
              <a:t> تا </a:t>
            </a:r>
            <a:r>
              <a:rPr lang="en-US" dirty="0" smtClean="0"/>
              <a:t>255</a:t>
            </a:r>
            <a:r>
              <a:rPr lang="fa-IR" dirty="0" smtClean="0"/>
              <a:t>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4398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نام دادن به قسمتی از عناصر سیگنال استفاده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r>
              <a:rPr lang="fa-IR" dirty="0" smtClean="0"/>
              <a:t>در اینصورت </a:t>
            </a:r>
            <a:r>
              <a:rPr lang="fa-IR" dirty="0" err="1" smtClean="0"/>
              <a:t>می‌توان</a:t>
            </a:r>
            <a:r>
              <a:rPr lang="fa-IR" dirty="0" smtClean="0"/>
              <a:t> </a:t>
            </a:r>
            <a:r>
              <a:rPr lang="fa-IR" dirty="0" err="1" smtClean="0"/>
              <a:t>سیگنال‌های</a:t>
            </a:r>
            <a:r>
              <a:rPr lang="fa-IR" dirty="0" smtClean="0"/>
              <a:t> پیچیده را به </a:t>
            </a:r>
            <a:r>
              <a:rPr lang="fa-IR" dirty="0" err="1" smtClean="0"/>
              <a:t>قسمت‌های</a:t>
            </a:r>
            <a:r>
              <a:rPr lang="fa-IR" dirty="0" smtClean="0"/>
              <a:t> </a:t>
            </a:r>
            <a:r>
              <a:rPr lang="fa-IR" dirty="0" err="1" smtClean="0"/>
              <a:t>ساده‌تر</a:t>
            </a:r>
            <a:r>
              <a:rPr lang="fa-IR" dirty="0" smtClean="0"/>
              <a:t> تقسیم نمود و به آنها دسترسی مستقیم داشت.</a:t>
            </a:r>
            <a:endParaRPr lang="en-US" dirty="0" smtClean="0"/>
          </a:p>
          <a:p>
            <a:r>
              <a:rPr lang="fa-IR" dirty="0" smtClean="0"/>
              <a:t>فرم کلی:</a:t>
            </a:r>
          </a:p>
          <a:p>
            <a:pPr algn="l" rtl="0"/>
            <a:r>
              <a:rPr lang="en-US" dirty="0" smtClean="0"/>
              <a:t>Alias </a:t>
            </a:r>
            <a:r>
              <a:rPr lang="fa-IR" dirty="0" smtClean="0"/>
              <a:t>نام</a:t>
            </a:r>
            <a:r>
              <a:rPr lang="en-US" dirty="0" smtClean="0"/>
              <a:t> : </a:t>
            </a:r>
            <a:r>
              <a:rPr lang="fa-IR" dirty="0" smtClean="0"/>
              <a:t>نوع</a:t>
            </a:r>
            <a:r>
              <a:rPr lang="en-US" dirty="0" smtClean="0"/>
              <a:t> is </a:t>
            </a:r>
            <a:r>
              <a:rPr lang="fa-IR" dirty="0" smtClean="0"/>
              <a:t>نام عنصر</a:t>
            </a:r>
            <a:r>
              <a:rPr lang="en-US" dirty="0" smtClean="0"/>
              <a:t> 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0268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Architecture RTL of example is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signal DATA1 is </a:t>
            </a:r>
            <a:r>
              <a:rPr lang="en-US" dirty="0" err="1" smtClean="0"/>
              <a:t>bit_vector</a:t>
            </a:r>
            <a:r>
              <a:rPr lang="en-US" dirty="0" smtClean="0"/>
              <a:t> (8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alias </a:t>
            </a:r>
            <a:r>
              <a:rPr lang="en-US" dirty="0" err="1" smtClean="0"/>
              <a:t>startbit</a:t>
            </a:r>
            <a:r>
              <a:rPr lang="en-US" dirty="0" smtClean="0"/>
              <a:t>: bit is DATA1(0);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alias parity: bit is DATA1(8);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alias message: </a:t>
            </a:r>
            <a:r>
              <a:rPr lang="en-US" dirty="0" err="1" smtClean="0"/>
              <a:t>bit_vector</a:t>
            </a:r>
            <a:r>
              <a:rPr lang="en-US" dirty="0" smtClean="0"/>
              <a:t> (6 </a:t>
            </a:r>
            <a:r>
              <a:rPr lang="en-US" dirty="0" err="1" smtClean="0"/>
              <a:t>downto</a:t>
            </a:r>
            <a:r>
              <a:rPr lang="en-US" dirty="0" smtClean="0"/>
              <a:t> 0) </a:t>
            </a:r>
            <a:br>
              <a:rPr lang="en-US" dirty="0" smtClean="0"/>
            </a:br>
            <a:r>
              <a:rPr lang="en-US" dirty="0" smtClean="0"/>
              <a:t>			is DATA1(7 </a:t>
            </a:r>
            <a:r>
              <a:rPr lang="en-US" dirty="0" err="1" smtClean="0"/>
              <a:t>downto</a:t>
            </a:r>
            <a:r>
              <a:rPr lang="en-US" dirty="0" smtClean="0"/>
              <a:t> 1);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startbit</a:t>
            </a:r>
            <a:r>
              <a:rPr lang="en-US" dirty="0" smtClean="0"/>
              <a:t> &lt;= ‘0’;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message &lt;= “1100011”;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parity &lt;= ‘1’; </a:t>
            </a:r>
          </a:p>
          <a:p>
            <a:pPr marL="0" indent="0" algn="l" rtl="0">
              <a:buNone/>
            </a:pPr>
            <a:r>
              <a:rPr lang="en-US" dirty="0" smtClean="0"/>
              <a:t> 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32584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رکورد (</a:t>
            </a:r>
            <a:r>
              <a:rPr lang="en-US" dirty="0" smtClean="0"/>
              <a:t>Record Type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رکورد </a:t>
            </a:r>
            <a:r>
              <a:rPr lang="fa-IR" dirty="0" err="1" smtClean="0"/>
              <a:t>مجموعه‌ای</a:t>
            </a:r>
            <a:r>
              <a:rPr lang="fa-IR" dirty="0" smtClean="0"/>
              <a:t> از عناصر است که هر عنصر </a:t>
            </a:r>
            <a:r>
              <a:rPr lang="fa-IR" dirty="0" err="1" smtClean="0"/>
              <a:t>می‌تواند</a:t>
            </a:r>
            <a:r>
              <a:rPr lang="fa-IR" dirty="0" smtClean="0"/>
              <a:t> دارای نوع متفاوتی باشد.</a:t>
            </a:r>
          </a:p>
          <a:p>
            <a:r>
              <a:rPr lang="fa-IR" dirty="0" smtClean="0"/>
              <a:t>نوع رکورد در قسمت اعلانات آرشیتکت تعریف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  <a:endParaRPr lang="fa-IR" dirty="0"/>
          </a:p>
          <a:p>
            <a:r>
              <a:rPr lang="fa-IR" dirty="0" smtClean="0"/>
              <a:t>فرم کلی:</a:t>
            </a:r>
          </a:p>
          <a:p>
            <a:pPr marL="0" indent="0" algn="l" rtl="0">
              <a:buNone/>
            </a:pPr>
            <a:r>
              <a:rPr lang="en-US" dirty="0" smtClean="0"/>
              <a:t>Type </a:t>
            </a:r>
            <a:r>
              <a:rPr lang="fa-IR" dirty="0" smtClean="0"/>
              <a:t>نام رکورد</a:t>
            </a:r>
            <a:r>
              <a:rPr lang="en-US" dirty="0" smtClean="0"/>
              <a:t> is record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نام عنصر1</a:t>
            </a:r>
            <a:r>
              <a:rPr lang="en-US" dirty="0" smtClean="0"/>
              <a:t> : </a:t>
            </a:r>
            <a:r>
              <a:rPr lang="fa-IR" dirty="0" smtClean="0"/>
              <a:t>نوع1</a:t>
            </a:r>
            <a:r>
              <a:rPr lang="en-US" dirty="0" smtClean="0"/>
              <a:t> 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نام عنصر2</a:t>
            </a:r>
            <a:r>
              <a:rPr lang="en-US" dirty="0" smtClean="0"/>
              <a:t> : </a:t>
            </a:r>
            <a:r>
              <a:rPr lang="fa-IR" dirty="0" smtClean="0"/>
              <a:t>نوع2</a:t>
            </a:r>
            <a:r>
              <a:rPr lang="en-US" dirty="0" smtClean="0"/>
              <a:t> ;</a:t>
            </a:r>
          </a:p>
          <a:p>
            <a:pPr marL="0" indent="0" algn="l" rtl="0">
              <a:buNone/>
            </a:pPr>
            <a:r>
              <a:rPr lang="en-US" dirty="0"/>
              <a:t> 	</a:t>
            </a:r>
            <a:r>
              <a:rPr lang="en-US" dirty="0" smtClean="0"/>
              <a:t>…</a:t>
            </a:r>
          </a:p>
          <a:p>
            <a:pPr marL="0" indent="0" algn="l" rtl="0">
              <a:buNone/>
            </a:pPr>
            <a:r>
              <a:rPr lang="en-US" dirty="0" smtClean="0"/>
              <a:t>End record;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7070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رکورد </a:t>
            </a:r>
            <a:r>
              <a:rPr lang="en-US" dirty="0" err="1" smtClean="0"/>
              <a:t>data_date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 smtClean="0"/>
              <a:t>Type </a:t>
            </a:r>
            <a:r>
              <a:rPr lang="en-US" dirty="0" err="1" smtClean="0"/>
              <a:t>data_date</a:t>
            </a:r>
            <a:r>
              <a:rPr lang="en-US" dirty="0" smtClean="0"/>
              <a:t> is record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year: integer range 1300 to 1500;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month: integer range 1 to 12;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day: </a:t>
            </a:r>
            <a:r>
              <a:rPr lang="en-US" dirty="0"/>
              <a:t>integer range 1 to </a:t>
            </a:r>
            <a:r>
              <a:rPr lang="en-US" dirty="0" smtClean="0"/>
              <a:t>31;</a:t>
            </a:r>
          </a:p>
          <a:p>
            <a:pPr marL="0" indent="0" algn="l" rtl="0">
              <a:buNone/>
            </a:pPr>
            <a:r>
              <a:rPr lang="en-US" dirty="0" smtClean="0"/>
              <a:t>  hour: </a:t>
            </a:r>
            <a:r>
              <a:rPr lang="en-US" dirty="0"/>
              <a:t>integer range </a:t>
            </a:r>
            <a:r>
              <a:rPr lang="en-US" dirty="0" smtClean="0"/>
              <a:t>0 to 23;</a:t>
            </a:r>
          </a:p>
          <a:p>
            <a:pPr marL="0" indent="0" algn="l" rtl="0">
              <a:buNone/>
            </a:pPr>
            <a:r>
              <a:rPr lang="en-US" dirty="0"/>
              <a:t>  </a:t>
            </a:r>
            <a:r>
              <a:rPr lang="en-US" dirty="0" smtClean="0"/>
              <a:t>minute: </a:t>
            </a:r>
            <a:r>
              <a:rPr lang="en-US" dirty="0"/>
              <a:t>integer range </a:t>
            </a:r>
            <a:r>
              <a:rPr lang="en-US" dirty="0" smtClean="0"/>
              <a:t>0 to 59;</a:t>
            </a:r>
          </a:p>
          <a:p>
            <a:pPr marL="0" indent="0" algn="l" rtl="0">
              <a:buNone/>
            </a:pPr>
            <a:r>
              <a:rPr lang="en-US" dirty="0"/>
              <a:t>  </a:t>
            </a:r>
            <a:r>
              <a:rPr lang="en-US" dirty="0" smtClean="0"/>
              <a:t>second: </a:t>
            </a:r>
            <a:r>
              <a:rPr lang="en-US" dirty="0"/>
              <a:t>integer range </a:t>
            </a:r>
            <a:r>
              <a:rPr lang="en-US" dirty="0" smtClean="0"/>
              <a:t>0 to 59;</a:t>
            </a:r>
          </a:p>
          <a:p>
            <a:pPr marL="0" indent="0" algn="l" rtl="0">
              <a:buNone/>
            </a:pPr>
            <a:r>
              <a:rPr lang="en-US" dirty="0" smtClean="0"/>
              <a:t>End record;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2168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کاربرد نوع رکورد در برنامه تست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805888"/>
          </a:xfrm>
        </p:spPr>
        <p:txBody>
          <a:bodyPr>
            <a:normAutofit fontScale="85000" lnSpcReduction="20000"/>
          </a:bodyPr>
          <a:lstStyle/>
          <a:p>
            <a:r>
              <a:rPr lang="fa-IR" dirty="0" smtClean="0"/>
              <a:t>یک روش برای تولید </a:t>
            </a:r>
            <a:r>
              <a:rPr lang="fa-IR" dirty="0" err="1" smtClean="0"/>
              <a:t>سیگنال‌های</a:t>
            </a:r>
            <a:r>
              <a:rPr lang="fa-IR" dirty="0" smtClean="0"/>
              <a:t> ورودی تست، استفاده از یکسری ورودی ثابت به نام </a:t>
            </a:r>
            <a:r>
              <a:rPr lang="en-US" dirty="0" smtClean="0"/>
              <a:t>test vector</a:t>
            </a:r>
            <a:r>
              <a:rPr lang="fa-IR" dirty="0" smtClean="0"/>
              <a:t> است. </a:t>
            </a:r>
            <a:endParaRPr lang="fa-IR" dirty="0"/>
          </a:p>
          <a:p>
            <a:pPr lvl="1"/>
            <a:r>
              <a:rPr lang="fa-IR" dirty="0" smtClean="0"/>
              <a:t>تست </a:t>
            </a:r>
            <a:r>
              <a:rPr lang="fa-IR" dirty="0" err="1" smtClean="0"/>
              <a:t>وکتورها</a:t>
            </a:r>
            <a:r>
              <a:rPr lang="fa-IR" dirty="0" smtClean="0"/>
              <a:t> </a:t>
            </a:r>
            <a:r>
              <a:rPr lang="fa-IR" dirty="0" err="1" smtClean="0"/>
              <a:t>آرایه‌ای</a:t>
            </a:r>
            <a:r>
              <a:rPr lang="fa-IR" dirty="0" smtClean="0"/>
              <a:t> از نوع رکورد هستند.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fa-IR" dirty="0" smtClean="0"/>
              <a:t>مثال: برنامه تست مولتی </a:t>
            </a:r>
            <a:r>
              <a:rPr lang="fa-IR" dirty="0" err="1" smtClean="0"/>
              <a:t>پلکسر</a:t>
            </a:r>
            <a:r>
              <a:rPr lang="fa-IR" dirty="0" smtClean="0"/>
              <a:t> 2 به 1</a:t>
            </a:r>
          </a:p>
          <a:p>
            <a:pPr marL="0" indent="0" algn="l" rtl="0">
              <a:buNone/>
            </a:pPr>
            <a:r>
              <a:rPr lang="en-US" sz="2100" dirty="0" err="1" smtClean="0"/>
              <a:t>Libraray</a:t>
            </a:r>
            <a:r>
              <a:rPr lang="en-US" sz="2100" dirty="0" smtClean="0"/>
              <a:t> </a:t>
            </a:r>
            <a:r>
              <a:rPr lang="en-US" sz="2100" dirty="0" err="1" smtClean="0"/>
              <a:t>ieee</a:t>
            </a:r>
            <a:r>
              <a:rPr lang="en-US" sz="2100" dirty="0" smtClean="0"/>
              <a:t>;</a:t>
            </a:r>
          </a:p>
          <a:p>
            <a:pPr marL="0" indent="0" algn="l" rtl="0">
              <a:buNone/>
            </a:pPr>
            <a:r>
              <a:rPr lang="en-US" sz="2100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sz="2100" dirty="0" smtClean="0"/>
              <a:t>Entity mux is</a:t>
            </a:r>
          </a:p>
          <a:p>
            <a:pPr marL="0" indent="0" algn="l" rtl="0">
              <a:buNone/>
            </a:pPr>
            <a:r>
              <a:rPr lang="en-US" sz="2100" dirty="0"/>
              <a:t>	</a:t>
            </a:r>
            <a:r>
              <a:rPr lang="en-US" sz="2100" dirty="0" smtClean="0"/>
              <a:t>port( I0, I1, S: in </a:t>
            </a:r>
            <a:r>
              <a:rPr lang="en-US" sz="2100" dirty="0" err="1" smtClean="0"/>
              <a:t>std_logic</a:t>
            </a:r>
            <a:r>
              <a:rPr lang="en-US" sz="2100" dirty="0" smtClean="0"/>
              <a:t>;</a:t>
            </a:r>
          </a:p>
          <a:p>
            <a:pPr marL="0" indent="0" algn="l" rtl="0">
              <a:buNone/>
            </a:pPr>
            <a:r>
              <a:rPr lang="en-US" sz="2100" dirty="0"/>
              <a:t>	</a:t>
            </a:r>
            <a:r>
              <a:rPr lang="en-US" sz="2100" dirty="0" smtClean="0"/>
              <a:t>	Y: out </a:t>
            </a:r>
            <a:r>
              <a:rPr lang="en-US" sz="2100" dirty="0" err="1" smtClean="0"/>
              <a:t>std_logic</a:t>
            </a:r>
            <a:r>
              <a:rPr lang="en-US" sz="2100" dirty="0" smtClean="0"/>
              <a:t>);</a:t>
            </a:r>
          </a:p>
          <a:p>
            <a:pPr marL="0" indent="0" algn="l" rtl="0">
              <a:buNone/>
            </a:pPr>
            <a:r>
              <a:rPr lang="en-US" sz="2100" dirty="0" smtClean="0"/>
              <a:t>End;</a:t>
            </a:r>
          </a:p>
          <a:p>
            <a:pPr marL="0" indent="0" algn="l" rtl="0">
              <a:buNone/>
            </a:pPr>
            <a:r>
              <a:rPr lang="en-US" sz="2100" dirty="0" smtClean="0"/>
              <a:t>Architecture </a:t>
            </a:r>
            <a:r>
              <a:rPr lang="en-US" sz="2100" dirty="0" err="1" smtClean="0"/>
              <a:t>behavorial</a:t>
            </a:r>
            <a:r>
              <a:rPr lang="en-US" sz="2100" dirty="0" smtClean="0"/>
              <a:t> of mux is</a:t>
            </a:r>
          </a:p>
          <a:p>
            <a:pPr marL="0" indent="0" algn="l" rtl="0">
              <a:buNone/>
            </a:pPr>
            <a:r>
              <a:rPr lang="en-US" sz="2100" dirty="0" smtClean="0"/>
              <a:t>  begin</a:t>
            </a:r>
          </a:p>
          <a:p>
            <a:pPr marL="0" indent="0" algn="l" rtl="0">
              <a:buNone/>
            </a:pPr>
            <a:r>
              <a:rPr lang="en-US" sz="2100" dirty="0"/>
              <a:t>	</a:t>
            </a:r>
            <a:r>
              <a:rPr lang="en-US" sz="2100" dirty="0" smtClean="0"/>
              <a:t>Y &lt;= I0 when S=‘0’ else I1;</a:t>
            </a:r>
          </a:p>
          <a:p>
            <a:pPr marL="0" indent="0" algn="l" rtl="0">
              <a:buNone/>
            </a:pPr>
            <a:r>
              <a:rPr lang="en-US" sz="2100" dirty="0"/>
              <a:t> </a:t>
            </a:r>
            <a:r>
              <a:rPr lang="en-US" sz="2100" dirty="0" smtClean="0"/>
              <a:t> end;</a:t>
            </a:r>
            <a:endParaRPr lang="en-US" sz="2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4077072"/>
            <a:ext cx="28384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071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ادامه مثال</a:t>
            </a:r>
            <a:r>
              <a:rPr lang="fa-IR" sz="3200" dirty="0"/>
              <a:t>: برنامه تست مولتی </a:t>
            </a:r>
            <a:r>
              <a:rPr lang="fa-IR" sz="3200" dirty="0" err="1"/>
              <a:t>پلکسر</a:t>
            </a:r>
            <a:r>
              <a:rPr lang="fa-IR" sz="3200" dirty="0"/>
              <a:t> 2 به </a:t>
            </a:r>
            <a:r>
              <a:rPr lang="fa-IR" sz="3200" dirty="0" smtClean="0"/>
              <a:t>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969" y="1299150"/>
            <a:ext cx="8229600" cy="5226194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mux_test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End entity;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test_bench</a:t>
            </a:r>
            <a:r>
              <a:rPr lang="en-US" dirty="0" smtClean="0"/>
              <a:t> of </a:t>
            </a:r>
            <a:r>
              <a:rPr lang="en-US" dirty="0" err="1" smtClean="0"/>
              <a:t>mux_test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Type </a:t>
            </a:r>
            <a:r>
              <a:rPr lang="en-US" dirty="0" err="1" smtClean="0"/>
              <a:t>input_circuit</a:t>
            </a:r>
            <a:r>
              <a:rPr lang="en-US" dirty="0" smtClean="0"/>
              <a:t> is record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I0,I1,S: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 record;</a:t>
            </a:r>
          </a:p>
          <a:p>
            <a:pPr marL="0" indent="0" algn="l" rtl="0">
              <a:buNone/>
            </a:pPr>
            <a:r>
              <a:rPr lang="en-US" dirty="0" smtClean="0"/>
              <a:t>Type </a:t>
            </a:r>
            <a:r>
              <a:rPr lang="en-US" dirty="0" err="1" smtClean="0"/>
              <a:t>input_array</a:t>
            </a:r>
            <a:r>
              <a:rPr lang="en-US" dirty="0" smtClean="0"/>
              <a:t> is array (natural range &lt;&gt;) of </a:t>
            </a:r>
            <a:r>
              <a:rPr lang="en-US" dirty="0" err="1" smtClean="0"/>
              <a:t>input_circuit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Constant </a:t>
            </a:r>
            <a:r>
              <a:rPr lang="en-US" dirty="0" err="1" smtClean="0"/>
              <a:t>test_data</a:t>
            </a:r>
            <a:r>
              <a:rPr lang="en-US" dirty="0" smtClean="0"/>
              <a:t>: </a:t>
            </a:r>
            <a:r>
              <a:rPr lang="en-US" dirty="0" err="1" smtClean="0"/>
              <a:t>input_array</a:t>
            </a:r>
            <a:r>
              <a:rPr lang="en-US" dirty="0" smtClean="0"/>
              <a:t> := (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(‘0’ , ‘0’ , ‘0’),</a:t>
            </a:r>
          </a:p>
          <a:p>
            <a:pPr marL="0" indent="0" algn="l" rtl="0">
              <a:buNone/>
            </a:pPr>
            <a:r>
              <a:rPr lang="en-US" dirty="0"/>
              <a:t>	(‘0’ , </a:t>
            </a:r>
            <a:r>
              <a:rPr lang="en-US" dirty="0" smtClean="0"/>
              <a:t>‘1’ </a:t>
            </a:r>
            <a:r>
              <a:rPr lang="en-US" dirty="0"/>
              <a:t>, ‘0’),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(‘1’ </a:t>
            </a:r>
            <a:r>
              <a:rPr lang="en-US" dirty="0"/>
              <a:t>, ‘0’ , ‘0’),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(‘1’ </a:t>
            </a:r>
            <a:r>
              <a:rPr lang="en-US" dirty="0"/>
              <a:t>, </a:t>
            </a:r>
            <a:r>
              <a:rPr lang="en-US" dirty="0" smtClean="0"/>
              <a:t>‘1’ </a:t>
            </a:r>
            <a:r>
              <a:rPr lang="en-US" dirty="0"/>
              <a:t>, ‘0’),</a:t>
            </a:r>
          </a:p>
          <a:p>
            <a:pPr marL="0" indent="0" algn="l" rtl="0">
              <a:buNone/>
            </a:pPr>
            <a:r>
              <a:rPr lang="en-US" dirty="0"/>
              <a:t>	(‘0’ , ‘0’ , </a:t>
            </a:r>
            <a:r>
              <a:rPr lang="en-US" dirty="0" smtClean="0"/>
              <a:t>‘1’));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52486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58548" y="1526126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طراحی کامپیوتری سیستم های دیجیتال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86530" y="3085208"/>
            <a:ext cx="7560840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cs typeface="B Traffic" panose="00000400000000000000" pitchFamily="2" charset="-78"/>
              </a:rPr>
              <a:t>نوع سیگنال در </a:t>
            </a:r>
            <a:r>
              <a:rPr lang="en-US" sz="3600" dirty="0" smtClean="0">
                <a:cs typeface="B Traffic" panose="00000400000000000000" pitchFamily="2" charset="-78"/>
              </a:rPr>
              <a:t>VHDL</a:t>
            </a:r>
            <a:endParaRPr lang="en-US" sz="3600" dirty="0"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567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ادامه مثال</a:t>
            </a:r>
            <a:r>
              <a:rPr lang="fa-IR" sz="3200" dirty="0"/>
              <a:t>: برنامه تست مولتی </a:t>
            </a:r>
            <a:r>
              <a:rPr lang="fa-IR" sz="3200" dirty="0" err="1"/>
              <a:t>پلکسر</a:t>
            </a:r>
            <a:r>
              <a:rPr lang="fa-IR" sz="3200" dirty="0"/>
              <a:t> 2 به </a:t>
            </a:r>
            <a:r>
              <a:rPr lang="fa-IR" sz="3200" dirty="0" smtClean="0"/>
              <a:t>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969" y="1299150"/>
            <a:ext cx="8229600" cy="5226194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Component  mux</a:t>
            </a:r>
          </a:p>
          <a:p>
            <a:pPr marL="0" indent="0" algn="l" rtl="0">
              <a:buNone/>
            </a:pPr>
            <a:r>
              <a:rPr lang="en-US" dirty="0" smtClean="0"/>
              <a:t>	port(I0, I1, S: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		Y: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component;</a:t>
            </a:r>
          </a:p>
          <a:p>
            <a:pPr marL="0" indent="0" algn="l" rtl="0">
              <a:buNone/>
            </a:pPr>
            <a:r>
              <a:rPr lang="en-US" dirty="0" smtClean="0"/>
              <a:t>Signal I0, I1, S, Y :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cut : mux port map( I0, I1, S, Y);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process</a:t>
            </a:r>
          </a:p>
          <a:p>
            <a:pPr marL="0" indent="0" algn="l" rtl="0">
              <a:buNone/>
            </a:pPr>
            <a:r>
              <a:rPr lang="en-US" dirty="0" smtClean="0"/>
              <a:t>     begin</a:t>
            </a:r>
          </a:p>
          <a:p>
            <a:pPr marL="0" indent="0" algn="l" rtl="0">
              <a:buNone/>
            </a:pPr>
            <a:r>
              <a:rPr lang="en-US" dirty="0" smtClean="0"/>
              <a:t>        for I in </a:t>
            </a:r>
            <a:r>
              <a:rPr lang="en-US" dirty="0" err="1" smtClean="0"/>
              <a:t>test_data</a:t>
            </a:r>
            <a:r>
              <a:rPr lang="en-US" dirty="0" smtClean="0"/>
              <a:t>’ range 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I0 &lt;= </a:t>
            </a:r>
            <a:r>
              <a:rPr lang="en-US" dirty="0" err="1" smtClean="0"/>
              <a:t>test_data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).I0;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I1 </a:t>
            </a:r>
            <a:r>
              <a:rPr lang="en-US" dirty="0"/>
              <a:t>&lt;= </a:t>
            </a:r>
            <a:r>
              <a:rPr lang="en-US" dirty="0" err="1"/>
              <a:t>test_data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).</a:t>
            </a:r>
            <a:r>
              <a:rPr lang="en-US" dirty="0" smtClean="0"/>
              <a:t>I1;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S</a:t>
            </a:r>
            <a:r>
              <a:rPr lang="en-US" dirty="0" smtClean="0"/>
              <a:t> </a:t>
            </a:r>
            <a:r>
              <a:rPr lang="en-US" dirty="0"/>
              <a:t>&lt;= </a:t>
            </a:r>
            <a:r>
              <a:rPr lang="en-US" dirty="0" err="1"/>
              <a:t>test_data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 smtClean="0"/>
              <a:t>).</a:t>
            </a:r>
            <a:r>
              <a:rPr lang="en-US" dirty="0"/>
              <a:t>S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wait for 100ns;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  end loop;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  wait;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test_bench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97273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</a:t>
            </a:r>
            <a:r>
              <a:rPr lang="en-US" dirty="0" smtClean="0"/>
              <a:t>Enumerated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نوع </a:t>
            </a:r>
            <a:r>
              <a:rPr lang="en-US" dirty="0" smtClean="0"/>
              <a:t>enumerated</a:t>
            </a:r>
            <a:r>
              <a:rPr lang="fa-IR" dirty="0" smtClean="0"/>
              <a:t> ابزار بسیار قوی است که </a:t>
            </a:r>
            <a:r>
              <a:rPr lang="fa-IR" dirty="0" err="1" smtClean="0"/>
              <a:t>می‌توان</a:t>
            </a:r>
            <a:r>
              <a:rPr lang="fa-IR" dirty="0" smtClean="0"/>
              <a:t> نوع یا </a:t>
            </a:r>
            <a:r>
              <a:rPr lang="en-US" dirty="0" smtClean="0"/>
              <a:t>type</a:t>
            </a:r>
            <a:r>
              <a:rPr lang="fa-IR" dirty="0" smtClean="0"/>
              <a:t> سیگنال را متناسب با نوع مسأله تعریف کرد.</a:t>
            </a:r>
          </a:p>
          <a:p>
            <a:r>
              <a:rPr lang="fa-IR" dirty="0"/>
              <a:t>نوع </a:t>
            </a:r>
            <a:r>
              <a:rPr lang="en-US" dirty="0" smtClean="0"/>
              <a:t>enumerated</a:t>
            </a:r>
            <a:r>
              <a:rPr lang="fa-IR" dirty="0" smtClean="0"/>
              <a:t> شامل </a:t>
            </a:r>
            <a:r>
              <a:rPr lang="fa-IR" dirty="0" err="1" smtClean="0"/>
              <a:t>لیستی</a:t>
            </a:r>
            <a:r>
              <a:rPr lang="fa-IR" dirty="0" smtClean="0"/>
              <a:t> از حروف (نام) است.</a:t>
            </a:r>
          </a:p>
          <a:p>
            <a:endParaRPr lang="fa-IR" dirty="0"/>
          </a:p>
          <a:p>
            <a:r>
              <a:rPr lang="fa-IR" dirty="0" smtClean="0"/>
              <a:t>مثال: تعریف نام حالت ها در ماشین حالت.</a:t>
            </a:r>
          </a:p>
          <a:p>
            <a:pPr marL="365760" lvl="1" indent="0" algn="l" rtl="0">
              <a:buNone/>
            </a:pPr>
            <a:r>
              <a:rPr lang="en-US" sz="2400" dirty="0" smtClean="0"/>
              <a:t>Type </a:t>
            </a:r>
            <a:r>
              <a:rPr lang="en-US" sz="2400" dirty="0" err="1" smtClean="0"/>
              <a:t>state_type</a:t>
            </a:r>
            <a:r>
              <a:rPr lang="en-US" sz="2400" dirty="0" smtClean="0"/>
              <a:t> is (S0,S1,S2,S3);</a:t>
            </a:r>
            <a:endParaRPr lang="fa-IR" sz="2400" dirty="0" smtClean="0"/>
          </a:p>
          <a:p>
            <a:pPr marL="365760" lvl="1" indent="0">
              <a:buNone/>
            </a:pPr>
            <a:r>
              <a:rPr lang="fa-IR" sz="2400" dirty="0" smtClean="0"/>
              <a:t>اگر </a:t>
            </a:r>
            <a:r>
              <a:rPr lang="fa-IR" sz="2400" dirty="0" err="1" smtClean="0"/>
              <a:t>سیگنالی</a:t>
            </a:r>
            <a:r>
              <a:rPr lang="fa-IR" sz="2400" dirty="0" smtClean="0"/>
              <a:t> به نام </a:t>
            </a:r>
            <a:r>
              <a:rPr lang="en-US" sz="2400" dirty="0" smtClean="0"/>
              <a:t>state</a:t>
            </a:r>
            <a:r>
              <a:rPr lang="fa-IR" sz="2400" dirty="0" smtClean="0"/>
              <a:t> از نوع </a:t>
            </a:r>
            <a:r>
              <a:rPr lang="en-US" sz="2400" dirty="0" err="1" smtClean="0"/>
              <a:t>state_type</a:t>
            </a:r>
            <a:r>
              <a:rPr lang="fa-IR" sz="2400" dirty="0" smtClean="0"/>
              <a:t> تعریف شود، این سیگنال </a:t>
            </a:r>
            <a:r>
              <a:rPr lang="fa-IR" sz="2400" dirty="0" err="1" smtClean="0"/>
              <a:t>می‌تواند</a:t>
            </a:r>
            <a:r>
              <a:rPr lang="fa-IR" sz="2400" dirty="0" smtClean="0"/>
              <a:t> یکی از چهار حالت </a:t>
            </a:r>
            <a:r>
              <a:rPr lang="en-US" sz="2400" dirty="0" smtClean="0"/>
              <a:t>S0</a:t>
            </a:r>
            <a:r>
              <a:rPr lang="fa-IR" sz="2400" dirty="0" smtClean="0"/>
              <a:t>، </a:t>
            </a:r>
            <a:r>
              <a:rPr lang="en-US" sz="2400" dirty="0" smtClean="0"/>
              <a:t>S1</a:t>
            </a:r>
            <a:r>
              <a:rPr lang="fa-IR" sz="2400" dirty="0" smtClean="0"/>
              <a:t>، </a:t>
            </a:r>
            <a:r>
              <a:rPr lang="en-US" sz="2400" dirty="0" smtClean="0"/>
              <a:t>S2</a:t>
            </a:r>
            <a:r>
              <a:rPr lang="fa-IR" sz="2400" dirty="0" smtClean="0"/>
              <a:t> و </a:t>
            </a:r>
            <a:r>
              <a:rPr lang="en-US" sz="2400" dirty="0" smtClean="0"/>
              <a:t>S3</a:t>
            </a:r>
            <a:r>
              <a:rPr lang="fa-IR" sz="2400" dirty="0" smtClean="0"/>
              <a:t> را داشته باشد.</a:t>
            </a:r>
          </a:p>
          <a:p>
            <a:pPr marL="365760" lvl="1" indent="0">
              <a:buNone/>
            </a:pPr>
            <a:endParaRPr lang="fa-IR" sz="2400" dirty="0"/>
          </a:p>
          <a:p>
            <a:r>
              <a:rPr lang="fa-IR" sz="2400" dirty="0" smtClean="0"/>
              <a:t>اگر سیگنال مقدار اولیه نداشته باشد، مقدار اولیه آن بطور پیش فرض عنصر سمت چپ خواهد بود.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37547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فرم کلی نوع </a:t>
            </a:r>
            <a:r>
              <a:rPr lang="en-US" sz="3600" dirty="0" smtClean="0"/>
              <a:t>enumerated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type </a:t>
            </a:r>
            <a:r>
              <a:rPr lang="fa-IR" dirty="0" smtClean="0"/>
              <a:t>نام نوع</a:t>
            </a:r>
            <a:r>
              <a:rPr lang="en-US" dirty="0" smtClean="0"/>
              <a:t> is (</a:t>
            </a:r>
            <a:r>
              <a:rPr lang="fa-IR" dirty="0" err="1" smtClean="0"/>
              <a:t>لیستی</a:t>
            </a:r>
            <a:r>
              <a:rPr lang="fa-IR" dirty="0" smtClean="0"/>
              <a:t> از حروف یا </a:t>
            </a:r>
            <a:r>
              <a:rPr lang="fa-IR" dirty="0" err="1" smtClean="0"/>
              <a:t>نام‌ها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 smtClean="0"/>
              <a:t>عملگرهایی</a:t>
            </a:r>
            <a:r>
              <a:rPr lang="fa-IR" dirty="0" smtClean="0"/>
              <a:t> که با این نوع </a:t>
            </a:r>
            <a:r>
              <a:rPr lang="fa-IR" dirty="0" err="1" smtClean="0"/>
              <a:t>می‌توان</a:t>
            </a:r>
            <a:r>
              <a:rPr lang="fa-IR" dirty="0" smtClean="0"/>
              <a:t> استفاده نمود، فقط </a:t>
            </a:r>
            <a:r>
              <a:rPr lang="fa-IR" dirty="0" err="1" smtClean="0"/>
              <a:t>عملگرهای</a:t>
            </a:r>
            <a:r>
              <a:rPr lang="fa-IR" dirty="0" smtClean="0"/>
              <a:t> نسبی مانند </a:t>
            </a:r>
            <a:r>
              <a:rPr lang="en-US" dirty="0"/>
              <a:t>&lt;</a:t>
            </a:r>
            <a:r>
              <a:rPr lang="fa-IR" dirty="0"/>
              <a:t>، </a:t>
            </a:r>
            <a:r>
              <a:rPr lang="en-US" dirty="0"/>
              <a:t>&lt;=</a:t>
            </a:r>
            <a:r>
              <a:rPr lang="fa-IR" dirty="0"/>
              <a:t>، </a:t>
            </a:r>
            <a:r>
              <a:rPr lang="en-US" dirty="0"/>
              <a:t>&gt;=</a:t>
            </a:r>
            <a:r>
              <a:rPr lang="fa-IR" dirty="0"/>
              <a:t>، </a:t>
            </a:r>
            <a:r>
              <a:rPr lang="en-US" dirty="0"/>
              <a:t>=</a:t>
            </a:r>
            <a:r>
              <a:rPr lang="fa-IR" dirty="0"/>
              <a:t> ، </a:t>
            </a:r>
            <a:r>
              <a:rPr lang="en-US" dirty="0" smtClean="0"/>
              <a:t>/=</a:t>
            </a:r>
            <a:r>
              <a:rPr lang="fa-IR" dirty="0" smtClean="0"/>
              <a:t> </a:t>
            </a:r>
            <a:r>
              <a:rPr lang="fa-IR" dirty="0" err="1" smtClean="0"/>
              <a:t>می‌باشد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برنامه </a:t>
            </a:r>
            <a:r>
              <a:rPr lang="en-US" dirty="0" smtClean="0"/>
              <a:t>VHDL</a:t>
            </a:r>
            <a:r>
              <a:rPr lang="fa-IR" dirty="0" smtClean="0"/>
              <a:t> ماشین حالت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دو نوع ماشین حالت داریم:</a:t>
            </a:r>
          </a:p>
          <a:p>
            <a:pPr lvl="1"/>
            <a:r>
              <a:rPr lang="fa-IR" dirty="0" smtClean="0"/>
              <a:t>حالت مور: خروجی فقط تابع حالت فعلی است.</a:t>
            </a:r>
          </a:p>
          <a:p>
            <a:pPr lvl="1"/>
            <a:r>
              <a:rPr lang="fa-IR" dirty="0" smtClean="0"/>
              <a:t>حالت میلی: خروجی تابع حالت فعلی و </a:t>
            </a:r>
            <a:r>
              <a:rPr lang="fa-IR" dirty="0" err="1" smtClean="0"/>
              <a:t>ورودی‌های</a:t>
            </a:r>
            <a:r>
              <a:rPr lang="fa-IR" dirty="0" smtClean="0"/>
              <a:t> مدار است.</a:t>
            </a:r>
          </a:p>
          <a:p>
            <a:endParaRPr lang="fa-IR" dirty="0" smtClean="0"/>
          </a:p>
          <a:p>
            <a:r>
              <a:rPr lang="fa-IR" dirty="0" smtClean="0"/>
              <a:t>طراحی ماشین حالت با </a:t>
            </a:r>
            <a:r>
              <a:rPr lang="en-US" dirty="0" smtClean="0"/>
              <a:t>VHDL</a:t>
            </a:r>
            <a:r>
              <a:rPr lang="fa-IR" dirty="0" smtClean="0"/>
              <a:t> شامل 3 قسمت است:</a:t>
            </a:r>
          </a:p>
          <a:p>
            <a:pPr lvl="1"/>
            <a:r>
              <a:rPr lang="fa-IR" dirty="0" smtClean="0"/>
              <a:t>قسمت</a:t>
            </a:r>
            <a:r>
              <a:rPr lang="fa-IR" dirty="0"/>
              <a:t> </a:t>
            </a:r>
            <a:r>
              <a:rPr lang="fa-IR" dirty="0" smtClean="0"/>
              <a:t>اعلانات: </a:t>
            </a:r>
            <a:r>
              <a:rPr lang="fa-IR" sz="2000" dirty="0" smtClean="0"/>
              <a:t>نوع </a:t>
            </a:r>
            <a:r>
              <a:rPr lang="en-US" sz="2000" dirty="0" smtClean="0"/>
              <a:t>enumerated</a:t>
            </a:r>
            <a:r>
              <a:rPr lang="fa-IR" sz="2000" dirty="0" smtClean="0"/>
              <a:t> تعریف </a:t>
            </a:r>
            <a:r>
              <a:rPr lang="fa-IR" sz="2000" dirty="0" err="1" smtClean="0"/>
              <a:t>می‌شود</a:t>
            </a:r>
            <a:r>
              <a:rPr lang="fa-IR" sz="2000" dirty="0" smtClean="0"/>
              <a:t>.</a:t>
            </a:r>
            <a:endParaRPr lang="fa-IR" dirty="0" smtClean="0"/>
          </a:p>
          <a:p>
            <a:pPr lvl="1"/>
            <a:r>
              <a:rPr lang="fa-IR" dirty="0" err="1" smtClean="0"/>
              <a:t>پروسس</a:t>
            </a:r>
            <a:r>
              <a:rPr lang="fa-IR" dirty="0" smtClean="0"/>
              <a:t> تغییر حالت، با پالس ساعت: </a:t>
            </a:r>
            <a:r>
              <a:rPr lang="fa-IR" sz="2000" dirty="0" smtClean="0"/>
              <a:t>با توجه به حالت فعلی و مقدار سیگنال ورودی با لبه پالس ساعت، </a:t>
            </a:r>
            <a:r>
              <a:rPr lang="fa-IR" sz="2000" smtClean="0"/>
              <a:t>حالت ماشین </a:t>
            </a:r>
            <a:r>
              <a:rPr lang="fa-IR" sz="2000" dirty="0" smtClean="0"/>
              <a:t>تغییر </a:t>
            </a:r>
            <a:r>
              <a:rPr lang="fa-IR" sz="2000" dirty="0" err="1" smtClean="0"/>
              <a:t>می‌کند</a:t>
            </a:r>
            <a:r>
              <a:rPr lang="fa-IR" sz="2000" dirty="0" smtClean="0"/>
              <a:t>.</a:t>
            </a:r>
            <a:endParaRPr lang="fa-IR" dirty="0" smtClean="0"/>
          </a:p>
          <a:p>
            <a:pPr lvl="1"/>
            <a:r>
              <a:rPr lang="fa-IR" dirty="0" err="1" smtClean="0"/>
              <a:t>پروسس</a:t>
            </a:r>
            <a:r>
              <a:rPr lang="fa-IR" dirty="0" smtClean="0"/>
              <a:t> خروجی: </a:t>
            </a:r>
            <a:r>
              <a:rPr lang="fa-IR" sz="2000" dirty="0" smtClean="0"/>
              <a:t>مقدار سیگنال خروجی را بر حسب حالت فعلی تعیین </a:t>
            </a:r>
            <a:r>
              <a:rPr lang="fa-IR" sz="2000" dirty="0" err="1" smtClean="0"/>
              <a:t>می‌کند</a:t>
            </a:r>
            <a:r>
              <a:rPr lang="fa-IR" sz="2000" dirty="0" smtClean="0"/>
              <a:t>.</a:t>
            </a:r>
            <a:endParaRPr lang="fa-IR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19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مثال: برنامه </a:t>
            </a:r>
            <a:r>
              <a:rPr lang="en-US" dirty="0" err="1" smtClean="0"/>
              <a:t>vhdl</a:t>
            </a:r>
            <a:r>
              <a:rPr lang="fa-IR" dirty="0" smtClean="0"/>
              <a:t> برای ماشین حالت مور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3415925" y="14288"/>
            <a:ext cx="2310563" cy="8229600"/>
          </a:xfrm>
        </p:spPr>
      </p:pic>
      <p:sp>
        <p:nvSpPr>
          <p:cNvPr id="5" name="TextBox 4"/>
          <p:cNvSpPr txBox="1"/>
          <p:nvPr/>
        </p:nvSpPr>
        <p:spPr>
          <a:xfrm>
            <a:off x="1502898" y="5517232"/>
            <a:ext cx="6136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400" dirty="0" err="1" smtClean="0">
                <a:cs typeface="B Traffic" panose="00000400000000000000" pitchFamily="2" charset="-78"/>
              </a:rPr>
              <a:t>دیاگرام</a:t>
            </a:r>
            <a:r>
              <a:rPr lang="fa-IR" sz="2400" dirty="0" smtClean="0">
                <a:cs typeface="B Traffic" panose="00000400000000000000" pitchFamily="2" charset="-78"/>
              </a:rPr>
              <a:t> حالت ماشین حالت مور برای تشخیص دنباله </a:t>
            </a:r>
            <a:r>
              <a:rPr lang="en-US" sz="2400" dirty="0" smtClean="0">
                <a:cs typeface="B Traffic" panose="00000400000000000000" pitchFamily="2" charset="-78"/>
              </a:rPr>
              <a:t>101</a:t>
            </a:r>
            <a:endParaRPr lang="en-US" sz="2400" dirty="0"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9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err="1" smtClean="0"/>
              <a:t>Libraray</a:t>
            </a:r>
            <a:r>
              <a:rPr lang="en-US" dirty="0" smtClean="0"/>
              <a:t>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----</a:t>
            </a:r>
          </a:p>
          <a:p>
            <a:pPr marL="0" indent="0" algn="l" rtl="0">
              <a:buNone/>
            </a:pPr>
            <a:r>
              <a:rPr lang="en-US" dirty="0" smtClean="0"/>
              <a:t>Entity detector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x,clk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g: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detector;</a:t>
            </a:r>
          </a:p>
          <a:p>
            <a:pPr marL="0" indent="0" algn="l" rtl="0">
              <a:buNone/>
            </a:pPr>
            <a:r>
              <a:rPr lang="en-US" dirty="0" smtClean="0"/>
              <a:t>----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behavor</a:t>
            </a:r>
            <a:r>
              <a:rPr lang="en-US" dirty="0" smtClean="0"/>
              <a:t> of detector is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type states is (init,got1, got10, got101);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signal current : states;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clock: process(</a:t>
            </a:r>
            <a:r>
              <a:rPr lang="en-US" dirty="0" err="1" smtClean="0"/>
              <a:t>clk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if( 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case current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when </a:t>
            </a:r>
            <a:r>
              <a:rPr lang="en-US" dirty="0" err="1" smtClean="0"/>
              <a:t>init</a:t>
            </a:r>
            <a:r>
              <a:rPr lang="en-US" dirty="0" smtClean="0"/>
              <a:t> =&gt; if(x=‘0’)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current &lt;= </a:t>
            </a:r>
            <a:r>
              <a:rPr lang="en-US" dirty="0" err="1" smtClean="0"/>
              <a:t>init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        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current &lt;= got1;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        end if;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863892" y="-1437345"/>
            <a:ext cx="1438098" cy="512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16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760640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got1=&gt; </a:t>
            </a:r>
            <a:r>
              <a:rPr lang="en-US" dirty="0"/>
              <a:t>if(x</a:t>
            </a:r>
            <a:r>
              <a:rPr lang="en-US" dirty="0" smtClean="0"/>
              <a:t>=‘1’) </a:t>
            </a:r>
            <a:r>
              <a:rPr lang="en-US" dirty="0"/>
              <a:t>then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smtClean="0"/>
              <a:t>got1;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 else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smtClean="0"/>
              <a:t>got10;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end if;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got10=&gt; </a:t>
            </a:r>
            <a:r>
              <a:rPr lang="en-US" dirty="0"/>
              <a:t>if(x</a:t>
            </a:r>
            <a:r>
              <a:rPr lang="en-US" dirty="0" smtClean="0"/>
              <a:t>=‘1’) </a:t>
            </a:r>
            <a:r>
              <a:rPr lang="en-US" dirty="0"/>
              <a:t>then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smtClean="0"/>
              <a:t>got101;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 else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err="1" smtClean="0"/>
              <a:t>init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end if;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got101=&gt; </a:t>
            </a:r>
            <a:r>
              <a:rPr lang="en-US" dirty="0"/>
              <a:t>if(x</a:t>
            </a:r>
            <a:r>
              <a:rPr lang="en-US" dirty="0" smtClean="0"/>
              <a:t>=‘1’) </a:t>
            </a:r>
            <a:r>
              <a:rPr lang="en-US" dirty="0"/>
              <a:t>then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smtClean="0"/>
              <a:t>got1;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 else</a:t>
            </a:r>
          </a:p>
          <a:p>
            <a:pPr marL="0" indent="0" algn="l" rtl="0">
              <a:buNone/>
            </a:pPr>
            <a:r>
              <a:rPr lang="en-US" dirty="0"/>
              <a:t>				current &lt;= </a:t>
            </a:r>
            <a:r>
              <a:rPr lang="en-US" dirty="0" smtClean="0"/>
              <a:t>got10;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	        end if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end case;</a:t>
            </a:r>
          </a:p>
          <a:p>
            <a:pPr marL="0" indent="0" algn="l" rtl="0">
              <a:buNone/>
            </a:pPr>
            <a:r>
              <a:rPr lang="en-US" dirty="0"/>
              <a:t>	 </a:t>
            </a:r>
            <a:r>
              <a:rPr lang="en-US" dirty="0" smtClean="0"/>
              <a:t>       end if;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 end process;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621921" y="3577892"/>
            <a:ext cx="1438098" cy="512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94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Output : process(current)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case current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when </a:t>
            </a:r>
            <a:r>
              <a:rPr lang="en-US" dirty="0" err="1" smtClean="0"/>
              <a:t>init</a:t>
            </a:r>
            <a:r>
              <a:rPr lang="en-US" dirty="0" smtClean="0"/>
              <a:t> =&gt; g &lt;= ‘0’;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got1=&gt; </a:t>
            </a:r>
            <a:r>
              <a:rPr lang="en-US" dirty="0"/>
              <a:t>g &lt;= ‘0’;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got10=&gt; </a:t>
            </a:r>
            <a:r>
              <a:rPr lang="en-US" dirty="0"/>
              <a:t>g &lt;= ‘0’;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got101=&gt; </a:t>
            </a:r>
            <a:r>
              <a:rPr lang="en-US" dirty="0"/>
              <a:t>g &lt;= </a:t>
            </a:r>
            <a:r>
              <a:rPr lang="en-US" dirty="0" smtClean="0"/>
              <a:t>‘1’;</a:t>
            </a:r>
          </a:p>
          <a:p>
            <a:pPr marL="0" indent="0" algn="l" rtl="0">
              <a:buNone/>
            </a:pPr>
            <a:r>
              <a:rPr lang="en-US" dirty="0"/>
              <a:t>	 </a:t>
            </a:r>
            <a:r>
              <a:rPr lang="en-US" dirty="0" smtClean="0"/>
              <a:t> end case;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behavor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765937" y="3459198"/>
            <a:ext cx="1438098" cy="512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1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برنامه </a:t>
            </a:r>
            <a:r>
              <a:rPr lang="en-US" sz="2800" dirty="0" smtClean="0"/>
              <a:t>VHDL</a:t>
            </a:r>
            <a:r>
              <a:rPr lang="fa-IR" sz="2800" dirty="0" smtClean="0"/>
              <a:t> برای ماشین حالت میلی بنویسید که اگر در ورودی </a:t>
            </a:r>
            <a:r>
              <a:rPr lang="en-US" sz="2800" dirty="0" smtClean="0"/>
              <a:t>X</a:t>
            </a:r>
            <a:r>
              <a:rPr lang="fa-IR" sz="2800" dirty="0" smtClean="0"/>
              <a:t> به ترتیب مقدار دنباله </a:t>
            </a:r>
            <a:r>
              <a:rPr lang="en-US" sz="2800" dirty="0" smtClean="0"/>
              <a:t>101</a:t>
            </a:r>
            <a:r>
              <a:rPr lang="fa-IR" sz="2800" dirty="0" smtClean="0"/>
              <a:t> آمد خروجی </a:t>
            </a:r>
            <a:r>
              <a:rPr lang="en-US" sz="2800" dirty="0" smtClean="0"/>
              <a:t>G</a:t>
            </a:r>
            <a:r>
              <a:rPr lang="fa-IR" sz="2800" dirty="0" smtClean="0"/>
              <a:t> برابر 1 شود.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0871" y="1935163"/>
            <a:ext cx="7402258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612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1707"/>
            <a:ext cx="8229600" cy="5185645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err="1" smtClean="0"/>
              <a:t>Libraray</a:t>
            </a:r>
            <a:r>
              <a:rPr lang="en-US" dirty="0" smtClean="0"/>
              <a:t>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----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MEALy_detector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x,clk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g: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detector;</a:t>
            </a:r>
          </a:p>
          <a:p>
            <a:pPr marL="0" indent="0" algn="l" rtl="0">
              <a:buNone/>
            </a:pPr>
            <a:r>
              <a:rPr lang="en-US" dirty="0" smtClean="0"/>
              <a:t>----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behav</a:t>
            </a:r>
            <a:r>
              <a:rPr lang="en-US" dirty="0" smtClean="0"/>
              <a:t> of </a:t>
            </a:r>
            <a:r>
              <a:rPr lang="en-US" dirty="0" err="1" smtClean="0"/>
              <a:t>mealy_detector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type states is (init,got1, got10);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signal current : states;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646819"/>
            <a:ext cx="3976896" cy="2358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0126" y="908720"/>
            <a:ext cx="3262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تعریف نوع </a:t>
            </a:r>
            <a:r>
              <a:rPr lang="en-US" sz="2800" dirty="0" smtClean="0">
                <a:cs typeface="B Nazanin" panose="00000400000000000000" pitchFamily="2" charset="-78"/>
              </a:rPr>
              <a:t>enumerated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95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نوع های مختلف در </a:t>
            </a:r>
            <a:r>
              <a:rPr lang="en-US" dirty="0" smtClean="0"/>
              <a:t>VHDL</a:t>
            </a:r>
            <a:r>
              <a:rPr lang="fa-IR" dirty="0" smtClean="0"/>
              <a:t> و کاربرد آنها</a:t>
            </a:r>
          </a:p>
          <a:p>
            <a:r>
              <a:rPr lang="fa-IR" dirty="0" smtClean="0"/>
              <a:t>نوع آرایه (</a:t>
            </a:r>
            <a:r>
              <a:rPr lang="en-US" dirty="0" smtClean="0"/>
              <a:t>Array Type</a:t>
            </a:r>
            <a:r>
              <a:rPr lang="fa-IR" dirty="0" smtClean="0"/>
              <a:t>)</a:t>
            </a:r>
            <a:endParaRPr lang="en-US" dirty="0" smtClean="0"/>
          </a:p>
          <a:p>
            <a:r>
              <a:rPr lang="fa-IR" dirty="0" smtClean="0"/>
              <a:t>زیر نوع (</a:t>
            </a:r>
            <a:r>
              <a:rPr lang="en-US" dirty="0" smtClean="0"/>
              <a:t>Subtype</a:t>
            </a:r>
            <a:r>
              <a:rPr lang="fa-IR" dirty="0" smtClean="0"/>
              <a:t>)</a:t>
            </a:r>
            <a:endParaRPr lang="en-US" dirty="0" smtClean="0"/>
          </a:p>
          <a:p>
            <a:r>
              <a:rPr lang="fa-IR" dirty="0" smtClean="0"/>
              <a:t>نوع رکورد (</a:t>
            </a:r>
            <a:r>
              <a:rPr lang="en-US" dirty="0" smtClean="0"/>
              <a:t>Record</a:t>
            </a:r>
            <a:r>
              <a:rPr lang="fa-IR" dirty="0" smtClean="0"/>
              <a:t>)</a:t>
            </a:r>
            <a:endParaRPr lang="en-US" dirty="0" smtClean="0"/>
          </a:p>
          <a:p>
            <a:r>
              <a:rPr lang="fa-IR" dirty="0" smtClean="0"/>
              <a:t>نوع </a:t>
            </a:r>
            <a:r>
              <a:rPr lang="en-US" sz="2400" dirty="0" smtClean="0"/>
              <a:t>Enumerated</a:t>
            </a:r>
            <a:r>
              <a:rPr lang="fa-IR" sz="2400" dirty="0" smtClean="0"/>
              <a:t> </a:t>
            </a:r>
            <a:r>
              <a:rPr lang="fa-IR" dirty="0" smtClean="0"/>
              <a:t>و کاربرد آن در ماشین حالت (</a:t>
            </a:r>
            <a:r>
              <a:rPr lang="en-US" sz="2400" dirty="0" smtClean="0"/>
              <a:t>State Machine</a:t>
            </a:r>
            <a:r>
              <a:rPr lang="fa-IR" dirty="0" smtClean="0"/>
              <a:t>)</a:t>
            </a:r>
            <a:endParaRPr lang="en-US" dirty="0" smtClean="0"/>
          </a:p>
          <a:p>
            <a:r>
              <a:rPr lang="fa-IR" dirty="0" smtClean="0"/>
              <a:t>نوع </a:t>
            </a:r>
            <a:r>
              <a:rPr lang="en-US" dirty="0" smtClean="0"/>
              <a:t>Real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90410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36704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clock: process(</a:t>
            </a:r>
            <a:r>
              <a:rPr lang="en-US" dirty="0" err="1" smtClean="0"/>
              <a:t>clk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if( 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case current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when </a:t>
            </a:r>
            <a:r>
              <a:rPr lang="en-US" dirty="0" err="1" smtClean="0"/>
              <a:t>init</a:t>
            </a:r>
            <a:r>
              <a:rPr lang="en-US" dirty="0" smtClean="0"/>
              <a:t> =&gt; if(x=‘0’) then</a:t>
            </a:r>
            <a:r>
              <a:rPr lang="en-US" dirty="0"/>
              <a:t>	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	</a:t>
            </a:r>
            <a:r>
              <a:rPr lang="en-US" dirty="0" smtClean="0"/>
              <a:t>current &lt;= </a:t>
            </a:r>
            <a:r>
              <a:rPr lang="en-US" dirty="0" err="1" smtClean="0"/>
              <a:t>init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         </a:t>
            </a:r>
            <a:r>
              <a:rPr lang="fa-IR" dirty="0" smtClean="0"/>
              <a:t>   </a:t>
            </a:r>
            <a:r>
              <a:rPr lang="en-US" dirty="0" smtClean="0"/>
              <a:t>else	current &lt;= got1; 	        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</a:t>
            </a:r>
            <a:r>
              <a:rPr lang="en-US" dirty="0" smtClean="0"/>
              <a:t>end if;</a:t>
            </a:r>
          </a:p>
          <a:p>
            <a:pPr marL="0" indent="0" algn="l" rtl="0">
              <a:buNone/>
            </a:pPr>
            <a:r>
              <a:rPr lang="en-US" dirty="0"/>
              <a:t>		when got1=&gt; if(x=‘0’) </a:t>
            </a:r>
            <a:r>
              <a:rPr lang="en-US" dirty="0" smtClean="0"/>
              <a:t>then</a:t>
            </a:r>
            <a:r>
              <a:rPr lang="en-US" dirty="0"/>
              <a:t>	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	</a:t>
            </a:r>
            <a:r>
              <a:rPr lang="en-US" dirty="0" smtClean="0"/>
              <a:t>current </a:t>
            </a:r>
            <a:r>
              <a:rPr lang="en-US" dirty="0"/>
              <a:t>&lt;= got10;</a:t>
            </a:r>
          </a:p>
          <a:p>
            <a:pPr marL="0" indent="0" algn="l" rtl="0">
              <a:buNone/>
            </a:pPr>
            <a:r>
              <a:rPr lang="en-US" dirty="0"/>
              <a:t>			         </a:t>
            </a:r>
            <a:r>
              <a:rPr lang="fa-IR" dirty="0" smtClean="0"/>
              <a:t>   </a:t>
            </a:r>
            <a:r>
              <a:rPr lang="en-US" dirty="0" smtClean="0"/>
              <a:t>else</a:t>
            </a:r>
            <a:r>
              <a:rPr lang="en-US" dirty="0"/>
              <a:t>	</a:t>
            </a:r>
            <a:r>
              <a:rPr lang="en-US" dirty="0" smtClean="0"/>
              <a:t>current </a:t>
            </a:r>
            <a:r>
              <a:rPr lang="en-US" dirty="0"/>
              <a:t>&lt;= got1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</a:t>
            </a:r>
            <a:r>
              <a:rPr lang="en-US" dirty="0"/>
              <a:t>	        </a:t>
            </a:r>
            <a:r>
              <a:rPr lang="fa-IR" dirty="0" smtClean="0"/>
              <a:t>    </a:t>
            </a:r>
            <a:r>
              <a:rPr lang="en-US" dirty="0" smtClean="0"/>
              <a:t>end </a:t>
            </a:r>
            <a:r>
              <a:rPr lang="en-US" dirty="0"/>
              <a:t>if;</a:t>
            </a:r>
          </a:p>
          <a:p>
            <a:pPr marL="0" indent="0" algn="l" rtl="0">
              <a:buNone/>
            </a:pPr>
            <a:r>
              <a:rPr lang="en-US" dirty="0"/>
              <a:t>		when got10=&gt; if(x=‘0’) </a:t>
            </a:r>
            <a:r>
              <a:rPr lang="en-US" dirty="0" smtClean="0"/>
              <a:t>then</a:t>
            </a:r>
            <a:r>
              <a:rPr lang="en-US" dirty="0"/>
              <a:t>	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	 </a:t>
            </a:r>
            <a:r>
              <a:rPr lang="en-US" dirty="0" smtClean="0"/>
              <a:t>current </a:t>
            </a:r>
            <a:r>
              <a:rPr lang="en-US" dirty="0"/>
              <a:t>&lt;=</a:t>
            </a:r>
            <a:r>
              <a:rPr lang="en-US" dirty="0" err="1"/>
              <a:t>init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		         </a:t>
            </a:r>
            <a:r>
              <a:rPr lang="fa-IR" dirty="0" smtClean="0"/>
              <a:t>   </a:t>
            </a:r>
            <a:r>
              <a:rPr lang="en-US" dirty="0" smtClean="0"/>
              <a:t>else</a:t>
            </a:r>
            <a:r>
              <a:rPr lang="en-US" dirty="0"/>
              <a:t>	</a:t>
            </a:r>
            <a:r>
              <a:rPr lang="fa-IR" dirty="0" smtClean="0"/>
              <a:t> </a:t>
            </a:r>
            <a:r>
              <a:rPr lang="en-US" dirty="0" smtClean="0"/>
              <a:t>current </a:t>
            </a:r>
            <a:r>
              <a:rPr lang="en-US" dirty="0"/>
              <a:t>&lt;= got1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  </a:t>
            </a:r>
            <a:r>
              <a:rPr lang="en-US" dirty="0"/>
              <a:t>	        </a:t>
            </a:r>
            <a:r>
              <a:rPr lang="fa-IR" dirty="0" smtClean="0"/>
              <a:t>    </a:t>
            </a:r>
            <a:r>
              <a:rPr lang="en-US" dirty="0" smtClean="0"/>
              <a:t>end </a:t>
            </a:r>
            <a:r>
              <a:rPr lang="en-US" dirty="0"/>
              <a:t>if;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 end </a:t>
            </a:r>
            <a:r>
              <a:rPr lang="en-US" dirty="0"/>
              <a:t>case;</a:t>
            </a:r>
          </a:p>
          <a:p>
            <a:pPr marL="0" indent="0" algn="l" rtl="0">
              <a:buNone/>
            </a:pPr>
            <a:r>
              <a:rPr lang="en-US" dirty="0"/>
              <a:t>	      </a:t>
            </a:r>
            <a:r>
              <a:rPr lang="en-US" dirty="0" smtClean="0"/>
              <a:t>end if;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 end process;</a:t>
            </a:r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6614" y="5021911"/>
            <a:ext cx="3096344" cy="1836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-56572"/>
            <a:ext cx="3169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تعریف </a:t>
            </a:r>
            <a:r>
              <a:rPr lang="fa-IR" sz="2400" dirty="0" err="1" smtClean="0">
                <a:cs typeface="B Nazanin" panose="00000400000000000000" pitchFamily="2" charset="-78"/>
              </a:rPr>
              <a:t>پروسس</a:t>
            </a:r>
            <a:r>
              <a:rPr lang="fa-IR" sz="2400" dirty="0" smtClean="0">
                <a:cs typeface="B Nazanin" panose="00000400000000000000" pitchFamily="2" charset="-78"/>
              </a:rPr>
              <a:t> تغییر حالت مدار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3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تعریف </a:t>
            </a:r>
            <a:r>
              <a:rPr lang="fa-IR" sz="2400" dirty="0" err="1" smtClean="0"/>
              <a:t>پروسس</a:t>
            </a:r>
            <a:r>
              <a:rPr lang="fa-IR" sz="2400" dirty="0" smtClean="0"/>
              <a:t> خروجی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Output : process(current)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case current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when </a:t>
            </a:r>
            <a:r>
              <a:rPr lang="en-US" dirty="0" err="1" smtClean="0"/>
              <a:t>init</a:t>
            </a:r>
            <a:r>
              <a:rPr lang="en-US" dirty="0" smtClean="0"/>
              <a:t> =&gt; g &lt;= ‘0’;</a:t>
            </a:r>
          </a:p>
          <a:p>
            <a:pPr marL="0" indent="0" algn="l" rtl="0">
              <a:buNone/>
            </a:pPr>
            <a:r>
              <a:rPr lang="en-US" dirty="0"/>
              <a:t>		when </a:t>
            </a:r>
            <a:r>
              <a:rPr lang="en-US" dirty="0" smtClean="0"/>
              <a:t>got1=&gt; g </a:t>
            </a:r>
            <a:r>
              <a:rPr lang="en-US" dirty="0"/>
              <a:t>&lt;= ‘0</a:t>
            </a:r>
            <a:r>
              <a:rPr lang="en-US" dirty="0" smtClean="0"/>
              <a:t>’;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 </a:t>
            </a:r>
            <a:r>
              <a:rPr lang="en-US" dirty="0"/>
              <a:t>		when </a:t>
            </a:r>
            <a:r>
              <a:rPr lang="en-US" dirty="0" smtClean="0"/>
              <a:t>got10=&gt; </a:t>
            </a:r>
            <a:r>
              <a:rPr lang="en-US" dirty="0"/>
              <a:t>if (x=‘0’) then 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	</a:t>
            </a:r>
            <a:r>
              <a:rPr lang="en-US" dirty="0" smtClean="0"/>
              <a:t>g </a:t>
            </a:r>
            <a:r>
              <a:rPr lang="en-US" dirty="0"/>
              <a:t>&lt;= ‘0’;</a:t>
            </a:r>
          </a:p>
          <a:p>
            <a:pPr marL="0" indent="0" algn="l" rtl="0">
              <a:buNone/>
            </a:pPr>
            <a:r>
              <a:rPr lang="en-US" dirty="0"/>
              <a:t>				  else </a:t>
            </a:r>
            <a:r>
              <a:rPr lang="fa-IR" dirty="0" smtClean="0"/>
              <a:t>	</a:t>
            </a:r>
            <a:r>
              <a:rPr lang="en-US" dirty="0" smtClean="0"/>
              <a:t>g </a:t>
            </a:r>
            <a:r>
              <a:rPr lang="en-US" dirty="0"/>
              <a:t>&lt;= </a:t>
            </a:r>
            <a:r>
              <a:rPr lang="en-US" dirty="0" smtClean="0"/>
              <a:t>‘1’;</a:t>
            </a:r>
            <a:r>
              <a:rPr lang="en-US" dirty="0"/>
              <a:t>	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		  </a:t>
            </a:r>
            <a:r>
              <a:rPr lang="en-US" dirty="0" smtClean="0"/>
              <a:t>end </a:t>
            </a:r>
            <a:r>
              <a:rPr lang="en-US" dirty="0"/>
              <a:t>if;</a:t>
            </a:r>
          </a:p>
          <a:p>
            <a:pPr marL="0" indent="0" algn="l" rtl="0">
              <a:buNone/>
            </a:pPr>
            <a:r>
              <a:rPr lang="en-US" dirty="0"/>
              <a:t>	 </a:t>
            </a:r>
            <a:r>
              <a:rPr lang="en-US" dirty="0" smtClean="0"/>
              <a:t> end case;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behav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720373"/>
            <a:ext cx="3604854" cy="2137628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6899" y="-90884"/>
            <a:ext cx="6093613" cy="265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684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نتیجه شبیه سازی برنامه </a:t>
            </a:r>
            <a:r>
              <a:rPr lang="en-US" sz="4000" dirty="0" smtClean="0"/>
              <a:t>VHDL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336523"/>
            <a:ext cx="8229600" cy="3586716"/>
          </a:xfrm>
        </p:spPr>
      </p:pic>
    </p:spTree>
    <p:extLst>
      <p:ext uri="{BB962C8B-B14F-4D97-AF65-F5344CB8AC3E}">
        <p14:creationId xmlns:p14="http://schemas.microsoft.com/office/powerpoint/2010/main" xmlns="" val="112278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55" y="1"/>
            <a:ext cx="9192367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592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69" y="0"/>
            <a:ext cx="9208345" cy="612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542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58"/>
            <a:ext cx="9148589" cy="659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61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</a:t>
            </a:r>
            <a:r>
              <a:rPr lang="en-US" dirty="0" smtClean="0"/>
              <a:t>real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مقدار سیگنال نوع </a:t>
            </a:r>
            <a:r>
              <a:rPr lang="en-US" dirty="0" smtClean="0"/>
              <a:t>real</a:t>
            </a:r>
            <a:r>
              <a:rPr lang="fa-IR" dirty="0" smtClean="0"/>
              <a:t> دارای اعداد صحیح و نقطه اعشاری </a:t>
            </a:r>
            <a:r>
              <a:rPr lang="fa-IR" dirty="0" err="1" smtClean="0"/>
              <a:t>می‌باشد</a:t>
            </a:r>
            <a:r>
              <a:rPr lang="fa-IR" dirty="0" smtClean="0"/>
              <a:t>، مثال: </a:t>
            </a:r>
            <a:r>
              <a:rPr lang="en-US" dirty="0" smtClean="0"/>
              <a:t>5.0</a:t>
            </a:r>
            <a:r>
              <a:rPr lang="fa-IR" dirty="0" smtClean="0"/>
              <a:t> یا </a:t>
            </a:r>
            <a:r>
              <a:rPr lang="en-US" dirty="0" smtClean="0"/>
              <a:t>7.5</a:t>
            </a:r>
          </a:p>
          <a:p>
            <a:r>
              <a:rPr lang="fa-IR" dirty="0" smtClean="0"/>
              <a:t>برای اعداد بزرگ از نوع ممیز شناور </a:t>
            </a:r>
            <a:r>
              <a:rPr lang="en-US" dirty="0" smtClean="0"/>
              <a:t>E</a:t>
            </a:r>
            <a:r>
              <a:rPr lang="fa-IR" dirty="0" smtClean="0"/>
              <a:t> نیز </a:t>
            </a:r>
            <a:r>
              <a:rPr lang="fa-IR" dirty="0" err="1" smtClean="0"/>
              <a:t>می‌توان</a:t>
            </a:r>
            <a:r>
              <a:rPr lang="fa-IR" dirty="0" smtClean="0"/>
              <a:t> استفاده نمود، مثل: </a:t>
            </a:r>
            <a:r>
              <a:rPr lang="en-US" dirty="0" smtClean="0"/>
              <a:t>1.6E10</a:t>
            </a:r>
          </a:p>
          <a:p>
            <a:r>
              <a:rPr lang="fa-IR" dirty="0" smtClean="0"/>
              <a:t>محدوده اعداد ممیز شناور از </a:t>
            </a:r>
            <a:r>
              <a:rPr lang="en-US" dirty="0" smtClean="0"/>
              <a:t>-1.0E38</a:t>
            </a:r>
            <a:r>
              <a:rPr lang="fa-IR" dirty="0" smtClean="0"/>
              <a:t> تا </a:t>
            </a:r>
            <a:r>
              <a:rPr lang="en-US" dirty="0" smtClean="0"/>
              <a:t>1.0E38</a:t>
            </a:r>
            <a:r>
              <a:rPr lang="fa-IR" dirty="0" smtClean="0"/>
              <a:t> </a:t>
            </a:r>
            <a:r>
              <a:rPr lang="fa-IR" dirty="0" err="1" smtClean="0"/>
              <a:t>می‌باشد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smtClean="0"/>
              <a:t>نوع </a:t>
            </a:r>
            <a:r>
              <a:rPr lang="en-US" dirty="0" smtClean="0"/>
              <a:t>real</a:t>
            </a:r>
            <a:r>
              <a:rPr lang="fa-IR" dirty="0" smtClean="0"/>
              <a:t> در شبیه سازی بکار برده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  <a:endParaRPr lang="en-US" dirty="0" smtClean="0"/>
          </a:p>
          <a:p>
            <a:endParaRPr lang="fa-IR" dirty="0" smtClean="0"/>
          </a:p>
          <a:p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62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عملیات قابل قبول برای نوع </a:t>
            </a:r>
            <a:r>
              <a:rPr lang="en-US" dirty="0" smtClean="0"/>
              <a:t>real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عملیات </a:t>
            </a:r>
            <a:r>
              <a:rPr lang="fa-IR" dirty="0" err="1" smtClean="0"/>
              <a:t>محاسباتی</a:t>
            </a:r>
            <a:r>
              <a:rPr lang="fa-IR" dirty="0" smtClean="0"/>
              <a:t>:</a:t>
            </a:r>
          </a:p>
          <a:p>
            <a:pPr lvl="1"/>
            <a:r>
              <a:rPr lang="en-US" dirty="0" smtClean="0"/>
              <a:t>+</a:t>
            </a:r>
            <a:r>
              <a:rPr lang="fa-IR" dirty="0" smtClean="0"/>
              <a:t>، </a:t>
            </a:r>
            <a:r>
              <a:rPr lang="en-US" dirty="0" smtClean="0"/>
              <a:t>-</a:t>
            </a:r>
            <a:r>
              <a:rPr lang="fa-IR" dirty="0" smtClean="0"/>
              <a:t>، *، </a:t>
            </a:r>
            <a:r>
              <a:rPr lang="en-US" dirty="0" smtClean="0"/>
              <a:t>/</a:t>
            </a:r>
            <a:r>
              <a:rPr lang="fa-IR" dirty="0"/>
              <a:t> </a:t>
            </a:r>
            <a:r>
              <a:rPr lang="fa-IR" dirty="0" smtClean="0"/>
              <a:t>و </a:t>
            </a:r>
            <a:r>
              <a:rPr lang="en-US" dirty="0" smtClean="0"/>
              <a:t>abs</a:t>
            </a:r>
            <a:endParaRPr lang="en-US" dirty="0"/>
          </a:p>
          <a:p>
            <a:endParaRPr lang="en-US" dirty="0" smtClean="0"/>
          </a:p>
          <a:p>
            <a:r>
              <a:rPr lang="fa-IR" dirty="0" smtClean="0"/>
              <a:t>عملیات نسبی:</a:t>
            </a:r>
          </a:p>
          <a:p>
            <a:pPr lvl="1"/>
            <a:r>
              <a:rPr lang="en-US" dirty="0" smtClean="0"/>
              <a:t>=</a:t>
            </a:r>
            <a:r>
              <a:rPr lang="fa-IR" dirty="0" smtClean="0"/>
              <a:t>، </a:t>
            </a:r>
            <a:r>
              <a:rPr lang="en-US" dirty="0" smtClean="0"/>
              <a:t>/=</a:t>
            </a:r>
            <a:r>
              <a:rPr lang="fa-IR" dirty="0" smtClean="0"/>
              <a:t>، </a:t>
            </a:r>
            <a:r>
              <a:rPr lang="en-US" dirty="0" smtClean="0"/>
              <a:t>&lt;</a:t>
            </a:r>
            <a:r>
              <a:rPr lang="fa-IR" dirty="0" smtClean="0"/>
              <a:t>،</a:t>
            </a:r>
            <a:r>
              <a:rPr lang="en-US" dirty="0" smtClean="0"/>
              <a:t> &gt;</a:t>
            </a:r>
            <a:r>
              <a:rPr lang="fa-IR" dirty="0" smtClean="0"/>
              <a:t>، </a:t>
            </a:r>
            <a:r>
              <a:rPr lang="en-US" dirty="0" smtClean="0"/>
              <a:t>&lt;=</a:t>
            </a:r>
            <a:r>
              <a:rPr lang="fa-IR" dirty="0" smtClean="0"/>
              <a:t> و </a:t>
            </a:r>
            <a:r>
              <a:rPr lang="en-US" dirty="0" smtClean="0"/>
              <a:t>&gt;=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823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AACFLQO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5" y="1643063"/>
            <a:ext cx="656907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055971"/>
            <a:ext cx="8229600" cy="438912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یک مدار ترتیبی ساعت دار که </a:t>
            </a:r>
            <a:r>
              <a:rPr lang="fa-IR" dirty="0" err="1">
                <a:cs typeface="B Lotus" pitchFamily="2" charset="-78"/>
              </a:rPr>
              <a:t>شمارنده</a:t>
            </a:r>
            <a:r>
              <a:rPr lang="fa-IR" dirty="0">
                <a:cs typeface="B Lotus" pitchFamily="2" charset="-78"/>
              </a:rPr>
              <a:t> دو بیتی باشد.</a:t>
            </a:r>
          </a:p>
          <a:p>
            <a:pPr lvl="1"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 وقتی ورودی </a:t>
            </a:r>
            <a:r>
              <a:rPr lang="en-US" dirty="0">
                <a:cs typeface="B Lotus" pitchFamily="2" charset="-78"/>
              </a:rPr>
              <a:t>x</a:t>
            </a:r>
            <a:r>
              <a:rPr lang="fa-IR" dirty="0">
                <a:cs typeface="B Lotus" pitchFamily="2" charset="-78"/>
              </a:rPr>
              <a:t> یک </a:t>
            </a:r>
            <a:r>
              <a:rPr lang="fa-IR" dirty="0" smtClean="0">
                <a:cs typeface="B Lotus" pitchFamily="2" charset="-78"/>
              </a:rPr>
              <a:t>بود</a:t>
            </a:r>
            <a:r>
              <a:rPr lang="fa-IR" dirty="0">
                <a:cs typeface="B Lotus" pitchFamily="2" charset="-78"/>
              </a:rPr>
              <a:t>، یک واحد افزایش یابد.</a:t>
            </a:r>
          </a:p>
          <a:p>
            <a:pPr lvl="1"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 وقتی ورودی </a:t>
            </a:r>
            <a:r>
              <a:rPr lang="en-US" dirty="0">
                <a:cs typeface="B Lotus" pitchFamily="2" charset="-78"/>
              </a:rPr>
              <a:t>x</a:t>
            </a:r>
            <a:r>
              <a:rPr lang="fa-IR" dirty="0">
                <a:cs typeface="B Lotus" pitchFamily="2" charset="-78"/>
              </a:rPr>
              <a:t> صفر بود، تغییر نکند.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791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آرایه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آرایه </a:t>
            </a:r>
            <a:r>
              <a:rPr lang="fa-IR" dirty="0" err="1" smtClean="0"/>
              <a:t>مجموعه‌ای</a:t>
            </a:r>
            <a:r>
              <a:rPr lang="fa-IR" dirty="0" smtClean="0"/>
              <a:t> از عناصر یک نوع </a:t>
            </a:r>
            <a:r>
              <a:rPr lang="fa-IR" dirty="0" err="1" smtClean="0"/>
              <a:t>می‌باشند</a:t>
            </a:r>
            <a:r>
              <a:rPr lang="fa-IR" dirty="0" smtClean="0"/>
              <a:t>.</a:t>
            </a:r>
          </a:p>
          <a:p>
            <a:r>
              <a:rPr lang="fa-IR" dirty="0" smtClean="0"/>
              <a:t>مثال:</a:t>
            </a:r>
          </a:p>
          <a:p>
            <a:pPr marL="393192" lvl="1" indent="0" algn="l" rtl="0">
              <a:buNone/>
            </a:pPr>
            <a:r>
              <a:rPr lang="en-US" dirty="0" smtClean="0"/>
              <a:t>Signal a: </a:t>
            </a:r>
            <a:r>
              <a:rPr lang="en-US" dirty="0" err="1" smtClean="0"/>
              <a:t>bit_vector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393192" lvl="1" indent="0">
              <a:buNone/>
            </a:pPr>
            <a:r>
              <a:rPr lang="fa-IR" dirty="0" smtClean="0"/>
              <a:t>سیگنال </a:t>
            </a:r>
            <a:r>
              <a:rPr lang="en-US" dirty="0" smtClean="0"/>
              <a:t>a</a:t>
            </a:r>
            <a:r>
              <a:rPr lang="fa-IR" dirty="0" smtClean="0"/>
              <a:t> </a:t>
            </a:r>
            <a:r>
              <a:rPr lang="fa-IR" dirty="0" err="1" smtClean="0"/>
              <a:t>بصورت</a:t>
            </a:r>
            <a:r>
              <a:rPr lang="fa-IR" dirty="0" smtClean="0"/>
              <a:t> </a:t>
            </a:r>
            <a:r>
              <a:rPr lang="fa-IR" dirty="0" err="1" smtClean="0"/>
              <a:t>آرایه‌ای</a:t>
            </a:r>
            <a:r>
              <a:rPr lang="fa-IR" dirty="0" smtClean="0"/>
              <a:t> از عناصر</a:t>
            </a:r>
            <a:r>
              <a:rPr lang="fa-IR" dirty="0"/>
              <a:t> </a:t>
            </a:r>
            <a:r>
              <a:rPr lang="fa-IR" dirty="0" err="1"/>
              <a:t>باینری</a:t>
            </a:r>
            <a:r>
              <a:rPr lang="fa-IR" dirty="0"/>
              <a:t> </a:t>
            </a:r>
            <a:r>
              <a:rPr lang="fa-IR" dirty="0" smtClean="0"/>
              <a:t>شامل: </a:t>
            </a:r>
            <a:r>
              <a:rPr lang="en-US" dirty="0" smtClean="0"/>
              <a:t>a(0)</a:t>
            </a:r>
            <a:r>
              <a:rPr lang="fa-IR" dirty="0" smtClean="0"/>
              <a:t>، </a:t>
            </a:r>
            <a:r>
              <a:rPr lang="en-US" dirty="0" smtClean="0"/>
              <a:t>a(1)</a:t>
            </a:r>
            <a:r>
              <a:rPr lang="fa-IR" dirty="0" smtClean="0"/>
              <a:t>، </a:t>
            </a:r>
            <a:r>
              <a:rPr lang="en-US" dirty="0" smtClean="0"/>
              <a:t>a(2)</a:t>
            </a:r>
            <a:r>
              <a:rPr lang="fa-IR" dirty="0" smtClean="0"/>
              <a:t> و </a:t>
            </a:r>
            <a:r>
              <a:rPr lang="en-US" dirty="0" smtClean="0"/>
              <a:t>a(3)</a:t>
            </a:r>
            <a:r>
              <a:rPr lang="fa-IR" dirty="0" smtClean="0"/>
              <a:t> تعریف شده است.</a:t>
            </a:r>
          </a:p>
          <a:p>
            <a:pPr marL="484632" indent="-457200"/>
            <a:r>
              <a:rPr lang="fa-IR" dirty="0" err="1" smtClean="0"/>
              <a:t>ایندکس</a:t>
            </a:r>
            <a:r>
              <a:rPr lang="fa-IR" dirty="0" smtClean="0"/>
              <a:t> هر عنصر آرایه، عددی صحیح و در محدوده آرایه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0331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آرایه محدود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نوع و تعداد عناصر آن مشخص و محدود است.</a:t>
            </a:r>
            <a:endParaRPr lang="en-US" dirty="0" smtClean="0"/>
          </a:p>
          <a:p>
            <a:endParaRPr lang="fa-IR" dirty="0" smtClean="0"/>
          </a:p>
          <a:p>
            <a:r>
              <a:rPr lang="fa-IR" dirty="0" smtClean="0"/>
              <a:t>مثال: </a:t>
            </a:r>
            <a:r>
              <a:rPr lang="fa-IR" dirty="0" err="1" smtClean="0"/>
              <a:t>آرایه‌ای</a:t>
            </a:r>
            <a:r>
              <a:rPr lang="fa-IR" dirty="0" smtClean="0"/>
              <a:t> به نام </a:t>
            </a:r>
            <a:r>
              <a:rPr lang="en-US" dirty="0" err="1" smtClean="0"/>
              <a:t>my_array</a:t>
            </a:r>
            <a:r>
              <a:rPr lang="fa-IR" dirty="0" smtClean="0"/>
              <a:t> از نوع </a:t>
            </a:r>
            <a:r>
              <a:rPr lang="en-US" dirty="0" smtClean="0"/>
              <a:t>bit</a:t>
            </a:r>
            <a:r>
              <a:rPr lang="fa-IR" dirty="0" smtClean="0"/>
              <a:t>:</a:t>
            </a:r>
          </a:p>
          <a:p>
            <a:pPr marL="393192" lvl="1" indent="0" algn="l" rtl="0">
              <a:buNone/>
            </a:pPr>
            <a:r>
              <a:rPr lang="en-US" dirty="0" smtClean="0"/>
              <a:t>Type </a:t>
            </a:r>
            <a:r>
              <a:rPr lang="en-US" dirty="0" err="1" smtClean="0"/>
              <a:t>my_array</a:t>
            </a:r>
            <a:r>
              <a:rPr lang="en-US" dirty="0" smtClean="0"/>
              <a:t> is array (15 </a:t>
            </a:r>
            <a:r>
              <a:rPr lang="en-US" dirty="0" err="1" smtClean="0"/>
              <a:t>downto</a:t>
            </a:r>
            <a:r>
              <a:rPr lang="en-US" dirty="0" smtClean="0"/>
              <a:t> 0) of bit;</a:t>
            </a:r>
          </a:p>
        </p:txBody>
      </p:sp>
    </p:spTree>
    <p:extLst>
      <p:ext uri="{BB962C8B-B14F-4D97-AF65-F5344CB8AC3E}">
        <p14:creationId xmlns:p14="http://schemas.microsoft.com/office/powerpoint/2010/main" xmlns="" val="3862080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آرایه نامحدود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/>
              <a:t>آرایه‌ای که اندازه یا محدوده آن تعیین نشده باشد ولی نوع آن </a:t>
            </a:r>
            <a:r>
              <a:rPr lang="fa-IR" dirty="0" smtClean="0"/>
              <a:t>معلوم </a:t>
            </a:r>
            <a:r>
              <a:rPr lang="fa-IR" dirty="0" smtClean="0"/>
              <a:t>باشد.</a:t>
            </a:r>
          </a:p>
          <a:p>
            <a:pPr lvl="1"/>
            <a:r>
              <a:rPr lang="fa-IR" dirty="0" smtClean="0"/>
              <a:t>لذا هنگام معرفی سیگنال، باید محدوده آن اعلام گردد.</a:t>
            </a:r>
            <a:endParaRPr lang="en-US" dirty="0" smtClean="0"/>
          </a:p>
          <a:p>
            <a:endParaRPr lang="fa-IR" dirty="0" smtClean="0"/>
          </a:p>
          <a:p>
            <a:r>
              <a:rPr lang="fa-IR" dirty="0" smtClean="0"/>
              <a:t>مثال: </a:t>
            </a:r>
            <a:r>
              <a:rPr lang="fa-IR" dirty="0" err="1" smtClean="0"/>
              <a:t>آرایه‌های</a:t>
            </a:r>
            <a:r>
              <a:rPr lang="fa-IR" dirty="0" smtClean="0"/>
              <a:t> </a:t>
            </a:r>
            <a:r>
              <a:rPr lang="en-US" dirty="0" err="1" smtClean="0"/>
              <a:t>bit_vector</a:t>
            </a:r>
            <a:r>
              <a:rPr lang="fa-IR" dirty="0" smtClean="0"/>
              <a:t>:</a:t>
            </a:r>
          </a:p>
          <a:p>
            <a:pPr marL="393192" lvl="1" indent="0" algn="l" rtl="0">
              <a:buNone/>
            </a:pPr>
            <a:r>
              <a:rPr lang="en-US" dirty="0" smtClean="0"/>
              <a:t>Type </a:t>
            </a:r>
            <a:r>
              <a:rPr lang="en-US" dirty="0" err="1" smtClean="0"/>
              <a:t>bit_array</a:t>
            </a:r>
            <a:r>
              <a:rPr lang="en-US" dirty="0" smtClean="0"/>
              <a:t> is array (integer &lt;&gt;) of bit;</a:t>
            </a:r>
          </a:p>
          <a:p>
            <a:pPr marL="393192" lvl="1" indent="0" algn="l" rtl="0">
              <a:buNone/>
            </a:pPr>
            <a:r>
              <a:rPr lang="en-US" dirty="0"/>
              <a:t>Type </a:t>
            </a:r>
            <a:r>
              <a:rPr lang="en-US" dirty="0" err="1"/>
              <a:t>bit_array</a:t>
            </a:r>
            <a:r>
              <a:rPr lang="en-US" dirty="0"/>
              <a:t> is array </a:t>
            </a:r>
            <a:r>
              <a:rPr lang="en-US" dirty="0" smtClean="0"/>
              <a:t>(natural &lt;&gt;) </a:t>
            </a:r>
            <a:r>
              <a:rPr lang="en-US" dirty="0"/>
              <a:t>of bit;</a:t>
            </a:r>
          </a:p>
          <a:p>
            <a:pPr marL="393192" lvl="1" indent="0" algn="l" rtl="0">
              <a:buNone/>
            </a:pPr>
            <a:r>
              <a:rPr lang="en-US" dirty="0"/>
              <a:t>Type </a:t>
            </a:r>
            <a:r>
              <a:rPr lang="en-US" dirty="0" err="1"/>
              <a:t>bit_array</a:t>
            </a:r>
            <a:r>
              <a:rPr lang="en-US" dirty="0"/>
              <a:t> is array </a:t>
            </a:r>
            <a:r>
              <a:rPr lang="en-US" dirty="0" smtClean="0"/>
              <a:t>(positive &lt;&gt;) </a:t>
            </a:r>
            <a:r>
              <a:rPr lang="en-US" dirty="0"/>
              <a:t>of bit;</a:t>
            </a:r>
          </a:p>
          <a:p>
            <a:pPr marL="393192" lvl="1" indent="0" algn="l" rtl="0">
              <a:buNone/>
            </a:pPr>
            <a:r>
              <a:rPr lang="en-US" dirty="0"/>
              <a:t>Type </a:t>
            </a:r>
            <a:r>
              <a:rPr lang="en-US" dirty="0" err="1"/>
              <a:t>bit_array</a:t>
            </a:r>
            <a:r>
              <a:rPr lang="en-US" dirty="0"/>
              <a:t> is array </a:t>
            </a:r>
            <a:r>
              <a:rPr lang="en-US" dirty="0" smtClean="0"/>
              <a:t>(negative &lt;&gt;) </a:t>
            </a:r>
            <a:r>
              <a:rPr lang="en-US" dirty="0"/>
              <a:t>of bit</a:t>
            </a:r>
            <a:r>
              <a:rPr lang="en-US" dirty="0" smtClean="0"/>
              <a:t>;</a:t>
            </a:r>
          </a:p>
          <a:p>
            <a:pPr marL="393192" lvl="1" indent="0" algn="r">
              <a:buNone/>
            </a:pPr>
            <a:r>
              <a:rPr lang="fa-IR" dirty="0" smtClean="0"/>
              <a:t>علامت </a:t>
            </a:r>
            <a:r>
              <a:rPr lang="en-US" dirty="0" smtClean="0"/>
              <a:t>&lt;&gt;</a:t>
            </a:r>
            <a:r>
              <a:rPr lang="fa-IR" dirty="0" smtClean="0"/>
              <a:t> یعنی آرایه نامحدود است.</a:t>
            </a:r>
            <a:endParaRPr lang="en-US" dirty="0"/>
          </a:p>
          <a:p>
            <a:pPr marL="393192" lvl="1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3876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تخصیص سیگنال (</a:t>
            </a:r>
            <a:r>
              <a:rPr lang="en-US" dirty="0" smtClean="0"/>
              <a:t>signal assignment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در تخصیص عنصر، از چپ به راست آرایه انجام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lvl="1" algn="l" rtl="0"/>
            <a:r>
              <a:rPr lang="en-US" dirty="0" smtClean="0"/>
              <a:t>Signal a: </a:t>
            </a:r>
            <a:r>
              <a:rPr lang="en-US" dirty="0" err="1" smtClean="0"/>
              <a:t>bit_vector</a:t>
            </a:r>
            <a:r>
              <a:rPr lang="en-US" dirty="0" smtClean="0"/>
              <a:t> (1 to 4);</a:t>
            </a:r>
          </a:p>
          <a:p>
            <a:pPr lvl="1" algn="l" rtl="0"/>
            <a:r>
              <a:rPr lang="en-US" dirty="0"/>
              <a:t>Signal </a:t>
            </a:r>
            <a:r>
              <a:rPr lang="en-US" dirty="0" smtClean="0"/>
              <a:t>b: </a:t>
            </a:r>
            <a:r>
              <a:rPr lang="en-US" dirty="0" err="1"/>
              <a:t>bit_vector</a:t>
            </a:r>
            <a:r>
              <a:rPr lang="en-US" dirty="0"/>
              <a:t> </a:t>
            </a:r>
            <a:r>
              <a:rPr lang="en-US" dirty="0" smtClean="0"/>
              <a:t>(4 </a:t>
            </a:r>
            <a:r>
              <a:rPr lang="en-US" dirty="0"/>
              <a:t>to </a:t>
            </a:r>
            <a:r>
              <a:rPr lang="en-US" dirty="0" smtClean="0"/>
              <a:t>1);</a:t>
            </a:r>
          </a:p>
          <a:p>
            <a:pPr lvl="1" algn="r"/>
            <a:r>
              <a:rPr lang="fa-IR" dirty="0" smtClean="0"/>
              <a:t>اگر در آرشیتکت عبارت </a:t>
            </a:r>
            <a:r>
              <a:rPr lang="en-US" dirty="0" smtClean="0"/>
              <a:t>a &lt;= b</a:t>
            </a:r>
            <a:r>
              <a:rPr lang="fa-IR" dirty="0" smtClean="0"/>
              <a:t> را داشته باشیم، عناصر </a:t>
            </a:r>
            <a:r>
              <a:rPr lang="fa-IR" dirty="0" err="1" smtClean="0"/>
              <a:t>بصورت</a:t>
            </a:r>
            <a:r>
              <a:rPr lang="fa-IR" dirty="0" smtClean="0"/>
              <a:t> زیر تخصیص </a:t>
            </a:r>
            <a:r>
              <a:rPr lang="fa-IR" dirty="0" err="1" smtClean="0"/>
              <a:t>می‌یابند</a:t>
            </a:r>
            <a:r>
              <a:rPr lang="fa-IR" dirty="0" smtClean="0"/>
              <a:t>:</a:t>
            </a:r>
          </a:p>
          <a:p>
            <a:pPr lvl="1" algn="l" rtl="0"/>
            <a:r>
              <a:rPr lang="en-US" dirty="0" smtClean="0"/>
              <a:t>a(1) &lt;= b(4)</a:t>
            </a:r>
          </a:p>
          <a:p>
            <a:pPr lvl="1" algn="l" rtl="0"/>
            <a:r>
              <a:rPr lang="en-US" dirty="0" smtClean="0"/>
              <a:t>a(2) </a:t>
            </a:r>
            <a:r>
              <a:rPr lang="en-US" dirty="0"/>
              <a:t>&lt;= </a:t>
            </a:r>
            <a:r>
              <a:rPr lang="en-US" dirty="0" smtClean="0"/>
              <a:t>b(3)</a:t>
            </a:r>
            <a:endParaRPr lang="en-US" dirty="0"/>
          </a:p>
          <a:p>
            <a:pPr lvl="1" algn="l" rtl="0"/>
            <a:r>
              <a:rPr lang="en-US" dirty="0" smtClean="0"/>
              <a:t>a(3) </a:t>
            </a:r>
            <a:r>
              <a:rPr lang="en-US" dirty="0"/>
              <a:t>&lt;= </a:t>
            </a:r>
            <a:r>
              <a:rPr lang="en-US" dirty="0" smtClean="0"/>
              <a:t>b(2)</a:t>
            </a:r>
            <a:endParaRPr lang="en-US" dirty="0"/>
          </a:p>
          <a:p>
            <a:pPr lvl="1" algn="l" rtl="0"/>
            <a:r>
              <a:rPr lang="en-US" dirty="0" smtClean="0"/>
              <a:t>a(4) </a:t>
            </a:r>
            <a:r>
              <a:rPr lang="en-US" dirty="0"/>
              <a:t>&lt;= </a:t>
            </a:r>
            <a:r>
              <a:rPr lang="en-US" dirty="0" smtClean="0"/>
              <a:t>b(1)</a:t>
            </a:r>
            <a:endParaRPr lang="en-US" dirty="0"/>
          </a:p>
          <a:p>
            <a:pPr lvl="1" algn="l" rtl="0"/>
            <a:endParaRPr lang="en-US" dirty="0"/>
          </a:p>
          <a:p>
            <a:pPr lvl="1"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024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 کلی تعریف آرایه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4216"/>
            <a:ext cx="8229600" cy="4389120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/>
              <a:t>Type </a:t>
            </a:r>
            <a:r>
              <a:rPr lang="en-US" sz="2400" dirty="0" err="1" smtClean="0"/>
              <a:t>array_name</a:t>
            </a:r>
            <a:r>
              <a:rPr lang="en-US" sz="2400" dirty="0" smtClean="0"/>
              <a:t> is array (type rage &lt;&gt;) of </a:t>
            </a:r>
            <a:r>
              <a:rPr lang="en-US" sz="2400" dirty="0" err="1" smtClean="0"/>
              <a:t>element_type</a:t>
            </a:r>
            <a:r>
              <a:rPr lang="en-US" sz="2400" dirty="0" smtClean="0"/>
              <a:t>;</a:t>
            </a:r>
            <a:endParaRPr lang="fa-IR" sz="2400" dirty="0" smtClean="0"/>
          </a:p>
          <a:p>
            <a:pPr algn="r"/>
            <a:endParaRPr lang="fa-IR" sz="2400" dirty="0"/>
          </a:p>
          <a:p>
            <a:pPr algn="r"/>
            <a:r>
              <a:rPr lang="fa-IR" sz="2400" dirty="0"/>
              <a:t>تعریف نوع آرایه باید در قسمت اعلانات آرشیتکت انجام شود.</a:t>
            </a:r>
          </a:p>
          <a:p>
            <a:pPr algn="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653254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عملیات قابل انجام با سیگنال نوع آرایه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عملگرهای</a:t>
            </a:r>
            <a:r>
              <a:rPr lang="fa-IR" dirty="0" smtClean="0"/>
              <a:t> </a:t>
            </a:r>
            <a:r>
              <a:rPr lang="fa-IR" dirty="0" err="1" smtClean="0"/>
              <a:t>مقایسه‌ای</a:t>
            </a:r>
            <a:r>
              <a:rPr lang="fa-IR" dirty="0" smtClean="0"/>
              <a:t>: </a:t>
            </a:r>
            <a:r>
              <a:rPr lang="en-US" dirty="0" smtClean="0"/>
              <a:t>&gt;</a:t>
            </a:r>
            <a:r>
              <a:rPr lang="fa-IR" dirty="0" smtClean="0"/>
              <a:t>، </a:t>
            </a:r>
            <a:r>
              <a:rPr lang="en-US" dirty="0" smtClean="0"/>
              <a:t>&lt;</a:t>
            </a:r>
            <a:r>
              <a:rPr lang="fa-IR" dirty="0" smtClean="0"/>
              <a:t>، </a:t>
            </a:r>
            <a:r>
              <a:rPr lang="en-US" dirty="0" smtClean="0"/>
              <a:t>&lt;=</a:t>
            </a:r>
            <a:r>
              <a:rPr lang="fa-IR" dirty="0" smtClean="0"/>
              <a:t>، </a:t>
            </a:r>
            <a:r>
              <a:rPr lang="en-US" dirty="0" smtClean="0"/>
              <a:t>&gt;=</a:t>
            </a:r>
            <a:r>
              <a:rPr lang="fa-IR" dirty="0" smtClean="0"/>
              <a:t>، </a:t>
            </a:r>
            <a:r>
              <a:rPr lang="en-US" dirty="0" smtClean="0"/>
              <a:t>=</a:t>
            </a:r>
            <a:r>
              <a:rPr lang="fa-IR" dirty="0" smtClean="0"/>
              <a:t> ، </a:t>
            </a:r>
            <a:r>
              <a:rPr lang="en-US" dirty="0" smtClean="0"/>
              <a:t>/=</a:t>
            </a:r>
            <a:r>
              <a:rPr lang="fa-IR" dirty="0" smtClean="0"/>
              <a:t> و </a:t>
            </a:r>
            <a:r>
              <a:rPr lang="en-US" dirty="0" smtClean="0"/>
              <a:t>&amp;</a:t>
            </a:r>
          </a:p>
          <a:p>
            <a:endParaRPr lang="en-US" dirty="0"/>
          </a:p>
          <a:p>
            <a:r>
              <a:rPr lang="fa-IR" dirty="0" smtClean="0"/>
              <a:t>دو آرایه در صورتی مساوی هستند که اولا تعداد عناصر دو آرایه برابر و ثانیاً تمام عناصر آن از چپ به راست با هم مساوی باشند.</a:t>
            </a:r>
          </a:p>
          <a:p>
            <a:endParaRPr lang="fa-IR" dirty="0"/>
          </a:p>
          <a:p>
            <a:r>
              <a:rPr lang="fa-IR" err="1" smtClean="0"/>
              <a:t>عملگر</a:t>
            </a:r>
            <a:r>
              <a:rPr lang="fa-IR" smtClean="0"/>
              <a:t> چسباندن</a:t>
            </a:r>
            <a:r>
              <a:rPr lang="en-US" smtClean="0"/>
              <a:t> </a:t>
            </a:r>
            <a:r>
              <a:rPr lang="fa-IR" smtClean="0"/>
              <a:t>(</a:t>
            </a:r>
            <a:r>
              <a:rPr lang="en-US" smtClean="0"/>
              <a:t>&amp;</a:t>
            </a:r>
            <a:r>
              <a:rPr lang="fa-IR" smtClean="0"/>
              <a:t>)، </a:t>
            </a:r>
            <a:r>
              <a:rPr lang="fa-IR" dirty="0" smtClean="0"/>
              <a:t>دو آرایه را به هم چسبانده و یک آرایه بزرگتر تولید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602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27904</TotalTime>
  <Words>1228</Words>
  <Application>Microsoft Office PowerPoint</Application>
  <PresentationFormat>On-screen Show (4:3)</PresentationFormat>
  <Paragraphs>297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Flow</vt:lpstr>
      <vt:lpstr>Slide 1</vt:lpstr>
      <vt:lpstr>طراحی کامپیوتری سیستم های دیجیتال</vt:lpstr>
      <vt:lpstr>فهرست</vt:lpstr>
      <vt:lpstr>نوع آرایه</vt:lpstr>
      <vt:lpstr>آرایه محدود</vt:lpstr>
      <vt:lpstr>آرایه نامحدود</vt:lpstr>
      <vt:lpstr>تخصیص سیگنال (signal assignment)</vt:lpstr>
      <vt:lpstr>فرم کلی تعریف آرایه</vt:lpstr>
      <vt:lpstr>عملیات قابل انجام با سیگنال نوع آرایه</vt:lpstr>
      <vt:lpstr>آرایه با دو ایندکس</vt:lpstr>
      <vt:lpstr>مثال: تعریف حافظه 32 بایتی</vt:lpstr>
      <vt:lpstr>نوع تعریف شده توسط کاربر  (user defined type)</vt:lpstr>
      <vt:lpstr>زیر نوع</vt:lpstr>
      <vt:lpstr>Alias</vt:lpstr>
      <vt:lpstr>مثال</vt:lpstr>
      <vt:lpstr>نوع رکورد (Record Type)</vt:lpstr>
      <vt:lpstr>مثال: رکورد data_date</vt:lpstr>
      <vt:lpstr>کاربرد نوع رکورد در برنامه تست</vt:lpstr>
      <vt:lpstr>ادامه مثال: برنامه تست مولتی پلکسر 2 به 1</vt:lpstr>
      <vt:lpstr>ادامه مثال: برنامه تست مولتی پلکسر 2 به 1</vt:lpstr>
      <vt:lpstr>نوع Enumerated</vt:lpstr>
      <vt:lpstr>فرم کلی نوع enumerated</vt:lpstr>
      <vt:lpstr>برنامه VHDL ماشین حالت</vt:lpstr>
      <vt:lpstr>مثال: برنامه vhdl برای ماشین حالت مور</vt:lpstr>
      <vt:lpstr>Slide 25</vt:lpstr>
      <vt:lpstr>Slide 26</vt:lpstr>
      <vt:lpstr>Slide 27</vt:lpstr>
      <vt:lpstr>برنامه VHDL برای ماشین حالت میلی بنویسید که اگر در ورودی X به ترتیب مقدار دنباله 101 آمد خروجی G برابر 1 شود.</vt:lpstr>
      <vt:lpstr>Slide 29</vt:lpstr>
      <vt:lpstr>Slide 30</vt:lpstr>
      <vt:lpstr>تعریف پروسس خروجی</vt:lpstr>
      <vt:lpstr>نتیجه شبیه سازی برنامه VHDL</vt:lpstr>
      <vt:lpstr>Slide 33</vt:lpstr>
      <vt:lpstr>Slide 34</vt:lpstr>
      <vt:lpstr>Slide 35</vt:lpstr>
      <vt:lpstr>نوع real</vt:lpstr>
      <vt:lpstr>عملیات قابل قبول برای نوع real</vt:lpstr>
      <vt:lpstr>تمرین: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332</cp:revision>
  <dcterms:created xsi:type="dcterms:W3CDTF">2013-09-14T02:05:42Z</dcterms:created>
  <dcterms:modified xsi:type="dcterms:W3CDTF">2002-01-08T22:57:33Z</dcterms:modified>
</cp:coreProperties>
</file>