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41"/>
  </p:notesMasterIdLst>
  <p:sldIdLst>
    <p:sldId id="256" r:id="rId2"/>
    <p:sldId id="283" r:id="rId3"/>
    <p:sldId id="257" r:id="rId4"/>
    <p:sldId id="284" r:id="rId5"/>
    <p:sldId id="285" r:id="rId6"/>
    <p:sldId id="286" r:id="rId7"/>
    <p:sldId id="259" r:id="rId8"/>
    <p:sldId id="287" r:id="rId9"/>
    <p:sldId id="288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97" r:id="rId21"/>
    <p:sldId id="298" r:id="rId22"/>
    <p:sldId id="299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72" r:id="rId31"/>
    <p:sldId id="273" r:id="rId32"/>
    <p:sldId id="289" r:id="rId33"/>
    <p:sldId id="290" r:id="rId34"/>
    <p:sldId id="291" r:id="rId35"/>
    <p:sldId id="292" r:id="rId36"/>
    <p:sldId id="294" r:id="rId37"/>
    <p:sldId id="295" r:id="rId38"/>
    <p:sldId id="296" r:id="rId39"/>
    <p:sldId id="29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>
      <p:cViewPr varScale="1">
        <p:scale>
          <a:sx n="86" d="100"/>
          <a:sy n="86" d="100"/>
        </p:scale>
        <p:origin x="16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FBEBD-F899-4E87-AA2C-1331B57BBF05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F49E9-6D53-4A39-892E-95A0B8D4F5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53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061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F6E0D-986D-42A2-AAD5-268782E463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09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61F5A73-92DB-48AF-BC70-82FA43DE4621}" type="slidenum">
              <a:rPr lang="ar-SA" smtClean="0"/>
              <a:pPr/>
              <a:t>19</a:t>
            </a:fld>
            <a:endParaRPr lang="en-US" smtClean="0"/>
          </a:p>
        </p:txBody>
      </p:sp>
      <p:sp>
        <p:nvSpPr>
          <p:cNvPr id="2600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 lIns="90488" tIns="44450" rIns="90488" bIns="44450"/>
          <a:lstStyle/>
          <a:p>
            <a:pPr eaLnBrk="1" hangingPunct="1"/>
            <a:endParaRPr lang="en-US" smtClean="0"/>
          </a:p>
        </p:txBody>
      </p:sp>
      <p:sp>
        <p:nvSpPr>
          <p:cNvPr id="26010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699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791974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3266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03AF65-1F43-4FD5-B902-E7CEA38F568C}" type="slidenum">
              <a:rPr lang="fa-IR"/>
              <a:pPr/>
              <a:t>39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217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cs typeface="B Traffic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r" rtl="1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  <a:cs typeface="B Traffic" pitchFamily="2" charset="-78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>
                <a:cs typeface="B Nazanin" pitchFamily="2" charset="-78"/>
              </a:defRPr>
            </a:lvl1pPr>
            <a:lvl2pPr>
              <a:defRPr sz="2400">
                <a:cs typeface="B Nazanin" pitchFamily="2" charset="-78"/>
              </a:defRPr>
            </a:lvl2pPr>
            <a:lvl3pPr>
              <a:defRPr sz="2000">
                <a:cs typeface="B Nazanin" pitchFamily="2" charset="-78"/>
              </a:defRPr>
            </a:lvl3pPr>
            <a:lvl4pPr>
              <a:defRPr sz="18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r" rtl="1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raffic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>
                <a:cs typeface="B Nazanin" pitchFamily="2" charset="-78"/>
              </a:defRPr>
            </a:lvl1pPr>
            <a:lvl2pPr>
              <a:defRPr sz="2600">
                <a:cs typeface="B Nazanin" pitchFamily="2" charset="-78"/>
              </a:defRPr>
            </a:lvl2pPr>
            <a:lvl3pPr>
              <a:defRPr sz="2400">
                <a:cs typeface="B Nazanin" pitchFamily="2" charset="-78"/>
              </a:defRPr>
            </a:lvl3pPr>
            <a:lvl4pPr>
              <a:defRPr sz="2000">
                <a:cs typeface="B Nazanin" pitchFamily="2" charset="-78"/>
              </a:defRPr>
            </a:lvl4pPr>
            <a:lvl5pPr>
              <a:defRPr sz="1800"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B236B-377E-4FF4-AF6C-7F72E537E7B8}" type="datetimeFigureOut">
              <a:rPr lang="en-US" smtClean="0"/>
              <a:pPr/>
              <a:t>9/23/2018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3EE324-D77C-472F-BEA5-2037D12F05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B Traffic" pitchFamily="2" charset="-78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2.bin"/><Relationship Id="rId3" Type="http://schemas.openxmlformats.org/officeDocument/2006/relationships/oleObject" Target="../embeddings/oleObject4.bin"/><Relationship Id="rId21" Type="http://schemas.openxmlformats.org/officeDocument/2006/relationships/image" Target="../media/image23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.wmf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8.wmf"/><Relationship Id="rId19" Type="http://schemas.openxmlformats.org/officeDocument/2006/relationships/image" Target="../media/image22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0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hroodut.ac.i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kita.ir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a-IR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 Titr" pitchFamily="2" charset="-78"/>
              </a:rPr>
              <a:t>مدار منطقي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fa-IR" dirty="0" smtClean="0"/>
              <a:t>فرهادي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dirty="0" smtClean="0">
                <a:solidFill>
                  <a:srgbClr val="660066"/>
                </a:solidFill>
              </a:rPr>
              <a:t>سيستم ده دهي اعداد </a:t>
            </a:r>
            <a:r>
              <a:rPr lang="en-US" sz="3600" dirty="0" smtClean="0">
                <a:solidFill>
                  <a:srgbClr val="660066"/>
                </a:solidFill>
              </a:rPr>
              <a:t>(Decimal)</a:t>
            </a:r>
            <a:r>
              <a:rPr lang="fa-IR" dirty="0" smtClean="0">
                <a:solidFill>
                  <a:srgbClr val="660066"/>
                </a:solidFill>
              </a:rPr>
              <a:t>:</a:t>
            </a:r>
            <a:endParaRPr lang="en-US" dirty="0" smtClean="0">
              <a:solidFill>
                <a:srgbClr val="660066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81200"/>
          </a:xfrm>
        </p:spPr>
        <p:txBody>
          <a:bodyPr/>
          <a:lstStyle/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40458C"/>
                </a:solidFill>
              </a:rPr>
              <a:t>آشنايي پيچيدگي را پنهان </a:t>
            </a:r>
            <a:r>
              <a:rPr lang="fa-IR" dirty="0" err="1" smtClean="0">
                <a:solidFill>
                  <a:srgbClr val="40458C"/>
                </a:solidFill>
              </a:rPr>
              <a:t>مي‌کند</a:t>
            </a:r>
            <a:r>
              <a:rPr lang="fa-IR" dirty="0" smtClean="0">
                <a:solidFill>
                  <a:srgbClr val="40458C"/>
                </a:solidFill>
              </a:rPr>
              <a:t>؟</a:t>
            </a: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40458C"/>
                </a:solidFill>
              </a:rPr>
              <a:t>ده رقم </a:t>
            </a:r>
            <a:r>
              <a:rPr lang="en-US" dirty="0" smtClean="0">
                <a:solidFill>
                  <a:srgbClr val="40458C"/>
                </a:solidFill>
                <a:latin typeface="Times New Roman" pitchFamily="18" charset="0"/>
              </a:rPr>
              <a:t>0..9</a:t>
            </a: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err="1" smtClean="0">
                <a:solidFill>
                  <a:srgbClr val="40458C"/>
                </a:solidFill>
                <a:latin typeface="Times New Roman" pitchFamily="18" charset="0"/>
              </a:rPr>
              <a:t>موقعيت</a:t>
            </a:r>
            <a:r>
              <a:rPr lang="fa-IR" dirty="0" smtClean="0">
                <a:solidFill>
                  <a:srgbClr val="40458C"/>
                </a:solidFill>
                <a:latin typeface="Times New Roman" pitchFamily="18" charset="0"/>
              </a:rPr>
              <a:t>، </a:t>
            </a:r>
            <a:r>
              <a:rPr lang="fa-IR" dirty="0" smtClean="0">
                <a:solidFill>
                  <a:srgbClr val="40458C"/>
                </a:solidFill>
                <a:latin typeface="Times New Roman" pitchFamily="18" charset="0"/>
              </a:rPr>
              <a:t>وزن </a:t>
            </a:r>
            <a:r>
              <a:rPr lang="fa-IR" dirty="0" err="1" smtClean="0">
                <a:solidFill>
                  <a:srgbClr val="40458C"/>
                </a:solidFill>
                <a:latin typeface="Times New Roman" pitchFamily="18" charset="0"/>
              </a:rPr>
              <a:t>تعيين</a:t>
            </a:r>
            <a:r>
              <a:rPr lang="fa-IR" dirty="0" smtClean="0">
                <a:solidFill>
                  <a:srgbClr val="40458C"/>
                </a:solidFill>
                <a:latin typeface="Times New Roman" pitchFamily="18" charset="0"/>
              </a:rPr>
              <a:t> </a:t>
            </a:r>
            <a:r>
              <a:rPr lang="fa-IR" dirty="0" err="1" smtClean="0">
                <a:solidFill>
                  <a:srgbClr val="40458C"/>
                </a:solidFill>
                <a:latin typeface="Times New Roman" pitchFamily="18" charset="0"/>
              </a:rPr>
              <a:t>مي‌کند</a:t>
            </a:r>
            <a:r>
              <a:rPr lang="fa-IR" dirty="0" smtClean="0">
                <a:solidFill>
                  <a:srgbClr val="40458C"/>
                </a:solidFill>
                <a:latin typeface="Times New Roman" pitchFamily="18" charset="0"/>
              </a:rPr>
              <a:t>:</a:t>
            </a:r>
            <a:endParaRPr lang="en-US" dirty="0" smtClean="0">
              <a:solidFill>
                <a:srgbClr val="40458C"/>
              </a:solidFill>
              <a:latin typeface="Times New Roman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427288" y="4770438"/>
            <a:ext cx="606425" cy="482600"/>
          </a:xfrm>
          <a:prstGeom prst="rect">
            <a:avLst/>
          </a:prstGeom>
          <a:solidFill>
            <a:schemeClr val="hlink">
              <a:alpha val="50195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41750" y="4770438"/>
            <a:ext cx="606425" cy="482600"/>
          </a:xfrm>
          <a:prstGeom prst="rect">
            <a:avLst/>
          </a:prstGeom>
          <a:solidFill>
            <a:schemeClr val="hlink">
              <a:alpha val="50195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5205413" y="4770438"/>
            <a:ext cx="606425" cy="482600"/>
          </a:xfrm>
          <a:prstGeom prst="rect">
            <a:avLst/>
          </a:prstGeom>
          <a:solidFill>
            <a:schemeClr val="hlink">
              <a:alpha val="50195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101850" y="3575050"/>
            <a:ext cx="3340100" cy="482600"/>
          </a:xfrm>
          <a:prstGeom prst="rect">
            <a:avLst/>
          </a:prstGeom>
          <a:solidFill>
            <a:schemeClr val="hlink">
              <a:alpha val="50195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>
              <a:latin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5128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614488" y="3614738"/>
          <a:ext cx="3759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Microsoft Equation 3.0" r:id="rId3" imgW="4992120" imgH="1283040" progId="Equation.3">
                  <p:embed/>
                </p:oleObj>
              </mc:Choice>
              <mc:Fallback>
                <p:oleObj name="Microsoft Equation 3.0" r:id="rId3" imgW="4992120" imgH="1283040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3614738"/>
                        <a:ext cx="37592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76413" y="4772025"/>
          <a:ext cx="398780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5" imgW="5297040" imgH="2045160" progId="Equation.3">
                  <p:embed/>
                </p:oleObj>
              </mc:Choice>
              <mc:Fallback>
                <p:oleObj name="Equation" r:id="rId5" imgW="5297040" imgH="2045160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4772025"/>
                        <a:ext cx="3987800" cy="153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dirty="0" smtClean="0">
                <a:solidFill>
                  <a:srgbClr val="660066"/>
                </a:solidFill>
                <a:cs typeface="Zar" pitchFamily="2" charset="-78"/>
              </a:rPr>
              <a:t>سيستم دودويي اعداد</a:t>
            </a:r>
            <a:r>
              <a:rPr lang="en-US" sz="36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(binary)</a:t>
            </a:r>
            <a:r>
              <a:rPr lang="fa-IR" sz="36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آسان براي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کامپيوتر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ها،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ناملموس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براي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ما.</a:t>
            </a:r>
            <a:endParaRPr lang="fa-IR" dirty="0" smtClean="0">
              <a:solidFill>
                <a:srgbClr val="40458C"/>
              </a:solidFill>
              <a:cs typeface="B Nazanin" pitchFamily="2" charset="-78"/>
            </a:endParaRP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از ارقام دودويي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(</a:t>
            </a:r>
            <a:r>
              <a:rPr lang="en-US" sz="2800" u="sng" dirty="0" smtClean="0">
                <a:solidFill>
                  <a:srgbClr val="40458C"/>
                </a:solidFill>
                <a:cs typeface="B Nazanin" pitchFamily="2" charset="-78"/>
              </a:rPr>
              <a:t>bi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nary digi</a:t>
            </a:r>
            <a:r>
              <a:rPr lang="en-US" sz="2800" u="sng" dirty="0" smtClean="0">
                <a:solidFill>
                  <a:srgbClr val="40458C"/>
                </a:solidFill>
                <a:cs typeface="B Nazanin" pitchFamily="2" charset="-78"/>
              </a:rPr>
              <a:t>ts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 (bits))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، به جاي ارقام ده دهي استفاده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مي‌کند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.</a:t>
            </a:r>
            <a:endParaRPr lang="en-US" dirty="0" smtClean="0">
              <a:solidFill>
                <a:srgbClr val="40458C"/>
              </a:solidFill>
              <a:cs typeface="B Nazanin" pitchFamily="2" charset="-78"/>
            </a:endParaRP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en-US" dirty="0" smtClean="0">
                <a:solidFill>
                  <a:srgbClr val="40458C"/>
                </a:solidFill>
                <a:cs typeface="B Nazanin" pitchFamily="2" charset="-78"/>
              </a:rPr>
              <a:t>n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 بيت داده شده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مي‌تواند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نشانگر </a:t>
            </a:r>
            <a:r>
              <a:rPr lang="en-US" sz="2800" dirty="0" smtClean="0">
                <a:solidFill>
                  <a:srgbClr val="40458C"/>
                </a:solidFill>
                <a:cs typeface="B Nazanin" pitchFamily="2" charset="-78"/>
              </a:rPr>
              <a:t>2</a:t>
            </a:r>
            <a:r>
              <a:rPr lang="en-US" baseline="30000" dirty="0" smtClean="0">
                <a:solidFill>
                  <a:srgbClr val="40458C"/>
                </a:solidFill>
                <a:cs typeface="B Nazanin" pitchFamily="2" charset="-78"/>
              </a:rPr>
              <a:t>n</a:t>
            </a:r>
            <a:r>
              <a:rPr lang="fa-IR" sz="2800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عدد باشد.</a:t>
            </a:r>
            <a:endParaRPr lang="en-US" dirty="0" smtClean="0">
              <a:solidFill>
                <a:srgbClr val="40458C"/>
              </a:solidFill>
              <a:cs typeface="B Nazanin" pitchFamily="2" charset="-78"/>
            </a:endParaRP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در اين سيستم نيز موقعيت، وزن را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تعيين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err="1" smtClean="0">
                <a:solidFill>
                  <a:srgbClr val="40458C"/>
                </a:solidFill>
                <a:cs typeface="B Nazanin" pitchFamily="2" charset="-78"/>
              </a:rPr>
              <a:t>مي‌کند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.</a:t>
            </a:r>
          </a:p>
          <a:p>
            <a:pPr algn="r" rtl="1" eaLnBrk="1" hangingPunct="1">
              <a:buClr>
                <a:srgbClr val="41B6DF"/>
              </a:buClr>
              <a:buSzPct val="70000"/>
              <a:buFont typeface="Wingdings" pitchFamily="2" charset="2"/>
              <a:buChar char="q"/>
            </a:pPr>
            <a:endParaRPr lang="en-US" dirty="0" smtClean="0">
              <a:solidFill>
                <a:srgbClr val="40458C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743200" y="1143000"/>
          <a:ext cx="4970463" cy="513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3" imgW="7151760" imgH="6923160" progId="Equation.3">
                  <p:embed/>
                </p:oleObj>
              </mc:Choice>
              <mc:Fallback>
                <p:oleObj name="Equation" r:id="rId3" imgW="7151760" imgH="6923160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143000"/>
                        <a:ext cx="4970463" cy="5137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0" y="304800"/>
            <a:ext cx="3886200" cy="1143000"/>
          </a:xfrm>
        </p:spPr>
        <p:txBody>
          <a:bodyPr/>
          <a:lstStyle/>
          <a:p>
            <a:pPr algn="r" eaLnBrk="1" hangingPunct="1"/>
            <a:r>
              <a:rPr lang="fa-IR" sz="3200" dirty="0" smtClean="0">
                <a:solidFill>
                  <a:srgbClr val="660066"/>
                </a:solidFill>
                <a:cs typeface="B Zar" pitchFamily="2" charset="-78"/>
              </a:rPr>
              <a:t>تبديل از مبناي ده به مبناي دو</a:t>
            </a:r>
            <a:endParaRPr lang="en-US" sz="3200" dirty="0" smtClean="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5410200" y="1552566"/>
            <a:ext cx="327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2800" dirty="0">
                <a:solidFill>
                  <a:srgbClr val="40458C"/>
                </a:solidFill>
                <a:cs typeface="B Zar" pitchFamily="2" charset="-78"/>
              </a:rPr>
              <a:t>روش اول : </a:t>
            </a:r>
            <a:r>
              <a:rPr lang="fa-IR" sz="2800" dirty="0" smtClean="0">
                <a:solidFill>
                  <a:srgbClr val="40458C"/>
                </a:solidFill>
                <a:cs typeface="B Zar" pitchFamily="2" charset="-78"/>
              </a:rPr>
              <a:t>تقسيمات متوالي</a:t>
            </a:r>
            <a:endParaRPr lang="en-US" sz="2800" dirty="0">
              <a:solidFill>
                <a:srgbClr val="40458C"/>
              </a:solidFill>
              <a:cs typeface="B Zar" pitchFamily="2" charset="-78"/>
            </a:endParaRP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685800" y="19050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( 325 )</a:t>
            </a:r>
            <a:r>
              <a:rPr lang="en-US" sz="2000" baseline="-25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en-US" sz="2000" dirty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1524000" y="2819400"/>
            <a:ext cx="0" cy="430213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1524000" y="31242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914400" y="28194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325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600200" y="3184525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162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2514600" y="3489325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81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200400" y="3946525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3962400" y="42672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4648200" y="46482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5486400" y="5013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1676400" y="2727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1066800" y="3505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990600" y="3505200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2362200" y="3124200"/>
            <a:ext cx="0" cy="430213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4" name="Line 26"/>
          <p:cNvSpPr>
            <a:spLocks noChangeShapeType="1"/>
          </p:cNvSpPr>
          <p:nvPr/>
        </p:nvSpPr>
        <p:spPr bwMode="auto">
          <a:xfrm>
            <a:off x="2362200" y="34290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2514600" y="29559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76" name="Line 28"/>
          <p:cNvSpPr>
            <a:spLocks noChangeShapeType="1"/>
          </p:cNvSpPr>
          <p:nvPr/>
        </p:nvSpPr>
        <p:spPr bwMode="auto">
          <a:xfrm>
            <a:off x="3048000" y="3505200"/>
            <a:ext cx="0" cy="430213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7" name="Line 29"/>
          <p:cNvSpPr>
            <a:spLocks noChangeShapeType="1"/>
          </p:cNvSpPr>
          <p:nvPr/>
        </p:nvSpPr>
        <p:spPr bwMode="auto">
          <a:xfrm>
            <a:off x="3048000" y="38100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3810000" y="3886200"/>
            <a:ext cx="0" cy="430213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>
            <a:off x="3810000" y="4191000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0" name="Line 32"/>
          <p:cNvSpPr>
            <a:spLocks noChangeShapeType="1"/>
          </p:cNvSpPr>
          <p:nvPr/>
        </p:nvSpPr>
        <p:spPr bwMode="auto">
          <a:xfrm>
            <a:off x="4495800" y="4294188"/>
            <a:ext cx="0" cy="430212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1" name="Line 33"/>
          <p:cNvSpPr>
            <a:spLocks noChangeShapeType="1"/>
          </p:cNvSpPr>
          <p:nvPr/>
        </p:nvSpPr>
        <p:spPr bwMode="auto">
          <a:xfrm>
            <a:off x="4495800" y="4598988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2" name="Line 34"/>
          <p:cNvSpPr>
            <a:spLocks noChangeShapeType="1"/>
          </p:cNvSpPr>
          <p:nvPr/>
        </p:nvSpPr>
        <p:spPr bwMode="auto">
          <a:xfrm>
            <a:off x="5257800" y="4675188"/>
            <a:ext cx="0" cy="430212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5257800" y="4979988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>
            <a:off x="5943600" y="5056188"/>
            <a:ext cx="0" cy="430212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5943600" y="5360988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200400" y="34131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3962400" y="37941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4648200" y="4251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5410200" y="4632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90" name="Text Box 42"/>
          <p:cNvSpPr txBox="1">
            <a:spLocks noChangeArrowheads="1"/>
          </p:cNvSpPr>
          <p:nvPr/>
        </p:nvSpPr>
        <p:spPr bwMode="auto">
          <a:xfrm>
            <a:off x="6096000" y="5013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91" name="Line 43"/>
          <p:cNvSpPr>
            <a:spLocks noChangeShapeType="1"/>
          </p:cNvSpPr>
          <p:nvPr/>
        </p:nvSpPr>
        <p:spPr bwMode="auto">
          <a:xfrm>
            <a:off x="6705600" y="5437188"/>
            <a:ext cx="0" cy="430212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92" name="Line 44"/>
          <p:cNvSpPr>
            <a:spLocks noChangeShapeType="1"/>
          </p:cNvSpPr>
          <p:nvPr/>
        </p:nvSpPr>
        <p:spPr bwMode="auto">
          <a:xfrm>
            <a:off x="6705600" y="5741988"/>
            <a:ext cx="685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6172200" y="54102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94" name="Text Box 46"/>
          <p:cNvSpPr txBox="1">
            <a:spLocks noChangeArrowheads="1"/>
          </p:cNvSpPr>
          <p:nvPr/>
        </p:nvSpPr>
        <p:spPr bwMode="auto">
          <a:xfrm>
            <a:off x="6858000" y="53943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6858000" y="57753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2514600" y="40989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097" name="Line 49"/>
          <p:cNvSpPr>
            <a:spLocks noChangeShapeType="1"/>
          </p:cNvSpPr>
          <p:nvPr/>
        </p:nvSpPr>
        <p:spPr bwMode="auto">
          <a:xfrm>
            <a:off x="2438400" y="40989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5410200" y="5699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099" name="Line 51"/>
          <p:cNvSpPr>
            <a:spLocks noChangeShapeType="1"/>
          </p:cNvSpPr>
          <p:nvPr/>
        </p:nvSpPr>
        <p:spPr bwMode="auto">
          <a:xfrm>
            <a:off x="5334000" y="56991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1676400" y="3886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2101" name="Line 53"/>
          <p:cNvSpPr>
            <a:spLocks noChangeShapeType="1"/>
          </p:cNvSpPr>
          <p:nvPr/>
        </p:nvSpPr>
        <p:spPr bwMode="auto">
          <a:xfrm>
            <a:off x="1600200" y="3886200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02" name="Text Box 54"/>
          <p:cNvSpPr txBox="1">
            <a:spLocks noChangeArrowheads="1"/>
          </p:cNvSpPr>
          <p:nvPr/>
        </p:nvSpPr>
        <p:spPr bwMode="auto">
          <a:xfrm>
            <a:off x="3276600" y="4556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auto">
          <a:xfrm>
            <a:off x="3200400" y="45561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04" name="Text Box 56"/>
          <p:cNvSpPr txBox="1">
            <a:spLocks noChangeArrowheads="1"/>
          </p:cNvSpPr>
          <p:nvPr/>
        </p:nvSpPr>
        <p:spPr bwMode="auto">
          <a:xfrm>
            <a:off x="3962400" y="4937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2105" name="Line 57"/>
          <p:cNvSpPr>
            <a:spLocks noChangeShapeType="1"/>
          </p:cNvSpPr>
          <p:nvPr/>
        </p:nvSpPr>
        <p:spPr bwMode="auto">
          <a:xfrm>
            <a:off x="3886200" y="49371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06" name="Text Box 58"/>
          <p:cNvSpPr txBox="1">
            <a:spLocks noChangeArrowheads="1"/>
          </p:cNvSpPr>
          <p:nvPr/>
        </p:nvSpPr>
        <p:spPr bwMode="auto">
          <a:xfrm>
            <a:off x="4724400" y="53181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2107" name="Line 59"/>
          <p:cNvSpPr>
            <a:spLocks noChangeShapeType="1"/>
          </p:cNvSpPr>
          <p:nvPr/>
        </p:nvSpPr>
        <p:spPr bwMode="auto">
          <a:xfrm>
            <a:off x="4648200" y="53181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6172200" y="6003925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2109" name="Line 61"/>
          <p:cNvSpPr>
            <a:spLocks noChangeShapeType="1"/>
          </p:cNvSpPr>
          <p:nvPr/>
        </p:nvSpPr>
        <p:spPr bwMode="auto">
          <a:xfrm>
            <a:off x="6096000" y="6003925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10" name="Arc 62"/>
          <p:cNvSpPr>
            <a:spLocks/>
          </p:cNvSpPr>
          <p:nvPr/>
        </p:nvSpPr>
        <p:spPr bwMode="auto">
          <a:xfrm flipH="1" flipV="1">
            <a:off x="2514600" y="4876800"/>
            <a:ext cx="3733800" cy="1528763"/>
          </a:xfrm>
          <a:custGeom>
            <a:avLst/>
            <a:gdLst>
              <a:gd name="T0" fmla="*/ 58599757 w 21489"/>
              <a:gd name="T1" fmla="*/ 0 h 21513"/>
              <a:gd name="T2" fmla="*/ 648762736 w 21489"/>
              <a:gd name="T3" fmla="*/ 97588348 h 21513"/>
              <a:gd name="T4" fmla="*/ 0 w 21489"/>
              <a:gd name="T5" fmla="*/ 108637396 h 215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489" h="21513" fill="none" extrusionOk="0">
                <a:moveTo>
                  <a:pt x="1940" y="0"/>
                </a:moveTo>
                <a:cubicBezTo>
                  <a:pt x="12243" y="929"/>
                  <a:pt x="20441" y="9033"/>
                  <a:pt x="21488" y="19325"/>
                </a:cubicBezTo>
              </a:path>
              <a:path w="21489" h="21513" stroke="0" extrusionOk="0">
                <a:moveTo>
                  <a:pt x="1940" y="0"/>
                </a:moveTo>
                <a:cubicBezTo>
                  <a:pt x="12243" y="929"/>
                  <a:pt x="20441" y="9033"/>
                  <a:pt x="21488" y="19325"/>
                </a:cubicBezTo>
                <a:lnTo>
                  <a:pt x="0" y="21513"/>
                </a:lnTo>
                <a:lnTo>
                  <a:pt x="1940" y="0"/>
                </a:lnTo>
                <a:close/>
              </a:path>
            </a:pathLst>
          </a:cu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 wrap="none" anchor="ctr"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11" name="Text Box 63"/>
          <p:cNvSpPr txBox="1">
            <a:spLocks noChangeArrowheads="1"/>
          </p:cNvSpPr>
          <p:nvPr/>
        </p:nvSpPr>
        <p:spPr bwMode="auto">
          <a:xfrm>
            <a:off x="1981200" y="1889125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( 101000101 )2</a:t>
            </a:r>
          </a:p>
        </p:txBody>
      </p:sp>
      <p:sp>
        <p:nvSpPr>
          <p:cNvPr id="2112" name="Text Box 64"/>
          <p:cNvSpPr txBox="1">
            <a:spLocks noChangeArrowheads="1"/>
          </p:cNvSpPr>
          <p:nvPr/>
        </p:nvSpPr>
        <p:spPr bwMode="auto">
          <a:xfrm>
            <a:off x="1676400" y="19812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endParaRPr lang="en-US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  <p:bldP spid="2059" grpId="0" animBg="1"/>
      <p:bldP spid="2061" grpId="0"/>
      <p:bldP spid="2062" grpId="0"/>
      <p:bldP spid="2063" grpId="0"/>
      <p:bldP spid="2064" grpId="0"/>
      <p:bldP spid="2065" grpId="0"/>
      <p:bldP spid="2066" grpId="0"/>
      <p:bldP spid="2067" grpId="0"/>
      <p:bldP spid="2068" grpId="0"/>
      <p:bldP spid="2070" grpId="0" animBg="1"/>
      <p:bldP spid="2073" grpId="0" animBg="1"/>
      <p:bldP spid="2074" grpId="0" animBg="1"/>
      <p:bldP spid="2075" grpId="0"/>
      <p:bldP spid="2076" grpId="0" animBg="1"/>
      <p:bldP spid="2077" grpId="0" animBg="1"/>
      <p:bldP spid="2078" grpId="0" animBg="1"/>
      <p:bldP spid="2079" grpId="0" animBg="1"/>
      <p:bldP spid="2080" grpId="0" animBg="1"/>
      <p:bldP spid="2081" grpId="0" animBg="1"/>
      <p:bldP spid="2082" grpId="0" animBg="1"/>
      <p:bldP spid="2083" grpId="0" animBg="1"/>
      <p:bldP spid="2084" grpId="0" animBg="1"/>
      <p:bldP spid="2085" grpId="0" animBg="1"/>
      <p:bldP spid="2086" grpId="0"/>
      <p:bldP spid="2087" grpId="0"/>
      <p:bldP spid="2088" grpId="0"/>
      <p:bldP spid="2089" grpId="0"/>
      <p:bldP spid="2090" grpId="0"/>
      <p:bldP spid="2091" grpId="0" animBg="1"/>
      <p:bldP spid="2091" grpId="1" animBg="1"/>
      <p:bldP spid="2092" grpId="0" animBg="1"/>
      <p:bldP spid="2092" grpId="1" animBg="1"/>
      <p:bldP spid="2093" grpId="0"/>
      <p:bldP spid="2094" grpId="0"/>
      <p:bldP spid="2094" grpId="1"/>
      <p:bldP spid="2095" grpId="0"/>
      <p:bldP spid="2096" grpId="0"/>
      <p:bldP spid="2097" grpId="0" animBg="1"/>
      <p:bldP spid="2098" grpId="0"/>
      <p:bldP spid="2099" grpId="0" animBg="1"/>
      <p:bldP spid="2100" grpId="0"/>
      <p:bldP spid="2101" grpId="0" animBg="1"/>
      <p:bldP spid="2102" grpId="0"/>
      <p:bldP spid="2103" grpId="0" animBg="1"/>
      <p:bldP spid="2104" grpId="0"/>
      <p:bldP spid="2105" grpId="0" animBg="1"/>
      <p:bldP spid="2106" grpId="0"/>
      <p:bldP spid="2107" grpId="0" animBg="1"/>
      <p:bldP spid="2108" grpId="0"/>
      <p:bldP spid="2109" grpId="0" animBg="1"/>
      <p:bldP spid="2110" grpId="0" animBg="1"/>
      <p:bldP spid="2111" grpId="0"/>
      <p:bldP spid="2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4419600" y="928688"/>
            <a:ext cx="441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2800" dirty="0">
                <a:solidFill>
                  <a:srgbClr val="40458C"/>
                </a:solidFill>
                <a:cs typeface="B Zar" pitchFamily="2" charset="-78"/>
              </a:rPr>
              <a:t>روش دوم : کاهش </a:t>
            </a:r>
            <a:r>
              <a:rPr lang="fa-IR" sz="2800" dirty="0" smtClean="0">
                <a:solidFill>
                  <a:srgbClr val="40458C"/>
                </a:solidFill>
                <a:cs typeface="B Zar" pitchFamily="2" charset="-78"/>
              </a:rPr>
              <a:t>متوالي </a:t>
            </a:r>
            <a:r>
              <a:rPr lang="fa-IR" sz="2800" dirty="0">
                <a:solidFill>
                  <a:srgbClr val="40458C"/>
                </a:solidFill>
                <a:cs typeface="B Zar" pitchFamily="2" charset="-78"/>
              </a:rPr>
              <a:t>توان </a:t>
            </a:r>
            <a:r>
              <a:rPr lang="fa-IR" sz="2800" dirty="0" smtClean="0">
                <a:solidFill>
                  <a:srgbClr val="40458C"/>
                </a:solidFill>
                <a:cs typeface="B Zar" pitchFamily="2" charset="-78"/>
              </a:rPr>
              <a:t>هاي </a:t>
            </a:r>
            <a:r>
              <a:rPr lang="fa-IR" sz="2800" dirty="0">
                <a:solidFill>
                  <a:srgbClr val="40458C"/>
                </a:solidFill>
                <a:cs typeface="B Zar" pitchFamily="2" charset="-78"/>
              </a:rPr>
              <a:t>دو</a:t>
            </a:r>
            <a:endParaRPr lang="en-US" sz="2800" dirty="0">
              <a:solidFill>
                <a:srgbClr val="40458C"/>
              </a:solidFill>
              <a:cs typeface="B Zar" pitchFamily="2" charset="-78"/>
            </a:endParaRP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7239000" y="1828800"/>
            <a:ext cx="152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2400" dirty="0">
                <a:solidFill>
                  <a:srgbClr val="660066"/>
                </a:solidFill>
                <a:cs typeface="B Nazanin" pitchFamily="2" charset="-78"/>
              </a:rPr>
              <a:t>توان </a:t>
            </a:r>
            <a:r>
              <a:rPr lang="fa-IR" sz="2400" dirty="0" smtClean="0">
                <a:solidFill>
                  <a:srgbClr val="660066"/>
                </a:solidFill>
                <a:cs typeface="B Nazanin" pitchFamily="2" charset="-78"/>
              </a:rPr>
              <a:t>هاي </a:t>
            </a:r>
            <a:r>
              <a:rPr lang="fa-IR" sz="2400" dirty="0">
                <a:solidFill>
                  <a:srgbClr val="660066"/>
                </a:solidFill>
                <a:cs typeface="B Nazanin" pitchFamily="2" charset="-78"/>
              </a:rPr>
              <a:t>دو :</a:t>
            </a:r>
            <a:endParaRPr lang="en-US" sz="2400" dirty="0">
              <a:solidFill>
                <a:srgbClr val="660066"/>
              </a:solidFill>
              <a:cs typeface="B Nazanin" pitchFamily="2" charset="-78"/>
            </a:endParaRP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609600" y="2819400"/>
            <a:ext cx="822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2  4  8  16  32  64  128  256  512  1024   …</a:t>
            </a:r>
            <a:endParaRPr lang="en-US" sz="2000" dirty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1295400" y="4267200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25 = 1 1 0 0 1</a:t>
            </a:r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1524000" y="4876800"/>
            <a:ext cx="533400" cy="4572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524000" y="4876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</a:rPr>
              <a:t>16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209800" y="4876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</a:rPr>
              <a:t>8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048000" y="4876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</a:rPr>
              <a:t>1</a:t>
            </a:r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2133600" y="4876800"/>
            <a:ext cx="533400" cy="4572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2971800" y="4876800"/>
            <a:ext cx="533400" cy="457200"/>
          </a:xfrm>
          <a:prstGeom prst="ellipse">
            <a:avLst/>
          </a:prstGeom>
          <a:noFill/>
          <a:ln w="9525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V="1">
            <a:off x="1828800" y="4572000"/>
            <a:ext cx="15240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 flipH="1" flipV="1">
            <a:off x="2286000" y="4572000"/>
            <a:ext cx="7620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 flipH="1" flipV="1">
            <a:off x="2895600" y="4572000"/>
            <a:ext cx="38100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/>
      <p:bldP spid="5131" grpId="0"/>
      <p:bldP spid="5132" grpId="0"/>
      <p:bldP spid="5133" grpId="0" animBg="1"/>
      <p:bldP spid="5134" grpId="0" animBg="1"/>
      <p:bldP spid="5136" grpId="0" animBg="1"/>
      <p:bldP spid="5137" grpId="0" animBg="1"/>
      <p:bldP spid="51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4953000" y="304800"/>
            <a:ext cx="388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fa-IR" sz="3200" dirty="0" smtClean="0">
                <a:solidFill>
                  <a:srgbClr val="660066"/>
                </a:solidFill>
                <a:cs typeface="B Zar" pitchFamily="2" charset="-78"/>
              </a:rPr>
              <a:t>تبديل </a:t>
            </a:r>
            <a:r>
              <a:rPr lang="fa-IR" sz="3200" dirty="0">
                <a:solidFill>
                  <a:srgbClr val="660066"/>
                </a:solidFill>
                <a:cs typeface="B Zar" pitchFamily="2" charset="-78"/>
              </a:rPr>
              <a:t>از </a:t>
            </a:r>
            <a:r>
              <a:rPr lang="fa-IR" sz="3200" dirty="0" smtClean="0">
                <a:solidFill>
                  <a:srgbClr val="660066"/>
                </a:solidFill>
                <a:cs typeface="B Zar" pitchFamily="2" charset="-78"/>
              </a:rPr>
              <a:t>مبناي </a:t>
            </a:r>
            <a:r>
              <a:rPr lang="fa-IR" sz="3200" dirty="0">
                <a:solidFill>
                  <a:srgbClr val="660066"/>
                </a:solidFill>
                <a:cs typeface="B Zar" pitchFamily="2" charset="-78"/>
              </a:rPr>
              <a:t>دو به </a:t>
            </a:r>
            <a:r>
              <a:rPr lang="fa-IR" sz="3200" dirty="0" smtClean="0">
                <a:solidFill>
                  <a:srgbClr val="660066"/>
                </a:solidFill>
                <a:cs typeface="B Zar" pitchFamily="2" charset="-78"/>
              </a:rPr>
              <a:t>مبناي </a:t>
            </a:r>
            <a:r>
              <a:rPr lang="fa-IR" sz="3200" dirty="0">
                <a:solidFill>
                  <a:srgbClr val="660066"/>
                </a:solidFill>
                <a:cs typeface="B Zar" pitchFamily="2" charset="-78"/>
              </a:rPr>
              <a:t>ده</a:t>
            </a:r>
            <a:endParaRPr lang="en-US" sz="3200" dirty="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587375" y="2651125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( 1 0 1 1 1 0 )</a:t>
            </a:r>
            <a:r>
              <a:rPr lang="en-US" sz="2000" baseline="-25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000" baseline="-25000" dirty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1175" y="339725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815975" y="339725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120775" y="339725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425575" y="339725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730375" y="34131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035175" y="34131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H="1">
            <a:off x="739775" y="3032125"/>
            <a:ext cx="15240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H="1">
            <a:off x="1044575" y="3032125"/>
            <a:ext cx="7620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>
            <a:off x="1349375" y="3032125"/>
            <a:ext cx="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>
            <a:off x="1577975" y="3032125"/>
            <a:ext cx="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1806575" y="3032125"/>
            <a:ext cx="7620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2035175" y="3032125"/>
            <a:ext cx="76200" cy="3937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6" name="Text Box 23"/>
          <p:cNvSpPr txBox="1">
            <a:spLocks noChangeArrowheads="1"/>
          </p:cNvSpPr>
          <p:nvPr/>
        </p:nvSpPr>
        <p:spPr bwMode="auto">
          <a:xfrm>
            <a:off x="2416175" y="2727325"/>
            <a:ext cx="592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2644775" y="26511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 x 1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3330575" y="2651125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1 x 2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4168775" y="2651125"/>
            <a:ext cx="1082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1 x 4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5083175" y="26511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1 x 8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5905500" y="2651125"/>
            <a:ext cx="1082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0 x 16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6923088" y="2651125"/>
            <a:ext cx="1131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 x 32</a:t>
            </a: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3227388" y="2711450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4065588" y="2711450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4903788" y="2711450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5768975" y="2727325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6732588" y="2727325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+</a:t>
            </a:r>
          </a:p>
        </p:txBody>
      </p: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7691438" y="2727325"/>
            <a:ext cx="592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7978775" y="2635250"/>
            <a:ext cx="860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(46)</a:t>
            </a:r>
            <a:r>
              <a:rPr lang="en-US" sz="2400" baseline="-25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81" grpId="0" animBg="1"/>
      <p:bldP spid="7182" grpId="0" animBg="1"/>
      <p:bldP spid="7184" grpId="0" animBg="1"/>
      <p:bldP spid="7186" grpId="0" animBg="1"/>
      <p:bldP spid="7187" grpId="0" animBg="1"/>
      <p:bldP spid="7190" grpId="0" animBg="1"/>
      <p:bldP spid="7193" grpId="0"/>
      <p:bldP spid="7194" grpId="0"/>
      <p:bldP spid="7195" grpId="0"/>
      <p:bldP spid="7196" grpId="0"/>
      <p:bldP spid="7197" grpId="0"/>
      <p:bldP spid="7198" grpId="0"/>
      <p:bldP spid="7199" grpId="0"/>
      <p:bldP spid="7200" grpId="0"/>
      <p:bldP spid="7200" grpId="1"/>
      <p:bldP spid="7201" grpId="0"/>
      <p:bldP spid="7201" grpId="1"/>
      <p:bldP spid="7202" grpId="0"/>
      <p:bldP spid="7202" grpId="1"/>
      <p:bldP spid="7203" grpId="0"/>
      <p:bldP spid="72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543800" cy="2743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000" dirty="0" smtClean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25.43  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11001.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01101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…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0.43 * 2 =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0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.86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0.86 * 2 = 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.72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0.72 * 2 = 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.44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0.44 * 2 = 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.88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0.88 * 2 = </a:t>
            </a:r>
            <a:r>
              <a:rPr lang="en-US" sz="20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.76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…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4953000" y="304800"/>
            <a:ext cx="388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fa-IR" sz="3200" dirty="0">
                <a:solidFill>
                  <a:srgbClr val="660066"/>
                </a:solidFill>
                <a:cs typeface="B Zar" pitchFamily="2" charset="-78"/>
              </a:rPr>
              <a:t>اعداد </a:t>
            </a:r>
            <a:r>
              <a:rPr lang="fa-IR" sz="3200" dirty="0" smtClean="0">
                <a:solidFill>
                  <a:srgbClr val="660066"/>
                </a:solidFill>
                <a:cs typeface="B Zar" pitchFamily="2" charset="-78"/>
              </a:rPr>
              <a:t>اعشاري</a:t>
            </a:r>
            <a:endParaRPr lang="en-US" sz="3200" dirty="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5721350" y="4953000"/>
            <a:ext cx="29225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sz="2000" dirty="0" smtClean="0">
                <a:solidFill>
                  <a:srgbClr val="40458C"/>
                </a:solidFill>
                <a:cs typeface="B Nazanin" pitchFamily="2" charset="-78"/>
              </a:rPr>
              <a:t>بيتي:</a:t>
            </a:r>
            <a:r>
              <a:rPr lang="en-US" sz="2000" dirty="0">
                <a:solidFill>
                  <a:srgbClr val="40458C"/>
                </a:solidFill>
                <a:cs typeface="B Nazanin" pitchFamily="2" charset="-78"/>
              </a:rPr>
              <a:t>n</a:t>
            </a:r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اعداد بدون علامت در قالب </a:t>
            </a:r>
            <a:endParaRPr lang="en-US" sz="2000" dirty="0">
              <a:solidFill>
                <a:srgbClr val="40458C"/>
              </a:solidFill>
              <a:cs typeface="B Nazanin" pitchFamily="2" charset="-7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4121150" y="4662488"/>
            <a:ext cx="1436688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fa-IR" sz="2000" dirty="0">
                <a:solidFill>
                  <a:srgbClr val="40458C"/>
                </a:solidFill>
                <a:latin typeface="Arial" pitchFamily="34" charset="0"/>
                <a:cs typeface="B Nazanin" pitchFamily="2" charset="-78"/>
              </a:rPr>
              <a:t>حداقل </a:t>
            </a:r>
          </a:p>
          <a:p>
            <a:endParaRPr lang="en-US" dirty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aseline="30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– 1</a:t>
            </a:r>
            <a:r>
              <a:rPr lang="fa-IR" sz="2000" dirty="0">
                <a:solidFill>
                  <a:srgbClr val="40458C"/>
                </a:solidFill>
                <a:latin typeface="Arial" pitchFamily="34" charset="0"/>
                <a:cs typeface="B Nazanin" pitchFamily="2" charset="-78"/>
              </a:rPr>
              <a:t>حداکثر </a:t>
            </a:r>
            <a:endParaRPr lang="en-US" sz="2000" dirty="0">
              <a:solidFill>
                <a:srgbClr val="40458C"/>
              </a:solidFill>
              <a:latin typeface="Arial" pitchFamily="34" charset="0"/>
              <a:cs typeface="B Nazanin" pitchFamily="2" charset="-78"/>
            </a:endParaRPr>
          </a:p>
          <a:p>
            <a:endParaRPr lang="en-US" sz="2000" dirty="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70" name="AutoShape 7"/>
          <p:cNvSpPr>
            <a:spLocks/>
          </p:cNvSpPr>
          <p:nvPr/>
        </p:nvSpPr>
        <p:spPr bwMode="auto">
          <a:xfrm>
            <a:off x="5568950" y="4800600"/>
            <a:ext cx="76200" cy="762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762000" y="5791200"/>
            <a:ext cx="34211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aseline="30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+ 2</a:t>
            </a:r>
            <a:r>
              <a:rPr lang="en-US" sz="2000" baseline="30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+ … + 2</a:t>
            </a:r>
            <a:r>
              <a:rPr lang="en-US" sz="2000" baseline="30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= 2</a:t>
            </a:r>
            <a:r>
              <a:rPr lang="en-US" sz="2000" baseline="30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( a + 1 )</a:t>
            </a:r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- 1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4953000" y="533400"/>
            <a:ext cx="3886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fa-IR" sz="3200">
                <a:solidFill>
                  <a:srgbClr val="660066"/>
                </a:solidFill>
                <a:cs typeface="B Zar" pitchFamily="2" charset="-78"/>
              </a:rPr>
              <a:t>اعداد علامت دار</a:t>
            </a:r>
            <a:r>
              <a:rPr lang="en-US" sz="3200">
                <a:solidFill>
                  <a:srgbClr val="660066"/>
                </a:solidFill>
                <a:cs typeface="B Zar" pitchFamily="2" charset="-78"/>
              </a:rPr>
              <a:t>  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5317827" y="1544638"/>
            <a:ext cx="344517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1- </a:t>
            </a:r>
            <a:r>
              <a:rPr lang="fa-IR" sz="2000" dirty="0" smtClean="0">
                <a:solidFill>
                  <a:srgbClr val="40458C"/>
                </a:solidFill>
                <a:cs typeface="B Nazanin" pitchFamily="2" charset="-78"/>
              </a:rPr>
              <a:t>سيستم </a:t>
            </a:r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علامت مقدار             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+ :</a:t>
            </a:r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0</a:t>
            </a:r>
          </a:p>
          <a:p>
            <a:pPr algn="r"/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                                            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- :</a:t>
            </a:r>
            <a:r>
              <a:rPr lang="fa-IR" sz="2000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1</a:t>
            </a:r>
            <a:endParaRPr lang="en-US" sz="2400" dirty="0">
              <a:solidFill>
                <a:srgbClr val="40458C"/>
              </a:solidFill>
              <a:cs typeface="B Nazanin" pitchFamily="2" charset="-78"/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524000" y="1828800"/>
            <a:ext cx="1828800" cy="304800"/>
          </a:xfrm>
          <a:prstGeom prst="rect">
            <a:avLst/>
          </a:prstGeom>
          <a:noFill/>
          <a:ln w="19050">
            <a:solidFill>
              <a:srgbClr val="40458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1676400" y="1828800"/>
            <a:ext cx="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4" name="Line 8"/>
          <p:cNvSpPr>
            <a:spLocks noChangeShapeType="1"/>
          </p:cNvSpPr>
          <p:nvPr/>
        </p:nvSpPr>
        <p:spPr bwMode="auto">
          <a:xfrm>
            <a:off x="1828800" y="1828800"/>
            <a:ext cx="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5" name="Line 9"/>
          <p:cNvSpPr>
            <a:spLocks noChangeShapeType="1"/>
          </p:cNvSpPr>
          <p:nvPr/>
        </p:nvSpPr>
        <p:spPr bwMode="auto">
          <a:xfrm>
            <a:off x="1981200" y="1828800"/>
            <a:ext cx="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>
            <a:off x="2133600" y="1828800"/>
            <a:ext cx="0" cy="3048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297" name="Text Box 11"/>
          <p:cNvSpPr txBox="1">
            <a:spLocks noChangeArrowheads="1"/>
          </p:cNvSpPr>
          <p:nvPr/>
        </p:nvSpPr>
        <p:spPr bwMode="auto">
          <a:xfrm>
            <a:off x="2209800" y="1733550"/>
            <a:ext cx="41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000">
                <a:solidFill>
                  <a:srgbClr val="40458C"/>
                </a:solidFill>
              </a:rPr>
              <a:t> ....</a:t>
            </a:r>
            <a:endParaRPr lang="en-US" sz="2000">
              <a:solidFill>
                <a:srgbClr val="40458C"/>
              </a:solidFill>
            </a:endParaRPr>
          </a:p>
        </p:txBody>
      </p:sp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990600" y="2514600"/>
            <a:ext cx="10422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40458C"/>
                </a:solidFill>
              </a:rPr>
              <a:t>بيت </a:t>
            </a:r>
            <a:r>
              <a:rPr lang="fa-IR" dirty="0">
                <a:solidFill>
                  <a:srgbClr val="40458C"/>
                </a:solidFill>
              </a:rPr>
              <a:t>علامت</a:t>
            </a:r>
            <a:endParaRPr lang="en-US" dirty="0">
              <a:solidFill>
                <a:srgbClr val="40458C"/>
              </a:solidFill>
            </a:endParaRPr>
          </a:p>
        </p:txBody>
      </p:sp>
      <p:sp>
        <p:nvSpPr>
          <p:cNvPr id="12299" name="Line 13"/>
          <p:cNvSpPr>
            <a:spLocks noChangeShapeType="1"/>
          </p:cNvSpPr>
          <p:nvPr/>
        </p:nvSpPr>
        <p:spPr bwMode="auto">
          <a:xfrm flipH="1">
            <a:off x="1524000" y="2057400"/>
            <a:ext cx="76200" cy="4572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300" name="AutoShape 14"/>
          <p:cNvSpPr>
            <a:spLocks/>
          </p:cNvSpPr>
          <p:nvPr/>
        </p:nvSpPr>
        <p:spPr bwMode="auto">
          <a:xfrm rot="5400000">
            <a:off x="2476500" y="1562100"/>
            <a:ext cx="152400" cy="1600200"/>
          </a:xfrm>
          <a:prstGeom prst="rightBrace">
            <a:avLst>
              <a:gd name="adj1" fmla="val 87500"/>
              <a:gd name="adj2" fmla="val 50000"/>
            </a:avLst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Text Box 15"/>
          <p:cNvSpPr txBox="1">
            <a:spLocks noChangeArrowheads="1"/>
          </p:cNvSpPr>
          <p:nvPr/>
        </p:nvSpPr>
        <p:spPr bwMode="auto">
          <a:xfrm>
            <a:off x="2209800" y="2528888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40458C"/>
                </a:solidFill>
              </a:rPr>
              <a:t>n - 1</a:t>
            </a:r>
          </a:p>
        </p:txBody>
      </p:sp>
      <p:sp>
        <p:nvSpPr>
          <p:cNvPr id="12302" name="Text Box 16"/>
          <p:cNvSpPr txBox="1">
            <a:spLocks noChangeArrowheads="1"/>
          </p:cNvSpPr>
          <p:nvPr/>
        </p:nvSpPr>
        <p:spPr bwMode="auto">
          <a:xfrm>
            <a:off x="6934200" y="3108325"/>
            <a:ext cx="1817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000" dirty="0">
                <a:solidFill>
                  <a:srgbClr val="40458C"/>
                </a:solidFill>
              </a:rPr>
              <a:t>2 </a:t>
            </a:r>
            <a:r>
              <a:rPr lang="fa-IR" dirty="0">
                <a:solidFill>
                  <a:srgbClr val="40458C"/>
                </a:solidFill>
              </a:rPr>
              <a:t>–</a:t>
            </a:r>
            <a:r>
              <a:rPr lang="fa-IR" sz="2000" dirty="0">
                <a:solidFill>
                  <a:srgbClr val="40458C"/>
                </a:solidFill>
              </a:rPr>
              <a:t> </a:t>
            </a:r>
            <a:r>
              <a:rPr lang="fa-IR" sz="2000" dirty="0" smtClean="0">
                <a:solidFill>
                  <a:srgbClr val="40458C"/>
                </a:solidFill>
              </a:rPr>
              <a:t>سيستم </a:t>
            </a:r>
            <a:r>
              <a:rPr lang="fa-IR" sz="2000" dirty="0">
                <a:solidFill>
                  <a:srgbClr val="40458C"/>
                </a:solidFill>
              </a:rPr>
              <a:t>متمم دو</a:t>
            </a:r>
            <a:endParaRPr lang="en-US" sz="2000" dirty="0">
              <a:solidFill>
                <a:srgbClr val="40458C"/>
              </a:solidFill>
            </a:endParaRPr>
          </a:p>
        </p:txBody>
      </p:sp>
      <p:sp>
        <p:nvSpPr>
          <p:cNvPr id="12303" name="Text Box 17"/>
          <p:cNvSpPr txBox="1">
            <a:spLocks noChangeArrowheads="1"/>
          </p:cNvSpPr>
          <p:nvPr/>
        </p:nvSpPr>
        <p:spPr bwMode="auto">
          <a:xfrm>
            <a:off x="838200" y="4022725"/>
            <a:ext cx="5240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258 – 194 = 258 + ( 999 – 194 ) + 1 – 1000 =</a:t>
            </a:r>
          </a:p>
        </p:txBody>
      </p:sp>
      <p:sp>
        <p:nvSpPr>
          <p:cNvPr id="12304" name="Text Box 18"/>
          <p:cNvSpPr txBox="1">
            <a:spLocks noChangeArrowheads="1"/>
          </p:cNvSpPr>
          <p:nvPr/>
        </p:nvSpPr>
        <p:spPr bwMode="auto">
          <a:xfrm>
            <a:off x="1281113" y="4937125"/>
            <a:ext cx="2147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A – B = A + B + 1</a:t>
            </a:r>
          </a:p>
        </p:txBody>
      </p:sp>
      <p:sp>
        <p:nvSpPr>
          <p:cNvPr id="12305" name="Line 19"/>
          <p:cNvSpPr>
            <a:spLocks noChangeShapeType="1"/>
          </p:cNvSpPr>
          <p:nvPr/>
        </p:nvSpPr>
        <p:spPr bwMode="auto">
          <a:xfrm>
            <a:off x="2743200" y="4953000"/>
            <a:ext cx="2286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306" name="Arc 21"/>
          <p:cNvSpPr>
            <a:spLocks/>
          </p:cNvSpPr>
          <p:nvPr/>
        </p:nvSpPr>
        <p:spPr bwMode="auto">
          <a:xfrm rot="8688676">
            <a:off x="2841625" y="5146675"/>
            <a:ext cx="427038" cy="320675"/>
          </a:xfrm>
          <a:custGeom>
            <a:avLst/>
            <a:gdLst>
              <a:gd name="T0" fmla="*/ 0 w 21600"/>
              <a:gd name="T1" fmla="*/ 0 h 21600"/>
              <a:gd name="T2" fmla="*/ 8442660 w 21600"/>
              <a:gd name="T3" fmla="*/ 4760762 h 21600"/>
              <a:gd name="T4" fmla="*/ 0 w 21600"/>
              <a:gd name="T5" fmla="*/ 47607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Text Box 22"/>
          <p:cNvSpPr txBox="1">
            <a:spLocks noChangeArrowheads="1"/>
          </p:cNvSpPr>
          <p:nvPr/>
        </p:nvSpPr>
        <p:spPr bwMode="auto">
          <a:xfrm>
            <a:off x="2667000" y="5410200"/>
            <a:ext cx="82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000">
                <a:solidFill>
                  <a:srgbClr val="40458C"/>
                </a:solidFill>
              </a:rPr>
              <a:t>متمم دو</a:t>
            </a:r>
            <a:endParaRPr lang="en-US" sz="2000">
              <a:solidFill>
                <a:srgbClr val="40458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6858000" y="957263"/>
            <a:ext cx="1855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2400">
                <a:solidFill>
                  <a:srgbClr val="660066"/>
                </a:solidFill>
                <a:cs typeface="Zar" pitchFamily="2" charset="-78"/>
              </a:rPr>
              <a:t>در روش متمم دو :</a:t>
            </a:r>
            <a:endParaRPr lang="en-US" sz="2400">
              <a:solidFill>
                <a:srgbClr val="660066"/>
              </a:solidFill>
              <a:cs typeface="Zar" pitchFamily="2" charset="-78"/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431925" y="1839913"/>
            <a:ext cx="45897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 0 0 1 0 1 1 = +2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+ 2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+ 2</a:t>
            </a:r>
            <a:r>
              <a:rPr lang="en-US" sz="2000" baseline="30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– 2</a:t>
            </a:r>
            <a:r>
              <a:rPr lang="en-US" sz="2000" baseline="3000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= - 53</a:t>
            </a:r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2895600" y="2286000"/>
            <a:ext cx="0" cy="2286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7" name="Line 7"/>
          <p:cNvSpPr>
            <a:spLocks noChangeShapeType="1"/>
          </p:cNvSpPr>
          <p:nvPr/>
        </p:nvSpPr>
        <p:spPr bwMode="auto">
          <a:xfrm>
            <a:off x="2895600" y="2514600"/>
            <a:ext cx="547688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 flipV="1">
            <a:off x="3429000" y="2286000"/>
            <a:ext cx="0" cy="2286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9" name="Line 9"/>
          <p:cNvSpPr>
            <a:spLocks noChangeShapeType="1"/>
          </p:cNvSpPr>
          <p:nvPr/>
        </p:nvSpPr>
        <p:spPr bwMode="auto">
          <a:xfrm>
            <a:off x="2667000" y="2286000"/>
            <a:ext cx="0" cy="3810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0" name="Line 10"/>
          <p:cNvSpPr>
            <a:spLocks noChangeShapeType="1"/>
          </p:cNvSpPr>
          <p:nvPr/>
        </p:nvSpPr>
        <p:spPr bwMode="auto">
          <a:xfrm>
            <a:off x="2667000" y="2667000"/>
            <a:ext cx="1295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1" name="Line 14"/>
          <p:cNvSpPr>
            <a:spLocks noChangeShapeType="1"/>
          </p:cNvSpPr>
          <p:nvPr/>
        </p:nvSpPr>
        <p:spPr bwMode="auto">
          <a:xfrm flipV="1">
            <a:off x="3962400" y="2209800"/>
            <a:ext cx="0" cy="4572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2" name="Line 15"/>
          <p:cNvSpPr>
            <a:spLocks noChangeShapeType="1"/>
          </p:cNvSpPr>
          <p:nvPr/>
        </p:nvSpPr>
        <p:spPr bwMode="auto">
          <a:xfrm>
            <a:off x="2286000" y="2286000"/>
            <a:ext cx="0" cy="5334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3" name="Line 16"/>
          <p:cNvSpPr>
            <a:spLocks noChangeShapeType="1"/>
          </p:cNvSpPr>
          <p:nvPr/>
        </p:nvSpPr>
        <p:spPr bwMode="auto">
          <a:xfrm>
            <a:off x="2286000" y="2819400"/>
            <a:ext cx="22098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4" name="Line 18"/>
          <p:cNvSpPr>
            <a:spLocks noChangeShapeType="1"/>
          </p:cNvSpPr>
          <p:nvPr/>
        </p:nvSpPr>
        <p:spPr bwMode="auto">
          <a:xfrm flipV="1">
            <a:off x="4495800" y="2286000"/>
            <a:ext cx="0" cy="53340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5" name="Line 19"/>
          <p:cNvSpPr>
            <a:spLocks noChangeShapeType="1"/>
          </p:cNvSpPr>
          <p:nvPr/>
        </p:nvSpPr>
        <p:spPr bwMode="auto">
          <a:xfrm>
            <a:off x="1600200" y="2286000"/>
            <a:ext cx="0" cy="838200"/>
          </a:xfrm>
          <a:prstGeom prst="line">
            <a:avLst/>
          </a:prstGeom>
          <a:noFill/>
          <a:ln w="22225">
            <a:solidFill>
              <a:srgbClr val="66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6" name="Line 20"/>
          <p:cNvSpPr>
            <a:spLocks noChangeShapeType="1"/>
          </p:cNvSpPr>
          <p:nvPr/>
        </p:nvSpPr>
        <p:spPr bwMode="auto">
          <a:xfrm>
            <a:off x="1600200" y="3124200"/>
            <a:ext cx="3429000" cy="0"/>
          </a:xfrm>
          <a:prstGeom prst="line">
            <a:avLst/>
          </a:prstGeom>
          <a:noFill/>
          <a:ln w="22225">
            <a:solidFill>
              <a:srgbClr val="66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7" name="Line 21"/>
          <p:cNvSpPr>
            <a:spLocks noChangeShapeType="1"/>
          </p:cNvSpPr>
          <p:nvPr/>
        </p:nvSpPr>
        <p:spPr bwMode="auto">
          <a:xfrm flipV="1">
            <a:off x="5029200" y="2286000"/>
            <a:ext cx="0" cy="838200"/>
          </a:xfrm>
          <a:prstGeom prst="line">
            <a:avLst/>
          </a:prstGeom>
          <a:noFill/>
          <a:ln w="22225">
            <a:solidFill>
              <a:srgbClr val="66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8" name="Text Box 22"/>
          <p:cNvSpPr txBox="1">
            <a:spLocks noChangeArrowheads="1"/>
          </p:cNvSpPr>
          <p:nvPr/>
        </p:nvSpPr>
        <p:spPr bwMode="auto">
          <a:xfrm>
            <a:off x="0" y="3733800"/>
            <a:ext cx="891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بيتي عينا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مشابه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نمايش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آن در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سيستم </a:t>
            </a:r>
            <a:r>
              <a:rPr lang="en-US" dirty="0">
                <a:solidFill>
                  <a:srgbClr val="40458C"/>
                </a:solidFill>
                <a:cs typeface="B Nazanin" pitchFamily="2" charset="-78"/>
              </a:rPr>
              <a:t>n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تمرين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: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يک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عدد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منفي پيدا کنيد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، که روش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نمايش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آن در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سيستم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متمم دو و قالب</a:t>
            </a:r>
          </a:p>
          <a:p>
            <a:pPr algn="r"/>
            <a:r>
              <a:rPr lang="en-US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بيتي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باشد.</a:t>
            </a:r>
            <a:r>
              <a:rPr lang="en-US" dirty="0">
                <a:solidFill>
                  <a:srgbClr val="40458C"/>
                </a:solidFill>
                <a:cs typeface="B Nazanin" pitchFamily="2" charset="-78"/>
              </a:rPr>
              <a:t>n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علامت مقدار و قالب  </a:t>
            </a:r>
            <a:endParaRPr lang="en-US" dirty="0">
              <a:solidFill>
                <a:srgbClr val="40458C"/>
              </a:solidFill>
              <a:cs typeface="B Nazanin" pitchFamily="2" charset="-78"/>
            </a:endParaRPr>
          </a:p>
        </p:txBody>
      </p:sp>
      <p:sp>
        <p:nvSpPr>
          <p:cNvPr id="13329" name="Text Box 23"/>
          <p:cNvSpPr txBox="1">
            <a:spLocks noChangeArrowheads="1"/>
          </p:cNvSpPr>
          <p:nvPr/>
        </p:nvSpPr>
        <p:spPr bwMode="auto">
          <a:xfrm>
            <a:off x="375790" y="4648200"/>
            <a:ext cx="85491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تمرين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: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سيستمي براي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ارائه اعداد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اعشاري منفي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نشان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دهيد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که به کمک آن بتوان جمع و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تفريق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را انجام داد و </a:t>
            </a:r>
            <a:r>
              <a:rPr lang="fa-IR" dirty="0" smtClean="0">
                <a:solidFill>
                  <a:srgbClr val="40458C"/>
                </a:solidFill>
                <a:cs typeface="B Nazanin" pitchFamily="2" charset="-78"/>
              </a:rPr>
              <a:t>درگير </a:t>
            </a:r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رقم</a:t>
            </a:r>
          </a:p>
          <a:p>
            <a:pPr algn="r"/>
            <a:r>
              <a:rPr lang="fa-IR" dirty="0">
                <a:solidFill>
                  <a:srgbClr val="40458C"/>
                </a:solidFill>
                <a:cs typeface="B Nazanin" pitchFamily="2" charset="-78"/>
              </a:rPr>
              <a:t>   قرض نشد.</a:t>
            </a:r>
            <a:endParaRPr lang="en-US" dirty="0">
              <a:solidFill>
                <a:srgbClr val="40458C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25425" y="312738"/>
            <a:ext cx="3795713" cy="477837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229600" cy="4525963"/>
          </a:xfrm>
          <a:noFill/>
        </p:spPr>
        <p:txBody>
          <a:bodyPr lIns="90488" tIns="44450" rIns="90488" bIns="44450"/>
          <a:lstStyle/>
          <a:p>
            <a:pPr algn="ctr" rtl="0" eaLnBrk="1" hangingPunct="1">
              <a:buFontTx/>
              <a:buNone/>
            </a:pPr>
            <a:r>
              <a:rPr lang="fa-IR" sz="2000" b="1" dirty="0" smtClean="0">
                <a:solidFill>
                  <a:srgbClr val="40458C"/>
                </a:solidFill>
              </a:rPr>
              <a:t>         سيستم متمم دو</a:t>
            </a:r>
            <a:r>
              <a:rPr lang="en-US" sz="2000" b="1" dirty="0" smtClean="0">
                <a:solidFill>
                  <a:srgbClr val="40458C"/>
                </a:solidFill>
              </a:rPr>
              <a:t>	       </a:t>
            </a:r>
            <a:r>
              <a:rPr lang="en-GB" sz="2000" b="1" dirty="0" smtClean="0"/>
              <a:t> </a:t>
            </a:r>
            <a:r>
              <a:rPr lang="fa-IR" sz="2000" b="1" dirty="0" smtClean="0">
                <a:solidFill>
                  <a:srgbClr val="40458C"/>
                </a:solidFill>
              </a:rPr>
              <a:t>سيستم متمم يک</a:t>
            </a:r>
            <a:r>
              <a:rPr lang="en-US" sz="2000" b="1" dirty="0" smtClean="0">
                <a:solidFill>
                  <a:srgbClr val="40458C"/>
                </a:solidFill>
              </a:rPr>
              <a:t>	     </a:t>
            </a:r>
            <a:r>
              <a:rPr lang="en-GB" sz="2000" b="1" dirty="0" smtClean="0"/>
              <a:t> </a:t>
            </a:r>
            <a:r>
              <a:rPr lang="fa-IR" sz="2000" b="1" dirty="0" smtClean="0">
                <a:solidFill>
                  <a:srgbClr val="40458C"/>
                </a:solidFill>
              </a:rPr>
              <a:t>سيستم علامت مقدار</a:t>
            </a:r>
          </a:p>
          <a:p>
            <a:pPr algn="ctr" rtl="1" eaLnBrk="1" hangingPunct="1">
              <a:buFontTx/>
              <a:buNone/>
            </a:pPr>
            <a:r>
              <a:rPr lang="fa-IR" sz="1800" dirty="0" smtClean="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000 = +0		000 = +0		000 = +0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001 = +1		001 = +1		001 = +1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010 = +2		010 = +2		010 = +2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011 = +3		011 = +3		011 = +3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100 = -0		100 = -3		100 = -4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101 = -1		101 = -2		101 = -3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110 = -2		110 = -1		110 = -2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r>
              <a:rPr lang="en-GB" sz="2400" dirty="0" smtClean="0">
                <a:latin typeface="Arial" pitchFamily="34" charset="0"/>
                <a:cs typeface="Arial" pitchFamily="34" charset="0"/>
              </a:rPr>
              <a:t>	111 = -3		111 = -0		111 = -1</a:t>
            </a:r>
            <a:br>
              <a:rPr lang="en-GB" sz="2400" dirty="0" smtClean="0">
                <a:latin typeface="Arial" pitchFamily="34" charset="0"/>
                <a:cs typeface="Arial" pitchFamily="34" charset="0"/>
              </a:rPr>
            </a:b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en-GB" sz="2400" dirty="0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990600"/>
          </a:xfrm>
          <a:noFill/>
        </p:spPr>
        <p:txBody>
          <a:bodyPr lIns="90488" tIns="44450" rIns="90488" bIns="44450"/>
          <a:lstStyle/>
          <a:p>
            <a:pPr algn="r" rtl="1" eaLnBrk="1" hangingPunct="1"/>
            <a:r>
              <a:rPr lang="fa-IR" sz="3600" dirty="0" smtClean="0">
                <a:solidFill>
                  <a:srgbClr val="660066"/>
                </a:solidFill>
                <a:cs typeface="B Nazanin" pitchFamily="2" charset="-78"/>
              </a:rPr>
              <a:t>روش هاي ممکن جهت نمايش اعداد علامت دار:</a:t>
            </a:r>
            <a:endParaRPr lang="en-GB" sz="3600" dirty="0" smtClean="0">
              <a:solidFill>
                <a:srgbClr val="660066"/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 advTm="200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1643050"/>
            <a:ext cx="5483237" cy="2776542"/>
          </a:xfrm>
        </p:spPr>
        <p:txBody>
          <a:bodyPr>
            <a:normAutofit/>
          </a:bodyPr>
          <a:lstStyle/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اهداف درس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نحوه ارزیابی و مراجع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سرفصل درس مدار منطقی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سیستم های آنالوگ و دیجیتال</a:t>
            </a:r>
          </a:p>
          <a:p>
            <a:pPr marL="812800" indent="-812800" algn="r" rtl="1">
              <a:lnSpc>
                <a:spcPct val="90000"/>
              </a:lnSpc>
              <a:buFont typeface="Wingdings" pitchFamily="2" charset="2"/>
              <a:buChar char=";"/>
            </a:pP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سيستم‌هاي دودويي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86512" y="357166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5" name="Picture 4" descr="AND_0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381375" cy="22955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61615"/>
            <a:ext cx="8229600" cy="58518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371726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88" y="704088"/>
            <a:ext cx="8392826" cy="53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33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97996"/>
            <a:ext cx="8229600" cy="586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9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210050" y="1230313"/>
            <a:ext cx="4646613" cy="987425"/>
            <a:chOff x="1980" y="1527"/>
            <a:chExt cx="2927" cy="622"/>
          </a:xfrm>
        </p:grpSpPr>
        <p:sp>
          <p:nvSpPr>
            <p:cNvPr id="30724" name="Text Box 4"/>
            <p:cNvSpPr txBox="1">
              <a:spLocks noChangeArrowheads="1"/>
            </p:cNvSpPr>
            <p:nvPr/>
          </p:nvSpPr>
          <p:spPr bwMode="auto">
            <a:xfrm>
              <a:off x="2072" y="1812"/>
              <a:ext cx="13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>
                <a:defRPr/>
              </a:pPr>
              <a:r>
                <a:rPr lang="fa-IR" sz="2400">
                  <a:effectLst>
                    <a:outerShdw blurRad="38100" dist="38100" dir="2700000" algn="tl">
                      <a:srgbClr val="010199"/>
                    </a:outerShdw>
                  </a:effectLst>
                  <a:latin typeface="Arial" charset="0"/>
                  <a:cs typeface="B Lotus" pitchFamily="2" charset="-78"/>
                </a:rPr>
                <a:t>مکمل 1 و مکمل 2</a:t>
              </a:r>
              <a:endParaRPr lang="en-US" sz="24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endParaRPr>
            </a:p>
          </p:txBody>
        </p:sp>
        <p:sp>
          <p:nvSpPr>
            <p:cNvPr id="30725" name="Text Box 5"/>
            <p:cNvSpPr txBox="1">
              <a:spLocks noChangeArrowheads="1"/>
            </p:cNvSpPr>
            <p:nvPr/>
          </p:nvSpPr>
          <p:spPr bwMode="auto">
            <a:xfrm>
              <a:off x="1980" y="1547"/>
              <a:ext cx="14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>
                <a:defRPr/>
              </a:pPr>
              <a:r>
                <a:rPr lang="fa-IR" sz="2400">
                  <a:effectLst>
                    <a:outerShdw blurRad="38100" dist="38100" dir="2700000" algn="tl">
                      <a:srgbClr val="010199"/>
                    </a:outerShdw>
                  </a:effectLst>
                  <a:latin typeface="Arial" charset="0"/>
                  <a:cs typeface="B Lotus" pitchFamily="2" charset="-78"/>
                </a:rPr>
                <a:t>مکمل 9 و مکمل 10</a:t>
              </a:r>
              <a:endParaRPr lang="en-US" sz="240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endParaRPr>
            </a:p>
          </p:txBody>
        </p:sp>
        <p:sp>
          <p:nvSpPr>
            <p:cNvPr id="19465" name="Line 6"/>
            <p:cNvSpPr>
              <a:spLocks noChangeShapeType="1"/>
            </p:cNvSpPr>
            <p:nvPr/>
          </p:nvSpPr>
          <p:spPr bwMode="auto">
            <a:xfrm flipH="1">
              <a:off x="3444" y="1663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Line 7"/>
            <p:cNvSpPr>
              <a:spLocks noChangeShapeType="1"/>
            </p:cNvSpPr>
            <p:nvPr/>
          </p:nvSpPr>
          <p:spPr bwMode="auto">
            <a:xfrm flipH="1">
              <a:off x="3449" y="1970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Text Box 8"/>
            <p:cNvSpPr txBox="1">
              <a:spLocks noChangeArrowheads="1"/>
            </p:cNvSpPr>
            <p:nvPr/>
          </p:nvSpPr>
          <p:spPr bwMode="auto">
            <a:xfrm>
              <a:off x="3949" y="1861"/>
              <a:ext cx="8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fa-IR" sz="2400">
                  <a:latin typeface="Times New Roman" pitchFamily="18" charset="0"/>
                  <a:cs typeface="B Lotus" pitchFamily="2" charset="-78"/>
                </a:rPr>
                <a:t>اعداد باینری</a:t>
              </a:r>
              <a:endParaRPr lang="en-US" sz="2400">
                <a:latin typeface="Times New Roman" pitchFamily="18" charset="0"/>
                <a:cs typeface="B Lotus" pitchFamily="2" charset="-78"/>
              </a:endParaRPr>
            </a:p>
          </p:txBody>
        </p:sp>
        <p:sp>
          <p:nvSpPr>
            <p:cNvPr id="19468" name="Text Box 9"/>
            <p:cNvSpPr txBox="1">
              <a:spLocks noChangeArrowheads="1"/>
            </p:cNvSpPr>
            <p:nvPr/>
          </p:nvSpPr>
          <p:spPr bwMode="auto">
            <a:xfrm>
              <a:off x="3937" y="1527"/>
              <a:ext cx="9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/>
              <a:r>
                <a:rPr lang="fa-IR" sz="2400">
                  <a:latin typeface="Times New Roman" pitchFamily="18" charset="0"/>
                  <a:cs typeface="B Lotus" pitchFamily="2" charset="-78"/>
                </a:rPr>
                <a:t>اعداد دهدهی</a:t>
              </a:r>
              <a:endParaRPr lang="en-US" sz="2400">
                <a:latin typeface="Times New Roman" pitchFamily="18" charset="0"/>
                <a:cs typeface="B Lotus" pitchFamily="2" charset="-78"/>
              </a:endParaRPr>
            </a:p>
          </p:txBody>
        </p:sp>
      </p:grp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244600" y="2205038"/>
            <a:ext cx="75057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buFontTx/>
              <a:buChar char="•"/>
              <a:defRPr/>
            </a:pP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9 عدد دهدهی </a:t>
            </a:r>
            <a:r>
              <a:rPr lang="en-US" sz="20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N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برابر است با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: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en-US" sz="2000" dirty="0">
                <a:latin typeface="Arial" charset="0"/>
                <a:cs typeface="Arial" charset="0"/>
              </a:rPr>
              <a:t>(10</a:t>
            </a:r>
            <a:r>
              <a:rPr lang="en-US" sz="2000" i="1" baseline="50000" dirty="0">
                <a:latin typeface="Arial" charset="0"/>
                <a:cs typeface="Arial" charset="0"/>
              </a:rPr>
              <a:t>n</a:t>
            </a:r>
            <a:r>
              <a:rPr lang="en-US" sz="2000" dirty="0">
                <a:latin typeface="Arial" charset="0"/>
                <a:cs typeface="Arial" charset="0"/>
              </a:rPr>
              <a:t>-1) – </a:t>
            </a:r>
            <a:r>
              <a:rPr lang="en-US" sz="2000" i="1" dirty="0">
                <a:latin typeface="Arial" charset="0"/>
                <a:cs typeface="Arial" charset="0"/>
              </a:rPr>
              <a:t>N</a:t>
            </a:r>
            <a:endParaRPr lang="fa-IR" sz="2000" i="1" dirty="0">
              <a:latin typeface="Arial" charset="0"/>
              <a:cs typeface="Arial" charset="0"/>
            </a:endParaRPr>
          </a:p>
          <a:p>
            <a:pPr algn="r" rtl="1">
              <a:buFontTx/>
              <a:buChar char="•"/>
              <a:defRPr/>
            </a:pP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10 عدد دهدهی </a:t>
            </a:r>
            <a:r>
              <a:rPr lang="en-US" sz="20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N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برابر است با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: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en-US" sz="2000" dirty="0">
                <a:latin typeface="Arial" charset="0"/>
                <a:cs typeface="B Lotus" pitchFamily="2" charset="-78"/>
              </a:rPr>
              <a:t>10</a:t>
            </a:r>
            <a:r>
              <a:rPr lang="en-US" sz="2000" i="1" baseline="30000" dirty="0">
                <a:latin typeface="Arial" charset="0"/>
                <a:cs typeface="B Lotus" pitchFamily="2" charset="-78"/>
              </a:rPr>
              <a:t>n</a:t>
            </a:r>
            <a:r>
              <a:rPr lang="en-US" sz="2000" dirty="0">
                <a:latin typeface="Arial" charset="0"/>
                <a:cs typeface="B Lotus" pitchFamily="2" charset="-78"/>
              </a:rPr>
              <a:t> – </a:t>
            </a:r>
            <a:r>
              <a:rPr lang="en-US" sz="2000" i="1" dirty="0">
                <a:latin typeface="Arial" charset="0"/>
                <a:cs typeface="B Lotus" pitchFamily="2" charset="-78"/>
              </a:rPr>
              <a:t>N</a:t>
            </a:r>
            <a:r>
              <a:rPr lang="en-US" sz="2400" i="1" dirty="0">
                <a:latin typeface="Arial" charset="0"/>
                <a:cs typeface="B Lotus" pitchFamily="2" charset="-78"/>
              </a:rPr>
              <a:t> </a:t>
            </a:r>
          </a:p>
          <a:p>
            <a:pPr algn="r" rtl="1">
              <a:buFontTx/>
              <a:buChar char="•"/>
              <a:defRPr/>
            </a:pP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1 عدد باینری</a:t>
            </a:r>
            <a:r>
              <a:rPr lang="fa-IR" dirty="0">
                <a:latin typeface="Arial" charset="0"/>
                <a:cs typeface="Arial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N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برابر است با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: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en-US" sz="2400" dirty="0">
                <a:latin typeface="Arial" charset="0"/>
                <a:cs typeface="B Lotus" pitchFamily="2" charset="-78"/>
              </a:rPr>
              <a:t>(2</a:t>
            </a:r>
            <a:r>
              <a:rPr lang="en-US" sz="2400" i="1" baseline="30000" dirty="0">
                <a:latin typeface="Arial" charset="0"/>
                <a:cs typeface="B Lotus" pitchFamily="2" charset="-78"/>
              </a:rPr>
              <a:t>n</a:t>
            </a:r>
            <a:r>
              <a:rPr lang="en-US" sz="2400" dirty="0">
                <a:latin typeface="Arial" charset="0"/>
                <a:cs typeface="B Lotus" pitchFamily="2" charset="-78"/>
              </a:rPr>
              <a:t>-1) – </a:t>
            </a:r>
            <a:r>
              <a:rPr lang="en-US" sz="2400" i="1" dirty="0">
                <a:latin typeface="Arial" charset="0"/>
                <a:cs typeface="B Lotus" pitchFamily="2" charset="-78"/>
              </a:rPr>
              <a:t>N</a:t>
            </a:r>
            <a:endParaRPr lang="fa-IR" sz="2400" i="1" dirty="0">
              <a:latin typeface="Arial" charset="0"/>
              <a:cs typeface="B Lotus" pitchFamily="2" charset="-78"/>
            </a:endParaRPr>
          </a:p>
          <a:p>
            <a:pPr algn="r" rtl="1">
              <a:buFontTx/>
              <a:buChar char="•"/>
              <a:defRPr/>
            </a:pP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2 عدد باینری 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N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برابر است با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:</a:t>
            </a:r>
            <a:r>
              <a:rPr lang="fa-IR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en-US" sz="2400" dirty="0">
                <a:latin typeface="Arial" charset="0"/>
                <a:cs typeface="B Lotus" pitchFamily="2" charset="-78"/>
              </a:rPr>
              <a:t>2</a:t>
            </a:r>
            <a:r>
              <a:rPr lang="en-US" sz="2400" i="1" baseline="30000" dirty="0">
                <a:latin typeface="Arial" charset="0"/>
                <a:cs typeface="B Lotus" pitchFamily="2" charset="-78"/>
              </a:rPr>
              <a:t>n</a:t>
            </a:r>
            <a:r>
              <a:rPr lang="en-US" sz="2400" dirty="0">
                <a:latin typeface="Arial" charset="0"/>
                <a:cs typeface="B Lotus" pitchFamily="2" charset="-78"/>
              </a:rPr>
              <a:t> – </a:t>
            </a:r>
            <a:r>
              <a:rPr lang="en-US" sz="2400" i="1" dirty="0">
                <a:latin typeface="Arial" charset="0"/>
                <a:cs typeface="B Lotus" pitchFamily="2" charset="-78"/>
              </a:rPr>
              <a:t>N </a:t>
            </a:r>
            <a:endParaRPr lang="en-US" sz="32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741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dirty="0" smtClean="0"/>
              <a:t>مکمل گیری</a:t>
            </a:r>
            <a:endParaRPr lang="en-US" dirty="0" smtClean="0"/>
          </a:p>
        </p:txBody>
      </p:sp>
      <p:sp>
        <p:nvSpPr>
          <p:cNvPr id="30742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304800" y="3848100"/>
            <a:ext cx="8585200" cy="2778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fa-IR" sz="2800" dirty="0" smtClean="0"/>
              <a:t>در کامپیوترهای دیجیتالی از تکنیک مکمل گیری برای انجام عمل تفریق استفاده می کنند.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a-IR" sz="2400" dirty="0" smtClean="0"/>
              <a:t>برای پیدا کردن مکمل 1 یک عدد باینری تمام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a-IR" sz="2400" dirty="0" smtClean="0"/>
              <a:t> ها را به </a:t>
            </a:r>
            <a:r>
              <a:rPr lang="en-US" sz="2400" dirty="0" smtClean="0"/>
              <a:t>1</a:t>
            </a:r>
            <a:r>
              <a:rPr lang="fa-IR" sz="2400" dirty="0" smtClean="0"/>
              <a:t> و تمام </a:t>
            </a:r>
            <a:r>
              <a:rPr lang="en-US" sz="2400" dirty="0" smtClean="0"/>
              <a:t>1</a:t>
            </a:r>
            <a:r>
              <a:rPr lang="fa-IR" sz="2400" dirty="0" smtClean="0"/>
              <a:t> ها را به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fa-I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 smtClean="0"/>
              <a:t>تبدیل کنید.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fa-IR" sz="2400" dirty="0" smtClean="0"/>
              <a:t>برای پیدا کردن مکمل 2 ، مکمل 1 را با 1 جمع کنید. </a:t>
            </a:r>
          </a:p>
          <a:p>
            <a:pPr lvl="2">
              <a:lnSpc>
                <a:spcPct val="90000"/>
              </a:lnSpc>
              <a:defRPr/>
            </a:pPr>
            <a:r>
              <a:rPr lang="fa-IR" sz="2000" dirty="0" smtClean="0"/>
              <a:t>یک راه دیگر این است که اولین 1 را از سمت راست پیدا کرده و تمام ارقام بعد از آن را معکوس کنید.</a:t>
            </a: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19100" y="1495425"/>
            <a:ext cx="8382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9 عدد 12345 :		 </a:t>
            </a:r>
            <a:r>
              <a:rPr lang="en-US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   </a:t>
            </a:r>
            <a:r>
              <a:rPr lang="en-US" sz="2800" dirty="0">
                <a:latin typeface="Arial" charset="0"/>
                <a:cs typeface="B Lotus" pitchFamily="2" charset="-78"/>
              </a:rPr>
              <a:t> 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(10</a:t>
            </a:r>
            <a:r>
              <a:rPr lang="en-US" sz="2400" baseline="46000" dirty="0">
                <a:latin typeface="Times New Roman" pitchFamily="18" charset="0"/>
                <a:cs typeface="B Lotus" pitchFamily="2" charset="-78"/>
              </a:rPr>
              <a:t>5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 </a:t>
            </a:r>
            <a:r>
              <a:rPr lang="en-US" sz="2400" dirty="0">
                <a:latin typeface="Arial"/>
                <a:cs typeface="B Lotus" pitchFamily="2" charset="-78"/>
              </a:rPr>
              <a:t>–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 1) </a:t>
            </a:r>
            <a:r>
              <a:rPr lang="en-US" sz="2400" dirty="0">
                <a:latin typeface="Arial"/>
                <a:cs typeface="B Lotus" pitchFamily="2" charset="-78"/>
              </a:rPr>
              <a:t>–</a:t>
            </a:r>
            <a:r>
              <a:rPr lang="en-US" sz="2400" dirty="0">
                <a:latin typeface="Times New Roman" pitchFamily="18" charset="0"/>
                <a:cs typeface="B Lotus" pitchFamily="2" charset="-78"/>
              </a:rPr>
              <a:t> 12345 = 87654</a:t>
            </a:r>
            <a:endParaRPr lang="en-US" sz="2400" baseline="-25000" dirty="0"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None/>
              <a:defRPr/>
            </a:pPr>
            <a:endParaRPr lang="fa-IR" sz="2800" baseline="-25000" dirty="0"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9 عدد 012345 :	 </a:t>
            </a:r>
            <a:r>
              <a:rPr lang="en-US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   </a:t>
            </a:r>
            <a:r>
              <a:rPr lang="en-US" sz="2800" dirty="0">
                <a:latin typeface="Arial" charset="0"/>
                <a:cs typeface="B Lotus" pitchFamily="2" charset="-78"/>
              </a:rPr>
              <a:t> </a:t>
            </a:r>
            <a:r>
              <a:rPr lang="en-US" sz="2400" dirty="0">
                <a:latin typeface="Arial" charset="0"/>
                <a:cs typeface="B Lotus" pitchFamily="2" charset="-78"/>
              </a:rPr>
              <a:t>(10</a:t>
            </a:r>
            <a:r>
              <a:rPr lang="en-US" sz="2400" baseline="30000" dirty="0">
                <a:latin typeface="Arial" charset="0"/>
                <a:cs typeface="B Lotus" pitchFamily="2" charset="-78"/>
              </a:rPr>
              <a:t>6</a:t>
            </a:r>
            <a:r>
              <a:rPr lang="en-US" sz="2400" dirty="0">
                <a:latin typeface="Arial" charset="0"/>
                <a:cs typeface="B Lotus" pitchFamily="2" charset="-78"/>
              </a:rPr>
              <a:t> – 1) – 012345 = 987654</a:t>
            </a:r>
          </a:p>
          <a:p>
            <a:pPr algn="r" rtl="1">
              <a:buFont typeface="Wingdings" pitchFamily="2" charset="2"/>
              <a:buNone/>
              <a:defRPr/>
            </a:pPr>
            <a:endParaRPr lang="en-US" sz="3600" dirty="0">
              <a:latin typeface="Times New Roman" pitchFamily="18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10 عدد 739821</a:t>
            </a:r>
            <a:r>
              <a:rPr lang="en-US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:	 </a:t>
            </a:r>
            <a:r>
              <a:rPr lang="en-US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    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10</a:t>
            </a:r>
            <a:r>
              <a:rPr lang="en-US" sz="2400" baseline="300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6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– 739821 = 260179</a:t>
            </a:r>
          </a:p>
          <a:p>
            <a:pPr algn="r" rtl="1">
              <a:buFont typeface="Wingdings" pitchFamily="2" charset="2"/>
              <a:buChar char="ü"/>
              <a:defRPr/>
            </a:pPr>
            <a:endParaRPr lang="fa-IR" sz="2800" dirty="0"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10 عدد 2500</a:t>
            </a:r>
            <a:r>
              <a:rPr lang="en-US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:	 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10</a:t>
            </a:r>
            <a:r>
              <a:rPr lang="en-US" sz="2400" baseline="300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4</a:t>
            </a:r>
            <a:r>
              <a:rPr lang="en-US" sz="24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– 2500 = 7500</a:t>
            </a:r>
            <a:endParaRPr lang="fa-IR" sz="2400" dirty="0"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endParaRPr lang="fa-IR" sz="2400" dirty="0"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مکمل 9 و 10 عدد </a:t>
            </a:r>
            <a:r>
              <a:rPr lang="en-US" sz="2800" dirty="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00000000</a:t>
            </a:r>
            <a:r>
              <a:rPr lang="fa-IR" sz="2800" dirty="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 </a:t>
            </a:r>
            <a:r>
              <a:rPr lang="fa-IR" sz="2800" dirty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  <a:cs typeface="B Lotus" pitchFamily="2" charset="-78"/>
              </a:rPr>
              <a:t>را پیدا کنید:</a:t>
            </a:r>
            <a:endParaRPr lang="en-US" sz="2800" dirty="0"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  <a:cs typeface="B Lotus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endParaRPr lang="en-US" sz="2800" dirty="0"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  <a:cs typeface="B Lotus" pitchFamily="2" charset="-78"/>
            </a:endParaRPr>
          </a:p>
          <a:p>
            <a:pPr algn="r" rtl="1">
              <a:buFont typeface="Wingdings" pitchFamily="2" charset="2"/>
              <a:buNone/>
              <a:defRPr/>
            </a:pPr>
            <a:endParaRPr lang="en-US" sz="2800" baseline="-250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1935163" y="5641975"/>
            <a:ext cx="485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fa-IR" sz="2800" dirty="0">
                <a:latin typeface="Times New Roman" pitchFamily="18" charset="0"/>
                <a:cs typeface="B Lotus" pitchFamily="2" charset="-78"/>
              </a:rPr>
              <a:t>جواب</a:t>
            </a:r>
            <a:r>
              <a:rPr lang="en-US" sz="2800" dirty="0">
                <a:latin typeface="Times New Roman" pitchFamily="18" charset="0"/>
                <a:cs typeface="B Lotus" pitchFamily="2" charset="-78"/>
              </a:rPr>
              <a:t>: 99999999  and   00000000 </a:t>
            </a:r>
          </a:p>
        </p:txBody>
      </p:sp>
      <p:sp>
        <p:nvSpPr>
          <p:cNvPr id="31761" name="Rectangle 17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 smtClean="0"/>
              <a:t>مکمل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مکمل 1 و مکمل 2</a:t>
            </a:r>
            <a:endParaRPr lang="en-US" smtClean="0"/>
          </a:p>
        </p:txBody>
      </p:sp>
      <p:sp>
        <p:nvSpPr>
          <p:cNvPr id="327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558800" y="16002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>
                <a:effectLst/>
              </a:rPr>
              <a:t>مکمل 1 عدد</a:t>
            </a:r>
            <a:r>
              <a:rPr lang="en-US" smtClean="0">
                <a:effectLst/>
              </a:rPr>
              <a:t> 1101011 </a:t>
            </a:r>
            <a:r>
              <a:rPr lang="fa-IR" smtClean="0">
                <a:effectLst/>
              </a:rPr>
              <a:t> برابر است با </a:t>
            </a:r>
            <a:r>
              <a:rPr lang="en-US" smtClean="0">
                <a:effectLst/>
              </a:rPr>
              <a:t>0010100</a:t>
            </a:r>
          </a:p>
          <a:p>
            <a:pPr eaLnBrk="1" hangingPunct="1">
              <a:defRPr/>
            </a:pPr>
            <a:endParaRPr lang="fa-IR" smtClean="0">
              <a:effectLst/>
            </a:endParaRPr>
          </a:p>
          <a:p>
            <a:pPr eaLnBrk="1" hangingPunct="1">
              <a:defRPr/>
            </a:pPr>
            <a:r>
              <a:rPr lang="fa-IR" smtClean="0">
                <a:effectLst/>
              </a:rPr>
              <a:t>مکمل 2 عدد</a:t>
            </a:r>
            <a:r>
              <a:rPr lang="en-US" smtClean="0">
                <a:effectLst/>
              </a:rPr>
              <a:t>0110111 </a:t>
            </a:r>
            <a:r>
              <a:rPr lang="fa-IR" smtClean="0">
                <a:effectLst/>
              </a:rPr>
              <a:t> برابر است با </a:t>
            </a:r>
            <a:r>
              <a:rPr lang="en-US" smtClean="0">
                <a:effectLst/>
              </a:rPr>
              <a:t>1001001</a:t>
            </a:r>
            <a:endParaRPr lang="fa-IR" smtClean="0">
              <a:effectLst/>
            </a:endParaRPr>
          </a:p>
          <a:p>
            <a:pPr eaLnBrk="1" hangingPunct="1">
              <a:defRPr/>
            </a:pPr>
            <a:endParaRPr lang="fa-IR" smtClean="0">
              <a:effectLst/>
            </a:endParaRPr>
          </a:p>
          <a:p>
            <a:pPr eaLnBrk="1" hangingPunct="1">
              <a:defRPr/>
            </a:pPr>
            <a:r>
              <a:rPr lang="fa-IR" smtClean="0"/>
              <a:t>مکمل 1 و 2 عدد </a:t>
            </a:r>
            <a:r>
              <a:rPr lang="en-US" smtClean="0">
                <a:effectLst/>
              </a:rPr>
              <a:t>10000000</a:t>
            </a:r>
            <a:r>
              <a:rPr lang="fa-IR" smtClean="0"/>
              <a:t> را پیدا کنید:</a:t>
            </a:r>
            <a:endParaRPr lang="en-US" smtClean="0"/>
          </a:p>
          <a:p>
            <a:pPr eaLnBrk="1" hangingPunct="1">
              <a:defRPr/>
            </a:pPr>
            <a:endParaRPr lang="fa-IR" smtClean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a-IR" smtClean="0">
                <a:effectLst/>
              </a:rPr>
              <a:t>	جواب:</a:t>
            </a:r>
            <a:r>
              <a:rPr lang="fa-IR" i="1" smtClean="0">
                <a:effectLst/>
              </a:rPr>
              <a:t> </a:t>
            </a:r>
            <a:r>
              <a:rPr lang="en-US" smtClean="0">
                <a:effectLst/>
              </a:rPr>
              <a:t>01111111</a:t>
            </a:r>
            <a:r>
              <a:rPr lang="fa-IR" smtClean="0">
                <a:effectLst/>
              </a:rPr>
              <a:t> </a:t>
            </a:r>
            <a:r>
              <a:rPr lang="en-US" smtClean="0">
                <a:effectLst/>
              </a:rPr>
              <a:t> </a:t>
            </a:r>
            <a:r>
              <a:rPr lang="fa-IR" smtClean="0">
                <a:effectLst/>
              </a:rPr>
              <a:t>و</a:t>
            </a:r>
            <a:r>
              <a:rPr lang="en-US" smtClean="0">
                <a:effectLst/>
              </a:rPr>
              <a:t>   10000000 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2" name="Rectangle 2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 smtClean="0"/>
              <a:t>تفریق دو عدد </a:t>
            </a:r>
            <a:r>
              <a:rPr lang="en-US" dirty="0" smtClean="0"/>
              <a:t>n</a:t>
            </a:r>
            <a:r>
              <a:rPr lang="fa-IR" dirty="0" smtClean="0"/>
              <a:t> رقمی و بدون علامت (</a:t>
            </a:r>
            <a:r>
              <a:rPr lang="en-US" dirty="0" smtClean="0"/>
              <a:t>M-N</a:t>
            </a:r>
            <a:r>
              <a:rPr lang="fa-IR" dirty="0" smtClean="0"/>
              <a:t>) در مبنای </a:t>
            </a:r>
            <a:r>
              <a:rPr lang="en-US" dirty="0" smtClean="0"/>
              <a:t>r</a:t>
            </a:r>
            <a:endParaRPr lang="fa-IR" dirty="0" smtClean="0"/>
          </a:p>
          <a:p>
            <a:pPr lvl="1" eaLnBrk="1" hangingPunct="1">
              <a:defRPr/>
            </a:pPr>
            <a:endParaRPr lang="fa-IR" dirty="0" smtClean="0"/>
          </a:p>
          <a:p>
            <a:pPr lvl="1" eaLnBrk="1" hangingPunct="1">
              <a:defRPr/>
            </a:pPr>
            <a:r>
              <a:rPr lang="en-US" dirty="0" smtClean="0"/>
              <a:t>M</a:t>
            </a:r>
            <a:r>
              <a:rPr lang="fa-IR" dirty="0" smtClean="0"/>
              <a:t> را با مکمل </a:t>
            </a:r>
            <a:r>
              <a:rPr lang="en-US" dirty="0" smtClean="0"/>
              <a:t>r</a:t>
            </a:r>
            <a:r>
              <a:rPr lang="fa-IR" dirty="0" smtClean="0"/>
              <a:t> عدد </a:t>
            </a:r>
            <a:r>
              <a:rPr lang="en-US" dirty="0" smtClean="0"/>
              <a:t>N</a:t>
            </a:r>
            <a:r>
              <a:rPr lang="fa-IR" dirty="0" smtClean="0"/>
              <a:t> جمع کنید: </a:t>
            </a:r>
            <a:r>
              <a:rPr lang="en-US" i="1" dirty="0" smtClean="0">
                <a:effectLst/>
              </a:rPr>
              <a:t>M</a:t>
            </a:r>
            <a:r>
              <a:rPr lang="en-US" dirty="0" smtClean="0">
                <a:effectLst/>
              </a:rPr>
              <a:t> + (</a:t>
            </a:r>
            <a:r>
              <a:rPr lang="en-US" i="1" dirty="0" err="1" smtClean="0">
                <a:effectLst/>
              </a:rPr>
              <a:t>r</a:t>
            </a:r>
            <a:r>
              <a:rPr lang="en-US" i="1" baseline="30000" dirty="0" err="1" smtClean="0">
                <a:effectLst/>
              </a:rPr>
              <a:t>n</a:t>
            </a:r>
            <a:r>
              <a:rPr lang="en-US" dirty="0" smtClean="0">
                <a:effectLst/>
              </a:rPr>
              <a:t> – </a:t>
            </a:r>
            <a:r>
              <a:rPr lang="en-US" i="1" dirty="0" smtClean="0">
                <a:effectLst/>
              </a:rPr>
              <a:t>N</a:t>
            </a:r>
            <a:r>
              <a:rPr lang="en-US" dirty="0" smtClean="0">
                <a:effectLst/>
              </a:rPr>
              <a:t>)</a:t>
            </a:r>
            <a:endParaRPr lang="fa-IR" dirty="0" smtClean="0">
              <a:effectLst/>
            </a:endParaRPr>
          </a:p>
          <a:p>
            <a:pPr lvl="1" eaLnBrk="1" hangingPunct="1">
              <a:defRPr/>
            </a:pPr>
            <a:r>
              <a:rPr lang="fa-IR" dirty="0" smtClean="0">
                <a:effectLst/>
              </a:rPr>
              <a:t>اگر</a:t>
            </a:r>
            <a:r>
              <a:rPr lang="en-US" dirty="0" smtClean="0">
                <a:effectLst/>
              </a:rPr>
              <a:t>M≥N </a:t>
            </a:r>
            <a:r>
              <a:rPr lang="fa-IR" dirty="0" smtClean="0">
                <a:effectLst/>
              </a:rPr>
              <a:t> نتیجه جمع دارای رقم نقلی خواهد بود که از آن صرفنظر می کنیم. </a:t>
            </a:r>
          </a:p>
          <a:p>
            <a:pPr lvl="1" eaLnBrk="1" hangingPunct="1">
              <a:defRPr/>
            </a:pPr>
            <a:r>
              <a:rPr lang="fa-IR" dirty="0" smtClean="0">
                <a:effectLst/>
              </a:rPr>
              <a:t>اگر </a:t>
            </a:r>
            <a:r>
              <a:rPr lang="en-US" dirty="0" smtClean="0">
                <a:effectLst/>
              </a:rPr>
              <a:t>M≤N</a:t>
            </a:r>
            <a:r>
              <a:rPr lang="fa-IR" dirty="0" smtClean="0">
                <a:effectLst/>
              </a:rPr>
              <a:t> نتیجه جمع دارای رقم نقلی نخواهد بود و  نتیجه منفی است. لذا عدد را دوباره به فرم ممکل دو تبدیل کنید تا متوجه شوید که نتیجه‌ي حاصل</a:t>
            </a:r>
            <a:r>
              <a:rPr lang="fa-IR" dirty="0" smtClean="0"/>
              <a:t>،</a:t>
            </a:r>
            <a:r>
              <a:rPr lang="fa-IR" dirty="0" smtClean="0">
                <a:effectLst/>
              </a:rPr>
              <a:t> منفی چه عددی است.</a:t>
            </a:r>
            <a:endParaRPr lang="en-US" dirty="0" smtClean="0">
              <a:effectLst/>
            </a:endParaRPr>
          </a:p>
        </p:txBody>
      </p:sp>
      <p:sp>
        <p:nvSpPr>
          <p:cNvPr id="33811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استفاده از مکمل گیری برای تفریق</a:t>
            </a: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901700" y="1323975"/>
            <a:ext cx="7277100" cy="2587625"/>
            <a:chOff x="568" y="834"/>
            <a:chExt cx="4584" cy="1630"/>
          </a:xfrm>
        </p:grpSpPr>
        <p:sp>
          <p:nvSpPr>
            <p:cNvPr id="23565" name="Rectangle 28"/>
            <p:cNvSpPr>
              <a:spLocks noChangeArrowheads="1"/>
            </p:cNvSpPr>
            <p:nvPr/>
          </p:nvSpPr>
          <p:spPr bwMode="auto">
            <a:xfrm>
              <a:off x="568" y="856"/>
              <a:ext cx="4584" cy="160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r" rtl="1"/>
              <a:endParaRPr lang="en-US" dirty="0"/>
            </a:p>
          </p:txBody>
        </p:sp>
        <p:sp>
          <p:nvSpPr>
            <p:cNvPr id="23566" name="Text Box 2"/>
            <p:cNvSpPr txBox="1">
              <a:spLocks noChangeArrowheads="1"/>
            </p:cNvSpPr>
            <p:nvPr/>
          </p:nvSpPr>
          <p:spPr bwMode="auto">
            <a:xfrm>
              <a:off x="1424" y="834"/>
              <a:ext cx="336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>
                <a:buFont typeface="Wingdings" pitchFamily="2" charset="2"/>
                <a:buChar char="ü"/>
              </a:pPr>
              <a:r>
                <a:rPr lang="en-US" sz="2400">
                  <a:latin typeface="Times New Roman" pitchFamily="18" charset="0"/>
                  <a:cs typeface="B Lotus" pitchFamily="2" charset="-78"/>
                </a:rPr>
                <a:t>  </a:t>
              </a:r>
              <a:r>
                <a:rPr lang="fa-IR" sz="2400">
                  <a:latin typeface="Times New Roman" pitchFamily="18" charset="0"/>
                  <a:cs typeface="B Lotus" pitchFamily="2" charset="-78"/>
                </a:rPr>
                <a:t>انجام تفریق </a:t>
              </a:r>
              <a:r>
                <a:rPr lang="en-US" sz="2400">
                  <a:latin typeface="Times New Roman" pitchFamily="18" charset="0"/>
                  <a:cs typeface="B Lotus" pitchFamily="2" charset="-78"/>
                </a:rPr>
                <a:t> 150 </a:t>
              </a:r>
              <a:r>
                <a:rPr lang="en-US" sz="2400">
                  <a:cs typeface="B Lotus" pitchFamily="2" charset="-78"/>
                </a:rPr>
                <a:t>–</a:t>
              </a:r>
              <a:r>
                <a:rPr lang="en-US" sz="2400">
                  <a:latin typeface="Times New Roman" pitchFamily="18" charset="0"/>
                  <a:cs typeface="B Lotus" pitchFamily="2" charset="-78"/>
                </a:rPr>
                <a:t> 2100</a:t>
              </a:r>
              <a:r>
                <a:rPr lang="fa-IR" sz="2400">
                  <a:latin typeface="Times New Roman" pitchFamily="18" charset="0"/>
                  <a:cs typeface="B Lotus" pitchFamily="2" charset="-78"/>
                </a:rPr>
                <a:t> با استفاده از مکمل 10</a:t>
              </a:r>
              <a:endParaRPr lang="en-US" sz="2400">
                <a:latin typeface="Times New Roman" pitchFamily="18" charset="0"/>
                <a:cs typeface="B Lotus" pitchFamily="2" charset="-78"/>
              </a:endParaRPr>
            </a:p>
            <a:p>
              <a:pPr algn="r" rtl="1"/>
              <a:r>
                <a:rPr lang="en-US" sz="2400">
                  <a:latin typeface="Times New Roman" pitchFamily="18" charset="0"/>
                  <a:cs typeface="B Lotus" pitchFamily="2" charset="-78"/>
                </a:rPr>
                <a:t> </a:t>
              </a:r>
            </a:p>
          </p:txBody>
        </p:sp>
        <p:sp>
          <p:nvSpPr>
            <p:cNvPr id="23567" name="Text Box 3"/>
            <p:cNvSpPr txBox="1">
              <a:spLocks noChangeArrowheads="1"/>
            </p:cNvSpPr>
            <p:nvPr/>
          </p:nvSpPr>
          <p:spPr bwMode="auto">
            <a:xfrm>
              <a:off x="2754" y="1097"/>
              <a:ext cx="108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2200" i="1">
                  <a:latin typeface="Times New Roman" pitchFamily="18" charset="0"/>
                </a:rPr>
                <a:t>M</a:t>
              </a:r>
              <a:r>
                <a:rPr lang="en-US" sz="2200">
                  <a:latin typeface="Times New Roman" pitchFamily="18" charset="0"/>
                </a:rPr>
                <a:t> =	   150</a:t>
              </a:r>
            </a:p>
          </p:txBody>
        </p:sp>
        <p:sp>
          <p:nvSpPr>
            <p:cNvPr id="23568" name="Text Box 4"/>
            <p:cNvSpPr txBox="1">
              <a:spLocks noChangeArrowheads="1"/>
            </p:cNvSpPr>
            <p:nvPr/>
          </p:nvSpPr>
          <p:spPr bwMode="auto">
            <a:xfrm>
              <a:off x="3480" y="1355"/>
              <a:ext cx="13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fa-IR" sz="2200" dirty="0">
                  <a:latin typeface="Times New Roman" pitchFamily="18" charset="0"/>
                  <a:cs typeface="B Lotus" pitchFamily="2" charset="-78"/>
                </a:rPr>
                <a:t>مکمل 10 </a:t>
              </a:r>
              <a:r>
                <a:rPr lang="en-US" sz="2200" dirty="0">
                  <a:latin typeface="Times New Roman" pitchFamily="18" charset="0"/>
                  <a:cs typeface="B Lotus" pitchFamily="2" charset="-78"/>
                </a:rPr>
                <a:t>N</a:t>
              </a:r>
              <a:r>
                <a:rPr lang="fa-IR" sz="2200" dirty="0">
                  <a:latin typeface="Times New Roman" pitchFamily="18" charset="0"/>
                  <a:cs typeface="B Lotus" pitchFamily="2" charset="-78"/>
                </a:rPr>
                <a:t> = </a:t>
              </a:r>
              <a:r>
                <a:rPr lang="en-US" sz="2200" u="sng" dirty="0" smtClean="0">
                  <a:latin typeface="Times New Roman" pitchFamily="18" charset="0"/>
                  <a:cs typeface="B Lotus" pitchFamily="2" charset="-78"/>
                </a:rPr>
                <a:t>7900</a:t>
              </a:r>
              <a:endParaRPr lang="en-US" sz="2200" u="sng" dirty="0">
                <a:latin typeface="Times New Roman" pitchFamily="18" charset="0"/>
                <a:cs typeface="B Lotus" pitchFamily="2" charset="-78"/>
              </a:endParaRPr>
            </a:p>
          </p:txBody>
        </p:sp>
        <p:sp>
          <p:nvSpPr>
            <p:cNvPr id="23569" name="Text Box 5"/>
            <p:cNvSpPr txBox="1">
              <a:spLocks noChangeArrowheads="1"/>
            </p:cNvSpPr>
            <p:nvPr/>
          </p:nvSpPr>
          <p:spPr bwMode="auto">
            <a:xfrm>
              <a:off x="2675" y="1495"/>
              <a:ext cx="18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/>
              <a:r>
                <a:rPr lang="en-US" sz="2200">
                  <a:latin typeface="Times New Roman" pitchFamily="18" charset="0"/>
                </a:rPr>
                <a:t>Sum =     8050    </a:t>
              </a:r>
            </a:p>
          </p:txBody>
        </p:sp>
        <p:sp>
          <p:nvSpPr>
            <p:cNvPr id="23570" name="Text Box 7"/>
            <p:cNvSpPr txBox="1">
              <a:spLocks noChangeArrowheads="1"/>
            </p:cNvSpPr>
            <p:nvPr/>
          </p:nvSpPr>
          <p:spPr bwMode="auto">
            <a:xfrm>
              <a:off x="1044" y="2046"/>
              <a:ext cx="37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/>
              <a:r>
                <a:rPr lang="fa-IR" sz="2200">
                  <a:latin typeface="Times New Roman" pitchFamily="18" charset="0"/>
                  <a:cs typeface="B Nazanin" pitchFamily="2" charset="-78"/>
                </a:rPr>
                <a:t>جواب</a:t>
              </a:r>
              <a:r>
                <a:rPr lang="en-US" sz="2200">
                  <a:latin typeface="Times New Roman" pitchFamily="18" charset="0"/>
                  <a:cs typeface="B Nazanin" pitchFamily="2" charset="-78"/>
                </a:rPr>
                <a:t>: </a:t>
              </a:r>
              <a:r>
                <a:rPr lang="fa-IR" sz="2200">
                  <a:latin typeface="Times New Roman" pitchFamily="18" charset="0"/>
                  <a:cs typeface="B Nazanin" pitchFamily="2" charset="-78"/>
                </a:rPr>
                <a:t>-</a:t>
              </a:r>
              <a:r>
                <a:rPr lang="en-US" sz="2200">
                  <a:latin typeface="Times New Roman" pitchFamily="18" charset="0"/>
                  <a:cs typeface="B Nazanin" pitchFamily="2" charset="-78"/>
                </a:rPr>
                <a:t> (</a:t>
              </a:r>
              <a:r>
                <a:rPr lang="fa-IR" sz="2200">
                  <a:latin typeface="Times New Roman" pitchFamily="18" charset="0"/>
                  <a:cs typeface="B Nazanin" pitchFamily="2" charset="-78"/>
                </a:rPr>
                <a:t>مکمل 10 عدد 8050</a:t>
              </a:r>
              <a:r>
                <a:rPr lang="en-US" sz="2200">
                  <a:latin typeface="Times New Roman" pitchFamily="18" charset="0"/>
                  <a:cs typeface="B Nazanin" pitchFamily="2" charset="-78"/>
                </a:rPr>
                <a:t>) = </a:t>
              </a:r>
              <a:r>
                <a:rPr lang="fa-IR" sz="2400">
                  <a:latin typeface="Times New Roman" pitchFamily="18" charset="0"/>
                  <a:cs typeface="B Nazanin" pitchFamily="2" charset="-78"/>
                </a:rPr>
                <a:t>- </a:t>
              </a:r>
              <a:r>
                <a:rPr lang="en-US" sz="2400">
                  <a:latin typeface="Times New Roman" pitchFamily="18" charset="0"/>
                  <a:cs typeface="B Nazanin" pitchFamily="2" charset="-78"/>
                </a:rPr>
                <a:t> </a:t>
              </a:r>
              <a:r>
                <a:rPr lang="fa-IR" sz="2400">
                  <a:latin typeface="Times New Roman" pitchFamily="18" charset="0"/>
                  <a:cs typeface="B Nazanin" pitchFamily="2" charset="-78"/>
                </a:rPr>
                <a:t>1950</a:t>
              </a:r>
              <a:endParaRPr lang="en-US" sz="2200">
                <a:latin typeface="Times New Roman" pitchFamily="18" charset="0"/>
                <a:cs typeface="B Nazanin" pitchFamily="2" charset="-78"/>
              </a:endParaRPr>
            </a:p>
          </p:txBody>
        </p:sp>
        <p:sp>
          <p:nvSpPr>
            <p:cNvPr id="23571" name="Text Box 8"/>
            <p:cNvSpPr txBox="1">
              <a:spLocks noChangeArrowheads="1"/>
            </p:cNvSpPr>
            <p:nvPr/>
          </p:nvSpPr>
          <p:spPr bwMode="auto">
            <a:xfrm>
              <a:off x="846" y="1843"/>
              <a:ext cx="158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fa-IR" sz="2200">
                  <a:latin typeface="Times New Roman" pitchFamily="18" charset="0"/>
                  <a:cs typeface="B Nazanin" pitchFamily="2" charset="-78"/>
                </a:rPr>
                <a:t>رقم نقلی نداریم</a:t>
              </a:r>
              <a:r>
                <a:rPr lang="en-US" sz="2200">
                  <a:latin typeface="Times New Roman" pitchFamily="18" charset="0"/>
                  <a:cs typeface="B Nazanin" pitchFamily="2" charset="-78"/>
                </a:rPr>
                <a:t>   </a:t>
              </a:r>
              <a:r>
                <a:rPr lang="en-US" sz="2200">
                  <a:latin typeface="Times New Roman" pitchFamily="18" charset="0"/>
                  <a:cs typeface="B Nazanin" pitchFamily="2" charset="-78"/>
                  <a:sym typeface="Wingdings" pitchFamily="2" charset="2"/>
                </a:rPr>
                <a:t> </a:t>
              </a:r>
              <a:r>
                <a:rPr lang="fa-IR" sz="2200" u="sng">
                  <a:latin typeface="Times New Roman" pitchFamily="18" charset="0"/>
                  <a:cs typeface="B Nazanin" pitchFamily="2" charset="-78"/>
                  <a:sym typeface="Wingdings" pitchFamily="2" charset="2"/>
                </a:rPr>
                <a:t>م</a:t>
              </a:r>
              <a:r>
                <a:rPr lang="fa-IR" sz="2200">
                  <a:latin typeface="Times New Roman" pitchFamily="18" charset="0"/>
                  <a:cs typeface="B Nazanin" pitchFamily="2" charset="-78"/>
                  <a:sym typeface="Wingdings" pitchFamily="2" charset="2"/>
                </a:rPr>
                <a:t>نفی</a:t>
              </a:r>
              <a:endParaRPr lang="en-US" sz="2200">
                <a:latin typeface="Times New Roman" pitchFamily="18" charset="0"/>
                <a:cs typeface="B Nazanin" pitchFamily="2" charset="-78"/>
              </a:endParaRPr>
            </a:p>
          </p:txBody>
        </p:sp>
        <p:sp>
          <p:nvSpPr>
            <p:cNvPr id="23572" name="Freeform 11"/>
            <p:cNvSpPr>
              <a:spLocks/>
            </p:cNvSpPr>
            <p:nvPr/>
          </p:nvSpPr>
          <p:spPr bwMode="auto">
            <a:xfrm>
              <a:off x="2205" y="1616"/>
              <a:ext cx="1180" cy="283"/>
            </a:xfrm>
            <a:custGeom>
              <a:avLst/>
              <a:gdLst>
                <a:gd name="T0" fmla="*/ 0 w 1005"/>
                <a:gd name="T1" fmla="*/ 304 h 304"/>
                <a:gd name="T2" fmla="*/ 478 w 1005"/>
                <a:gd name="T3" fmla="*/ 269 h 304"/>
                <a:gd name="T4" fmla="*/ 696 w 1005"/>
                <a:gd name="T5" fmla="*/ 150 h 304"/>
                <a:gd name="T6" fmla="*/ 892 w 1005"/>
                <a:gd name="T7" fmla="*/ 23 h 304"/>
                <a:gd name="T8" fmla="*/ 1005 w 1005"/>
                <a:gd name="T9" fmla="*/ 9 h 3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5"/>
                <a:gd name="T16" fmla="*/ 0 h 304"/>
                <a:gd name="T17" fmla="*/ 1005 w 1005"/>
                <a:gd name="T18" fmla="*/ 304 h 3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5" h="304">
                  <a:moveTo>
                    <a:pt x="0" y="304"/>
                  </a:moveTo>
                  <a:cubicBezTo>
                    <a:pt x="181" y="299"/>
                    <a:pt x="362" y="295"/>
                    <a:pt x="478" y="269"/>
                  </a:cubicBezTo>
                  <a:cubicBezTo>
                    <a:pt x="594" y="243"/>
                    <a:pt x="627" y="191"/>
                    <a:pt x="696" y="150"/>
                  </a:cubicBezTo>
                  <a:cubicBezTo>
                    <a:pt x="765" y="109"/>
                    <a:pt x="841" y="46"/>
                    <a:pt x="892" y="23"/>
                  </a:cubicBezTo>
                  <a:cubicBezTo>
                    <a:pt x="943" y="0"/>
                    <a:pt x="974" y="4"/>
                    <a:pt x="1005" y="9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901700" y="4064000"/>
            <a:ext cx="7277100" cy="2552700"/>
            <a:chOff x="568" y="2560"/>
            <a:chExt cx="4584" cy="1608"/>
          </a:xfrm>
        </p:grpSpPr>
        <p:sp>
          <p:nvSpPr>
            <p:cNvPr id="23558" name="Rectangle 27"/>
            <p:cNvSpPr>
              <a:spLocks noChangeArrowheads="1"/>
            </p:cNvSpPr>
            <p:nvPr/>
          </p:nvSpPr>
          <p:spPr bwMode="auto">
            <a:xfrm>
              <a:off x="568" y="2560"/>
              <a:ext cx="4584" cy="1608"/>
            </a:xfrm>
            <a:prstGeom prst="rect">
              <a:avLst/>
            </a:prstGeom>
            <a:solidFill>
              <a:srgbClr val="0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9" name="Text Box 12"/>
            <p:cNvSpPr txBox="1">
              <a:spLocks noChangeArrowheads="1"/>
            </p:cNvSpPr>
            <p:nvPr/>
          </p:nvSpPr>
          <p:spPr bwMode="auto">
            <a:xfrm>
              <a:off x="1333" y="2597"/>
              <a:ext cx="34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>
                <a:buFont typeface="Wingdings" pitchFamily="2" charset="2"/>
                <a:buChar char="ü"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fa-IR" sz="2400" dirty="0">
                  <a:latin typeface="Times New Roman" pitchFamily="18" charset="0"/>
                  <a:cs typeface="Times New Roman" pitchFamily="18" charset="0"/>
                </a:rPr>
                <a:t>انجام تفریق 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7188 – 3049</a:t>
              </a:r>
              <a:r>
                <a:rPr lang="fa-IR" sz="2400" dirty="0">
                  <a:latin typeface="Times New Roman" pitchFamily="18" charset="0"/>
                  <a:cs typeface="Times New Roman" pitchFamily="18" charset="0"/>
                </a:rPr>
                <a:t> با استفاده از مکمل 10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560" name="Text Box 13"/>
            <p:cNvSpPr txBox="1">
              <a:spLocks noChangeArrowheads="1"/>
            </p:cNvSpPr>
            <p:nvPr/>
          </p:nvSpPr>
          <p:spPr bwMode="auto">
            <a:xfrm>
              <a:off x="2734" y="2860"/>
              <a:ext cx="104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2200" i="1">
                  <a:latin typeface="Times New Roman" pitchFamily="18" charset="0"/>
                </a:rPr>
                <a:t>M</a:t>
              </a:r>
              <a:r>
                <a:rPr lang="en-US" sz="2200">
                  <a:latin typeface="Times New Roman" pitchFamily="18" charset="0"/>
                </a:rPr>
                <a:t> =	7188</a:t>
              </a:r>
            </a:p>
          </p:txBody>
        </p:sp>
        <p:sp>
          <p:nvSpPr>
            <p:cNvPr id="23561" name="Text Box 14"/>
            <p:cNvSpPr txBox="1">
              <a:spLocks noChangeArrowheads="1"/>
            </p:cNvSpPr>
            <p:nvPr/>
          </p:nvSpPr>
          <p:spPr bwMode="auto">
            <a:xfrm>
              <a:off x="1308" y="3050"/>
              <a:ext cx="254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2200">
                  <a:latin typeface="Times New Roman" pitchFamily="18" charset="0"/>
                </a:rPr>
                <a:t>10’s complement of </a:t>
              </a:r>
              <a:r>
                <a:rPr lang="en-US" sz="2200" i="1">
                  <a:latin typeface="Times New Roman" pitchFamily="18" charset="0"/>
                </a:rPr>
                <a:t>N</a:t>
              </a:r>
              <a:r>
                <a:rPr lang="en-US" sz="2200">
                  <a:latin typeface="Times New Roman" pitchFamily="18" charset="0"/>
                </a:rPr>
                <a:t> =   </a:t>
              </a:r>
              <a:r>
                <a:rPr lang="en-US" sz="2200" u="sng">
                  <a:latin typeface="Times New Roman" pitchFamily="18" charset="0"/>
                </a:rPr>
                <a:t>+  6951</a:t>
              </a:r>
              <a:r>
                <a:rPr lang="en-US" sz="2200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3562" name="Text Box 15"/>
            <p:cNvSpPr txBox="1">
              <a:spLocks noChangeArrowheads="1"/>
            </p:cNvSpPr>
            <p:nvPr/>
          </p:nvSpPr>
          <p:spPr bwMode="auto">
            <a:xfrm>
              <a:off x="2550" y="3272"/>
              <a:ext cx="18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/>
              <a:r>
                <a:rPr lang="en-US" sz="2200">
                  <a:latin typeface="Times New Roman" pitchFamily="18" charset="0"/>
                </a:rPr>
                <a:t>Sum =     14139    </a:t>
              </a:r>
            </a:p>
          </p:txBody>
        </p:sp>
        <p:sp>
          <p:nvSpPr>
            <p:cNvPr id="23563" name="Text Box 16"/>
            <p:cNvSpPr txBox="1">
              <a:spLocks noChangeArrowheads="1"/>
            </p:cNvSpPr>
            <p:nvPr/>
          </p:nvSpPr>
          <p:spPr bwMode="auto">
            <a:xfrm>
              <a:off x="1343" y="3504"/>
              <a:ext cx="24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2200">
                  <a:latin typeface="Times New Roman" pitchFamily="18" charset="0"/>
                </a:rPr>
                <a:t>Discard end carry 10</a:t>
              </a:r>
              <a:r>
                <a:rPr lang="en-US" sz="2200" baseline="30000">
                  <a:latin typeface="Times New Roman" pitchFamily="18" charset="0"/>
                </a:rPr>
                <a:t>4</a:t>
              </a:r>
              <a:r>
                <a:rPr lang="en-US" sz="2200">
                  <a:latin typeface="Times New Roman" pitchFamily="18" charset="0"/>
                </a:rPr>
                <a:t> =  </a:t>
              </a:r>
              <a:r>
                <a:rPr lang="en-US" sz="2200" u="sng">
                  <a:latin typeface="Times New Roman" pitchFamily="18" charset="0"/>
                </a:rPr>
                <a:t>– 10000</a:t>
              </a:r>
              <a:r>
                <a:rPr lang="en-US" sz="2200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3564" name="Text Box 17"/>
            <p:cNvSpPr txBox="1">
              <a:spLocks noChangeArrowheads="1"/>
            </p:cNvSpPr>
            <p:nvPr/>
          </p:nvSpPr>
          <p:spPr bwMode="auto">
            <a:xfrm>
              <a:off x="2337" y="3740"/>
              <a:ext cx="18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/>
              <a:r>
                <a:rPr lang="en-US" sz="2200" i="1">
                  <a:latin typeface="Times New Roman" pitchFamily="18" charset="0"/>
                </a:rPr>
                <a:t>Answer</a:t>
              </a:r>
              <a:r>
                <a:rPr lang="en-US" sz="2200">
                  <a:latin typeface="Times New Roman" pitchFamily="18" charset="0"/>
                </a:rPr>
                <a:t> =       4139    </a:t>
              </a:r>
            </a:p>
          </p:txBody>
        </p:sp>
      </p:grpSp>
      <p:sp>
        <p:nvSpPr>
          <p:cNvPr id="34841" name="Rectangle 25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 smtClean="0"/>
              <a:t>استفاده از مکمل گیری برای تفریق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>
            <a:spLocks noChangeArrowheads="1"/>
          </p:cNvSpPr>
          <p:nvPr/>
        </p:nvSpPr>
        <p:spPr bwMode="auto">
          <a:xfrm>
            <a:off x="3516313" y="2792413"/>
            <a:ext cx="214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200" i="1">
                <a:latin typeface="Times New Roman" pitchFamily="18" charset="0"/>
              </a:rPr>
              <a:t>A</a:t>
            </a:r>
            <a:r>
              <a:rPr lang="en-US" sz="2200">
                <a:latin typeface="Times New Roman" pitchFamily="18" charset="0"/>
              </a:rPr>
              <a:t> =	 1010100</a:t>
            </a:r>
          </a:p>
        </p:txBody>
      </p:sp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1252538" y="3094038"/>
            <a:ext cx="45116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2’s complement of </a:t>
            </a:r>
            <a:r>
              <a:rPr lang="en-US" sz="2200" i="1">
                <a:latin typeface="Times New Roman" pitchFamily="18" charset="0"/>
              </a:rPr>
              <a:t>B</a:t>
            </a:r>
            <a:r>
              <a:rPr lang="en-US" sz="2200">
                <a:latin typeface="Times New Roman" pitchFamily="18" charset="0"/>
              </a:rPr>
              <a:t>  =   </a:t>
            </a:r>
            <a:r>
              <a:rPr lang="en-US" sz="2200" u="sng">
                <a:latin typeface="Times New Roman" pitchFamily="18" charset="0"/>
              </a:rPr>
              <a:t>+    0111101</a:t>
            </a:r>
            <a:r>
              <a:rPr lang="en-US" sz="2200">
                <a:latin typeface="Times New Roman" pitchFamily="18" charset="0"/>
              </a:rPr>
              <a:t> 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3111500" y="3446463"/>
            <a:ext cx="2881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Sum =        10010001    </a:t>
            </a: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1308100" y="3814763"/>
            <a:ext cx="51736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     Discard end carry =  </a:t>
            </a:r>
            <a:r>
              <a:rPr lang="en-US" sz="2200" u="sng">
                <a:latin typeface="Times New Roman" pitchFamily="18" charset="0"/>
              </a:rPr>
              <a:t>–    10000000</a:t>
            </a:r>
            <a:r>
              <a:rPr lang="en-US" sz="2200">
                <a:latin typeface="Times New Roman" pitchFamily="18" charset="0"/>
              </a:rPr>
              <a:t> </a:t>
            </a:r>
          </a:p>
        </p:txBody>
      </p: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3019425" y="4156075"/>
            <a:ext cx="28813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 i="1">
                <a:latin typeface="Times New Roman" pitchFamily="18" charset="0"/>
              </a:rPr>
              <a:t>Answer</a:t>
            </a:r>
            <a:r>
              <a:rPr lang="en-US" sz="2200">
                <a:latin typeface="Times New Roman" pitchFamily="18" charset="0"/>
              </a:rPr>
              <a:t> =       0010001    </a:t>
            </a:r>
          </a:p>
        </p:txBody>
      </p:sp>
      <p:sp>
        <p:nvSpPr>
          <p:cNvPr id="24583" name="Oval 14"/>
          <p:cNvSpPr>
            <a:spLocks noChangeArrowheads="1"/>
          </p:cNvSpPr>
          <p:nvPr/>
        </p:nvSpPr>
        <p:spPr bwMode="auto">
          <a:xfrm>
            <a:off x="4438650" y="3476625"/>
            <a:ext cx="200025" cy="3238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Line 15"/>
          <p:cNvSpPr>
            <a:spLocks noChangeShapeType="1"/>
          </p:cNvSpPr>
          <p:nvPr/>
        </p:nvSpPr>
        <p:spPr bwMode="auto">
          <a:xfrm>
            <a:off x="4605338" y="3778250"/>
            <a:ext cx="1851025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5" name="Text Box 16"/>
          <p:cNvSpPr txBox="1">
            <a:spLocks noChangeArrowheads="1"/>
          </p:cNvSpPr>
          <p:nvPr/>
        </p:nvSpPr>
        <p:spPr bwMode="auto">
          <a:xfrm>
            <a:off x="6397625" y="3775075"/>
            <a:ext cx="1231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end carry</a:t>
            </a:r>
          </a:p>
        </p:txBody>
      </p:sp>
      <p:sp>
        <p:nvSpPr>
          <p:cNvPr id="24586" name="Text Box 19"/>
          <p:cNvSpPr txBox="1">
            <a:spLocks noChangeArrowheads="1"/>
          </p:cNvSpPr>
          <p:nvPr/>
        </p:nvSpPr>
        <p:spPr bwMode="auto">
          <a:xfrm>
            <a:off x="1309688" y="5567363"/>
            <a:ext cx="2881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fa-IR" sz="2200">
                <a:latin typeface="Times New Roman" pitchFamily="18" charset="0"/>
                <a:cs typeface="B Lotus" pitchFamily="2" charset="-78"/>
              </a:rPr>
              <a:t>جواب</a:t>
            </a:r>
            <a:r>
              <a:rPr lang="en-US" sz="2200">
                <a:latin typeface="Times New Roman" pitchFamily="18" charset="0"/>
                <a:cs typeface="B Lotus" pitchFamily="2" charset="-78"/>
              </a:rPr>
              <a:t> = </a:t>
            </a:r>
            <a:r>
              <a:rPr lang="en-US" sz="2400">
                <a:cs typeface="B Lotus" pitchFamily="2" charset="-78"/>
              </a:rPr>
              <a:t>–</a:t>
            </a:r>
            <a:r>
              <a:rPr lang="en-US" sz="2200">
                <a:latin typeface="Times New Roman" pitchFamily="18" charset="0"/>
                <a:cs typeface="B Lotus" pitchFamily="2" charset="-78"/>
              </a:rPr>
              <a:t> 0010001</a:t>
            </a:r>
          </a:p>
        </p:txBody>
      </p:sp>
      <p:sp>
        <p:nvSpPr>
          <p:cNvPr id="3586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استفاده از مکمل گیری برای تفریق</a:t>
            </a:r>
            <a:endParaRPr lang="en-US" smtClean="0"/>
          </a:p>
        </p:txBody>
      </p:sp>
      <p:sp>
        <p:nvSpPr>
          <p:cNvPr id="35865" name="Rectangle 2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a-IR" smtClean="0">
                <a:effectLst/>
              </a:rPr>
              <a:t>تفریق باینری هم به همین صورت انجام می گردد: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fa-IR" smtClean="0">
                <a:effectLst/>
              </a:rPr>
              <a:t>تفریق</a:t>
            </a:r>
            <a:r>
              <a:rPr lang="en-US" sz="2400" smtClean="0">
                <a:effectLst/>
              </a:rPr>
              <a:t>1010100</a:t>
            </a:r>
            <a:r>
              <a:rPr lang="en-US" sz="2400" smtClean="0"/>
              <a:t> </a:t>
            </a:r>
            <a:r>
              <a:rPr lang="en-US" sz="2400" smtClean="0">
                <a:effectLst/>
              </a:rPr>
              <a:t>– 1000011</a:t>
            </a:r>
            <a:r>
              <a:rPr lang="fa-IR" sz="2400" smtClean="0">
                <a:effectLst/>
              </a:rPr>
              <a:t> </a:t>
            </a:r>
            <a:r>
              <a:rPr lang="fa-IR" smtClean="0">
                <a:effectLst/>
              </a:rPr>
              <a:t>را با استفاده از مکمل 2 انجام دهید: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fa-IR" smtClean="0">
                <a:effectLst/>
              </a:rPr>
              <a:t>تفریق</a:t>
            </a:r>
            <a:r>
              <a:rPr lang="en-US" sz="2400" smtClean="0">
                <a:effectLst/>
              </a:rPr>
              <a:t>1000011 – 1010100</a:t>
            </a:r>
            <a:r>
              <a:rPr lang="fa-IR" smtClean="0">
                <a:effectLst/>
              </a:rPr>
              <a:t> را با استفاده از مکمل 2 انجام دهید:</a:t>
            </a: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3516313" y="2552700"/>
            <a:ext cx="214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200" i="1">
                <a:latin typeface="Times New Roman" pitchFamily="18" charset="0"/>
              </a:rPr>
              <a:t>A</a:t>
            </a:r>
            <a:r>
              <a:rPr lang="en-US" sz="2200">
                <a:latin typeface="Times New Roman" pitchFamily="18" charset="0"/>
              </a:rPr>
              <a:t> =	 1010100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1230313" y="2854325"/>
            <a:ext cx="45116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1’s complement of </a:t>
            </a:r>
            <a:r>
              <a:rPr lang="en-US" sz="2200" i="1">
                <a:latin typeface="Times New Roman" pitchFamily="18" charset="0"/>
              </a:rPr>
              <a:t>B</a:t>
            </a:r>
            <a:r>
              <a:rPr lang="en-US" sz="2200">
                <a:latin typeface="Times New Roman" pitchFamily="18" charset="0"/>
              </a:rPr>
              <a:t>  =   </a:t>
            </a:r>
            <a:r>
              <a:rPr lang="en-US" sz="2200" u="sng">
                <a:latin typeface="Times New Roman" pitchFamily="18" charset="0"/>
              </a:rPr>
              <a:t>+    0111100</a:t>
            </a:r>
            <a:r>
              <a:rPr lang="en-US" sz="2200">
                <a:latin typeface="Times New Roman" pitchFamily="18" charset="0"/>
              </a:rPr>
              <a:t> 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111500" y="3206750"/>
            <a:ext cx="28813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Sum =        10010000    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1285875" y="3575050"/>
            <a:ext cx="51736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>
                <a:latin typeface="Times New Roman" pitchFamily="18" charset="0"/>
              </a:rPr>
              <a:t>     End-around carry =  </a:t>
            </a:r>
            <a:r>
              <a:rPr lang="en-US" sz="2200" u="sng">
                <a:latin typeface="Times New Roman" pitchFamily="18" charset="0"/>
              </a:rPr>
              <a:t>+                  1</a:t>
            </a:r>
            <a:r>
              <a:rPr lang="en-US" sz="2200">
                <a:latin typeface="Times New Roman" pitchFamily="18" charset="0"/>
              </a:rPr>
              <a:t> 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3019425" y="3916363"/>
            <a:ext cx="2881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200" i="1">
                <a:latin typeface="Times New Roman" pitchFamily="18" charset="0"/>
              </a:rPr>
              <a:t>Answer</a:t>
            </a:r>
            <a:r>
              <a:rPr lang="en-US" sz="2200">
                <a:latin typeface="Times New Roman" pitchFamily="18" charset="0"/>
              </a:rPr>
              <a:t> =       0010001    </a:t>
            </a:r>
          </a:p>
        </p:txBody>
      </p:sp>
      <p:sp>
        <p:nvSpPr>
          <p:cNvPr id="3688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استفاده از مکمل گیری برای تفریق</a:t>
            </a:r>
            <a:endParaRPr lang="en-US" smtClean="0"/>
          </a:p>
        </p:txBody>
      </p:sp>
      <p:sp>
        <p:nvSpPr>
          <p:cNvPr id="36883" name="Rectangle 1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fa-IR" dirty="0" smtClean="0">
                <a:effectLst/>
              </a:rPr>
              <a:t>تفریق</a:t>
            </a:r>
            <a:r>
              <a:rPr lang="en-US" sz="2400" dirty="0" smtClean="0">
                <a:effectLst/>
              </a:rPr>
              <a:t>1010100</a:t>
            </a:r>
            <a:r>
              <a:rPr lang="en-US" sz="2400" dirty="0" smtClean="0"/>
              <a:t> </a:t>
            </a:r>
            <a:r>
              <a:rPr lang="en-US" sz="2400" dirty="0" smtClean="0">
                <a:effectLst/>
              </a:rPr>
              <a:t>– 1000011</a:t>
            </a:r>
            <a:r>
              <a:rPr lang="fa-IR" sz="2400" dirty="0" smtClean="0">
                <a:effectLst/>
              </a:rPr>
              <a:t> </a:t>
            </a:r>
            <a:r>
              <a:rPr lang="fa-IR" dirty="0" smtClean="0">
                <a:effectLst/>
              </a:rPr>
              <a:t>را با استفاده از مکمل </a:t>
            </a:r>
            <a:r>
              <a:rPr lang="fa-IR" dirty="0" smtClean="0">
                <a:solidFill>
                  <a:schemeClr val="folHlink"/>
                </a:solidFill>
                <a:effectLst/>
              </a:rPr>
              <a:t>1</a:t>
            </a:r>
            <a:r>
              <a:rPr lang="fa-IR" dirty="0" smtClean="0">
                <a:effectLst/>
              </a:rPr>
              <a:t> انجام دهید: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dirty="0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dirty="0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dirty="0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en-US" dirty="0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endParaRPr lang="fa-IR" dirty="0" smtClean="0">
              <a:effectLst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Char char="ü"/>
              <a:defRPr/>
            </a:pPr>
            <a:r>
              <a:rPr lang="fa-IR" dirty="0" smtClean="0">
                <a:effectLst/>
              </a:rPr>
              <a:t>تفریق</a:t>
            </a:r>
            <a:r>
              <a:rPr lang="en-US" sz="2400" dirty="0" smtClean="0">
                <a:effectLst/>
              </a:rPr>
              <a:t>1000011 – 1010100</a:t>
            </a:r>
            <a:r>
              <a:rPr lang="fa-IR" dirty="0" smtClean="0">
                <a:effectLst/>
              </a:rPr>
              <a:t> را با استفاده از مکمل </a:t>
            </a:r>
            <a:r>
              <a:rPr lang="fa-IR" dirty="0" smtClean="0">
                <a:solidFill>
                  <a:schemeClr val="folHlink"/>
                </a:solidFill>
                <a:effectLst/>
              </a:rPr>
              <a:t>1</a:t>
            </a:r>
            <a:r>
              <a:rPr lang="fa-IR" dirty="0" smtClean="0">
                <a:effectLst/>
              </a:rPr>
              <a:t> انجام دهید: 			جواب= </a:t>
            </a:r>
            <a:r>
              <a:rPr lang="en-US" dirty="0" smtClean="0">
                <a:effectLst/>
              </a:rPr>
              <a:t>-</a:t>
            </a:r>
            <a:r>
              <a:rPr lang="en-US" sz="2800" dirty="0" smtClean="0">
                <a:effectLst/>
              </a:rPr>
              <a:t>0010001</a:t>
            </a:r>
            <a:endParaRPr lang="en-US" sz="2800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مدار منطقي(</a:t>
            </a:r>
            <a:r>
              <a:rPr lang="en-US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Digital Design</a:t>
            </a:r>
            <a:r>
              <a:rPr lang="fa-IR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800000"/>
                </a:solidFill>
              </a:rPr>
              <a:t>هدف درس: </a:t>
            </a:r>
            <a:r>
              <a:rPr lang="fa-IR" dirty="0" smtClean="0"/>
              <a:t>دانشجويان با گذراندن اين درس ديدگاه وسيعي نسبت به </a:t>
            </a:r>
            <a:r>
              <a:rPr lang="fa-IR" dirty="0" smtClean="0">
                <a:solidFill>
                  <a:srgbClr val="FF0000"/>
                </a:solidFill>
              </a:rPr>
              <a:t>جنبه هاي سخت افزاري </a:t>
            </a:r>
            <a:r>
              <a:rPr lang="fa-IR" dirty="0" smtClean="0"/>
              <a:t>مهندسي کامپيوتر پيدا مي‌کنند. دانش فني و مهارتهاي کسب شده در اين درس بعداً در دروس پيشرفته کامپيوتر بکار مي آيد.</a:t>
            </a:r>
            <a:endParaRPr lang="en-US" dirty="0" smtClean="0">
              <a:solidFill>
                <a:srgbClr val="0000FF"/>
              </a:solidFill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6072198" y="3987233"/>
            <a:ext cx="2435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Ctr="1">
            <a:spAutoFit/>
          </a:bodyPr>
          <a:lstStyle/>
          <a:p>
            <a:pPr algn="just" rtl="1">
              <a:buFont typeface="Wingdings 2" pitchFamily="18" charset="2"/>
              <a:buChar char=""/>
            </a:pPr>
            <a:r>
              <a:rPr lang="fa-IR" sz="3200" b="1" dirty="0" smtClean="0">
                <a:solidFill>
                  <a:srgbClr val="800000"/>
                </a:solidFill>
                <a:cs typeface="B Nazanin" pitchFamily="2" charset="-78"/>
              </a:rPr>
              <a:t>جايگاه </a:t>
            </a:r>
            <a:r>
              <a:rPr lang="fa-IR" sz="3200" b="1" dirty="0">
                <a:solidFill>
                  <a:srgbClr val="800000"/>
                </a:solidFill>
                <a:cs typeface="B Nazanin" pitchFamily="2" charset="-78"/>
              </a:rPr>
              <a:t>درس</a:t>
            </a:r>
            <a:r>
              <a:rPr lang="fa-IR" sz="3200" b="1" dirty="0" smtClean="0">
                <a:solidFill>
                  <a:srgbClr val="800000"/>
                </a:solidFill>
                <a:cs typeface="B Nazanin" pitchFamily="2" charset="-78"/>
              </a:rPr>
              <a:t>:</a:t>
            </a:r>
            <a:endParaRPr lang="en-US" sz="3200" dirty="0">
              <a:solidFill>
                <a:srgbClr val="0000FF"/>
              </a:solidFill>
              <a:cs typeface="B Nazanin" pitchFamily="2" charset="-78"/>
            </a:endParaRPr>
          </a:p>
        </p:txBody>
      </p:sp>
      <p:sp>
        <p:nvSpPr>
          <p:cNvPr id="5" name="Shape 7170"/>
          <p:cNvSpPr txBox="1">
            <a:spLocks noChangeArrowheads="1"/>
          </p:cNvSpPr>
          <p:nvPr/>
        </p:nvSpPr>
        <p:spPr bwMode="auto">
          <a:xfrm>
            <a:off x="285720" y="4214842"/>
            <a:ext cx="580070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 مدار منطقي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 معماري کامپيوتر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 طراحی کامپیوتری سیستم های دیجیتال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ریزپردازنده و زبان ماشین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الکترونیک دیجیتال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dirty="0" smtClean="0">
                <a:cs typeface="B Lotus" pitchFamily="2" charset="-78"/>
              </a:rPr>
              <a:t> مدار منطقي پيشرفته</a:t>
            </a:r>
          </a:p>
          <a:p>
            <a:pPr marL="342900" marR="0" lvl="0" indent="-342900" algn="r" defTabSz="914400" rtl="1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kumimoji="0" lang="fa-IR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طراحی</a:t>
            </a:r>
            <a:r>
              <a:rPr kumimoji="0" lang="fa-IR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مدارهای واسط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	</a:t>
            </a:r>
            <a:endParaRPr kumimoji="0" lang="en-US" sz="20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Nazanin" pitchFamily="2" charset="-7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5041432" y="609600"/>
            <a:ext cx="37977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fa-IR" sz="3200" dirty="0">
                <a:solidFill>
                  <a:srgbClr val="660066"/>
                </a:solidFill>
                <a:cs typeface="Zar" pitchFamily="2" charset="-78"/>
              </a:rPr>
              <a:t> )</a:t>
            </a:r>
            <a:r>
              <a:rPr lang="en-US" sz="2800" dirty="0">
                <a:solidFill>
                  <a:srgbClr val="660066"/>
                </a:solidFill>
                <a:cs typeface="Zar" pitchFamily="2" charset="-78"/>
              </a:rPr>
              <a:t>Over flow</a:t>
            </a:r>
            <a:r>
              <a:rPr lang="en-US" sz="3200" dirty="0">
                <a:solidFill>
                  <a:srgbClr val="660066"/>
                </a:solidFill>
                <a:cs typeface="Zar" pitchFamily="2" charset="-78"/>
              </a:rPr>
              <a:t> </a:t>
            </a:r>
            <a:r>
              <a:rPr lang="fa-IR" sz="3200" dirty="0" smtClean="0">
                <a:solidFill>
                  <a:srgbClr val="660066"/>
                </a:solidFill>
                <a:cs typeface="Zar" pitchFamily="2" charset="-78"/>
              </a:rPr>
              <a:t>خطاي سرريز </a:t>
            </a:r>
            <a:r>
              <a:rPr lang="fa-IR" sz="3200" dirty="0">
                <a:solidFill>
                  <a:srgbClr val="660066"/>
                </a:solidFill>
                <a:cs typeface="Zar" pitchFamily="2" charset="-78"/>
              </a:rPr>
              <a:t>(</a:t>
            </a:r>
            <a:endParaRPr lang="en-US" sz="3200" dirty="0">
              <a:solidFill>
                <a:srgbClr val="660066"/>
              </a:solidFill>
              <a:cs typeface="Zar" pitchFamily="2" charset="-78"/>
            </a:endParaRPr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-79335" y="1935163"/>
            <a:ext cx="9151929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- در جمع اعداد بدون علامت، رخداد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سرريز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همان رقم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نقلي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است.</a:t>
            </a:r>
          </a:p>
          <a:p>
            <a:pPr algn="r"/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- در جمع و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تفريق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اعدا علامت دار،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سرريز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در دو هنگام ممکن است رخ دهد: جمع دو عدد مثبت </a:t>
            </a:r>
          </a:p>
          <a:p>
            <a:pPr algn="r"/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   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يا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جمع دو عدد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منفي.</a:t>
            </a:r>
            <a:endParaRPr lang="fa-IR" sz="2400" dirty="0">
              <a:solidFill>
                <a:srgbClr val="40458C"/>
              </a:solidFill>
              <a:cs typeface="B Nazanin" pitchFamily="2" charset="-78"/>
            </a:endParaRPr>
          </a:p>
          <a:p>
            <a:pPr algn="r"/>
            <a:endParaRPr lang="fa-IR" sz="2400" dirty="0">
              <a:solidFill>
                <a:srgbClr val="40458C"/>
              </a:solidFill>
              <a:cs typeface="B Nazanin" pitchFamily="2" charset="-78"/>
            </a:endParaRPr>
          </a:p>
          <a:p>
            <a:pPr algn="r"/>
            <a:r>
              <a:rPr lang="fa-IR" sz="3600" dirty="0" smtClean="0">
                <a:solidFill>
                  <a:srgbClr val="660066"/>
                </a:solidFill>
                <a:cs typeface="B Nazanin" pitchFamily="2" charset="-78"/>
              </a:rPr>
              <a:t>تشخيص </a:t>
            </a:r>
            <a:r>
              <a:rPr lang="fa-IR" sz="3600" dirty="0">
                <a:solidFill>
                  <a:srgbClr val="660066"/>
                </a:solidFill>
                <a:cs typeface="B Nazanin" pitchFamily="2" charset="-78"/>
              </a:rPr>
              <a:t>رخداد </a:t>
            </a:r>
            <a:r>
              <a:rPr lang="fa-IR" sz="3600" dirty="0" smtClean="0">
                <a:solidFill>
                  <a:srgbClr val="660066"/>
                </a:solidFill>
                <a:cs typeface="B Nazanin" pitchFamily="2" charset="-78"/>
              </a:rPr>
              <a:t>سرريز</a:t>
            </a:r>
            <a:r>
              <a:rPr lang="fa-IR" sz="3600" dirty="0">
                <a:solidFill>
                  <a:srgbClr val="660066"/>
                </a:solidFill>
                <a:cs typeface="B Nazanin" pitchFamily="2" charset="-78"/>
              </a:rPr>
              <a:t>: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 </a:t>
            </a:r>
          </a:p>
          <a:p>
            <a:pPr algn="r"/>
            <a:endParaRPr lang="fa-IR" sz="2400" dirty="0">
              <a:solidFill>
                <a:srgbClr val="40458C"/>
              </a:solidFill>
              <a:cs typeface="B Nazanin" pitchFamily="2" charset="-78"/>
            </a:endParaRPr>
          </a:p>
          <a:p>
            <a:pPr algn="r"/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راه اول : اگر حاصلجمع دو عدد مثبت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عددي منفي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شود و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يا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جمع دو عدد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منفي، عددي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مثبت،</a:t>
            </a:r>
          </a:p>
          <a:p>
            <a:pPr algn="r"/>
            <a:endParaRPr lang="fa-IR" sz="2400" dirty="0">
              <a:solidFill>
                <a:srgbClr val="40458C"/>
              </a:solidFill>
              <a:cs typeface="B Nazanin" pitchFamily="2" charset="-78"/>
            </a:endParaRPr>
          </a:p>
          <a:p>
            <a:pPr algn="r"/>
            <a:endParaRPr lang="fa-IR" sz="2400" dirty="0">
              <a:solidFill>
                <a:srgbClr val="40458C"/>
              </a:solidFill>
              <a:cs typeface="B Nazanin" pitchFamily="2" charset="-78"/>
            </a:endParaRPr>
          </a:p>
          <a:p>
            <a:pPr algn="r"/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راه دوم : در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صورتي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که دو رقم 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نقلي 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آخر </a:t>
            </a:r>
            <a:r>
              <a:rPr lang="fa-IR" sz="2400" smtClean="0">
                <a:solidFill>
                  <a:srgbClr val="40458C"/>
                </a:solidFill>
                <a:cs typeface="B Nazanin" pitchFamily="2" charset="-78"/>
              </a:rPr>
              <a:t>نامساوي</a:t>
            </a:r>
            <a:r>
              <a:rPr lang="fa-IR" sz="2400" dirty="0" smtClean="0">
                <a:solidFill>
                  <a:srgbClr val="40458C"/>
                </a:solidFill>
                <a:cs typeface="B Nazanin" pitchFamily="2" charset="-78"/>
              </a:rPr>
              <a:t> باشند</a:t>
            </a:r>
            <a:r>
              <a:rPr lang="fa-IR" sz="2400" dirty="0">
                <a:solidFill>
                  <a:srgbClr val="40458C"/>
                </a:solidFill>
                <a:cs typeface="B Nazanin" pitchFamily="2" charset="-78"/>
              </a:rPr>
              <a:t>. </a:t>
            </a:r>
            <a:endParaRPr lang="en-US" sz="2400" dirty="0">
              <a:solidFill>
                <a:srgbClr val="40458C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6124575" y="609600"/>
            <a:ext cx="2714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3200" dirty="0">
                <a:solidFill>
                  <a:srgbClr val="660066"/>
                </a:solidFill>
                <a:cs typeface="Zar" pitchFamily="2" charset="-78"/>
              </a:rPr>
              <a:t>جمع اعداد </a:t>
            </a:r>
            <a:r>
              <a:rPr lang="fa-IR" sz="3200" dirty="0" smtClean="0">
                <a:solidFill>
                  <a:srgbClr val="660066"/>
                </a:solidFill>
                <a:cs typeface="Zar" pitchFamily="2" charset="-78"/>
              </a:rPr>
              <a:t>اعشاري </a:t>
            </a:r>
            <a:r>
              <a:rPr lang="fa-IR" sz="3200" dirty="0">
                <a:solidFill>
                  <a:srgbClr val="660066"/>
                </a:solidFill>
                <a:cs typeface="Zar" pitchFamily="2" charset="-78"/>
              </a:rPr>
              <a:t>: </a:t>
            </a:r>
            <a:endParaRPr lang="en-US" sz="3200" dirty="0">
              <a:solidFill>
                <a:srgbClr val="660066"/>
              </a:solidFill>
              <a:cs typeface="Zar" pitchFamily="2" charset="-78"/>
            </a:endParaRP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143000" y="1905000"/>
            <a:ext cx="146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 25 . 50</a:t>
            </a:r>
          </a:p>
          <a:p>
            <a:pPr>
              <a:buFontTx/>
              <a:buChar char="-"/>
            </a:pP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  38 . 75    </a:t>
            </a:r>
          </a:p>
        </p:txBody>
      </p:sp>
      <p:sp>
        <p:nvSpPr>
          <p:cNvPr id="18436" name="Line 6"/>
          <p:cNvSpPr>
            <a:spLocks noChangeShapeType="1"/>
          </p:cNvSpPr>
          <p:nvPr/>
        </p:nvSpPr>
        <p:spPr bwMode="auto">
          <a:xfrm>
            <a:off x="1182688" y="2667000"/>
            <a:ext cx="13716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3717925" y="1889125"/>
            <a:ext cx="26463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0 0 1 1 0 0 1 . 1 0 0 0</a:t>
            </a:r>
          </a:p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1 0 1 1 0 0 1 . 0 1 0 0 </a:t>
            </a:r>
          </a:p>
          <a:p>
            <a:endParaRPr lang="en-US" sz="200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1 1 1 0 0 1 0 . 1 1 0 0 </a:t>
            </a:r>
          </a:p>
        </p:txBody>
      </p:sp>
      <p:sp>
        <p:nvSpPr>
          <p:cNvPr id="18438" name="Line 8"/>
          <p:cNvSpPr>
            <a:spLocks noChangeShapeType="1"/>
          </p:cNvSpPr>
          <p:nvPr/>
        </p:nvSpPr>
        <p:spPr bwMode="auto">
          <a:xfrm>
            <a:off x="3657600" y="2667000"/>
            <a:ext cx="2819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Line 9"/>
          <p:cNvSpPr>
            <a:spLocks noChangeShapeType="1"/>
          </p:cNvSpPr>
          <p:nvPr/>
        </p:nvSpPr>
        <p:spPr bwMode="auto">
          <a:xfrm>
            <a:off x="2743200" y="2209800"/>
            <a:ext cx="5334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4191000" y="3429000"/>
            <a:ext cx="620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- 13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6324600" y="3473450"/>
            <a:ext cx="677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0.25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711825" y="3489325"/>
            <a:ext cx="53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0.5</a:t>
            </a:r>
          </a:p>
        </p:txBody>
      </p:sp>
      <p:sp>
        <p:nvSpPr>
          <p:cNvPr id="16398" name="AutoShape 14"/>
          <p:cNvSpPr>
            <a:spLocks/>
          </p:cNvSpPr>
          <p:nvPr/>
        </p:nvSpPr>
        <p:spPr bwMode="auto">
          <a:xfrm rot="5400000">
            <a:off x="4419600" y="2514600"/>
            <a:ext cx="152400" cy="1524000"/>
          </a:xfrm>
          <a:prstGeom prst="rightBracket">
            <a:avLst>
              <a:gd name="adj" fmla="val 83333"/>
            </a:avLst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5562600" y="3260725"/>
            <a:ext cx="304800" cy="2286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5791200" y="3184525"/>
            <a:ext cx="503238" cy="381000"/>
          </a:xfrm>
          <a:prstGeom prst="line">
            <a:avLst/>
          </a:prstGeom>
          <a:noFill/>
          <a:ln w="19050">
            <a:solidFill>
              <a:srgbClr val="40458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46" name="Text Box 17"/>
          <p:cNvSpPr txBox="1">
            <a:spLocks noChangeArrowheads="1"/>
          </p:cNvSpPr>
          <p:nvPr/>
        </p:nvSpPr>
        <p:spPr bwMode="auto">
          <a:xfrm>
            <a:off x="7042346" y="3962400"/>
            <a:ext cx="1911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660066"/>
                </a:solidFill>
                <a:cs typeface="B Nazanin" pitchFamily="2" charset="-78"/>
              </a:rPr>
              <a:t>مبناي </a:t>
            </a:r>
            <a:r>
              <a:rPr lang="fa-IR" sz="2800" dirty="0">
                <a:solidFill>
                  <a:srgbClr val="660066"/>
                </a:solidFill>
                <a:cs typeface="B Nazanin" pitchFamily="2" charset="-78"/>
              </a:rPr>
              <a:t>4، 8، 16</a:t>
            </a:r>
            <a:endParaRPr lang="en-US" sz="2800" dirty="0">
              <a:solidFill>
                <a:srgbClr val="660066"/>
              </a:solidFill>
              <a:cs typeface="B Nazanin" pitchFamily="2" charset="-78"/>
            </a:endParaRPr>
          </a:p>
        </p:txBody>
      </p:sp>
      <p:sp>
        <p:nvSpPr>
          <p:cNvPr id="18447" name="Text Box 18"/>
          <p:cNvSpPr txBox="1">
            <a:spLocks noChangeArrowheads="1"/>
          </p:cNvSpPr>
          <p:nvPr/>
        </p:nvSpPr>
        <p:spPr bwMode="auto">
          <a:xfrm>
            <a:off x="1066800" y="4038600"/>
            <a:ext cx="23342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25 </a:t>
            </a:r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 ( 1 1 0 0 1 )</a:t>
            </a:r>
            <a:r>
              <a:rPr lang="en-US" sz="2000" baseline="-25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2</a:t>
            </a:r>
            <a:endParaRPr lang="en-US" sz="2000" baseline="-2500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48" name="Text Box 19"/>
          <p:cNvSpPr txBox="1">
            <a:spLocks noChangeArrowheads="1"/>
          </p:cNvSpPr>
          <p:nvPr/>
        </p:nvSpPr>
        <p:spPr bwMode="auto">
          <a:xfrm>
            <a:off x="1076325" y="4632325"/>
            <a:ext cx="138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0 1 1 0 0 1</a:t>
            </a:r>
          </a:p>
        </p:txBody>
      </p:sp>
      <p:sp>
        <p:nvSpPr>
          <p:cNvPr id="16404" name="AutoShape 20"/>
          <p:cNvSpPr>
            <a:spLocks noChangeAspect="1"/>
          </p:cNvSpPr>
          <p:nvPr/>
        </p:nvSpPr>
        <p:spPr bwMode="auto">
          <a:xfrm rot="5400000">
            <a:off x="2110582" y="4980781"/>
            <a:ext cx="146050" cy="255587"/>
          </a:xfrm>
          <a:prstGeom prst="rightBrace">
            <a:avLst>
              <a:gd name="adj1" fmla="val 14583"/>
              <a:gd name="adj2" fmla="val 50000"/>
            </a:avLst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 flipH="1">
            <a:off x="1397000" y="51054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51" name="Text Box 24"/>
          <p:cNvSpPr txBox="1">
            <a:spLocks noChangeArrowheads="1"/>
          </p:cNvSpPr>
          <p:nvPr/>
        </p:nvSpPr>
        <p:spPr bwMode="auto">
          <a:xfrm>
            <a:off x="3124200" y="4724400"/>
            <a:ext cx="13404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( 121 )</a:t>
            </a:r>
            <a:r>
              <a:rPr lang="en-US" sz="2000" baseline="-25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4</a:t>
            </a:r>
            <a:endParaRPr lang="en-US" sz="2000" baseline="-2500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52" name="Text Box 25"/>
          <p:cNvSpPr txBox="1">
            <a:spLocks noChangeArrowheads="1"/>
          </p:cNvSpPr>
          <p:nvPr/>
        </p:nvSpPr>
        <p:spPr bwMode="auto">
          <a:xfrm>
            <a:off x="1082675" y="5318125"/>
            <a:ext cx="138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0 1 1 0 0 1</a:t>
            </a:r>
          </a:p>
        </p:txBody>
      </p:sp>
      <p:sp>
        <p:nvSpPr>
          <p:cNvPr id="16410" name="AutoShape 26"/>
          <p:cNvSpPr>
            <a:spLocks noChangeAspect="1"/>
          </p:cNvSpPr>
          <p:nvPr/>
        </p:nvSpPr>
        <p:spPr bwMode="auto">
          <a:xfrm rot="5400000">
            <a:off x="1974850" y="5635625"/>
            <a:ext cx="209550" cy="368300"/>
          </a:xfrm>
          <a:prstGeom prst="rightBrace">
            <a:avLst>
              <a:gd name="adj1" fmla="val 14646"/>
              <a:gd name="adj2" fmla="val 50000"/>
            </a:avLst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411" name="Line 27"/>
          <p:cNvSpPr>
            <a:spLocks noChangeAspect="1" noChangeShapeType="1"/>
          </p:cNvSpPr>
          <p:nvPr/>
        </p:nvSpPr>
        <p:spPr bwMode="auto">
          <a:xfrm flipH="1">
            <a:off x="1457325" y="5789613"/>
            <a:ext cx="320675" cy="1587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55" name="Text Box 28"/>
          <p:cNvSpPr txBox="1">
            <a:spLocks noChangeArrowheads="1"/>
          </p:cNvSpPr>
          <p:nvPr/>
        </p:nvSpPr>
        <p:spPr bwMode="auto">
          <a:xfrm>
            <a:off x="1092200" y="5927725"/>
            <a:ext cx="180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</a:rPr>
              <a:t>0 0 0 1 1 0 0 1</a:t>
            </a:r>
          </a:p>
        </p:txBody>
      </p:sp>
      <p:sp>
        <p:nvSpPr>
          <p:cNvPr id="16413" name="AutoShape 29"/>
          <p:cNvSpPr>
            <a:spLocks noChangeAspect="1"/>
          </p:cNvSpPr>
          <p:nvPr/>
        </p:nvSpPr>
        <p:spPr bwMode="auto">
          <a:xfrm rot="5400000">
            <a:off x="2293937" y="6078538"/>
            <a:ext cx="263525" cy="685800"/>
          </a:xfrm>
          <a:prstGeom prst="rightBrace">
            <a:avLst>
              <a:gd name="adj1" fmla="val 21687"/>
              <a:gd name="adj2" fmla="val 50000"/>
            </a:avLst>
          </a:prstGeom>
          <a:noFill/>
          <a:ln w="19050">
            <a:solidFill>
              <a:srgbClr val="40458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414" name="Line 30"/>
          <p:cNvSpPr>
            <a:spLocks noChangeShapeType="1"/>
          </p:cNvSpPr>
          <p:nvPr/>
        </p:nvSpPr>
        <p:spPr bwMode="auto">
          <a:xfrm flipH="1">
            <a:off x="1549400" y="6324600"/>
            <a:ext cx="457200" cy="0"/>
          </a:xfrm>
          <a:prstGeom prst="line">
            <a:avLst/>
          </a:prstGeom>
          <a:noFill/>
          <a:ln w="22225">
            <a:solidFill>
              <a:srgbClr val="40458C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8458" name="Text Box 31"/>
          <p:cNvSpPr txBox="1">
            <a:spLocks noChangeArrowheads="1"/>
          </p:cNvSpPr>
          <p:nvPr/>
        </p:nvSpPr>
        <p:spPr bwMode="auto">
          <a:xfrm>
            <a:off x="3157538" y="5394325"/>
            <a:ext cx="11977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( 31 )</a:t>
            </a:r>
            <a:r>
              <a:rPr lang="en-US" sz="2000" baseline="-25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8</a:t>
            </a:r>
            <a:endParaRPr lang="en-US" sz="2000" baseline="-2500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59" name="Text Box 32"/>
          <p:cNvSpPr txBox="1">
            <a:spLocks noChangeArrowheads="1"/>
          </p:cNvSpPr>
          <p:nvPr/>
        </p:nvSpPr>
        <p:spPr bwMode="auto">
          <a:xfrm>
            <a:off x="3141663" y="5943600"/>
            <a:ext cx="12923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( 19 )</a:t>
            </a:r>
            <a:r>
              <a:rPr lang="en-US" sz="2000" baseline="-25000">
                <a:solidFill>
                  <a:srgbClr val="40458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16</a:t>
            </a:r>
            <a:endParaRPr lang="en-US" sz="2000" baseline="-25000">
              <a:solidFill>
                <a:srgbClr val="40458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5" grpId="0"/>
      <p:bldP spid="16396" grpId="0"/>
      <p:bldP spid="16398" grpId="0" animBg="1"/>
      <p:bldP spid="16399" grpId="0" animBg="1"/>
      <p:bldP spid="16400" grpId="0" animBg="1"/>
      <p:bldP spid="16404" grpId="0" animBg="1"/>
      <p:bldP spid="16407" grpId="0" animBg="1"/>
      <p:bldP spid="16410" grpId="0" animBg="1"/>
      <p:bldP spid="16411" grpId="0" animBg="1"/>
      <p:bldP spid="16413" grpId="0" animBg="1"/>
      <p:bldP spid="164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7"/>
          <p:cNvGraphicFramePr>
            <a:graphicFrameLocks noChangeAspect="1"/>
          </p:cNvGraphicFramePr>
          <p:nvPr/>
        </p:nvGraphicFramePr>
        <p:xfrm>
          <a:off x="1182688" y="3630613"/>
          <a:ext cx="113665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4" name="Equation" r:id="rId3" imgW="482400" imgH="279360" progId="Equation.3">
                  <p:embed/>
                </p:oleObj>
              </mc:Choice>
              <mc:Fallback>
                <p:oleObj name="Equation" r:id="rId3" imgW="482400" imgH="2793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88" y="3630613"/>
                        <a:ext cx="1136650" cy="66040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8"/>
          <p:cNvGraphicFramePr>
            <a:graphicFrameLocks noChangeAspect="1"/>
          </p:cNvGraphicFramePr>
          <p:nvPr/>
        </p:nvGraphicFramePr>
        <p:xfrm>
          <a:off x="1193800" y="4157663"/>
          <a:ext cx="113030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5" name="Equation" r:id="rId5" imgW="406080" imgH="279360" progId="Equation.3">
                  <p:embed/>
                </p:oleObj>
              </mc:Choice>
              <mc:Fallback>
                <p:oleObj name="Equation" r:id="rId5" imgW="406080" imgH="27936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4157663"/>
                        <a:ext cx="1130300" cy="644525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9"/>
          <p:cNvGraphicFramePr>
            <a:graphicFrameLocks noChangeAspect="1"/>
          </p:cNvGraphicFramePr>
          <p:nvPr/>
        </p:nvGraphicFramePr>
        <p:xfrm>
          <a:off x="1193800" y="4694238"/>
          <a:ext cx="1127125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6" name="Equation" r:id="rId7" imgW="330120" imgH="279360" progId="Equation.3">
                  <p:embed/>
                </p:oleObj>
              </mc:Choice>
              <mc:Fallback>
                <p:oleObj name="Equation" r:id="rId7" imgW="330120" imgH="2793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4694238"/>
                        <a:ext cx="1127125" cy="652462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10"/>
          <p:cNvGraphicFramePr>
            <a:graphicFrameLocks noChangeAspect="1"/>
          </p:cNvGraphicFramePr>
          <p:nvPr/>
        </p:nvGraphicFramePr>
        <p:xfrm>
          <a:off x="1200150" y="5219700"/>
          <a:ext cx="11350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7" name="Equation" r:id="rId9" imgW="266400" imgH="279360" progId="Equation.3">
                  <p:embed/>
                </p:oleObj>
              </mc:Choice>
              <mc:Fallback>
                <p:oleObj name="Equation" r:id="rId9" imgW="266400" imgH="2793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5219700"/>
                        <a:ext cx="1135063" cy="682625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15"/>
          <p:cNvGraphicFramePr>
            <a:graphicFrameLocks noChangeAspect="1"/>
          </p:cNvGraphicFramePr>
          <p:nvPr/>
        </p:nvGraphicFramePr>
        <p:xfrm>
          <a:off x="4608513" y="5386388"/>
          <a:ext cx="568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8" name="Equation" r:id="rId11" imgW="228600" imgH="164880" progId="Equation.3">
                  <p:embed/>
                </p:oleObj>
              </mc:Choice>
              <mc:Fallback>
                <p:oleObj name="Equation" r:id="rId11" imgW="228600" imgH="1648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513" y="5386388"/>
                        <a:ext cx="568325" cy="40640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16"/>
          <p:cNvGraphicFramePr>
            <a:graphicFrameLocks noChangeAspect="1"/>
          </p:cNvGraphicFramePr>
          <p:nvPr/>
        </p:nvGraphicFramePr>
        <p:xfrm>
          <a:off x="4611688" y="4792663"/>
          <a:ext cx="5730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39" name="Equation" r:id="rId13" imgW="203040" imgH="164880" progId="Equation.3">
                  <p:embed/>
                </p:oleObj>
              </mc:Choice>
              <mc:Fallback>
                <p:oleObj name="Equation" r:id="rId13" imgW="203040" imgH="1648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1688" y="4792663"/>
                        <a:ext cx="573087" cy="40640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17"/>
          <p:cNvGraphicFramePr>
            <a:graphicFrameLocks noChangeAspect="1"/>
          </p:cNvGraphicFramePr>
          <p:nvPr/>
        </p:nvGraphicFramePr>
        <p:xfrm>
          <a:off x="4613275" y="4284663"/>
          <a:ext cx="568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0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275" y="4284663"/>
                        <a:ext cx="568325" cy="40640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8"/>
          <p:cNvGraphicFramePr>
            <a:graphicFrameLocks noChangeAspect="1"/>
          </p:cNvGraphicFramePr>
          <p:nvPr/>
        </p:nvGraphicFramePr>
        <p:xfrm>
          <a:off x="4592638" y="3708400"/>
          <a:ext cx="5699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1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638" y="3708400"/>
                        <a:ext cx="569912" cy="404813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0" name="Line 19"/>
          <p:cNvSpPr>
            <a:spLocks noChangeShapeType="1"/>
          </p:cNvSpPr>
          <p:nvPr/>
        </p:nvSpPr>
        <p:spPr bwMode="auto">
          <a:xfrm flipH="1">
            <a:off x="5299075" y="5449888"/>
            <a:ext cx="8382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1" name="Line 20"/>
          <p:cNvSpPr>
            <a:spLocks noChangeShapeType="1"/>
          </p:cNvSpPr>
          <p:nvPr/>
        </p:nvSpPr>
        <p:spPr bwMode="auto">
          <a:xfrm flipH="1">
            <a:off x="5270500" y="3925888"/>
            <a:ext cx="8382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2" name="Text Box 21"/>
          <p:cNvSpPr txBox="1">
            <a:spLocks noChangeArrowheads="1"/>
          </p:cNvSpPr>
          <p:nvPr/>
        </p:nvSpPr>
        <p:spPr bwMode="auto">
          <a:xfrm>
            <a:off x="6137275" y="5145088"/>
            <a:ext cx="8826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600">
                <a:latin typeface="Times New Roman" pitchFamily="18" charset="0"/>
              </a:rPr>
              <a:t>MSB</a:t>
            </a:r>
          </a:p>
        </p:txBody>
      </p:sp>
      <p:sp>
        <p:nvSpPr>
          <p:cNvPr id="7183" name="Text Box 22"/>
          <p:cNvSpPr txBox="1">
            <a:spLocks noChangeArrowheads="1"/>
          </p:cNvSpPr>
          <p:nvPr/>
        </p:nvSpPr>
        <p:spPr bwMode="auto">
          <a:xfrm>
            <a:off x="6108700" y="3621088"/>
            <a:ext cx="7905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600">
                <a:latin typeface="Times New Roman" pitchFamily="18" charset="0"/>
              </a:rPr>
              <a:t>LSB</a:t>
            </a:r>
          </a:p>
        </p:txBody>
      </p:sp>
      <p:graphicFrame>
        <p:nvGraphicFramePr>
          <p:cNvPr id="11287" name="Object 23"/>
          <p:cNvGraphicFramePr>
            <a:graphicFrameLocks noChangeAspect="1"/>
          </p:cNvGraphicFramePr>
          <p:nvPr/>
        </p:nvGraphicFramePr>
        <p:xfrm>
          <a:off x="2438400" y="6019800"/>
          <a:ext cx="23622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2" name="Equation" r:id="rId18" imgW="939600" imgH="228600" progId="Equation.3">
                  <p:embed/>
                </p:oleObj>
              </mc:Choice>
              <mc:Fallback>
                <p:oleObj name="Equation" r:id="rId18" imgW="9396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019800"/>
                        <a:ext cx="2362200" cy="573088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27"/>
          <p:cNvGraphicFramePr>
            <a:graphicFrameLocks noChangeAspect="1"/>
          </p:cNvGraphicFramePr>
          <p:nvPr/>
        </p:nvGraphicFramePr>
        <p:xfrm>
          <a:off x="2317750" y="3629025"/>
          <a:ext cx="2114550" cy="227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43" name="Equation" r:id="rId20" imgW="774360" imgH="863280" progId="Equation.3">
                  <p:embed/>
                </p:oleObj>
              </mc:Choice>
              <mc:Fallback>
                <p:oleObj name="Equation" r:id="rId20" imgW="774360" imgH="8632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0" y="3629025"/>
                        <a:ext cx="2114550" cy="2278063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7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تبدیل از دهدهی به مبنای 8 </a:t>
            </a:r>
            <a:endParaRPr lang="en-US" smtClean="0"/>
          </a:p>
        </p:txBody>
      </p:sp>
      <p:sp>
        <p:nvSpPr>
          <p:cNvPr id="11298" name="Rectangle 34"/>
          <p:cNvSpPr>
            <a:spLocks noGrp="1" noChangeArrowheads="1"/>
          </p:cNvSpPr>
          <p:nvPr>
            <p:ph type="body" idx="1"/>
          </p:nvPr>
        </p:nvSpPr>
        <p:spPr>
          <a:xfrm>
            <a:off x="215900" y="1562100"/>
            <a:ext cx="8356600" cy="2120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fa-IR" sz="2400" smtClean="0"/>
              <a:t>عدد را بر 8 تقسیم کنید. باقیمانده تقسیم کم ارزشترین بیت است.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z="2400" smtClean="0"/>
              <a:t>سپس خارج قسمت را بر 8 تقسیم کنید. باقیمانده بیت کم ارزش بعدی است.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z="2400" smtClean="0"/>
              <a:t>این کار را تا وقتی که خارج قسمت از 8 بزرگتر است ادامه دهید.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fa-IR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sz="2400" smtClean="0"/>
              <a:t>عدد 1122 را به مبنای 8 ببرید:</a:t>
            </a: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4800" y="1524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rtl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ü"/>
              <a:defRPr/>
            </a:pPr>
            <a:r>
              <a:rPr lang="fa-IR" sz="2600" dirty="0">
                <a:effectLst>
                  <a:outerShdw blurRad="38100" dist="38100" dir="2700000" algn="tl">
                    <a:srgbClr val="010199"/>
                  </a:outerShdw>
                </a:effectLst>
                <a:cs typeface="B Lotus" pitchFamily="2" charset="-78"/>
              </a:rPr>
              <a:t>عدد</a:t>
            </a:r>
            <a:r>
              <a:rPr lang="en-US" sz="2600" dirty="0">
                <a:effectLst>
                  <a:outerShdw blurRad="38100" dist="38100" dir="2700000" algn="tl">
                    <a:srgbClr val="010199"/>
                  </a:outerShdw>
                </a:effectLst>
                <a:cs typeface="B Lotus" pitchFamily="2" charset="-78"/>
              </a:rPr>
              <a:t> </a:t>
            </a:r>
            <a:r>
              <a:rPr lang="en-US" sz="26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(0.3152)</a:t>
            </a:r>
            <a:r>
              <a:rPr lang="en-US" sz="2600" baseline="-250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6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2600" dirty="0">
                <a:effectLst>
                  <a:outerShdw blurRad="38100" dist="38100" dir="2700000" algn="tl">
                    <a:srgbClr val="010199"/>
                  </a:outerShdw>
                </a:effectLst>
                <a:cs typeface="B Lotus" pitchFamily="2" charset="-78"/>
              </a:rPr>
              <a:t>را به مبنای 8 ببرید. (با چهار رقم دقت)</a:t>
            </a:r>
            <a:endParaRPr lang="en-US" sz="2600" dirty="0">
              <a:effectLst>
                <a:outerShdw blurRad="38100" dist="38100" dir="2700000" algn="tl">
                  <a:srgbClr val="010199"/>
                </a:outerShdw>
              </a:effectLst>
              <a:cs typeface="B Lotus" pitchFamily="2" charset="-78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828800" y="2286000"/>
            <a:ext cx="65849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400">
                <a:latin typeface="Times New Roman" pitchFamily="18" charset="0"/>
              </a:rPr>
              <a:t>0.3152 </a:t>
            </a:r>
            <a:r>
              <a:rPr lang="en-US" sz="2400">
                <a:latin typeface="Arial Unicode MS" pitchFamily="34" charset="-128"/>
              </a:rPr>
              <a:t>x</a:t>
            </a:r>
            <a:r>
              <a:rPr lang="en-US" sz="2400">
                <a:latin typeface="Times New Roman" pitchFamily="18" charset="0"/>
              </a:rPr>
              <a:t> 8 =    2    +   0.5216     a</a:t>
            </a:r>
            <a:r>
              <a:rPr lang="en-US" sz="2400" baseline="-25000">
                <a:latin typeface="Times New Roman" pitchFamily="18" charset="0"/>
              </a:rPr>
              <a:t>-1</a:t>
            </a:r>
            <a:r>
              <a:rPr lang="en-US" sz="2400">
                <a:latin typeface="Times New Roman" pitchFamily="18" charset="0"/>
              </a:rPr>
              <a:t> = 2		</a:t>
            </a:r>
          </a:p>
          <a:p>
            <a:pPr algn="l" rtl="0"/>
            <a:r>
              <a:rPr lang="en-US" sz="2400">
                <a:latin typeface="Times New Roman" pitchFamily="18" charset="0"/>
              </a:rPr>
              <a:t>0.5216 </a:t>
            </a:r>
            <a:r>
              <a:rPr lang="en-US" sz="2400">
                <a:latin typeface="Arial Unicode MS" pitchFamily="34" charset="-128"/>
              </a:rPr>
              <a:t>x</a:t>
            </a:r>
            <a:r>
              <a:rPr lang="en-US" sz="2400">
                <a:latin typeface="Times New Roman" pitchFamily="18" charset="0"/>
              </a:rPr>
              <a:t> 8 =    4    +   0.1728     a</a:t>
            </a:r>
            <a:r>
              <a:rPr lang="en-US" sz="2400" baseline="-25000">
                <a:latin typeface="Times New Roman" pitchFamily="18" charset="0"/>
              </a:rPr>
              <a:t>-2</a:t>
            </a:r>
            <a:r>
              <a:rPr lang="en-US" sz="2400">
                <a:latin typeface="Times New Roman" pitchFamily="18" charset="0"/>
              </a:rPr>
              <a:t> = 4</a:t>
            </a:r>
          </a:p>
          <a:p>
            <a:pPr algn="l" rtl="0"/>
            <a:r>
              <a:rPr lang="en-US" sz="2400">
                <a:latin typeface="Times New Roman" pitchFamily="18" charset="0"/>
              </a:rPr>
              <a:t>0.1728 </a:t>
            </a:r>
            <a:r>
              <a:rPr lang="en-US" sz="2400">
                <a:latin typeface="Arial Unicode MS" pitchFamily="34" charset="-128"/>
              </a:rPr>
              <a:t>x </a:t>
            </a:r>
            <a:r>
              <a:rPr lang="en-US" sz="2400">
                <a:latin typeface="Times New Roman" pitchFamily="18" charset="0"/>
              </a:rPr>
              <a:t>8 =    1    +   0.3824     a</a:t>
            </a:r>
            <a:r>
              <a:rPr lang="en-US" sz="2400" baseline="-25000">
                <a:latin typeface="Times New Roman" pitchFamily="18" charset="0"/>
              </a:rPr>
              <a:t>-3</a:t>
            </a:r>
            <a:r>
              <a:rPr lang="en-US" sz="2400">
                <a:latin typeface="Times New Roman" pitchFamily="18" charset="0"/>
              </a:rPr>
              <a:t> = 1</a:t>
            </a:r>
          </a:p>
          <a:p>
            <a:pPr algn="l" rtl="0"/>
            <a:r>
              <a:rPr lang="en-US" sz="2400">
                <a:latin typeface="Times New Roman" pitchFamily="18" charset="0"/>
              </a:rPr>
              <a:t>0.3824 </a:t>
            </a:r>
            <a:r>
              <a:rPr lang="en-US" sz="2400">
                <a:latin typeface="Arial Unicode MS" pitchFamily="34" charset="-128"/>
              </a:rPr>
              <a:t>x</a:t>
            </a:r>
            <a:r>
              <a:rPr lang="en-US" sz="2400">
                <a:latin typeface="Times New Roman" pitchFamily="18" charset="0"/>
              </a:rPr>
              <a:t> 8 =    3    +   0.0592     a</a:t>
            </a:r>
            <a:r>
              <a:rPr lang="en-US" sz="2400" baseline="-25000">
                <a:latin typeface="Times New Roman" pitchFamily="18" charset="0"/>
              </a:rPr>
              <a:t>-4</a:t>
            </a:r>
            <a:r>
              <a:rPr lang="en-US" sz="2400">
                <a:latin typeface="Times New Roman" pitchFamily="18" charset="0"/>
              </a:rPr>
              <a:t> = 3</a:t>
            </a:r>
          </a:p>
          <a:p>
            <a:pPr algn="l" rtl="0"/>
            <a:endParaRPr lang="en-US" sz="2400">
              <a:latin typeface="Times New Roman" pitchFamily="18" charset="0"/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1690688" y="4038600"/>
          <a:ext cx="5572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4" name="Equation" r:id="rId4" imgW="2539800" imgH="228600" progId="Equation.3">
                  <p:embed/>
                </p:oleObj>
              </mc:Choice>
              <mc:Fallback>
                <p:oleObj name="Equation" r:id="rId4" imgW="2539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688" y="4038600"/>
                        <a:ext cx="5572125" cy="50165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078163" y="5529263"/>
            <a:ext cx="3856037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  <a:defRPr/>
            </a:pPr>
            <a:r>
              <a:rPr lang="en-US" sz="26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(1122.3152)</a:t>
            </a:r>
            <a:r>
              <a:rPr lang="en-US" sz="2600" baseline="-250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6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 = (    ?    )</a:t>
            </a:r>
            <a:r>
              <a:rPr lang="en-US" sz="2600" baseline="-25000" dirty="0">
                <a:effectLst>
                  <a:outerShdw blurRad="38100" dist="38100" dir="2700000" algn="tl">
                    <a:srgbClr val="010199"/>
                  </a:outerShdw>
                </a:effectLst>
                <a:latin typeface="Times New Roman" pitchFamily="18" charset="0"/>
                <a:cs typeface="Times New Roman" pitchFamily="18" charset="0"/>
              </a:rPr>
              <a:t>8  </a:t>
            </a:r>
            <a:endParaRPr lang="en-US" sz="2600" dirty="0">
              <a:effectLst>
                <a:outerShdw blurRad="38100" dist="38100" dir="2700000" algn="tl">
                  <a:srgbClr val="010199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 smtClean="0"/>
              <a:t>تبدیل از دهدهی به مبنای 8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34"/>
          <p:cNvSpPr>
            <a:spLocks noChangeArrowheads="1"/>
          </p:cNvSpPr>
          <p:nvPr/>
        </p:nvSpPr>
        <p:spPr bwMode="auto">
          <a:xfrm>
            <a:off x="3175" y="8551863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 rtl="0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13618" name="Rectangle 30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sz="4400" dirty="0" smtClean="0"/>
              <a:t>جدول تبدیل</a:t>
            </a:r>
            <a:endParaRPr lang="en-US" sz="4400" dirty="0" smtClean="0"/>
          </a:p>
        </p:txBody>
      </p:sp>
      <p:sp>
        <p:nvSpPr>
          <p:cNvPr id="9222" name="Rectangle 309"/>
          <p:cNvSpPr>
            <a:spLocks noChangeArrowheads="1"/>
          </p:cNvSpPr>
          <p:nvPr/>
        </p:nvSpPr>
        <p:spPr bwMode="auto">
          <a:xfrm>
            <a:off x="2838450" y="1403350"/>
            <a:ext cx="4000500" cy="48323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9218" name="Picture 0"/>
          <p:cNvGraphicFramePr>
            <a:graphicFrameLocks noChangeAspect="1"/>
          </p:cNvGraphicFramePr>
          <p:nvPr/>
        </p:nvGraphicFramePr>
        <p:xfrm>
          <a:off x="2803525" y="1390650"/>
          <a:ext cx="3038475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name="Worksheet" r:id="rId3" imgW="1718640" imgH="2758680" progId="Excel.Sheet.8">
                  <p:embed/>
                </p:oleObj>
              </mc:Choice>
              <mc:Fallback>
                <p:oleObj name="Worksheet" r:id="rId3" imgW="1718640" imgH="2758680" progId="Excel.Sheet.8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525" y="1390650"/>
                        <a:ext cx="3038475" cy="487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E9964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402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A0836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5808663" y="1390650"/>
            <a:ext cx="1023937" cy="4854575"/>
            <a:chOff x="-3" y="-3"/>
            <a:chExt cx="524" cy="7238"/>
          </a:xfrm>
        </p:grpSpPr>
        <p:grpSp>
          <p:nvGrpSpPr>
            <p:cNvPr id="3" name="Group 312"/>
            <p:cNvGrpSpPr>
              <a:grpSpLocks/>
            </p:cNvGrpSpPr>
            <p:nvPr/>
          </p:nvGrpSpPr>
          <p:grpSpPr bwMode="auto">
            <a:xfrm>
              <a:off x="0" y="0"/>
              <a:ext cx="518" cy="7232"/>
              <a:chOff x="0" y="0"/>
              <a:chExt cx="518" cy="7232"/>
            </a:xfrm>
          </p:grpSpPr>
          <p:grpSp>
            <p:nvGrpSpPr>
              <p:cNvPr id="4" name="Group 313"/>
              <p:cNvGrpSpPr>
                <a:grpSpLocks/>
              </p:cNvGrpSpPr>
              <p:nvPr/>
            </p:nvGrpSpPr>
            <p:grpSpPr bwMode="auto">
              <a:xfrm>
                <a:off x="0" y="0"/>
                <a:ext cx="518" cy="480"/>
                <a:chOff x="0" y="0"/>
                <a:chExt cx="518" cy="480"/>
              </a:xfrm>
            </p:grpSpPr>
            <p:sp>
              <p:nvSpPr>
                <p:cNvPr id="9281" name="Rectangle 31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432" cy="4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algn="l" rtl="0"/>
                  <a:r>
                    <a:rPr lang="en-US" sz="2600" b="1">
                      <a:solidFill>
                        <a:schemeClr val="bg1"/>
                      </a:solidFill>
                    </a:rPr>
                    <a:t> </a:t>
                  </a:r>
                </a:p>
                <a:p>
                  <a:pPr algn="l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82" name="Rectangle 3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18" cy="48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316"/>
              <p:cNvGrpSpPr>
                <a:grpSpLocks/>
              </p:cNvGrpSpPr>
              <p:nvPr/>
            </p:nvGrpSpPr>
            <p:grpSpPr bwMode="auto">
              <a:xfrm>
                <a:off x="0" y="480"/>
                <a:ext cx="518" cy="422"/>
                <a:chOff x="0" y="480"/>
                <a:chExt cx="518" cy="422"/>
              </a:xfrm>
            </p:grpSpPr>
            <p:sp>
              <p:nvSpPr>
                <p:cNvPr id="9279" name="Rectangle 317"/>
                <p:cNvSpPr>
                  <a:spLocks noChangeArrowheads="1"/>
                </p:cNvSpPr>
                <p:nvPr/>
              </p:nvSpPr>
              <p:spPr bwMode="auto">
                <a:xfrm>
                  <a:off x="43" y="480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00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80" name="Rectangle 318"/>
                <p:cNvSpPr>
                  <a:spLocks noChangeArrowheads="1"/>
                </p:cNvSpPr>
                <p:nvPr/>
              </p:nvSpPr>
              <p:spPr bwMode="auto">
                <a:xfrm>
                  <a:off x="0" y="480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319"/>
              <p:cNvGrpSpPr>
                <a:grpSpLocks/>
              </p:cNvGrpSpPr>
              <p:nvPr/>
            </p:nvGrpSpPr>
            <p:grpSpPr bwMode="auto">
              <a:xfrm>
                <a:off x="0" y="902"/>
                <a:ext cx="518" cy="422"/>
                <a:chOff x="0" y="902"/>
                <a:chExt cx="518" cy="422"/>
              </a:xfrm>
            </p:grpSpPr>
            <p:sp>
              <p:nvSpPr>
                <p:cNvPr id="9277" name="Rectangle 320"/>
                <p:cNvSpPr>
                  <a:spLocks noChangeArrowheads="1"/>
                </p:cNvSpPr>
                <p:nvPr/>
              </p:nvSpPr>
              <p:spPr bwMode="auto">
                <a:xfrm>
                  <a:off x="43" y="902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01</a:t>
                  </a:r>
                </a:p>
                <a:p>
                  <a:pPr algn="ctr" rtl="0" eaLnBrk="0" hangingPunct="0"/>
                  <a:endParaRPr lang="en-US" b="1">
                    <a:solidFill>
                      <a:schemeClr val="bg1"/>
                    </a:solidFill>
                    <a:latin typeface="Arial Narrow" pitchFamily="34" charset="0"/>
                  </a:endParaRPr>
                </a:p>
              </p:txBody>
            </p:sp>
            <p:sp>
              <p:nvSpPr>
                <p:cNvPr id="9278" name="Rectangle 321"/>
                <p:cNvSpPr>
                  <a:spLocks noChangeArrowheads="1"/>
                </p:cNvSpPr>
                <p:nvPr/>
              </p:nvSpPr>
              <p:spPr bwMode="auto">
                <a:xfrm>
                  <a:off x="0" y="902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322"/>
              <p:cNvGrpSpPr>
                <a:grpSpLocks/>
              </p:cNvGrpSpPr>
              <p:nvPr/>
            </p:nvGrpSpPr>
            <p:grpSpPr bwMode="auto">
              <a:xfrm>
                <a:off x="0" y="1324"/>
                <a:ext cx="518" cy="422"/>
                <a:chOff x="0" y="1324"/>
                <a:chExt cx="518" cy="422"/>
              </a:xfrm>
            </p:grpSpPr>
            <p:sp>
              <p:nvSpPr>
                <p:cNvPr id="9275" name="Rectangle 323"/>
                <p:cNvSpPr>
                  <a:spLocks noChangeArrowheads="1"/>
                </p:cNvSpPr>
                <p:nvPr/>
              </p:nvSpPr>
              <p:spPr bwMode="auto">
                <a:xfrm>
                  <a:off x="43" y="1324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02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76" name="Rectangle 324"/>
                <p:cNvSpPr>
                  <a:spLocks noChangeArrowheads="1"/>
                </p:cNvSpPr>
                <p:nvPr/>
              </p:nvSpPr>
              <p:spPr bwMode="auto">
                <a:xfrm>
                  <a:off x="0" y="1324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" name="Group 325"/>
              <p:cNvGrpSpPr>
                <a:grpSpLocks/>
              </p:cNvGrpSpPr>
              <p:nvPr/>
            </p:nvGrpSpPr>
            <p:grpSpPr bwMode="auto">
              <a:xfrm>
                <a:off x="0" y="1746"/>
                <a:ext cx="518" cy="422"/>
                <a:chOff x="0" y="1746"/>
                <a:chExt cx="518" cy="422"/>
              </a:xfrm>
            </p:grpSpPr>
            <p:sp>
              <p:nvSpPr>
                <p:cNvPr id="9273" name="Rectangle 326"/>
                <p:cNvSpPr>
                  <a:spLocks noChangeArrowheads="1"/>
                </p:cNvSpPr>
                <p:nvPr/>
              </p:nvSpPr>
              <p:spPr bwMode="auto">
                <a:xfrm>
                  <a:off x="43" y="1746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03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74" name="Rectangle 327"/>
                <p:cNvSpPr>
                  <a:spLocks noChangeArrowheads="1"/>
                </p:cNvSpPr>
                <p:nvPr/>
              </p:nvSpPr>
              <p:spPr bwMode="auto">
                <a:xfrm>
                  <a:off x="0" y="1746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" name="Group 328"/>
              <p:cNvGrpSpPr>
                <a:grpSpLocks/>
              </p:cNvGrpSpPr>
              <p:nvPr/>
            </p:nvGrpSpPr>
            <p:grpSpPr bwMode="auto">
              <a:xfrm>
                <a:off x="0" y="2168"/>
                <a:ext cx="518" cy="422"/>
                <a:chOff x="0" y="2168"/>
                <a:chExt cx="518" cy="422"/>
              </a:xfrm>
            </p:grpSpPr>
            <p:sp>
              <p:nvSpPr>
                <p:cNvPr id="9271" name="Rectangle 329"/>
                <p:cNvSpPr>
                  <a:spLocks noChangeArrowheads="1"/>
                </p:cNvSpPr>
                <p:nvPr/>
              </p:nvSpPr>
              <p:spPr bwMode="auto">
                <a:xfrm>
                  <a:off x="43" y="2168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04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72" name="Rectangle 330"/>
                <p:cNvSpPr>
                  <a:spLocks noChangeArrowheads="1"/>
                </p:cNvSpPr>
                <p:nvPr/>
              </p:nvSpPr>
              <p:spPr bwMode="auto">
                <a:xfrm>
                  <a:off x="0" y="2168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331"/>
              <p:cNvGrpSpPr>
                <a:grpSpLocks/>
              </p:cNvGrpSpPr>
              <p:nvPr/>
            </p:nvGrpSpPr>
            <p:grpSpPr bwMode="auto">
              <a:xfrm>
                <a:off x="0" y="2590"/>
                <a:ext cx="518" cy="422"/>
                <a:chOff x="0" y="2590"/>
                <a:chExt cx="518" cy="422"/>
              </a:xfrm>
            </p:grpSpPr>
            <p:sp>
              <p:nvSpPr>
                <p:cNvPr id="9269" name="Rectangle 332"/>
                <p:cNvSpPr>
                  <a:spLocks noChangeArrowheads="1"/>
                </p:cNvSpPr>
                <p:nvPr/>
              </p:nvSpPr>
              <p:spPr bwMode="auto">
                <a:xfrm>
                  <a:off x="43" y="2590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05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70" name="Rectangle 333"/>
                <p:cNvSpPr>
                  <a:spLocks noChangeArrowheads="1"/>
                </p:cNvSpPr>
                <p:nvPr/>
              </p:nvSpPr>
              <p:spPr bwMode="auto">
                <a:xfrm>
                  <a:off x="0" y="2590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" name="Group 334"/>
              <p:cNvGrpSpPr>
                <a:grpSpLocks/>
              </p:cNvGrpSpPr>
              <p:nvPr/>
            </p:nvGrpSpPr>
            <p:grpSpPr bwMode="auto">
              <a:xfrm>
                <a:off x="0" y="3012"/>
                <a:ext cx="518" cy="422"/>
                <a:chOff x="0" y="3012"/>
                <a:chExt cx="518" cy="422"/>
              </a:xfrm>
            </p:grpSpPr>
            <p:sp>
              <p:nvSpPr>
                <p:cNvPr id="9267" name="Rectangle 335"/>
                <p:cNvSpPr>
                  <a:spLocks noChangeArrowheads="1"/>
                </p:cNvSpPr>
                <p:nvPr/>
              </p:nvSpPr>
              <p:spPr bwMode="auto">
                <a:xfrm>
                  <a:off x="43" y="3012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06</a:t>
                  </a:r>
                  <a:r>
                    <a:rPr lang="en-US" sz="14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en-US" sz="12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68" name="Rectangle 336"/>
                <p:cNvSpPr>
                  <a:spLocks noChangeArrowheads="1"/>
                </p:cNvSpPr>
                <p:nvPr/>
              </p:nvSpPr>
              <p:spPr bwMode="auto">
                <a:xfrm>
                  <a:off x="0" y="3012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337"/>
              <p:cNvGrpSpPr>
                <a:grpSpLocks/>
              </p:cNvGrpSpPr>
              <p:nvPr/>
            </p:nvGrpSpPr>
            <p:grpSpPr bwMode="auto">
              <a:xfrm>
                <a:off x="0" y="3434"/>
                <a:ext cx="518" cy="422"/>
                <a:chOff x="0" y="3434"/>
                <a:chExt cx="518" cy="422"/>
              </a:xfrm>
            </p:grpSpPr>
            <p:sp>
              <p:nvSpPr>
                <p:cNvPr id="9265" name="Rectangle 338"/>
                <p:cNvSpPr>
                  <a:spLocks noChangeArrowheads="1"/>
                </p:cNvSpPr>
                <p:nvPr/>
              </p:nvSpPr>
              <p:spPr bwMode="auto">
                <a:xfrm>
                  <a:off x="43" y="3434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07</a:t>
                  </a:r>
                </a:p>
                <a:p>
                  <a:pPr algn="ctr" rtl="0" eaLnBrk="0" hangingPunct="0"/>
                  <a:endParaRPr lang="en-US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66" name="Rectangle 339"/>
                <p:cNvSpPr>
                  <a:spLocks noChangeArrowheads="1"/>
                </p:cNvSpPr>
                <p:nvPr/>
              </p:nvSpPr>
              <p:spPr bwMode="auto">
                <a:xfrm>
                  <a:off x="0" y="3434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340"/>
              <p:cNvGrpSpPr>
                <a:grpSpLocks/>
              </p:cNvGrpSpPr>
              <p:nvPr/>
            </p:nvGrpSpPr>
            <p:grpSpPr bwMode="auto">
              <a:xfrm>
                <a:off x="0" y="3856"/>
                <a:ext cx="518" cy="422"/>
                <a:chOff x="0" y="3856"/>
                <a:chExt cx="518" cy="422"/>
              </a:xfrm>
            </p:grpSpPr>
            <p:sp>
              <p:nvSpPr>
                <p:cNvPr id="9263" name="Rectangle 341"/>
                <p:cNvSpPr>
                  <a:spLocks noChangeArrowheads="1"/>
                </p:cNvSpPr>
                <p:nvPr/>
              </p:nvSpPr>
              <p:spPr bwMode="auto">
                <a:xfrm>
                  <a:off x="43" y="3856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10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Narrow" pitchFamily="34" charset="0"/>
                  </a:endParaRPr>
                </a:p>
              </p:txBody>
            </p:sp>
            <p:sp>
              <p:nvSpPr>
                <p:cNvPr id="9264" name="Rectangle 342"/>
                <p:cNvSpPr>
                  <a:spLocks noChangeArrowheads="1"/>
                </p:cNvSpPr>
                <p:nvPr/>
              </p:nvSpPr>
              <p:spPr bwMode="auto">
                <a:xfrm>
                  <a:off x="0" y="3856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4" name="Group 343"/>
              <p:cNvGrpSpPr>
                <a:grpSpLocks/>
              </p:cNvGrpSpPr>
              <p:nvPr/>
            </p:nvGrpSpPr>
            <p:grpSpPr bwMode="auto">
              <a:xfrm>
                <a:off x="0" y="4278"/>
                <a:ext cx="518" cy="422"/>
                <a:chOff x="0" y="4278"/>
                <a:chExt cx="518" cy="422"/>
              </a:xfrm>
            </p:grpSpPr>
            <p:sp>
              <p:nvSpPr>
                <p:cNvPr id="9261" name="Rectangle 344"/>
                <p:cNvSpPr>
                  <a:spLocks noChangeArrowheads="1"/>
                </p:cNvSpPr>
                <p:nvPr/>
              </p:nvSpPr>
              <p:spPr bwMode="auto">
                <a:xfrm>
                  <a:off x="43" y="4278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11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62" name="Rectangle 345"/>
                <p:cNvSpPr>
                  <a:spLocks noChangeArrowheads="1"/>
                </p:cNvSpPr>
                <p:nvPr/>
              </p:nvSpPr>
              <p:spPr bwMode="auto">
                <a:xfrm>
                  <a:off x="0" y="4278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" name="Group 346"/>
              <p:cNvGrpSpPr>
                <a:grpSpLocks/>
              </p:cNvGrpSpPr>
              <p:nvPr/>
            </p:nvGrpSpPr>
            <p:grpSpPr bwMode="auto">
              <a:xfrm>
                <a:off x="0" y="4700"/>
                <a:ext cx="518" cy="422"/>
                <a:chOff x="0" y="4700"/>
                <a:chExt cx="518" cy="422"/>
              </a:xfrm>
            </p:grpSpPr>
            <p:sp>
              <p:nvSpPr>
                <p:cNvPr id="9259" name="Rectangle 347"/>
                <p:cNvSpPr>
                  <a:spLocks noChangeArrowheads="1"/>
                </p:cNvSpPr>
                <p:nvPr/>
              </p:nvSpPr>
              <p:spPr bwMode="auto">
                <a:xfrm>
                  <a:off x="43" y="4700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12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60" name="Rectangle 348"/>
                <p:cNvSpPr>
                  <a:spLocks noChangeArrowheads="1"/>
                </p:cNvSpPr>
                <p:nvPr/>
              </p:nvSpPr>
              <p:spPr bwMode="auto">
                <a:xfrm>
                  <a:off x="0" y="4700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" name="Group 349"/>
              <p:cNvGrpSpPr>
                <a:grpSpLocks/>
              </p:cNvGrpSpPr>
              <p:nvPr/>
            </p:nvGrpSpPr>
            <p:grpSpPr bwMode="auto">
              <a:xfrm>
                <a:off x="0" y="5122"/>
                <a:ext cx="518" cy="422"/>
                <a:chOff x="0" y="5122"/>
                <a:chExt cx="518" cy="422"/>
              </a:xfrm>
            </p:grpSpPr>
            <p:sp>
              <p:nvSpPr>
                <p:cNvPr id="9257" name="Rectangle 350"/>
                <p:cNvSpPr>
                  <a:spLocks noChangeArrowheads="1"/>
                </p:cNvSpPr>
                <p:nvPr/>
              </p:nvSpPr>
              <p:spPr bwMode="auto">
                <a:xfrm>
                  <a:off x="43" y="5122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13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58" name="Rectangle 351"/>
                <p:cNvSpPr>
                  <a:spLocks noChangeArrowheads="1"/>
                </p:cNvSpPr>
                <p:nvPr/>
              </p:nvSpPr>
              <p:spPr bwMode="auto">
                <a:xfrm>
                  <a:off x="0" y="5122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352"/>
              <p:cNvGrpSpPr>
                <a:grpSpLocks/>
              </p:cNvGrpSpPr>
              <p:nvPr/>
            </p:nvGrpSpPr>
            <p:grpSpPr bwMode="auto">
              <a:xfrm>
                <a:off x="0" y="5544"/>
                <a:ext cx="518" cy="422"/>
                <a:chOff x="0" y="5544"/>
                <a:chExt cx="518" cy="422"/>
              </a:xfrm>
            </p:grpSpPr>
            <p:sp>
              <p:nvSpPr>
                <p:cNvPr id="9255" name="Rectangle 353"/>
                <p:cNvSpPr>
                  <a:spLocks noChangeArrowheads="1"/>
                </p:cNvSpPr>
                <p:nvPr/>
              </p:nvSpPr>
              <p:spPr bwMode="auto">
                <a:xfrm>
                  <a:off x="43" y="5544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14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56" name="Rectangle 354"/>
                <p:cNvSpPr>
                  <a:spLocks noChangeArrowheads="1"/>
                </p:cNvSpPr>
                <p:nvPr/>
              </p:nvSpPr>
              <p:spPr bwMode="auto">
                <a:xfrm>
                  <a:off x="0" y="5544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355"/>
              <p:cNvGrpSpPr>
                <a:grpSpLocks/>
              </p:cNvGrpSpPr>
              <p:nvPr/>
            </p:nvGrpSpPr>
            <p:grpSpPr bwMode="auto">
              <a:xfrm>
                <a:off x="0" y="5966"/>
                <a:ext cx="518" cy="422"/>
                <a:chOff x="0" y="5966"/>
                <a:chExt cx="518" cy="422"/>
              </a:xfrm>
            </p:grpSpPr>
            <p:sp>
              <p:nvSpPr>
                <p:cNvPr id="9253" name="Rectangle 356"/>
                <p:cNvSpPr>
                  <a:spLocks noChangeArrowheads="1"/>
                </p:cNvSpPr>
                <p:nvPr/>
              </p:nvSpPr>
              <p:spPr bwMode="auto">
                <a:xfrm>
                  <a:off x="43" y="5966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15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54" name="Rectangle 357"/>
                <p:cNvSpPr>
                  <a:spLocks noChangeArrowheads="1"/>
                </p:cNvSpPr>
                <p:nvPr/>
              </p:nvSpPr>
              <p:spPr bwMode="auto">
                <a:xfrm>
                  <a:off x="0" y="5966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" name="Group 358"/>
              <p:cNvGrpSpPr>
                <a:grpSpLocks/>
              </p:cNvGrpSpPr>
              <p:nvPr/>
            </p:nvGrpSpPr>
            <p:grpSpPr bwMode="auto">
              <a:xfrm>
                <a:off x="0" y="6388"/>
                <a:ext cx="518" cy="422"/>
                <a:chOff x="0" y="6388"/>
                <a:chExt cx="518" cy="422"/>
              </a:xfrm>
            </p:grpSpPr>
            <p:sp>
              <p:nvSpPr>
                <p:cNvPr id="9251" name="Rectangle 359"/>
                <p:cNvSpPr>
                  <a:spLocks noChangeArrowheads="1"/>
                </p:cNvSpPr>
                <p:nvPr/>
              </p:nvSpPr>
              <p:spPr bwMode="auto">
                <a:xfrm>
                  <a:off x="43" y="6388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16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Arial Unicode MS" pitchFamily="34" charset="-128"/>
                  </a:endParaRPr>
                </a:p>
              </p:txBody>
            </p:sp>
            <p:sp>
              <p:nvSpPr>
                <p:cNvPr id="9252" name="Rectangle 360"/>
                <p:cNvSpPr>
                  <a:spLocks noChangeArrowheads="1"/>
                </p:cNvSpPr>
                <p:nvPr/>
              </p:nvSpPr>
              <p:spPr bwMode="auto">
                <a:xfrm>
                  <a:off x="0" y="6388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361"/>
              <p:cNvGrpSpPr>
                <a:grpSpLocks/>
              </p:cNvGrpSpPr>
              <p:nvPr/>
            </p:nvGrpSpPr>
            <p:grpSpPr bwMode="auto">
              <a:xfrm>
                <a:off x="0" y="6810"/>
                <a:ext cx="518" cy="422"/>
                <a:chOff x="0" y="6810"/>
                <a:chExt cx="518" cy="422"/>
              </a:xfrm>
            </p:grpSpPr>
            <p:sp>
              <p:nvSpPr>
                <p:cNvPr id="9249" name="Rectangle 362"/>
                <p:cNvSpPr>
                  <a:spLocks noChangeArrowheads="1"/>
                </p:cNvSpPr>
                <p:nvPr/>
              </p:nvSpPr>
              <p:spPr bwMode="auto">
                <a:xfrm>
                  <a:off x="43" y="6810"/>
                  <a:ext cx="432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rtl="0"/>
                  <a:r>
                    <a:rPr lang="en-US" b="1">
                      <a:solidFill>
                        <a:schemeClr val="bg1"/>
                      </a:solidFill>
                      <a:latin typeface="Arial Narrow" pitchFamily="34" charset="0"/>
                      <a:cs typeface="Times New Roman" pitchFamily="18" charset="0"/>
                    </a:rPr>
                    <a:t>17</a:t>
                  </a:r>
                </a:p>
                <a:p>
                  <a:pPr algn="ctr" rtl="0" eaLnBrk="0" hangingPunct="0"/>
                  <a:endParaRPr lang="en-US" sz="2400" b="1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9250" name="Rectangle 363"/>
                <p:cNvSpPr>
                  <a:spLocks noChangeArrowheads="1"/>
                </p:cNvSpPr>
                <p:nvPr/>
              </p:nvSpPr>
              <p:spPr bwMode="auto">
                <a:xfrm>
                  <a:off x="0" y="6810"/>
                  <a:ext cx="518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9231" name="Rectangle 364"/>
            <p:cNvSpPr>
              <a:spLocks noChangeArrowheads="1"/>
            </p:cNvSpPr>
            <p:nvPr/>
          </p:nvSpPr>
          <p:spPr bwMode="auto">
            <a:xfrm>
              <a:off x="-3" y="-3"/>
              <a:ext cx="524" cy="7238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4" name="Text Box 365"/>
          <p:cNvSpPr txBox="1">
            <a:spLocks noChangeArrowheads="1"/>
          </p:cNvSpPr>
          <p:nvPr/>
        </p:nvSpPr>
        <p:spPr bwMode="auto">
          <a:xfrm>
            <a:off x="5927725" y="1377950"/>
            <a:ext cx="6778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1900" b="1">
                <a:solidFill>
                  <a:schemeClr val="bg1"/>
                </a:solidFill>
                <a:latin typeface="Arial Narrow" pitchFamily="34" charset="0"/>
              </a:rPr>
              <a:t>Octal</a:t>
            </a:r>
          </a:p>
        </p:txBody>
      </p:sp>
      <p:sp>
        <p:nvSpPr>
          <p:cNvPr id="9225" name="Line 366"/>
          <p:cNvSpPr>
            <a:spLocks noChangeShapeType="1"/>
          </p:cNvSpPr>
          <p:nvPr/>
        </p:nvSpPr>
        <p:spPr bwMode="auto">
          <a:xfrm>
            <a:off x="6832600" y="1390650"/>
            <a:ext cx="0" cy="4876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6" name="Line 367"/>
          <p:cNvSpPr>
            <a:spLocks noChangeShapeType="1"/>
          </p:cNvSpPr>
          <p:nvPr/>
        </p:nvSpPr>
        <p:spPr bwMode="auto">
          <a:xfrm>
            <a:off x="5815013" y="1387475"/>
            <a:ext cx="0" cy="4876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Line 368"/>
          <p:cNvSpPr>
            <a:spLocks noChangeShapeType="1"/>
          </p:cNvSpPr>
          <p:nvPr/>
        </p:nvSpPr>
        <p:spPr bwMode="auto">
          <a:xfrm>
            <a:off x="5818188" y="6256338"/>
            <a:ext cx="10033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8" name="Line 369"/>
          <p:cNvSpPr>
            <a:spLocks noChangeShapeType="1"/>
          </p:cNvSpPr>
          <p:nvPr/>
        </p:nvSpPr>
        <p:spPr bwMode="auto">
          <a:xfrm>
            <a:off x="5835650" y="1698625"/>
            <a:ext cx="10033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9" name="Line 370"/>
          <p:cNvSpPr>
            <a:spLocks noChangeShapeType="1"/>
          </p:cNvSpPr>
          <p:nvPr/>
        </p:nvSpPr>
        <p:spPr bwMode="auto">
          <a:xfrm>
            <a:off x="5835650" y="1401763"/>
            <a:ext cx="10033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9"/>
          <p:cNvSpPr txBox="1">
            <a:spLocks noChangeArrowheads="1"/>
          </p:cNvSpPr>
          <p:nvPr/>
        </p:nvSpPr>
        <p:spPr bwMode="auto">
          <a:xfrm>
            <a:off x="541338" y="3975100"/>
            <a:ext cx="69548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ü"/>
            </a:pPr>
            <a:r>
              <a:rPr lang="en-US" sz="2400">
                <a:latin typeface="Times New Roman" pitchFamily="18" charset="0"/>
              </a:rPr>
              <a:t>  (010  111 100 . 001 011 000)</a:t>
            </a:r>
            <a:r>
              <a:rPr lang="en-US" sz="2400" baseline="-25000">
                <a:latin typeface="Times New Roman" pitchFamily="18" charset="0"/>
              </a:rPr>
              <a:t>2</a:t>
            </a:r>
            <a:r>
              <a:rPr lang="en-US" sz="2400">
                <a:latin typeface="Times New Roman" pitchFamily="18" charset="0"/>
              </a:rPr>
              <a:t> = (274.130)</a:t>
            </a:r>
            <a:r>
              <a:rPr lang="en-US" sz="2400" baseline="-25000">
                <a:latin typeface="Times New Roman" pitchFamily="18" charset="0"/>
              </a:rPr>
              <a:t>8</a:t>
            </a:r>
          </a:p>
          <a:p>
            <a:pPr algn="l" rtl="0">
              <a:buFont typeface="Wingdings" pitchFamily="2" charset="2"/>
              <a:buNone/>
            </a:pPr>
            <a:endParaRPr lang="en-US" sz="2400" baseline="-25000">
              <a:latin typeface="Times New Roman" pitchFamily="18" charset="0"/>
            </a:endParaRPr>
          </a:p>
          <a:p>
            <a:pPr algn="l" rtl="0">
              <a:buFont typeface="Wingdings" pitchFamily="2" charset="2"/>
              <a:buNone/>
            </a:pPr>
            <a:endParaRPr lang="en-US" sz="2400" baseline="-25000">
              <a:latin typeface="Times New Roman" pitchFamily="18" charset="0"/>
            </a:endParaRPr>
          </a:p>
          <a:p>
            <a:pPr algn="l" rtl="0">
              <a:buFont typeface="Wingdings" pitchFamily="2" charset="2"/>
              <a:buChar char="ü"/>
            </a:pPr>
            <a:r>
              <a:rPr lang="en-US" sz="2400" baseline="-25000">
                <a:latin typeface="Times New Roman" pitchFamily="18" charset="0"/>
              </a:rPr>
              <a:t>   </a:t>
            </a:r>
            <a:r>
              <a:rPr lang="en-US" sz="2400">
                <a:latin typeface="Times New Roman" pitchFamily="18" charset="0"/>
              </a:rPr>
              <a:t>(0110  1111 1101 . 0001 0011 0100)</a:t>
            </a:r>
            <a:r>
              <a:rPr lang="en-US" sz="2400" baseline="-25000">
                <a:latin typeface="Times New Roman" pitchFamily="18" charset="0"/>
              </a:rPr>
              <a:t>2</a:t>
            </a:r>
            <a:r>
              <a:rPr lang="en-US" sz="2400">
                <a:latin typeface="Times New Roman" pitchFamily="18" charset="0"/>
              </a:rPr>
              <a:t> = (6FD.134)</a:t>
            </a:r>
            <a:r>
              <a:rPr lang="en-US" sz="2400" baseline="-25000">
                <a:latin typeface="Times New Roman" pitchFamily="18" charset="0"/>
              </a:rPr>
              <a:t>16</a:t>
            </a:r>
          </a:p>
          <a:p>
            <a:pPr algn="l" rtl="0">
              <a:buFont typeface="Wingdings" pitchFamily="2" charset="2"/>
              <a:buChar char="ü"/>
            </a:pPr>
            <a:endParaRPr lang="en-US" sz="2400" baseline="-25000">
              <a:latin typeface="Times New Roman" pitchFamily="18" charset="0"/>
            </a:endParaRPr>
          </a:p>
          <a:p>
            <a:pPr algn="l" rtl="0">
              <a:buFont typeface="Wingdings" pitchFamily="2" charset="2"/>
              <a:buChar char="ü"/>
            </a:pPr>
            <a:endParaRPr lang="en-US" sz="2400" baseline="-25000">
              <a:latin typeface="Times New Roman" pitchFamily="18" charset="0"/>
            </a:endParaRPr>
          </a:p>
        </p:txBody>
      </p:sp>
      <p:sp>
        <p:nvSpPr>
          <p:cNvPr id="18435" name="AutoShape 10"/>
          <p:cNvSpPr>
            <a:spLocks/>
          </p:cNvSpPr>
          <p:nvPr/>
        </p:nvSpPr>
        <p:spPr bwMode="auto">
          <a:xfrm>
            <a:off x="7539038" y="3967163"/>
            <a:ext cx="301625" cy="1360487"/>
          </a:xfrm>
          <a:prstGeom prst="rightBrace">
            <a:avLst>
              <a:gd name="adj1" fmla="val 37588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7913688" y="4276725"/>
            <a:ext cx="852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400">
                <a:latin typeface="Times New Roman" pitchFamily="18" charset="0"/>
              </a:rPr>
              <a:t>from </a:t>
            </a:r>
          </a:p>
          <a:p>
            <a:pPr algn="l" rtl="0"/>
            <a:r>
              <a:rPr lang="en-US" sz="2400">
                <a:latin typeface="Times New Roman" pitchFamily="18" charset="0"/>
              </a:rPr>
              <a:t>table</a:t>
            </a:r>
          </a:p>
        </p:txBody>
      </p:sp>
      <p:sp>
        <p:nvSpPr>
          <p:cNvPr id="29713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mtClean="0"/>
              <a:t>استفاده از جدول تبدیل</a:t>
            </a:r>
            <a:endParaRPr lang="en-US" smtClean="0"/>
          </a:p>
        </p:txBody>
      </p:sp>
      <p:sp>
        <p:nvSpPr>
          <p:cNvPr id="29714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 smtClean="0"/>
              <a:t>تبدیل </a:t>
            </a:r>
            <a:r>
              <a:rPr lang="fa-IR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از و به</a:t>
            </a:r>
            <a:r>
              <a:rPr lang="fa-IR" dirty="0" smtClean="0"/>
              <a:t> مبناهای 2 و 8 و 16 در دنیای دیجیتال مهم هستند.</a:t>
            </a:r>
          </a:p>
          <a:p>
            <a:pPr eaLnBrk="1" hangingPunct="1">
              <a:defRPr/>
            </a:pPr>
            <a:r>
              <a:rPr lang="fa-IR" dirty="0" smtClean="0"/>
              <a:t>چون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=8</a:t>
            </a:r>
            <a:r>
              <a:rPr lang="fa-IR" dirty="0" smtClean="0"/>
              <a:t> و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=16</a:t>
            </a:r>
            <a:r>
              <a:rPr lang="fa-IR" dirty="0" smtClean="0"/>
              <a:t> هر رقم در مبنای 8 معادل سه بیت باینری و هر رقم مبنای 16 معادل 4 بیت باینری است.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نمونه سئوالات آزمون های سراسری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مقدار اعداد نمایش داده شده در کدام مبنا با سایر موارد متفاوت است؟ (کارشناسی ارشد 94)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(19.1)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(25.0625)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(31.01)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(11001.0001)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5720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نمونه سئوالات آزمون های سراسری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عدد </a:t>
            </a:r>
            <a:r>
              <a:rPr lang="en-US" dirty="0" smtClean="0"/>
              <a:t>101.1111111</a:t>
            </a:r>
            <a:r>
              <a:rPr lang="fa-IR" dirty="0" smtClean="0"/>
              <a:t> در سیستم مکمل 2 به کدام مقدار دهدهی، نزدیکتر است؟ (دکتری 96 – گرایش معماری)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endParaRPr lang="fa-I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3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سئوالات 7 – 8 – 9 – 12 و 18 از فصل اول کتاب.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98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0433" y="1737542"/>
            <a:ext cx="821533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rtl="1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روشهای کدگذاری اطلاعات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باینری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en-US" sz="3200" dirty="0">
                <a:solidFill>
                  <a:srgbClr val="7030A0"/>
                </a:solidFill>
                <a:cs typeface="B Lotus" pitchFamily="2" charset="-78"/>
              </a:rPr>
              <a:t>BCD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fa-IR" sz="320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fa-IR" sz="3200" smtClean="0">
                <a:solidFill>
                  <a:srgbClr val="7030A0"/>
                </a:solidFill>
                <a:cs typeface="B Lotus" pitchFamily="2" charset="-78"/>
              </a:rPr>
              <a:t>گری</a:t>
            </a:r>
            <a:endParaRPr lang="fa-IR" sz="3200" dirty="0">
              <a:solidFill>
                <a:srgbClr val="7030A0"/>
              </a:solidFill>
              <a:cs typeface="B Lotus" pitchFamily="2" charset="-78"/>
            </a:endParaRPr>
          </a:p>
          <a:p>
            <a:pPr lvl="2" algn="just" rtl="1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en-US" sz="3200" dirty="0">
                <a:solidFill>
                  <a:srgbClr val="7030A0"/>
                </a:solidFill>
                <a:cs typeface="B Lotus" pitchFamily="2" charset="-78"/>
              </a:rPr>
              <a:t>ASCII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en-US" sz="3200" dirty="0">
                <a:solidFill>
                  <a:srgbClr val="7030A0"/>
                </a:solidFill>
                <a:cs typeface="B Lotus" pitchFamily="2" charset="-78"/>
              </a:rPr>
              <a:t>EX-3 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en-US" sz="3200" dirty="0">
                <a:solidFill>
                  <a:srgbClr val="7030A0"/>
                </a:solidFill>
                <a:cs typeface="B Lotus" pitchFamily="2" charset="-78"/>
              </a:rPr>
              <a:t>Parity</a:t>
            </a:r>
          </a:p>
          <a:p>
            <a:pPr lvl="2" algn="just" rtl="1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fa-IR" sz="3200" dirty="0" smtClean="0">
                <a:solidFill>
                  <a:srgbClr val="7030A0"/>
                </a:solidFill>
                <a:cs typeface="B Lotus" pitchFamily="2" charset="-78"/>
              </a:rPr>
              <a:t>همینگ</a:t>
            </a:r>
            <a:endParaRPr lang="fa-IR" sz="3200" dirty="0">
              <a:solidFill>
                <a:srgbClr val="7030A0"/>
              </a:solidFill>
              <a:cs typeface="B Lotus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72264" y="1058275"/>
            <a:ext cx="2357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a-IR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- جلسه آینده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9B28F-421A-432B-9A32-2FBC4CBDDABE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33825" y="152400"/>
            <a:ext cx="5210175" cy="838200"/>
          </a:xfrm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زمان بندی</a:t>
            </a:r>
            <a:endParaRPr lang="en-GB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1259632" y="818484"/>
            <a:ext cx="68643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Ctr="1">
            <a:spAutoFit/>
          </a:bodyPr>
          <a:lstStyle/>
          <a:p>
            <a:pPr algn="r" rtl="1">
              <a:buFont typeface="Wingdings" pitchFamily="2" charset="2"/>
              <a:buChar char=""/>
            </a:pPr>
            <a:r>
              <a:rPr lang="fa-IR" sz="3200" dirty="0" smtClean="0">
                <a:cs typeface="B Nazanin" pitchFamily="2" charset="-78"/>
              </a:rPr>
              <a:t> طول ترم:  16 هفته</a:t>
            </a:r>
          </a:p>
          <a:p>
            <a:pPr algn="r" rtl="1">
              <a:buFont typeface="Wingdings" pitchFamily="2" charset="2"/>
              <a:buChar char=""/>
            </a:pPr>
            <a:r>
              <a:rPr lang="fa-IR" sz="3200" dirty="0" smtClean="0">
                <a:cs typeface="B Nazanin" pitchFamily="2" charset="-78"/>
              </a:rPr>
              <a:t> تعطیلات:  1 جلسه</a:t>
            </a:r>
          </a:p>
          <a:p>
            <a:pPr algn="r" rtl="1">
              <a:buFont typeface="Wingdings" pitchFamily="2" charset="2"/>
              <a:buChar char=""/>
            </a:pPr>
            <a:r>
              <a:rPr lang="fa-IR" sz="3200" dirty="0" smtClean="0">
                <a:cs typeface="B Nazanin" pitchFamily="2" charset="-78"/>
              </a:rPr>
              <a:t> تعداد جلسات: 23 جلسه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1600" y="4725134"/>
            <a:ext cx="715240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buFont typeface="Wingdings" pitchFamily="2" charset="2"/>
              <a:buChar char=""/>
              <a:defRPr/>
            </a:pPr>
            <a:r>
              <a:rPr lang="fa-IR" sz="2000" dirty="0" smtClean="0">
                <a:cs typeface="B Nazanin" pitchFamily="2" charset="-78"/>
              </a:rPr>
              <a:t>  تمرین:	       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    10%+10%    (</a:t>
            </a:r>
            <a:r>
              <a:rPr lang="fa-IR" sz="2000" dirty="0">
                <a:cs typeface="B Nazanin" pitchFamily="2" charset="-78"/>
              </a:rPr>
              <a:t>دوره </a:t>
            </a:r>
            <a:r>
              <a:rPr lang="fa-IR" sz="2000" dirty="0" smtClean="0">
                <a:cs typeface="B Nazanin" pitchFamily="2" charset="-78"/>
              </a:rPr>
              <a:t>ای) زمان </a:t>
            </a:r>
            <a:r>
              <a:rPr lang="fa-IR" sz="2000" dirty="0" err="1" smtClean="0">
                <a:cs typeface="B Nazanin" pitchFamily="2" charset="-78"/>
              </a:rPr>
              <a:t>سه‌شنبه</a:t>
            </a:r>
            <a:r>
              <a:rPr lang="fa-IR" sz="2000" dirty="0" smtClean="0">
                <a:cs typeface="B Nazanin" pitchFamily="2" charset="-78"/>
              </a:rPr>
              <a:t> 12-14</a:t>
            </a:r>
            <a:endParaRPr lang="fa-IR" sz="2000" dirty="0"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000" dirty="0" smtClean="0">
                <a:cs typeface="B Nazanin" pitchFamily="2" charset="-78"/>
              </a:rPr>
              <a:t>  کوئیز:                    10%   </a:t>
            </a:r>
            <a:r>
              <a:rPr lang="fa-IR" sz="2000" dirty="0">
                <a:cs typeface="B Nazanin" pitchFamily="2" charset="-78"/>
              </a:rPr>
              <a:t>(نامشخص)</a:t>
            </a: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000" dirty="0" smtClean="0">
                <a:cs typeface="B Nazanin" pitchFamily="2" charset="-78"/>
              </a:rPr>
              <a:t>  میانترم</a:t>
            </a:r>
            <a:r>
              <a:rPr lang="fa-IR" sz="2000" dirty="0">
                <a:cs typeface="B Nazanin" pitchFamily="2" charset="-78"/>
              </a:rPr>
              <a:t>:  </a:t>
            </a:r>
            <a:r>
              <a:rPr lang="fa-IR" sz="2000" dirty="0" smtClean="0">
                <a:cs typeface="B Nazanin" pitchFamily="2" charset="-78"/>
              </a:rPr>
              <a:t>               3</a:t>
            </a:r>
            <a:r>
              <a:rPr lang="fa-IR" sz="2000" dirty="0">
                <a:cs typeface="B Nazanin" pitchFamily="2" charset="-78"/>
              </a:rPr>
              <a:t>0</a:t>
            </a:r>
            <a:r>
              <a:rPr lang="fa-IR" sz="2000" dirty="0" smtClean="0">
                <a:cs typeface="B Nazanin" pitchFamily="2" charset="-78"/>
              </a:rPr>
              <a:t>%  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(97/2/4)</a:t>
            </a:r>
            <a:endParaRPr lang="fa-IR" sz="2000" dirty="0"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000" dirty="0" smtClean="0">
                <a:cs typeface="B Nazanin" pitchFamily="2" charset="-78"/>
              </a:rPr>
              <a:t>  پایانترم</a:t>
            </a:r>
            <a:r>
              <a:rPr lang="fa-IR" sz="2000" dirty="0">
                <a:cs typeface="B Nazanin" pitchFamily="2" charset="-78"/>
              </a:rPr>
              <a:t>:  </a:t>
            </a:r>
            <a:r>
              <a:rPr lang="fa-IR" sz="2000" dirty="0" smtClean="0">
                <a:cs typeface="B Nazanin" pitchFamily="2" charset="-78"/>
              </a:rPr>
              <a:t>               40%  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تقویم آموزشی</a:t>
            </a: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2000" dirty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پروژه:	           10%+5%</a:t>
            </a:r>
            <a:endParaRPr lang="en-US" sz="2000" dirty="0" smtClean="0">
              <a:cs typeface="B Nazanin" pitchFamily="2" charset="-78"/>
            </a:endParaRPr>
          </a:p>
          <a:p>
            <a:pPr lvl="1" algn="r" rtl="1">
              <a:buFont typeface="Wingdings" pitchFamily="2" charset="2"/>
              <a:buChar char=""/>
              <a:defRPr/>
            </a:pPr>
            <a:r>
              <a:rPr lang="fa-IR" sz="1600" dirty="0" smtClean="0">
                <a:cs typeface="B Nazanin" pitchFamily="2" charset="-78"/>
              </a:rPr>
              <a:t>نمره تشویقی در صورت کسب حداقل 50% از مجموع نمرات میان </a:t>
            </a:r>
            <a:r>
              <a:rPr lang="fa-IR" sz="1600" dirty="0" err="1" smtClean="0">
                <a:cs typeface="B Nazanin" pitchFamily="2" charset="-78"/>
              </a:rPr>
              <a:t>ترم</a:t>
            </a:r>
            <a:r>
              <a:rPr lang="fa-IR" sz="1600" dirty="0" smtClean="0">
                <a:cs typeface="B Nazanin" pitchFamily="2" charset="-78"/>
              </a:rPr>
              <a:t> و پایان </a:t>
            </a:r>
            <a:r>
              <a:rPr lang="fa-IR" sz="1600" dirty="0" err="1" smtClean="0">
                <a:cs typeface="B Nazanin" pitchFamily="2" charset="-78"/>
              </a:rPr>
              <a:t>ترم</a:t>
            </a:r>
            <a:r>
              <a:rPr lang="fa-IR" sz="1600" dirty="0" smtClean="0">
                <a:cs typeface="B Nazanin" pitchFamily="2" charset="-78"/>
              </a:rPr>
              <a:t> لحاظ خواهد گردید.</a:t>
            </a:r>
            <a:endParaRPr lang="en-US" sz="1600" dirty="0" smtClean="0">
              <a:cs typeface="B Nazanin" pitchFamily="2" charset="-7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500826" y="3863110"/>
            <a:ext cx="264317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</a:t>
            </a:r>
            <a:r>
              <a:rPr kumimoji="0" lang="fa-IR" sz="3200" b="1" i="0" u="none" strike="noStrike" kern="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ارزیابی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500826" y="2571744"/>
            <a:ext cx="264317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نحوه</a:t>
            </a:r>
            <a:r>
              <a:rPr kumimoji="0" lang="fa-IR" sz="3200" b="1" i="0" u="none" strike="noStrike" kern="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 ارتباط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501639" y="3097918"/>
            <a:ext cx="68643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Ctr="1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"/>
            </a:pPr>
            <a:r>
              <a:rPr lang="fa-IR" sz="2800" dirty="0" smtClean="0">
                <a:cs typeface="B Nazanin" pitchFamily="2" charset="-78"/>
              </a:rPr>
              <a:t>سایت دانشگاه: </a:t>
            </a:r>
            <a:r>
              <a:rPr lang="en-US" sz="2800" dirty="0" smtClean="0">
                <a:cs typeface="B Nazanin" pitchFamily="2" charset="-78"/>
                <a:hlinkClick r:id="rId3"/>
              </a:rPr>
              <a:t>www.shahroodut.ac.ir</a:t>
            </a:r>
            <a:r>
              <a:rPr lang="en-US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"/>
            </a:pPr>
            <a:r>
              <a:rPr lang="fa-IR" sz="2800" dirty="0" smtClean="0">
                <a:cs typeface="B Nazanin" pitchFamily="2" charset="-78"/>
              </a:rPr>
              <a:t>سایت رکیتا: </a:t>
            </a:r>
            <a:r>
              <a:rPr lang="en-US" sz="2800" dirty="0" smtClean="0">
                <a:cs typeface="B Nazanin" pitchFamily="2" charset="-78"/>
                <a:hlinkClick r:id="rId4"/>
              </a:rPr>
              <a:t>www.rekita.ir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chemeClr val="bg1">
                    <a:lumMod val="95000"/>
                  </a:schemeClr>
                </a:solidFill>
                <a:cs typeface="B Nazanin" pitchFamily="2" charset="-78"/>
              </a:rPr>
              <a:t>کد درس: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sut_dd971_mf</a:t>
            </a:r>
            <a:endParaRPr lang="fa-IR" sz="2000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93700" y="927100"/>
            <a:ext cx="8331200" cy="54610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/>
              <a:t>سیستم دودویی و روش های کدگذاری (</a:t>
            </a:r>
            <a:r>
              <a:rPr lang="en-US" sz="2000" dirty="0" smtClean="0"/>
              <a:t>BCD</a:t>
            </a:r>
            <a:r>
              <a:rPr lang="fa-IR" sz="2400" dirty="0" smtClean="0"/>
              <a:t>، گری، همینگ، افزونی سه و ...)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جبر بول و گیت های منطقی  </a:t>
            </a:r>
            <a:r>
              <a:rPr lang="en-US" sz="2000" dirty="0" smtClean="0">
                <a:cs typeface="B Nazanin" pitchFamily="2" charset="-78"/>
              </a:rPr>
              <a:t>And, Or , Nor , </a:t>
            </a:r>
            <a:r>
              <a:rPr lang="en-US" sz="2000" dirty="0" err="1" smtClean="0">
                <a:cs typeface="B Nazanin" pitchFamily="2" charset="-78"/>
              </a:rPr>
              <a:t>Nand</a:t>
            </a:r>
            <a:r>
              <a:rPr lang="fa-IR" sz="2000" dirty="0" smtClean="0">
                <a:cs typeface="B Nazanin" pitchFamily="2" charset="-78"/>
              </a:rPr>
              <a:t> و ...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ساده سازی سطح گیت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جدول کارنا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کویین مک کلاسکی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مدارهای ترکیبی (</a:t>
            </a:r>
            <a:r>
              <a:rPr lang="en-US" sz="2000" dirty="0" smtClean="0">
                <a:cs typeface="B Nazanin" pitchFamily="2" charset="-78"/>
              </a:rPr>
              <a:t>Combinational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جمع کننده، ضرب کننده، تفریق گر، مقایسه گر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en-US" sz="1800" dirty="0" smtClean="0">
                <a:cs typeface="B Nazanin" pitchFamily="2" charset="-78"/>
              </a:rPr>
              <a:t>Multiplexer</a:t>
            </a:r>
            <a:r>
              <a:rPr lang="fa-IR" sz="1800" dirty="0" smtClean="0">
                <a:cs typeface="B Nazanin" pitchFamily="2" charset="-78"/>
              </a:rPr>
              <a:t>، </a:t>
            </a:r>
            <a:r>
              <a:rPr lang="en-US" sz="1800" dirty="0" smtClean="0">
                <a:cs typeface="B Nazanin" pitchFamily="2" charset="-78"/>
              </a:rPr>
              <a:t>De-multiplexer</a:t>
            </a:r>
            <a:endParaRPr lang="fa-IR" sz="1800" dirty="0" smtClean="0">
              <a:cs typeface="B Nazanin" pitchFamily="2" charset="-78"/>
            </a:endParaRP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انکدر، دیکدر</a:t>
            </a:r>
            <a:endParaRPr lang="en-US" sz="2000" dirty="0" smtClean="0">
              <a:cs typeface="B Nazanin" pitchFamily="2" charset="-78"/>
            </a:endParaRP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en-US" sz="1800" dirty="0" smtClean="0">
                <a:cs typeface="B Nazanin" pitchFamily="2" charset="-78"/>
              </a:rPr>
              <a:t>PAL</a:t>
            </a:r>
            <a:r>
              <a:rPr lang="fa-IR" sz="1800" dirty="0" smtClean="0">
                <a:cs typeface="B Nazanin" pitchFamily="2" charset="-78"/>
              </a:rPr>
              <a:t>، </a:t>
            </a:r>
            <a:r>
              <a:rPr lang="en-US" sz="1800" dirty="0" smtClean="0">
                <a:cs typeface="B Nazanin" pitchFamily="2" charset="-78"/>
              </a:rPr>
              <a:t>PLA</a:t>
            </a:r>
            <a:r>
              <a:rPr lang="fa-IR" sz="1800" dirty="0" smtClean="0">
                <a:cs typeface="B Nazanin" pitchFamily="2" charset="-78"/>
              </a:rPr>
              <a:t>، </a:t>
            </a:r>
            <a:r>
              <a:rPr lang="en-US" sz="1800" dirty="0" smtClean="0">
                <a:cs typeface="B Nazanin" pitchFamily="2" charset="-78"/>
              </a:rPr>
              <a:t>PROM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400" dirty="0" smtClean="0">
                <a:cs typeface="B Nazanin" pitchFamily="2" charset="-78"/>
              </a:rPr>
              <a:t>مدارهای ترتیبی (</a:t>
            </a:r>
            <a:r>
              <a:rPr lang="en-US" sz="2000" dirty="0" smtClean="0">
                <a:cs typeface="B Nazanin" pitchFamily="2" charset="-78"/>
              </a:rPr>
              <a:t>Sequential</a:t>
            </a:r>
            <a:r>
              <a:rPr lang="fa-IR" sz="2400" dirty="0" smtClean="0">
                <a:cs typeface="B Nazanin" pitchFamily="2" charset="-78"/>
              </a:rPr>
              <a:t>)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همزمان(</a:t>
            </a:r>
            <a:r>
              <a:rPr lang="en-US" sz="1800" dirty="0" smtClean="0">
                <a:cs typeface="B Nazanin" pitchFamily="2" charset="-78"/>
              </a:rPr>
              <a:t>Synchronous</a:t>
            </a:r>
            <a:r>
              <a:rPr lang="fa-IR" sz="2000" dirty="0" smtClean="0">
                <a:cs typeface="B Nazanin" pitchFamily="2" charset="-78"/>
              </a:rPr>
              <a:t>)</a:t>
            </a:r>
          </a:p>
          <a:p>
            <a:pPr lvl="2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1600" dirty="0" smtClean="0">
                <a:cs typeface="B Nazanin" pitchFamily="2" charset="-78"/>
              </a:rPr>
              <a:t>فلیپ فلاپ</a:t>
            </a:r>
          </a:p>
          <a:p>
            <a:pPr lvl="2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1600" dirty="0" smtClean="0">
                <a:cs typeface="B Nazanin" pitchFamily="2" charset="-78"/>
              </a:rPr>
              <a:t>رجیستر</a:t>
            </a:r>
            <a:endParaRPr lang="en-US" sz="1600" dirty="0" smtClean="0">
              <a:cs typeface="B Nazanin" pitchFamily="2" charset="-78"/>
            </a:endParaRPr>
          </a:p>
          <a:p>
            <a:pPr lvl="2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1600" dirty="0" smtClean="0">
                <a:cs typeface="B Nazanin" pitchFamily="2" charset="-78"/>
              </a:rPr>
              <a:t>حافظه</a:t>
            </a:r>
          </a:p>
          <a:p>
            <a:pPr lvl="2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1600" dirty="0" smtClean="0">
                <a:cs typeface="B Nazanin" pitchFamily="2" charset="-78"/>
              </a:rPr>
              <a:t>شمارنده</a:t>
            </a:r>
            <a:endParaRPr lang="en-US" sz="1600" dirty="0" smtClean="0">
              <a:cs typeface="B Nazanin" pitchFamily="2" charset="-78"/>
            </a:endParaRPr>
          </a:p>
          <a:p>
            <a:pPr lvl="2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1600" dirty="0" smtClean="0">
                <a:cs typeface="B Nazanin" pitchFamily="2" charset="-78"/>
              </a:rPr>
              <a:t>مدل مور و میلی</a:t>
            </a:r>
          </a:p>
          <a:p>
            <a:pPr lvl="1" algn="r" rtl="1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fa-IR" sz="2000" dirty="0" smtClean="0">
                <a:cs typeface="B Nazanin" pitchFamily="2" charset="-78"/>
              </a:rPr>
              <a:t>غیر همزمان(</a:t>
            </a:r>
            <a:r>
              <a:rPr lang="en-US" sz="1800" dirty="0" smtClean="0">
                <a:cs typeface="B Nazanin" pitchFamily="2" charset="-78"/>
              </a:rPr>
              <a:t>Asynchronous</a:t>
            </a:r>
            <a:r>
              <a:rPr lang="fa-IR" sz="2000" dirty="0" smtClean="0">
                <a:cs typeface="B Nazanin" pitchFamily="2" charset="-78"/>
              </a:rPr>
              <a:t>)</a:t>
            </a:r>
            <a:endParaRPr lang="en-US" sz="2000" dirty="0" smtClean="0">
              <a:cs typeface="B Nazanin" pitchFamily="2" charset="-78"/>
            </a:endParaRPr>
          </a:p>
        </p:txBody>
      </p:sp>
      <p:sp>
        <p:nvSpPr>
          <p:cNvPr id="104458" name="Rectangle 10"/>
          <p:cNvSpPr>
            <a:spLocks noGrp="1" noChangeArrowheads="1"/>
          </p:cNvSpPr>
          <p:nvPr>
            <p:ph type="title"/>
          </p:nvPr>
        </p:nvSpPr>
        <p:spPr>
          <a:xfrm>
            <a:off x="5857884" y="0"/>
            <a:ext cx="3114668" cy="11430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فهرست مطالب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72198" y="0"/>
            <a:ext cx="2828916" cy="11430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مراجع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9319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85720" y="1358900"/>
            <a:ext cx="8369300" cy="5181600"/>
          </a:xfrm>
        </p:spPr>
        <p:txBody>
          <a:bodyPr/>
          <a:lstStyle/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dirty="0" smtClean="0">
              <a:cs typeface="B Nazanin" pitchFamily="2" charset="-78"/>
            </a:endParaRPr>
          </a:p>
          <a:p>
            <a:pPr algn="r" rtl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fa-IR" sz="3600" dirty="0" smtClean="0">
                <a:cs typeface="B Nazanin" pitchFamily="2" charset="-78"/>
              </a:rPr>
              <a:t> کتاب</a:t>
            </a:r>
            <a:endParaRPr lang="en-US" sz="3600" dirty="0">
              <a:cs typeface="B Nazanin" pitchFamily="2" charset="-78"/>
            </a:endParaRPr>
          </a:p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dirty="0" smtClean="0">
                <a:cs typeface="B Nazanin" pitchFamily="2" charset="-78"/>
              </a:rPr>
              <a:t>Digital Design </a:t>
            </a:r>
            <a:r>
              <a:rPr lang="fa-IR" dirty="0" smtClean="0">
                <a:cs typeface="B Nazanin" pitchFamily="2" charset="-78"/>
              </a:rPr>
              <a:t> ویرایش سوم</a:t>
            </a:r>
            <a:endParaRPr lang="en-US" dirty="0" smtClean="0">
              <a:cs typeface="B Nazanin" pitchFamily="2" charset="-78"/>
            </a:endParaRPr>
          </a:p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a-IR" b="1" dirty="0" smtClean="0">
                <a:cs typeface="B Nazanin" pitchFamily="2" charset="-78"/>
              </a:rPr>
              <a:t>       نویسنده:</a:t>
            </a:r>
            <a:r>
              <a:rPr lang="fa-IR" dirty="0" smtClean="0">
                <a:cs typeface="B Nazanin" pitchFamily="2" charset="-78"/>
              </a:rPr>
              <a:t> موریس مانو</a:t>
            </a:r>
            <a:endParaRPr lang="en-US" dirty="0" smtClean="0">
              <a:cs typeface="B Nazanin" pitchFamily="2" charset="-78"/>
            </a:endParaRPr>
          </a:p>
          <a:p>
            <a:pPr lvl="2" algn="r" rt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fa-IR" b="1" dirty="0" smtClean="0">
                <a:cs typeface="B Nazanin" pitchFamily="2" charset="-78"/>
              </a:rPr>
              <a:t>       انتشارات:</a:t>
            </a:r>
            <a:r>
              <a:rPr lang="fa-IR" dirty="0" smtClean="0">
                <a:cs typeface="B Nazanin" pitchFamily="2" charset="-78"/>
              </a:rPr>
              <a:t> خراسان</a:t>
            </a:r>
          </a:p>
          <a:p>
            <a:pPr lvl="1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a-IR" sz="2400" dirty="0" smtClean="0">
              <a:cs typeface="B Nazanin" pitchFamily="2" charset="-78"/>
            </a:endParaRPr>
          </a:p>
          <a:p>
            <a:pPr lvl="1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lnSpc>
                <a:spcPct val="80000"/>
              </a:lnSpc>
              <a:buNone/>
              <a:defRPr/>
            </a:pPr>
            <a:endParaRPr lang="fa-IR" dirty="0" smtClean="0">
              <a:cs typeface="B Nazanin" pitchFamily="2" charset="-78"/>
            </a:endParaRP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a-IR" dirty="0" smtClean="0"/>
          </a:p>
          <a:p>
            <a:pPr lvl="1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a-IR" sz="2400" dirty="0" smtClean="0"/>
          </a:p>
        </p:txBody>
      </p:sp>
      <p:pic>
        <p:nvPicPr>
          <p:cNvPr id="13316" name="Picture 6" descr="co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2290762" cy="299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147" y="3666958"/>
            <a:ext cx="2025298" cy="2873541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30575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sz="8000" dirty="0" smtClean="0">
                <a:solidFill>
                  <a:srgbClr val="660066"/>
                </a:solidFill>
                <a:cs typeface="B Zar" pitchFamily="2" charset="-78"/>
              </a:rPr>
              <a:t>ورود به سيستم ديجيتال</a:t>
            </a:r>
            <a:endParaRPr lang="en-US" sz="8000" dirty="0" smtClean="0">
              <a:solidFill>
                <a:srgbClr val="660066"/>
              </a:solidFill>
              <a:cs typeface="B Zar" pitchFamily="2" charset="-7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00600" y="838200"/>
            <a:ext cx="3886200" cy="83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sz="5400" smtClean="0">
                <a:solidFill>
                  <a:srgbClr val="660066"/>
                </a:solidFill>
                <a:cs typeface="B Zar" pitchFamily="2" charset="-78"/>
              </a:rPr>
              <a:t>فصل اول:</a:t>
            </a:r>
            <a:endParaRPr lang="en-US" sz="5400" smtClean="0">
              <a:solidFill>
                <a:srgbClr val="660066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0" y="0"/>
            <a:ext cx="4329114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fa-IR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دیجیتال در مقابل آنالوگ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00034" y="1189054"/>
            <a:ext cx="8023220" cy="4597400"/>
          </a:xfrm>
        </p:spPr>
        <p:txBody>
          <a:bodyPr/>
          <a:lstStyle/>
          <a:p>
            <a:pPr algn="just" rtl="1" eaLnBrk="1" hangingPunct="1">
              <a:lnSpc>
                <a:spcPct val="90000"/>
              </a:lnSpc>
              <a:buFont typeface="Wingdings" pitchFamily="2" charset="2"/>
              <a:buChar char=""/>
              <a:defRPr/>
            </a:pPr>
            <a:r>
              <a:rPr lang="fa-IR" sz="2800" dirty="0" smtClean="0">
                <a:cs typeface="B Nazanin" pitchFamily="2" charset="-78"/>
              </a:rPr>
              <a:t>یک سیستم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آنالوگ</a:t>
            </a:r>
            <a:r>
              <a:rPr lang="fa-IR" sz="2800" dirty="0" smtClean="0">
                <a:cs typeface="B Nazanin" pitchFamily="2" charset="-78"/>
              </a:rPr>
              <a:t> دارای مجموعه </a:t>
            </a: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پیوسته </a:t>
            </a:r>
            <a:r>
              <a:rPr lang="fa-IR" sz="2800" dirty="0" smtClean="0">
                <a:cs typeface="B Nazanin" pitchFamily="2" charset="-78"/>
              </a:rPr>
              <a:t>از مقادیر است. </a:t>
            </a:r>
          </a:p>
          <a:p>
            <a:pPr lvl="2" algn="just" rtl="1">
              <a:lnSpc>
                <a:spcPct val="90000"/>
              </a:lnSpc>
              <a:defRPr/>
            </a:pPr>
            <a:r>
              <a:rPr lang="fa-IR" dirty="0" smtClean="0">
                <a:cs typeface="B Nazanin" pitchFamily="2" charset="-78"/>
              </a:rPr>
              <a:t>دماسنج جیوه ای </a:t>
            </a:r>
            <a:r>
              <a:rPr lang="fa-IR" sz="2000" dirty="0" smtClean="0">
                <a:cs typeface="B Nazanin" pitchFamily="2" charset="-78"/>
              </a:rPr>
              <a:t>(دمای هوا در حوزه ای از مقادیر پیوسته تغییر می کند)</a:t>
            </a:r>
          </a:p>
          <a:p>
            <a:pPr lvl="2" algn="just" rtl="1">
              <a:lnSpc>
                <a:spcPct val="90000"/>
              </a:lnSpc>
              <a:defRPr/>
            </a:pPr>
            <a:r>
              <a:rPr lang="fa-IR" dirty="0" smtClean="0">
                <a:cs typeface="B Nazanin" pitchFamily="2" charset="-78"/>
              </a:rPr>
              <a:t>چشم انسان</a:t>
            </a:r>
          </a:p>
          <a:p>
            <a:pPr lvl="2" algn="just" rtl="1">
              <a:lnSpc>
                <a:spcPct val="90000"/>
              </a:lnSpc>
              <a:buNone/>
              <a:defRPr/>
            </a:pPr>
            <a:endParaRPr lang="fa-IR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itchFamily="2" charset="2"/>
              <a:buChar char=""/>
              <a:defRPr/>
            </a:pPr>
            <a:r>
              <a:rPr lang="fa-IR" sz="2800" dirty="0" smtClean="0">
                <a:cs typeface="B Nazanin" pitchFamily="2" charset="-78"/>
              </a:rPr>
              <a:t>یک سیستم </a:t>
            </a:r>
            <a:r>
              <a:rPr lang="fa-IR" sz="2800" dirty="0" smtClean="0">
                <a:solidFill>
                  <a:srgbClr val="FFC000"/>
                </a:solidFill>
                <a:cs typeface="B Nazanin" pitchFamily="2" charset="-78"/>
              </a:rPr>
              <a:t>دیجیتالی</a:t>
            </a:r>
            <a:r>
              <a:rPr lang="fa-IR" sz="2800" dirty="0" smtClean="0">
                <a:cs typeface="B Nazanin" pitchFamily="2" charset="-78"/>
              </a:rPr>
              <a:t> یک مجموعه متناهی ناپیوسته از مقادیر دارد.</a:t>
            </a:r>
          </a:p>
          <a:p>
            <a:pPr lvl="2" algn="just" rtl="1">
              <a:lnSpc>
                <a:spcPct val="90000"/>
              </a:lnSpc>
              <a:defRPr/>
            </a:pPr>
            <a:r>
              <a:rPr lang="fa-IR" dirty="0" smtClean="0">
                <a:cs typeface="B Nazanin" pitchFamily="2" charset="-78"/>
              </a:rPr>
              <a:t>دماسنج دیجیتالی</a:t>
            </a:r>
          </a:p>
          <a:p>
            <a:pPr lvl="2" algn="just" rtl="1">
              <a:lnSpc>
                <a:spcPct val="90000"/>
              </a:lnSpc>
              <a:defRPr/>
            </a:pPr>
            <a:r>
              <a:rPr lang="fa-IR" dirty="0" smtClean="0">
                <a:cs typeface="B Nazanin" pitchFamily="2" charset="-78"/>
              </a:rPr>
              <a:t>دوربین دیجیتالی</a:t>
            </a:r>
            <a:endParaRPr lang="en-US" dirty="0" smtClean="0">
              <a:cs typeface="B Nazanin" pitchFamily="2" charset="-78"/>
            </a:endParaRPr>
          </a:p>
        </p:txBody>
      </p: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4786322"/>
            <a:ext cx="5650309" cy="1643074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86116" y="6000768"/>
            <a:ext cx="25923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 سیگنال آنالوگ (قیاسی)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143636" y="5929330"/>
            <a:ext cx="2558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سیگنال دیجیتال (رقمی)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9" name="Picture 8" descr="digital_camera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24" y="3429000"/>
            <a:ext cx="825171" cy="825171"/>
          </a:xfrm>
          <a:prstGeom prst="rect">
            <a:avLst/>
          </a:prstGeom>
        </p:spPr>
      </p:pic>
      <p:pic>
        <p:nvPicPr>
          <p:cNvPr id="10" name="Picture 9" descr="ey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924" y="2178851"/>
            <a:ext cx="1381076" cy="690538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ED4EB-A9A3-403B-9ADE-2169F611F570}" type="slidenum">
              <a:rPr lang="en-US"/>
              <a:pPr/>
              <a:t>9</a:t>
            </a:fld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title"/>
          </p:nvPr>
        </p:nvSpPr>
        <p:spPr>
          <a:xfrm>
            <a:off x="3886200" y="152400"/>
            <a:ext cx="5257800" cy="762000"/>
          </a:xfrm>
          <a:noFill/>
          <a:ln/>
        </p:spPr>
        <p:txBody>
          <a:bodyPr/>
          <a:lstStyle/>
          <a:p>
            <a:pPr algn="r" rtl="1"/>
            <a:r>
              <a:rPr lang="fa-IR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ویژگی سیستم های </a:t>
            </a:r>
            <a:r>
              <a:rPr lang="fa-IR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دیجیتال</a:t>
            </a:r>
            <a:endParaRPr lang="en-GB" sz="3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609600" y="2105043"/>
            <a:ext cx="8237542" cy="3884613"/>
            <a:chOff x="384" y="1296"/>
            <a:chExt cx="5189" cy="2447"/>
          </a:xfrm>
        </p:grpSpPr>
        <p:grpSp>
          <p:nvGrpSpPr>
            <p:cNvPr id="3" name="Group 39"/>
            <p:cNvGrpSpPr>
              <a:grpSpLocks/>
            </p:cNvGrpSpPr>
            <p:nvPr/>
          </p:nvGrpSpPr>
          <p:grpSpPr bwMode="auto">
            <a:xfrm>
              <a:off x="384" y="1296"/>
              <a:ext cx="5189" cy="2216"/>
              <a:chOff x="384" y="1392"/>
              <a:chExt cx="5189" cy="2216"/>
            </a:xfrm>
          </p:grpSpPr>
          <p:grpSp>
            <p:nvGrpSpPr>
              <p:cNvPr id="4" name="Group 37"/>
              <p:cNvGrpSpPr>
                <a:grpSpLocks/>
              </p:cNvGrpSpPr>
              <p:nvPr/>
            </p:nvGrpSpPr>
            <p:grpSpPr bwMode="auto">
              <a:xfrm>
                <a:off x="384" y="1392"/>
                <a:ext cx="5189" cy="1818"/>
                <a:chOff x="432" y="1152"/>
                <a:chExt cx="5189" cy="1818"/>
              </a:xfrm>
            </p:grpSpPr>
            <p:sp>
              <p:nvSpPr>
                <p:cNvPr id="187417" name="Rectangle 25"/>
                <p:cNvSpPr>
                  <a:spLocks noChangeArrowheads="1"/>
                </p:cNvSpPr>
                <p:nvPr/>
              </p:nvSpPr>
              <p:spPr bwMode="auto">
                <a:xfrm>
                  <a:off x="2883" y="1152"/>
                  <a:ext cx="2738" cy="954"/>
                </a:xfrm>
                <a:prstGeom prst="rect">
                  <a:avLst/>
                </a:prstGeom>
                <a:noFill/>
                <a:ln w="38100" cmpd="dbl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1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32" y="2640"/>
                  <a:ext cx="2592" cy="330"/>
                </a:xfrm>
                <a:prstGeom prst="rect">
                  <a:avLst/>
                </a:prstGeom>
                <a:noFill/>
                <a:ln w="38100" cmpd="dbl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marL="457200" indent="-457200" algn="ctr">
                    <a:spcBef>
                      <a:spcPct val="50000"/>
                    </a:spcBef>
                    <a:buSzTx/>
                    <a:buFontTx/>
                    <a:buNone/>
                  </a:pPr>
                  <a:r>
                    <a:rPr lang="fa-IR" b="1" dirty="0" smtClean="0">
                      <a:latin typeface="Arial" pitchFamily="34" charset="0"/>
                    </a:rPr>
                    <a:t>توسعه سیستم های دیجیتالی</a:t>
                  </a:r>
                  <a:endParaRPr lang="en-US" b="1" dirty="0">
                    <a:latin typeface="Arial" pitchFamily="34" charset="0"/>
                  </a:endParaRPr>
                </a:p>
              </p:txBody>
            </p:sp>
          </p:grpSp>
          <p:sp>
            <p:nvSpPr>
              <p:cNvPr id="187425" name="Text Box 33"/>
              <p:cNvSpPr txBox="1">
                <a:spLocks noChangeArrowheads="1"/>
              </p:cNvSpPr>
              <p:nvPr/>
            </p:nvSpPr>
            <p:spPr bwMode="auto">
              <a:xfrm>
                <a:off x="3420" y="2736"/>
                <a:ext cx="2148" cy="87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square">
                <a:spAutoFit/>
              </a:bodyPr>
              <a:lstStyle/>
              <a:p>
                <a:pPr algn="ctr" rtl="1">
                  <a:spcBef>
                    <a:spcPct val="50000"/>
                  </a:spcBef>
                  <a:buSzTx/>
                  <a:buFont typeface="Wingdings" pitchFamily="2" charset="2"/>
                  <a:buChar char=";"/>
                </a:pPr>
                <a:r>
                  <a:rPr lang="fa-IR" sz="2400" b="1" dirty="0">
                    <a:latin typeface="Arial" pitchFamily="34" charset="0"/>
                  </a:rPr>
                  <a:t>  </a:t>
                </a:r>
                <a:r>
                  <a:rPr lang="fa-IR" sz="2400" b="1" dirty="0" smtClean="0">
                    <a:solidFill>
                      <a:schemeClr val="accent2"/>
                    </a:solidFill>
                  </a:rPr>
                  <a:t>مقاوم در برابر نویز (</a:t>
                </a:r>
                <a:r>
                  <a:rPr lang="en-US" sz="2400" b="1" dirty="0" smtClean="0">
                    <a:solidFill>
                      <a:schemeClr val="accent2"/>
                    </a:solidFill>
                  </a:rPr>
                  <a:t>Robust</a:t>
                </a:r>
                <a:r>
                  <a:rPr lang="fa-IR" sz="2400" b="1" dirty="0" smtClean="0">
                    <a:solidFill>
                      <a:schemeClr val="accent2"/>
                    </a:solidFill>
                  </a:rPr>
                  <a:t>)</a:t>
                </a:r>
                <a:endParaRPr lang="ar-SA" sz="2400" b="1" dirty="0" smtClean="0">
                  <a:solidFill>
                    <a:schemeClr val="accent2"/>
                  </a:solidFill>
                </a:endParaRPr>
              </a:p>
              <a:p>
                <a:pPr algn="ctr">
                  <a:spcBef>
                    <a:spcPct val="50000"/>
                  </a:spcBef>
                  <a:buSzTx/>
                  <a:buFont typeface="Wingdings" pitchFamily="2" charset="2"/>
                  <a:buChar char=";"/>
                </a:pPr>
                <a:endParaRPr lang="en-US" sz="2400" b="1" dirty="0">
                  <a:solidFill>
                    <a:srgbClr val="0000FF"/>
                  </a:solidFill>
                  <a:latin typeface="Arial" pitchFamily="34" charset="0"/>
                </a:endParaRPr>
              </a:p>
            </p:txBody>
          </p:sp>
          <p:sp>
            <p:nvSpPr>
              <p:cNvPr id="187427" name="AutoShape 35" descr="D:\MS\5\Presentation\bg_home6.gif"/>
              <p:cNvSpPr>
                <a:spLocks noChangeArrowheads="1"/>
              </p:cNvSpPr>
              <p:nvPr/>
            </p:nvSpPr>
            <p:spPr bwMode="auto">
              <a:xfrm>
                <a:off x="3195" y="2886"/>
                <a:ext cx="480" cy="384"/>
              </a:xfrm>
              <a:prstGeom prst="leftArrow">
                <a:avLst>
                  <a:gd name="adj1" fmla="val 50000"/>
                  <a:gd name="adj2" fmla="val 31250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87400" name="Rectangle 8"/>
            <p:cNvSpPr>
              <a:spLocks noChangeArrowheads="1"/>
            </p:cNvSpPr>
            <p:nvPr/>
          </p:nvSpPr>
          <p:spPr bwMode="auto">
            <a:xfrm>
              <a:off x="1890" y="3510"/>
              <a:ext cx="2455" cy="23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>
                <a:buSzTx/>
                <a:buFont typeface="Wingdings" pitchFamily="2" charset="2"/>
                <a:buChar char=";"/>
              </a:pPr>
              <a:r>
                <a:rPr lang="ar-SA" b="1" dirty="0">
                  <a:solidFill>
                    <a:srgbClr val="FFC000"/>
                  </a:solidFill>
                </a:rPr>
                <a:t>  مثال </a:t>
              </a:r>
              <a:r>
                <a:rPr lang="ar-SA" b="1" dirty="0" smtClean="0">
                  <a:solidFill>
                    <a:srgbClr val="FFC000"/>
                  </a:solidFill>
                </a:rPr>
                <a:t>:</a:t>
              </a:r>
              <a:r>
                <a:rPr lang="fa-IR" b="1" dirty="0" smtClean="0">
                  <a:solidFill>
                    <a:srgbClr val="FFC000"/>
                  </a:solidFill>
                </a:rPr>
                <a:t> کامپیوتر، دوربین دیجیتال، موبایل، ...</a:t>
              </a:r>
              <a:endParaRPr 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187394" name="Rectangle 2"/>
          <p:cNvSpPr>
            <a:spLocks noChangeArrowheads="1"/>
          </p:cNvSpPr>
          <p:nvPr/>
        </p:nvSpPr>
        <p:spPr bwMode="auto">
          <a:xfrm>
            <a:off x="4357686" y="2133600"/>
            <a:ext cx="4440239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457200" indent="-457200" algn="r" rtl="1">
              <a:buSzTx/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FF0000"/>
                </a:solidFill>
              </a:rPr>
              <a:t>مدارهای ارزان</a:t>
            </a:r>
            <a:endParaRPr lang="ar-SA" b="1" dirty="0">
              <a:solidFill>
                <a:srgbClr val="FF0000"/>
              </a:solidFill>
            </a:endParaRPr>
          </a:p>
          <a:p>
            <a:pPr marL="457200" indent="-457200" algn="r" rtl="1">
              <a:buSzTx/>
              <a:buFont typeface="Wingdings" pitchFamily="2" charset="2"/>
              <a:buChar char="ü"/>
            </a:pPr>
            <a:r>
              <a:rPr lang="fa-IR" b="1" dirty="0" smtClean="0">
                <a:solidFill>
                  <a:srgbClr val="CE8900"/>
                </a:solidFill>
              </a:rPr>
              <a:t>تنظیم و کالیبراسیون آسان</a:t>
            </a:r>
            <a:endParaRPr lang="ar-SA" b="1" dirty="0">
              <a:solidFill>
                <a:srgbClr val="CE8900"/>
              </a:solidFill>
            </a:endParaRPr>
          </a:p>
          <a:p>
            <a:pPr marL="457200" indent="-457200" algn="r" rtl="1">
              <a:buSzTx/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accent2"/>
                </a:solidFill>
              </a:rPr>
              <a:t>نویز کمتر</a:t>
            </a:r>
          </a:p>
          <a:p>
            <a:pPr marL="457200" indent="-457200" algn="r" rtl="1">
              <a:buSzTx/>
              <a:buFont typeface="Wingdings" pitchFamily="2" charset="2"/>
              <a:buNone/>
            </a:pPr>
            <a:endParaRPr lang="ar-SA" b="1" dirty="0">
              <a:solidFill>
                <a:schemeClr val="bg2"/>
              </a:solidFill>
            </a:endParaRPr>
          </a:p>
        </p:txBody>
      </p:sp>
      <p:pic>
        <p:nvPicPr>
          <p:cNvPr id="14" name="Picture 13" descr="4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2876550" cy="2867025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2004</TotalTime>
  <Words>1760</Words>
  <Application>Microsoft Office PowerPoint</Application>
  <PresentationFormat>On-screen Show (4:3)</PresentationFormat>
  <Paragraphs>369</Paragraphs>
  <Slides>39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59" baseType="lpstr">
      <vt:lpstr>Arial Unicode MS</vt:lpstr>
      <vt:lpstr>Arial</vt:lpstr>
      <vt:lpstr>Arial Narrow</vt:lpstr>
      <vt:lpstr>B Lotus</vt:lpstr>
      <vt:lpstr>B Nazanin</vt:lpstr>
      <vt:lpstr>B Titr</vt:lpstr>
      <vt:lpstr>B Traffic</vt:lpstr>
      <vt:lpstr>B Zar</vt:lpstr>
      <vt:lpstr>Calibri</vt:lpstr>
      <vt:lpstr>Constantia</vt:lpstr>
      <vt:lpstr>Majalla UI</vt:lpstr>
      <vt:lpstr>Nazanin</vt:lpstr>
      <vt:lpstr>Times New Roman</vt:lpstr>
      <vt:lpstr>Wingdings</vt:lpstr>
      <vt:lpstr>Wingdings 2</vt:lpstr>
      <vt:lpstr>Zar</vt:lpstr>
      <vt:lpstr>Flow</vt:lpstr>
      <vt:lpstr>Microsoft Equation 3.0</vt:lpstr>
      <vt:lpstr>Equation</vt:lpstr>
      <vt:lpstr>Worksheet</vt:lpstr>
      <vt:lpstr>مدار منطقي</vt:lpstr>
      <vt:lpstr>- رئوس مطالب</vt:lpstr>
      <vt:lpstr>- مدار منطقي(Digital Design)</vt:lpstr>
      <vt:lpstr>- زمان بندی</vt:lpstr>
      <vt:lpstr>فهرست مطالب</vt:lpstr>
      <vt:lpstr>- مراجع</vt:lpstr>
      <vt:lpstr>ورود به سيستم ديجيتال</vt:lpstr>
      <vt:lpstr>- دیجیتال در مقابل آنالوگ</vt:lpstr>
      <vt:lpstr>- ویژگی سیستم های دیجیتال</vt:lpstr>
      <vt:lpstr>سيستم ده دهي اعداد (Decimal):</vt:lpstr>
      <vt:lpstr>سيستم دودويي اعداد(binary):</vt:lpstr>
      <vt:lpstr>PowerPoint Presentation</vt:lpstr>
      <vt:lpstr>تبديل از مبناي ده به مبناي دو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روش هاي ممکن جهت نمايش اعداد علامت دار:</vt:lpstr>
      <vt:lpstr>PowerPoint Presentation</vt:lpstr>
      <vt:lpstr>PowerPoint Presentation</vt:lpstr>
      <vt:lpstr>PowerPoint Presentation</vt:lpstr>
      <vt:lpstr>مکمل گیری</vt:lpstr>
      <vt:lpstr>مکمل</vt:lpstr>
      <vt:lpstr>مکمل 1 و مکمل 2</vt:lpstr>
      <vt:lpstr>استفاده از مکمل گیری برای تفریق</vt:lpstr>
      <vt:lpstr>استفاده از مکمل گیری برای تفریق</vt:lpstr>
      <vt:lpstr>استفاده از مکمل گیری برای تفریق</vt:lpstr>
      <vt:lpstr>استفاده از مکمل گیری برای تفریق</vt:lpstr>
      <vt:lpstr>PowerPoint Presentation</vt:lpstr>
      <vt:lpstr>PowerPoint Presentation</vt:lpstr>
      <vt:lpstr>تبدیل از دهدهی به مبنای 8 </vt:lpstr>
      <vt:lpstr>تبدیل از دهدهی به مبنای 8</vt:lpstr>
      <vt:lpstr>جدول تبدیل</vt:lpstr>
      <vt:lpstr>استفاده از جدول تبدیل</vt:lpstr>
      <vt:lpstr>نمونه سئوالات آزمون های سراسری</vt:lpstr>
      <vt:lpstr>نمونه سئوالات آزمون های سراسری</vt:lpstr>
      <vt:lpstr>تمرین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مدار منطقی</dc:title>
  <dc:creator>MOHSEN</dc:creator>
  <cp:lastModifiedBy>Windows User</cp:lastModifiedBy>
  <cp:revision>37</cp:revision>
  <dcterms:created xsi:type="dcterms:W3CDTF">2013-09-14T02:05:42Z</dcterms:created>
  <dcterms:modified xsi:type="dcterms:W3CDTF">2018-09-23T12:32:12Z</dcterms:modified>
</cp:coreProperties>
</file>