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</p:sldMasterIdLst>
  <p:notesMasterIdLst>
    <p:notesMasterId r:id="rId38"/>
  </p:notesMasterIdLst>
  <p:sldIdLst>
    <p:sldId id="375" r:id="rId2"/>
    <p:sldId id="376" r:id="rId3"/>
    <p:sldId id="378" r:id="rId4"/>
    <p:sldId id="379" r:id="rId5"/>
    <p:sldId id="402" r:id="rId6"/>
    <p:sldId id="382" r:id="rId7"/>
    <p:sldId id="383" r:id="rId8"/>
    <p:sldId id="401" r:id="rId9"/>
    <p:sldId id="400" r:id="rId10"/>
    <p:sldId id="384" r:id="rId11"/>
    <p:sldId id="406" r:id="rId12"/>
    <p:sldId id="414" r:id="rId13"/>
    <p:sldId id="386" r:id="rId14"/>
    <p:sldId id="403" r:id="rId15"/>
    <p:sldId id="387" r:id="rId16"/>
    <p:sldId id="388" r:id="rId17"/>
    <p:sldId id="404" r:id="rId18"/>
    <p:sldId id="389" r:id="rId19"/>
    <p:sldId id="390" r:id="rId20"/>
    <p:sldId id="391" r:id="rId21"/>
    <p:sldId id="394" r:id="rId22"/>
    <p:sldId id="405" r:id="rId23"/>
    <p:sldId id="392" r:id="rId24"/>
    <p:sldId id="393" r:id="rId25"/>
    <p:sldId id="395" r:id="rId26"/>
    <p:sldId id="396" r:id="rId27"/>
    <p:sldId id="397" r:id="rId28"/>
    <p:sldId id="398" r:id="rId29"/>
    <p:sldId id="399" r:id="rId30"/>
    <p:sldId id="407" r:id="rId31"/>
    <p:sldId id="408" r:id="rId32"/>
    <p:sldId id="409" r:id="rId33"/>
    <p:sldId id="410" r:id="rId34"/>
    <p:sldId id="411" r:id="rId35"/>
    <p:sldId id="412" r:id="rId36"/>
    <p:sldId id="413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00"/>
    <a:srgbClr val="006600"/>
    <a:srgbClr val="3333FF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63" autoAdjust="0"/>
    <p:restoredTop sz="98510" autoAdjust="0"/>
  </p:normalViewPr>
  <p:slideViewPr>
    <p:cSldViewPr>
      <p:cViewPr varScale="1">
        <p:scale>
          <a:sx n="71" d="100"/>
          <a:sy n="71" d="100"/>
        </p:scale>
        <p:origin x="14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8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261326B-72E0-47A1-957A-D7AE960F3DA2}" type="datetimeFigureOut">
              <a:rPr lang="fa-IR" smtClean="0"/>
              <a:pPr/>
              <a:t>01/03/1436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DEA6B3B-0AD9-4382-9EBC-1ED45A58837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22979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EA6B3B-0AD9-4382-9EBC-1ED45A588377}" type="slidenum">
              <a:rPr lang="fa-IR" smtClean="0"/>
              <a:pPr/>
              <a:t>20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2372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  <a:prstGeom prst="rect">
            <a:avLst/>
          </a:prstGeo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  <a:prstGeom prst="rect">
            <a:avLst/>
          </a:prstGeo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 userDrawn="1"/>
        </p:nvGrpSpPr>
        <p:grpSpPr>
          <a:xfrm>
            <a:off x="-2920" y="-27383"/>
            <a:ext cx="9149840" cy="6912767"/>
            <a:chOff x="-5829" y="-27383"/>
            <a:chExt cx="9149840" cy="6912767"/>
          </a:xfrm>
        </p:grpSpPr>
        <p:sp>
          <p:nvSpPr>
            <p:cNvPr id="15" name="Rectangle 14"/>
            <p:cNvSpPr/>
            <p:nvPr userDrawn="1"/>
          </p:nvSpPr>
          <p:spPr>
            <a:xfrm rot="16200000">
              <a:off x="4427993" y="-4455370"/>
              <a:ext cx="288031" cy="914400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-5829" y="6597352"/>
              <a:ext cx="9149829" cy="28803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3" y="6597351"/>
              <a:ext cx="8856473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00" b="1" dirty="0" smtClean="0">
                  <a:solidFill>
                    <a:schemeClr val="tx1"/>
                  </a:solidFill>
                </a:rPr>
                <a:t>  Advanced  Electromagnetics		LN07_Green Functions		 zakeri@nit.ac.ir </a:t>
              </a:r>
              <a:endParaRPr lang="en-US" sz="10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13" name="Slide Number Placeholder 4"/>
          <p:cNvSpPr txBox="1">
            <a:spLocks/>
          </p:cNvSpPr>
          <p:nvPr userDrawn="1"/>
        </p:nvSpPr>
        <p:spPr>
          <a:xfrm>
            <a:off x="8067297" y="6597351"/>
            <a:ext cx="1079612" cy="267128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4337AD14-3C67-4B31-B0C9-82B303AF7541}" type="slidenum">
              <a:rPr lang="ar-SA" sz="1000" b="1" smtClean="0">
                <a:solidFill>
                  <a:schemeClr val="tx1"/>
                </a:solidFill>
                <a:latin typeface="+mj-lt"/>
                <a:cs typeface="+mn-cs"/>
              </a:rPr>
              <a:pPr algn="ctr" rtl="0"/>
              <a:t>‹#›</a:t>
            </a:fld>
            <a:r>
              <a:rPr lang="fa-IR" sz="1000" b="1" dirty="0" smtClean="0">
                <a:solidFill>
                  <a:schemeClr val="tx1"/>
                </a:solidFill>
                <a:latin typeface="+mj-lt"/>
                <a:cs typeface="+mn-cs"/>
              </a:rPr>
              <a:t> </a:t>
            </a:r>
            <a:r>
              <a:rPr lang="en-US" sz="1000" b="1" dirty="0" smtClean="0">
                <a:solidFill>
                  <a:schemeClr val="tx1"/>
                </a:solidFill>
                <a:latin typeface="+mj-lt"/>
                <a:cs typeface="+mn-cs"/>
              </a:rPr>
              <a:t>/35</a:t>
            </a:r>
            <a:endParaRPr lang="en-US" sz="1000" b="1" dirty="0">
              <a:solidFill>
                <a:schemeClr val="tx1"/>
              </a:solidFill>
              <a:latin typeface="+mj-lt"/>
              <a:cs typeface="+mn-cs"/>
            </a:endParaRPr>
          </a:p>
        </p:txBody>
      </p:sp>
      <p:pic>
        <p:nvPicPr>
          <p:cNvPr id="14" name="Picture 13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366" y="422558"/>
            <a:ext cx="393359" cy="54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Potential_theory" TargetMode="External"/><Relationship Id="rId2" Type="http://schemas.openxmlformats.org/officeDocument/2006/relationships/hyperlink" Target="http://en.wikipedia.org/wiki/Carl_Friedrich_Gaus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6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5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4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12" Type="http://schemas.openxmlformats.org/officeDocument/2006/relationships/image" Target="../media/image8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0" Type="http://schemas.openxmlformats.org/officeDocument/2006/relationships/image" Target="../media/image81.png"/><Relationship Id="rId4" Type="http://schemas.openxmlformats.org/officeDocument/2006/relationships/image" Target="../media/image75.png"/><Relationship Id="rId9" Type="http://schemas.openxmlformats.org/officeDocument/2006/relationships/image" Target="../media/image8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png"/><Relationship Id="rId3" Type="http://schemas.openxmlformats.org/officeDocument/2006/relationships/image" Target="../media/image86.png"/><Relationship Id="rId7" Type="http://schemas.openxmlformats.org/officeDocument/2006/relationships/image" Target="../media/image760.png"/><Relationship Id="rId12" Type="http://schemas.openxmlformats.org/officeDocument/2006/relationships/image" Target="../media/image91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90.png"/><Relationship Id="rId5" Type="http://schemas.openxmlformats.org/officeDocument/2006/relationships/image" Target="../media/image25.png"/><Relationship Id="rId10" Type="http://schemas.openxmlformats.org/officeDocument/2006/relationships/image" Target="../media/image89.png"/><Relationship Id="rId4" Type="http://schemas.openxmlformats.org/officeDocument/2006/relationships/image" Target="../media/image24.png"/><Relationship Id="rId9" Type="http://schemas.openxmlformats.org/officeDocument/2006/relationships/image" Target="../media/image8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4.png"/><Relationship Id="rId18" Type="http://schemas.openxmlformats.org/officeDocument/2006/relationships/image" Target="../media/image109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17" Type="http://schemas.openxmlformats.org/officeDocument/2006/relationships/image" Target="../media/image108.png"/><Relationship Id="rId2" Type="http://schemas.openxmlformats.org/officeDocument/2006/relationships/image" Target="../media/image93.png"/><Relationship Id="rId16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5" Type="http://schemas.openxmlformats.org/officeDocument/2006/relationships/image" Target="../media/image96.png"/><Relationship Id="rId15" Type="http://schemas.openxmlformats.org/officeDocument/2006/relationships/image" Target="../media/image106.png"/><Relationship Id="rId10" Type="http://schemas.openxmlformats.org/officeDocument/2006/relationships/image" Target="../media/image101.png"/><Relationship Id="rId19" Type="http://schemas.openxmlformats.org/officeDocument/2006/relationships/image" Target="../media/image110.png"/><Relationship Id="rId4" Type="http://schemas.openxmlformats.org/officeDocument/2006/relationships/image" Target="../media/image95.png"/><Relationship Id="rId9" Type="http://schemas.openxmlformats.org/officeDocument/2006/relationships/image" Target="../media/image100.png"/><Relationship Id="rId14" Type="http://schemas.openxmlformats.org/officeDocument/2006/relationships/image" Target="../media/image10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image" Target="../media/image122.png"/><Relationship Id="rId18" Type="http://schemas.openxmlformats.org/officeDocument/2006/relationships/image" Target="../media/image94.png"/><Relationship Id="rId3" Type="http://schemas.openxmlformats.org/officeDocument/2006/relationships/image" Target="../media/image112.png"/><Relationship Id="rId21" Type="http://schemas.openxmlformats.org/officeDocument/2006/relationships/image" Target="../media/image128.png"/><Relationship Id="rId7" Type="http://schemas.openxmlformats.org/officeDocument/2006/relationships/image" Target="../media/image116.png"/><Relationship Id="rId12" Type="http://schemas.openxmlformats.org/officeDocument/2006/relationships/image" Target="../media/image121.png"/><Relationship Id="rId17" Type="http://schemas.openxmlformats.org/officeDocument/2006/relationships/image" Target="../media/image95.png"/><Relationship Id="rId2" Type="http://schemas.openxmlformats.org/officeDocument/2006/relationships/image" Target="../media/image111.png"/><Relationship Id="rId16" Type="http://schemas.openxmlformats.org/officeDocument/2006/relationships/image" Target="../media/image125.png"/><Relationship Id="rId20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11" Type="http://schemas.openxmlformats.org/officeDocument/2006/relationships/image" Target="../media/image120.png"/><Relationship Id="rId5" Type="http://schemas.openxmlformats.org/officeDocument/2006/relationships/image" Target="../media/image114.png"/><Relationship Id="rId15" Type="http://schemas.openxmlformats.org/officeDocument/2006/relationships/image" Target="../media/image124.png"/><Relationship Id="rId10" Type="http://schemas.openxmlformats.org/officeDocument/2006/relationships/image" Target="../media/image119.png"/><Relationship Id="rId19" Type="http://schemas.openxmlformats.org/officeDocument/2006/relationships/image" Target="../media/image126.png"/><Relationship Id="rId4" Type="http://schemas.openxmlformats.org/officeDocument/2006/relationships/image" Target="../media/image113.png"/><Relationship Id="rId9" Type="http://schemas.openxmlformats.org/officeDocument/2006/relationships/image" Target="../media/image118.png"/><Relationship Id="rId14" Type="http://schemas.openxmlformats.org/officeDocument/2006/relationships/image" Target="../media/image1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png"/><Relationship Id="rId13" Type="http://schemas.openxmlformats.org/officeDocument/2006/relationships/image" Target="../media/image140.png"/><Relationship Id="rId3" Type="http://schemas.openxmlformats.org/officeDocument/2006/relationships/image" Target="../media/image130.png"/><Relationship Id="rId7" Type="http://schemas.openxmlformats.org/officeDocument/2006/relationships/image" Target="../media/image134.png"/><Relationship Id="rId12" Type="http://schemas.openxmlformats.org/officeDocument/2006/relationships/image" Target="../media/image139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11" Type="http://schemas.openxmlformats.org/officeDocument/2006/relationships/image" Target="../media/image138.png"/><Relationship Id="rId5" Type="http://schemas.openxmlformats.org/officeDocument/2006/relationships/image" Target="../media/image132.png"/><Relationship Id="rId15" Type="http://schemas.openxmlformats.org/officeDocument/2006/relationships/image" Target="../media/image142.png"/><Relationship Id="rId10" Type="http://schemas.openxmlformats.org/officeDocument/2006/relationships/image" Target="../media/image137.png"/><Relationship Id="rId4" Type="http://schemas.openxmlformats.org/officeDocument/2006/relationships/image" Target="../media/image131.png"/><Relationship Id="rId9" Type="http://schemas.openxmlformats.org/officeDocument/2006/relationships/image" Target="../media/image136.png"/><Relationship Id="rId14" Type="http://schemas.openxmlformats.org/officeDocument/2006/relationships/image" Target="../media/image14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png"/><Relationship Id="rId3" Type="http://schemas.openxmlformats.org/officeDocument/2006/relationships/image" Target="../media/image144.png"/><Relationship Id="rId7" Type="http://schemas.openxmlformats.org/officeDocument/2006/relationships/image" Target="../media/image148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14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png"/><Relationship Id="rId13" Type="http://schemas.openxmlformats.org/officeDocument/2006/relationships/image" Target="../media/image69.png"/><Relationship Id="rId3" Type="http://schemas.openxmlformats.org/officeDocument/2006/relationships/image" Target="../media/image151.png"/><Relationship Id="rId7" Type="http://schemas.openxmlformats.org/officeDocument/2006/relationships/image" Target="../media/image154.png"/><Relationship Id="rId12" Type="http://schemas.openxmlformats.org/officeDocument/2006/relationships/image" Target="../media/image159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30.png"/><Relationship Id="rId11" Type="http://schemas.openxmlformats.org/officeDocument/2006/relationships/image" Target="../media/image158.png"/><Relationship Id="rId5" Type="http://schemas.openxmlformats.org/officeDocument/2006/relationships/image" Target="../media/image153.png"/><Relationship Id="rId10" Type="http://schemas.openxmlformats.org/officeDocument/2006/relationships/image" Target="../media/image157.png"/><Relationship Id="rId4" Type="http://schemas.openxmlformats.org/officeDocument/2006/relationships/image" Target="../media/image152.png"/><Relationship Id="rId9" Type="http://schemas.openxmlformats.org/officeDocument/2006/relationships/image" Target="../media/image156.png"/><Relationship Id="rId14" Type="http://schemas.openxmlformats.org/officeDocument/2006/relationships/image" Target="../media/image16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13" Type="http://schemas.openxmlformats.org/officeDocument/2006/relationships/image" Target="../media/image171.png"/><Relationship Id="rId18" Type="http://schemas.openxmlformats.org/officeDocument/2006/relationships/image" Target="../media/image176.png"/><Relationship Id="rId3" Type="http://schemas.openxmlformats.org/officeDocument/2006/relationships/image" Target="../media/image161.png"/><Relationship Id="rId7" Type="http://schemas.openxmlformats.org/officeDocument/2006/relationships/image" Target="../media/image165.png"/><Relationship Id="rId12" Type="http://schemas.openxmlformats.org/officeDocument/2006/relationships/image" Target="../media/image170.png"/><Relationship Id="rId17" Type="http://schemas.openxmlformats.org/officeDocument/2006/relationships/image" Target="../media/image17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4.png"/><Relationship Id="rId11" Type="http://schemas.openxmlformats.org/officeDocument/2006/relationships/image" Target="../media/image169.png"/><Relationship Id="rId5" Type="http://schemas.openxmlformats.org/officeDocument/2006/relationships/image" Target="../media/image163.png"/><Relationship Id="rId15" Type="http://schemas.openxmlformats.org/officeDocument/2006/relationships/image" Target="../media/image173.png"/><Relationship Id="rId10" Type="http://schemas.openxmlformats.org/officeDocument/2006/relationships/image" Target="../media/image168.png"/><Relationship Id="rId4" Type="http://schemas.openxmlformats.org/officeDocument/2006/relationships/image" Target="../media/image162.png"/><Relationship Id="rId9" Type="http://schemas.openxmlformats.org/officeDocument/2006/relationships/image" Target="../media/image167.png"/><Relationship Id="rId14" Type="http://schemas.openxmlformats.org/officeDocument/2006/relationships/image" Target="../media/image17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png"/><Relationship Id="rId13" Type="http://schemas.openxmlformats.org/officeDocument/2006/relationships/image" Target="../media/image188.png"/><Relationship Id="rId18" Type="http://schemas.openxmlformats.org/officeDocument/2006/relationships/image" Target="../media/image193.png"/><Relationship Id="rId3" Type="http://schemas.openxmlformats.org/officeDocument/2006/relationships/image" Target="../media/image178.png"/><Relationship Id="rId7" Type="http://schemas.openxmlformats.org/officeDocument/2006/relationships/image" Target="../media/image182.png"/><Relationship Id="rId12" Type="http://schemas.openxmlformats.org/officeDocument/2006/relationships/image" Target="../media/image187.png"/><Relationship Id="rId17" Type="http://schemas.openxmlformats.org/officeDocument/2006/relationships/image" Target="../media/image192.png"/><Relationship Id="rId2" Type="http://schemas.openxmlformats.org/officeDocument/2006/relationships/image" Target="../media/image177.png"/><Relationship Id="rId16" Type="http://schemas.openxmlformats.org/officeDocument/2006/relationships/image" Target="../media/image1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11" Type="http://schemas.openxmlformats.org/officeDocument/2006/relationships/image" Target="../media/image186.png"/><Relationship Id="rId5" Type="http://schemas.openxmlformats.org/officeDocument/2006/relationships/image" Target="../media/image180.png"/><Relationship Id="rId15" Type="http://schemas.openxmlformats.org/officeDocument/2006/relationships/image" Target="../media/image190.png"/><Relationship Id="rId10" Type="http://schemas.openxmlformats.org/officeDocument/2006/relationships/image" Target="../media/image185.png"/><Relationship Id="rId19" Type="http://schemas.openxmlformats.org/officeDocument/2006/relationships/image" Target="../media/image194.png"/><Relationship Id="rId4" Type="http://schemas.openxmlformats.org/officeDocument/2006/relationships/image" Target="../media/image179.png"/><Relationship Id="rId9" Type="http://schemas.openxmlformats.org/officeDocument/2006/relationships/image" Target="../media/image184.png"/><Relationship Id="rId14" Type="http://schemas.openxmlformats.org/officeDocument/2006/relationships/image" Target="../media/image18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3" Type="http://schemas.openxmlformats.org/officeDocument/2006/relationships/image" Target="../media/image196.png"/><Relationship Id="rId7" Type="http://schemas.openxmlformats.org/officeDocument/2006/relationships/image" Target="../media/image199.png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8.png"/><Relationship Id="rId11" Type="http://schemas.openxmlformats.org/officeDocument/2006/relationships/image" Target="../media/image143.png"/><Relationship Id="rId5" Type="http://schemas.openxmlformats.org/officeDocument/2006/relationships/image" Target="../media/image1860.png"/><Relationship Id="rId10" Type="http://schemas.openxmlformats.org/officeDocument/2006/relationships/image" Target="../media/image177.png"/><Relationship Id="rId4" Type="http://schemas.openxmlformats.org/officeDocument/2006/relationships/image" Target="../media/image197.png"/><Relationship Id="rId9" Type="http://schemas.openxmlformats.org/officeDocument/2006/relationships/image" Target="../media/image14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png"/><Relationship Id="rId13" Type="http://schemas.openxmlformats.org/officeDocument/2006/relationships/image" Target="../media/image211.png"/><Relationship Id="rId3" Type="http://schemas.openxmlformats.org/officeDocument/2006/relationships/image" Target="../media/image202.png"/><Relationship Id="rId7" Type="http://schemas.openxmlformats.org/officeDocument/2006/relationships/image" Target="../media/image205.png"/><Relationship Id="rId12" Type="http://schemas.openxmlformats.org/officeDocument/2006/relationships/image" Target="../media/image210.png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4.png"/><Relationship Id="rId11" Type="http://schemas.openxmlformats.org/officeDocument/2006/relationships/image" Target="../media/image209.png"/><Relationship Id="rId5" Type="http://schemas.openxmlformats.org/officeDocument/2006/relationships/image" Target="../media/image203.png"/><Relationship Id="rId10" Type="http://schemas.openxmlformats.org/officeDocument/2006/relationships/image" Target="../media/image208.png"/><Relationship Id="rId4" Type="http://schemas.openxmlformats.org/officeDocument/2006/relationships/image" Target="../media/image1920.png"/><Relationship Id="rId9" Type="http://schemas.openxmlformats.org/officeDocument/2006/relationships/image" Target="../media/image207.png"/><Relationship Id="rId14" Type="http://schemas.openxmlformats.org/officeDocument/2006/relationships/image" Target="../media/image202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png"/><Relationship Id="rId13" Type="http://schemas.openxmlformats.org/officeDocument/2006/relationships/image" Target="../media/image223.png"/><Relationship Id="rId18" Type="http://schemas.openxmlformats.org/officeDocument/2006/relationships/image" Target="../media/image228.png"/><Relationship Id="rId3" Type="http://schemas.openxmlformats.org/officeDocument/2006/relationships/image" Target="../media/image213.png"/><Relationship Id="rId7" Type="http://schemas.openxmlformats.org/officeDocument/2006/relationships/image" Target="../media/image217.png"/><Relationship Id="rId12" Type="http://schemas.openxmlformats.org/officeDocument/2006/relationships/image" Target="../media/image222.png"/><Relationship Id="rId17" Type="http://schemas.openxmlformats.org/officeDocument/2006/relationships/image" Target="../media/image227.png"/><Relationship Id="rId2" Type="http://schemas.openxmlformats.org/officeDocument/2006/relationships/image" Target="../media/image212.png"/><Relationship Id="rId16" Type="http://schemas.openxmlformats.org/officeDocument/2006/relationships/image" Target="../media/image2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6.png"/><Relationship Id="rId11" Type="http://schemas.openxmlformats.org/officeDocument/2006/relationships/image" Target="../media/image221.png"/><Relationship Id="rId5" Type="http://schemas.openxmlformats.org/officeDocument/2006/relationships/image" Target="../media/image215.png"/><Relationship Id="rId15" Type="http://schemas.openxmlformats.org/officeDocument/2006/relationships/image" Target="../media/image225.png"/><Relationship Id="rId10" Type="http://schemas.openxmlformats.org/officeDocument/2006/relationships/image" Target="../media/image220.png"/><Relationship Id="rId4" Type="http://schemas.openxmlformats.org/officeDocument/2006/relationships/image" Target="../media/image214.png"/><Relationship Id="rId9" Type="http://schemas.openxmlformats.org/officeDocument/2006/relationships/image" Target="../media/image219.png"/><Relationship Id="rId14" Type="http://schemas.openxmlformats.org/officeDocument/2006/relationships/image" Target="../media/image22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5.png"/><Relationship Id="rId13" Type="http://schemas.openxmlformats.org/officeDocument/2006/relationships/image" Target="../media/image240.png"/><Relationship Id="rId18" Type="http://schemas.openxmlformats.org/officeDocument/2006/relationships/image" Target="../media/image245.png"/><Relationship Id="rId3" Type="http://schemas.openxmlformats.org/officeDocument/2006/relationships/image" Target="../media/image230.png"/><Relationship Id="rId7" Type="http://schemas.openxmlformats.org/officeDocument/2006/relationships/image" Target="../media/image234.png"/><Relationship Id="rId12" Type="http://schemas.openxmlformats.org/officeDocument/2006/relationships/image" Target="../media/image239.png"/><Relationship Id="rId17" Type="http://schemas.openxmlformats.org/officeDocument/2006/relationships/image" Target="../media/image244.png"/><Relationship Id="rId2" Type="http://schemas.openxmlformats.org/officeDocument/2006/relationships/image" Target="../media/image229.png"/><Relationship Id="rId16" Type="http://schemas.openxmlformats.org/officeDocument/2006/relationships/image" Target="../media/image243.png"/><Relationship Id="rId20" Type="http://schemas.openxmlformats.org/officeDocument/2006/relationships/image" Target="../media/image2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3.png"/><Relationship Id="rId11" Type="http://schemas.openxmlformats.org/officeDocument/2006/relationships/image" Target="../media/image238.png"/><Relationship Id="rId5" Type="http://schemas.openxmlformats.org/officeDocument/2006/relationships/image" Target="../media/image232.png"/><Relationship Id="rId15" Type="http://schemas.openxmlformats.org/officeDocument/2006/relationships/image" Target="../media/image242.png"/><Relationship Id="rId10" Type="http://schemas.openxmlformats.org/officeDocument/2006/relationships/image" Target="../media/image237.png"/><Relationship Id="rId19" Type="http://schemas.openxmlformats.org/officeDocument/2006/relationships/image" Target="../media/image246.png"/><Relationship Id="rId4" Type="http://schemas.openxmlformats.org/officeDocument/2006/relationships/image" Target="../media/image231.png"/><Relationship Id="rId9" Type="http://schemas.openxmlformats.org/officeDocument/2006/relationships/image" Target="../media/image236.png"/><Relationship Id="rId14" Type="http://schemas.openxmlformats.org/officeDocument/2006/relationships/image" Target="../media/image24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4.png"/><Relationship Id="rId3" Type="http://schemas.openxmlformats.org/officeDocument/2006/relationships/image" Target="../media/image249.png"/><Relationship Id="rId7" Type="http://schemas.openxmlformats.org/officeDocument/2006/relationships/image" Target="../media/image253.png"/><Relationship Id="rId2" Type="http://schemas.openxmlformats.org/officeDocument/2006/relationships/image" Target="../media/image2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2.png"/><Relationship Id="rId5" Type="http://schemas.openxmlformats.org/officeDocument/2006/relationships/image" Target="../media/image251.png"/><Relationship Id="rId4" Type="http://schemas.openxmlformats.org/officeDocument/2006/relationships/image" Target="../media/image250.png"/><Relationship Id="rId9" Type="http://schemas.openxmlformats.org/officeDocument/2006/relationships/image" Target="../media/image25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2.png"/><Relationship Id="rId13" Type="http://schemas.openxmlformats.org/officeDocument/2006/relationships/image" Target="../media/image267.png"/><Relationship Id="rId18" Type="http://schemas.openxmlformats.org/officeDocument/2006/relationships/image" Target="../media/image271.png"/><Relationship Id="rId3" Type="http://schemas.openxmlformats.org/officeDocument/2006/relationships/image" Target="../media/image257.png"/><Relationship Id="rId7" Type="http://schemas.openxmlformats.org/officeDocument/2006/relationships/image" Target="../media/image261.png"/><Relationship Id="rId12" Type="http://schemas.openxmlformats.org/officeDocument/2006/relationships/image" Target="../media/image266.png"/><Relationship Id="rId17" Type="http://schemas.openxmlformats.org/officeDocument/2006/relationships/image" Target="../media/image270.png"/><Relationship Id="rId2" Type="http://schemas.openxmlformats.org/officeDocument/2006/relationships/image" Target="../media/image256.png"/><Relationship Id="rId16" Type="http://schemas.openxmlformats.org/officeDocument/2006/relationships/image" Target="../media/image26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0.png"/><Relationship Id="rId11" Type="http://schemas.openxmlformats.org/officeDocument/2006/relationships/image" Target="../media/image265.png"/><Relationship Id="rId5" Type="http://schemas.openxmlformats.org/officeDocument/2006/relationships/image" Target="../media/image259.png"/><Relationship Id="rId15" Type="http://schemas.openxmlformats.org/officeDocument/2006/relationships/image" Target="../media/image269.png"/><Relationship Id="rId10" Type="http://schemas.openxmlformats.org/officeDocument/2006/relationships/image" Target="../media/image264.png"/><Relationship Id="rId4" Type="http://schemas.openxmlformats.org/officeDocument/2006/relationships/image" Target="../media/image258.png"/><Relationship Id="rId9" Type="http://schemas.openxmlformats.org/officeDocument/2006/relationships/image" Target="../media/image263.png"/><Relationship Id="rId14" Type="http://schemas.openxmlformats.org/officeDocument/2006/relationships/image" Target="../media/image26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8.png"/><Relationship Id="rId13" Type="http://schemas.openxmlformats.org/officeDocument/2006/relationships/image" Target="../media/image283.png"/><Relationship Id="rId3" Type="http://schemas.openxmlformats.org/officeDocument/2006/relationships/image" Target="../media/image273.png"/><Relationship Id="rId7" Type="http://schemas.openxmlformats.org/officeDocument/2006/relationships/image" Target="../media/image277.png"/><Relationship Id="rId12" Type="http://schemas.openxmlformats.org/officeDocument/2006/relationships/image" Target="../media/image282.png"/><Relationship Id="rId2" Type="http://schemas.openxmlformats.org/officeDocument/2006/relationships/image" Target="../media/image272.png"/><Relationship Id="rId16" Type="http://schemas.openxmlformats.org/officeDocument/2006/relationships/image" Target="../media/image2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6.png"/><Relationship Id="rId11" Type="http://schemas.openxmlformats.org/officeDocument/2006/relationships/image" Target="../media/image281.png"/><Relationship Id="rId5" Type="http://schemas.openxmlformats.org/officeDocument/2006/relationships/image" Target="../media/image275.png"/><Relationship Id="rId15" Type="http://schemas.openxmlformats.org/officeDocument/2006/relationships/image" Target="../media/image285.png"/><Relationship Id="rId10" Type="http://schemas.openxmlformats.org/officeDocument/2006/relationships/image" Target="../media/image280.png"/><Relationship Id="rId4" Type="http://schemas.openxmlformats.org/officeDocument/2006/relationships/image" Target="../media/image274.png"/><Relationship Id="rId9" Type="http://schemas.openxmlformats.org/officeDocument/2006/relationships/image" Target="../media/image279.png"/><Relationship Id="rId14" Type="http://schemas.openxmlformats.org/officeDocument/2006/relationships/image" Target="../media/image28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3.png"/><Relationship Id="rId13" Type="http://schemas.openxmlformats.org/officeDocument/2006/relationships/image" Target="../media/image297.png"/><Relationship Id="rId3" Type="http://schemas.openxmlformats.org/officeDocument/2006/relationships/image" Target="../media/image288.png"/><Relationship Id="rId7" Type="http://schemas.openxmlformats.org/officeDocument/2006/relationships/image" Target="../media/image292.png"/><Relationship Id="rId12" Type="http://schemas.openxmlformats.org/officeDocument/2006/relationships/image" Target="../media/image296.png"/><Relationship Id="rId2" Type="http://schemas.openxmlformats.org/officeDocument/2006/relationships/image" Target="../media/image2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1.png"/><Relationship Id="rId11" Type="http://schemas.openxmlformats.org/officeDocument/2006/relationships/image" Target="../media/image2880.png"/><Relationship Id="rId5" Type="http://schemas.openxmlformats.org/officeDocument/2006/relationships/image" Target="../media/image290.png"/><Relationship Id="rId10" Type="http://schemas.openxmlformats.org/officeDocument/2006/relationships/image" Target="../media/image295.png"/><Relationship Id="rId4" Type="http://schemas.openxmlformats.org/officeDocument/2006/relationships/image" Target="../media/image289.png"/><Relationship Id="rId9" Type="http://schemas.openxmlformats.org/officeDocument/2006/relationships/image" Target="../media/image294.png"/><Relationship Id="rId14" Type="http://schemas.openxmlformats.org/officeDocument/2006/relationships/image" Target="../media/image29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5.png"/><Relationship Id="rId13" Type="http://schemas.openxmlformats.org/officeDocument/2006/relationships/image" Target="../media/image309.png"/><Relationship Id="rId18" Type="http://schemas.openxmlformats.org/officeDocument/2006/relationships/image" Target="../media/image314.png"/><Relationship Id="rId3" Type="http://schemas.openxmlformats.org/officeDocument/2006/relationships/image" Target="../media/image300.png"/><Relationship Id="rId21" Type="http://schemas.openxmlformats.org/officeDocument/2006/relationships/image" Target="../media/image317.png"/><Relationship Id="rId7" Type="http://schemas.openxmlformats.org/officeDocument/2006/relationships/image" Target="../media/image304.png"/><Relationship Id="rId12" Type="http://schemas.openxmlformats.org/officeDocument/2006/relationships/image" Target="../media/image308.png"/><Relationship Id="rId17" Type="http://schemas.openxmlformats.org/officeDocument/2006/relationships/image" Target="../media/image313.png"/><Relationship Id="rId2" Type="http://schemas.openxmlformats.org/officeDocument/2006/relationships/image" Target="../media/image299.png"/><Relationship Id="rId16" Type="http://schemas.openxmlformats.org/officeDocument/2006/relationships/image" Target="../media/image312.png"/><Relationship Id="rId20" Type="http://schemas.openxmlformats.org/officeDocument/2006/relationships/image" Target="../media/image3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3.png"/><Relationship Id="rId11" Type="http://schemas.openxmlformats.org/officeDocument/2006/relationships/image" Target="../media/image307.png"/><Relationship Id="rId5" Type="http://schemas.openxmlformats.org/officeDocument/2006/relationships/image" Target="../media/image302.png"/><Relationship Id="rId15" Type="http://schemas.openxmlformats.org/officeDocument/2006/relationships/image" Target="../media/image311.png"/><Relationship Id="rId10" Type="http://schemas.openxmlformats.org/officeDocument/2006/relationships/image" Target="../media/image306.png"/><Relationship Id="rId19" Type="http://schemas.openxmlformats.org/officeDocument/2006/relationships/image" Target="../media/image315.png"/><Relationship Id="rId4" Type="http://schemas.openxmlformats.org/officeDocument/2006/relationships/image" Target="../media/image301.png"/><Relationship Id="rId9" Type="http://schemas.openxmlformats.org/officeDocument/2006/relationships/image" Target="../media/image2990.png"/><Relationship Id="rId14" Type="http://schemas.openxmlformats.org/officeDocument/2006/relationships/image" Target="../media/image31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4.png"/><Relationship Id="rId13" Type="http://schemas.openxmlformats.org/officeDocument/2006/relationships/image" Target="../media/image329.png"/><Relationship Id="rId18" Type="http://schemas.openxmlformats.org/officeDocument/2006/relationships/image" Target="../media/image333.png"/><Relationship Id="rId26" Type="http://schemas.openxmlformats.org/officeDocument/2006/relationships/image" Target="../media/image341.png"/><Relationship Id="rId3" Type="http://schemas.openxmlformats.org/officeDocument/2006/relationships/image" Target="../media/image319.png"/><Relationship Id="rId21" Type="http://schemas.openxmlformats.org/officeDocument/2006/relationships/image" Target="../media/image336.png"/><Relationship Id="rId7" Type="http://schemas.openxmlformats.org/officeDocument/2006/relationships/image" Target="../media/image323.png"/><Relationship Id="rId12" Type="http://schemas.openxmlformats.org/officeDocument/2006/relationships/image" Target="../media/image328.png"/><Relationship Id="rId17" Type="http://schemas.openxmlformats.org/officeDocument/2006/relationships/image" Target="../media/image332.png"/><Relationship Id="rId25" Type="http://schemas.openxmlformats.org/officeDocument/2006/relationships/image" Target="../media/image340.png"/><Relationship Id="rId2" Type="http://schemas.openxmlformats.org/officeDocument/2006/relationships/image" Target="../media/image318.png"/><Relationship Id="rId16" Type="http://schemas.openxmlformats.org/officeDocument/2006/relationships/image" Target="../media/image331.png"/><Relationship Id="rId20" Type="http://schemas.openxmlformats.org/officeDocument/2006/relationships/image" Target="../media/image3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2.png"/><Relationship Id="rId11" Type="http://schemas.openxmlformats.org/officeDocument/2006/relationships/image" Target="../media/image327.png"/><Relationship Id="rId24" Type="http://schemas.openxmlformats.org/officeDocument/2006/relationships/image" Target="../media/image339.png"/><Relationship Id="rId5" Type="http://schemas.openxmlformats.org/officeDocument/2006/relationships/image" Target="../media/image321.png"/><Relationship Id="rId15" Type="http://schemas.openxmlformats.org/officeDocument/2006/relationships/image" Target="../media/image330.png"/><Relationship Id="rId23" Type="http://schemas.openxmlformats.org/officeDocument/2006/relationships/image" Target="../media/image338.png"/><Relationship Id="rId10" Type="http://schemas.openxmlformats.org/officeDocument/2006/relationships/image" Target="../media/image326.png"/><Relationship Id="rId19" Type="http://schemas.openxmlformats.org/officeDocument/2006/relationships/image" Target="../media/image334.png"/><Relationship Id="rId4" Type="http://schemas.openxmlformats.org/officeDocument/2006/relationships/image" Target="../media/image320.png"/><Relationship Id="rId9" Type="http://schemas.openxmlformats.org/officeDocument/2006/relationships/image" Target="../media/image325.png"/><Relationship Id="rId14" Type="http://schemas.openxmlformats.org/officeDocument/2006/relationships/image" Target="../media/image3240.png"/><Relationship Id="rId22" Type="http://schemas.openxmlformats.org/officeDocument/2006/relationships/image" Target="../media/image337.png"/><Relationship Id="rId27" Type="http://schemas.openxmlformats.org/officeDocument/2006/relationships/image" Target="../media/image34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9.png"/><Relationship Id="rId13" Type="http://schemas.openxmlformats.org/officeDocument/2006/relationships/image" Target="../media/image354.png"/><Relationship Id="rId18" Type="http://schemas.openxmlformats.org/officeDocument/2006/relationships/image" Target="../media/image359.png"/><Relationship Id="rId3" Type="http://schemas.openxmlformats.org/officeDocument/2006/relationships/image" Target="../media/image344.png"/><Relationship Id="rId7" Type="http://schemas.openxmlformats.org/officeDocument/2006/relationships/image" Target="../media/image348.png"/><Relationship Id="rId12" Type="http://schemas.openxmlformats.org/officeDocument/2006/relationships/image" Target="../media/image353.png"/><Relationship Id="rId17" Type="http://schemas.openxmlformats.org/officeDocument/2006/relationships/image" Target="../media/image358.png"/><Relationship Id="rId2" Type="http://schemas.openxmlformats.org/officeDocument/2006/relationships/image" Target="../media/image343.png"/><Relationship Id="rId16" Type="http://schemas.openxmlformats.org/officeDocument/2006/relationships/image" Target="../media/image3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7.png"/><Relationship Id="rId11" Type="http://schemas.openxmlformats.org/officeDocument/2006/relationships/image" Target="../media/image352.png"/><Relationship Id="rId5" Type="http://schemas.openxmlformats.org/officeDocument/2006/relationships/image" Target="../media/image346.png"/><Relationship Id="rId15" Type="http://schemas.openxmlformats.org/officeDocument/2006/relationships/image" Target="../media/image356.png"/><Relationship Id="rId10" Type="http://schemas.openxmlformats.org/officeDocument/2006/relationships/image" Target="../media/image351.png"/><Relationship Id="rId4" Type="http://schemas.openxmlformats.org/officeDocument/2006/relationships/image" Target="../media/image345.png"/><Relationship Id="rId9" Type="http://schemas.openxmlformats.org/officeDocument/2006/relationships/image" Target="../media/image350.png"/><Relationship Id="rId14" Type="http://schemas.openxmlformats.org/officeDocument/2006/relationships/image" Target="../media/image35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6.png"/><Relationship Id="rId13" Type="http://schemas.openxmlformats.org/officeDocument/2006/relationships/image" Target="../media/image3670.png"/><Relationship Id="rId18" Type="http://schemas.openxmlformats.org/officeDocument/2006/relationships/image" Target="../media/image375.png"/><Relationship Id="rId3" Type="http://schemas.openxmlformats.org/officeDocument/2006/relationships/image" Target="../media/image361.png"/><Relationship Id="rId21" Type="http://schemas.openxmlformats.org/officeDocument/2006/relationships/image" Target="../media/image378.png"/><Relationship Id="rId7" Type="http://schemas.openxmlformats.org/officeDocument/2006/relationships/image" Target="../media/image365.png"/><Relationship Id="rId12" Type="http://schemas.openxmlformats.org/officeDocument/2006/relationships/image" Target="../media/image370.png"/><Relationship Id="rId17" Type="http://schemas.openxmlformats.org/officeDocument/2006/relationships/image" Target="../media/image374.png"/><Relationship Id="rId2" Type="http://schemas.openxmlformats.org/officeDocument/2006/relationships/image" Target="../media/image360.png"/><Relationship Id="rId16" Type="http://schemas.openxmlformats.org/officeDocument/2006/relationships/image" Target="../media/image373.png"/><Relationship Id="rId20" Type="http://schemas.openxmlformats.org/officeDocument/2006/relationships/image" Target="../media/image3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4.png"/><Relationship Id="rId11" Type="http://schemas.openxmlformats.org/officeDocument/2006/relationships/image" Target="../media/image369.png"/><Relationship Id="rId5" Type="http://schemas.openxmlformats.org/officeDocument/2006/relationships/image" Target="../media/image363.png"/><Relationship Id="rId15" Type="http://schemas.openxmlformats.org/officeDocument/2006/relationships/image" Target="../media/image372.png"/><Relationship Id="rId10" Type="http://schemas.openxmlformats.org/officeDocument/2006/relationships/image" Target="../media/image368.png"/><Relationship Id="rId19" Type="http://schemas.openxmlformats.org/officeDocument/2006/relationships/image" Target="../media/image376.png"/><Relationship Id="rId4" Type="http://schemas.openxmlformats.org/officeDocument/2006/relationships/image" Target="../media/image362.png"/><Relationship Id="rId9" Type="http://schemas.openxmlformats.org/officeDocument/2006/relationships/image" Target="../media/image367.png"/><Relationship Id="rId14" Type="http://schemas.openxmlformats.org/officeDocument/2006/relationships/image" Target="../media/image37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5.png"/><Relationship Id="rId13" Type="http://schemas.openxmlformats.org/officeDocument/2006/relationships/image" Target="../media/image390.png"/><Relationship Id="rId3" Type="http://schemas.openxmlformats.org/officeDocument/2006/relationships/image" Target="../media/image380.png"/><Relationship Id="rId7" Type="http://schemas.openxmlformats.org/officeDocument/2006/relationships/image" Target="../media/image384.png"/><Relationship Id="rId12" Type="http://schemas.openxmlformats.org/officeDocument/2006/relationships/image" Target="../media/image389.png"/><Relationship Id="rId2" Type="http://schemas.openxmlformats.org/officeDocument/2006/relationships/image" Target="../media/image3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3.png"/><Relationship Id="rId11" Type="http://schemas.openxmlformats.org/officeDocument/2006/relationships/image" Target="../media/image388.png"/><Relationship Id="rId5" Type="http://schemas.openxmlformats.org/officeDocument/2006/relationships/image" Target="../media/image382.png"/><Relationship Id="rId15" Type="http://schemas.openxmlformats.org/officeDocument/2006/relationships/image" Target="../media/image392.png"/><Relationship Id="rId10" Type="http://schemas.openxmlformats.org/officeDocument/2006/relationships/image" Target="../media/image387.png"/><Relationship Id="rId4" Type="http://schemas.openxmlformats.org/officeDocument/2006/relationships/image" Target="../media/image381.png"/><Relationship Id="rId9" Type="http://schemas.openxmlformats.org/officeDocument/2006/relationships/image" Target="../media/image386.png"/><Relationship Id="rId14" Type="http://schemas.openxmlformats.org/officeDocument/2006/relationships/image" Target="../media/image39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9.png"/><Relationship Id="rId3" Type="http://schemas.openxmlformats.org/officeDocument/2006/relationships/image" Target="../media/image394.png"/><Relationship Id="rId7" Type="http://schemas.openxmlformats.org/officeDocument/2006/relationships/image" Target="../media/image398.png"/><Relationship Id="rId2" Type="http://schemas.openxmlformats.org/officeDocument/2006/relationships/image" Target="../media/image3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7.png"/><Relationship Id="rId5" Type="http://schemas.openxmlformats.org/officeDocument/2006/relationships/image" Target="../media/image396.png"/><Relationship Id="rId4" Type="http://schemas.openxmlformats.org/officeDocument/2006/relationships/image" Target="../media/image39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1.png"/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3.png"/><Relationship Id="rId4" Type="http://schemas.openxmlformats.org/officeDocument/2006/relationships/image" Target="../media/image4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-5060" y="2780928"/>
            <a:ext cx="9149060" cy="432048"/>
          </a:xfrm>
        </p:spPr>
        <p:txBody>
          <a:bodyPr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 b="1" dirty="0">
                <a:solidFill>
                  <a:schemeClr val="bg1"/>
                </a:solidFill>
              </a:rPr>
              <a:t>Green's Functions</a:t>
            </a:r>
          </a:p>
        </p:txBody>
      </p:sp>
    </p:spTree>
    <p:extLst>
      <p:ext uri="{BB962C8B-B14F-4D97-AF65-F5344CB8AC3E}">
        <p14:creationId xmlns:p14="http://schemas.microsoft.com/office/powerpoint/2010/main" val="35562024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2880"/>
            <a:ext cx="9144000" cy="413016"/>
          </a:xfrm>
        </p:spPr>
        <p:txBody>
          <a:bodyPr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Introduction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841" y="855896"/>
            <a:ext cx="7812868" cy="45108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Green's functions are named in honor of </a:t>
            </a:r>
            <a:r>
              <a:rPr lang="en-US" sz="1300" dirty="0" err="1" smtClean="0">
                <a:solidFill>
                  <a:schemeClr val="bg1"/>
                </a:solidFill>
              </a:rPr>
              <a:t>english</a:t>
            </a:r>
            <a:r>
              <a:rPr lang="en-US" sz="1300" dirty="0" smtClean="0">
                <a:solidFill>
                  <a:schemeClr val="bg1"/>
                </a:solidFill>
              </a:rPr>
              <a:t> mathematician and physicist </a:t>
            </a:r>
            <a:r>
              <a:rPr lang="en-US" sz="1300" dirty="0" err="1" smtClean="0">
                <a:solidFill>
                  <a:schemeClr val="bg1"/>
                </a:solidFill>
              </a:rPr>
              <a:t>george</a:t>
            </a:r>
            <a:r>
              <a:rPr lang="en-US" sz="1300" dirty="0" smtClean="0">
                <a:solidFill>
                  <a:schemeClr val="bg1"/>
                </a:solidFill>
              </a:rPr>
              <a:t> green (</a:t>
            </a:r>
            <a:r>
              <a:rPr lang="en-US" sz="1300" dirty="0" smtClean="0">
                <a:solidFill>
                  <a:srgbClr val="FF0000"/>
                </a:solidFill>
              </a:rPr>
              <a:t>1793-1841</a:t>
            </a:r>
            <a:r>
              <a:rPr lang="en-US" sz="1300" dirty="0" smtClean="0">
                <a:solidFill>
                  <a:schemeClr val="bg1"/>
                </a:solidFill>
              </a:rPr>
              <a:t>).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His father </a:t>
            </a:r>
            <a:r>
              <a:rPr lang="en-US" sz="1300" dirty="0" smtClean="0">
                <a:solidFill>
                  <a:schemeClr val="bg1"/>
                </a:solidFill>
              </a:rPr>
              <a:t>was </a:t>
            </a:r>
            <a:r>
              <a:rPr lang="en-US" sz="1300" dirty="0">
                <a:solidFill>
                  <a:schemeClr val="bg1"/>
                </a:solidFill>
              </a:rPr>
              <a:t>a baker who had built and owned a brick </a:t>
            </a:r>
            <a:r>
              <a:rPr lang="en-US" sz="1300" dirty="0" smtClean="0">
                <a:solidFill>
                  <a:schemeClr val="bg1"/>
                </a:solidFill>
              </a:rPr>
              <a:t>windmill used </a:t>
            </a:r>
            <a:r>
              <a:rPr lang="en-US" sz="1300" dirty="0">
                <a:solidFill>
                  <a:schemeClr val="bg1"/>
                </a:solidFill>
              </a:rPr>
              <a:t>to grind grain.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George </a:t>
            </a:r>
            <a:r>
              <a:rPr lang="en-US" sz="1300" dirty="0">
                <a:solidFill>
                  <a:schemeClr val="bg1"/>
                </a:solidFill>
              </a:rPr>
              <a:t>green was the first person to create a mathematical theory of electricity and magnetism.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His theory formed the foundation for the work of other scientists such as </a:t>
            </a:r>
            <a:r>
              <a:rPr lang="en-US" sz="1300" dirty="0" smtClean="0">
                <a:solidFill>
                  <a:srgbClr val="FF0000"/>
                </a:solidFill>
              </a:rPr>
              <a:t>James Clerk Maxwell, William Thomson</a:t>
            </a:r>
            <a:r>
              <a:rPr lang="en-US" sz="1300" dirty="0" smtClean="0">
                <a:solidFill>
                  <a:schemeClr val="bg1"/>
                </a:solidFill>
              </a:rPr>
              <a:t>, and others.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His work ran parallel to that of the great mathematician </a:t>
            </a:r>
            <a:r>
              <a:rPr lang="en-US" sz="1300" dirty="0" smtClean="0">
                <a:solidFill>
                  <a:schemeClr val="bg1"/>
                </a:solidFill>
                <a:hlinkClick r:id="rId2" tooltip="Carl Friedrich Gauss"/>
              </a:rPr>
              <a:t>gauss</a:t>
            </a:r>
            <a:r>
              <a:rPr lang="en-US" sz="1300" dirty="0" smtClean="0">
                <a:solidFill>
                  <a:schemeClr val="bg1"/>
                </a:solidFill>
              </a:rPr>
              <a:t> (</a:t>
            </a:r>
            <a:r>
              <a:rPr lang="en-US" sz="1300" dirty="0" smtClean="0">
                <a:solidFill>
                  <a:schemeClr val="bg1"/>
                </a:solidFill>
                <a:hlinkClick r:id="rId3" tooltip="Potential theory"/>
              </a:rPr>
              <a:t>potential theory</a:t>
            </a:r>
            <a:r>
              <a:rPr lang="en-US" sz="1300" dirty="0" smtClean="0">
                <a:solidFill>
                  <a:schemeClr val="bg1"/>
                </a:solidFill>
              </a:rPr>
              <a:t>).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What is the </a:t>
            </a:r>
            <a:r>
              <a:rPr lang="en-US" sz="1300" dirty="0">
                <a:solidFill>
                  <a:schemeClr val="bg1"/>
                </a:solidFill>
              </a:rPr>
              <a:t>Green's </a:t>
            </a:r>
            <a:r>
              <a:rPr lang="en-US" sz="1300" dirty="0" smtClean="0">
                <a:solidFill>
                  <a:schemeClr val="bg1"/>
                </a:solidFill>
              </a:rPr>
              <a:t>function?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Green's function is a type of function used to solve </a:t>
            </a:r>
            <a:r>
              <a:rPr lang="en-US" sz="1300" dirty="0" smtClean="0">
                <a:solidFill>
                  <a:srgbClr val="FF0000"/>
                </a:solidFill>
              </a:rPr>
              <a:t>inhomogeneous differential equations </a:t>
            </a:r>
            <a:r>
              <a:rPr lang="en-US" sz="1300" dirty="0" smtClean="0">
                <a:solidFill>
                  <a:schemeClr val="bg1"/>
                </a:solidFill>
              </a:rPr>
              <a:t>subject to boundary conditions.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endParaRPr lang="en-US" sz="1300" dirty="0" smtClean="0">
              <a:solidFill>
                <a:schemeClr val="bg1"/>
              </a:solidFill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endParaRPr lang="en-US" sz="1300" dirty="0">
              <a:solidFill>
                <a:schemeClr val="bg1"/>
              </a:solidFill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endParaRPr lang="en-US" sz="1300" dirty="0" smtClean="0">
              <a:solidFill>
                <a:schemeClr val="bg1"/>
              </a:solidFill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endParaRPr lang="en-US" sz="1300" dirty="0" smtClean="0">
              <a:solidFill>
                <a:schemeClr val="bg1"/>
              </a:solidFill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endParaRPr lang="en-US" sz="1300" dirty="0">
              <a:solidFill>
                <a:schemeClr val="bg1"/>
              </a:solidFill>
            </a:endParaRP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Green's function is used in </a:t>
            </a:r>
            <a:r>
              <a:rPr lang="en-US" sz="1300" dirty="0" smtClean="0">
                <a:solidFill>
                  <a:srgbClr val="FF0000"/>
                </a:solidFill>
              </a:rPr>
              <a:t>quantum field theory</a:t>
            </a:r>
            <a:r>
              <a:rPr lang="en-US" sz="1300" dirty="0" smtClean="0">
                <a:solidFill>
                  <a:schemeClr val="bg1"/>
                </a:solidFill>
              </a:rPr>
              <a:t>, </a:t>
            </a:r>
            <a:r>
              <a:rPr lang="en-US" sz="1300" dirty="0" smtClean="0">
                <a:solidFill>
                  <a:srgbClr val="FF0000"/>
                </a:solidFill>
              </a:rPr>
              <a:t>electrodynamics</a:t>
            </a:r>
            <a:r>
              <a:rPr lang="en-US" sz="1300" dirty="0" smtClean="0">
                <a:solidFill>
                  <a:schemeClr val="bg1"/>
                </a:solidFill>
              </a:rPr>
              <a:t> and </a:t>
            </a:r>
            <a:r>
              <a:rPr lang="en-US" sz="1300" dirty="0" smtClean="0">
                <a:solidFill>
                  <a:srgbClr val="FF0000"/>
                </a:solidFill>
              </a:rPr>
              <a:t>statistical field theory</a:t>
            </a:r>
            <a:r>
              <a:rPr lang="en-US" sz="1300" dirty="0" smtClean="0">
                <a:solidFill>
                  <a:schemeClr val="bg1"/>
                </a:solidFill>
              </a:rPr>
              <a:t>.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For heat conduction</a:t>
            </a:r>
            <a:r>
              <a:rPr lang="en-US" sz="1300" dirty="0">
                <a:solidFill>
                  <a:schemeClr val="bg1"/>
                </a:solidFill>
              </a:rPr>
              <a:t>, Green's function </a:t>
            </a:r>
            <a:r>
              <a:rPr lang="en-US" sz="1300" dirty="0" smtClean="0">
                <a:solidFill>
                  <a:schemeClr val="bg1"/>
                </a:solidFill>
              </a:rPr>
              <a:t>is proportional to the temperature caused by a concentrated energy source.</a:t>
            </a:r>
          </a:p>
          <a:p>
            <a:pPr lvl="1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The exact form of </a:t>
            </a:r>
            <a:r>
              <a:rPr lang="en-US" sz="1300" dirty="0">
                <a:solidFill>
                  <a:schemeClr val="bg1"/>
                </a:solidFill>
              </a:rPr>
              <a:t>the Green's function </a:t>
            </a:r>
            <a:r>
              <a:rPr lang="en-US" sz="1300" dirty="0" smtClean="0">
                <a:solidFill>
                  <a:schemeClr val="bg1"/>
                </a:solidFill>
              </a:rPr>
              <a:t>depends on the </a:t>
            </a:r>
            <a:r>
              <a:rPr lang="en-US" sz="1300" dirty="0" smtClean="0">
                <a:solidFill>
                  <a:srgbClr val="FF0000"/>
                </a:solidFill>
              </a:rPr>
              <a:t>differential equation</a:t>
            </a:r>
            <a:r>
              <a:rPr lang="en-US" sz="1300" dirty="0" smtClean="0">
                <a:solidFill>
                  <a:schemeClr val="bg1"/>
                </a:solidFill>
              </a:rPr>
              <a:t>, the </a:t>
            </a:r>
            <a:r>
              <a:rPr lang="en-US" sz="1300" dirty="0" smtClean="0">
                <a:solidFill>
                  <a:srgbClr val="FF0000"/>
                </a:solidFill>
              </a:rPr>
              <a:t>body shape</a:t>
            </a:r>
            <a:r>
              <a:rPr lang="en-US" sz="1300" dirty="0" smtClean="0">
                <a:solidFill>
                  <a:schemeClr val="bg1"/>
                </a:solidFill>
              </a:rPr>
              <a:t>, and the </a:t>
            </a:r>
            <a:r>
              <a:rPr lang="en-US" sz="1300" dirty="0" smtClean="0">
                <a:solidFill>
                  <a:srgbClr val="FF0000"/>
                </a:solidFill>
              </a:rPr>
              <a:t>type of boundary conditions </a:t>
            </a:r>
            <a:r>
              <a:rPr lang="en-US" sz="1300" dirty="0" smtClean="0">
                <a:solidFill>
                  <a:schemeClr val="bg1"/>
                </a:solidFill>
              </a:rPr>
              <a:t>present.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69060"/>
            <a:ext cx="5512842" cy="727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257092"/>
            <a:ext cx="1944216" cy="50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6048164" y="3753036"/>
            <a:ext cx="512632" cy="1044116"/>
            <a:chOff x="5283504" y="3465004"/>
            <a:chExt cx="512632" cy="1044116"/>
          </a:xfrm>
        </p:grpSpPr>
        <p:sp>
          <p:nvSpPr>
            <p:cNvPr id="4" name="Right Arrow 3"/>
            <p:cNvSpPr/>
            <p:nvPr/>
          </p:nvSpPr>
          <p:spPr>
            <a:xfrm>
              <a:off x="5436096" y="3465004"/>
              <a:ext cx="360040" cy="380972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283504" y="3556172"/>
              <a:ext cx="96704" cy="9529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89040"/>
            <a:ext cx="1819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5608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23528" y="1116759"/>
            <a:ext cx="8496944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FF0000"/>
              </a:buClr>
              <a:buSzTx/>
              <a:buFont typeface="Wingdings" pitchFamily="2" charset="2"/>
              <a:buChar char="q"/>
              <a:tabLst/>
            </a:pPr>
            <a:r>
              <a:rPr kumimoji="0" lang="en-US" sz="1300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Books on Green's Functions: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SzTx/>
              <a:buFont typeface="Wingdings" pitchFamily="2" charset="2"/>
              <a:buChar char="q"/>
              <a:tabLst/>
            </a:pP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ea typeface="Times New Roman"/>
                <a:cs typeface="Arial" charset="0"/>
              </a:rPr>
              <a:t>Heat Conduction using Green's Functions, K. D. Cole, J. V. Beck, A. Haji-Sheikh, and B. </a:t>
            </a:r>
            <a:r>
              <a:rPr kumimoji="0" lang="en-US" sz="1300" b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ea typeface="Times New Roman"/>
                <a:cs typeface="Arial" charset="0"/>
              </a:rPr>
              <a:t>Litkouhi</a:t>
            </a: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ea typeface="Times New Roman"/>
                <a:cs typeface="Arial" charset="0"/>
              </a:rPr>
              <a:t>, Second Edition, CRC Taylor and Francis, New York, 2011. </a:t>
            </a:r>
            <a:endParaRPr kumimoji="0" lang="en-US" sz="1300" b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 (Body)"/>
              <a:cs typeface="Arial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SzTx/>
              <a:buFont typeface="Wingdings" pitchFamily="2" charset="2"/>
              <a:buChar char="q"/>
              <a:tabLst/>
            </a:pP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Elements of Green's Functions and Propagation, G. Barton, Oxford, UK, 1989.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SzTx/>
              <a:buFont typeface="Wingdings" pitchFamily="2" charset="2"/>
              <a:buChar char="q"/>
              <a:tabLst/>
            </a:pP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Green's Functions in Applied Mechanics, Y. </a:t>
            </a:r>
            <a:r>
              <a:rPr kumimoji="0" lang="en-US" sz="1300" b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Melnikov</a:t>
            </a: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, Computational Mechanics Publications, Boston-</a:t>
            </a:r>
            <a:r>
              <a:rPr kumimoji="0" lang="en-US" sz="1300" b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Southhampton</a:t>
            </a: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, 1995.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SzTx/>
              <a:buFont typeface="Wingdings" pitchFamily="2" charset="2"/>
              <a:buChar char="q"/>
              <a:tabLst/>
            </a:pP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Green's Functions with Applications, D. G. Duffy, Chapman and Hall/CRC Press, Boca Raton, Florida, 2001.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SzTx/>
              <a:buFont typeface="Wingdings" pitchFamily="2" charset="2"/>
              <a:buChar char="q"/>
              <a:tabLst/>
            </a:pP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Diffusion-Wave Fields:  Mathematical Methods and Green Functions, A. </a:t>
            </a:r>
            <a:r>
              <a:rPr kumimoji="0" lang="en-US" sz="1300" b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Mandelis</a:t>
            </a: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, Springer-</a:t>
            </a:r>
            <a:r>
              <a:rPr kumimoji="0" lang="en-US" sz="1300" b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Verlag</a:t>
            </a:r>
            <a:r>
              <a:rPr kumimoji="0" lang="en-US" sz="1300" b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 (Body)"/>
                <a:cs typeface="Arial" charset="0"/>
              </a:rPr>
              <a:t>, New York, 2001</a:t>
            </a:r>
            <a:r>
              <a:rPr lang="en-US" sz="1300" dirty="0" smtClean="0">
                <a:solidFill>
                  <a:schemeClr val="bg1"/>
                </a:solidFill>
                <a:latin typeface="Verdana (Body)"/>
                <a:cs typeface="Arial" charset="0"/>
              </a:rPr>
              <a:t>.</a:t>
            </a:r>
          </a:p>
          <a:p>
            <a:pPr lvl="1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b="1" dirty="0">
                <a:solidFill>
                  <a:srgbClr val="3333FF"/>
                </a:solidFill>
                <a:latin typeface="Verdana (Body)"/>
              </a:rPr>
              <a:t>Books on Heat Conduction</a:t>
            </a:r>
            <a:r>
              <a:rPr lang="en-US" sz="1300" dirty="0">
                <a:solidFill>
                  <a:srgbClr val="3333FF"/>
                </a:solidFill>
                <a:latin typeface="Verdana (Body)"/>
              </a:rPr>
              <a:t>:</a:t>
            </a:r>
          </a:p>
          <a:p>
            <a:pPr lvl="2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i="1" dirty="0">
                <a:solidFill>
                  <a:schemeClr val="bg1"/>
                </a:solidFill>
                <a:latin typeface="Verdana (Body)"/>
              </a:rPr>
              <a:t>Conduction of Heat in Solids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,  H. S. </a:t>
            </a:r>
            <a:r>
              <a:rPr lang="en-US" sz="1300" dirty="0" err="1">
                <a:solidFill>
                  <a:schemeClr val="bg1"/>
                </a:solidFill>
                <a:latin typeface="Verdana (Body)"/>
              </a:rPr>
              <a:t>Carslaw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 and J. C. Jaeger, 2nd Ed, Oxford, 1959. </a:t>
            </a:r>
          </a:p>
          <a:p>
            <a:pPr lvl="2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i="1" dirty="0">
                <a:solidFill>
                  <a:schemeClr val="bg1"/>
                </a:solidFill>
                <a:latin typeface="Verdana (Body)"/>
              </a:rPr>
              <a:t>Analytical Heat Diffusion Theory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, A. </a:t>
            </a:r>
            <a:r>
              <a:rPr lang="en-US" sz="1300" dirty="0" err="1">
                <a:solidFill>
                  <a:schemeClr val="bg1"/>
                </a:solidFill>
                <a:latin typeface="Verdana (Body)"/>
              </a:rPr>
              <a:t>Luikov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, Academic Press, 1968. </a:t>
            </a:r>
          </a:p>
          <a:p>
            <a:pPr lvl="2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i="1" dirty="0">
                <a:solidFill>
                  <a:schemeClr val="bg1"/>
                </a:solidFill>
                <a:latin typeface="Verdana (Body)"/>
              </a:rPr>
              <a:t>Analytical Methods in Conduction Heat Transfe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r, G. Myers, McGraw-Hill, 1971. </a:t>
            </a:r>
          </a:p>
          <a:p>
            <a:pPr lvl="2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i="1" dirty="0">
                <a:solidFill>
                  <a:schemeClr val="bg1"/>
                </a:solidFill>
                <a:latin typeface="Verdana (Body)"/>
              </a:rPr>
              <a:t>Heat and Mass Transfer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, A. </a:t>
            </a:r>
            <a:r>
              <a:rPr lang="en-US" sz="1300" dirty="0" err="1">
                <a:solidFill>
                  <a:schemeClr val="bg1"/>
                </a:solidFill>
                <a:latin typeface="Verdana (Body)"/>
              </a:rPr>
              <a:t>Liukov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, MIR Publisher, Moscow, 1980.</a:t>
            </a:r>
          </a:p>
          <a:p>
            <a:pPr lvl="2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i="1" dirty="0">
                <a:solidFill>
                  <a:schemeClr val="bg1"/>
                </a:solidFill>
                <a:latin typeface="Verdana (Body)"/>
              </a:rPr>
              <a:t>Heat Conduction, 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J. M.</a:t>
            </a:r>
            <a:r>
              <a:rPr lang="en-US" sz="1300" i="1" dirty="0">
                <a:solidFill>
                  <a:schemeClr val="bg1"/>
                </a:solidFill>
                <a:latin typeface="Verdana (Body)"/>
              </a:rPr>
              <a:t> 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Hill and J. N. </a:t>
            </a:r>
            <a:r>
              <a:rPr lang="en-US" sz="1300" dirty="0" err="1">
                <a:solidFill>
                  <a:schemeClr val="bg1"/>
                </a:solidFill>
                <a:latin typeface="Verdana (Body)"/>
              </a:rPr>
              <a:t>Dewynne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, Blackwell Scientific Publications, 1987.</a:t>
            </a:r>
          </a:p>
          <a:p>
            <a:pPr lvl="2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i="1" dirty="0">
                <a:solidFill>
                  <a:schemeClr val="bg1"/>
                </a:solidFill>
                <a:latin typeface="Verdana (Body)"/>
              </a:rPr>
              <a:t>Heat Conduction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, M. N. </a:t>
            </a:r>
            <a:r>
              <a:rPr lang="en-US" sz="1300" dirty="0" err="1">
                <a:solidFill>
                  <a:schemeClr val="bg1"/>
                </a:solidFill>
                <a:latin typeface="Verdana (Body)"/>
              </a:rPr>
              <a:t>Ozisik</a:t>
            </a:r>
            <a:r>
              <a:rPr lang="en-US" sz="1300" dirty="0">
                <a:solidFill>
                  <a:schemeClr val="bg1"/>
                </a:solidFill>
                <a:latin typeface="Verdana (Body)"/>
              </a:rPr>
              <a:t>, John Wiley, New York, 1993</a:t>
            </a:r>
            <a:r>
              <a:rPr lang="en-US" sz="1300" dirty="0" smtClean="0">
                <a:solidFill>
                  <a:schemeClr val="bg1"/>
                </a:solidFill>
                <a:latin typeface="Verdana (Body)"/>
              </a:rPr>
              <a:t>.</a:t>
            </a:r>
            <a:endParaRPr lang="en-US" sz="1300" dirty="0">
              <a:solidFill>
                <a:schemeClr val="bg1"/>
              </a:solidFill>
              <a:latin typeface="Verdana (Body)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buClr>
                <a:srgbClr val="FF0000"/>
              </a:buClr>
              <a:buSzTx/>
              <a:buFont typeface="Wingdings" pitchFamily="2" charset="2"/>
              <a:buChar char="q"/>
              <a:tabLst/>
            </a:pPr>
            <a:endParaRPr kumimoji="0" lang="en-US" sz="1300" b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 (Body)"/>
              <a:cs typeface="Arial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442880"/>
            <a:ext cx="9144000" cy="413016"/>
          </a:xfrm>
        </p:spPr>
        <p:txBody>
          <a:bodyPr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Introduction</a:t>
            </a:r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5818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16" y="855896"/>
            <a:ext cx="8748972" cy="5112568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b="1" dirty="0" smtClean="0">
                <a:solidFill>
                  <a:schemeClr val="bg1"/>
                </a:solidFill>
              </a:rPr>
              <a:t>Papers on Green's Functions:</a:t>
            </a:r>
            <a:r>
              <a:rPr lang="en-US" sz="1300" dirty="0" smtClean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J</a:t>
            </a:r>
            <a:r>
              <a:rPr lang="en-US" sz="1300" dirty="0">
                <a:solidFill>
                  <a:schemeClr val="bg1"/>
                </a:solidFill>
              </a:rPr>
              <a:t>. V. Beck, "Green's function solution for transient heat conduction problems," </a:t>
            </a:r>
            <a:r>
              <a:rPr lang="en-US" sz="1300" i="1" dirty="0">
                <a:solidFill>
                  <a:schemeClr val="bg1"/>
                </a:solidFill>
              </a:rPr>
              <a:t>Int. J. Heat Mass Transfer</a:t>
            </a:r>
            <a:r>
              <a:rPr lang="en-US" sz="1300" dirty="0">
                <a:solidFill>
                  <a:schemeClr val="bg1"/>
                </a:solidFill>
              </a:rPr>
              <a:t>, vol. 27, No. 8, </a:t>
            </a:r>
            <a:r>
              <a:rPr lang="en-US" sz="1300" dirty="0" err="1">
                <a:solidFill>
                  <a:schemeClr val="bg1"/>
                </a:solidFill>
              </a:rPr>
              <a:t>pp</a:t>
            </a:r>
            <a:r>
              <a:rPr lang="en-US" sz="1300" dirty="0">
                <a:solidFill>
                  <a:schemeClr val="bg1"/>
                </a:solidFill>
              </a:rPr>
              <a:t> 1235-1244, </a:t>
            </a:r>
            <a:r>
              <a:rPr lang="en-US" sz="1300" dirty="0">
                <a:solidFill>
                  <a:srgbClr val="FF0000"/>
                </a:solidFill>
              </a:rPr>
              <a:t>1984</a:t>
            </a:r>
            <a:r>
              <a:rPr lang="en-US" sz="1300" dirty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K. D. Cole and P. E. Crittenden, "Steady heat conduction in Cartesian coordinates and a library of Green's functions," </a:t>
            </a:r>
            <a:r>
              <a:rPr lang="en-US" sz="1300" i="1" dirty="0" smtClean="0">
                <a:solidFill>
                  <a:schemeClr val="bg1"/>
                </a:solidFill>
              </a:rPr>
              <a:t>Proceedings of the 35th National Heat Transfer Conference</a:t>
            </a:r>
            <a:r>
              <a:rPr lang="en-US" sz="1300" dirty="0" smtClean="0">
                <a:solidFill>
                  <a:schemeClr val="bg1"/>
                </a:solidFill>
              </a:rPr>
              <a:t>, Anaheim, CA, June, </a:t>
            </a:r>
            <a:r>
              <a:rPr lang="en-US" sz="1300" dirty="0" smtClean="0">
                <a:solidFill>
                  <a:srgbClr val="FF0000"/>
                </a:solidFill>
              </a:rPr>
              <a:t>2001</a:t>
            </a:r>
            <a:r>
              <a:rPr lang="en-US" sz="1300" dirty="0" smtClean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K</a:t>
            </a:r>
            <a:r>
              <a:rPr lang="en-US" sz="1300" dirty="0">
                <a:solidFill>
                  <a:schemeClr val="bg1"/>
                </a:solidFill>
              </a:rPr>
              <a:t>. D. Cole and D. H. Y. Yen,  Green's functions, temperature, and heat flux in the rectangle,  </a:t>
            </a:r>
            <a:r>
              <a:rPr lang="en-US" sz="1300" i="1" dirty="0">
                <a:solidFill>
                  <a:schemeClr val="bg1"/>
                </a:solidFill>
              </a:rPr>
              <a:t>Int. J. Heat and Mass Transfer</a:t>
            </a:r>
            <a:r>
              <a:rPr lang="en-US" sz="1300" dirty="0">
                <a:solidFill>
                  <a:schemeClr val="bg1"/>
                </a:solidFill>
              </a:rPr>
              <a:t>, vol. 44, no. 20, pp. 3883-3894, 2001.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K. D. Cole, and D. H. Y. Yen,  Influence functions for the infinite and semi-infinite strip, </a:t>
            </a:r>
            <a:r>
              <a:rPr lang="en-US" sz="1300" i="1" dirty="0" smtClean="0">
                <a:solidFill>
                  <a:schemeClr val="bg1"/>
                </a:solidFill>
              </a:rPr>
              <a:t>AIAA J. </a:t>
            </a:r>
            <a:r>
              <a:rPr lang="en-US" sz="1300" i="1" dirty="0" err="1" smtClean="0">
                <a:solidFill>
                  <a:schemeClr val="bg1"/>
                </a:solidFill>
              </a:rPr>
              <a:t>Thermophysics</a:t>
            </a:r>
            <a:r>
              <a:rPr lang="en-US" sz="1300" i="1" dirty="0" smtClean="0">
                <a:solidFill>
                  <a:schemeClr val="bg1"/>
                </a:solidFill>
              </a:rPr>
              <a:t> and Heat Transfer</a:t>
            </a:r>
            <a:r>
              <a:rPr lang="en-US" sz="1300" dirty="0" smtClean="0">
                <a:solidFill>
                  <a:schemeClr val="bg1"/>
                </a:solidFill>
              </a:rPr>
              <a:t>,  vol. 15, no. 4, </a:t>
            </a:r>
            <a:r>
              <a:rPr lang="en-US" sz="1300" dirty="0" err="1" smtClean="0">
                <a:solidFill>
                  <a:schemeClr val="bg1"/>
                </a:solidFill>
              </a:rPr>
              <a:t>pp</a:t>
            </a:r>
            <a:r>
              <a:rPr lang="en-US" sz="1300" dirty="0" smtClean="0">
                <a:solidFill>
                  <a:schemeClr val="bg1"/>
                </a:solidFill>
              </a:rPr>
              <a:t> 431-438, </a:t>
            </a:r>
            <a:r>
              <a:rPr lang="en-US" sz="1300" dirty="0" smtClean="0">
                <a:solidFill>
                  <a:srgbClr val="FF0000"/>
                </a:solidFill>
              </a:rPr>
              <a:t>2001</a:t>
            </a:r>
            <a:r>
              <a:rPr lang="en-US" sz="1300" dirty="0" smtClean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P. E. Crittenden and K. D. Cole, Fast-converging steady-state heat conduction in the rectangular parallelepiped, </a:t>
            </a:r>
            <a:r>
              <a:rPr lang="en-US" sz="1300" i="1" dirty="0" smtClean="0">
                <a:solidFill>
                  <a:schemeClr val="bg1"/>
                </a:solidFill>
              </a:rPr>
              <a:t>Int. J. Heat and Mass Transfer</a:t>
            </a:r>
            <a:r>
              <a:rPr lang="en-US" sz="1300" dirty="0" smtClean="0">
                <a:solidFill>
                  <a:schemeClr val="bg1"/>
                </a:solidFill>
              </a:rPr>
              <a:t>, vol. 45, pp. 3585-3596, </a:t>
            </a:r>
            <a:r>
              <a:rPr lang="en-US" sz="1300" dirty="0" smtClean="0">
                <a:solidFill>
                  <a:srgbClr val="FF0000"/>
                </a:solidFill>
              </a:rPr>
              <a:t>2002</a:t>
            </a:r>
            <a:r>
              <a:rPr lang="en-US" sz="1300" dirty="0" smtClean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K. D. Cole, Fast-converging series for steady heat conduction in the circular cylinder, </a:t>
            </a:r>
            <a:r>
              <a:rPr lang="en-US" sz="1300" i="1" dirty="0" smtClean="0">
                <a:solidFill>
                  <a:schemeClr val="bg1"/>
                </a:solidFill>
              </a:rPr>
              <a:t>J. Engineering Mathematics</a:t>
            </a:r>
            <a:r>
              <a:rPr lang="en-US" sz="1300" dirty="0" smtClean="0">
                <a:solidFill>
                  <a:schemeClr val="bg1"/>
                </a:solidFill>
              </a:rPr>
              <a:t>, vol. 49, pp. 217-232, </a:t>
            </a:r>
            <a:r>
              <a:rPr lang="en-US" sz="1300" dirty="0" smtClean="0">
                <a:solidFill>
                  <a:srgbClr val="FF0000"/>
                </a:solidFill>
              </a:rPr>
              <a:t>2004</a:t>
            </a:r>
            <a:r>
              <a:rPr lang="en-US" sz="1300" dirty="0" smtClean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K. D. Cole, Computer software for fins and slab bodies with Green's functions, </a:t>
            </a:r>
            <a:r>
              <a:rPr lang="en-US" sz="1300" i="1" dirty="0" smtClean="0">
                <a:solidFill>
                  <a:schemeClr val="bg1"/>
                </a:solidFill>
              </a:rPr>
              <a:t>Computer Applications in Engineering Education</a:t>
            </a:r>
            <a:r>
              <a:rPr lang="en-US" sz="1300" dirty="0" smtClean="0">
                <a:solidFill>
                  <a:schemeClr val="bg1"/>
                </a:solidFill>
              </a:rPr>
              <a:t>, vol. 12, no. 3, </a:t>
            </a:r>
            <a:r>
              <a:rPr lang="en-US" sz="1300" dirty="0" smtClean="0">
                <a:solidFill>
                  <a:srgbClr val="FF0000"/>
                </a:solidFill>
              </a:rPr>
              <a:t>2004</a:t>
            </a:r>
            <a:r>
              <a:rPr lang="en-US" sz="1300" dirty="0" smtClean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K. D. Cole, Steady-periodic Green's functions and thermal-measurement applications in rectangular coordinates, </a:t>
            </a:r>
            <a:r>
              <a:rPr lang="en-US" sz="1300" i="1" dirty="0" smtClean="0">
                <a:solidFill>
                  <a:schemeClr val="bg1"/>
                </a:solidFill>
              </a:rPr>
              <a:t>J. Heat Transfer</a:t>
            </a:r>
            <a:r>
              <a:rPr lang="en-US" sz="1300" dirty="0" smtClean="0">
                <a:solidFill>
                  <a:schemeClr val="bg1"/>
                </a:solidFill>
              </a:rPr>
              <a:t>, vol. 128, no. 7, pp. 709-716, </a:t>
            </a:r>
            <a:r>
              <a:rPr lang="en-US" sz="1300" dirty="0">
                <a:solidFill>
                  <a:srgbClr val="FF0000"/>
                </a:solidFill>
              </a:rPr>
              <a:t>2006</a:t>
            </a:r>
            <a:r>
              <a:rPr lang="en-US" sz="1300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Beck, J. V, and Cole, K. D., Improving convergence of summations in heat conduction, </a:t>
            </a:r>
            <a:r>
              <a:rPr lang="en-US" sz="1300" i="1" dirty="0" smtClean="0">
                <a:solidFill>
                  <a:schemeClr val="bg1"/>
                </a:solidFill>
              </a:rPr>
              <a:t>Int. J. Heat Mass Transfer</a:t>
            </a:r>
            <a:r>
              <a:rPr lang="en-US" sz="1300" dirty="0" smtClean="0">
                <a:solidFill>
                  <a:schemeClr val="bg1"/>
                </a:solidFill>
              </a:rPr>
              <a:t>, vol. 50, pp. 257-268, </a:t>
            </a:r>
            <a:r>
              <a:rPr lang="en-US" sz="1300" dirty="0">
                <a:solidFill>
                  <a:srgbClr val="FF0000"/>
                </a:solidFill>
              </a:rPr>
              <a:t>2007</a:t>
            </a:r>
            <a:r>
              <a:rPr lang="en-US" sz="1300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Beck, J. V, Wright, N., Haji-</a:t>
            </a:r>
            <a:r>
              <a:rPr lang="en-US" sz="1300" dirty="0" err="1" smtClean="0">
                <a:solidFill>
                  <a:schemeClr val="bg1"/>
                </a:solidFill>
              </a:rPr>
              <a:t>Shiekh</a:t>
            </a:r>
            <a:r>
              <a:rPr lang="en-US" sz="1300" dirty="0" smtClean="0">
                <a:solidFill>
                  <a:schemeClr val="bg1"/>
                </a:solidFill>
              </a:rPr>
              <a:t>, A., Cole, K. D., and Amos, D., Conduction in rectangular plates with boundary temperatures specified, </a:t>
            </a:r>
            <a:r>
              <a:rPr lang="en-US" sz="1300" i="1" dirty="0" smtClean="0">
                <a:solidFill>
                  <a:schemeClr val="bg1"/>
                </a:solidFill>
              </a:rPr>
              <a:t>Int. J. Heat Mass Transfer</a:t>
            </a:r>
            <a:r>
              <a:rPr lang="en-US" sz="1300" dirty="0" smtClean="0">
                <a:solidFill>
                  <a:schemeClr val="bg1"/>
                </a:solidFill>
              </a:rPr>
              <a:t>, vol. 51, pp. 4676-4690, </a:t>
            </a:r>
            <a:r>
              <a:rPr lang="en-US" sz="1300" dirty="0">
                <a:solidFill>
                  <a:srgbClr val="FF0000"/>
                </a:solidFill>
              </a:rPr>
              <a:t>2008</a:t>
            </a:r>
            <a:r>
              <a:rPr lang="en-US" sz="1300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K. D. Cole and P. E. Crittenden, Steady-periodic heating of a cylinder, </a:t>
            </a:r>
            <a:r>
              <a:rPr lang="en-US" sz="1300" i="1" dirty="0" smtClean="0">
                <a:solidFill>
                  <a:schemeClr val="bg1"/>
                </a:solidFill>
              </a:rPr>
              <a:t>J. Heat Transfer</a:t>
            </a:r>
            <a:r>
              <a:rPr lang="en-US" sz="1300" dirty="0" smtClean="0">
                <a:solidFill>
                  <a:schemeClr val="bg1"/>
                </a:solidFill>
              </a:rPr>
              <a:t>, vol. 131, no. 9, </a:t>
            </a:r>
            <a:r>
              <a:rPr lang="en-US" sz="1300" dirty="0">
                <a:solidFill>
                  <a:srgbClr val="FF0000"/>
                </a:solidFill>
              </a:rPr>
              <a:t>2009</a:t>
            </a:r>
            <a:r>
              <a:rPr lang="en-US" sz="1300" dirty="0" smtClean="0">
                <a:solidFill>
                  <a:schemeClr val="bg1"/>
                </a:solidFill>
              </a:rPr>
              <a:t>.</a:t>
            </a:r>
            <a:r>
              <a:rPr lang="en-US" sz="1300" dirty="0">
                <a:solidFill>
                  <a:schemeClr val="bg1"/>
                </a:solidFill>
              </a:rPr>
              <a:t/>
            </a:r>
            <a:br>
              <a:rPr lang="en-US" sz="1300" dirty="0">
                <a:solidFill>
                  <a:schemeClr val="bg1"/>
                </a:solidFill>
              </a:rPr>
            </a:br>
            <a:endParaRPr lang="en-US" sz="1300" dirty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442880"/>
            <a:ext cx="9144000" cy="413016"/>
          </a:xfrm>
        </p:spPr>
        <p:txBody>
          <a:bodyPr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Introduction</a:t>
            </a:r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08726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9532" y="1088740"/>
            <a:ext cx="8208912" cy="496855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In </a:t>
            </a:r>
            <a:r>
              <a:rPr lang="en-US" sz="1300" dirty="0" smtClean="0">
                <a:solidFill>
                  <a:schemeClr val="bg1"/>
                </a:solidFill>
              </a:rPr>
              <a:t>electromagnetics</a:t>
            </a:r>
            <a:r>
              <a:rPr lang="en-US" sz="1300" dirty="0">
                <a:solidFill>
                  <a:schemeClr val="bg1"/>
                </a:solidFill>
              </a:rPr>
              <a:t>, solutions </a:t>
            </a:r>
            <a:r>
              <a:rPr lang="en-US" sz="1300" dirty="0" smtClean="0">
                <a:solidFill>
                  <a:schemeClr val="bg1"/>
                </a:solidFill>
              </a:rPr>
              <a:t>are </a:t>
            </a:r>
            <a:r>
              <a:rPr lang="en-US" sz="1300" dirty="0">
                <a:solidFill>
                  <a:schemeClr val="bg1"/>
                </a:solidFill>
              </a:rPr>
              <a:t>obtained using </a:t>
            </a:r>
            <a:r>
              <a:rPr lang="en-US" sz="1300" dirty="0" smtClean="0">
                <a:solidFill>
                  <a:schemeClr val="bg1"/>
                </a:solidFill>
              </a:rPr>
              <a:t>a </a:t>
            </a:r>
            <a:r>
              <a:rPr lang="en-US" sz="1300" dirty="0" smtClean="0">
                <a:solidFill>
                  <a:srgbClr val="FF0000"/>
                </a:solidFill>
              </a:rPr>
              <a:t>2-order </a:t>
            </a:r>
            <a:r>
              <a:rPr lang="en-US" sz="1300" dirty="0">
                <a:solidFill>
                  <a:srgbClr val="FF0000"/>
                </a:solidFill>
              </a:rPr>
              <a:t>uncoupled </a:t>
            </a:r>
            <a:r>
              <a:rPr lang="en-US" sz="1300" dirty="0">
                <a:solidFill>
                  <a:schemeClr val="bg1"/>
                </a:solidFill>
              </a:rPr>
              <a:t>partial differential equation </a:t>
            </a:r>
            <a:r>
              <a:rPr lang="en-US" sz="1300" dirty="0" smtClean="0">
                <a:solidFill>
                  <a:schemeClr val="bg1"/>
                </a:solidFill>
              </a:rPr>
              <a:t>(</a:t>
            </a:r>
            <a:r>
              <a:rPr lang="en-US" sz="1300" dirty="0" smtClean="0">
                <a:solidFill>
                  <a:srgbClr val="FF0000"/>
                </a:solidFill>
              </a:rPr>
              <a:t>PDE)</a:t>
            </a:r>
            <a:r>
              <a:rPr lang="en-US" sz="1300" dirty="0" smtClean="0">
                <a:solidFill>
                  <a:schemeClr val="bg1"/>
                </a:solidFill>
              </a:rPr>
              <a:t>. 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The </a:t>
            </a:r>
            <a:r>
              <a:rPr lang="en-US" sz="1300" dirty="0">
                <a:solidFill>
                  <a:schemeClr val="bg1"/>
                </a:solidFill>
              </a:rPr>
              <a:t>form of most of these type </a:t>
            </a:r>
            <a:r>
              <a:rPr lang="en-US" sz="1300" dirty="0" smtClean="0">
                <a:solidFill>
                  <a:schemeClr val="bg1"/>
                </a:solidFill>
              </a:rPr>
              <a:t>of solutions </a:t>
            </a:r>
            <a:r>
              <a:rPr lang="en-US" sz="1300" dirty="0">
                <a:solidFill>
                  <a:schemeClr val="bg1"/>
                </a:solidFill>
              </a:rPr>
              <a:t>is an infinite series, provided </a:t>
            </a:r>
            <a:r>
              <a:rPr lang="en-US" sz="1300" dirty="0" smtClean="0">
                <a:solidFill>
                  <a:schemeClr val="bg1"/>
                </a:solidFill>
              </a:rPr>
              <a:t>by PDE and boundary conditions.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The </a:t>
            </a:r>
            <a:r>
              <a:rPr lang="en-US" sz="1300" dirty="0">
                <a:solidFill>
                  <a:schemeClr val="bg1"/>
                </a:solidFill>
              </a:rPr>
              <a:t>difficulty in using these type of solutions </a:t>
            </a:r>
            <a:r>
              <a:rPr lang="en-US" sz="1300" dirty="0" smtClean="0">
                <a:solidFill>
                  <a:schemeClr val="bg1"/>
                </a:solidFill>
              </a:rPr>
              <a:t>is </a:t>
            </a:r>
            <a:r>
              <a:rPr lang="en-US" sz="1300" dirty="0">
                <a:solidFill>
                  <a:schemeClr val="bg1"/>
                </a:solidFill>
              </a:rPr>
              <a:t>that they are usually slowly </a:t>
            </a:r>
            <a:r>
              <a:rPr lang="en-US" sz="1300" dirty="0" smtClean="0">
                <a:solidFill>
                  <a:schemeClr val="bg1"/>
                </a:solidFill>
              </a:rPr>
              <a:t>convergent especially </a:t>
            </a:r>
            <a:r>
              <a:rPr lang="en-US" sz="1300" dirty="0">
                <a:solidFill>
                  <a:schemeClr val="bg1"/>
                </a:solidFill>
              </a:rPr>
              <a:t>at regions where rapid changes occur. </a:t>
            </a:r>
            <a:endParaRPr lang="en-US" sz="1300" dirty="0" smtClean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Green's function </a:t>
            </a:r>
            <a:r>
              <a:rPr lang="en-US" sz="1300" dirty="0">
                <a:solidFill>
                  <a:schemeClr val="bg1"/>
                </a:solidFill>
              </a:rPr>
              <a:t>does accomplish this goal</a:t>
            </a:r>
            <a:r>
              <a:rPr lang="en-US" sz="1300" dirty="0" smtClean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With Green's </a:t>
            </a:r>
            <a:r>
              <a:rPr lang="en-US" sz="1300" dirty="0">
                <a:solidFill>
                  <a:schemeClr val="bg1"/>
                </a:solidFill>
              </a:rPr>
              <a:t>function technique a solution to </a:t>
            </a:r>
            <a:r>
              <a:rPr lang="en-US" sz="1300" dirty="0">
                <a:solidFill>
                  <a:srgbClr val="FF0000"/>
                </a:solidFill>
              </a:rPr>
              <a:t>PDE </a:t>
            </a:r>
            <a:r>
              <a:rPr lang="en-US" sz="1300" dirty="0" smtClean="0">
                <a:solidFill>
                  <a:schemeClr val="bg1"/>
                </a:solidFill>
              </a:rPr>
              <a:t>is </a:t>
            </a:r>
            <a:r>
              <a:rPr lang="en-US" sz="1300" dirty="0">
                <a:solidFill>
                  <a:schemeClr val="bg1"/>
                </a:solidFill>
              </a:rPr>
              <a:t>obtained using a unit source (</a:t>
            </a:r>
            <a:r>
              <a:rPr lang="en-US" sz="1300" dirty="0">
                <a:solidFill>
                  <a:srgbClr val="3333FF"/>
                </a:solidFill>
              </a:rPr>
              <a:t>impulse</a:t>
            </a:r>
            <a:r>
              <a:rPr lang="en-US" sz="1300" dirty="0">
                <a:solidFill>
                  <a:schemeClr val="bg1"/>
                </a:solidFill>
              </a:rPr>
              <a:t>, </a:t>
            </a:r>
            <a:r>
              <a:rPr lang="en-US" sz="1300" dirty="0">
                <a:solidFill>
                  <a:srgbClr val="3333FF"/>
                </a:solidFill>
              </a:rPr>
              <a:t>Dirac delta</a:t>
            </a:r>
            <a:r>
              <a:rPr lang="en-US" sz="1300" dirty="0">
                <a:solidFill>
                  <a:schemeClr val="bg1"/>
                </a:solidFill>
              </a:rPr>
              <a:t>) as the </a:t>
            </a:r>
            <a:r>
              <a:rPr lang="en-US" sz="1300" dirty="0" smtClean="0">
                <a:solidFill>
                  <a:schemeClr val="bg1"/>
                </a:solidFill>
              </a:rPr>
              <a:t>driving function.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 </a:t>
            </a:r>
            <a:r>
              <a:rPr lang="en-US" sz="1300" dirty="0">
                <a:solidFill>
                  <a:schemeClr val="bg1"/>
                </a:solidFill>
              </a:rPr>
              <a:t>This </a:t>
            </a:r>
            <a:r>
              <a:rPr lang="en-US" sz="1300" dirty="0" smtClean="0">
                <a:solidFill>
                  <a:schemeClr val="bg1"/>
                </a:solidFill>
              </a:rPr>
              <a:t>driving </a:t>
            </a:r>
            <a:r>
              <a:rPr lang="en-US" sz="1300" dirty="0">
                <a:solidFill>
                  <a:schemeClr val="bg1"/>
                </a:solidFill>
              </a:rPr>
              <a:t>function </a:t>
            </a:r>
            <a:r>
              <a:rPr lang="en-US" sz="1300" dirty="0" smtClean="0">
                <a:solidFill>
                  <a:schemeClr val="bg1"/>
                </a:solidFill>
              </a:rPr>
              <a:t>is </a:t>
            </a:r>
            <a:r>
              <a:rPr lang="en-US" sz="1300" dirty="0">
                <a:solidFill>
                  <a:schemeClr val="bg1"/>
                </a:solidFill>
              </a:rPr>
              <a:t>known as the Green's function. </a:t>
            </a:r>
            <a:endParaRPr lang="en-US" sz="1300" dirty="0" smtClean="0">
              <a:solidFill>
                <a:schemeClr val="bg1"/>
              </a:solidFill>
            </a:endParaRP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solution </a:t>
            </a:r>
            <a:r>
              <a:rPr lang="en-US" sz="1300" dirty="0">
                <a:solidFill>
                  <a:schemeClr val="bg1"/>
                </a:solidFill>
              </a:rPr>
              <a:t>to the </a:t>
            </a:r>
            <a:r>
              <a:rPr lang="en-US" sz="1300" dirty="0">
                <a:solidFill>
                  <a:srgbClr val="3333FF"/>
                </a:solidFill>
              </a:rPr>
              <a:t>actual</a:t>
            </a:r>
            <a:r>
              <a:rPr lang="en-US" sz="1300" dirty="0">
                <a:solidFill>
                  <a:schemeClr val="bg1"/>
                </a:solidFill>
              </a:rPr>
              <a:t> </a:t>
            </a:r>
            <a:r>
              <a:rPr lang="en-US" sz="1300" dirty="0" smtClean="0">
                <a:solidFill>
                  <a:schemeClr val="bg1"/>
                </a:solidFill>
              </a:rPr>
              <a:t>driving function </a:t>
            </a:r>
            <a:r>
              <a:rPr lang="en-US" sz="1300" dirty="0">
                <a:solidFill>
                  <a:schemeClr val="bg1"/>
                </a:solidFill>
              </a:rPr>
              <a:t>is written as a </a:t>
            </a:r>
            <a:r>
              <a:rPr lang="en-US" sz="1300" dirty="0">
                <a:solidFill>
                  <a:srgbClr val="3333FF"/>
                </a:solidFill>
              </a:rPr>
              <a:t>superposition</a:t>
            </a:r>
            <a:r>
              <a:rPr lang="en-US" sz="1300" dirty="0">
                <a:solidFill>
                  <a:schemeClr val="bg1"/>
                </a:solidFill>
              </a:rPr>
              <a:t> of </a:t>
            </a:r>
            <a:r>
              <a:rPr lang="en-US" sz="1300" dirty="0" smtClean="0">
                <a:solidFill>
                  <a:schemeClr val="bg1"/>
                </a:solidFill>
              </a:rPr>
              <a:t>impulse </a:t>
            </a:r>
            <a:r>
              <a:rPr lang="en-US" sz="1300" dirty="0">
                <a:solidFill>
                  <a:schemeClr val="bg1"/>
                </a:solidFill>
              </a:rPr>
              <a:t>response </a:t>
            </a:r>
            <a:r>
              <a:rPr lang="en-US" sz="1300" dirty="0" smtClean="0">
                <a:solidFill>
                  <a:schemeClr val="bg1"/>
                </a:solidFill>
              </a:rPr>
              <a:t>solutions.</a:t>
            </a:r>
          </a:p>
          <a:p>
            <a:pPr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in system theory</a:t>
            </a:r>
            <a:r>
              <a:rPr lang="en-US" sz="1300" dirty="0">
                <a:solidFill>
                  <a:schemeClr val="bg1"/>
                </a:solidFill>
              </a:rPr>
              <a:t>, Green's </a:t>
            </a:r>
            <a:r>
              <a:rPr lang="en-US" sz="1300" dirty="0" smtClean="0">
                <a:solidFill>
                  <a:schemeClr val="bg1"/>
                </a:solidFill>
              </a:rPr>
              <a:t>functions take </a:t>
            </a:r>
            <a:r>
              <a:rPr lang="en-US" sz="1300" dirty="0">
                <a:solidFill>
                  <a:schemeClr val="bg1"/>
                </a:solidFill>
              </a:rPr>
              <a:t>various </a:t>
            </a:r>
            <a:r>
              <a:rPr lang="en-US" sz="1300" dirty="0" smtClean="0">
                <a:solidFill>
                  <a:schemeClr val="bg1"/>
                </a:solidFill>
              </a:rPr>
              <a:t>forms</a:t>
            </a:r>
            <a:r>
              <a:rPr lang="en-US" sz="1300" dirty="0">
                <a:solidFill>
                  <a:schemeClr val="bg1"/>
                </a:solidFill>
              </a:rPr>
              <a:t>:</a:t>
            </a:r>
            <a:endParaRPr lang="en-US" sz="1300" dirty="0" smtClean="0">
              <a:solidFill>
                <a:schemeClr val="bg1"/>
              </a:solidFill>
            </a:endParaRPr>
          </a:p>
          <a:p>
            <a:pPr lvl="2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One form of </a:t>
            </a:r>
            <a:r>
              <a:rPr lang="en-US" sz="1200" dirty="0">
                <a:solidFill>
                  <a:schemeClr val="bg1"/>
                </a:solidFill>
              </a:rPr>
              <a:t>its solution can be expressed in terms </a:t>
            </a:r>
            <a:r>
              <a:rPr lang="en-US" sz="1200" dirty="0" smtClean="0">
                <a:solidFill>
                  <a:schemeClr val="bg1"/>
                </a:solidFill>
              </a:rPr>
              <a:t>of </a:t>
            </a:r>
            <a:r>
              <a:rPr lang="en-US" sz="1200" b="1" dirty="0" smtClean="0">
                <a:solidFill>
                  <a:srgbClr val="0000FF"/>
                </a:solidFill>
              </a:rPr>
              <a:t>finite explicit functions</a:t>
            </a:r>
            <a:r>
              <a:rPr lang="en-US" sz="1200" dirty="0" smtClean="0">
                <a:solidFill>
                  <a:schemeClr val="bg1"/>
                </a:solidFill>
              </a:rPr>
              <a:t>.</a:t>
            </a:r>
          </a:p>
          <a:p>
            <a:pPr lvl="2"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Another form of the Green's function is to </a:t>
            </a:r>
            <a:r>
              <a:rPr lang="en-US" sz="1200" dirty="0">
                <a:solidFill>
                  <a:schemeClr val="bg1"/>
                </a:solidFill>
              </a:rPr>
              <a:t>construct its solution by an </a:t>
            </a:r>
            <a:r>
              <a:rPr lang="en-US" sz="1200" b="1" dirty="0">
                <a:solidFill>
                  <a:srgbClr val="3333FF"/>
                </a:solidFill>
              </a:rPr>
              <a:t>infinite </a:t>
            </a:r>
            <a:r>
              <a:rPr lang="en-US" sz="1200" b="1" dirty="0" smtClean="0">
                <a:solidFill>
                  <a:srgbClr val="3333FF"/>
                </a:solidFill>
              </a:rPr>
              <a:t>series</a:t>
            </a:r>
            <a:r>
              <a:rPr lang="en-US" sz="1200" dirty="0" smtClean="0">
                <a:solidFill>
                  <a:schemeClr val="bg1"/>
                </a:solidFill>
              </a:rPr>
              <a:t>.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440668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Green's Functions</a:t>
            </a:r>
            <a:endParaRPr lang="en-US" sz="1600" dirty="0"/>
          </a:p>
        </p:txBody>
      </p:sp>
      <p:grpSp>
        <p:nvGrpSpPr>
          <p:cNvPr id="2" name="Group 1"/>
          <p:cNvGrpSpPr/>
          <p:nvPr/>
        </p:nvGrpSpPr>
        <p:grpSpPr>
          <a:xfrm>
            <a:off x="395536" y="5157192"/>
            <a:ext cx="8424936" cy="1044116"/>
            <a:chOff x="395536" y="5157192"/>
            <a:chExt cx="8424936" cy="1044116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373216"/>
              <a:ext cx="5512842" cy="7272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256" y="5661248"/>
              <a:ext cx="1944216" cy="5034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8" name="Group 7"/>
            <p:cNvGrpSpPr/>
            <p:nvPr/>
          </p:nvGrpSpPr>
          <p:grpSpPr>
            <a:xfrm>
              <a:off x="6120172" y="5157192"/>
              <a:ext cx="512632" cy="1044116"/>
              <a:chOff x="5283504" y="3465004"/>
              <a:chExt cx="512632" cy="1044116"/>
            </a:xfrm>
          </p:grpSpPr>
          <p:sp>
            <p:nvSpPr>
              <p:cNvPr id="9" name="Right Arrow 8"/>
              <p:cNvSpPr/>
              <p:nvPr/>
            </p:nvSpPr>
            <p:spPr>
              <a:xfrm>
                <a:off x="5436096" y="3465004"/>
                <a:ext cx="360040" cy="380972"/>
              </a:xfrm>
              <a:prstGeom prst="rightArrow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5283504" y="3556172"/>
                <a:ext cx="96704" cy="9529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256" y="5193196"/>
              <a:ext cx="1819275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036628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290" y="1136432"/>
            <a:ext cx="2781265" cy="1228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23528" y="1286564"/>
            <a:ext cx="475001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b="1" dirty="0" smtClean="0">
                <a:solidFill>
                  <a:srgbClr val="0000FF"/>
                </a:solidFill>
              </a:rPr>
              <a:t>An Example </a:t>
            </a:r>
            <a:r>
              <a:rPr lang="en-US" sz="1300" dirty="0" smtClean="0">
                <a:solidFill>
                  <a:srgbClr val="0000FF"/>
                </a:solidFill>
              </a:rPr>
              <a:t>of Green's function in Circuit Theory:</a:t>
            </a:r>
            <a:endParaRPr lang="en-US" sz="1300" dirty="0">
              <a:solidFill>
                <a:srgbClr val="0000FF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546" y="3880494"/>
            <a:ext cx="3964203" cy="2541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795" y="2173226"/>
            <a:ext cx="1607082" cy="535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4" name="Group 23"/>
          <p:cNvGrpSpPr/>
          <p:nvPr/>
        </p:nvGrpSpPr>
        <p:grpSpPr>
          <a:xfrm>
            <a:off x="6044019" y="2501112"/>
            <a:ext cx="2726813" cy="1680844"/>
            <a:chOff x="3818867" y="3469280"/>
            <a:chExt cx="1802106" cy="1112486"/>
          </a:xfrm>
        </p:grpSpPr>
        <p:grpSp>
          <p:nvGrpSpPr>
            <p:cNvPr id="23" name="Group 22"/>
            <p:cNvGrpSpPr/>
            <p:nvPr/>
          </p:nvGrpSpPr>
          <p:grpSpPr>
            <a:xfrm>
              <a:off x="3818867" y="3469280"/>
              <a:ext cx="1802106" cy="1112486"/>
              <a:chOff x="3850014" y="3341722"/>
              <a:chExt cx="1802106" cy="1112486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4571998" y="3515568"/>
                <a:ext cx="72010" cy="777528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5" name="Straight Arrow Connector 14"/>
              <p:cNvCxnSpPr/>
              <p:nvPr/>
            </p:nvCxnSpPr>
            <p:spPr>
              <a:xfrm>
                <a:off x="3995936" y="4291856"/>
                <a:ext cx="1597863" cy="0"/>
              </a:xfrm>
              <a:prstGeom prst="straightConnector1">
                <a:avLst/>
              </a:prstGeom>
              <a:ln w="22225"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Arrow Connector 21"/>
              <p:cNvCxnSpPr/>
              <p:nvPr/>
            </p:nvCxnSpPr>
            <p:spPr>
              <a:xfrm flipV="1">
                <a:off x="4148336" y="3392996"/>
                <a:ext cx="0" cy="1051260"/>
              </a:xfrm>
              <a:prstGeom prst="straightConnector1">
                <a:avLst/>
              </a:prstGeom>
              <a:ln w="22225"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32" name="Picture 8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29086" y="4365104"/>
                <a:ext cx="85824" cy="891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33" name="Picture 9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72116" y="3619849"/>
                <a:ext cx="173177" cy="1065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18" name="Straight Arrow Connector 17"/>
              <p:cNvCxnSpPr/>
              <p:nvPr/>
            </p:nvCxnSpPr>
            <p:spPr>
              <a:xfrm flipH="1">
                <a:off x="4655427" y="3696833"/>
                <a:ext cx="189725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Arrow Connector 27"/>
              <p:cNvCxnSpPr/>
              <p:nvPr/>
            </p:nvCxnSpPr>
            <p:spPr>
              <a:xfrm>
                <a:off x="4391980" y="3696833"/>
                <a:ext cx="171507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34" name="Picture 10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0014" y="3341722"/>
                <a:ext cx="226889" cy="1073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35" name="Picture 11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78800" y="4360854"/>
                <a:ext cx="73320" cy="834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3972" y="3517932"/>
              <a:ext cx="128368" cy="1148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084" y="3190172"/>
            <a:ext cx="1476627" cy="490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323528" y="1696452"/>
            <a:ext cx="4272323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  Inhomogeneous equation with </a:t>
            </a:r>
            <a:r>
              <a:rPr lang="en-US" sz="1300" dirty="0" smtClean="0">
                <a:solidFill>
                  <a:srgbClr val="3333FF"/>
                </a:solidFill>
              </a:rPr>
              <a:t>actual</a:t>
            </a:r>
            <a:r>
              <a:rPr lang="en-US" sz="1300" dirty="0" smtClean="0">
                <a:solidFill>
                  <a:schemeClr val="bg1"/>
                </a:solidFill>
              </a:rPr>
              <a:t> source: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37534" y="2748188"/>
            <a:ext cx="4262705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 Homogeneous equation </a:t>
            </a:r>
            <a:r>
              <a:rPr lang="en-US" sz="1300" dirty="0">
                <a:solidFill>
                  <a:schemeClr val="bg1"/>
                </a:solidFill>
              </a:rPr>
              <a:t>with </a:t>
            </a:r>
            <a:r>
              <a:rPr lang="en-US" sz="1300" dirty="0" smtClean="0">
                <a:solidFill>
                  <a:srgbClr val="3333FF"/>
                </a:solidFill>
              </a:rPr>
              <a:t>impulse </a:t>
            </a:r>
            <a:r>
              <a:rPr lang="en-US" sz="1300" dirty="0" smtClean="0">
                <a:solidFill>
                  <a:schemeClr val="bg1"/>
                </a:solidFill>
              </a:rPr>
              <a:t>source 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725" y="3323942"/>
            <a:ext cx="990036" cy="22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583" y="3716457"/>
            <a:ext cx="1580606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Right Arrow 26"/>
          <p:cNvSpPr/>
          <p:nvPr/>
        </p:nvSpPr>
        <p:spPr>
          <a:xfrm>
            <a:off x="1255844" y="3774354"/>
            <a:ext cx="274915" cy="2965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038" y="4431271"/>
            <a:ext cx="1308998" cy="441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351" y="5151391"/>
            <a:ext cx="2916251" cy="719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Right Arrow 46"/>
          <p:cNvSpPr/>
          <p:nvPr/>
        </p:nvSpPr>
        <p:spPr>
          <a:xfrm>
            <a:off x="1024135" y="5364562"/>
            <a:ext cx="274915" cy="2965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0" y="440668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Green's Functions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5" grpId="0"/>
      <p:bldP spid="40" grpId="0"/>
      <p:bldP spid="27" grpId="0" animBg="1"/>
      <p:bldP spid="4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77" y="5713527"/>
            <a:ext cx="2859758" cy="529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5536" y="1012957"/>
            <a:ext cx="748883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If the circuit is subjected to </a:t>
            </a:r>
            <a:r>
              <a:rPr lang="en-US" sz="1300" dirty="0">
                <a:solidFill>
                  <a:srgbClr val="3333FF"/>
                </a:solidFill>
              </a:rPr>
              <a:t>N</a:t>
            </a:r>
            <a:r>
              <a:rPr lang="en-US" sz="1300" dirty="0">
                <a:solidFill>
                  <a:schemeClr val="bg1"/>
                </a:solidFill>
              </a:rPr>
              <a:t> voltage impulses each of duration </a:t>
            </a:r>
            <a:r>
              <a:rPr lang="el-GR" sz="1300" dirty="0" smtClean="0"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Δ</a:t>
            </a:r>
            <a:r>
              <a:rPr lang="en-US" sz="1300" dirty="0" smtClean="0">
                <a:solidFill>
                  <a:schemeClr val="bg1"/>
                </a:solidFill>
              </a:rPr>
              <a:t>t and amplitude </a:t>
            </a:r>
            <a:r>
              <a:rPr lang="en-US" sz="1300" b="1" dirty="0" smtClean="0">
                <a:solidFill>
                  <a:srgbClr val="3333FF"/>
                </a:solidFill>
              </a:rPr>
              <a:t>V</a:t>
            </a:r>
            <a:r>
              <a:rPr lang="en-US" sz="1300" baseline="-25000" dirty="0" smtClean="0">
                <a:solidFill>
                  <a:schemeClr val="bg1"/>
                </a:solidFill>
              </a:rPr>
              <a:t>i </a:t>
            </a:r>
            <a:r>
              <a:rPr lang="en-US" sz="1300" dirty="0" smtClean="0">
                <a:solidFill>
                  <a:srgbClr val="3333FF"/>
                </a:solidFill>
              </a:rPr>
              <a:t>(</a:t>
            </a:r>
            <a:r>
              <a:rPr lang="en-US" sz="1300" dirty="0" err="1" smtClean="0">
                <a:solidFill>
                  <a:srgbClr val="3333FF"/>
                </a:solidFill>
              </a:rPr>
              <a:t>i</a:t>
            </a:r>
            <a:r>
              <a:rPr lang="en-US" sz="1300" dirty="0" smtClean="0">
                <a:solidFill>
                  <a:srgbClr val="3333FF"/>
                </a:solidFill>
              </a:rPr>
              <a:t>=0,1,…,N) </a:t>
            </a:r>
            <a:r>
              <a:rPr lang="en-US" sz="1300" dirty="0">
                <a:solidFill>
                  <a:schemeClr val="bg1"/>
                </a:solidFill>
              </a:rPr>
              <a:t>occurring at </a:t>
            </a:r>
            <a:r>
              <a:rPr lang="en-US" sz="1300" dirty="0" smtClean="0">
                <a:solidFill>
                  <a:srgbClr val="3333FF"/>
                </a:solidFill>
              </a:rPr>
              <a:t>t=</a:t>
            </a:r>
            <a:r>
              <a:rPr lang="en-US" sz="1300" dirty="0" err="1" smtClean="0">
                <a:solidFill>
                  <a:srgbClr val="3333FF"/>
                </a:solidFill>
              </a:rPr>
              <a:t>t</a:t>
            </a:r>
            <a:r>
              <a:rPr lang="en-US" sz="1300" baseline="-25000" dirty="0" err="1" smtClean="0">
                <a:solidFill>
                  <a:srgbClr val="3333FF"/>
                </a:solidFill>
              </a:rPr>
              <a:t>i</a:t>
            </a:r>
            <a:r>
              <a:rPr lang="en-US" sz="1300" dirty="0" smtClean="0">
                <a:solidFill>
                  <a:srgbClr val="3333FF"/>
                </a:solidFill>
              </a:rPr>
              <a:t>’</a:t>
            </a:r>
            <a:r>
              <a:rPr lang="en-US" sz="1300" dirty="0" smtClean="0">
                <a:solidFill>
                  <a:schemeClr val="bg1"/>
                </a:solidFill>
              </a:rPr>
              <a:t>, then current </a:t>
            </a:r>
            <a:r>
              <a:rPr lang="en-US" sz="1300" dirty="0">
                <a:solidFill>
                  <a:schemeClr val="bg1"/>
                </a:solidFill>
              </a:rPr>
              <a:t>response </a:t>
            </a:r>
            <a:r>
              <a:rPr lang="en-US" sz="1300" dirty="0" smtClean="0">
                <a:solidFill>
                  <a:schemeClr val="bg1"/>
                </a:solidFill>
              </a:rPr>
              <a:t>can be written as: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588" y="1504046"/>
            <a:ext cx="5179302" cy="2248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31540" y="3712676"/>
            <a:ext cx="532859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If </a:t>
            </a:r>
            <a:r>
              <a:rPr lang="en-US" sz="1300" dirty="0" smtClean="0">
                <a:solidFill>
                  <a:schemeClr val="bg1"/>
                </a:solidFill>
              </a:rPr>
              <a:t>circuit </a:t>
            </a:r>
            <a:r>
              <a:rPr lang="en-US" sz="1300" dirty="0">
                <a:solidFill>
                  <a:schemeClr val="bg1"/>
                </a:solidFill>
              </a:rPr>
              <a:t>is subjected to a continuous voltage </a:t>
            </a:r>
            <a:r>
              <a:rPr lang="en-US" sz="1300" dirty="0" smtClean="0">
                <a:solidFill>
                  <a:schemeClr val="bg1"/>
                </a:solidFill>
              </a:rPr>
              <a:t>source: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767" y="4193312"/>
            <a:ext cx="2788472" cy="6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716" y="4184186"/>
            <a:ext cx="1820484" cy="613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77" y="4977172"/>
            <a:ext cx="2646127" cy="58802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ight Arrow 9"/>
          <p:cNvSpPr/>
          <p:nvPr/>
        </p:nvSpPr>
        <p:spPr>
          <a:xfrm>
            <a:off x="6777862" y="4342144"/>
            <a:ext cx="252028" cy="2976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991747" y="5882838"/>
            <a:ext cx="26388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is response system for impulse </a:t>
            </a:r>
            <a:endParaRPr lang="en-US" sz="1200" dirty="0"/>
          </a:p>
        </p:txBody>
      </p:sp>
      <p:sp>
        <p:nvSpPr>
          <p:cNvPr id="13" name="Rectangle 12"/>
          <p:cNvSpPr/>
          <p:nvPr/>
        </p:nvSpPr>
        <p:spPr>
          <a:xfrm>
            <a:off x="3987307" y="5184645"/>
            <a:ext cx="476978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rgbClr val="3333FF"/>
                </a:solidFill>
              </a:rPr>
              <a:t>is convolving </a:t>
            </a:r>
            <a:r>
              <a:rPr lang="en-US" sz="1200" dirty="0" smtClean="0">
                <a:solidFill>
                  <a:srgbClr val="FF0000"/>
                </a:solidFill>
              </a:rPr>
              <a:t>actual</a:t>
            </a:r>
            <a:r>
              <a:rPr lang="en-US" sz="1200" dirty="0" smtClean="0">
                <a:solidFill>
                  <a:srgbClr val="3333FF"/>
                </a:solidFill>
              </a:rPr>
              <a:t> </a:t>
            </a:r>
            <a:r>
              <a:rPr lang="en-US" sz="1200" dirty="0" smtClean="0">
                <a:solidFill>
                  <a:srgbClr val="FF0000"/>
                </a:solidFill>
              </a:rPr>
              <a:t>source</a:t>
            </a:r>
            <a:r>
              <a:rPr lang="en-US" sz="1200" dirty="0" smtClean="0">
                <a:solidFill>
                  <a:srgbClr val="3333FF"/>
                </a:solidFill>
              </a:rPr>
              <a:t> with </a:t>
            </a:r>
            <a:r>
              <a:rPr lang="en-US" sz="1200" dirty="0" smtClean="0">
                <a:solidFill>
                  <a:srgbClr val="FF0000"/>
                </a:solidFill>
              </a:rPr>
              <a:t>Green's</a:t>
            </a:r>
            <a:r>
              <a:rPr lang="en-US" sz="1200" dirty="0" smtClean="0">
                <a:solidFill>
                  <a:srgbClr val="3333FF"/>
                </a:solidFill>
              </a:rPr>
              <a:t> </a:t>
            </a:r>
            <a:r>
              <a:rPr lang="en-US" sz="1200" dirty="0" smtClean="0">
                <a:solidFill>
                  <a:srgbClr val="FF0000"/>
                </a:solidFill>
              </a:rPr>
              <a:t>function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0" y="440668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Green's Functions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0" grpId="0" animBg="1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479" y="1268760"/>
            <a:ext cx="3608961" cy="1720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16" y="1561912"/>
            <a:ext cx="2124236" cy="610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742" y="2229465"/>
            <a:ext cx="1946198" cy="2459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16" y="2566405"/>
            <a:ext cx="2376264" cy="610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Freeform 3"/>
          <p:cNvSpPr/>
          <p:nvPr/>
        </p:nvSpPr>
        <p:spPr>
          <a:xfrm>
            <a:off x="4479753" y="1456968"/>
            <a:ext cx="764228" cy="1624019"/>
          </a:xfrm>
          <a:custGeom>
            <a:avLst/>
            <a:gdLst>
              <a:gd name="connsiteX0" fmla="*/ 0 w 1295400"/>
              <a:gd name="connsiteY0" fmla="*/ 1343025 h 1487072"/>
              <a:gd name="connsiteX1" fmla="*/ 819150 w 1295400"/>
              <a:gd name="connsiteY1" fmla="*/ 1362075 h 1487072"/>
              <a:gd name="connsiteX2" fmla="*/ 1295400 w 1295400"/>
              <a:gd name="connsiteY2" fmla="*/ 0 h 1487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95400" h="1487072">
                <a:moveTo>
                  <a:pt x="0" y="1343025"/>
                </a:moveTo>
                <a:cubicBezTo>
                  <a:pt x="301625" y="1464469"/>
                  <a:pt x="603250" y="1585913"/>
                  <a:pt x="819150" y="1362075"/>
                </a:cubicBezTo>
                <a:cubicBezTo>
                  <a:pt x="1035050" y="1138237"/>
                  <a:pt x="1165225" y="569118"/>
                  <a:pt x="1295400" y="0"/>
                </a:cubicBezTo>
              </a:path>
            </a:pathLst>
          </a:custGeom>
          <a:noFill/>
          <a:ln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03548" y="3212976"/>
            <a:ext cx="7558491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Away from </a:t>
            </a:r>
            <a:r>
              <a:rPr lang="en-US" sz="1300" dirty="0" smtClean="0">
                <a:solidFill>
                  <a:schemeClr val="bg1"/>
                </a:solidFill>
              </a:rPr>
              <a:t>load </a:t>
            </a:r>
            <a:r>
              <a:rPr lang="en-US" sz="1300" dirty="0">
                <a:solidFill>
                  <a:schemeClr val="bg1"/>
                </a:solidFill>
              </a:rPr>
              <a:t>at </a:t>
            </a:r>
            <a:r>
              <a:rPr lang="en-US" sz="1300" dirty="0" smtClean="0">
                <a:solidFill>
                  <a:srgbClr val="3333FF"/>
                </a:solidFill>
              </a:rPr>
              <a:t>x=x</a:t>
            </a:r>
            <a:r>
              <a:rPr lang="en-US" sz="1300" dirty="0">
                <a:solidFill>
                  <a:srgbClr val="3333FF"/>
                </a:solidFill>
              </a:rPr>
              <a:t>'</a:t>
            </a:r>
            <a:r>
              <a:rPr lang="en-US" sz="1300" dirty="0">
                <a:solidFill>
                  <a:schemeClr val="bg1"/>
                </a:solidFill>
              </a:rPr>
              <a:t>, </a:t>
            </a:r>
            <a:r>
              <a:rPr lang="en-US" sz="1300" dirty="0" smtClean="0">
                <a:solidFill>
                  <a:schemeClr val="bg1"/>
                </a:solidFill>
              </a:rPr>
              <a:t>differential </a:t>
            </a:r>
            <a:r>
              <a:rPr lang="en-US" sz="1300" dirty="0">
                <a:solidFill>
                  <a:schemeClr val="bg1"/>
                </a:solidFill>
              </a:rPr>
              <a:t>equation </a:t>
            </a:r>
            <a:r>
              <a:rPr lang="en-US" sz="1300" dirty="0" smtClean="0">
                <a:solidFill>
                  <a:schemeClr val="bg1"/>
                </a:solidFill>
              </a:rPr>
              <a:t>reduces </a:t>
            </a:r>
            <a:r>
              <a:rPr lang="en-US" sz="1300" dirty="0">
                <a:solidFill>
                  <a:schemeClr val="bg1"/>
                </a:solidFill>
              </a:rPr>
              <a:t>to </a:t>
            </a:r>
            <a:r>
              <a:rPr lang="en-US" sz="1300" dirty="0" smtClean="0">
                <a:solidFill>
                  <a:schemeClr val="bg1"/>
                </a:solidFill>
              </a:rPr>
              <a:t>homogeneous form as: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573016"/>
            <a:ext cx="1259214" cy="487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900" y="3609020"/>
            <a:ext cx="320451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ight Arrow 9"/>
          <p:cNvSpPr/>
          <p:nvPr/>
        </p:nvSpPr>
        <p:spPr>
          <a:xfrm>
            <a:off x="3203848" y="3717032"/>
            <a:ext cx="216024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473" y="4223266"/>
            <a:ext cx="3323493" cy="472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522284" y="4077072"/>
            <a:ext cx="350965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 Appling boundary conditions: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4916" y="4761148"/>
            <a:ext cx="561126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At </a:t>
            </a:r>
            <a:r>
              <a:rPr lang="en-US" sz="1300" dirty="0" smtClean="0">
                <a:solidFill>
                  <a:srgbClr val="3333FF"/>
                </a:solidFill>
              </a:rPr>
              <a:t>x=x</a:t>
            </a:r>
            <a:r>
              <a:rPr lang="en-US" sz="1300" dirty="0">
                <a:solidFill>
                  <a:srgbClr val="3333FF"/>
                </a:solidFill>
              </a:rPr>
              <a:t>'</a:t>
            </a:r>
            <a:r>
              <a:rPr lang="en-US" sz="1300" dirty="0">
                <a:solidFill>
                  <a:schemeClr val="bg1"/>
                </a:solidFill>
              </a:rPr>
              <a:t> </a:t>
            </a:r>
            <a:r>
              <a:rPr lang="en-US" sz="1300" dirty="0" smtClean="0">
                <a:solidFill>
                  <a:schemeClr val="bg1"/>
                </a:solidFill>
              </a:rPr>
              <a:t>displacement </a:t>
            </a:r>
            <a:r>
              <a:rPr lang="en-US" sz="1300" dirty="0" smtClean="0">
                <a:solidFill>
                  <a:srgbClr val="3333FF"/>
                </a:solidFill>
              </a:rPr>
              <a:t>u(x</a:t>
            </a:r>
            <a:r>
              <a:rPr lang="en-US" sz="1300" dirty="0">
                <a:solidFill>
                  <a:srgbClr val="3333FF"/>
                </a:solidFill>
              </a:rPr>
              <a:t>)</a:t>
            </a:r>
            <a:r>
              <a:rPr lang="en-US" sz="1300" dirty="0">
                <a:solidFill>
                  <a:schemeClr val="bg1"/>
                </a:solidFill>
              </a:rPr>
              <a:t> of </a:t>
            </a:r>
            <a:r>
              <a:rPr lang="en-US" sz="1300" dirty="0" smtClean="0">
                <a:solidFill>
                  <a:schemeClr val="bg1"/>
                </a:solidFill>
              </a:rPr>
              <a:t>string </a:t>
            </a:r>
            <a:r>
              <a:rPr lang="en-US" sz="1300" dirty="0">
                <a:solidFill>
                  <a:schemeClr val="bg1"/>
                </a:solidFill>
              </a:rPr>
              <a:t>must be </a:t>
            </a:r>
            <a:r>
              <a:rPr lang="en-US" sz="1300" dirty="0" smtClean="0">
                <a:solidFill>
                  <a:schemeClr val="bg1"/>
                </a:solidFill>
              </a:rPr>
              <a:t>continuous: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681" y="4740138"/>
            <a:ext cx="2736304" cy="422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7346531" y="5233933"/>
            <a:ext cx="1260140" cy="978461"/>
            <a:chOff x="7130507" y="5457176"/>
            <a:chExt cx="1260140" cy="978461"/>
          </a:xfrm>
        </p:grpSpPr>
        <p:pic>
          <p:nvPicPr>
            <p:cNvPr id="2060" name="Picture 1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4738" y="5457176"/>
              <a:ext cx="1111678" cy="56659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7130507" y="6035527"/>
              <a:ext cx="126014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dirty="0" smtClean="0">
                  <a:solidFill>
                    <a:srgbClr val="FF0000"/>
                  </a:solidFill>
                </a:rPr>
                <a:t>Using derivation green’s function </a:t>
              </a:r>
              <a:endParaRPr lang="en-US" sz="10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4" y="5360470"/>
            <a:ext cx="3148876" cy="98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ight Arrow 31"/>
          <p:cNvSpPr/>
          <p:nvPr/>
        </p:nvSpPr>
        <p:spPr>
          <a:xfrm>
            <a:off x="4047095" y="5718555"/>
            <a:ext cx="357833" cy="293784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885" y="5627625"/>
            <a:ext cx="2539592" cy="47564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323528" y="908720"/>
            <a:ext cx="4950631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b="1" dirty="0" smtClean="0">
                <a:solidFill>
                  <a:srgbClr val="3333FF"/>
                </a:solidFill>
              </a:rPr>
              <a:t>Another Example </a:t>
            </a:r>
            <a:r>
              <a:rPr lang="en-US" sz="1300" dirty="0" smtClean="0">
                <a:solidFill>
                  <a:schemeClr val="bg1"/>
                </a:solidFill>
              </a:rPr>
              <a:t>of Green's function in mechanics:</a:t>
            </a:r>
          </a:p>
        </p:txBody>
      </p:sp>
      <p:sp>
        <p:nvSpPr>
          <p:cNvPr id="3" name="Rectangle 2"/>
          <p:cNvSpPr/>
          <p:nvPr/>
        </p:nvSpPr>
        <p:spPr>
          <a:xfrm>
            <a:off x="330614" y="1228400"/>
            <a:ext cx="300941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rgbClr val="3333FF"/>
                </a:solidFill>
              </a:rPr>
              <a:t>Vibrating String </a:t>
            </a:r>
            <a:r>
              <a:rPr lang="en-US" sz="1300" dirty="0">
                <a:solidFill>
                  <a:schemeClr val="bg1"/>
                </a:solidFill>
              </a:rPr>
              <a:t>is considered.</a:t>
            </a: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0" y="440668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Green's Functions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605152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10" grpId="0" animBg="1"/>
      <p:bldP spid="22" grpId="0"/>
      <p:bldP spid="11" grpId="0"/>
      <p:bldP spid="32" grpId="0" animBg="1"/>
      <p:bldP spid="24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99216" y="997701"/>
            <a:ext cx="7125112" cy="343067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One-dimensional differential equation named as </a:t>
            </a:r>
            <a:r>
              <a:rPr lang="en-US" sz="1300" b="1" dirty="0" smtClean="0">
                <a:solidFill>
                  <a:srgbClr val="3333FF"/>
                </a:solidFill>
              </a:rPr>
              <a:t>Sturm-</a:t>
            </a:r>
            <a:r>
              <a:rPr lang="en-US" sz="1300" b="1" dirty="0" err="1" smtClean="0">
                <a:solidFill>
                  <a:srgbClr val="3333FF"/>
                </a:solidFill>
              </a:rPr>
              <a:t>Liouville</a:t>
            </a:r>
            <a:r>
              <a:rPr lang="en-US" sz="1300" b="1" dirty="0" smtClean="0">
                <a:solidFill>
                  <a:srgbClr val="3333FF"/>
                </a:solidFill>
              </a:rPr>
              <a:t> </a:t>
            </a:r>
            <a:r>
              <a:rPr lang="en-US" sz="1300" dirty="0" smtClean="0">
                <a:solidFill>
                  <a:schemeClr val="bg1"/>
                </a:solidFill>
              </a:rPr>
              <a:t>is written: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512676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400" b="1" dirty="0">
                <a:solidFill>
                  <a:schemeClr val="bg1"/>
                </a:solidFill>
              </a:rPr>
              <a:t>Sturm-</a:t>
            </a:r>
            <a:r>
              <a:rPr lang="en-US" sz="1400" b="1" dirty="0" err="1">
                <a:solidFill>
                  <a:schemeClr val="bg1"/>
                </a:solidFill>
              </a:rPr>
              <a:t>Liouville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smtClean="0">
                <a:solidFill>
                  <a:schemeClr val="bg1"/>
                </a:solidFill>
              </a:rPr>
              <a:t>Functions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330" y="1392762"/>
            <a:ext cx="2270442" cy="313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05065" y="1459813"/>
            <a:ext cx="3019264" cy="283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3333FF"/>
                </a:solidFill>
              </a:rPr>
              <a:t>L</a:t>
            </a:r>
            <a:r>
              <a:rPr lang="en-US" sz="1200" dirty="0">
                <a:solidFill>
                  <a:schemeClr val="bg1"/>
                </a:solidFill>
              </a:rPr>
              <a:t> is </a:t>
            </a:r>
            <a:r>
              <a:rPr lang="en-US" sz="1200" dirty="0" smtClean="0">
                <a:solidFill>
                  <a:schemeClr val="bg1"/>
                </a:solidFill>
              </a:rPr>
              <a:t>a </a:t>
            </a:r>
            <a:r>
              <a:rPr lang="en-US" sz="1200" dirty="0">
                <a:solidFill>
                  <a:schemeClr val="bg1"/>
                </a:solidFill>
              </a:rPr>
              <a:t>operator and </a:t>
            </a:r>
            <a:r>
              <a:rPr lang="el-GR" sz="1200" dirty="0" smtClean="0">
                <a:solidFill>
                  <a:srgbClr val="3333FF"/>
                </a:solidFill>
              </a:rPr>
              <a:t>λ</a:t>
            </a:r>
            <a:r>
              <a:rPr lang="en-US" sz="1200" dirty="0" smtClean="0">
                <a:solidFill>
                  <a:schemeClr val="bg1"/>
                </a:solidFill>
              </a:rPr>
              <a:t> </a:t>
            </a:r>
            <a:r>
              <a:rPr lang="en-US" sz="1200" dirty="0">
                <a:solidFill>
                  <a:schemeClr val="bg1"/>
                </a:solidFill>
              </a:rPr>
              <a:t>is a constant</a:t>
            </a:r>
          </a:p>
        </p:txBody>
      </p:sp>
      <p:sp>
        <p:nvSpPr>
          <p:cNvPr id="6" name="Rectangle 5"/>
          <p:cNvSpPr/>
          <p:nvPr/>
        </p:nvSpPr>
        <p:spPr>
          <a:xfrm>
            <a:off x="395536" y="1834292"/>
            <a:ext cx="752483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b="1" dirty="0" smtClean="0">
                <a:solidFill>
                  <a:srgbClr val="3333FF"/>
                </a:solidFill>
              </a:rPr>
              <a:t>Sturm-</a:t>
            </a:r>
            <a:r>
              <a:rPr lang="en-US" sz="1300" b="1" dirty="0" err="1" smtClean="0">
                <a:solidFill>
                  <a:srgbClr val="3333FF"/>
                </a:solidFill>
              </a:rPr>
              <a:t>Liouville</a:t>
            </a:r>
            <a:r>
              <a:rPr lang="en-US" sz="1300" dirty="0" smtClean="0">
                <a:solidFill>
                  <a:schemeClr val="bg1"/>
                </a:solidFill>
              </a:rPr>
              <a:t> </a:t>
            </a:r>
            <a:r>
              <a:rPr lang="en-US" sz="1300" dirty="0">
                <a:solidFill>
                  <a:schemeClr val="bg1"/>
                </a:solidFill>
              </a:rPr>
              <a:t>operator </a:t>
            </a:r>
            <a:r>
              <a:rPr lang="en-US" sz="1300" dirty="0" smtClean="0">
                <a:solidFill>
                  <a:schemeClr val="bg1"/>
                </a:solidFill>
              </a:rPr>
              <a:t>is applied for wave equations such as:</a:t>
            </a:r>
            <a:endParaRPr lang="en-US" sz="1300" dirty="0">
              <a:solidFill>
                <a:schemeClr val="bg1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91580" y="2312876"/>
            <a:ext cx="3771706" cy="297614"/>
            <a:chOff x="3124906" y="1983627"/>
            <a:chExt cx="3771706" cy="297614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906" y="1983627"/>
              <a:ext cx="2029651" cy="2943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5213138" y="2019631"/>
              <a:ext cx="168347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rgbClr val="0000FF"/>
                  </a:solidFill>
                </a:rPr>
                <a:t>scalar wave equation</a:t>
              </a:r>
              <a:endParaRPr lang="en-US" sz="1100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644008" y="2348880"/>
            <a:ext cx="4337414" cy="261610"/>
            <a:chOff x="3175973" y="2424703"/>
            <a:chExt cx="4337414" cy="261610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973" y="2465500"/>
              <a:ext cx="2524443" cy="2011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5804265" y="2424703"/>
              <a:ext cx="170912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rgbClr val="0000FF"/>
                  </a:solidFill>
                </a:rPr>
                <a:t>vector wave equation</a:t>
              </a:r>
            </a:p>
          </p:txBody>
        </p:sp>
      </p:grpSp>
      <p:sp>
        <p:nvSpPr>
          <p:cNvPr id="38" name="Rectangle 37"/>
          <p:cNvSpPr/>
          <p:nvPr/>
        </p:nvSpPr>
        <p:spPr>
          <a:xfrm>
            <a:off x="395536" y="2852936"/>
            <a:ext cx="298833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b="1" dirty="0" smtClean="0">
                <a:solidFill>
                  <a:srgbClr val="3333FF"/>
                </a:solidFill>
              </a:rPr>
              <a:t>Sturm-</a:t>
            </a:r>
            <a:r>
              <a:rPr lang="en-US" sz="1300" b="1" dirty="0" err="1" smtClean="0">
                <a:solidFill>
                  <a:srgbClr val="3333FF"/>
                </a:solidFill>
              </a:rPr>
              <a:t>Liouville</a:t>
            </a:r>
            <a:r>
              <a:rPr lang="en-US" sz="1300" dirty="0" smtClean="0">
                <a:solidFill>
                  <a:schemeClr val="bg1"/>
                </a:solidFill>
              </a:rPr>
              <a:t> equations: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27998"/>
            <a:ext cx="2664296" cy="604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011" y="3341675"/>
            <a:ext cx="926512" cy="276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443" y="3236642"/>
            <a:ext cx="2231969" cy="48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4324646" y="3332015"/>
            <a:ext cx="4427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00FF"/>
                </a:solidFill>
              </a:rPr>
              <a:t>Or:</a:t>
            </a:r>
            <a:endParaRPr lang="en-US" sz="1200" dirty="0">
              <a:solidFill>
                <a:srgbClr val="0000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31538" y="3861048"/>
            <a:ext cx="794232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Every general </a:t>
            </a:r>
            <a:r>
              <a:rPr lang="en-US" sz="1300" dirty="0" smtClean="0">
                <a:solidFill>
                  <a:schemeClr val="bg1"/>
                </a:solidFill>
              </a:rPr>
              <a:t>1D, </a:t>
            </a:r>
            <a:r>
              <a:rPr lang="en-US" sz="1300" dirty="0">
                <a:solidFill>
                  <a:schemeClr val="bg1"/>
                </a:solidFill>
              </a:rPr>
              <a:t>source-excited, </a:t>
            </a:r>
            <a:r>
              <a:rPr lang="en-US" sz="1300" dirty="0" smtClean="0">
                <a:solidFill>
                  <a:schemeClr val="bg1"/>
                </a:solidFill>
              </a:rPr>
              <a:t>2-order PDE can be converted to</a:t>
            </a:r>
            <a:r>
              <a:rPr lang="en-US" sz="1300" dirty="0">
                <a:solidFill>
                  <a:schemeClr val="bg1"/>
                </a:solidFill>
              </a:rPr>
              <a:t> </a:t>
            </a:r>
            <a:r>
              <a:rPr lang="en-US" sz="1300" dirty="0" smtClean="0">
                <a:solidFill>
                  <a:schemeClr val="bg1"/>
                </a:solidFill>
              </a:rPr>
              <a:t>Sturm-</a:t>
            </a:r>
            <a:r>
              <a:rPr lang="en-US" sz="1300" dirty="0" err="1" smtClean="0">
                <a:solidFill>
                  <a:schemeClr val="bg1"/>
                </a:solidFill>
              </a:rPr>
              <a:t>Liouville</a:t>
            </a:r>
            <a:r>
              <a:rPr lang="en-US" sz="1300" dirty="0" smtClean="0">
                <a:solidFill>
                  <a:schemeClr val="bg1"/>
                </a:solidFill>
              </a:rPr>
              <a:t> as: 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612" y="4437112"/>
            <a:ext cx="3495260" cy="562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172" y="4365104"/>
            <a:ext cx="860042" cy="246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5724128" y="4401108"/>
            <a:ext cx="253862" cy="771115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172" y="4725144"/>
            <a:ext cx="2789166" cy="574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67543" y="5332856"/>
            <a:ext cx="5667079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This can be accomplished by </a:t>
            </a:r>
            <a:r>
              <a:rPr lang="en-US" sz="1300" dirty="0" smtClean="0">
                <a:solidFill>
                  <a:schemeClr val="bg1"/>
                </a:solidFill>
              </a:rPr>
              <a:t>following the </a:t>
            </a:r>
            <a:r>
              <a:rPr lang="en-US" sz="1300" dirty="0">
                <a:solidFill>
                  <a:schemeClr val="bg1"/>
                </a:solidFill>
              </a:rPr>
              <a:t>procedure </a:t>
            </a:r>
            <a:r>
              <a:rPr lang="en-US" sz="1300" dirty="0" smtClean="0">
                <a:solidFill>
                  <a:schemeClr val="bg1"/>
                </a:solidFill>
              </a:rPr>
              <a:t>as: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321" y="5752120"/>
            <a:ext cx="3370161" cy="5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Freeform 15"/>
          <p:cNvSpPr/>
          <p:nvPr/>
        </p:nvSpPr>
        <p:spPr>
          <a:xfrm>
            <a:off x="25682" y="3469341"/>
            <a:ext cx="2502365" cy="2554941"/>
          </a:xfrm>
          <a:custGeom>
            <a:avLst/>
            <a:gdLst>
              <a:gd name="connsiteX0" fmla="*/ 1036636 w 2502365"/>
              <a:gd name="connsiteY0" fmla="*/ 0 h 2554941"/>
              <a:gd name="connsiteX1" fmla="*/ 55000 w 2502365"/>
              <a:gd name="connsiteY1" fmla="*/ 457200 h 2554941"/>
              <a:gd name="connsiteX2" fmla="*/ 2502365 w 2502365"/>
              <a:gd name="connsiteY2" fmla="*/ 2554941 h 2554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02365" h="2554941">
                <a:moveTo>
                  <a:pt x="1036636" y="0"/>
                </a:moveTo>
                <a:cubicBezTo>
                  <a:pt x="423674" y="15688"/>
                  <a:pt x="-189288" y="31376"/>
                  <a:pt x="55000" y="457200"/>
                </a:cubicBezTo>
                <a:cubicBezTo>
                  <a:pt x="299288" y="883024"/>
                  <a:pt x="1400826" y="1718982"/>
                  <a:pt x="2502365" y="2554941"/>
                </a:cubicBezTo>
              </a:path>
            </a:pathLst>
          </a:custGeom>
          <a:noFill/>
          <a:ln w="9525">
            <a:solidFill>
              <a:srgbClr val="FF0000"/>
            </a:solidFill>
            <a:prstDash val="dash"/>
            <a:headEnd type="none"/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7338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  <p:bldP spid="6" grpId="0"/>
      <p:bldP spid="38" grpId="0"/>
      <p:bldP spid="13" grpId="0"/>
      <p:bldP spid="14" grpId="0"/>
      <p:bldP spid="15" grpId="0" animBg="1"/>
      <p:bldP spid="17" grpId="0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415" y="3154405"/>
            <a:ext cx="1594389" cy="491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587" y="2363017"/>
            <a:ext cx="1852298" cy="512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462" y="2964993"/>
            <a:ext cx="3595296" cy="484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332" y="3541781"/>
            <a:ext cx="3378109" cy="525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31539" y="4005064"/>
            <a:ext cx="7986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>
                <a:solidFill>
                  <a:srgbClr val="3333FF"/>
                </a:solidFill>
              </a:rPr>
              <a:t>An </a:t>
            </a:r>
            <a:r>
              <a:rPr lang="en-US" sz="1200" b="1" dirty="0" smtClean="0">
                <a:solidFill>
                  <a:srgbClr val="3333FF"/>
                </a:solidFill>
              </a:rPr>
              <a:t>Example:</a:t>
            </a:r>
          </a:p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Convert </a:t>
            </a:r>
            <a:r>
              <a:rPr lang="en-US" sz="1200" dirty="0">
                <a:solidFill>
                  <a:schemeClr val="bg1"/>
                </a:solidFill>
              </a:rPr>
              <a:t>the Bessel differential equation to </a:t>
            </a:r>
            <a:r>
              <a:rPr lang="en-US" sz="1200" b="1" dirty="0" smtClean="0">
                <a:solidFill>
                  <a:srgbClr val="3333FF"/>
                </a:solidFill>
              </a:rPr>
              <a:t>Sturm-</a:t>
            </a:r>
            <a:r>
              <a:rPr lang="en-US" sz="1200" b="1" dirty="0" err="1" smtClean="0">
                <a:solidFill>
                  <a:srgbClr val="3333FF"/>
                </a:solidFill>
              </a:rPr>
              <a:t>Liouville</a:t>
            </a:r>
            <a:r>
              <a:rPr lang="en-US" sz="1200" b="1" dirty="0" smtClean="0">
                <a:solidFill>
                  <a:srgbClr val="3333FF"/>
                </a:solidFill>
              </a:rPr>
              <a:t> </a:t>
            </a:r>
            <a:endParaRPr lang="en-US" sz="1200" b="1" dirty="0">
              <a:solidFill>
                <a:srgbClr val="3333FF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948" y="4611340"/>
            <a:ext cx="2863162" cy="514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22" y="5229200"/>
            <a:ext cx="1254214" cy="95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387" y="4614089"/>
            <a:ext cx="4347061" cy="411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72" y="5229200"/>
            <a:ext cx="3570940" cy="460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523" y="5808598"/>
            <a:ext cx="1805109" cy="47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556873" y="4675951"/>
            <a:ext cx="289558" cy="1547667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3861433" y="4736592"/>
            <a:ext cx="269631" cy="1614482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75" y="5795932"/>
            <a:ext cx="2228254" cy="47845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189" y="1095321"/>
            <a:ext cx="1662727" cy="449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768" y="1785348"/>
            <a:ext cx="1249510" cy="469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1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789" y="2509833"/>
            <a:ext cx="1054903" cy="45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9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064" y="1068261"/>
            <a:ext cx="2626046" cy="49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10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36" y="1785348"/>
            <a:ext cx="2622602" cy="448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Rectangle 43"/>
          <p:cNvSpPr/>
          <p:nvPr/>
        </p:nvSpPr>
        <p:spPr>
          <a:xfrm>
            <a:off x="752536" y="1106625"/>
            <a:ext cx="253862" cy="107057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 rot="18672930">
            <a:off x="5566134" y="679304"/>
            <a:ext cx="253862" cy="369679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47"/>
          <p:cNvSpPr/>
          <p:nvPr/>
        </p:nvSpPr>
        <p:spPr>
          <a:xfrm rot="18563437">
            <a:off x="1479574" y="2366140"/>
            <a:ext cx="261153" cy="200507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ight Arrow 49"/>
          <p:cNvSpPr/>
          <p:nvPr/>
        </p:nvSpPr>
        <p:spPr>
          <a:xfrm>
            <a:off x="6304473" y="5834726"/>
            <a:ext cx="344885" cy="41833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0" y="512676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400" b="1" dirty="0">
                <a:solidFill>
                  <a:schemeClr val="bg1"/>
                </a:solidFill>
              </a:rPr>
              <a:t>Sturm-</a:t>
            </a:r>
            <a:r>
              <a:rPr lang="en-US" sz="1400" b="1" dirty="0" err="1">
                <a:solidFill>
                  <a:schemeClr val="bg1"/>
                </a:solidFill>
              </a:rPr>
              <a:t>Liouville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smtClean="0">
                <a:solidFill>
                  <a:schemeClr val="bg1"/>
                </a:solidFill>
              </a:rPr>
              <a:t>Functions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 animBg="1"/>
      <p:bldP spid="20" grpId="0" animBg="1"/>
      <p:bldP spid="44" grpId="0" animBg="1"/>
      <p:bldP spid="45" grpId="0" animBg="1"/>
      <p:bldP spid="48" grpId="0" animBg="1"/>
      <p:bldP spid="5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1"/>
          <p:cNvSpPr txBox="1">
            <a:spLocks/>
          </p:cNvSpPr>
          <p:nvPr/>
        </p:nvSpPr>
        <p:spPr>
          <a:xfrm>
            <a:off x="0" y="476672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</a:t>
            </a:r>
            <a:r>
              <a:rPr lang="en-US" sz="1400" b="1" dirty="0">
                <a:solidFill>
                  <a:schemeClr val="bg1"/>
                </a:solidFill>
              </a:rPr>
              <a:t>in </a:t>
            </a:r>
            <a:r>
              <a:rPr lang="en-US" sz="1400" b="1" dirty="0" smtClean="0">
                <a:solidFill>
                  <a:schemeClr val="bg1"/>
                </a:solidFill>
              </a:rPr>
              <a:t>a Closed Form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24" y="980728"/>
            <a:ext cx="8568952" cy="324035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1200" b="1" dirty="0">
                <a:solidFill>
                  <a:srgbClr val="0000FF"/>
                </a:solidFill>
              </a:rPr>
              <a:t>A procedure to construct </a:t>
            </a:r>
            <a:r>
              <a:rPr lang="en-US" sz="1200" b="1" dirty="0" smtClean="0">
                <a:solidFill>
                  <a:srgbClr val="0000FF"/>
                </a:solidFill>
              </a:rPr>
              <a:t>Green’s </a:t>
            </a:r>
            <a:r>
              <a:rPr lang="en-US" sz="1200" b="1" dirty="0">
                <a:solidFill>
                  <a:srgbClr val="0000FF"/>
                </a:solidFill>
              </a:rPr>
              <a:t>function of a Sturm-</a:t>
            </a:r>
            <a:r>
              <a:rPr lang="en-US" sz="1200" b="1" dirty="0" err="1">
                <a:solidFill>
                  <a:srgbClr val="0000FF"/>
                </a:solidFill>
              </a:rPr>
              <a:t>Liouville</a:t>
            </a:r>
            <a:r>
              <a:rPr lang="en-US" sz="1200" b="1" dirty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PDE: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Each general 2-order PDE can </a:t>
            </a:r>
            <a:r>
              <a:rPr lang="en-US" sz="1200" dirty="0">
                <a:solidFill>
                  <a:schemeClr val="bg1"/>
                </a:solidFill>
              </a:rPr>
              <a:t>be converted to a </a:t>
            </a:r>
            <a:r>
              <a:rPr lang="en-US" sz="1200" dirty="0" smtClean="0">
                <a:solidFill>
                  <a:schemeClr val="bg1"/>
                </a:solidFill>
              </a:rPr>
              <a:t>more generally form of Sturm-</a:t>
            </a:r>
            <a:r>
              <a:rPr lang="en-US" sz="1200" dirty="0" err="1" smtClean="0">
                <a:solidFill>
                  <a:schemeClr val="bg1"/>
                </a:solidFill>
              </a:rPr>
              <a:t>Liouville</a:t>
            </a:r>
            <a:r>
              <a:rPr lang="en-US" sz="1200" dirty="0" smtClean="0">
                <a:solidFill>
                  <a:schemeClr val="bg1"/>
                </a:solidFill>
              </a:rPr>
              <a:t>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1200" dirty="0">
              <a:solidFill>
                <a:schemeClr val="bg1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1200" dirty="0" smtClean="0">
              <a:solidFill>
                <a:schemeClr val="bg1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1200" dirty="0" smtClean="0">
              <a:solidFill>
                <a:schemeClr val="bg1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1200" dirty="0" smtClean="0">
              <a:solidFill>
                <a:schemeClr val="bg1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Or: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1200" dirty="0">
              <a:solidFill>
                <a:schemeClr val="bg1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1200" dirty="0" smtClean="0">
                <a:solidFill>
                  <a:srgbClr val="0000FF"/>
                </a:solidFill>
              </a:rPr>
              <a:t>r(x) </a:t>
            </a:r>
            <a:r>
              <a:rPr lang="en-US" sz="1200" dirty="0" smtClean="0">
                <a:solidFill>
                  <a:schemeClr val="bg1"/>
                </a:solidFill>
              </a:rPr>
              <a:t>and</a:t>
            </a:r>
            <a:r>
              <a:rPr lang="en-US" sz="1200" dirty="0" smtClean="0">
                <a:solidFill>
                  <a:srgbClr val="0000FF"/>
                </a:solidFill>
              </a:rPr>
              <a:t> f(x) </a:t>
            </a:r>
            <a:r>
              <a:rPr lang="en-US" sz="1200" dirty="0" smtClean="0">
                <a:solidFill>
                  <a:schemeClr val="bg1"/>
                </a:solidFill>
              </a:rPr>
              <a:t>are </a:t>
            </a:r>
            <a:r>
              <a:rPr lang="en-US" sz="1200" dirty="0">
                <a:solidFill>
                  <a:schemeClr val="bg1"/>
                </a:solidFill>
              </a:rPr>
              <a:t>assumed to </a:t>
            </a:r>
            <a:r>
              <a:rPr lang="en-US" sz="1200" dirty="0" smtClean="0">
                <a:solidFill>
                  <a:schemeClr val="bg1"/>
                </a:solidFill>
              </a:rPr>
              <a:t>be piecewise </a:t>
            </a:r>
            <a:r>
              <a:rPr lang="en-US" sz="1200" dirty="0">
                <a:solidFill>
                  <a:schemeClr val="bg1"/>
                </a:solidFill>
              </a:rPr>
              <a:t>continuous in </a:t>
            </a:r>
            <a:r>
              <a:rPr lang="en-US" sz="1200" dirty="0" smtClean="0">
                <a:solidFill>
                  <a:schemeClr val="bg1"/>
                </a:solidFill>
              </a:rPr>
              <a:t>region </a:t>
            </a:r>
            <a:r>
              <a:rPr lang="en-US" sz="1200" dirty="0">
                <a:solidFill>
                  <a:schemeClr val="bg1"/>
                </a:solidFill>
              </a:rPr>
              <a:t>of </a:t>
            </a:r>
            <a:r>
              <a:rPr lang="en-US" sz="1200" dirty="0" smtClean="0">
                <a:solidFill>
                  <a:schemeClr val="bg1"/>
                </a:solidFill>
              </a:rPr>
              <a:t>interest (</a:t>
            </a:r>
            <a:r>
              <a:rPr lang="en-US" sz="1200" dirty="0" err="1">
                <a:solidFill>
                  <a:schemeClr val="bg1"/>
                </a:solidFill>
              </a:rPr>
              <a:t>a≤x≤b</a:t>
            </a:r>
            <a:r>
              <a:rPr lang="en-US" sz="1200" dirty="0" smtClean="0">
                <a:solidFill>
                  <a:schemeClr val="bg1"/>
                </a:solidFill>
              </a:rPr>
              <a:t>) and λ is </a:t>
            </a:r>
            <a:r>
              <a:rPr lang="en-US" sz="1200" dirty="0">
                <a:solidFill>
                  <a:schemeClr val="bg1"/>
                </a:solidFill>
              </a:rPr>
              <a:t>a parameter to be determined by the nature and boundary of the region of </a:t>
            </a:r>
            <a:r>
              <a:rPr lang="en-US" sz="1200" dirty="0" smtClean="0">
                <a:solidFill>
                  <a:schemeClr val="bg1"/>
                </a:solidFill>
              </a:rPr>
              <a:t>interest.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1200" dirty="0" smtClean="0">
                <a:solidFill>
                  <a:srgbClr val="0000FF"/>
                </a:solidFill>
              </a:rPr>
              <a:t>To obtain Green’s function: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1200" dirty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1200" b="1" dirty="0" smtClean="0">
                <a:solidFill>
                  <a:schemeClr val="bg1"/>
                </a:solidFill>
              </a:rPr>
              <a:t>After some mathematical manipulations: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1200" dirty="0" smtClean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1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1617741"/>
            <a:ext cx="3342283" cy="6906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2600908"/>
            <a:ext cx="3564396" cy="5975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6336196" y="2420888"/>
            <a:ext cx="1800201" cy="622287"/>
            <a:chOff x="6168429" y="2574759"/>
            <a:chExt cx="1800201" cy="62228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68430" y="2764489"/>
              <a:ext cx="1800200" cy="43255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68429" y="2574759"/>
              <a:ext cx="715355" cy="170323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9912" y="3969060"/>
            <a:ext cx="1584176" cy="3448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568" y="4833156"/>
            <a:ext cx="3744416" cy="6658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2040" y="4833156"/>
            <a:ext cx="3232376" cy="6048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568" y="5697252"/>
            <a:ext cx="5076265" cy="6101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04148" y="5697252"/>
            <a:ext cx="1846523" cy="59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61378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4212468" cy="118475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59532" y="1808820"/>
            <a:ext cx="359388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Green's Function in Closed </a:t>
            </a:r>
            <a:r>
              <a:rPr lang="en-US" sz="1200" dirty="0" smtClean="0">
                <a:solidFill>
                  <a:schemeClr val="bg1"/>
                </a:solidFill>
              </a:rPr>
              <a:t>Form:</a:t>
            </a:r>
          </a:p>
        </p:txBody>
      </p:sp>
      <p:sp>
        <p:nvSpPr>
          <p:cNvPr id="31" name="Content Placeholder 3"/>
          <p:cNvSpPr>
            <a:spLocks noGrp="1"/>
          </p:cNvSpPr>
          <p:nvPr>
            <p:ph idx="1"/>
          </p:nvPr>
        </p:nvSpPr>
        <p:spPr>
          <a:xfrm>
            <a:off x="395536" y="4797152"/>
            <a:ext cx="7441789" cy="1589829"/>
          </a:xfrm>
        </p:spPr>
        <p:txBody>
          <a:bodyPr/>
          <a:lstStyle/>
          <a:p>
            <a:pPr marL="285750" indent="-285750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>
                <a:solidFill>
                  <a:srgbClr val="3333FF"/>
                </a:solidFill>
              </a:rPr>
              <a:t>Properties of Green's </a:t>
            </a:r>
            <a:r>
              <a:rPr lang="en-US" sz="1200" b="1" dirty="0" smtClean="0">
                <a:solidFill>
                  <a:srgbClr val="3333FF"/>
                </a:solidFill>
              </a:rPr>
              <a:t>Functions:</a:t>
            </a:r>
          </a:p>
          <a:p>
            <a:pPr marL="800100" lvl="1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G(</a:t>
            </a:r>
            <a:r>
              <a:rPr lang="en-US" sz="1200" dirty="0" err="1" smtClean="0">
                <a:solidFill>
                  <a:schemeClr val="bg1"/>
                </a:solidFill>
              </a:rPr>
              <a:t>x,x</a:t>
            </a:r>
            <a:r>
              <a:rPr lang="en-US" sz="1200" dirty="0">
                <a:solidFill>
                  <a:schemeClr val="bg1"/>
                </a:solidFill>
              </a:rPr>
              <a:t>') satisfies homogeneous </a:t>
            </a:r>
            <a:r>
              <a:rPr lang="en-US" sz="1200" dirty="0" smtClean="0">
                <a:solidFill>
                  <a:schemeClr val="bg1"/>
                </a:solidFill>
              </a:rPr>
              <a:t>equation </a:t>
            </a:r>
            <a:r>
              <a:rPr lang="en-US" sz="1200" dirty="0">
                <a:solidFill>
                  <a:schemeClr val="bg1"/>
                </a:solidFill>
              </a:rPr>
              <a:t>except at x=x‘</a:t>
            </a:r>
          </a:p>
          <a:p>
            <a:pPr marL="800100" lvl="1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G(</a:t>
            </a:r>
            <a:r>
              <a:rPr lang="en-US" sz="1200" dirty="0" err="1">
                <a:solidFill>
                  <a:schemeClr val="bg1"/>
                </a:solidFill>
              </a:rPr>
              <a:t>x,x</a:t>
            </a:r>
            <a:r>
              <a:rPr lang="en-US" sz="1200" dirty="0">
                <a:solidFill>
                  <a:schemeClr val="bg1"/>
                </a:solidFill>
              </a:rPr>
              <a:t>') is symmetrical with respect to x and x‘</a:t>
            </a:r>
          </a:p>
          <a:p>
            <a:pPr marL="800100" lvl="1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G(x, x') satisfies certain homogeneous boundary conditions</a:t>
            </a:r>
          </a:p>
          <a:p>
            <a:pPr marL="800100" lvl="1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G(x, x') is continuous at x=x‘</a:t>
            </a:r>
          </a:p>
          <a:p>
            <a:pPr marL="800100" lvl="1"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err="1">
                <a:solidFill>
                  <a:schemeClr val="bg1"/>
                </a:solidFill>
              </a:rPr>
              <a:t>dG</a:t>
            </a:r>
            <a:r>
              <a:rPr lang="en-US" sz="1200" dirty="0">
                <a:solidFill>
                  <a:schemeClr val="bg1"/>
                </a:solidFill>
              </a:rPr>
              <a:t>(x', x')/dx has a discontinuity of l/p(x') at x=x'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700" y="4185084"/>
            <a:ext cx="3339122" cy="294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364088" y="4221088"/>
            <a:ext cx="31976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00FF"/>
                </a:solidFill>
              </a:rPr>
              <a:t>is </a:t>
            </a:r>
            <a:r>
              <a:rPr lang="en-US" sz="1200" dirty="0" smtClean="0">
                <a:solidFill>
                  <a:srgbClr val="0000FF"/>
                </a:solidFill>
              </a:rPr>
              <a:t>Wronskian </a:t>
            </a:r>
            <a:r>
              <a:rPr lang="en-US" sz="1200" dirty="0">
                <a:solidFill>
                  <a:srgbClr val="0000FF"/>
                </a:solidFill>
              </a:rPr>
              <a:t>of </a:t>
            </a:r>
            <a:r>
              <a:rPr lang="en-US" sz="1200" dirty="0" smtClean="0">
                <a:solidFill>
                  <a:srgbClr val="0000FF"/>
                </a:solidFill>
              </a:rPr>
              <a:t>y</a:t>
            </a:r>
            <a:r>
              <a:rPr lang="en-US" sz="1200" baseline="-25000" dirty="0" smtClean="0">
                <a:solidFill>
                  <a:srgbClr val="0000FF"/>
                </a:solidFill>
              </a:rPr>
              <a:t>1</a:t>
            </a:r>
            <a:r>
              <a:rPr lang="en-US" sz="1200" dirty="0" smtClean="0">
                <a:solidFill>
                  <a:srgbClr val="0000FF"/>
                </a:solidFill>
              </a:rPr>
              <a:t> </a:t>
            </a:r>
            <a:r>
              <a:rPr lang="en-US" sz="1200" dirty="0">
                <a:solidFill>
                  <a:srgbClr val="0000FF"/>
                </a:solidFill>
              </a:rPr>
              <a:t>and </a:t>
            </a:r>
            <a:r>
              <a:rPr lang="en-US" sz="1200" dirty="0" smtClean="0">
                <a:solidFill>
                  <a:srgbClr val="0000FF"/>
                </a:solidFill>
              </a:rPr>
              <a:t>y</a:t>
            </a:r>
            <a:r>
              <a:rPr lang="en-US" sz="1200" baseline="-25000" dirty="0" smtClean="0">
                <a:solidFill>
                  <a:srgbClr val="0000FF"/>
                </a:solidFill>
              </a:rPr>
              <a:t>2</a:t>
            </a:r>
            <a:r>
              <a:rPr lang="en-US" sz="1200" dirty="0" smtClean="0">
                <a:solidFill>
                  <a:srgbClr val="0000FF"/>
                </a:solidFill>
              </a:rPr>
              <a:t> </a:t>
            </a:r>
            <a:r>
              <a:rPr lang="en-US" sz="1200" dirty="0">
                <a:solidFill>
                  <a:srgbClr val="0000FF"/>
                </a:solidFill>
              </a:rPr>
              <a:t>at </a:t>
            </a:r>
            <a:r>
              <a:rPr lang="en-US" sz="1200" dirty="0" smtClean="0">
                <a:solidFill>
                  <a:srgbClr val="0000FF"/>
                </a:solidFill>
              </a:rPr>
              <a:t>x=x</a:t>
            </a:r>
            <a:r>
              <a:rPr lang="en-US" sz="1200" dirty="0">
                <a:solidFill>
                  <a:srgbClr val="0000FF"/>
                </a:solidFill>
              </a:rPr>
              <a:t>'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95536" y="3501008"/>
            <a:ext cx="8331491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Where </a:t>
            </a:r>
            <a:r>
              <a:rPr lang="en-US" sz="1200" dirty="0" smtClean="0">
                <a:solidFill>
                  <a:srgbClr val="0000FF"/>
                </a:solidFill>
              </a:rPr>
              <a:t>y1(x) </a:t>
            </a:r>
            <a:r>
              <a:rPr lang="en-US" sz="1200" dirty="0" smtClean="0">
                <a:solidFill>
                  <a:schemeClr val="bg1"/>
                </a:solidFill>
              </a:rPr>
              <a:t>and </a:t>
            </a:r>
            <a:r>
              <a:rPr lang="en-US" sz="1200" dirty="0" smtClean="0">
                <a:solidFill>
                  <a:srgbClr val="0000FF"/>
                </a:solidFill>
              </a:rPr>
              <a:t>y2(x)</a:t>
            </a:r>
            <a:r>
              <a:rPr lang="en-US" sz="1200" dirty="0" smtClean="0">
                <a:solidFill>
                  <a:schemeClr val="bg1"/>
                </a:solidFill>
              </a:rPr>
              <a:t> are two independent solutions of homogeneous PDE </a:t>
            </a:r>
          </a:p>
          <a:p>
            <a:pPr marL="285750" indent="-285750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Each satisfies boundary conditions at </a:t>
            </a:r>
            <a:r>
              <a:rPr lang="en-US" sz="1200" dirty="0" smtClean="0">
                <a:solidFill>
                  <a:srgbClr val="0000FF"/>
                </a:solidFill>
              </a:rPr>
              <a:t>x=a</a:t>
            </a:r>
            <a:r>
              <a:rPr lang="en-US" sz="1200" dirty="0" smtClean="0">
                <a:solidFill>
                  <a:schemeClr val="bg1"/>
                </a:solidFill>
              </a:rPr>
              <a:t> and </a:t>
            </a:r>
            <a:r>
              <a:rPr lang="en-US" sz="1200" dirty="0" smtClean="0">
                <a:solidFill>
                  <a:srgbClr val="0000FF"/>
                </a:solidFill>
              </a:rPr>
              <a:t>x=b</a:t>
            </a:r>
            <a:r>
              <a:rPr lang="en-US" sz="1200" dirty="0" smtClean="0">
                <a:solidFill>
                  <a:schemeClr val="bg1"/>
                </a:solidFill>
              </a:rPr>
              <a:t>.</a:t>
            </a:r>
            <a:endParaRPr lang="en-US" sz="1200" dirty="0">
              <a:solidFill>
                <a:schemeClr val="bg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732240" y="2276872"/>
            <a:ext cx="1972336" cy="621650"/>
            <a:chOff x="6740124" y="4941168"/>
            <a:chExt cx="1972336" cy="621650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8136" y="4941168"/>
              <a:ext cx="691960" cy="212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6740124" y="5301208"/>
              <a:ext cx="197233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>
                  <a:solidFill>
                    <a:srgbClr val="FF0000"/>
                  </a:solidFill>
                </a:rPr>
                <a:t>discontinuity at x=x</a:t>
              </a:r>
              <a:r>
                <a:rPr lang="en-US" sz="1100" dirty="0">
                  <a:solidFill>
                    <a:srgbClr val="FF0000"/>
                  </a:solidFill>
                </a:rPr>
                <a:t>'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0" y="476672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</a:t>
            </a:r>
            <a:r>
              <a:rPr lang="en-US" sz="1400" b="1" dirty="0">
                <a:solidFill>
                  <a:schemeClr val="bg1"/>
                </a:solidFill>
              </a:rPr>
              <a:t>in </a:t>
            </a:r>
            <a:r>
              <a:rPr lang="en-US" sz="1400" b="1" dirty="0" smtClean="0">
                <a:solidFill>
                  <a:schemeClr val="bg1"/>
                </a:solidFill>
              </a:rPr>
              <a:t>a Closed Form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95536" y="4185084"/>
            <a:ext cx="1032655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 Where: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1160748"/>
            <a:ext cx="3062960" cy="433066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2020" y="1160748"/>
            <a:ext cx="3384376" cy="410227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65477370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 build="p"/>
      <p:bldP spid="4" grpId="0"/>
      <p:bldP spid="26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494409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</a:t>
            </a:r>
            <a:r>
              <a:rPr lang="en-US" sz="1400" b="1" dirty="0">
                <a:solidFill>
                  <a:schemeClr val="bg1"/>
                </a:solidFill>
              </a:rPr>
              <a:t>in Series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5316" y="976372"/>
            <a:ext cx="615668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 smtClean="0">
                <a:solidFill>
                  <a:srgbClr val="3333FF"/>
                </a:solidFill>
              </a:rPr>
              <a:t>An </a:t>
            </a:r>
            <a:r>
              <a:rPr lang="en-US" sz="1200" b="1" dirty="0">
                <a:solidFill>
                  <a:srgbClr val="3333FF"/>
                </a:solidFill>
              </a:rPr>
              <a:t>alternate procedure for </a:t>
            </a:r>
            <a:r>
              <a:rPr lang="en-US" sz="1200" b="1" dirty="0" smtClean="0">
                <a:solidFill>
                  <a:srgbClr val="3333FF"/>
                </a:solidFill>
              </a:rPr>
              <a:t>constructing Green's Function: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85316" y="1840468"/>
            <a:ext cx="42611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1" indent="-285750">
              <a:spcAft>
                <a:spcPts val="18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By using infinite series of orthonormal functions: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38" y="2353325"/>
            <a:ext cx="2727241" cy="510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960" y="1392206"/>
            <a:ext cx="2160240" cy="31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72" y="1392206"/>
            <a:ext cx="2952328" cy="32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328" y="2333588"/>
            <a:ext cx="3648067" cy="46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547" y="2974266"/>
            <a:ext cx="2388437" cy="183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324" y="5672009"/>
            <a:ext cx="1495703" cy="568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3779912" y="1445307"/>
            <a:ext cx="252028" cy="260043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33" y="3411842"/>
            <a:ext cx="3137093" cy="489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388015" y="2962372"/>
            <a:ext cx="31470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1" indent="-285750">
              <a:spcAft>
                <a:spcPts val="18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By using mathematical procedure: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88" y="4424329"/>
            <a:ext cx="6166921" cy="403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572" y="5048742"/>
            <a:ext cx="2767054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4118151" y="3499439"/>
            <a:ext cx="201821" cy="756974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287" y="3505674"/>
            <a:ext cx="4107428" cy="258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473" y="3952729"/>
            <a:ext cx="2952327" cy="292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Rectangle 44"/>
          <p:cNvSpPr/>
          <p:nvPr/>
        </p:nvSpPr>
        <p:spPr>
          <a:xfrm>
            <a:off x="4572000" y="4811855"/>
            <a:ext cx="2221744" cy="107849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ight Arrow 45"/>
          <p:cNvSpPr/>
          <p:nvPr/>
        </p:nvSpPr>
        <p:spPr>
          <a:xfrm>
            <a:off x="738124" y="5114818"/>
            <a:ext cx="252028" cy="260043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ight Arrow 46"/>
          <p:cNvSpPr/>
          <p:nvPr/>
        </p:nvSpPr>
        <p:spPr>
          <a:xfrm>
            <a:off x="735231" y="5865546"/>
            <a:ext cx="252028" cy="260043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051" y="5590528"/>
            <a:ext cx="2926080" cy="7315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Right Arrow 48"/>
          <p:cNvSpPr/>
          <p:nvPr/>
        </p:nvSpPr>
        <p:spPr>
          <a:xfrm>
            <a:off x="3111915" y="5826267"/>
            <a:ext cx="1734935" cy="260043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5" grpId="0"/>
      <p:bldP spid="2" grpId="0" animBg="1"/>
      <p:bldP spid="38" grpId="0"/>
      <p:bldP spid="8" grpId="0" animBg="1"/>
      <p:bldP spid="45" grpId="0" animBg="1"/>
      <p:bldP spid="46" grpId="0" animBg="1"/>
      <p:bldP spid="47" grpId="0" animBg="1"/>
      <p:bldP spid="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166" y="1412776"/>
            <a:ext cx="3169326" cy="1510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107" y="3186529"/>
            <a:ext cx="2758013" cy="53050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23527" y="2636912"/>
            <a:ext cx="55663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Since Green's </a:t>
            </a:r>
            <a:r>
              <a:rPr lang="en-US" sz="1200" dirty="0">
                <a:solidFill>
                  <a:schemeClr val="bg1"/>
                </a:solidFill>
              </a:rPr>
              <a:t>function </a:t>
            </a:r>
            <a:r>
              <a:rPr lang="en-US" sz="1200" dirty="0" smtClean="0">
                <a:solidFill>
                  <a:srgbClr val="3333FF"/>
                </a:solidFill>
              </a:rPr>
              <a:t>G(</a:t>
            </a:r>
            <a:r>
              <a:rPr lang="en-US" sz="1200" dirty="0" err="1" smtClean="0">
                <a:solidFill>
                  <a:srgbClr val="3333FF"/>
                </a:solidFill>
              </a:rPr>
              <a:t>x,x</a:t>
            </a:r>
            <a:r>
              <a:rPr lang="en-US" sz="1200" dirty="0">
                <a:solidFill>
                  <a:srgbClr val="3333FF"/>
                </a:solidFill>
              </a:rPr>
              <a:t>') </a:t>
            </a:r>
            <a:r>
              <a:rPr lang="en-US" sz="1200" dirty="0">
                <a:solidFill>
                  <a:schemeClr val="bg1"/>
                </a:solidFill>
              </a:rPr>
              <a:t>must vanish at </a:t>
            </a:r>
            <a:r>
              <a:rPr lang="en-US" sz="1200" dirty="0" smtClean="0">
                <a:solidFill>
                  <a:srgbClr val="3333FF"/>
                </a:solidFill>
              </a:rPr>
              <a:t>x=0 &amp; </a:t>
            </a:r>
            <a:r>
              <a:rPr lang="en-US" sz="1200" i="1" dirty="0" smtClean="0">
                <a:solidFill>
                  <a:srgbClr val="3333FF"/>
                </a:solidFill>
              </a:rPr>
              <a:t>l</a:t>
            </a:r>
            <a:r>
              <a:rPr lang="en-US" sz="1200" dirty="0" smtClean="0">
                <a:solidFill>
                  <a:schemeClr val="bg1"/>
                </a:solidFill>
              </a:rPr>
              <a:t>, it </a:t>
            </a:r>
            <a:r>
              <a:rPr lang="en-US" sz="1200" dirty="0">
                <a:solidFill>
                  <a:schemeClr val="bg1"/>
                </a:solidFill>
              </a:rPr>
              <a:t>is </a:t>
            </a:r>
            <a:r>
              <a:rPr lang="en-US" sz="1200" dirty="0" smtClean="0">
                <a:solidFill>
                  <a:schemeClr val="bg1"/>
                </a:solidFill>
              </a:rPr>
              <a:t>represented </a:t>
            </a:r>
            <a:r>
              <a:rPr lang="en-US" sz="1200" dirty="0">
                <a:solidFill>
                  <a:schemeClr val="bg1"/>
                </a:solidFill>
              </a:rPr>
              <a:t>as an infinite series of </a:t>
            </a:r>
            <a:r>
              <a:rPr lang="en-US" sz="1200" dirty="0" smtClean="0">
                <a:solidFill>
                  <a:srgbClr val="3333FF"/>
                </a:solidFill>
              </a:rPr>
              <a:t>sin(.) </a:t>
            </a:r>
            <a:r>
              <a:rPr lang="en-US" sz="1200" dirty="0" smtClean="0">
                <a:solidFill>
                  <a:schemeClr val="bg1"/>
                </a:solidFill>
              </a:rPr>
              <a:t>function as: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75455"/>
            <a:ext cx="1944216" cy="55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28" y="2334533"/>
            <a:ext cx="1998224" cy="25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58928"/>
            <a:ext cx="2088232" cy="536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Freeform 17"/>
          <p:cNvSpPr/>
          <p:nvPr/>
        </p:nvSpPr>
        <p:spPr>
          <a:xfrm rot="923381">
            <a:off x="5179455" y="1905441"/>
            <a:ext cx="752281" cy="605527"/>
          </a:xfrm>
          <a:custGeom>
            <a:avLst/>
            <a:gdLst>
              <a:gd name="connsiteX0" fmla="*/ 0 w 1295400"/>
              <a:gd name="connsiteY0" fmla="*/ 1343025 h 1487072"/>
              <a:gd name="connsiteX1" fmla="*/ 819150 w 1295400"/>
              <a:gd name="connsiteY1" fmla="*/ 1362075 h 1487072"/>
              <a:gd name="connsiteX2" fmla="*/ 1295400 w 1295400"/>
              <a:gd name="connsiteY2" fmla="*/ 0 h 1487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95400" h="1487072">
                <a:moveTo>
                  <a:pt x="0" y="1343025"/>
                </a:moveTo>
                <a:cubicBezTo>
                  <a:pt x="301625" y="1464469"/>
                  <a:pt x="603250" y="1585913"/>
                  <a:pt x="819150" y="1362075"/>
                </a:cubicBezTo>
                <a:cubicBezTo>
                  <a:pt x="1035050" y="1138237"/>
                  <a:pt x="1165225" y="569118"/>
                  <a:pt x="1295400" y="0"/>
                </a:cubicBezTo>
              </a:path>
            </a:pathLst>
          </a:custGeom>
          <a:noFill/>
          <a:ln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308546" y="987405"/>
            <a:ext cx="8031659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rgbClr val="0000FF"/>
                </a:solidFill>
              </a:rPr>
              <a:t>An Example:</a:t>
            </a:r>
          </a:p>
          <a:p>
            <a:pPr>
              <a:spcAft>
                <a:spcPts val="600"/>
              </a:spcAft>
              <a:buClr>
                <a:srgbClr val="FF0000"/>
              </a:buClr>
            </a:pPr>
            <a:r>
              <a:rPr lang="en-US" sz="1300" dirty="0" smtClean="0">
                <a:solidFill>
                  <a:schemeClr val="bg1"/>
                </a:solidFill>
              </a:rPr>
              <a:t>     a mechanics problem of </a:t>
            </a:r>
            <a:r>
              <a:rPr lang="en-US" sz="1300" dirty="0" smtClean="0">
                <a:solidFill>
                  <a:srgbClr val="3333FF"/>
                </a:solidFill>
              </a:rPr>
              <a:t>vibrating string </a:t>
            </a:r>
            <a:r>
              <a:rPr lang="en-US" sz="1300" dirty="0" smtClean="0">
                <a:solidFill>
                  <a:schemeClr val="bg1"/>
                </a:solidFill>
              </a:rPr>
              <a:t>is considered as: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31540" y="3712676"/>
                <a:ext cx="7020272" cy="2923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dirty="0" smtClean="0">
                    <a:solidFill>
                      <a:schemeClr val="bg1"/>
                    </a:solidFill>
                  </a:rPr>
                  <a:t>Substituting this eq. into above, and multiplying both </a:t>
                </a:r>
                <a:r>
                  <a:rPr lang="en-US" sz="1300" dirty="0">
                    <a:solidFill>
                      <a:schemeClr val="bg1"/>
                    </a:solidFill>
                  </a:rPr>
                  <a:t>sides by </a:t>
                </a:r>
                <a:r>
                  <a:rPr lang="en-US" sz="1300" dirty="0" smtClean="0">
                    <a:solidFill>
                      <a:srgbClr val="3333FF"/>
                    </a:solidFill>
                  </a:rPr>
                  <a:t>sin(m</a:t>
                </a:r>
                <a14:m>
                  <m:oMath xmlns:m="http://schemas.openxmlformats.org/officeDocument/2006/math">
                    <m:r>
                      <a:rPr lang="en-US" sz="1300" i="1" smtClean="0">
                        <a:solidFill>
                          <a:srgbClr val="3333FF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r>
                  <a:rPr lang="en-US" sz="1300" dirty="0" smtClean="0">
                    <a:solidFill>
                      <a:srgbClr val="3333FF"/>
                    </a:solidFill>
                  </a:rPr>
                  <a:t>x/</a:t>
                </a:r>
                <a14:m>
                  <m:oMath xmlns:m="http://schemas.openxmlformats.org/officeDocument/2006/math">
                    <m:r>
                      <a:rPr lang="en-US" sz="1300" b="0" i="1" dirty="0" smtClean="0">
                        <a:solidFill>
                          <a:srgbClr val="3333FF"/>
                        </a:solidFill>
                        <a:latin typeface="Cambria Math"/>
                      </a:rPr>
                      <m:t>𝑙</m:t>
                    </m:r>
                  </m:oMath>
                </a14:m>
                <a:r>
                  <a:rPr lang="en-US" sz="1300" dirty="0" smtClean="0">
                    <a:solidFill>
                      <a:srgbClr val="3333FF"/>
                    </a:solidFill>
                  </a:rPr>
                  <a:t>):</a:t>
                </a:r>
                <a:endParaRPr lang="en-US" sz="1300" dirty="0">
                  <a:solidFill>
                    <a:srgbClr val="3333FF"/>
                  </a:solidFill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540" y="3712676"/>
                <a:ext cx="7020272" cy="292388"/>
              </a:xfrm>
              <a:prstGeom prst="rect">
                <a:avLst/>
              </a:prstGeom>
              <a:blipFill rotWithShape="1">
                <a:blip r:embed="rId7"/>
                <a:stretch>
                  <a:fillRect l="-87" b="-1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25" y="4062627"/>
            <a:ext cx="5772462" cy="44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454" y="4508236"/>
            <a:ext cx="3028949" cy="640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468052" y="4728597"/>
            <a:ext cx="4572000" cy="2923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Orthogonally conditions of sine functions state: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978" y="5229200"/>
            <a:ext cx="2427910" cy="594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4" name="Group 23"/>
          <p:cNvGrpSpPr/>
          <p:nvPr/>
        </p:nvGrpSpPr>
        <p:grpSpPr>
          <a:xfrm>
            <a:off x="749313" y="4357994"/>
            <a:ext cx="4363281" cy="1016836"/>
            <a:chOff x="749313" y="4930605"/>
            <a:chExt cx="4363281" cy="1016836"/>
          </a:xfrm>
        </p:grpSpPr>
        <p:sp>
          <p:nvSpPr>
            <p:cNvPr id="22" name="Freeform 21"/>
            <p:cNvSpPr/>
            <p:nvPr/>
          </p:nvSpPr>
          <p:spPr>
            <a:xfrm>
              <a:off x="1754940" y="5129472"/>
              <a:ext cx="3357654" cy="687128"/>
            </a:xfrm>
            <a:custGeom>
              <a:avLst/>
              <a:gdLst>
                <a:gd name="connsiteX0" fmla="*/ 3530600 w 3530600"/>
                <a:gd name="connsiteY0" fmla="*/ 191828 h 687128"/>
                <a:gd name="connsiteX1" fmla="*/ 825500 w 3530600"/>
                <a:gd name="connsiteY1" fmla="*/ 26728 h 687128"/>
                <a:gd name="connsiteX2" fmla="*/ 0 w 3530600"/>
                <a:gd name="connsiteY2" fmla="*/ 687128 h 687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530600" h="687128">
                  <a:moveTo>
                    <a:pt x="3530600" y="191828"/>
                  </a:moveTo>
                  <a:cubicBezTo>
                    <a:pt x="2472266" y="68003"/>
                    <a:pt x="1413933" y="-55822"/>
                    <a:pt x="825500" y="26728"/>
                  </a:cubicBezTo>
                  <a:cubicBezTo>
                    <a:pt x="237067" y="109278"/>
                    <a:pt x="118533" y="398203"/>
                    <a:pt x="0" y="687128"/>
                  </a:cubicBezTo>
                </a:path>
              </a:pathLst>
            </a:custGeom>
            <a:noFill/>
            <a:ln w="6350">
              <a:solidFill>
                <a:srgbClr val="FF0000">
                  <a:alpha val="57000"/>
                </a:srgbClr>
              </a:solidFill>
              <a:prstDash val="dash"/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 22"/>
            <p:cNvSpPr/>
            <p:nvPr/>
          </p:nvSpPr>
          <p:spPr>
            <a:xfrm rot="20241781">
              <a:off x="749313" y="4930605"/>
              <a:ext cx="569314" cy="1016836"/>
            </a:xfrm>
            <a:custGeom>
              <a:avLst/>
              <a:gdLst>
                <a:gd name="connsiteX0" fmla="*/ 462203 w 462203"/>
                <a:gd name="connsiteY0" fmla="*/ 0 h 838200"/>
                <a:gd name="connsiteX1" fmla="*/ 5003 w 462203"/>
                <a:gd name="connsiteY1" fmla="*/ 152400 h 838200"/>
                <a:gd name="connsiteX2" fmla="*/ 259003 w 462203"/>
                <a:gd name="connsiteY2" fmla="*/ 838200 h 838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2203" h="838200">
                  <a:moveTo>
                    <a:pt x="462203" y="0"/>
                  </a:moveTo>
                  <a:cubicBezTo>
                    <a:pt x="250536" y="6350"/>
                    <a:pt x="38870" y="12700"/>
                    <a:pt x="5003" y="152400"/>
                  </a:cubicBezTo>
                  <a:cubicBezTo>
                    <a:pt x="-28864" y="292100"/>
                    <a:pt x="115069" y="565150"/>
                    <a:pt x="259003" y="838200"/>
                  </a:cubicBezTo>
                </a:path>
              </a:pathLst>
            </a:custGeom>
            <a:noFill/>
            <a:ln w="6350">
              <a:solidFill>
                <a:srgbClr val="FF0000">
                  <a:alpha val="57000"/>
                </a:srgbClr>
              </a:solidFill>
              <a:prstDash val="dash"/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229200"/>
            <a:ext cx="4056237" cy="54864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ight Arrow 29"/>
          <p:cNvSpPr/>
          <p:nvPr/>
        </p:nvSpPr>
        <p:spPr>
          <a:xfrm>
            <a:off x="3779912" y="5310093"/>
            <a:ext cx="344885" cy="41833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720" y="5955160"/>
            <a:ext cx="2574156" cy="516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162" y="5920178"/>
            <a:ext cx="3980124" cy="59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0" y="494409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</a:t>
            </a:r>
            <a:r>
              <a:rPr lang="en-US" sz="1400" b="1" dirty="0">
                <a:solidFill>
                  <a:schemeClr val="bg1"/>
                </a:solidFill>
              </a:rPr>
              <a:t>in Series</a:t>
            </a:r>
          </a:p>
        </p:txBody>
      </p:sp>
    </p:spTree>
    <p:extLst>
      <p:ext uri="{BB962C8B-B14F-4D97-AF65-F5344CB8AC3E}">
        <p14:creationId xmlns:p14="http://schemas.microsoft.com/office/powerpoint/2010/main" val="8405375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 animBg="1"/>
      <p:bldP spid="19" grpId="0"/>
      <p:bldP spid="3" grpId="0"/>
      <p:bldP spid="20" grpId="0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87524" y="1052736"/>
            <a:ext cx="8483914" cy="493295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 smtClean="0">
                <a:solidFill>
                  <a:srgbClr val="0000FF"/>
                </a:solidFill>
              </a:rPr>
              <a:t>An Example:  </a:t>
            </a:r>
            <a:r>
              <a:rPr lang="en-US" sz="1200" dirty="0" smtClean="0">
                <a:solidFill>
                  <a:schemeClr val="bg1"/>
                </a:solidFill>
              </a:rPr>
              <a:t>A </a:t>
            </a:r>
            <a:r>
              <a:rPr lang="en-US" sz="1200" dirty="0">
                <a:solidFill>
                  <a:schemeClr val="bg1"/>
                </a:solidFill>
              </a:rPr>
              <a:t>very common differential equation in solutions of </a:t>
            </a:r>
            <a:r>
              <a:rPr lang="en-US" sz="1200" dirty="0" smtClean="0">
                <a:solidFill>
                  <a:schemeClr val="bg1"/>
                </a:solidFill>
              </a:rPr>
              <a:t>transmission line </a:t>
            </a:r>
            <a:r>
              <a:rPr lang="en-US" sz="1200" dirty="0">
                <a:solidFill>
                  <a:schemeClr val="bg1"/>
                </a:solidFill>
              </a:rPr>
              <a:t>and antenna problems </a:t>
            </a:r>
            <a:r>
              <a:rPr lang="en-US" sz="1200" dirty="0" smtClean="0">
                <a:solidFill>
                  <a:schemeClr val="bg1"/>
                </a:solidFill>
              </a:rPr>
              <a:t>that </a:t>
            </a:r>
            <a:r>
              <a:rPr lang="en-US" sz="1200" dirty="0">
                <a:solidFill>
                  <a:schemeClr val="bg1"/>
                </a:solidFill>
              </a:rPr>
              <a:t>exhibit rectangular configurations </a:t>
            </a:r>
            <a:r>
              <a:rPr lang="en-US" sz="1200" dirty="0" smtClean="0">
                <a:solidFill>
                  <a:schemeClr val="bg1"/>
                </a:solidFill>
              </a:rPr>
              <a:t>is: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6" y="1590552"/>
            <a:ext cx="2207468" cy="50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333" y="1760596"/>
            <a:ext cx="1440160" cy="260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052" y="1777419"/>
            <a:ext cx="813912" cy="231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3528" y="2204864"/>
            <a:ext cx="51845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Derive Green's functions in </a:t>
            </a:r>
            <a:r>
              <a:rPr lang="en-US" sz="1200" b="1" dirty="0" smtClean="0">
                <a:solidFill>
                  <a:srgbClr val="0000FF"/>
                </a:solidFill>
              </a:rPr>
              <a:t>a)</a:t>
            </a:r>
            <a:r>
              <a:rPr lang="en-US" sz="1200" dirty="0" smtClean="0">
                <a:solidFill>
                  <a:schemeClr val="bg1"/>
                </a:solidFill>
              </a:rPr>
              <a:t> Closed form &amp; </a:t>
            </a:r>
            <a:r>
              <a:rPr lang="en-US" sz="1200" b="1" dirty="0" smtClean="0">
                <a:solidFill>
                  <a:srgbClr val="0000FF"/>
                </a:solidFill>
              </a:rPr>
              <a:t>b)</a:t>
            </a:r>
            <a:r>
              <a:rPr lang="en-US" sz="1200" dirty="0" smtClean="0">
                <a:solidFill>
                  <a:schemeClr val="bg1"/>
                </a:solidFill>
              </a:rPr>
              <a:t> Series form: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99" y="3937566"/>
            <a:ext cx="3530333" cy="1022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3234" y="2528900"/>
            <a:ext cx="28246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 smtClean="0">
                <a:solidFill>
                  <a:srgbClr val="0000FF"/>
                </a:solidFill>
              </a:rPr>
              <a:t>   Solution:</a:t>
            </a:r>
            <a:endParaRPr lang="en-US" sz="1200" b="1" dirty="0">
              <a:solidFill>
                <a:srgbClr val="0000FF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16" y="2792428"/>
            <a:ext cx="2984688" cy="49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145" y="2609548"/>
            <a:ext cx="1140177" cy="1828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23528" y="3316632"/>
            <a:ext cx="65887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Differential equation is of the Sturm-</a:t>
            </a:r>
            <a:r>
              <a:rPr lang="en-US" sz="1200" dirty="0" err="1" smtClean="0">
                <a:solidFill>
                  <a:schemeClr val="bg1"/>
                </a:solidFill>
              </a:rPr>
              <a:t>Liouville</a:t>
            </a:r>
            <a:r>
              <a:rPr lang="en-US" sz="1200" dirty="0" smtClean="0">
                <a:solidFill>
                  <a:schemeClr val="bg1"/>
                </a:solidFill>
              </a:rPr>
              <a:t> form: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80928"/>
            <a:ext cx="725663" cy="685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72916"/>
            <a:ext cx="963657" cy="88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752020" y="2780928"/>
            <a:ext cx="144016" cy="740876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6228184" y="2708920"/>
            <a:ext cx="144016" cy="791999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23527" y="3608731"/>
            <a:ext cx="352839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>
                <a:solidFill>
                  <a:srgbClr val="0000FF"/>
                </a:solidFill>
              </a:rPr>
              <a:t>Closed Form </a:t>
            </a:r>
            <a:r>
              <a:rPr lang="en-US" sz="1200" b="1" dirty="0" smtClean="0">
                <a:solidFill>
                  <a:srgbClr val="0000FF"/>
                </a:solidFill>
              </a:rPr>
              <a:t>Solution using:</a:t>
            </a:r>
            <a:endParaRPr lang="en-US" sz="1200" b="1" dirty="0">
              <a:solidFill>
                <a:srgbClr val="0000FF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690" y="3681028"/>
            <a:ext cx="1282450" cy="537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4432074" y="4221088"/>
            <a:ext cx="24398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100" dirty="0">
                <a:solidFill>
                  <a:schemeClr val="bg1"/>
                </a:solidFill>
              </a:rPr>
              <a:t>Two independent </a:t>
            </a:r>
            <a:r>
              <a:rPr lang="en-US" sz="1100" dirty="0" smtClean="0">
                <a:solidFill>
                  <a:schemeClr val="bg1"/>
                </a:solidFill>
              </a:rPr>
              <a:t>solutions: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138982" y="3716450"/>
            <a:ext cx="233308" cy="1302592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330" y="4518335"/>
            <a:ext cx="1656184" cy="500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6885274" y="3681028"/>
            <a:ext cx="1719174" cy="1055267"/>
            <a:chOff x="6885274" y="4041357"/>
            <a:chExt cx="1719174" cy="1055267"/>
          </a:xfrm>
        </p:grpSpPr>
        <p:cxnSp>
          <p:nvCxnSpPr>
            <p:cNvPr id="29" name="Straight Arrow Connector 28"/>
            <p:cNvCxnSpPr/>
            <p:nvPr/>
          </p:nvCxnSpPr>
          <p:spPr>
            <a:xfrm>
              <a:off x="7183627" y="4364556"/>
              <a:ext cx="951" cy="468052"/>
            </a:xfrm>
            <a:prstGeom prst="straightConnector1">
              <a:avLst/>
            </a:prstGeom>
            <a:ln w="127000">
              <a:solidFill>
                <a:schemeClr val="tx1">
                  <a:lumMod val="75000"/>
                </a:schemeClr>
              </a:solidFill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6885274" y="4041357"/>
              <a:ext cx="603050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dirty="0" smtClean="0">
                  <a:solidFill>
                    <a:srgbClr val="0000FF"/>
                  </a:solidFill>
                </a:rPr>
                <a:t>vanish</a:t>
              </a:r>
              <a:endParaRPr lang="en-US" sz="1000" dirty="0">
                <a:solidFill>
                  <a:srgbClr val="0000FF"/>
                </a:solidFill>
              </a:endParaRPr>
            </a:p>
          </p:txBody>
        </p:sp>
        <p:cxnSp>
          <p:nvCxnSpPr>
            <p:cNvPr id="36" name="Straight Arrow Connector 35"/>
            <p:cNvCxnSpPr/>
            <p:nvPr/>
          </p:nvCxnSpPr>
          <p:spPr>
            <a:xfrm>
              <a:off x="8315465" y="4365104"/>
              <a:ext cx="951" cy="731520"/>
            </a:xfrm>
            <a:prstGeom prst="straightConnector1">
              <a:avLst/>
            </a:prstGeom>
            <a:ln w="127000">
              <a:solidFill>
                <a:schemeClr val="tx1">
                  <a:lumMod val="75000"/>
                </a:schemeClr>
              </a:solidFill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8001398" y="4083168"/>
              <a:ext cx="603050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dirty="0" smtClean="0">
                  <a:solidFill>
                    <a:srgbClr val="0000FF"/>
                  </a:solidFill>
                </a:rPr>
                <a:t>vanish</a:t>
              </a:r>
              <a:endParaRPr lang="en-US" sz="1000" dirty="0">
                <a:solidFill>
                  <a:srgbClr val="0000FF"/>
                </a:solidFill>
              </a:endParaRPr>
            </a:p>
          </p:txBody>
        </p:sp>
      </p:grp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764" y="5098019"/>
            <a:ext cx="4867298" cy="244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53" y="5339735"/>
            <a:ext cx="4469872" cy="113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405" y="5390707"/>
            <a:ext cx="2990657" cy="234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6470345" y="4472279"/>
            <a:ext cx="1606671" cy="226704"/>
            <a:chOff x="6470345" y="4472279"/>
            <a:chExt cx="1606671" cy="226704"/>
          </a:xfrm>
        </p:grpSpPr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0318" y="4472279"/>
              <a:ext cx="966698" cy="226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Right Arrow 18"/>
            <p:cNvSpPr/>
            <p:nvPr/>
          </p:nvSpPr>
          <p:spPr>
            <a:xfrm>
              <a:off x="6470345" y="4567512"/>
              <a:ext cx="488128" cy="113352"/>
            </a:xfrm>
            <a:prstGeom prst="rightArrow">
              <a:avLst/>
            </a:prstGeom>
            <a:solidFill>
              <a:srgbClr val="00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649963" y="4768688"/>
            <a:ext cx="1709759" cy="197146"/>
            <a:chOff x="6649963" y="4768688"/>
            <a:chExt cx="1709759" cy="197146"/>
          </a:xfrm>
        </p:grpSpPr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2735" y="4768688"/>
              <a:ext cx="1056987" cy="197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4" name="Right Arrow 43"/>
            <p:cNvSpPr/>
            <p:nvPr/>
          </p:nvSpPr>
          <p:spPr>
            <a:xfrm>
              <a:off x="6649963" y="4842943"/>
              <a:ext cx="488128" cy="113352"/>
            </a:xfrm>
            <a:prstGeom prst="rightArrow">
              <a:avLst/>
            </a:prstGeom>
            <a:solidFill>
              <a:srgbClr val="00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5040052" y="5718712"/>
            <a:ext cx="114005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0000FF"/>
                </a:solidFill>
              </a:rPr>
              <a:t>Singularities:</a:t>
            </a:r>
            <a:endParaRPr lang="en-US" sz="1000" b="1" dirty="0">
              <a:solidFill>
                <a:srgbClr val="0000FF"/>
              </a:solidFill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3114675" y="4991100"/>
            <a:ext cx="2847975" cy="704850"/>
          </a:xfrm>
          <a:custGeom>
            <a:avLst/>
            <a:gdLst>
              <a:gd name="connsiteX0" fmla="*/ 0 w 2847975"/>
              <a:gd name="connsiteY0" fmla="*/ 0 h 704850"/>
              <a:gd name="connsiteX1" fmla="*/ 933450 w 2847975"/>
              <a:gd name="connsiteY1" fmla="*/ 400050 h 704850"/>
              <a:gd name="connsiteX2" fmla="*/ 2333625 w 2847975"/>
              <a:gd name="connsiteY2" fmla="*/ 428625 h 704850"/>
              <a:gd name="connsiteX3" fmla="*/ 2847975 w 2847975"/>
              <a:gd name="connsiteY3" fmla="*/ 70485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7975" h="704850">
                <a:moveTo>
                  <a:pt x="0" y="0"/>
                </a:moveTo>
                <a:cubicBezTo>
                  <a:pt x="272256" y="164306"/>
                  <a:pt x="544513" y="328613"/>
                  <a:pt x="933450" y="400050"/>
                </a:cubicBezTo>
                <a:cubicBezTo>
                  <a:pt x="1322387" y="471487"/>
                  <a:pt x="2014537" y="377825"/>
                  <a:pt x="2333625" y="428625"/>
                </a:cubicBezTo>
                <a:cubicBezTo>
                  <a:pt x="2652713" y="479425"/>
                  <a:pt x="2750344" y="592137"/>
                  <a:pt x="2847975" y="70485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550" y="5775446"/>
            <a:ext cx="748300" cy="245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191" y="6100332"/>
            <a:ext cx="1077615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956" y="5935574"/>
            <a:ext cx="978482" cy="5177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Rectangle 51"/>
          <p:cNvSpPr/>
          <p:nvPr/>
        </p:nvSpPr>
        <p:spPr>
          <a:xfrm>
            <a:off x="6128028" y="5803152"/>
            <a:ext cx="133450" cy="674109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0" y="494409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</a:t>
            </a:r>
            <a:r>
              <a:rPr lang="en-US" sz="1400" b="1" dirty="0">
                <a:solidFill>
                  <a:schemeClr val="bg1"/>
                </a:solidFill>
              </a:rPr>
              <a:t>in Series</a:t>
            </a: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  <p:bldP spid="2" grpId="0"/>
      <p:bldP spid="6" grpId="0"/>
      <p:bldP spid="17" grpId="0" animBg="1"/>
      <p:bldP spid="18" grpId="0" animBg="1"/>
      <p:bldP spid="7" grpId="0"/>
      <p:bldP spid="8" grpId="0"/>
      <p:bldP spid="22" grpId="0" animBg="1"/>
      <p:bldP spid="20" grpId="0"/>
      <p:bldP spid="21" grpId="0" animBg="1"/>
      <p:bldP spid="5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9512" y="1104999"/>
            <a:ext cx="352839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>
                <a:solidFill>
                  <a:srgbClr val="0000FF"/>
                </a:solidFill>
              </a:rPr>
              <a:t>Series</a:t>
            </a:r>
            <a:r>
              <a:rPr lang="en-US" sz="1200" b="1" dirty="0">
                <a:solidFill>
                  <a:schemeClr val="bg1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Form Solution using:</a:t>
            </a:r>
            <a:endParaRPr lang="en-US" sz="1200" b="1" dirty="0">
              <a:solidFill>
                <a:srgbClr val="0000FF"/>
              </a:solidFill>
            </a:endParaRPr>
          </a:p>
        </p:txBody>
      </p:sp>
      <p:pic>
        <p:nvPicPr>
          <p:cNvPr id="7" name="Picture 1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884" y="944724"/>
            <a:ext cx="2293225" cy="573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431540" y="1520788"/>
            <a:ext cx="2454992" cy="462437"/>
            <a:chOff x="444414" y="1552492"/>
            <a:chExt cx="2454992" cy="462437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3182" y="1552492"/>
              <a:ext cx="2016224" cy="4624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444414" y="1619508"/>
              <a:ext cx="36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dirty="0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193743" y="2848580"/>
            <a:ext cx="3226129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Applying boundary conditions:</a:t>
            </a:r>
            <a:endParaRPr lang="en-US" sz="1300" dirty="0">
              <a:solidFill>
                <a:schemeClr val="bg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115616" y="3216543"/>
            <a:ext cx="1647794" cy="223628"/>
            <a:chOff x="3356643" y="2429962"/>
            <a:chExt cx="1647794" cy="223628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6643" y="2452754"/>
              <a:ext cx="675297" cy="2008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2429962"/>
              <a:ext cx="792477" cy="2213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506" y="2923449"/>
            <a:ext cx="2460324" cy="260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123" y="3302438"/>
            <a:ext cx="1152128" cy="226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283" y="3235217"/>
            <a:ext cx="1833097" cy="36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455876" y="2955709"/>
            <a:ext cx="396044" cy="595467"/>
            <a:chOff x="5112060" y="2353237"/>
            <a:chExt cx="396044" cy="595467"/>
          </a:xfrm>
          <a:solidFill>
            <a:srgbClr val="006600"/>
          </a:solidFill>
        </p:grpSpPr>
        <p:sp>
          <p:nvSpPr>
            <p:cNvPr id="28" name="Right Arrow 27"/>
            <p:cNvSpPr/>
            <p:nvPr/>
          </p:nvSpPr>
          <p:spPr>
            <a:xfrm>
              <a:off x="5112060" y="2353237"/>
              <a:ext cx="214868" cy="221263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362932" y="2358476"/>
              <a:ext cx="145172" cy="5902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Right Arrow 29"/>
          <p:cNvSpPr/>
          <p:nvPr/>
        </p:nvSpPr>
        <p:spPr>
          <a:xfrm>
            <a:off x="5481755" y="3336553"/>
            <a:ext cx="381749" cy="214623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193743" y="3532656"/>
            <a:ext cx="3226129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From Orthogonally: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3948480"/>
            <a:ext cx="192139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787" y="3902882"/>
            <a:ext cx="73855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070" y="3892030"/>
            <a:ext cx="3375139" cy="49174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Right Arrow 35"/>
          <p:cNvSpPr/>
          <p:nvPr/>
        </p:nvSpPr>
        <p:spPr>
          <a:xfrm>
            <a:off x="2574136" y="4011322"/>
            <a:ext cx="228017" cy="31275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ight Arrow 36"/>
          <p:cNvSpPr/>
          <p:nvPr/>
        </p:nvSpPr>
        <p:spPr>
          <a:xfrm>
            <a:off x="3690260" y="4000042"/>
            <a:ext cx="228017" cy="31275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/>
          <p:cNvGrpSpPr/>
          <p:nvPr/>
        </p:nvGrpSpPr>
        <p:grpSpPr>
          <a:xfrm>
            <a:off x="7488760" y="3779748"/>
            <a:ext cx="1364608" cy="369332"/>
            <a:chOff x="7488760" y="2888940"/>
            <a:chExt cx="1364608" cy="369332"/>
          </a:xfrm>
        </p:grpSpPr>
        <p:pic>
          <p:nvPicPr>
            <p:cNvPr id="2060" name="Picture 1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6355" y="2952820"/>
              <a:ext cx="1077013" cy="2415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" name="Rectangle 40"/>
            <p:cNvSpPr/>
            <p:nvPr/>
          </p:nvSpPr>
          <p:spPr>
            <a:xfrm>
              <a:off x="7488760" y="2888940"/>
              <a:ext cx="36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7488324" y="4085237"/>
            <a:ext cx="1547736" cy="423883"/>
            <a:chOff x="7488760" y="3185137"/>
            <a:chExt cx="1547736" cy="423883"/>
          </a:xfrm>
        </p:grpSpPr>
        <p:pic>
          <p:nvPicPr>
            <p:cNvPr id="2062" name="Picture 14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9064" y="3185137"/>
              <a:ext cx="1217432" cy="4238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2" name="Rectangle 41"/>
            <p:cNvSpPr/>
            <p:nvPr/>
          </p:nvSpPr>
          <p:spPr>
            <a:xfrm>
              <a:off x="7488760" y="3239688"/>
              <a:ext cx="36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dirty="0"/>
            </a:p>
          </p:txBody>
        </p:sp>
      </p:grp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545124"/>
            <a:ext cx="3564396" cy="93311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667" y="5985284"/>
            <a:ext cx="3005503" cy="47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913276"/>
            <a:ext cx="1982556" cy="565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9" name="Group 28"/>
          <p:cNvGrpSpPr/>
          <p:nvPr/>
        </p:nvGrpSpPr>
        <p:grpSpPr>
          <a:xfrm>
            <a:off x="436868" y="2015552"/>
            <a:ext cx="1254890" cy="369332"/>
            <a:chOff x="436868" y="2015552"/>
            <a:chExt cx="1254890" cy="369332"/>
          </a:xfrm>
        </p:grpSpPr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892" y="2075920"/>
              <a:ext cx="801866" cy="228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8" name="Rectangle 47"/>
            <p:cNvSpPr/>
            <p:nvPr/>
          </p:nvSpPr>
          <p:spPr>
            <a:xfrm>
              <a:off x="436868" y="2015552"/>
              <a:ext cx="36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6868" y="2456892"/>
            <a:ext cx="1758868" cy="369332"/>
            <a:chOff x="436868" y="2456892"/>
            <a:chExt cx="1758868" cy="369332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3588" y="2503712"/>
              <a:ext cx="1332148" cy="241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9" name="Rectangle 48"/>
            <p:cNvSpPr/>
            <p:nvPr/>
          </p:nvSpPr>
          <p:spPr>
            <a:xfrm>
              <a:off x="436868" y="2456892"/>
              <a:ext cx="36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527884" y="2267580"/>
            <a:ext cx="1908211" cy="369332"/>
            <a:chOff x="3965260" y="2267580"/>
            <a:chExt cx="1908211" cy="369332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1304" y="2304189"/>
              <a:ext cx="1512167" cy="2581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" name="Rectangle 50"/>
            <p:cNvSpPr/>
            <p:nvPr/>
          </p:nvSpPr>
          <p:spPr>
            <a:xfrm>
              <a:off x="3965260" y="2267580"/>
              <a:ext cx="36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131840" y="1553264"/>
            <a:ext cx="407613" cy="1164007"/>
            <a:chOff x="3444307" y="1553264"/>
            <a:chExt cx="407613" cy="1164007"/>
          </a:xfrm>
          <a:solidFill>
            <a:srgbClr val="006600"/>
          </a:solidFill>
        </p:grpSpPr>
        <p:sp>
          <p:nvSpPr>
            <p:cNvPr id="16" name="Right Arrow 15"/>
            <p:cNvSpPr/>
            <p:nvPr/>
          </p:nvSpPr>
          <p:spPr>
            <a:xfrm>
              <a:off x="3444307" y="1553264"/>
              <a:ext cx="228017" cy="312756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706748" y="1625340"/>
              <a:ext cx="145172" cy="10919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527884" y="1560392"/>
            <a:ext cx="2325149" cy="536460"/>
            <a:chOff x="3969248" y="1652993"/>
            <a:chExt cx="2325149" cy="536460"/>
          </a:xfrm>
        </p:grpSpPr>
        <p:sp>
          <p:nvSpPr>
            <p:cNvPr id="50" name="Rectangle 49"/>
            <p:cNvSpPr/>
            <p:nvPr/>
          </p:nvSpPr>
          <p:spPr>
            <a:xfrm>
              <a:off x="3969248" y="1763524"/>
              <a:ext cx="3658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dirty="0"/>
            </a:p>
          </p:txBody>
        </p:sp>
        <p:pic>
          <p:nvPicPr>
            <p:cNvPr id="56" name="Picture 2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9288" y="1652993"/>
              <a:ext cx="1965109" cy="5364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1" name="Rectangle 60"/>
          <p:cNvSpPr/>
          <p:nvPr/>
        </p:nvSpPr>
        <p:spPr>
          <a:xfrm>
            <a:off x="193743" y="5548880"/>
            <a:ext cx="580031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Green's function </a:t>
            </a:r>
            <a:r>
              <a:rPr lang="en-US" sz="1300" dirty="0">
                <a:solidFill>
                  <a:srgbClr val="0000FF"/>
                </a:solidFill>
              </a:rPr>
              <a:t>singularity</a:t>
            </a:r>
            <a:r>
              <a:rPr lang="en-US" sz="1300" dirty="0">
                <a:solidFill>
                  <a:schemeClr val="bg1"/>
                </a:solidFill>
              </a:rPr>
              <a:t> consists of simple </a:t>
            </a:r>
            <a:r>
              <a:rPr lang="en-US" sz="1300" dirty="0" smtClean="0">
                <a:solidFill>
                  <a:schemeClr val="bg1"/>
                </a:solidFill>
              </a:rPr>
              <a:t>poles as: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62" name="Right Arrow 61"/>
          <p:cNvSpPr/>
          <p:nvPr/>
        </p:nvSpPr>
        <p:spPr>
          <a:xfrm>
            <a:off x="4860032" y="6093296"/>
            <a:ext cx="1188132" cy="31275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790" y="2246268"/>
            <a:ext cx="2877068" cy="316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5994061" y="1727499"/>
            <a:ext cx="672147" cy="441434"/>
            <a:chOff x="5994061" y="1727499"/>
            <a:chExt cx="672147" cy="441434"/>
          </a:xfrm>
        </p:grpSpPr>
        <p:sp>
          <p:nvSpPr>
            <p:cNvPr id="53" name="Right Arrow 52"/>
            <p:cNvSpPr/>
            <p:nvPr/>
          </p:nvSpPr>
          <p:spPr>
            <a:xfrm>
              <a:off x="5994061" y="1727499"/>
              <a:ext cx="228017" cy="312756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ight Arrow 54"/>
            <p:cNvSpPr/>
            <p:nvPr/>
          </p:nvSpPr>
          <p:spPr>
            <a:xfrm rot="5400000">
              <a:off x="6327450" y="1830176"/>
              <a:ext cx="364759" cy="312756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7" name="Title 1"/>
          <p:cNvSpPr txBox="1">
            <a:spLocks/>
          </p:cNvSpPr>
          <p:nvPr/>
        </p:nvSpPr>
        <p:spPr>
          <a:xfrm>
            <a:off x="0" y="494409"/>
            <a:ext cx="9144000" cy="3770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</a:t>
            </a:r>
            <a:r>
              <a:rPr lang="en-US" sz="1400" b="1" dirty="0">
                <a:solidFill>
                  <a:schemeClr val="bg1"/>
                </a:solidFill>
              </a:rPr>
              <a:t>in Series</a:t>
            </a: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30" grpId="0" animBg="1"/>
      <p:bldP spid="32" grpId="0"/>
      <p:bldP spid="36" grpId="0" animBg="1"/>
      <p:bldP spid="37" grpId="0" animBg="1"/>
      <p:bldP spid="61" grpId="0"/>
      <p:bldP spid="6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9700"/>
            <a:ext cx="9144000" cy="377012"/>
          </a:xfrm>
        </p:spPr>
        <p:txBody>
          <a:bodyPr/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Green's Function in Integral Form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15516" y="872715"/>
                <a:ext cx="8424936" cy="1820167"/>
              </a:xfrm>
            </p:spPr>
            <p:txBody>
              <a:bodyPr/>
              <a:lstStyle/>
              <a:p>
                <a:pPr>
                  <a:spcBef>
                    <a:spcPts val="0"/>
                  </a:spcBef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dirty="0">
                    <a:solidFill>
                      <a:schemeClr val="bg1"/>
                    </a:solidFill>
                  </a:rPr>
                  <a:t>In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previous sections, Green's function</a:t>
                </a:r>
                <a:r>
                  <a:rPr lang="en-US" sz="1200" dirty="0">
                    <a:solidFill>
                      <a:schemeClr val="bg1"/>
                    </a:solidFill>
                  </a:rPr>
                  <a:t> is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presented in </a:t>
                </a:r>
                <a:r>
                  <a:rPr lang="en-US" sz="1200" dirty="0">
                    <a:solidFill>
                      <a:schemeClr val="bg1"/>
                    </a:solidFill>
                  </a:rPr>
                  <a:t>closed and series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forms, </a:t>
                </a:r>
                <a:r>
                  <a:rPr lang="en-US" sz="1200" dirty="0">
                    <a:solidFill>
                      <a:schemeClr val="bg1"/>
                    </a:solidFill>
                  </a:rPr>
                  <a:t>when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the eigenvalue </a:t>
                </a:r>
                <a:r>
                  <a:rPr lang="en-US" sz="1200" dirty="0">
                    <a:solidFill>
                      <a:schemeClr val="bg1"/>
                    </a:solidFill>
                  </a:rPr>
                  <a:t>spectrum,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1200" b="1" i="1" dirty="0" smtClean="0">
                        <a:solidFill>
                          <a:schemeClr val="bg1"/>
                        </a:solidFill>
                        <a:latin typeface="Cambria Math"/>
                      </a:rPr>
                      <m:t>λ</m:t>
                    </m:r>
                  </m:oMath>
                </a14:m>
                <a:r>
                  <a:rPr lang="en-US" sz="1200" dirty="0" smtClean="0">
                    <a:solidFill>
                      <a:schemeClr val="bg1"/>
                    </a:solidFill>
                  </a:rPr>
                  <a:t> is </a:t>
                </a:r>
                <a:r>
                  <a:rPr lang="en-US" sz="1200" dirty="0">
                    <a:solidFill>
                      <a:schemeClr val="bg1"/>
                    </a:solidFill>
                  </a:rPr>
                  <a:t>discrete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.</a:t>
                </a:r>
              </a:p>
              <a:p>
                <a:pPr>
                  <a:spcBef>
                    <a:spcPts val="0"/>
                  </a:spcBef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dirty="0" smtClean="0">
                    <a:solidFill>
                      <a:schemeClr val="bg1"/>
                    </a:solidFill>
                  </a:rPr>
                  <a:t>In limit </a:t>
                </a:r>
                <a:r>
                  <a:rPr lang="en-US" sz="1200" dirty="0">
                    <a:solidFill>
                      <a:schemeClr val="bg1"/>
                    </a:solidFill>
                  </a:rPr>
                  <a:t>the infinite summation of the bilinear formula reduces to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an integral.</a:t>
                </a:r>
              </a:p>
              <a:p>
                <a:pPr>
                  <a:spcBef>
                    <a:spcPts val="0"/>
                  </a:spcBef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dirty="0" smtClean="0">
                    <a:solidFill>
                      <a:schemeClr val="bg1"/>
                    </a:solidFill>
                  </a:rPr>
                  <a:t>This </a:t>
                </a:r>
                <a:r>
                  <a:rPr lang="en-US" sz="1200" dirty="0">
                    <a:solidFill>
                      <a:schemeClr val="bg1"/>
                    </a:solidFill>
                  </a:rPr>
                  <a:t>form is usually desirable when at least one of the boundary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conditions is </a:t>
                </a:r>
                <a:r>
                  <a:rPr lang="en-US" sz="1200" dirty="0">
                    <a:solidFill>
                      <a:schemeClr val="bg1"/>
                    </a:solidFill>
                  </a:rPr>
                  <a:t>at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infinity.</a:t>
                </a:r>
              </a:p>
              <a:p>
                <a:pPr>
                  <a:spcBef>
                    <a:spcPts val="0"/>
                  </a:spcBef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dirty="0" smtClean="0">
                    <a:solidFill>
                      <a:schemeClr val="bg1"/>
                    </a:solidFill>
                  </a:rPr>
                  <a:t>This </a:t>
                </a:r>
                <a:r>
                  <a:rPr lang="en-US" sz="1200" dirty="0">
                    <a:solidFill>
                      <a:schemeClr val="bg1"/>
                    </a:solidFill>
                  </a:rPr>
                  <a:t>would be true when a source placed at the origin is radiating in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an unbounded </a:t>
                </a:r>
                <a:r>
                  <a:rPr lang="en-US" sz="1200" dirty="0">
                    <a:solidFill>
                      <a:schemeClr val="bg1"/>
                    </a:solidFill>
                  </a:rPr>
                  <a:t>medium.</a:t>
                </a:r>
              </a:p>
              <a:p>
                <a:pPr>
                  <a:spcBef>
                    <a:spcPts val="0"/>
                  </a:spcBef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b="1" dirty="0" smtClean="0">
                    <a:solidFill>
                      <a:srgbClr val="0000FF"/>
                    </a:solidFill>
                  </a:rPr>
                  <a:t>As a example:</a:t>
                </a:r>
              </a:p>
              <a:p>
                <a:pPr lvl="1">
                  <a:spcBef>
                    <a:spcPts val="0"/>
                  </a:spcBef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dirty="0" smtClean="0">
                    <a:solidFill>
                      <a:schemeClr val="bg1"/>
                    </a:solidFill>
                  </a:rPr>
                  <a:t>Green's </a:t>
                </a:r>
                <a:r>
                  <a:rPr lang="en-US" sz="1200" dirty="0">
                    <a:solidFill>
                      <a:schemeClr val="bg1"/>
                    </a:solidFill>
                  </a:rPr>
                  <a:t>function of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one-dimensional </a:t>
                </a:r>
                <a:r>
                  <a:rPr lang="en-US" sz="1200" dirty="0">
                    <a:solidFill>
                      <a:schemeClr val="bg1"/>
                    </a:solidFill>
                  </a:rPr>
                  <a:t>scalar Helmholtz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equation is considered as:</a:t>
                </a:r>
                <a:endParaRPr lang="en-US" sz="1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5516" y="872715"/>
                <a:ext cx="8424936" cy="1820167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72916"/>
            <a:ext cx="1438274" cy="504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652" y="3284984"/>
            <a:ext cx="1480513" cy="17572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28" y="2703628"/>
            <a:ext cx="2412268" cy="43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99992" y="2708920"/>
            <a:ext cx="180020" cy="724071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28" y="3212976"/>
            <a:ext cx="1570319" cy="19104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3573016"/>
            <a:ext cx="784887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Complete </a:t>
            </a:r>
            <a:r>
              <a:rPr lang="en-US" sz="1200" dirty="0">
                <a:solidFill>
                  <a:schemeClr val="bg1"/>
                </a:solidFill>
              </a:rPr>
              <a:t>set of orthonormal </a:t>
            </a:r>
            <a:r>
              <a:rPr lang="en-US" sz="1200" dirty="0" smtClean="0">
                <a:solidFill>
                  <a:schemeClr val="bg1"/>
                </a:solidFill>
              </a:rPr>
              <a:t>Eigen-functions must satisfy differential equation: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3972117"/>
            <a:ext cx="1614288" cy="516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765" y="4331402"/>
            <a:ext cx="684076" cy="190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177" y="3944963"/>
            <a:ext cx="1767115" cy="248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1" y="4040640"/>
            <a:ext cx="3528392" cy="437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2528420" y="3972117"/>
            <a:ext cx="180020" cy="573007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4719602" y="4069329"/>
            <a:ext cx="280860" cy="38842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51520" y="4581128"/>
            <a:ext cx="66607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Green's </a:t>
            </a:r>
            <a:r>
              <a:rPr lang="en-US" sz="1200" dirty="0">
                <a:solidFill>
                  <a:schemeClr val="bg1"/>
                </a:solidFill>
              </a:rPr>
              <a:t>function can be represented by a continuous </a:t>
            </a:r>
            <a:r>
              <a:rPr lang="en-US" sz="1200" dirty="0" smtClean="0">
                <a:solidFill>
                  <a:schemeClr val="bg1"/>
                </a:solidFill>
              </a:rPr>
              <a:t>Fourier integral: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115616" y="2744924"/>
            <a:ext cx="155190" cy="684076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99" y="4915233"/>
            <a:ext cx="3231937" cy="513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1" y="4869160"/>
            <a:ext cx="3399521" cy="559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4283968" y="5070641"/>
            <a:ext cx="561720" cy="246792"/>
            <a:chOff x="3861374" y="4960679"/>
            <a:chExt cx="561720" cy="246792"/>
          </a:xfrm>
        </p:grpSpPr>
        <p:sp>
          <p:nvSpPr>
            <p:cNvPr id="21" name="Right Arrow 20"/>
            <p:cNvSpPr/>
            <p:nvPr/>
          </p:nvSpPr>
          <p:spPr>
            <a:xfrm>
              <a:off x="4142234" y="4963060"/>
              <a:ext cx="280860" cy="244411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ight Arrow 21"/>
            <p:cNvSpPr/>
            <p:nvPr/>
          </p:nvSpPr>
          <p:spPr>
            <a:xfrm rot="10800000">
              <a:off x="3861374" y="4960679"/>
              <a:ext cx="280860" cy="246792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5737052"/>
            <a:ext cx="2251966" cy="65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304" y="5818540"/>
            <a:ext cx="2510596" cy="59879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ight Arrow 25"/>
          <p:cNvSpPr/>
          <p:nvPr/>
        </p:nvSpPr>
        <p:spPr>
          <a:xfrm>
            <a:off x="3045399" y="5908242"/>
            <a:ext cx="280860" cy="38842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1520" y="5445224"/>
            <a:ext cx="30603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    By a mathematical solution: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76056" y="5553236"/>
            <a:ext cx="223009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Which is continuous form of:</a:t>
            </a:r>
            <a:endParaRPr lang="en-US" sz="1100" dirty="0">
              <a:solidFill>
                <a:srgbClr val="FF0000"/>
              </a:solidFill>
            </a:endParaRPr>
          </a:p>
        </p:txBody>
      </p:sp>
      <p:pic>
        <p:nvPicPr>
          <p:cNvPr id="29" name="Picture 18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841268"/>
            <a:ext cx="1944216" cy="48605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69089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/>
      <p:bldP spid="15" grpId="0" animBg="1"/>
      <p:bldP spid="6" grpId="0" animBg="1"/>
      <p:bldP spid="7" grpId="0"/>
      <p:bldP spid="18" grpId="0" animBg="1"/>
      <p:bldP spid="26" grpId="0" animBg="1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360040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Two-Dimensional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3509" y="1016732"/>
            <a:ext cx="8712967" cy="468051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A </a:t>
            </a:r>
            <a:r>
              <a:rPr lang="en-US" sz="1200" dirty="0" smtClean="0">
                <a:solidFill>
                  <a:schemeClr val="bg1"/>
                </a:solidFill>
              </a:rPr>
              <a:t>2D-PDE </a:t>
            </a:r>
            <a:r>
              <a:rPr lang="en-US" sz="1200" dirty="0">
                <a:solidFill>
                  <a:schemeClr val="bg1"/>
                </a:solidFill>
              </a:rPr>
              <a:t>often encountered in static </a:t>
            </a:r>
            <a:r>
              <a:rPr lang="en-US" sz="1200" dirty="0" smtClean="0">
                <a:solidFill>
                  <a:schemeClr val="bg1"/>
                </a:solidFill>
              </a:rPr>
              <a:t>electromagnetics is Poisson equation.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16" y="1340768"/>
            <a:ext cx="2495052" cy="513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3508" y="1855857"/>
            <a:ext cx="21483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Boundary Conditions: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68" y="2215892"/>
            <a:ext cx="3698924" cy="223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21880"/>
            <a:ext cx="3462470" cy="254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4860032" y="1448780"/>
            <a:ext cx="399644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b="1" dirty="0" smtClean="0">
                <a:solidFill>
                  <a:srgbClr val="0000FF"/>
                </a:solidFill>
              </a:rPr>
              <a:t>q(</a:t>
            </a:r>
            <a:r>
              <a:rPr lang="en-US" sz="1050" b="1" dirty="0" err="1" smtClean="0">
                <a:solidFill>
                  <a:srgbClr val="0000FF"/>
                </a:solidFill>
              </a:rPr>
              <a:t>x,y</a:t>
            </a:r>
            <a:r>
              <a:rPr lang="en-US" sz="1050" b="1" dirty="0" smtClean="0">
                <a:solidFill>
                  <a:srgbClr val="0000FF"/>
                </a:solidFill>
              </a:rPr>
              <a:t>)</a:t>
            </a:r>
            <a:r>
              <a:rPr lang="en-US" sz="1050" dirty="0" smtClean="0">
                <a:solidFill>
                  <a:schemeClr val="bg1"/>
                </a:solidFill>
              </a:rPr>
              <a:t> is electric charge distribution along the structure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795" y="2571291"/>
            <a:ext cx="75935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First step is to obtain Green's function as </a:t>
            </a:r>
            <a:r>
              <a:rPr lang="en-US" sz="1200" dirty="0" smtClean="0">
                <a:solidFill>
                  <a:srgbClr val="0000FF"/>
                </a:solidFill>
              </a:rPr>
              <a:t>G(</a:t>
            </a:r>
            <a:r>
              <a:rPr lang="en-US" sz="1200" dirty="0" err="1" smtClean="0">
                <a:solidFill>
                  <a:srgbClr val="0000FF"/>
                </a:solidFill>
              </a:rPr>
              <a:t>x,y</a:t>
            </a:r>
            <a:r>
              <a:rPr lang="en-US" sz="1200" dirty="0" smtClean="0">
                <a:solidFill>
                  <a:srgbClr val="0000FF"/>
                </a:solidFill>
              </a:rPr>
              <a:t> ; </a:t>
            </a:r>
            <a:r>
              <a:rPr lang="en-US" sz="1200" dirty="0" err="1" smtClean="0">
                <a:solidFill>
                  <a:srgbClr val="0000FF"/>
                </a:solidFill>
              </a:rPr>
              <a:t>x',y</a:t>
            </a:r>
            <a:r>
              <a:rPr lang="en-US" sz="1200" dirty="0" smtClean="0">
                <a:solidFill>
                  <a:srgbClr val="0000FF"/>
                </a:solidFill>
              </a:rPr>
              <a:t>') </a:t>
            </a:r>
            <a:r>
              <a:rPr lang="en-US" sz="1200" dirty="0" smtClean="0">
                <a:solidFill>
                  <a:schemeClr val="bg1"/>
                </a:solidFill>
              </a:rPr>
              <a:t>and </a:t>
            </a:r>
            <a:r>
              <a:rPr lang="en-US" sz="1200" dirty="0">
                <a:solidFill>
                  <a:schemeClr val="bg1"/>
                </a:solidFill>
              </a:rPr>
              <a:t>ultimately to obtain potential distribution </a:t>
            </a:r>
            <a:r>
              <a:rPr lang="en-US" sz="1200" dirty="0">
                <a:solidFill>
                  <a:srgbClr val="0000FF"/>
                </a:solidFill>
              </a:rPr>
              <a:t>V(</a:t>
            </a:r>
            <a:r>
              <a:rPr lang="en-US" sz="1200" dirty="0" err="1">
                <a:solidFill>
                  <a:srgbClr val="0000FF"/>
                </a:solidFill>
              </a:rPr>
              <a:t>x,y</a:t>
            </a:r>
            <a:r>
              <a:rPr lang="en-US" sz="1200" dirty="0" smtClean="0">
                <a:solidFill>
                  <a:srgbClr val="0000FF"/>
                </a:solidFill>
              </a:rPr>
              <a:t>)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95" y="3172012"/>
            <a:ext cx="2713109" cy="50684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720" y="3043948"/>
            <a:ext cx="3536255" cy="461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4091386" y="3056719"/>
            <a:ext cx="145172" cy="488946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333" y="3782827"/>
            <a:ext cx="3831342" cy="4877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ight Arrow 17"/>
          <p:cNvSpPr/>
          <p:nvPr/>
        </p:nvSpPr>
        <p:spPr>
          <a:xfrm>
            <a:off x="1943756" y="3856608"/>
            <a:ext cx="228017" cy="31275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pSp>
        <p:nvGrpSpPr>
          <p:cNvPr id="12" name="Group 11"/>
          <p:cNvGrpSpPr/>
          <p:nvPr/>
        </p:nvGrpSpPr>
        <p:grpSpPr>
          <a:xfrm>
            <a:off x="6300192" y="3800032"/>
            <a:ext cx="1980220" cy="309187"/>
            <a:chOff x="6822608" y="3515857"/>
            <a:chExt cx="1980220" cy="309187"/>
          </a:xfrm>
        </p:grpSpPr>
        <p:sp>
          <p:nvSpPr>
            <p:cNvPr id="11" name="Rectangle 10"/>
            <p:cNvSpPr/>
            <p:nvPr/>
          </p:nvSpPr>
          <p:spPr>
            <a:xfrm>
              <a:off x="7038632" y="3548045"/>
              <a:ext cx="17641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sz="1200" dirty="0" smtClean="0">
                  <a:solidFill>
                    <a:schemeClr val="bg1"/>
                  </a:solidFill>
                </a:rPr>
                <a:t>as a </a:t>
              </a:r>
              <a:r>
                <a:rPr lang="en-US" sz="1200" b="1" dirty="0" smtClean="0">
                  <a:solidFill>
                    <a:srgbClr val="0000FF"/>
                  </a:solidFill>
                </a:rPr>
                <a:t>closed</a:t>
              </a:r>
              <a:r>
                <a:rPr lang="en-US" sz="1200" dirty="0" smtClean="0">
                  <a:solidFill>
                    <a:schemeClr val="bg1"/>
                  </a:solidFill>
                </a:rPr>
                <a:t> </a:t>
              </a:r>
              <a:r>
                <a:rPr lang="en-US" sz="1200" dirty="0">
                  <a:solidFill>
                    <a:schemeClr val="bg1"/>
                  </a:solidFill>
                </a:rPr>
                <a:t>form 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822608" y="3515857"/>
              <a:ext cx="30489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sz="1200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300192" y="4001538"/>
            <a:ext cx="1980220" cy="291558"/>
            <a:chOff x="6822608" y="3515857"/>
            <a:chExt cx="1980220" cy="291558"/>
          </a:xfrm>
        </p:grpSpPr>
        <p:sp>
          <p:nvSpPr>
            <p:cNvPr id="25" name="Rectangle 24"/>
            <p:cNvSpPr/>
            <p:nvPr/>
          </p:nvSpPr>
          <p:spPr>
            <a:xfrm>
              <a:off x="7038632" y="3530416"/>
              <a:ext cx="17641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sz="1200" dirty="0" smtClean="0">
                  <a:solidFill>
                    <a:schemeClr val="bg1"/>
                  </a:solidFill>
                </a:rPr>
                <a:t>as a </a:t>
              </a:r>
              <a:r>
                <a:rPr lang="en-US" sz="1200" b="1" dirty="0">
                  <a:solidFill>
                    <a:srgbClr val="0000FF"/>
                  </a:solidFill>
                </a:rPr>
                <a:t>series</a:t>
              </a:r>
              <a:r>
                <a:rPr lang="en-US" sz="1200" dirty="0">
                  <a:solidFill>
                    <a:schemeClr val="bg1"/>
                  </a:solidFill>
                </a:rPr>
                <a:t> </a:t>
              </a:r>
              <a:r>
                <a:rPr lang="en-US" sz="1200" dirty="0" smtClean="0">
                  <a:solidFill>
                    <a:schemeClr val="bg1"/>
                  </a:solidFill>
                </a:rPr>
                <a:t>form 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822608" y="3515857"/>
              <a:ext cx="30489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b="1" dirty="0" smtClean="0">
                  <a:solidFill>
                    <a:srgbClr val="0000FF"/>
                  </a:solidFill>
                  <a:sym typeface="Wingdings"/>
                </a:rPr>
                <a:t></a:t>
              </a:r>
              <a:endParaRPr lang="en-US" sz="1200" dirty="0"/>
            </a:p>
          </p:txBody>
        </p:sp>
      </p:grp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415" y="5872054"/>
            <a:ext cx="4591805" cy="581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Content Placeholder 3"/>
          <p:cNvSpPr txBox="1">
            <a:spLocks/>
          </p:cNvSpPr>
          <p:nvPr/>
        </p:nvSpPr>
        <p:spPr>
          <a:xfrm>
            <a:off x="143508" y="4454128"/>
            <a:ext cx="8136904" cy="131513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 smtClean="0">
                <a:solidFill>
                  <a:srgbClr val="0000FF"/>
                </a:solidFill>
              </a:rPr>
              <a:t>2D-Green's function </a:t>
            </a:r>
            <a:r>
              <a:rPr lang="en-US" sz="1200" b="1" dirty="0" smtClean="0">
                <a:solidFill>
                  <a:schemeClr val="bg1"/>
                </a:solidFill>
              </a:rPr>
              <a:t>as a </a:t>
            </a:r>
            <a:r>
              <a:rPr lang="en-US" sz="1200" b="1" dirty="0" smtClean="0">
                <a:solidFill>
                  <a:srgbClr val="0000FF"/>
                </a:solidFill>
              </a:rPr>
              <a:t>closed</a:t>
            </a:r>
            <a:r>
              <a:rPr lang="en-US" sz="1200" b="1" dirty="0" smtClean="0">
                <a:solidFill>
                  <a:schemeClr val="bg1"/>
                </a:solidFill>
              </a:rPr>
              <a:t> form:</a:t>
            </a:r>
          </a:p>
          <a:p>
            <a:pPr lvl="1">
              <a:spcBef>
                <a:spcPts val="0"/>
              </a:spcBef>
              <a:spcAft>
                <a:spcPts val="3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Above Green's function can be formulated by initially choosing functions that satisfy boundary conditions </a:t>
            </a:r>
            <a:r>
              <a:rPr lang="en-US" sz="1200" dirty="0" smtClean="0">
                <a:solidFill>
                  <a:srgbClr val="FF0000"/>
                </a:solidFill>
              </a:rPr>
              <a:t>either</a:t>
            </a:r>
            <a:r>
              <a:rPr lang="en-US" sz="1200" dirty="0" smtClean="0">
                <a:solidFill>
                  <a:schemeClr val="bg1"/>
                </a:solidFill>
              </a:rPr>
              <a:t> along x, </a:t>
            </a:r>
            <a:r>
              <a:rPr lang="en-US" sz="1200" dirty="0" smtClean="0">
                <a:solidFill>
                  <a:srgbClr val="FF0000"/>
                </a:solidFill>
              </a:rPr>
              <a:t>or</a:t>
            </a:r>
            <a:r>
              <a:rPr lang="en-US" sz="1200" dirty="0" smtClean="0">
                <a:solidFill>
                  <a:schemeClr val="bg1"/>
                </a:solidFill>
              </a:rPr>
              <a:t> along y direction. </a:t>
            </a:r>
          </a:p>
          <a:p>
            <a:pPr lvl="1">
              <a:spcBef>
                <a:spcPts val="0"/>
              </a:spcBef>
              <a:spcAft>
                <a:spcPts val="3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We begin it’s development by choosing boundary conditions along x direction </a:t>
            </a:r>
            <a:r>
              <a:rPr lang="en-US" sz="1200" dirty="0" smtClean="0">
                <a:solidFill>
                  <a:srgbClr val="FF0000"/>
                </a:solidFill>
              </a:rPr>
              <a:t>only</a:t>
            </a:r>
            <a:r>
              <a:rPr lang="en-US" sz="1200" dirty="0" smtClean="0">
                <a:solidFill>
                  <a:schemeClr val="bg1"/>
                </a:solidFill>
              </a:rPr>
              <a:t>.</a:t>
            </a:r>
          </a:p>
          <a:p>
            <a:pPr lvl="1">
              <a:spcBef>
                <a:spcPts val="0"/>
              </a:spcBef>
              <a:spcAft>
                <a:spcPts val="300"/>
              </a:spcAft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This is accomplished by initially representing Green's function by a normalized single function Fourier series of sine functions.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  <p:bldP spid="5" grpId="0"/>
      <p:bldP spid="8" grpId="0"/>
      <p:bldP spid="15" grpId="0" animBg="1"/>
      <p:bldP spid="18" grpId="0" animBg="1"/>
      <p:bldP spid="2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49" y="1121746"/>
            <a:ext cx="4167242" cy="52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920" y="1052736"/>
            <a:ext cx="2209302" cy="41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5652120" y="1403562"/>
            <a:ext cx="2916324" cy="302225"/>
          </a:xfrm>
          <a:prstGeom prst="rightArrow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520629" y="1146551"/>
            <a:ext cx="6832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Using:</a:t>
            </a:r>
            <a:endParaRPr lang="en-US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7" y="1844824"/>
            <a:ext cx="5508612" cy="52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1999147"/>
            <a:ext cx="1800200" cy="220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09228" y="2564903"/>
                <a:ext cx="6907473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dirty="0">
                    <a:solidFill>
                      <a:schemeClr val="bg1"/>
                    </a:solidFill>
                  </a:rPr>
                  <a:t>Multiplying both sides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by </a:t>
                </a:r>
                <a:r>
                  <a:rPr lang="en-US" sz="1200" dirty="0" smtClean="0">
                    <a:solidFill>
                      <a:srgbClr val="0000FF"/>
                    </a:solidFill>
                  </a:rPr>
                  <a:t>sin(n</a:t>
                </a:r>
                <a14:m>
                  <m:oMath xmlns:m="http://schemas.openxmlformats.org/officeDocument/2006/math">
                    <m:r>
                      <a:rPr lang="el-GR" sz="1200" i="1" dirty="0" smtClean="0">
                        <a:solidFill>
                          <a:srgbClr val="0000FF"/>
                        </a:solidFill>
                        <a:latin typeface="Cambria Math"/>
                      </a:rPr>
                      <m:t>𝜋</m:t>
                    </m:r>
                  </m:oMath>
                </a14:m>
                <a:r>
                  <a:rPr lang="en-US" sz="1200" dirty="0" smtClean="0">
                    <a:solidFill>
                      <a:srgbClr val="0000FF"/>
                    </a:solidFill>
                  </a:rPr>
                  <a:t>x/a),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integrating </a:t>
                </a:r>
                <a:r>
                  <a:rPr lang="en-US" sz="1200" dirty="0" smtClean="0">
                    <a:solidFill>
                      <a:srgbClr val="0000FF"/>
                    </a:solidFill>
                  </a:rPr>
                  <a:t>0&lt;x&lt;a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 and using:</a:t>
                </a:r>
                <a:endParaRPr lang="en-US" sz="1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228" y="2564903"/>
                <a:ext cx="6907473" cy="276999"/>
              </a:xfrm>
              <a:prstGeom prst="rect">
                <a:avLst/>
              </a:prstGeom>
              <a:blipFill rotWithShape="0">
                <a:blip r:embed="rId6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Group 11"/>
          <p:cNvGrpSpPr/>
          <p:nvPr/>
        </p:nvGrpSpPr>
        <p:grpSpPr>
          <a:xfrm>
            <a:off x="6546427" y="2502053"/>
            <a:ext cx="2454065" cy="1106967"/>
            <a:chOff x="6546427" y="2502053"/>
            <a:chExt cx="2454065" cy="1106967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6427" y="2502053"/>
              <a:ext cx="2167781" cy="4718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39013" y="3025392"/>
              <a:ext cx="1161479" cy="5836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976820"/>
            <a:ext cx="5131958" cy="50714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215516" y="3512621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This equation is a </a:t>
            </a:r>
            <a:r>
              <a:rPr lang="en-US" sz="1200" b="1" dirty="0">
                <a:solidFill>
                  <a:srgbClr val="FF0000"/>
                </a:solidFill>
              </a:rPr>
              <a:t>one-dimensional</a:t>
            </a:r>
            <a:r>
              <a:rPr lang="en-US" sz="1200" dirty="0">
                <a:solidFill>
                  <a:schemeClr val="bg1"/>
                </a:solidFill>
              </a:rPr>
              <a:t> differential equation for </a:t>
            </a:r>
            <a:r>
              <a:rPr lang="en-US" sz="1200" dirty="0" err="1">
                <a:solidFill>
                  <a:srgbClr val="FF0000"/>
                </a:solidFill>
              </a:rPr>
              <a:t>g</a:t>
            </a:r>
            <a:r>
              <a:rPr lang="en-US" sz="1200" baseline="-25000" dirty="0" err="1">
                <a:solidFill>
                  <a:srgbClr val="FF0000"/>
                </a:solidFill>
              </a:rPr>
              <a:t>m</a:t>
            </a:r>
            <a:r>
              <a:rPr lang="en-US" sz="1200" dirty="0">
                <a:solidFill>
                  <a:srgbClr val="FF0000"/>
                </a:solidFill>
              </a:rPr>
              <a:t>(y; </a:t>
            </a:r>
            <a:r>
              <a:rPr lang="en-US" sz="1200" dirty="0" err="1">
                <a:solidFill>
                  <a:srgbClr val="FF0000"/>
                </a:solidFill>
              </a:rPr>
              <a:t>x</a:t>
            </a:r>
            <a:r>
              <a:rPr lang="en-US" sz="1200" dirty="0" err="1" smtClean="0">
                <a:solidFill>
                  <a:srgbClr val="FF0000"/>
                </a:solidFill>
              </a:rPr>
              <a:t>',y</a:t>
            </a:r>
            <a:r>
              <a:rPr lang="en-US" sz="1200" dirty="0">
                <a:solidFill>
                  <a:srgbClr val="FF0000"/>
                </a:solidFill>
              </a:rPr>
              <a:t>') </a:t>
            </a:r>
            <a:r>
              <a:rPr lang="en-US" sz="1200" dirty="0">
                <a:solidFill>
                  <a:schemeClr val="bg1"/>
                </a:solidFill>
              </a:rPr>
              <a:t>which can be solved using </a:t>
            </a:r>
            <a:r>
              <a:rPr lang="en-US" sz="1200" dirty="0" smtClean="0">
                <a:solidFill>
                  <a:schemeClr val="bg1"/>
                </a:solidFill>
              </a:rPr>
              <a:t>tools outlined previous section.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5516" y="4036712"/>
            <a:ext cx="25148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It’s homogeneous form is: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882" y="3983138"/>
            <a:ext cx="3485366" cy="530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215516" y="4509120"/>
            <a:ext cx="780257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Two solutions that satisfy boundary conditions at y=0,b are: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4905164"/>
            <a:ext cx="4883463" cy="413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5358348"/>
            <a:ext cx="5076563" cy="51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5986656" y="4981575"/>
            <a:ext cx="2941827" cy="532615"/>
            <a:chOff x="6650623" y="4680772"/>
            <a:chExt cx="2941827" cy="532615"/>
          </a:xfrm>
        </p:grpSpPr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39" y="4961015"/>
              <a:ext cx="2860211" cy="25237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Rectangle 16"/>
            <p:cNvSpPr/>
            <p:nvPr/>
          </p:nvSpPr>
          <p:spPr>
            <a:xfrm>
              <a:off x="6650623" y="4680772"/>
              <a:ext cx="735083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b="1" dirty="0" smtClean="0">
                  <a:solidFill>
                    <a:srgbClr val="FF0000"/>
                  </a:solidFill>
                </a:rPr>
                <a:t>Using:</a:t>
              </a:r>
              <a:endParaRPr lang="en-US" sz="10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685" y="5951560"/>
            <a:ext cx="3558971" cy="522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Right Arrow 37"/>
          <p:cNvSpPr/>
          <p:nvPr/>
        </p:nvSpPr>
        <p:spPr>
          <a:xfrm>
            <a:off x="1727684" y="6056280"/>
            <a:ext cx="516049" cy="31275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20"/>
          <p:cNvSpPr/>
          <p:nvPr/>
        </p:nvSpPr>
        <p:spPr>
          <a:xfrm>
            <a:off x="3154833" y="3849474"/>
            <a:ext cx="3885224" cy="1164486"/>
          </a:xfrm>
          <a:custGeom>
            <a:avLst/>
            <a:gdLst>
              <a:gd name="connsiteX0" fmla="*/ 1546707 w 3885224"/>
              <a:gd name="connsiteY0" fmla="*/ 372006 h 1164486"/>
              <a:gd name="connsiteX1" fmla="*/ 1859127 w 3885224"/>
              <a:gd name="connsiteY1" fmla="*/ 36726 h 1164486"/>
              <a:gd name="connsiteX2" fmla="*/ 2308707 w 3885224"/>
              <a:gd name="connsiteY2" fmla="*/ 13866 h 1164486"/>
              <a:gd name="connsiteX3" fmla="*/ 3748887 w 3885224"/>
              <a:gd name="connsiteY3" fmla="*/ 82446 h 1164486"/>
              <a:gd name="connsiteX4" fmla="*/ 3626967 w 3885224"/>
              <a:gd name="connsiteY4" fmla="*/ 768246 h 1164486"/>
              <a:gd name="connsiteX5" fmla="*/ 1996287 w 3885224"/>
              <a:gd name="connsiteY5" fmla="*/ 1057806 h 1164486"/>
              <a:gd name="connsiteX6" fmla="*/ 853287 w 3885224"/>
              <a:gd name="connsiteY6" fmla="*/ 996846 h 1164486"/>
              <a:gd name="connsiteX7" fmla="*/ 68427 w 3885224"/>
              <a:gd name="connsiteY7" fmla="*/ 966366 h 1164486"/>
              <a:gd name="connsiteX8" fmla="*/ 91287 w 3885224"/>
              <a:gd name="connsiteY8" fmla="*/ 1164486 h 1164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85224" h="1164486">
                <a:moveTo>
                  <a:pt x="1546707" y="372006"/>
                </a:moveTo>
                <a:cubicBezTo>
                  <a:pt x="1639417" y="234211"/>
                  <a:pt x="1732127" y="96416"/>
                  <a:pt x="1859127" y="36726"/>
                </a:cubicBezTo>
                <a:cubicBezTo>
                  <a:pt x="1986127" y="-22964"/>
                  <a:pt x="1993747" y="6246"/>
                  <a:pt x="2308707" y="13866"/>
                </a:cubicBezTo>
                <a:cubicBezTo>
                  <a:pt x="2623667" y="21486"/>
                  <a:pt x="3529177" y="-43284"/>
                  <a:pt x="3748887" y="82446"/>
                </a:cubicBezTo>
                <a:cubicBezTo>
                  <a:pt x="3968597" y="208176"/>
                  <a:pt x="3919067" y="605686"/>
                  <a:pt x="3626967" y="768246"/>
                </a:cubicBezTo>
                <a:cubicBezTo>
                  <a:pt x="3334867" y="930806"/>
                  <a:pt x="2458567" y="1019706"/>
                  <a:pt x="1996287" y="1057806"/>
                </a:cubicBezTo>
                <a:cubicBezTo>
                  <a:pt x="1534007" y="1095906"/>
                  <a:pt x="853287" y="996846"/>
                  <a:pt x="853287" y="996846"/>
                </a:cubicBezTo>
                <a:cubicBezTo>
                  <a:pt x="531977" y="981606"/>
                  <a:pt x="195427" y="938426"/>
                  <a:pt x="68427" y="966366"/>
                </a:cubicBezTo>
                <a:cubicBezTo>
                  <a:pt x="-58573" y="994306"/>
                  <a:pt x="16357" y="1079396"/>
                  <a:pt x="91287" y="1164486"/>
                </a:cubicBezTo>
              </a:path>
            </a:pathLst>
          </a:custGeom>
          <a:noFill/>
          <a:ln w="6350">
            <a:prstDash val="dash"/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360040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Two-Dimensional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1" grpId="0"/>
      <p:bldP spid="13" grpId="0"/>
      <p:bldP spid="14" grpId="0"/>
      <p:bldP spid="15" grpId="0"/>
      <p:bldP spid="38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692" y="2104862"/>
            <a:ext cx="3391482" cy="82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4644008" y="986535"/>
            <a:ext cx="3251164" cy="1156844"/>
            <a:chOff x="4644008" y="986535"/>
            <a:chExt cx="3251164" cy="1156844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020" y="1232756"/>
              <a:ext cx="3143152" cy="91062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4644008" y="986535"/>
              <a:ext cx="735083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b="1" dirty="0" smtClean="0">
                  <a:solidFill>
                    <a:srgbClr val="FF0000"/>
                  </a:solidFill>
                </a:rPr>
                <a:t>Using:</a:t>
              </a:r>
              <a:endParaRPr lang="en-US" sz="10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272" y="1396018"/>
            <a:ext cx="3613964" cy="561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16024" y="104838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By comparing </a:t>
            </a:r>
            <a:r>
              <a:rPr lang="en-US" sz="1200" dirty="0" smtClean="0">
                <a:solidFill>
                  <a:schemeClr val="bg1"/>
                </a:solidFill>
              </a:rPr>
              <a:t>previous form with </a:t>
            </a:r>
            <a:r>
              <a:rPr lang="en-US" sz="1200" dirty="0">
                <a:solidFill>
                  <a:schemeClr val="bg1"/>
                </a:solidFill>
              </a:rPr>
              <a:t>the form </a:t>
            </a:r>
            <a:r>
              <a:rPr lang="en-US" sz="1200" dirty="0" smtClean="0">
                <a:solidFill>
                  <a:schemeClr val="bg1"/>
                </a:solidFill>
              </a:rPr>
              <a:t>of:</a:t>
            </a:r>
            <a:endParaRPr lang="en-US" sz="1200" dirty="0">
              <a:solidFill>
                <a:schemeClr val="bg1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812360" y="980728"/>
            <a:ext cx="923206" cy="1296144"/>
            <a:chOff x="7812360" y="980728"/>
            <a:chExt cx="923206" cy="1296144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8456" y="1232756"/>
              <a:ext cx="797110" cy="668761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8456" y="1952624"/>
              <a:ext cx="797110" cy="32424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7812360" y="980728"/>
              <a:ext cx="502061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b="1" dirty="0" smtClean="0">
                  <a:solidFill>
                    <a:srgbClr val="FF0000"/>
                  </a:solidFill>
                </a:rPr>
                <a:t>and:</a:t>
              </a:r>
              <a:endParaRPr lang="en-US" sz="10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742" y="2420888"/>
            <a:ext cx="730884" cy="1920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05298"/>
            <a:ext cx="1404156" cy="26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1691680" y="2276872"/>
            <a:ext cx="72586" cy="1296144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254" y="2924944"/>
            <a:ext cx="3332024" cy="78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742" y="3221587"/>
            <a:ext cx="730884" cy="2074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251520" y="3656637"/>
            <a:ext cx="40324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Thus </a:t>
            </a:r>
            <a:r>
              <a:rPr lang="en-US" sz="1200" dirty="0" smtClean="0">
                <a:solidFill>
                  <a:schemeClr val="bg1"/>
                </a:solidFill>
              </a:rPr>
              <a:t>Green's </a:t>
            </a:r>
            <a:r>
              <a:rPr lang="en-US" sz="1200" dirty="0">
                <a:solidFill>
                  <a:schemeClr val="bg1"/>
                </a:solidFill>
              </a:rPr>
              <a:t>function </a:t>
            </a:r>
            <a:r>
              <a:rPr lang="en-US" sz="1200" dirty="0" smtClean="0">
                <a:solidFill>
                  <a:schemeClr val="bg1"/>
                </a:solidFill>
              </a:rPr>
              <a:t>can </a:t>
            </a:r>
            <a:r>
              <a:rPr lang="en-US" sz="1200" dirty="0">
                <a:solidFill>
                  <a:schemeClr val="bg1"/>
                </a:solidFill>
              </a:rPr>
              <a:t>be written </a:t>
            </a:r>
            <a:r>
              <a:rPr lang="en-US" sz="1200" dirty="0" smtClean="0">
                <a:solidFill>
                  <a:schemeClr val="bg1"/>
                </a:solidFill>
              </a:rPr>
              <a:t>as: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4761148"/>
            <a:ext cx="1487133" cy="244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1679753" y="4257092"/>
            <a:ext cx="72586" cy="1584176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257092"/>
            <a:ext cx="2987754" cy="808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711" y="4437112"/>
            <a:ext cx="1760509" cy="386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606" y="4530114"/>
            <a:ext cx="1692017" cy="19503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868" y="5048234"/>
            <a:ext cx="2639496" cy="820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748" y="5267080"/>
            <a:ext cx="2053472" cy="358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894" y="5324212"/>
            <a:ext cx="1639729" cy="20622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84839" y="5996317"/>
            <a:ext cx="81836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100" dirty="0" smtClean="0">
                <a:solidFill>
                  <a:schemeClr val="bg1"/>
                </a:solidFill>
              </a:rPr>
              <a:t>Which is a series summation of </a:t>
            </a:r>
            <a:r>
              <a:rPr lang="en-US" sz="1100" dirty="0" smtClean="0">
                <a:solidFill>
                  <a:srgbClr val="0000FF"/>
                </a:solidFill>
              </a:rPr>
              <a:t>sine functions </a:t>
            </a:r>
            <a:r>
              <a:rPr lang="en-US" sz="1100" dirty="0" smtClean="0">
                <a:solidFill>
                  <a:schemeClr val="bg1"/>
                </a:solidFill>
              </a:rPr>
              <a:t>in </a:t>
            </a:r>
            <a:r>
              <a:rPr lang="en-US" sz="1100" dirty="0" smtClean="0">
                <a:solidFill>
                  <a:srgbClr val="FF0000"/>
                </a:solidFill>
              </a:rPr>
              <a:t>x' and x</a:t>
            </a:r>
            <a:r>
              <a:rPr lang="en-US" sz="1100" dirty="0" smtClean="0">
                <a:solidFill>
                  <a:schemeClr val="bg1"/>
                </a:solidFill>
              </a:rPr>
              <a:t>, and </a:t>
            </a:r>
            <a:r>
              <a:rPr lang="en-US" sz="1100" dirty="0" smtClean="0">
                <a:solidFill>
                  <a:srgbClr val="0000FF"/>
                </a:solidFill>
              </a:rPr>
              <a:t>hyperbolic sine functions</a:t>
            </a:r>
            <a:r>
              <a:rPr lang="en-US" sz="1100" dirty="0" smtClean="0">
                <a:solidFill>
                  <a:schemeClr val="bg1"/>
                </a:solidFill>
              </a:rPr>
              <a:t> in </a:t>
            </a:r>
            <a:r>
              <a:rPr lang="en-US" sz="1100" dirty="0" smtClean="0">
                <a:solidFill>
                  <a:srgbClr val="FF0000"/>
                </a:solidFill>
              </a:rPr>
              <a:t>y' and y</a:t>
            </a:r>
            <a:r>
              <a:rPr lang="en-US" sz="1100" dirty="0" smtClean="0">
                <a:solidFill>
                  <a:schemeClr val="bg1"/>
                </a:solidFill>
              </a:rPr>
              <a:t>.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360040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Two-Dimensional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9" grpId="0"/>
      <p:bldP spid="21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/>
          <p:cNvSpPr txBox="1">
            <a:spLocks/>
          </p:cNvSpPr>
          <p:nvPr/>
        </p:nvSpPr>
        <p:spPr>
          <a:xfrm>
            <a:off x="251520" y="1016732"/>
            <a:ext cx="4185916" cy="36004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b="1" dirty="0">
                <a:solidFill>
                  <a:srgbClr val="0000FF"/>
                </a:solidFill>
              </a:rPr>
              <a:t>2D-Green's function </a:t>
            </a:r>
            <a:r>
              <a:rPr lang="en-US" sz="1200" b="1" dirty="0" smtClean="0">
                <a:solidFill>
                  <a:schemeClr val="bg1"/>
                </a:solidFill>
              </a:rPr>
              <a:t>as a </a:t>
            </a:r>
            <a:r>
              <a:rPr lang="en-US" sz="1200" b="1" dirty="0" smtClean="0">
                <a:solidFill>
                  <a:srgbClr val="0000FF"/>
                </a:solidFill>
              </a:rPr>
              <a:t>Series </a:t>
            </a:r>
            <a:r>
              <a:rPr lang="en-US" sz="1200" b="1" dirty="0" smtClean="0">
                <a:solidFill>
                  <a:schemeClr val="bg1"/>
                </a:solidFill>
              </a:rPr>
              <a:t>form: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668" y="1412776"/>
            <a:ext cx="2218839" cy="54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4553947" y="1268760"/>
            <a:ext cx="4050501" cy="756084"/>
            <a:chOff x="4553947" y="1268760"/>
            <a:chExt cx="4050501" cy="756084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8171" y="1544186"/>
              <a:ext cx="3926277" cy="48065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4553947" y="1268760"/>
              <a:ext cx="1890261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b="1" dirty="0" smtClean="0">
                  <a:solidFill>
                    <a:schemeClr val="accent6"/>
                  </a:solidFill>
                </a:rPr>
                <a:t>Boundary Conditions:</a:t>
              </a:r>
              <a:endParaRPr lang="en-US" sz="1100" b="1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251520" y="2020488"/>
            <a:ext cx="4572000" cy="2923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Using </a:t>
            </a:r>
            <a:r>
              <a:rPr lang="en-US" sz="1300" dirty="0" smtClean="0">
                <a:solidFill>
                  <a:schemeClr val="bg1"/>
                </a:solidFill>
              </a:rPr>
              <a:t>method </a:t>
            </a:r>
            <a:r>
              <a:rPr lang="en-US" sz="1300" dirty="0">
                <a:solidFill>
                  <a:schemeClr val="bg1"/>
                </a:solidFill>
              </a:rPr>
              <a:t>of separation of </a:t>
            </a:r>
            <a:r>
              <a:rPr lang="en-US" sz="1300" dirty="0" smtClean="0">
                <a:solidFill>
                  <a:schemeClr val="bg1"/>
                </a:solidFill>
              </a:rPr>
              <a:t>variables: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44" y="2552347"/>
            <a:ext cx="1971142" cy="286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348672"/>
            <a:ext cx="2736304" cy="283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62" y="2743189"/>
            <a:ext cx="2706609" cy="258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3599892" y="2409601"/>
            <a:ext cx="641344" cy="591758"/>
            <a:chOff x="3599892" y="2409601"/>
            <a:chExt cx="641344" cy="591758"/>
          </a:xfrm>
        </p:grpSpPr>
        <p:sp>
          <p:nvSpPr>
            <p:cNvPr id="15" name="Rectangle 14"/>
            <p:cNvSpPr/>
            <p:nvPr/>
          </p:nvSpPr>
          <p:spPr>
            <a:xfrm>
              <a:off x="4096064" y="2409601"/>
              <a:ext cx="145172" cy="591758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ight Arrow 15"/>
            <p:cNvSpPr/>
            <p:nvPr/>
          </p:nvSpPr>
          <p:spPr>
            <a:xfrm>
              <a:off x="3599892" y="2599312"/>
              <a:ext cx="496172" cy="255454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075" y="2327098"/>
            <a:ext cx="1245470" cy="25548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084" y="3146060"/>
            <a:ext cx="5706505" cy="318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274078" y="3501008"/>
            <a:ext cx="3071675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Applying Boundary Conditions: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47" y="3881772"/>
            <a:ext cx="6195233" cy="259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364" y="3867184"/>
            <a:ext cx="615975" cy="22514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ight Arrow 22"/>
          <p:cNvSpPr/>
          <p:nvPr/>
        </p:nvSpPr>
        <p:spPr>
          <a:xfrm>
            <a:off x="7380312" y="3867184"/>
            <a:ext cx="248086" cy="255454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01" y="4221088"/>
            <a:ext cx="5473979" cy="300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ight Arrow 24"/>
          <p:cNvSpPr/>
          <p:nvPr/>
        </p:nvSpPr>
        <p:spPr>
          <a:xfrm>
            <a:off x="6624228" y="4243562"/>
            <a:ext cx="248086" cy="255454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798" y="4238372"/>
            <a:ext cx="1777674" cy="25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759" y="4540768"/>
            <a:ext cx="2161397" cy="4439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Right Arrow 27"/>
          <p:cNvSpPr/>
          <p:nvPr/>
        </p:nvSpPr>
        <p:spPr>
          <a:xfrm>
            <a:off x="6660232" y="4662280"/>
            <a:ext cx="248086" cy="255454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4934356"/>
            <a:ext cx="504056" cy="25884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003" y="4911954"/>
            <a:ext cx="1993588" cy="293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425" y="4833156"/>
            <a:ext cx="2052532" cy="411666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276189" y="4540768"/>
            <a:ext cx="192905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By a similar way: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4023499" y="4918811"/>
            <a:ext cx="248086" cy="255454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780310" y="5640321"/>
            <a:ext cx="3460926" cy="482850"/>
            <a:chOff x="449160" y="5688672"/>
            <a:chExt cx="3792076" cy="548640"/>
          </a:xfrm>
        </p:grpSpPr>
        <p:pic>
          <p:nvPicPr>
            <p:cNvPr id="3089" name="Picture 17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160" y="5692426"/>
              <a:ext cx="1390132" cy="480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90" name="Picture 18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2298" y="5688672"/>
              <a:ext cx="2378938" cy="548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5" name="Right Arrow 34"/>
          <p:cNvSpPr/>
          <p:nvPr/>
        </p:nvSpPr>
        <p:spPr>
          <a:xfrm>
            <a:off x="312427" y="5698020"/>
            <a:ext cx="326326" cy="399698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>
            <a:off x="4427984" y="5553236"/>
            <a:ext cx="4431828" cy="710526"/>
            <a:chOff x="4427984" y="5634798"/>
            <a:chExt cx="4431828" cy="710526"/>
          </a:xfrm>
        </p:grpSpPr>
        <p:pic>
          <p:nvPicPr>
            <p:cNvPr id="3091" name="Picture 19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8152" y="5751135"/>
              <a:ext cx="4361660" cy="4539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427984" y="5634798"/>
              <a:ext cx="2988332" cy="71052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360040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Two-Dimensional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23" grpId="0" animBg="1"/>
      <p:bldP spid="25" grpId="0" animBg="1"/>
      <p:bldP spid="28" grpId="0" animBg="1"/>
      <p:bldP spid="32" grpId="0"/>
      <p:bldP spid="33" grpId="0" animBg="1"/>
      <p:bldP spid="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9364" y="1016732"/>
            <a:ext cx="428263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Eigen-functions must </a:t>
            </a:r>
            <a:r>
              <a:rPr lang="en-US" sz="1300" dirty="0">
                <a:solidFill>
                  <a:schemeClr val="bg1"/>
                </a:solidFill>
              </a:rPr>
              <a:t>be </a:t>
            </a:r>
            <a:r>
              <a:rPr lang="en-US" sz="1300" dirty="0" smtClean="0">
                <a:solidFill>
                  <a:schemeClr val="bg1"/>
                </a:solidFill>
              </a:rPr>
              <a:t>normalized so that: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1440048"/>
            <a:ext cx="4955458" cy="54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40048"/>
            <a:ext cx="1048608" cy="586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6206828" y="1532308"/>
            <a:ext cx="263392" cy="402199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314" y="2246006"/>
            <a:ext cx="3726321" cy="534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ight Arrow 9"/>
          <p:cNvSpPr/>
          <p:nvPr/>
        </p:nvSpPr>
        <p:spPr>
          <a:xfrm>
            <a:off x="647564" y="2371465"/>
            <a:ext cx="360040" cy="337455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16149" y="2884584"/>
                <a:ext cx="5263963" cy="2923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dirty="0">
                    <a:solidFill>
                      <a:schemeClr val="bg1"/>
                    </a:solidFill>
                  </a:rPr>
                  <a:t>Green's function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with </a:t>
                </a:r>
                <a14:m>
                  <m:oMath xmlns:m="http://schemas.openxmlformats.org/officeDocument/2006/math">
                    <m:r>
                      <a:rPr lang="el-GR" sz="1300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𝜆</m:t>
                    </m:r>
                  </m:oMath>
                </a14:m>
                <a:r>
                  <a:rPr lang="en-US" sz="1300" dirty="0" smtClean="0">
                    <a:solidFill>
                      <a:srgbClr val="FF0000"/>
                    </a:solidFill>
                  </a:rPr>
                  <a:t>=0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 can be written as:</a:t>
                </a:r>
                <a:endParaRPr lang="en-US" sz="13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149" y="2884584"/>
                <a:ext cx="5263963" cy="292388"/>
              </a:xfrm>
              <a:prstGeom prst="rect">
                <a:avLst/>
              </a:prstGeom>
              <a:blipFill rotWithShape="1">
                <a:blip r:embed="rId5"/>
                <a:stretch>
                  <a:fillRect l="-116" b="-1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5335514" y="2132856"/>
            <a:ext cx="3592970" cy="839518"/>
            <a:chOff x="5652120" y="2827220"/>
            <a:chExt cx="3592970" cy="839518"/>
          </a:xfrm>
        </p:grpSpPr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697" y="3094946"/>
              <a:ext cx="3472393" cy="57179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5652120" y="2827220"/>
              <a:ext cx="68320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 dirty="0" smtClean="0">
                  <a:solidFill>
                    <a:srgbClr val="FF0000"/>
                  </a:solidFill>
                </a:rPr>
                <a:t>Using:</a:t>
              </a:r>
              <a:endParaRPr lang="en-US" sz="12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930" y="3225999"/>
            <a:ext cx="7043469" cy="1028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572" y="4733397"/>
            <a:ext cx="5301536" cy="169039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ight Arrow 17"/>
          <p:cNvSpPr/>
          <p:nvPr/>
        </p:nvSpPr>
        <p:spPr>
          <a:xfrm>
            <a:off x="2874292" y="5721593"/>
            <a:ext cx="457773" cy="479715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23" y="4733397"/>
            <a:ext cx="2713109" cy="50684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23" y="4112170"/>
            <a:ext cx="2218839" cy="54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464579" y="3140968"/>
            <a:ext cx="2379229" cy="840482"/>
            <a:chOff x="428575" y="3140968"/>
            <a:chExt cx="2379229" cy="840482"/>
          </a:xfrm>
        </p:grpSpPr>
        <p:sp>
          <p:nvSpPr>
            <p:cNvPr id="2" name="Freeform 1"/>
            <p:cNvSpPr/>
            <p:nvPr/>
          </p:nvSpPr>
          <p:spPr>
            <a:xfrm>
              <a:off x="428575" y="3190875"/>
              <a:ext cx="2219375" cy="790575"/>
            </a:xfrm>
            <a:custGeom>
              <a:avLst/>
              <a:gdLst>
                <a:gd name="connsiteX0" fmla="*/ 2219375 w 2219375"/>
                <a:gd name="connsiteY0" fmla="*/ 0 h 790575"/>
                <a:gd name="connsiteX1" fmla="*/ 276275 w 2219375"/>
                <a:gd name="connsiteY1" fmla="*/ 171450 h 790575"/>
                <a:gd name="connsiteX2" fmla="*/ 57200 w 2219375"/>
                <a:gd name="connsiteY2" fmla="*/ 790575 h 790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19375" h="790575">
                  <a:moveTo>
                    <a:pt x="2219375" y="0"/>
                  </a:moveTo>
                  <a:cubicBezTo>
                    <a:pt x="1428006" y="19844"/>
                    <a:pt x="636637" y="39688"/>
                    <a:pt x="276275" y="171450"/>
                  </a:cubicBezTo>
                  <a:cubicBezTo>
                    <a:pt x="-84088" y="303213"/>
                    <a:pt x="-13444" y="546894"/>
                    <a:pt x="57200" y="790575"/>
                  </a:cubicBezTo>
                </a:path>
              </a:pathLst>
            </a:custGeom>
            <a:noFill/>
            <a:ln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Rectangle 2"/>
            <p:cNvSpPr/>
            <p:nvPr/>
          </p:nvSpPr>
          <p:spPr>
            <a:xfrm>
              <a:off x="2463017" y="3140968"/>
              <a:ext cx="344787" cy="1440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143508" y="4229841"/>
            <a:ext cx="145856" cy="1038151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360040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Two-Dimensional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782" y="440668"/>
            <a:ext cx="2495052" cy="513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19426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6" grpId="0"/>
      <p:bldP spid="18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465" y="1416030"/>
            <a:ext cx="1757314" cy="1693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01" y="1322085"/>
            <a:ext cx="1360614" cy="220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287524" y="937313"/>
                <a:ext cx="6048672" cy="1951627"/>
              </a:xfrm>
            </p:spPr>
            <p:txBody>
              <a:bodyPr/>
              <a:lstStyle/>
              <a:p>
                <a:pPr>
                  <a:spcBef>
                    <a:spcPts val="0"/>
                  </a:spcBef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b="1" dirty="0" smtClean="0">
                    <a:solidFill>
                      <a:srgbClr val="0000FF"/>
                    </a:solidFill>
                  </a:rPr>
                  <a:t>An Example:</a:t>
                </a:r>
              </a:p>
              <a:p>
                <a:pPr marL="685800" lvl="1">
                  <a:spcBef>
                    <a:spcPts val="0"/>
                  </a:spcBef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dirty="0" smtClean="0">
                    <a:solidFill>
                      <a:schemeClr val="bg1"/>
                    </a:solidFill>
                  </a:rPr>
                  <a:t>Electric </a:t>
                </a:r>
                <a:r>
                  <a:rPr lang="en-US" sz="1300" dirty="0">
                    <a:solidFill>
                      <a:schemeClr val="bg1"/>
                    </a:solidFill>
                  </a:rPr>
                  <a:t>charge is uniformly distributed along an infinitely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long conducting </a:t>
                </a:r>
                <a:r>
                  <a:rPr lang="en-US" sz="1300" dirty="0">
                    <a:solidFill>
                      <a:schemeClr val="bg1"/>
                    </a:solidFill>
                  </a:rPr>
                  <a:t>wire positioned at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1300" i="1" dirty="0" smtClean="0">
                        <a:solidFill>
                          <a:srgbClr val="006600"/>
                        </a:solidFill>
                        <a:latin typeface="Cambria Math"/>
                      </a:rPr>
                      <m:t>ρ</m:t>
                    </m:r>
                  </m:oMath>
                </a14:m>
                <a:r>
                  <a:rPr lang="en-US" sz="1300" dirty="0" smtClean="0">
                    <a:solidFill>
                      <a:srgbClr val="006600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1300" i="1" dirty="0">
                        <a:solidFill>
                          <a:srgbClr val="006600"/>
                        </a:solidFill>
                        <a:latin typeface="Cambria Math"/>
                      </a:rPr>
                      <m:t>ρ</m:t>
                    </m:r>
                  </m:oMath>
                </a14:m>
                <a:r>
                  <a:rPr lang="en-US" sz="1300" dirty="0">
                    <a:solidFill>
                      <a:srgbClr val="006600"/>
                    </a:solidFill>
                  </a:rPr>
                  <a:t>', </a:t>
                </a:r>
                <a:r>
                  <a:rPr lang="el-GR" sz="1300" dirty="0" smtClean="0">
                    <a:solidFill>
                      <a:srgbClr val="006600"/>
                    </a:solidFill>
                  </a:rPr>
                  <a:t>φ</a:t>
                </a:r>
                <a:r>
                  <a:rPr lang="en-US" sz="1300" dirty="0" smtClean="0">
                    <a:solidFill>
                      <a:srgbClr val="006600"/>
                    </a:solidFill>
                  </a:rPr>
                  <a:t>=</a:t>
                </a:r>
                <a:r>
                  <a:rPr lang="el-GR" sz="1300" dirty="0" smtClean="0">
                    <a:solidFill>
                      <a:srgbClr val="006600"/>
                    </a:solidFill>
                  </a:rPr>
                  <a:t>φ</a:t>
                </a:r>
                <a:r>
                  <a:rPr lang="en-US" sz="1300" dirty="0" smtClean="0">
                    <a:solidFill>
                      <a:srgbClr val="006600"/>
                    </a:solidFill>
                  </a:rPr>
                  <a:t>‘. </a:t>
                </a:r>
                <a:endParaRPr lang="en-US" sz="1300" dirty="0" smtClean="0">
                  <a:solidFill>
                    <a:schemeClr val="bg1"/>
                  </a:solidFill>
                </a:endParaRPr>
              </a:p>
              <a:p>
                <a:pPr marL="685800" lvl="1"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dirty="0" smtClean="0">
                    <a:solidFill>
                      <a:schemeClr val="bg1"/>
                    </a:solidFill>
                  </a:rPr>
                  <a:t>A grounded </a:t>
                </a:r>
                <a:r>
                  <a:rPr lang="en-US" sz="1300" dirty="0" smtClean="0">
                    <a:solidFill>
                      <a:srgbClr val="0000FF"/>
                    </a:solidFill>
                  </a:rPr>
                  <a:t>PEC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 cylinder </a:t>
                </a:r>
                <a:r>
                  <a:rPr lang="en-US" sz="1300" dirty="0">
                    <a:solidFill>
                      <a:schemeClr val="bg1"/>
                    </a:solidFill>
                  </a:rPr>
                  <a:t>of radius </a:t>
                </a:r>
                <a14:m>
                  <m:oMath xmlns:m="http://schemas.openxmlformats.org/officeDocument/2006/math">
                    <m:r>
                      <a:rPr lang="en-US" sz="1400" i="1" dirty="0" smtClean="0">
                        <a:solidFill>
                          <a:srgbClr val="0000FF"/>
                        </a:solidFill>
                        <a:latin typeface="Cambria Math"/>
                      </a:rPr>
                      <m:t>𝑎</m:t>
                    </m:r>
                  </m:oMath>
                </a14:m>
                <a:r>
                  <a:rPr lang="en-US" sz="1400" dirty="0">
                    <a:solidFill>
                      <a:schemeClr val="bg1"/>
                    </a:solidFill>
                  </a:rPr>
                  <a:t> </a:t>
                </a:r>
                <a:r>
                  <a:rPr lang="en-US" sz="1300" dirty="0">
                    <a:solidFill>
                      <a:schemeClr val="bg1"/>
                    </a:solidFill>
                  </a:rPr>
                  <a:t>and infinite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length is shown </a:t>
                </a:r>
                <a:r>
                  <a:rPr lang="en-US" sz="1300" dirty="0">
                    <a:solidFill>
                      <a:schemeClr val="bg1"/>
                    </a:solidFill>
                  </a:rPr>
                  <a:t>in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Figure.</a:t>
                </a:r>
              </a:p>
              <a:p>
                <a:pPr marL="685800" lvl="1"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dirty="0" smtClean="0">
                    <a:solidFill>
                      <a:schemeClr val="bg1"/>
                    </a:solidFill>
                  </a:rPr>
                  <a:t>Find </a:t>
                </a:r>
                <a:r>
                  <a:rPr lang="en-US" sz="1300" dirty="0">
                    <a:solidFill>
                      <a:schemeClr val="bg1"/>
                    </a:solidFill>
                  </a:rPr>
                  <a:t>series form expressions for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Green's function and </a:t>
                </a:r>
                <a:r>
                  <a:rPr lang="en-US" sz="1300" dirty="0">
                    <a:solidFill>
                      <a:schemeClr val="bg1"/>
                    </a:solidFill>
                  </a:rPr>
                  <a:t>potential distribution. </a:t>
                </a:r>
                <a:endParaRPr lang="en-US" sz="1300" dirty="0" smtClean="0">
                  <a:solidFill>
                    <a:schemeClr val="bg1"/>
                  </a:solidFill>
                </a:endParaRPr>
              </a:p>
              <a:p>
                <a:pPr marL="685800" lvl="1"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dirty="0" smtClean="0">
                    <a:solidFill>
                      <a:schemeClr val="bg1"/>
                    </a:solidFill>
                  </a:rPr>
                  <a:t>Assume </a:t>
                </a:r>
                <a:r>
                  <a:rPr lang="en-US" sz="1300" dirty="0">
                    <a:solidFill>
                      <a:schemeClr val="bg1"/>
                    </a:solidFill>
                  </a:rPr>
                  <a:t>free space within the cylinder.</a:t>
                </a: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7524" y="937313"/>
                <a:ext cx="6048672" cy="1951627"/>
              </a:xfrm>
              <a:blipFill rotWithShape="1">
                <a:blip r:embed="rId4"/>
                <a:stretch>
                  <a:fillRect r="-10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10" y="2974248"/>
            <a:ext cx="2163110" cy="27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613" y="2816932"/>
            <a:ext cx="2808311" cy="522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3460756"/>
            <a:ext cx="2376265" cy="471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071" y="4257092"/>
            <a:ext cx="3031586" cy="554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740" y="4902851"/>
            <a:ext cx="1825103" cy="23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5261138"/>
            <a:ext cx="2783279" cy="47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44" y="5888330"/>
            <a:ext cx="1044116" cy="48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351" y="5589240"/>
            <a:ext cx="2960993" cy="65552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323528" y="3933056"/>
            <a:ext cx="2967479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Orthonormal Eigen-functions: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23528" y="4864804"/>
            <a:ext cx="400321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Using the separation of variables method</a:t>
            </a:r>
            <a:r>
              <a:rPr lang="en-US" sz="1300" dirty="0" smtClean="0">
                <a:solidFill>
                  <a:schemeClr val="bg1"/>
                </a:solidFill>
              </a:rPr>
              <a:t>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95536" y="5261138"/>
            <a:ext cx="361196" cy="1123235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6696236" y="4830978"/>
            <a:ext cx="2268252" cy="788126"/>
            <a:chOff x="6696236" y="4902986"/>
            <a:chExt cx="2268252" cy="788126"/>
          </a:xfrm>
        </p:grpSpPr>
        <p:sp>
          <p:nvSpPr>
            <p:cNvPr id="11" name="Rectangle 10"/>
            <p:cNvSpPr/>
            <p:nvPr/>
          </p:nvSpPr>
          <p:spPr>
            <a:xfrm>
              <a:off x="7128284" y="5019563"/>
              <a:ext cx="183620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b="1" dirty="0" err="1" smtClean="0">
                  <a:solidFill>
                    <a:schemeClr val="bg1"/>
                  </a:solidFill>
                </a:rPr>
                <a:t>Y</a:t>
              </a:r>
              <a:r>
                <a:rPr lang="en-US" sz="1200" b="1" baseline="-25000" dirty="0" err="1" smtClean="0">
                  <a:solidFill>
                    <a:schemeClr val="bg1"/>
                  </a:solidFill>
                </a:rPr>
                <a:t>m</a:t>
              </a:r>
              <a:r>
                <a:rPr lang="en-US" sz="1200" dirty="0" smtClean="0">
                  <a:solidFill>
                    <a:schemeClr val="bg1"/>
                  </a:solidFill>
                </a:rPr>
                <a:t> is infinite in origin </a:t>
              </a:r>
            </a:p>
            <a:p>
              <a:pPr algn="ctr"/>
              <a:r>
                <a:rPr lang="en-US" sz="1200" dirty="0" smtClean="0">
                  <a:solidFill>
                    <a:schemeClr val="bg1"/>
                  </a:solidFill>
                </a:rPr>
                <a:t>B=0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696236" y="4902986"/>
              <a:ext cx="504056" cy="788126"/>
            </a:xfrm>
            <a:custGeom>
              <a:avLst/>
              <a:gdLst>
                <a:gd name="connsiteX0" fmla="*/ 53480 w 758330"/>
                <a:gd name="connsiteY0" fmla="*/ 289285 h 289285"/>
                <a:gd name="connsiteX1" fmla="*/ 72530 w 758330"/>
                <a:gd name="connsiteY1" fmla="*/ 13060 h 289285"/>
                <a:gd name="connsiteX2" fmla="*/ 758330 w 758330"/>
                <a:gd name="connsiteY2" fmla="*/ 70210 h 289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8330" h="289285">
                  <a:moveTo>
                    <a:pt x="53480" y="289285"/>
                  </a:moveTo>
                  <a:cubicBezTo>
                    <a:pt x="4267" y="169429"/>
                    <a:pt x="-44945" y="49573"/>
                    <a:pt x="72530" y="13060"/>
                  </a:cubicBezTo>
                  <a:cubicBezTo>
                    <a:pt x="190005" y="-23453"/>
                    <a:pt x="474167" y="23378"/>
                    <a:pt x="758330" y="70210"/>
                  </a:cubicBezTo>
                </a:path>
              </a:pathLst>
            </a:custGeom>
            <a:noFill/>
            <a:ln>
              <a:solidFill>
                <a:srgbClr val="FF0000"/>
              </a:solidFill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360968" y="4138694"/>
            <a:ext cx="2307376" cy="504056"/>
            <a:chOff x="6549101" y="3609020"/>
            <a:chExt cx="2307376" cy="504056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49295" y="3875690"/>
              <a:ext cx="2207182" cy="237386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6549101" y="3609020"/>
              <a:ext cx="1758315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b="1" dirty="0" smtClean="0">
                  <a:solidFill>
                    <a:srgbClr val="FF0000"/>
                  </a:solidFill>
                </a:rPr>
                <a:t>Boundary Condition:</a:t>
              </a:r>
              <a:endParaRPr lang="en-US" sz="1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8" name="Right Arrow 37"/>
          <p:cNvSpPr/>
          <p:nvPr/>
        </p:nvSpPr>
        <p:spPr>
          <a:xfrm>
            <a:off x="3961830" y="5708781"/>
            <a:ext cx="427280" cy="422812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/>
          <p:cNvGrpSpPr/>
          <p:nvPr/>
        </p:nvGrpSpPr>
        <p:grpSpPr>
          <a:xfrm>
            <a:off x="4417987" y="3548045"/>
            <a:ext cx="1738189" cy="276999"/>
            <a:chOff x="4820577" y="3242700"/>
            <a:chExt cx="1738189" cy="27699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" name="Rectangle 2"/>
                <p:cNvSpPr/>
                <p:nvPr/>
              </p:nvSpPr>
              <p:spPr>
                <a:xfrm>
                  <a:off x="5540475" y="3242700"/>
                  <a:ext cx="1018291" cy="27699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US" sz="1200" b="1" i="1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𝜹</m:t>
                        </m:r>
                        <m:d>
                          <m:dPr>
                            <m:ctrlPr>
                              <a:rPr lang="en-US" sz="1200" b="1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sz="1200" b="1" i="1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𝝋</m:t>
                            </m:r>
                            <m:r>
                              <a:rPr lang="en-US" sz="1200" b="1" i="1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sz="1200" b="1" i="1" dirty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𝝋</m:t>
                                </m:r>
                              </m:e>
                              <m:sup>
                                <m:r>
                                  <a:rPr lang="en-US" sz="1200" b="1" i="1" dirty="0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′</m:t>
                                </m:r>
                              </m:sup>
                            </m:sSup>
                          </m:e>
                        </m:d>
                        <m:r>
                          <a:rPr lang="en-US" sz="1200" b="1" i="1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?</m:t>
                        </m:r>
                      </m:oMath>
                    </m:oMathPara>
                  </a14:m>
                  <a:endParaRPr lang="en-US" sz="12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" name="Rectangle 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40475" y="3242700"/>
                  <a:ext cx="1018291" cy="276999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 b="-222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Rectangle 5"/>
            <p:cNvSpPr/>
            <p:nvPr/>
          </p:nvSpPr>
          <p:spPr>
            <a:xfrm>
              <a:off x="4820577" y="3256638"/>
              <a:ext cx="1404248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1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</a:pPr>
              <a:r>
                <a:rPr lang="en-US" sz="1100" dirty="0" smtClean="0">
                  <a:solidFill>
                    <a:schemeClr val="bg1"/>
                  </a:solidFill>
                </a:rPr>
                <a:t>Where is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3393" y="3356992"/>
            <a:ext cx="1000595" cy="466432"/>
            <a:chOff x="3463393" y="3356992"/>
            <a:chExt cx="1000595" cy="466432"/>
          </a:xfrm>
        </p:grpSpPr>
        <p:sp>
          <p:nvSpPr>
            <p:cNvPr id="39" name="Right Arrow 38"/>
            <p:cNvSpPr/>
            <p:nvPr/>
          </p:nvSpPr>
          <p:spPr>
            <a:xfrm>
              <a:off x="3499590" y="3596340"/>
              <a:ext cx="889520" cy="227084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" name="Rectangle 1"/>
            <p:cNvSpPr/>
            <p:nvPr/>
          </p:nvSpPr>
          <p:spPr>
            <a:xfrm>
              <a:off x="3463393" y="3356992"/>
              <a:ext cx="100059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lvl="1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</a:pPr>
              <a:r>
                <a:rPr lang="en-US" sz="1000" b="1" dirty="0">
                  <a:solidFill>
                    <a:srgbClr val="006600"/>
                  </a:solidFill>
                </a:rPr>
                <a:t>A question:</a:t>
              </a:r>
            </a:p>
          </p:txBody>
        </p:sp>
      </p:grpSp>
      <p:sp>
        <p:nvSpPr>
          <p:cNvPr id="34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360040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Two-Dimensional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8" grpId="0"/>
      <p:bldP spid="22" grpId="0"/>
      <p:bldP spid="23" grpId="0" animBg="1"/>
      <p:bldP spid="3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332" y="1215879"/>
            <a:ext cx="1512168" cy="145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17" y="1229363"/>
            <a:ext cx="2628292" cy="306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705" y="1196752"/>
            <a:ext cx="2700300" cy="305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45" y="1743282"/>
            <a:ext cx="3189681" cy="317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47142" y="1244059"/>
            <a:ext cx="244235" cy="312733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894" y="1697807"/>
            <a:ext cx="1022218" cy="419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999462" y="1211900"/>
            <a:ext cx="244235" cy="312733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4114131" y="1772731"/>
            <a:ext cx="241845" cy="269869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5256076" y="1612336"/>
            <a:ext cx="2236812" cy="556524"/>
            <a:chOff x="5143500" y="1432316"/>
            <a:chExt cx="2236812" cy="556524"/>
          </a:xfrm>
        </p:grpSpPr>
        <p:sp>
          <p:nvSpPr>
            <p:cNvPr id="8" name="Rectangle 7"/>
            <p:cNvSpPr/>
            <p:nvPr/>
          </p:nvSpPr>
          <p:spPr>
            <a:xfrm>
              <a:off x="5796136" y="1588730"/>
              <a:ext cx="15841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dirty="0" smtClean="0">
                  <a:solidFill>
                    <a:srgbClr val="FF0000"/>
                  </a:solidFill>
                </a:rPr>
                <a:t>Represents </a:t>
              </a:r>
              <a:r>
                <a:rPr lang="en-US" sz="1000" dirty="0" smtClean="0">
                  <a:solidFill>
                    <a:srgbClr val="006600"/>
                  </a:solidFill>
                </a:rPr>
                <a:t>n</a:t>
              </a:r>
              <a:r>
                <a:rPr lang="en-US" sz="1000" dirty="0" smtClean="0">
                  <a:solidFill>
                    <a:srgbClr val="FF0000"/>
                  </a:solidFill>
                </a:rPr>
                <a:t> </a:t>
              </a:r>
              <a:r>
                <a:rPr lang="en-US" sz="1000" dirty="0">
                  <a:solidFill>
                    <a:srgbClr val="FF0000"/>
                  </a:solidFill>
                </a:rPr>
                <a:t>zeroes of </a:t>
              </a:r>
              <a:r>
                <a:rPr lang="en-US" sz="1000" dirty="0" smtClean="0">
                  <a:solidFill>
                    <a:srgbClr val="FF0000"/>
                  </a:solidFill>
                </a:rPr>
                <a:t>Bessel </a:t>
              </a:r>
              <a:r>
                <a:rPr lang="en-US" sz="1000" dirty="0">
                  <a:solidFill>
                    <a:srgbClr val="FF0000"/>
                  </a:solidFill>
                </a:rPr>
                <a:t>function</a:t>
              </a:r>
            </a:p>
          </p:txBody>
        </p:sp>
        <p:sp>
          <p:nvSpPr>
            <p:cNvPr id="9" name="Freeform 8"/>
            <p:cNvSpPr/>
            <p:nvPr/>
          </p:nvSpPr>
          <p:spPr>
            <a:xfrm>
              <a:off x="5143500" y="1432316"/>
              <a:ext cx="739140" cy="175504"/>
            </a:xfrm>
            <a:custGeom>
              <a:avLst/>
              <a:gdLst>
                <a:gd name="connsiteX0" fmla="*/ 0 w 739140"/>
                <a:gd name="connsiteY0" fmla="*/ 145024 h 175504"/>
                <a:gd name="connsiteX1" fmla="*/ 518160 w 739140"/>
                <a:gd name="connsiteY1" fmla="*/ 244 h 175504"/>
                <a:gd name="connsiteX2" fmla="*/ 739140 w 739140"/>
                <a:gd name="connsiteY2" fmla="*/ 175504 h 17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39140" h="175504">
                  <a:moveTo>
                    <a:pt x="0" y="145024"/>
                  </a:moveTo>
                  <a:cubicBezTo>
                    <a:pt x="197485" y="70094"/>
                    <a:pt x="394970" y="-4836"/>
                    <a:pt x="518160" y="244"/>
                  </a:cubicBezTo>
                  <a:cubicBezTo>
                    <a:pt x="641350" y="5324"/>
                    <a:pt x="739140" y="175504"/>
                    <a:pt x="739140" y="175504"/>
                  </a:cubicBezTo>
                </a:path>
              </a:pathLst>
            </a:custGeom>
            <a:noFill/>
            <a:ln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431540" y="2204439"/>
            <a:ext cx="543660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Orthonormal Eigen-functions must be normalized:</a:t>
            </a:r>
            <a:endParaRPr lang="en-US" sz="1300" dirty="0">
              <a:solidFill>
                <a:schemeClr val="bg1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719551" y="2583759"/>
            <a:ext cx="3310690" cy="480909"/>
            <a:chOff x="688537" y="2643760"/>
            <a:chExt cx="3310690" cy="480909"/>
          </a:xfrm>
        </p:grpSpPr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537" y="2643760"/>
              <a:ext cx="3156167" cy="4809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0180" y="2775387"/>
              <a:ext cx="149047" cy="204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4" name="Right Arrow 23"/>
          <p:cNvSpPr/>
          <p:nvPr/>
        </p:nvSpPr>
        <p:spPr>
          <a:xfrm>
            <a:off x="4315705" y="2718437"/>
            <a:ext cx="241845" cy="269869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90" y="3244416"/>
            <a:ext cx="1877591" cy="5086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073" y="2941900"/>
            <a:ext cx="1011908" cy="24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Right Arrow 26"/>
          <p:cNvSpPr/>
          <p:nvPr/>
        </p:nvSpPr>
        <p:spPr>
          <a:xfrm>
            <a:off x="5747221" y="3363792"/>
            <a:ext cx="241845" cy="269869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668" y="3264553"/>
            <a:ext cx="3887286" cy="374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oup 19"/>
          <p:cNvGrpSpPr/>
          <p:nvPr/>
        </p:nvGrpSpPr>
        <p:grpSpPr>
          <a:xfrm>
            <a:off x="1511660" y="728699"/>
            <a:ext cx="5602525" cy="2635093"/>
            <a:chOff x="1511660" y="728699"/>
            <a:chExt cx="5602525" cy="2635093"/>
          </a:xfrm>
        </p:grpSpPr>
        <p:sp>
          <p:nvSpPr>
            <p:cNvPr id="18" name="Freeform 17"/>
            <p:cNvSpPr/>
            <p:nvPr/>
          </p:nvSpPr>
          <p:spPr>
            <a:xfrm>
              <a:off x="5088638" y="767754"/>
              <a:ext cx="2025547" cy="2596038"/>
            </a:xfrm>
            <a:custGeom>
              <a:avLst/>
              <a:gdLst>
                <a:gd name="connsiteX0" fmla="*/ 0 w 2195208"/>
                <a:gd name="connsiteY0" fmla="*/ 505279 h 2505529"/>
                <a:gd name="connsiteX1" fmla="*/ 2143125 w 2195208"/>
                <a:gd name="connsiteY1" fmla="*/ 133804 h 2505529"/>
                <a:gd name="connsiteX2" fmla="*/ 1323975 w 2195208"/>
                <a:gd name="connsiteY2" fmla="*/ 2505529 h 2505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95208" h="2505529">
                  <a:moveTo>
                    <a:pt x="0" y="505279"/>
                  </a:moveTo>
                  <a:cubicBezTo>
                    <a:pt x="961231" y="152854"/>
                    <a:pt x="1922463" y="-199571"/>
                    <a:pt x="2143125" y="133804"/>
                  </a:cubicBezTo>
                  <a:cubicBezTo>
                    <a:pt x="2363787" y="467179"/>
                    <a:pt x="1843881" y="1486354"/>
                    <a:pt x="1323975" y="2505529"/>
                  </a:cubicBezTo>
                </a:path>
              </a:pathLst>
            </a:custGeom>
            <a:noFill/>
            <a:ln w="6350">
              <a:solidFill>
                <a:srgbClr val="FF0000">
                  <a:alpha val="46000"/>
                </a:srgbClr>
              </a:solidFill>
              <a:prstDash val="dash"/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1511660" y="728699"/>
              <a:ext cx="4788532" cy="2635093"/>
            </a:xfrm>
            <a:custGeom>
              <a:avLst/>
              <a:gdLst>
                <a:gd name="connsiteX0" fmla="*/ 0 w 4676775"/>
                <a:gd name="connsiteY0" fmla="*/ 499484 h 2433059"/>
                <a:gd name="connsiteX1" fmla="*/ 1552575 w 4676775"/>
                <a:gd name="connsiteY1" fmla="*/ 128009 h 2433059"/>
                <a:gd name="connsiteX2" fmla="*/ 4676775 w 4676775"/>
                <a:gd name="connsiteY2" fmla="*/ 2433059 h 2433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76775" h="2433059">
                  <a:moveTo>
                    <a:pt x="0" y="499484"/>
                  </a:moveTo>
                  <a:cubicBezTo>
                    <a:pt x="386556" y="152615"/>
                    <a:pt x="773113" y="-194254"/>
                    <a:pt x="1552575" y="128009"/>
                  </a:cubicBezTo>
                  <a:cubicBezTo>
                    <a:pt x="2332038" y="450271"/>
                    <a:pt x="3504406" y="1441665"/>
                    <a:pt x="4676775" y="2433059"/>
                  </a:cubicBezTo>
                </a:path>
              </a:pathLst>
            </a:custGeom>
            <a:noFill/>
            <a:ln w="6350">
              <a:solidFill>
                <a:srgbClr val="FF0000">
                  <a:alpha val="46000"/>
                </a:srgbClr>
              </a:solidFill>
              <a:prstDash val="dash"/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38969" y="3622473"/>
            <a:ext cx="3636404" cy="721725"/>
            <a:chOff x="359532" y="3392996"/>
            <a:chExt cx="3636404" cy="721725"/>
          </a:xfrm>
        </p:grpSpPr>
        <p:pic>
          <p:nvPicPr>
            <p:cNvPr id="2061" name="Picture 13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113" y="3655000"/>
              <a:ext cx="3074699" cy="459721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62" name="Picture 14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3411" y="3959117"/>
              <a:ext cx="382525" cy="155604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359532" y="3392996"/>
              <a:ext cx="588623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b="1" dirty="0" smtClean="0">
                  <a:solidFill>
                    <a:srgbClr val="FF0000"/>
                  </a:solidFill>
                </a:rPr>
                <a:t>Using</a:t>
              </a:r>
              <a:endParaRPr lang="en-US" sz="1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88537" y="4464460"/>
            <a:ext cx="7873724" cy="764740"/>
            <a:chOff x="492247" y="4148998"/>
            <a:chExt cx="7873724" cy="764740"/>
          </a:xfrm>
        </p:grpSpPr>
        <p:pic>
          <p:nvPicPr>
            <p:cNvPr id="2063" name="Picture 15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247" y="4148998"/>
              <a:ext cx="6275998" cy="7647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64" name="Picture 16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8245" y="4406911"/>
              <a:ext cx="1597726" cy="2489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Group 25"/>
          <p:cNvGrpSpPr/>
          <p:nvPr/>
        </p:nvGrpSpPr>
        <p:grpSpPr>
          <a:xfrm>
            <a:off x="8028384" y="5049395"/>
            <a:ext cx="935900" cy="647857"/>
            <a:chOff x="8014024" y="3602293"/>
            <a:chExt cx="935900" cy="647857"/>
          </a:xfrm>
        </p:grpSpPr>
        <p:pic>
          <p:nvPicPr>
            <p:cNvPr id="2065" name="Picture 17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2690" y="3884860"/>
              <a:ext cx="837234" cy="36529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Rectangle 24"/>
            <p:cNvSpPr/>
            <p:nvPr/>
          </p:nvSpPr>
          <p:spPr>
            <a:xfrm>
              <a:off x="8014024" y="3602293"/>
              <a:ext cx="65915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dirty="0" smtClean="0">
                  <a:solidFill>
                    <a:srgbClr val="FF0000"/>
                  </a:solidFill>
                </a:rPr>
                <a:t>Where:</a:t>
              </a:r>
              <a:endParaRPr lang="en-US" sz="1000" dirty="0">
                <a:solidFill>
                  <a:srgbClr val="FF0000"/>
                </a:solidFill>
              </a:endParaRPr>
            </a:p>
          </p:txBody>
        </p:sp>
      </p:grpSp>
      <p:sp>
        <p:nvSpPr>
          <p:cNvPr id="46" name="Right Arrow 45"/>
          <p:cNvSpPr/>
          <p:nvPr/>
        </p:nvSpPr>
        <p:spPr>
          <a:xfrm>
            <a:off x="1269814" y="5554428"/>
            <a:ext cx="313853" cy="454974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ight Arrow 46"/>
          <p:cNvSpPr/>
          <p:nvPr/>
        </p:nvSpPr>
        <p:spPr>
          <a:xfrm>
            <a:off x="4299173" y="3884477"/>
            <a:ext cx="313853" cy="454974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622854" y="1765601"/>
            <a:ext cx="4090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=0</a:t>
            </a:r>
            <a:endParaRPr lang="en-US" sz="1200" dirty="0">
              <a:solidFill>
                <a:srgbClr val="FF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728830" y="5489220"/>
            <a:ext cx="5564626" cy="640080"/>
            <a:chOff x="1728830" y="5489220"/>
            <a:chExt cx="5564626" cy="640080"/>
          </a:xfrm>
        </p:grpSpPr>
        <p:pic>
          <p:nvPicPr>
            <p:cNvPr id="2066" name="Picture 18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830" y="5489220"/>
              <a:ext cx="5564626" cy="64008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5697252"/>
              <a:ext cx="150705" cy="220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2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360040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Two-Dimensional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  <p:bldP spid="12" grpId="0"/>
      <p:bldP spid="24" grpId="0" animBg="1"/>
      <p:bldP spid="27" grpId="0" animBg="1"/>
      <p:bldP spid="46" grpId="0" animBg="1"/>
      <p:bldP spid="47" grpId="0" animBg="1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56052"/>
            <a:ext cx="3334258" cy="2151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413016"/>
          </a:xfrm>
        </p:spPr>
        <p:txBody>
          <a:bodyPr/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Time-Harmonic Fields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08" y="1333640"/>
            <a:ext cx="4032448" cy="583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19944" y="1016732"/>
            <a:ext cx="698836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For time-harmonic fields a popular partial differential equation </a:t>
            </a:r>
            <a:r>
              <a:rPr lang="en-US" sz="1300" dirty="0" smtClean="0">
                <a:solidFill>
                  <a:schemeClr val="bg1"/>
                </a:solidFill>
              </a:rPr>
              <a:t>is: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29" y="2001487"/>
            <a:ext cx="3427008" cy="26846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665" y="2008216"/>
            <a:ext cx="3771767" cy="26200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5810250" y="1333143"/>
            <a:ext cx="2798249" cy="475677"/>
            <a:chOff x="5810250" y="1333143"/>
            <a:chExt cx="2798249" cy="475677"/>
          </a:xfrm>
        </p:grpSpPr>
        <p:sp>
          <p:nvSpPr>
            <p:cNvPr id="4" name="Rectangle 3"/>
            <p:cNvSpPr/>
            <p:nvPr/>
          </p:nvSpPr>
          <p:spPr>
            <a:xfrm>
              <a:off x="6854493" y="1562599"/>
              <a:ext cx="1754006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dirty="0" smtClean="0">
                  <a:solidFill>
                    <a:srgbClr val="0000FF"/>
                  </a:solidFill>
                </a:rPr>
                <a:t>Feed Probe of the cavity</a:t>
              </a:r>
              <a:endParaRPr lang="en-US" sz="1000" dirty="0">
                <a:solidFill>
                  <a:srgbClr val="0000FF"/>
                </a:solidFill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5810250" y="1333143"/>
              <a:ext cx="1285875" cy="190857"/>
            </a:xfrm>
            <a:custGeom>
              <a:avLst/>
              <a:gdLst>
                <a:gd name="connsiteX0" fmla="*/ 0 w 1285875"/>
                <a:gd name="connsiteY0" fmla="*/ 152757 h 190857"/>
                <a:gd name="connsiteX1" fmla="*/ 838200 w 1285875"/>
                <a:gd name="connsiteY1" fmla="*/ 357 h 190857"/>
                <a:gd name="connsiteX2" fmla="*/ 1285875 w 1285875"/>
                <a:gd name="connsiteY2" fmla="*/ 190857 h 190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85875" h="190857">
                  <a:moveTo>
                    <a:pt x="0" y="152757"/>
                  </a:moveTo>
                  <a:cubicBezTo>
                    <a:pt x="311944" y="73382"/>
                    <a:pt x="623888" y="-5993"/>
                    <a:pt x="838200" y="357"/>
                  </a:cubicBezTo>
                  <a:cubicBezTo>
                    <a:pt x="1052512" y="6707"/>
                    <a:pt x="1169193" y="98782"/>
                    <a:pt x="1285875" y="190857"/>
                  </a:cubicBezTo>
                </a:path>
              </a:pathLst>
            </a:custGeom>
            <a:noFill/>
            <a:ln w="6350">
              <a:solidFill>
                <a:srgbClr val="0000FF"/>
              </a:solidFill>
              <a:prstDash val="dash"/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352903" y="2416532"/>
            <a:ext cx="6847389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err="1">
                <a:solidFill>
                  <a:srgbClr val="0000FF"/>
                </a:solidFill>
              </a:rPr>
              <a:t>E</a:t>
            </a:r>
            <a:r>
              <a:rPr lang="en-US" sz="1300" baseline="-25000" dirty="0" err="1">
                <a:solidFill>
                  <a:srgbClr val="0000FF"/>
                </a:solidFill>
              </a:rPr>
              <a:t>z</a:t>
            </a:r>
            <a:r>
              <a:rPr lang="en-US" sz="1300" dirty="0">
                <a:solidFill>
                  <a:schemeClr val="bg1"/>
                </a:solidFill>
              </a:rPr>
              <a:t> </a:t>
            </a:r>
            <a:r>
              <a:rPr lang="en-US" sz="1300" dirty="0" smtClean="0">
                <a:solidFill>
                  <a:schemeClr val="bg1"/>
                </a:solidFill>
              </a:rPr>
              <a:t>is field of </a:t>
            </a:r>
            <a:r>
              <a:rPr lang="en-US" sz="1300" dirty="0">
                <a:solidFill>
                  <a:schemeClr val="bg1"/>
                </a:solidFill>
              </a:rPr>
              <a:t>a </a:t>
            </a:r>
            <a:r>
              <a:rPr lang="en-US" sz="1300" dirty="0">
                <a:solidFill>
                  <a:srgbClr val="0000FF"/>
                </a:solidFill>
              </a:rPr>
              <a:t>TM</a:t>
            </a:r>
            <a:r>
              <a:rPr lang="en-US" sz="1300" baseline="30000" dirty="0">
                <a:solidFill>
                  <a:srgbClr val="0000FF"/>
                </a:solidFill>
              </a:rPr>
              <a:t>Z</a:t>
            </a:r>
            <a:r>
              <a:rPr lang="en-US" sz="1300" dirty="0">
                <a:solidFill>
                  <a:schemeClr val="bg1"/>
                </a:solidFill>
              </a:rPr>
              <a:t> </a:t>
            </a:r>
            <a:r>
              <a:rPr lang="en-US" sz="1300" dirty="0" smtClean="0">
                <a:solidFill>
                  <a:schemeClr val="bg1"/>
                </a:solidFill>
              </a:rPr>
              <a:t>configuration inside </a:t>
            </a:r>
            <a:r>
              <a:rPr lang="en-US" sz="1300" dirty="0">
                <a:solidFill>
                  <a:schemeClr val="bg1"/>
                </a:solidFill>
              </a:rPr>
              <a:t>a rectangular metallic </a:t>
            </a:r>
            <a:r>
              <a:rPr lang="en-US" sz="1300" dirty="0" smtClean="0">
                <a:solidFill>
                  <a:srgbClr val="0000FF"/>
                </a:solidFill>
              </a:rPr>
              <a:t>cavity: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72" y="3174906"/>
            <a:ext cx="3336164" cy="5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91977"/>
            <a:ext cx="3220309" cy="1778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395" y="3049082"/>
            <a:ext cx="3206778" cy="18337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62" y="3876474"/>
            <a:ext cx="4659822" cy="49914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359532" y="4504764"/>
            <a:ext cx="641177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Green's </a:t>
            </a:r>
            <a:r>
              <a:rPr lang="en-US" sz="1300" dirty="0">
                <a:solidFill>
                  <a:schemeClr val="bg1"/>
                </a:solidFill>
              </a:rPr>
              <a:t>function </a:t>
            </a:r>
            <a:r>
              <a:rPr lang="en-US" sz="1300" dirty="0" smtClean="0">
                <a:solidFill>
                  <a:schemeClr val="bg1"/>
                </a:solidFill>
              </a:rPr>
              <a:t>is derived as a </a:t>
            </a:r>
            <a:r>
              <a:rPr lang="en-US" sz="1300" dirty="0">
                <a:solidFill>
                  <a:schemeClr val="bg1"/>
                </a:solidFill>
              </a:rPr>
              <a:t>series </a:t>
            </a:r>
            <a:r>
              <a:rPr lang="en-US" sz="1300" dirty="0" smtClean="0">
                <a:solidFill>
                  <a:schemeClr val="bg1"/>
                </a:solidFill>
              </a:rPr>
              <a:t>form of Eigen-functions: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20" y="4550823"/>
            <a:ext cx="734321" cy="20026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371" y="4834197"/>
            <a:ext cx="2922961" cy="642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615" y="4833156"/>
            <a:ext cx="3859817" cy="23435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615" y="5135365"/>
            <a:ext cx="3859817" cy="24389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62" y="5985452"/>
            <a:ext cx="2170589" cy="33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369328" y="5481228"/>
            <a:ext cx="593162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Using </a:t>
            </a:r>
            <a:r>
              <a:rPr lang="en-US" sz="1300" dirty="0" smtClean="0">
                <a:solidFill>
                  <a:srgbClr val="0000FF"/>
                </a:solidFill>
              </a:rPr>
              <a:t>separation </a:t>
            </a:r>
            <a:r>
              <a:rPr lang="en-US" sz="1300" dirty="0">
                <a:solidFill>
                  <a:srgbClr val="0000FF"/>
                </a:solidFill>
              </a:rPr>
              <a:t>of </a:t>
            </a:r>
            <a:r>
              <a:rPr lang="en-US" sz="1300" dirty="0" smtClean="0">
                <a:solidFill>
                  <a:srgbClr val="0000FF"/>
                </a:solidFill>
              </a:rPr>
              <a:t>variables </a:t>
            </a:r>
            <a:r>
              <a:rPr lang="en-US" sz="1300" dirty="0">
                <a:solidFill>
                  <a:schemeClr val="bg1"/>
                </a:solidFill>
              </a:rPr>
              <a:t>and applying </a:t>
            </a:r>
            <a:r>
              <a:rPr lang="en-US" sz="1300" dirty="0" smtClean="0">
                <a:solidFill>
                  <a:srgbClr val="0000FF"/>
                </a:solidFill>
              </a:rPr>
              <a:t>boundary </a:t>
            </a:r>
            <a:r>
              <a:rPr lang="en-US" sz="1300" dirty="0">
                <a:solidFill>
                  <a:srgbClr val="0000FF"/>
                </a:solidFill>
              </a:rPr>
              <a:t>conditions</a:t>
            </a:r>
            <a:r>
              <a:rPr lang="en-US" sz="1300" dirty="0" smtClean="0">
                <a:solidFill>
                  <a:schemeClr val="bg1"/>
                </a:solidFill>
              </a:rPr>
              <a:t>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919881"/>
            <a:ext cx="2232248" cy="461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170" y="6057292"/>
            <a:ext cx="2476488" cy="351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148064" y="5795682"/>
            <a:ext cx="273630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100" dirty="0" smtClean="0">
                <a:solidFill>
                  <a:schemeClr val="bg1"/>
                </a:solidFill>
              </a:rPr>
              <a:t>Eigenvalues of system are:</a:t>
            </a:r>
            <a:endParaRPr lang="en-US" sz="1100" dirty="0">
              <a:solidFill>
                <a:schemeClr val="bg1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707904" y="5767176"/>
            <a:ext cx="468053" cy="650156"/>
            <a:chOff x="3707904" y="5746935"/>
            <a:chExt cx="468053" cy="650156"/>
          </a:xfrm>
        </p:grpSpPr>
        <p:pic>
          <p:nvPicPr>
            <p:cNvPr id="2065" name="Picture 17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1940" y="5746935"/>
              <a:ext cx="144017" cy="1579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3707904" y="5877273"/>
              <a:ext cx="288031" cy="519818"/>
            </a:xfrm>
            <a:prstGeom prst="rect">
              <a:avLst/>
            </a:prstGeom>
            <a:noFill/>
            <a:ln w="63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552631" y="5769260"/>
            <a:ext cx="487421" cy="666173"/>
            <a:chOff x="4572000" y="5773526"/>
            <a:chExt cx="487421" cy="666173"/>
          </a:xfrm>
        </p:grpSpPr>
        <p:pic>
          <p:nvPicPr>
            <p:cNvPr id="2066" name="Picture 18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5379" y="5773526"/>
              <a:ext cx="154042" cy="1713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Rectangle 29"/>
            <p:cNvSpPr/>
            <p:nvPr/>
          </p:nvSpPr>
          <p:spPr>
            <a:xfrm>
              <a:off x="4572000" y="5919881"/>
              <a:ext cx="328871" cy="519818"/>
            </a:xfrm>
            <a:prstGeom prst="rect">
              <a:avLst/>
            </a:prstGeom>
            <a:noFill/>
            <a:ln w="63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809" y="6015728"/>
            <a:ext cx="1065687" cy="393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0796" y="5709604"/>
            <a:ext cx="445700" cy="16766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7524" y="1049542"/>
            <a:ext cx="372890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Using Orthogonally of Eigen-functions: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672" y="967135"/>
            <a:ext cx="98970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78420"/>
            <a:ext cx="3660659" cy="52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4256691" y="1060801"/>
            <a:ext cx="241845" cy="269869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1259632" y="1706991"/>
            <a:ext cx="241845" cy="269869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5832140" y="1346575"/>
            <a:ext cx="3225813" cy="697622"/>
            <a:chOff x="5832140" y="1346575"/>
            <a:chExt cx="3225813" cy="697622"/>
          </a:xfrm>
        </p:grpSpPr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152" y="1605320"/>
              <a:ext cx="3117801" cy="43887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5832140" y="1346575"/>
              <a:ext cx="63991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b="1" dirty="0" smtClean="0">
                  <a:solidFill>
                    <a:srgbClr val="FF0000"/>
                  </a:solidFill>
                </a:rPr>
                <a:t>Using:</a:t>
              </a:r>
              <a:endParaRPr lang="en-US" sz="1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03201" y="2435506"/>
            <a:ext cx="7706980" cy="1101506"/>
            <a:chOff x="34614" y="1889159"/>
            <a:chExt cx="7706980" cy="1101506"/>
          </a:xfrm>
        </p:grpSpPr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14" y="1889159"/>
              <a:ext cx="5753024" cy="11015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9" name="Picture 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7378" y="2191651"/>
              <a:ext cx="1944216" cy="4965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287524" y="3923353"/>
            <a:ext cx="8729379" cy="1025850"/>
            <a:chOff x="338696" y="3795256"/>
            <a:chExt cx="8729379" cy="1025850"/>
          </a:xfrm>
        </p:grpSpPr>
        <p:pic>
          <p:nvPicPr>
            <p:cNvPr id="3080" name="Picture 8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696" y="3795256"/>
              <a:ext cx="4842827" cy="1025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064" y="3988918"/>
              <a:ext cx="3920011" cy="5094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804" y="5625244"/>
            <a:ext cx="2626774" cy="582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23528" y="5152836"/>
            <a:ext cx="4572000" cy="2923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Green's function possesses a </a:t>
            </a:r>
            <a:r>
              <a:rPr lang="en-US" sz="1300" dirty="0" smtClean="0">
                <a:solidFill>
                  <a:schemeClr val="bg1"/>
                </a:solidFill>
              </a:rPr>
              <a:t>singularity: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0" y="440668"/>
            <a:ext cx="9144000" cy="413016"/>
          </a:xfrm>
        </p:spPr>
        <p:txBody>
          <a:bodyPr/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Time-Harmonic Fields</a:t>
            </a: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433160"/>
            <a:ext cx="9102634" cy="432048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of Scalar </a:t>
            </a:r>
            <a:r>
              <a:rPr lang="en-US" sz="1400" b="1" dirty="0" smtClean="0">
                <a:solidFill>
                  <a:srgbClr val="0000FF"/>
                </a:solidFill>
              </a:rPr>
              <a:t>3D</a:t>
            </a:r>
            <a:r>
              <a:rPr lang="en-US" sz="1400" b="1" dirty="0" smtClean="0">
                <a:solidFill>
                  <a:schemeClr val="bg1"/>
                </a:solidFill>
              </a:rPr>
              <a:t>-Helmholtz Equation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87524" y="1016732"/>
            <a:ext cx="3276364" cy="360040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Rectangular Coordinates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18" y="1300614"/>
            <a:ext cx="4860539" cy="56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96752"/>
            <a:ext cx="2426580" cy="2194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6254628" y="1151024"/>
            <a:ext cx="11256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srgbClr val="0000FF"/>
                </a:solidFill>
              </a:rPr>
              <a:t>Excited by linear electric probe</a:t>
            </a:r>
            <a:endParaRPr lang="en-US" sz="1000" dirty="0">
              <a:solidFill>
                <a:srgbClr val="0000FF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085611" y="880188"/>
            <a:ext cx="2884909" cy="617899"/>
            <a:chOff x="5085611" y="880188"/>
            <a:chExt cx="2884909" cy="617899"/>
          </a:xfrm>
        </p:grpSpPr>
        <p:sp>
          <p:nvSpPr>
            <p:cNvPr id="5" name="Freeform 4"/>
            <p:cNvSpPr/>
            <p:nvPr/>
          </p:nvSpPr>
          <p:spPr>
            <a:xfrm>
              <a:off x="5085611" y="1124744"/>
              <a:ext cx="1169017" cy="373343"/>
            </a:xfrm>
            <a:custGeom>
              <a:avLst/>
              <a:gdLst>
                <a:gd name="connsiteX0" fmla="*/ 0 w 1417320"/>
                <a:gd name="connsiteY0" fmla="*/ 584848 h 584848"/>
                <a:gd name="connsiteX1" fmla="*/ 982980 w 1417320"/>
                <a:gd name="connsiteY1" fmla="*/ 36208 h 584848"/>
                <a:gd name="connsiteX2" fmla="*/ 1417320 w 1417320"/>
                <a:gd name="connsiteY2" fmla="*/ 97168 h 584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17320" h="584848">
                  <a:moveTo>
                    <a:pt x="0" y="584848"/>
                  </a:moveTo>
                  <a:cubicBezTo>
                    <a:pt x="373380" y="351168"/>
                    <a:pt x="746760" y="117488"/>
                    <a:pt x="982980" y="36208"/>
                  </a:cubicBezTo>
                  <a:cubicBezTo>
                    <a:pt x="1219200" y="-45072"/>
                    <a:pt x="1318260" y="26048"/>
                    <a:pt x="1417320" y="97168"/>
                  </a:cubicBezTo>
                </a:path>
              </a:pathLst>
            </a:custGeom>
            <a:noFill/>
            <a:ln w="6350">
              <a:solidFill>
                <a:srgbClr val="FF0000"/>
              </a:solidFill>
              <a:prstDash val="dash"/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Freeform 5"/>
            <p:cNvSpPr/>
            <p:nvPr/>
          </p:nvSpPr>
          <p:spPr>
            <a:xfrm>
              <a:off x="7155180" y="880188"/>
              <a:ext cx="815340" cy="552372"/>
            </a:xfrm>
            <a:custGeom>
              <a:avLst/>
              <a:gdLst>
                <a:gd name="connsiteX0" fmla="*/ 0 w 815340"/>
                <a:gd name="connsiteY0" fmla="*/ 354252 h 552372"/>
                <a:gd name="connsiteX1" fmla="*/ 678180 w 815340"/>
                <a:gd name="connsiteY1" fmla="*/ 3732 h 552372"/>
                <a:gd name="connsiteX2" fmla="*/ 815340 w 815340"/>
                <a:gd name="connsiteY2" fmla="*/ 552372 h 552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5340" h="552372">
                  <a:moveTo>
                    <a:pt x="0" y="354252"/>
                  </a:moveTo>
                  <a:cubicBezTo>
                    <a:pt x="271145" y="162482"/>
                    <a:pt x="542290" y="-29288"/>
                    <a:pt x="678180" y="3732"/>
                  </a:cubicBezTo>
                  <a:cubicBezTo>
                    <a:pt x="814070" y="36752"/>
                    <a:pt x="814705" y="294562"/>
                    <a:pt x="815340" y="552372"/>
                  </a:cubicBezTo>
                </a:path>
              </a:pathLst>
            </a:custGeom>
            <a:noFill/>
            <a:ln w="6350">
              <a:solidFill>
                <a:srgbClr val="FF0000"/>
              </a:solidFill>
              <a:prstDash val="dash"/>
              <a:headEnd type="stealth" w="lg" len="lg"/>
              <a:tailEnd type="non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951718" y="1988840"/>
            <a:ext cx="3297108" cy="256688"/>
            <a:chOff x="1202883" y="2016199"/>
            <a:chExt cx="3297108" cy="256688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883" y="2016199"/>
              <a:ext cx="2973073" cy="2566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5956" y="2024844"/>
              <a:ext cx="324035" cy="212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716" y="2293748"/>
            <a:ext cx="3189097" cy="199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908" y="2828479"/>
            <a:ext cx="3205905" cy="204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674574" y="1997485"/>
            <a:ext cx="202724" cy="1035472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1951718" y="2565437"/>
            <a:ext cx="3199667" cy="215491"/>
            <a:chOff x="1202883" y="2507924"/>
            <a:chExt cx="3199667" cy="215491"/>
          </a:xfrm>
        </p:grpSpPr>
        <p:pic>
          <p:nvPicPr>
            <p:cNvPr id="12" name="Picture 5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883" y="2507924"/>
              <a:ext cx="2850487" cy="2009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3643" y="2507924"/>
              <a:ext cx="328907" cy="2154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05" y="3359765"/>
            <a:ext cx="4268607" cy="33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724" y="3427898"/>
            <a:ext cx="2584383" cy="207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77" y="3753036"/>
            <a:ext cx="6599817" cy="54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345139" y="4365104"/>
            <a:ext cx="275069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Substituting </a:t>
            </a:r>
            <a:r>
              <a:rPr lang="en-US" sz="1300" dirty="0" smtClean="0">
                <a:solidFill>
                  <a:srgbClr val="FF0000"/>
                </a:solidFill>
              </a:rPr>
              <a:t>(2)</a:t>
            </a:r>
            <a:r>
              <a:rPr lang="en-US" sz="1300" dirty="0" smtClean="0">
                <a:solidFill>
                  <a:schemeClr val="bg1"/>
                </a:solidFill>
              </a:rPr>
              <a:t> </a:t>
            </a:r>
            <a:r>
              <a:rPr lang="en-US" sz="1300" dirty="0">
                <a:solidFill>
                  <a:schemeClr val="bg1"/>
                </a:solidFill>
              </a:rPr>
              <a:t>into </a:t>
            </a:r>
            <a:r>
              <a:rPr lang="en-US" sz="1300" dirty="0" smtClean="0">
                <a:solidFill>
                  <a:srgbClr val="FF0000"/>
                </a:solidFill>
              </a:rPr>
              <a:t>(1)</a:t>
            </a:r>
            <a:r>
              <a:rPr lang="en-US" sz="1300" dirty="0" smtClean="0">
                <a:solidFill>
                  <a:schemeClr val="bg1"/>
                </a:solidFill>
              </a:rPr>
              <a:t>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776356" y="3933056"/>
            <a:ext cx="5132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(2) 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7785354" y="3368025"/>
            <a:ext cx="5132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(1) </a:t>
            </a:r>
            <a:endParaRPr lang="en-US" sz="1200" b="1" dirty="0">
              <a:solidFill>
                <a:srgbClr val="FF0000"/>
              </a:solidFill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39" y="4725144"/>
            <a:ext cx="3708532" cy="54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873" y="4824028"/>
            <a:ext cx="2728371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869160"/>
            <a:ext cx="2196244" cy="257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59532" y="5368860"/>
                <a:ext cx="5724636" cy="2923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dirty="0" smtClean="0">
                    <a:solidFill>
                      <a:schemeClr val="bg1"/>
                    </a:solidFill>
                  </a:rPr>
                  <a:t>Multiplying </a:t>
                </a:r>
                <a:r>
                  <a:rPr lang="en-US" sz="1300" dirty="0">
                    <a:solidFill>
                      <a:schemeClr val="bg1"/>
                    </a:solidFill>
                  </a:rPr>
                  <a:t>both sides of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above eq. by </a:t>
                </a:r>
                <a:r>
                  <a:rPr lang="en-US" sz="1300" dirty="0" smtClean="0">
                    <a:solidFill>
                      <a:srgbClr val="0000FF"/>
                    </a:solidFill>
                  </a:rPr>
                  <a:t>sin(p</a:t>
                </a:r>
                <a14:m>
                  <m:oMath xmlns:m="http://schemas.openxmlformats.org/officeDocument/2006/math">
                    <m:r>
                      <a:rPr lang="el-GR" sz="1300" i="1" dirty="0" smtClean="0">
                        <a:solidFill>
                          <a:srgbClr val="0000FF"/>
                        </a:solidFill>
                        <a:latin typeface="Cambria Math"/>
                      </a:rPr>
                      <m:t>𝜋</m:t>
                    </m:r>
                  </m:oMath>
                </a14:m>
                <a:r>
                  <a:rPr lang="en-US" sz="1300" dirty="0" smtClean="0">
                    <a:solidFill>
                      <a:srgbClr val="0000FF"/>
                    </a:solidFill>
                  </a:rPr>
                  <a:t>x/a).</a:t>
                </a:r>
                <a:r>
                  <a:rPr lang="en-US" sz="1300" dirty="0" err="1" smtClean="0">
                    <a:solidFill>
                      <a:srgbClr val="0000FF"/>
                    </a:solidFill>
                  </a:rPr>
                  <a:t>cos</a:t>
                </a:r>
                <a:r>
                  <a:rPr lang="en-US" sz="1300" dirty="0" smtClean="0">
                    <a:solidFill>
                      <a:srgbClr val="0000FF"/>
                    </a:solidFill>
                  </a:rPr>
                  <a:t>(q</a:t>
                </a:r>
                <a14:m>
                  <m:oMath xmlns:m="http://schemas.openxmlformats.org/officeDocument/2006/math">
                    <m:r>
                      <a:rPr lang="el-GR" sz="1300" i="1" dirty="0">
                        <a:solidFill>
                          <a:srgbClr val="0000FF"/>
                        </a:solidFill>
                        <a:latin typeface="Cambria Math"/>
                      </a:rPr>
                      <m:t>𝜋</m:t>
                    </m:r>
                  </m:oMath>
                </a14:m>
                <a:r>
                  <a:rPr lang="en-US" sz="1300" dirty="0" smtClean="0">
                    <a:solidFill>
                      <a:srgbClr val="0000FF"/>
                    </a:solidFill>
                  </a:rPr>
                  <a:t>y/b)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:</a:t>
                </a:r>
                <a:endParaRPr lang="en-US" sz="13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532" y="5368860"/>
                <a:ext cx="5724636" cy="292388"/>
              </a:xfrm>
              <a:prstGeom prst="rect">
                <a:avLst/>
              </a:prstGeom>
              <a:blipFill rotWithShape="1">
                <a:blip r:embed="rId16"/>
                <a:stretch>
                  <a:fillRect l="-106" b="-1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763704"/>
            <a:ext cx="5725140" cy="609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244" y="5838986"/>
            <a:ext cx="2047184" cy="45906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  <p:bldP spid="14" grpId="0" animBg="1"/>
      <p:bldP spid="17" grpId="0"/>
      <p:bldP spid="18" grpId="0"/>
      <p:bldP spid="33" grpId="0"/>
      <p:bldP spid="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978" y="5724840"/>
            <a:ext cx="5593475" cy="449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5536" y="1016732"/>
            <a:ext cx="691276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Function </a:t>
            </a:r>
            <a:r>
              <a:rPr lang="en-US" sz="1300" dirty="0" err="1" smtClean="0">
                <a:solidFill>
                  <a:schemeClr val="bg1"/>
                </a:solidFill>
              </a:rPr>
              <a:t>g</a:t>
            </a:r>
            <a:r>
              <a:rPr lang="en-US" sz="1300" baseline="-25000" dirty="0" err="1" smtClean="0">
                <a:solidFill>
                  <a:schemeClr val="bg1"/>
                </a:solidFill>
              </a:rPr>
              <a:t>mn</a:t>
            </a:r>
            <a:r>
              <a:rPr lang="en-US" sz="1300" dirty="0" smtClean="0">
                <a:solidFill>
                  <a:schemeClr val="bg1"/>
                </a:solidFill>
              </a:rPr>
              <a:t>(</a:t>
            </a:r>
            <a:r>
              <a:rPr lang="en-US" sz="1300" dirty="0" err="1" smtClean="0">
                <a:solidFill>
                  <a:schemeClr val="bg1"/>
                </a:solidFill>
              </a:rPr>
              <a:t>z,x',y',z</a:t>
            </a:r>
            <a:r>
              <a:rPr lang="en-US" sz="1300" dirty="0">
                <a:solidFill>
                  <a:schemeClr val="bg1"/>
                </a:solidFill>
              </a:rPr>
              <a:t>') satisfies </a:t>
            </a:r>
            <a:r>
              <a:rPr lang="en-US" sz="1300" dirty="0" smtClean="0">
                <a:solidFill>
                  <a:schemeClr val="bg1"/>
                </a:solidFill>
              </a:rPr>
              <a:t>single </a:t>
            </a:r>
            <a:r>
              <a:rPr lang="en-US" sz="1300" dirty="0">
                <a:solidFill>
                  <a:schemeClr val="bg1"/>
                </a:solidFill>
              </a:rPr>
              <a:t>variable differential </a:t>
            </a:r>
            <a:r>
              <a:rPr lang="en-US" sz="1300" dirty="0" smtClean="0">
                <a:solidFill>
                  <a:schemeClr val="bg1"/>
                </a:solidFill>
              </a:rPr>
              <a:t>equation: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1304764"/>
            <a:ext cx="2884418" cy="60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72608" y="1484784"/>
            <a:ext cx="244235" cy="312733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644557" y="1506453"/>
            <a:ext cx="244235" cy="312733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751" y="1506453"/>
            <a:ext cx="1417522" cy="269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582599"/>
            <a:ext cx="450761" cy="1828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800" y="1514925"/>
            <a:ext cx="1332148" cy="283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960" y="1559343"/>
            <a:ext cx="455516" cy="16361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397074" y="1932944"/>
            <a:ext cx="335093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We can write the </a:t>
            </a:r>
            <a:r>
              <a:rPr lang="en-US" sz="1300" dirty="0" err="1" smtClean="0">
                <a:solidFill>
                  <a:schemeClr val="bg1"/>
                </a:solidFill>
              </a:rPr>
              <a:t>wronskian</a:t>
            </a:r>
            <a:r>
              <a:rPr lang="en-US" sz="1300" dirty="0" smtClean="0">
                <a:solidFill>
                  <a:schemeClr val="bg1"/>
                </a:solidFill>
              </a:rPr>
              <a:t> as: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885" y="2278567"/>
            <a:ext cx="5018841" cy="271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40" y="2720049"/>
            <a:ext cx="2085981" cy="338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90" y="3139943"/>
            <a:ext cx="2847699" cy="655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90" y="3808483"/>
            <a:ext cx="2897964" cy="743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315818" y="3211641"/>
            <a:ext cx="331942" cy="1231898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109" y="3139943"/>
            <a:ext cx="450761" cy="1828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545" y="3837585"/>
            <a:ext cx="455516" cy="16361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3959932" y="3167390"/>
            <a:ext cx="4907751" cy="1017694"/>
            <a:chOff x="406743" y="4218400"/>
            <a:chExt cx="4907751" cy="1017694"/>
          </a:xfrm>
        </p:grpSpPr>
        <p:pic>
          <p:nvPicPr>
            <p:cNvPr id="2062" name="Picture 14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755" y="4516343"/>
              <a:ext cx="4799739" cy="719751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Rectangle 29"/>
            <p:cNvSpPr/>
            <p:nvPr/>
          </p:nvSpPr>
          <p:spPr>
            <a:xfrm>
              <a:off x="406743" y="4218400"/>
              <a:ext cx="515784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b="1" dirty="0" smtClean="0">
                  <a:solidFill>
                    <a:srgbClr val="FF0000"/>
                  </a:solidFill>
                </a:rPr>
                <a:t>Or:</a:t>
              </a:r>
              <a:endParaRPr lang="en-US" sz="1100" dirty="0"/>
            </a:p>
          </p:txBody>
        </p:sp>
      </p:grp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18" y="4582900"/>
            <a:ext cx="5965908" cy="828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389" y="4869160"/>
            <a:ext cx="2582075" cy="432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6911147" y="2069846"/>
            <a:ext cx="1945329" cy="1143130"/>
            <a:chOff x="7068140" y="2321121"/>
            <a:chExt cx="1945329" cy="1143130"/>
          </a:xfrm>
        </p:grpSpPr>
        <p:grpSp>
          <p:nvGrpSpPr>
            <p:cNvPr id="13" name="Group 12"/>
            <p:cNvGrpSpPr/>
            <p:nvPr/>
          </p:nvGrpSpPr>
          <p:grpSpPr>
            <a:xfrm>
              <a:off x="7068140" y="2321121"/>
              <a:ext cx="1617257" cy="898666"/>
              <a:chOff x="6960128" y="2609153"/>
              <a:chExt cx="1617257" cy="898666"/>
            </a:xfrm>
          </p:grpSpPr>
          <p:pic>
            <p:nvPicPr>
              <p:cNvPr id="2057" name="Picture 9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04348" y="2624548"/>
                <a:ext cx="873037" cy="883271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8" name="Picture 10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33250" y="3251389"/>
                <a:ext cx="599090" cy="249620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2" name="Rectangle 11"/>
              <p:cNvSpPr/>
              <p:nvPr/>
            </p:nvSpPr>
            <p:spPr>
              <a:xfrm>
                <a:off x="6960128" y="2609153"/>
                <a:ext cx="671098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000" b="1" dirty="0" smtClean="0">
                    <a:solidFill>
                      <a:srgbClr val="FF0000"/>
                    </a:solidFill>
                  </a:rPr>
                  <a:t>Using:</a:t>
                </a:r>
                <a:endParaRPr lang="en-US" sz="10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35" name="Rectangle 34"/>
            <p:cNvSpPr/>
            <p:nvPr/>
          </p:nvSpPr>
          <p:spPr>
            <a:xfrm>
              <a:off x="7069253" y="3218030"/>
              <a:ext cx="1944216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b="1" dirty="0" smtClean="0">
                  <a:solidFill>
                    <a:srgbClr val="3333FF"/>
                  </a:solidFill>
                </a:rPr>
                <a:t>Sturm-</a:t>
              </a:r>
              <a:r>
                <a:rPr lang="en-US" sz="1000" b="1" dirty="0" err="1" smtClean="0">
                  <a:solidFill>
                    <a:srgbClr val="3333FF"/>
                  </a:solidFill>
                </a:rPr>
                <a:t>Liouville</a:t>
              </a:r>
              <a:r>
                <a:rPr lang="en-US" sz="1000" b="1" dirty="0" smtClean="0">
                  <a:solidFill>
                    <a:srgbClr val="3333FF"/>
                  </a:solidFill>
                </a:rPr>
                <a:t> </a:t>
              </a:r>
              <a:r>
                <a:rPr lang="en-US" sz="1000" dirty="0" smtClean="0">
                  <a:solidFill>
                    <a:schemeClr val="bg1"/>
                  </a:solidFill>
                </a:rPr>
                <a:t>operator </a:t>
              </a:r>
              <a:endParaRPr lang="en-US" sz="1000" dirty="0"/>
            </a:p>
          </p:txBody>
        </p:sp>
      </p:grpSp>
      <p:sp>
        <p:nvSpPr>
          <p:cNvPr id="2" name="Right Arrow 1"/>
          <p:cNvSpPr/>
          <p:nvPr/>
        </p:nvSpPr>
        <p:spPr>
          <a:xfrm>
            <a:off x="127020" y="2492896"/>
            <a:ext cx="268516" cy="31001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itle 1"/>
          <p:cNvSpPr>
            <a:spLocks noGrp="1"/>
          </p:cNvSpPr>
          <p:nvPr>
            <p:ph type="title"/>
          </p:nvPr>
        </p:nvSpPr>
        <p:spPr>
          <a:xfrm>
            <a:off x="1" y="433160"/>
            <a:ext cx="9102634" cy="432048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of Scalar </a:t>
            </a:r>
            <a:r>
              <a:rPr lang="en-US" sz="1400" b="1" dirty="0" smtClean="0">
                <a:solidFill>
                  <a:srgbClr val="0000FF"/>
                </a:solidFill>
              </a:rPr>
              <a:t>3D</a:t>
            </a:r>
            <a:r>
              <a:rPr lang="en-US" sz="1400" b="1" dirty="0" smtClean="0">
                <a:solidFill>
                  <a:schemeClr val="bg1"/>
                </a:solidFill>
              </a:rPr>
              <a:t>-Helmholtz Equation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  <p:bldP spid="11" grpId="0" animBg="1"/>
      <p:bldP spid="8" grpId="0"/>
      <p:bldP spid="26" grpId="0" animBg="1"/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143507" y="1088741"/>
                <a:ext cx="5976665" cy="936104"/>
              </a:xfrm>
            </p:spPr>
            <p:txBody>
              <a:bodyPr/>
              <a:lstStyle/>
              <a:p>
                <a:pPr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b="1" dirty="0" smtClean="0">
                    <a:solidFill>
                      <a:srgbClr val="0000FF"/>
                    </a:solidFill>
                  </a:rPr>
                  <a:t>Cylindrical Coordinates:</a:t>
                </a:r>
              </a:p>
              <a:p>
                <a:pPr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dirty="0" smtClean="0">
                    <a:solidFill>
                      <a:schemeClr val="bg1"/>
                    </a:solidFill>
                  </a:rPr>
                  <a:t>An infinite electric line source of constant current </a:t>
                </a:r>
                <a:r>
                  <a:rPr lang="en-US" sz="1200" b="1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sz="1200" b="1" baseline="-25000" dirty="0" err="1" smtClean="0">
                    <a:solidFill>
                      <a:srgbClr val="0000FF"/>
                    </a:solidFill>
                  </a:rPr>
                  <a:t>z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 is Placed at</a:t>
                </a:r>
                <a14:m>
                  <m:oMath xmlns:m="http://schemas.openxmlformats.org/officeDocument/2006/math">
                    <m:r>
                      <a:rPr lang="en-US" sz="1200" b="0" i="0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en-US" sz="1200" b="1" i="1" dirty="0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𝝆</m:t>
                    </m:r>
                  </m:oMath>
                </a14:m>
                <a:r>
                  <a:rPr lang="en-US" sz="1200" b="1" dirty="0" smtClean="0">
                    <a:solidFill>
                      <a:srgbClr val="0000FF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en-US" sz="1200" b="1" i="1" dirty="0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𝝆</m:t>
                    </m:r>
                  </m:oMath>
                </a14:m>
                <a:r>
                  <a:rPr lang="en-US" sz="1200" b="1" dirty="0" smtClean="0">
                    <a:solidFill>
                      <a:srgbClr val="0000FF"/>
                    </a:solidFill>
                  </a:rPr>
                  <a:t>', </a:t>
                </a:r>
                <a14:m>
                  <m:oMath xmlns:m="http://schemas.openxmlformats.org/officeDocument/2006/math">
                    <m:r>
                      <a:rPr lang="en-US" sz="1200" b="1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𝝋</m:t>
                    </m:r>
                  </m:oMath>
                </a14:m>
                <a:r>
                  <a:rPr lang="en-US" sz="1200" b="1" dirty="0" smtClean="0">
                    <a:solidFill>
                      <a:srgbClr val="0000FF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en-US" sz="12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𝝋</m:t>
                    </m:r>
                  </m:oMath>
                </a14:m>
                <a:r>
                  <a:rPr lang="en-US" sz="1200" b="1" dirty="0" smtClean="0">
                    <a:solidFill>
                      <a:srgbClr val="0000FF"/>
                    </a:solidFill>
                  </a:rPr>
                  <a:t>'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  inside a circular waveguide.</a:t>
                </a:r>
                <a:endParaRPr lang="en-US" sz="1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3507" y="1088741"/>
                <a:ext cx="5976665" cy="936104"/>
              </a:xfrm>
              <a:blipFill rotWithShape="0">
                <a:blip r:embed="rId2"/>
                <a:stretch>
                  <a:fillRect t="-6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954" y="959244"/>
            <a:ext cx="2132450" cy="2194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877" y="2245420"/>
            <a:ext cx="1468913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46" y="1967702"/>
            <a:ext cx="2661710" cy="359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774" y="2062241"/>
            <a:ext cx="2088593" cy="22175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88" y="2475618"/>
            <a:ext cx="4377064" cy="51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890" y="2642657"/>
            <a:ext cx="2216436" cy="21556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956" y="3429222"/>
            <a:ext cx="3569216" cy="568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43508" y="3100608"/>
            <a:ext cx="67322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Green's function by an infinite Fourier series whose </a:t>
            </a:r>
            <a:r>
              <a:rPr lang="en-US" sz="1200" dirty="0" smtClean="0">
                <a:solidFill>
                  <a:schemeClr val="bg1"/>
                </a:solidFill>
              </a:rPr>
              <a:t>eigenvalues: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3508" y="3892696"/>
            <a:ext cx="275069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Substituting </a:t>
            </a:r>
            <a:r>
              <a:rPr lang="en-US" sz="1200" dirty="0" smtClean="0">
                <a:solidFill>
                  <a:srgbClr val="FF0000"/>
                </a:solidFill>
              </a:rPr>
              <a:t>(2)</a:t>
            </a:r>
            <a:r>
              <a:rPr lang="en-US" sz="1200" dirty="0" smtClean="0">
                <a:solidFill>
                  <a:schemeClr val="bg1"/>
                </a:solidFill>
              </a:rPr>
              <a:t> </a:t>
            </a:r>
            <a:r>
              <a:rPr lang="en-US" sz="1200" dirty="0">
                <a:solidFill>
                  <a:schemeClr val="bg1"/>
                </a:solidFill>
              </a:rPr>
              <a:t>into </a:t>
            </a:r>
            <a:r>
              <a:rPr lang="en-US" sz="1200" dirty="0" smtClean="0">
                <a:solidFill>
                  <a:srgbClr val="FF0000"/>
                </a:solidFill>
              </a:rPr>
              <a:t>(1)</a:t>
            </a:r>
            <a:r>
              <a:rPr lang="en-US" sz="1200" dirty="0" smtClean="0">
                <a:solidFill>
                  <a:schemeClr val="bg1"/>
                </a:solidFill>
              </a:rPr>
              <a:t>: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88224" y="3620573"/>
            <a:ext cx="5132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(2) 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102834" y="2611941"/>
            <a:ext cx="5132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(1) </a:t>
            </a:r>
            <a:endParaRPr lang="en-US" sz="1200" b="1" dirty="0">
              <a:solidFill>
                <a:srgbClr val="FF0000"/>
              </a:solidFill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20" y="4177779"/>
            <a:ext cx="6169602" cy="619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43508" y="4797152"/>
            <a:ext cx="6732240" cy="276999"/>
            <a:chOff x="215516" y="4864804"/>
            <a:chExt cx="6732240" cy="27699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215516" y="4864804"/>
                  <a:ext cx="6732240" cy="27699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285750" indent="-285750">
                    <a:buClr>
                      <a:srgbClr val="FF0000"/>
                    </a:buClr>
                    <a:buFont typeface="Wingdings" pitchFamily="2" charset="2"/>
                    <a:buChar char="q"/>
                  </a:pPr>
                  <a:r>
                    <a:rPr lang="en-US" sz="1200" dirty="0" smtClean="0">
                      <a:solidFill>
                        <a:schemeClr val="bg1"/>
                      </a:solidFill>
                    </a:rPr>
                    <a:t>Multiplying </a:t>
                  </a:r>
                  <a:r>
                    <a:rPr lang="en-US" sz="1200" dirty="0">
                      <a:solidFill>
                        <a:schemeClr val="bg1"/>
                      </a:solidFill>
                    </a:rPr>
                    <a:t>both sides </a:t>
                  </a:r>
                  <a:r>
                    <a:rPr lang="en-US" sz="1200" dirty="0" smtClean="0">
                      <a:solidFill>
                        <a:schemeClr val="bg1"/>
                      </a:solidFill>
                    </a:rPr>
                    <a:t>by           and integrating </a:t>
                  </a:r>
                  <a:r>
                    <a:rPr lang="en-US" sz="1200" b="1" dirty="0" smtClean="0">
                      <a:solidFill>
                        <a:srgbClr val="0000FF"/>
                      </a:solidFill>
                    </a:rPr>
                    <a:t>0</a:t>
                  </a:r>
                  <a:r>
                    <a:rPr lang="en-US" sz="1200" dirty="0" smtClean="0">
                      <a:solidFill>
                        <a:schemeClr val="bg1"/>
                      </a:solidFill>
                    </a:rPr>
                    <a:t> to </a:t>
                  </a:r>
                  <a:r>
                    <a:rPr lang="en-US" sz="1200" b="1" dirty="0" smtClean="0">
                      <a:solidFill>
                        <a:srgbClr val="0000FF"/>
                      </a:solidFill>
                    </a:rPr>
                    <a:t>2</a:t>
                  </a:r>
                  <a14:m>
                    <m:oMath xmlns:m="http://schemas.openxmlformats.org/officeDocument/2006/math">
                      <m:r>
                        <a:rPr lang="el-GR" sz="1200" b="1" i="1" dirty="0">
                          <a:solidFill>
                            <a:srgbClr val="0000FF"/>
                          </a:solidFill>
                          <a:latin typeface="Cambria Math"/>
                        </a:rPr>
                        <m:t>𝝅</m:t>
                      </m:r>
                      <m:r>
                        <a:rPr lang="en-US" sz="1200" b="1" i="1" dirty="0" smtClean="0">
                          <a:solidFill>
                            <a:srgbClr val="0000FF"/>
                          </a:solidFill>
                          <a:latin typeface="Cambria Math"/>
                        </a:rPr>
                        <m:t> </m:t>
                      </m:r>
                    </m:oMath>
                  </a14:m>
                  <a:r>
                    <a:rPr lang="en-US" sz="1200" dirty="0" smtClean="0">
                      <a:solidFill>
                        <a:schemeClr val="bg1"/>
                      </a:solidFill>
                    </a:rPr>
                    <a:t>and using: </a:t>
                  </a:r>
                  <a:endParaRPr lang="en-US" sz="12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5516" y="4864804"/>
                  <a:ext cx="6732240" cy="302840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 l="-91" b="-160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3084" name="Picture 1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3391" y="4895902"/>
              <a:ext cx="410437" cy="24322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869160"/>
            <a:ext cx="2405516" cy="50533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058" y="5193196"/>
            <a:ext cx="4721832" cy="64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79512" y="5841268"/>
            <a:ext cx="85329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This equation is a </a:t>
            </a:r>
            <a:r>
              <a:rPr lang="en-US" sz="1200" dirty="0" smtClean="0">
                <a:solidFill>
                  <a:srgbClr val="0000FF"/>
                </a:solidFill>
              </a:rPr>
              <a:t>one dimensional </a:t>
            </a:r>
            <a:r>
              <a:rPr lang="en-US" sz="1200" dirty="0" smtClean="0">
                <a:solidFill>
                  <a:schemeClr val="bg1"/>
                </a:solidFill>
              </a:rPr>
              <a:t>differential equation for </a:t>
            </a:r>
            <a:r>
              <a:rPr lang="en-US" sz="1200" b="1" dirty="0" smtClean="0">
                <a:solidFill>
                  <a:srgbClr val="0000FF"/>
                </a:solidFill>
              </a:rPr>
              <a:t>g</a:t>
            </a:r>
            <a:r>
              <a:rPr lang="en-US" sz="1200" b="1" baseline="-25000" dirty="0" smtClean="0">
                <a:solidFill>
                  <a:srgbClr val="0000FF"/>
                </a:solidFill>
              </a:rPr>
              <a:t>m</a:t>
            </a:r>
            <a:r>
              <a:rPr lang="en-US" sz="12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79512" y="6129300"/>
            <a:ext cx="85329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 smtClean="0">
                <a:solidFill>
                  <a:schemeClr val="bg1"/>
                </a:solidFill>
              </a:rPr>
              <a:t>its solution </a:t>
            </a:r>
            <a:r>
              <a:rPr lang="en-US" sz="1200" dirty="0">
                <a:solidFill>
                  <a:schemeClr val="bg1"/>
                </a:solidFill>
              </a:rPr>
              <a:t>can be obtained using the closed </a:t>
            </a:r>
            <a:r>
              <a:rPr lang="en-US" sz="1200" dirty="0" smtClean="0">
                <a:solidFill>
                  <a:schemeClr val="bg1"/>
                </a:solidFill>
              </a:rPr>
              <a:t>form of the Green’s functions.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1" y="433160"/>
            <a:ext cx="9102634" cy="432048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of Scalar </a:t>
            </a:r>
            <a:r>
              <a:rPr lang="en-US" sz="1400" b="1" dirty="0" smtClean="0">
                <a:solidFill>
                  <a:srgbClr val="0000FF"/>
                </a:solidFill>
              </a:rPr>
              <a:t>2D</a:t>
            </a:r>
            <a:r>
              <a:rPr lang="en-US" sz="1400" b="1" dirty="0" smtClean="0">
                <a:solidFill>
                  <a:schemeClr val="bg1"/>
                </a:solidFill>
              </a:rPr>
              <a:t>-Helmholtz </a:t>
            </a:r>
            <a:r>
              <a:rPr lang="en-US" sz="1400" b="1" dirty="0" smtClean="0">
                <a:solidFill>
                  <a:schemeClr val="bg1"/>
                </a:solidFill>
              </a:rPr>
              <a:t>Equation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044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/>
      <p:bldP spid="17" grpId="0"/>
      <p:bldP spid="18" grpId="0"/>
      <p:bldP spid="19" grpId="0"/>
      <p:bldP spid="10" grpId="0"/>
      <p:bldP spid="2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7348" y="1160748"/>
            <a:ext cx="4211409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Homogeneous </a:t>
            </a:r>
            <a:r>
              <a:rPr lang="en-US" sz="1300" dirty="0">
                <a:solidFill>
                  <a:schemeClr val="bg1"/>
                </a:solidFill>
              </a:rPr>
              <a:t>Bessel's </a:t>
            </a:r>
            <a:r>
              <a:rPr lang="en-US" sz="1300" dirty="0" smtClean="0">
                <a:solidFill>
                  <a:schemeClr val="bg1"/>
                </a:solidFill>
              </a:rPr>
              <a:t>differential equation: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5085"/>
            <a:ext cx="3068502" cy="565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3743908" y="1490591"/>
            <a:ext cx="1531521" cy="1470357"/>
            <a:chOff x="5456377" y="2100063"/>
            <a:chExt cx="1531521" cy="1470357"/>
          </a:xfrm>
        </p:grpSpPr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3889" y="2518538"/>
              <a:ext cx="920046" cy="105188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5386" y="3366164"/>
              <a:ext cx="462512" cy="204256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5456377" y="2100063"/>
              <a:ext cx="638573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b="1" dirty="0" smtClean="0">
                  <a:solidFill>
                    <a:srgbClr val="FF0000"/>
                  </a:solidFill>
                </a:rPr>
                <a:t>Using:</a:t>
              </a:r>
              <a:endParaRPr lang="en-US" sz="1000" b="1" dirty="0">
                <a:solidFill>
                  <a:srgbClr val="FF0000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65876" y="2280083"/>
              <a:ext cx="1358653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b="1" dirty="0" smtClean="0">
                  <a:solidFill>
                    <a:srgbClr val="0000FF"/>
                  </a:solidFill>
                </a:rPr>
                <a:t>Sturm-</a:t>
              </a:r>
              <a:r>
                <a:rPr lang="en-US" sz="1000" b="1" dirty="0" err="1" smtClean="0">
                  <a:solidFill>
                    <a:srgbClr val="0000FF"/>
                  </a:solidFill>
                </a:rPr>
                <a:t>Liouv</a:t>
              </a:r>
              <a:r>
                <a:rPr lang="en-US" sz="1000" b="1" dirty="0" smtClean="0">
                  <a:solidFill>
                    <a:srgbClr val="0000FF"/>
                  </a:solidFill>
                </a:rPr>
                <a:t>.</a:t>
              </a:r>
              <a:endParaRPr lang="en-US" sz="1000" dirty="0">
                <a:solidFill>
                  <a:srgbClr val="0000FF"/>
                </a:solidFill>
              </a:endParaRPr>
            </a:p>
          </p:txBody>
        </p:sp>
      </p:grp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162" y="1771415"/>
            <a:ext cx="2713543" cy="298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066" y="2352811"/>
            <a:ext cx="2785551" cy="300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4993309" y="1751047"/>
            <a:ext cx="237502" cy="9404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864" y="1845085"/>
            <a:ext cx="505300" cy="212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816" y="2398438"/>
            <a:ext cx="506133" cy="209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380312" y="1499073"/>
            <a:ext cx="1620180" cy="722174"/>
            <a:chOff x="7380312" y="1499073"/>
            <a:chExt cx="1620180" cy="722174"/>
          </a:xfrm>
        </p:grpSpPr>
        <p:sp>
          <p:nvSpPr>
            <p:cNvPr id="10" name="Oval 9"/>
            <p:cNvSpPr/>
            <p:nvPr/>
          </p:nvSpPr>
          <p:spPr>
            <a:xfrm>
              <a:off x="8280412" y="1681512"/>
              <a:ext cx="720080" cy="539735"/>
            </a:xfrm>
            <a:prstGeom prst="ellipse">
              <a:avLst/>
            </a:prstGeom>
            <a:noFill/>
            <a:ln w="635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7380312" y="1499073"/>
              <a:ext cx="1120056" cy="233126"/>
            </a:xfrm>
            <a:custGeom>
              <a:avLst/>
              <a:gdLst>
                <a:gd name="connsiteX0" fmla="*/ 1104900 w 1104900"/>
                <a:gd name="connsiteY0" fmla="*/ 485961 h 533586"/>
                <a:gd name="connsiteX1" fmla="*/ 247650 w 1104900"/>
                <a:gd name="connsiteY1" fmla="*/ 186 h 533586"/>
                <a:gd name="connsiteX2" fmla="*/ 0 w 1104900"/>
                <a:gd name="connsiteY2" fmla="*/ 533586 h 533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04900" h="533586">
                  <a:moveTo>
                    <a:pt x="1104900" y="485961"/>
                  </a:moveTo>
                  <a:cubicBezTo>
                    <a:pt x="768350" y="239105"/>
                    <a:pt x="431800" y="-7751"/>
                    <a:pt x="247650" y="186"/>
                  </a:cubicBezTo>
                  <a:cubicBezTo>
                    <a:pt x="63500" y="8123"/>
                    <a:pt x="31750" y="270854"/>
                    <a:pt x="0" y="533586"/>
                  </a:cubicBezTo>
                </a:path>
              </a:pathLst>
            </a:custGeom>
            <a:noFill/>
            <a:ln w="6350">
              <a:solidFill>
                <a:srgbClr val="FF0000"/>
              </a:solidFill>
              <a:prstDash val="dash"/>
              <a:tailEnd type="stealth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6480212" y="1195869"/>
                <a:ext cx="2200670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100" b="1" dirty="0" smtClean="0">
                    <a:solidFill>
                      <a:srgbClr val="0000FF"/>
                    </a:solidFill>
                  </a:rPr>
                  <a:t>Y</a:t>
                </a:r>
                <a:r>
                  <a:rPr lang="en-US" sz="1100" b="1" baseline="-25000" dirty="0" err="1" smtClean="0">
                    <a:solidFill>
                      <a:srgbClr val="0000FF"/>
                    </a:solidFill>
                  </a:rPr>
                  <a:t>m</a:t>
                </a:r>
                <a:r>
                  <a:rPr lang="en-US" sz="1100" dirty="0">
                    <a:solidFill>
                      <a:schemeClr val="bg1"/>
                    </a:solidFill>
                  </a:rPr>
                  <a:t> </a:t>
                </a:r>
                <a:r>
                  <a:rPr lang="en-US" sz="1100" dirty="0" smtClean="0">
                    <a:solidFill>
                      <a:schemeClr val="bg1"/>
                    </a:solidFill>
                  </a:rPr>
                  <a:t>is singular at </a:t>
                </a:r>
                <a14:m>
                  <m:oMath xmlns:m="http://schemas.openxmlformats.org/officeDocument/2006/math">
                    <m:r>
                      <a:rPr lang="el-GR" sz="1100" i="1" dirty="0" smtClean="0">
                        <a:solidFill>
                          <a:srgbClr val="0000FF"/>
                        </a:solidFill>
                        <a:latin typeface="Cambria Math"/>
                        <a:ea typeface="Verdana"/>
                        <a:cs typeface="Verdana"/>
                      </a:rPr>
                      <m:t>𝜌</m:t>
                    </m:r>
                    <m:r>
                      <a:rPr lang="en-US" sz="1100" b="0" i="1" dirty="0" smtClean="0">
                        <a:solidFill>
                          <a:srgbClr val="0000FF"/>
                        </a:solidFill>
                        <a:latin typeface="Cambria Math"/>
                        <a:ea typeface="Verdana"/>
                        <a:cs typeface="Verdana"/>
                      </a:rPr>
                      <m:t>=</m:t>
                    </m:r>
                    <m:r>
                      <a:rPr lang="en-US" sz="1100" b="0" i="1" dirty="0" smtClean="0">
                        <a:solidFill>
                          <a:srgbClr val="0000FF"/>
                        </a:solidFill>
                        <a:latin typeface="Cambria Math"/>
                        <a:ea typeface="Verdana"/>
                        <a:cs typeface="Verdana"/>
                      </a:rPr>
                      <m:t>0</m:t>
                    </m:r>
                  </m:oMath>
                </a14:m>
                <a:endParaRPr lang="en-US" sz="11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212" y="1195869"/>
                <a:ext cx="2200670" cy="261610"/>
              </a:xfrm>
              <a:prstGeom prst="rect">
                <a:avLst/>
              </a:prstGeom>
              <a:blipFill rotWithShape="1">
                <a:blip r:embed="rId9"/>
                <a:stretch>
                  <a:fillRect t="-2326" b="-139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7" name="Group 16"/>
          <p:cNvGrpSpPr/>
          <p:nvPr/>
        </p:nvGrpSpPr>
        <p:grpSpPr>
          <a:xfrm>
            <a:off x="8187637" y="1372543"/>
            <a:ext cx="776851" cy="205476"/>
            <a:chOff x="6474579" y="1255479"/>
            <a:chExt cx="776851" cy="205476"/>
          </a:xfrm>
        </p:grpSpPr>
        <p:sp>
          <p:nvSpPr>
            <p:cNvPr id="16" name="Right Arrow 15"/>
            <p:cNvSpPr/>
            <p:nvPr/>
          </p:nvSpPr>
          <p:spPr>
            <a:xfrm>
              <a:off x="6474579" y="1255479"/>
              <a:ext cx="180411" cy="201248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133" name="Picture 13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7318" y="1259708"/>
              <a:ext cx="544112" cy="201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81" y="3086589"/>
            <a:ext cx="3519185" cy="306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359532" y="2600908"/>
            <a:ext cx="220124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Boundary Condition:</a:t>
            </a:r>
            <a:endParaRPr lang="en-US" sz="1300" dirty="0">
              <a:solidFill>
                <a:schemeClr val="bg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291325" y="3433293"/>
            <a:ext cx="2084566" cy="568666"/>
            <a:chOff x="2291325" y="3433293"/>
            <a:chExt cx="2084566" cy="568666"/>
          </a:xfrm>
        </p:grpSpPr>
        <p:pic>
          <p:nvPicPr>
            <p:cNvPr id="5135" name="Picture 15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290" y="3433293"/>
              <a:ext cx="1532601" cy="568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Right Arrow 32"/>
            <p:cNvSpPr/>
            <p:nvPr/>
          </p:nvSpPr>
          <p:spPr>
            <a:xfrm>
              <a:off x="2291325" y="3577204"/>
              <a:ext cx="340243" cy="280843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996" y="3103380"/>
            <a:ext cx="1556186" cy="298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7" name="Picture 1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540" y="3491057"/>
            <a:ext cx="3621833" cy="604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9" name="Group 18"/>
          <p:cNvGrpSpPr/>
          <p:nvPr/>
        </p:nvGrpSpPr>
        <p:grpSpPr>
          <a:xfrm>
            <a:off x="4668282" y="3068960"/>
            <a:ext cx="577745" cy="974820"/>
            <a:chOff x="4668282" y="2968835"/>
            <a:chExt cx="577745" cy="974820"/>
          </a:xfrm>
        </p:grpSpPr>
        <p:sp>
          <p:nvSpPr>
            <p:cNvPr id="36" name="Rectangle 35"/>
            <p:cNvSpPr/>
            <p:nvPr/>
          </p:nvSpPr>
          <p:spPr>
            <a:xfrm>
              <a:off x="5008525" y="3003255"/>
              <a:ext cx="237502" cy="940400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ight Arrow 36"/>
            <p:cNvSpPr/>
            <p:nvPr/>
          </p:nvSpPr>
          <p:spPr>
            <a:xfrm>
              <a:off x="4668282" y="2968835"/>
              <a:ext cx="340243" cy="280843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359532" y="3892696"/>
            <a:ext cx="2216905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Using </a:t>
            </a:r>
            <a:r>
              <a:rPr lang="en-US" sz="1300" dirty="0" err="1" smtClean="0">
                <a:solidFill>
                  <a:schemeClr val="bg1"/>
                </a:solidFill>
              </a:rPr>
              <a:t>Wronskian</a:t>
            </a:r>
            <a:r>
              <a:rPr lang="en-US" sz="1300" dirty="0" smtClean="0">
                <a:solidFill>
                  <a:schemeClr val="bg1"/>
                </a:solidFill>
              </a:rPr>
              <a:t>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5138" name="Picture 18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19" y="4202709"/>
            <a:ext cx="5644341" cy="54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9" name="Picture 19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212" y="4148326"/>
            <a:ext cx="2200300" cy="6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0" name="Picture 2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47" y="5439361"/>
            <a:ext cx="1440455" cy="365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Rectangle 44"/>
          <p:cNvSpPr/>
          <p:nvPr/>
        </p:nvSpPr>
        <p:spPr>
          <a:xfrm>
            <a:off x="1738375" y="5085959"/>
            <a:ext cx="205333" cy="1187357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41" name="Picture 21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581" y="5040600"/>
            <a:ext cx="4912822" cy="54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3" name="Picture 2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323" y="5697252"/>
            <a:ext cx="4881650" cy="54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4" name="Picture 24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016" y="5786958"/>
            <a:ext cx="625892" cy="28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5" name="Picture 25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332" y="5157192"/>
            <a:ext cx="626287" cy="280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1" y="433160"/>
            <a:ext cx="9102634" cy="432048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of Scalar </a:t>
            </a:r>
            <a:r>
              <a:rPr lang="en-US" sz="1400" b="1" dirty="0" smtClean="0">
                <a:solidFill>
                  <a:srgbClr val="0000FF"/>
                </a:solidFill>
              </a:rPr>
              <a:t>2D</a:t>
            </a:r>
            <a:r>
              <a:rPr lang="en-US" sz="1400" b="1" dirty="0" smtClean="0">
                <a:solidFill>
                  <a:schemeClr val="bg1"/>
                </a:solidFill>
              </a:rPr>
              <a:t>-Helmholtz </a:t>
            </a:r>
            <a:r>
              <a:rPr lang="en-US" sz="1400" b="1" dirty="0" smtClean="0">
                <a:solidFill>
                  <a:schemeClr val="bg1"/>
                </a:solidFill>
              </a:rPr>
              <a:t>Equation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0540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4" grpId="0"/>
      <p:bldP spid="18" grpId="0"/>
      <p:bldP spid="20" grpId="0"/>
      <p:bldP spid="4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618" y="4101955"/>
            <a:ext cx="2779853" cy="27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158" y="3633903"/>
            <a:ext cx="2685604" cy="317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47" y="2138708"/>
            <a:ext cx="1983266" cy="1510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090303"/>
            <a:ext cx="265968" cy="40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1411210"/>
            <a:ext cx="1330672" cy="317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031229"/>
            <a:ext cx="3708412" cy="528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57081"/>
            <a:ext cx="283998" cy="432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048309"/>
            <a:ext cx="1593714" cy="498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655390" y="1090304"/>
            <a:ext cx="205333" cy="1015802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10797"/>
            <a:ext cx="3632799" cy="50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535" y="1592796"/>
            <a:ext cx="1587781" cy="513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149" y="1657081"/>
            <a:ext cx="487560" cy="21856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673" y="1183856"/>
            <a:ext cx="508036" cy="22735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87523" y="2564904"/>
                <a:ext cx="7056785" cy="6924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b="1" dirty="0" smtClean="0">
                    <a:solidFill>
                      <a:srgbClr val="0000FF"/>
                    </a:solidFill>
                  </a:rPr>
                  <a:t>An Example:</a:t>
                </a:r>
              </a:p>
              <a:p>
                <a:pPr marL="285750" indent="-285750"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300" dirty="0" smtClean="0">
                    <a:solidFill>
                      <a:schemeClr val="bg1"/>
                    </a:solidFill>
                  </a:rPr>
                  <a:t>An </a:t>
                </a:r>
                <a:r>
                  <a:rPr lang="en-US" sz="1300" dirty="0">
                    <a:solidFill>
                      <a:schemeClr val="bg1"/>
                    </a:solidFill>
                  </a:rPr>
                  <a:t>infinite electric line source of constant current </a:t>
                </a:r>
                <a:r>
                  <a:rPr lang="en-US" sz="1300" b="1" dirty="0" err="1" smtClean="0">
                    <a:solidFill>
                      <a:srgbClr val="0000FF"/>
                    </a:solidFill>
                  </a:rPr>
                  <a:t>I</a:t>
                </a:r>
                <a:r>
                  <a:rPr lang="en-US" sz="1300" b="1" baseline="-25000" dirty="0" err="1" smtClean="0">
                    <a:solidFill>
                      <a:srgbClr val="0000FF"/>
                    </a:solidFill>
                  </a:rPr>
                  <a:t>z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1300" dirty="0">
                    <a:solidFill>
                      <a:schemeClr val="bg1"/>
                    </a:solidFill>
                  </a:rPr>
                  <a:t>is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located at </a:t>
                </a:r>
                <a14:m>
                  <m:oMath xmlns:m="http://schemas.openxmlformats.org/officeDocument/2006/math">
                    <m:r>
                      <a:rPr lang="en-US" sz="1300" b="1" i="1" dirty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𝝆</m:t>
                    </m:r>
                  </m:oMath>
                </a14:m>
                <a:r>
                  <a:rPr lang="en-US" sz="1300" b="1" dirty="0">
                    <a:solidFill>
                      <a:srgbClr val="0000FF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en-US" sz="1300" b="1" i="1" dirty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𝝆</m:t>
                    </m:r>
                  </m:oMath>
                </a14:m>
                <a:r>
                  <a:rPr lang="en-US" sz="1300" b="1" dirty="0">
                    <a:solidFill>
                      <a:srgbClr val="0000FF"/>
                    </a:solidFill>
                  </a:rPr>
                  <a:t>', </a:t>
                </a:r>
                <a14:m>
                  <m:oMath xmlns:m="http://schemas.openxmlformats.org/officeDocument/2006/math">
                    <m:r>
                      <a:rPr lang="en-US" sz="13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𝝋</m:t>
                    </m:r>
                  </m:oMath>
                </a14:m>
                <a:r>
                  <a:rPr lang="en-US" sz="1300" b="1" dirty="0">
                    <a:solidFill>
                      <a:srgbClr val="0000FF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en-US" sz="1300" b="1" i="1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𝝋</m:t>
                    </m:r>
                  </m:oMath>
                </a14:m>
                <a:r>
                  <a:rPr lang="en-US" sz="1300" b="1" dirty="0">
                    <a:solidFill>
                      <a:srgbClr val="0000FF"/>
                    </a:solidFill>
                  </a:rPr>
                  <a:t>'</a:t>
                </a:r>
                <a:r>
                  <a:rPr lang="en-US" sz="1300" dirty="0">
                    <a:solidFill>
                      <a:schemeClr val="bg1"/>
                    </a:solidFill>
                  </a:rPr>
                  <a:t>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 and is </a:t>
                </a:r>
                <a:r>
                  <a:rPr lang="en-US" sz="1300" dirty="0">
                    <a:solidFill>
                      <a:schemeClr val="bg1"/>
                    </a:solidFill>
                  </a:rPr>
                  <a:t>radiating in an </a:t>
                </a:r>
                <a:r>
                  <a:rPr lang="en-US" sz="1300" dirty="0" smtClean="0">
                    <a:solidFill>
                      <a:schemeClr val="bg1"/>
                    </a:solidFill>
                  </a:rPr>
                  <a:t>unbounded free-space medium.</a:t>
                </a:r>
                <a:endParaRPr lang="en-US" sz="13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523" y="2564904"/>
                <a:ext cx="7056785" cy="692497"/>
              </a:xfrm>
              <a:prstGeom prst="rect">
                <a:avLst/>
              </a:prstGeom>
              <a:blipFill rotWithShape="1">
                <a:blip r:embed="rId14"/>
                <a:stretch>
                  <a:fillRect b="-79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496232" y="3698086"/>
            <a:ext cx="527829" cy="72008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7524" y="3248980"/>
            <a:ext cx="580319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This is like to previous problem but its medium is </a:t>
            </a:r>
            <a:r>
              <a:rPr lang="en-US" sz="1300" dirty="0" smtClean="0">
                <a:solidFill>
                  <a:srgbClr val="0000FF"/>
                </a:solidFill>
              </a:rPr>
              <a:t>unbounded. </a:t>
            </a:r>
            <a:endParaRPr lang="en-US" sz="1300" dirty="0">
              <a:solidFill>
                <a:srgbClr val="0000FF"/>
              </a:solidFill>
            </a:endParaRPr>
          </a:p>
        </p:txBody>
      </p:sp>
      <p:pic>
        <p:nvPicPr>
          <p:cNvPr id="27" name="Picture 2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548" y="4173963"/>
            <a:ext cx="487560" cy="21856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072" y="3730586"/>
            <a:ext cx="508036" cy="22735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788" y="3754647"/>
            <a:ext cx="1525237" cy="27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217" y="4122169"/>
            <a:ext cx="1592840" cy="32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0" name="Group 29"/>
          <p:cNvGrpSpPr/>
          <p:nvPr/>
        </p:nvGrpSpPr>
        <p:grpSpPr>
          <a:xfrm>
            <a:off x="2056200" y="4049217"/>
            <a:ext cx="1039625" cy="495907"/>
            <a:chOff x="1856634" y="3988330"/>
            <a:chExt cx="1039625" cy="495907"/>
          </a:xfrm>
        </p:grpSpPr>
        <p:grpSp>
          <p:nvGrpSpPr>
            <p:cNvPr id="42" name="Group 41"/>
            <p:cNvGrpSpPr/>
            <p:nvPr/>
          </p:nvGrpSpPr>
          <p:grpSpPr>
            <a:xfrm>
              <a:off x="1856634" y="3988330"/>
              <a:ext cx="407076" cy="468052"/>
              <a:chOff x="2112696" y="4689140"/>
              <a:chExt cx="407076" cy="468052"/>
            </a:xfrm>
          </p:grpSpPr>
          <p:cxnSp>
            <p:nvCxnSpPr>
              <p:cNvPr id="43" name="Straight Connector 42"/>
              <p:cNvCxnSpPr/>
              <p:nvPr/>
            </p:nvCxnSpPr>
            <p:spPr>
              <a:xfrm>
                <a:off x="2112696" y="4689140"/>
                <a:ext cx="407076" cy="468052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>
              <a:xfrm flipV="1">
                <a:off x="2121711" y="4689141"/>
                <a:ext cx="377301" cy="46805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Rectangle 19"/>
            <p:cNvSpPr/>
            <p:nvPr/>
          </p:nvSpPr>
          <p:spPr>
            <a:xfrm>
              <a:off x="2176190" y="4230321"/>
              <a:ext cx="720069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dirty="0">
                  <a:solidFill>
                    <a:srgbClr val="FF0000"/>
                  </a:solidFill>
                </a:rPr>
                <a:t>singular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151386" y="3463116"/>
            <a:ext cx="1060574" cy="566832"/>
            <a:chOff x="2951820" y="3438233"/>
            <a:chExt cx="1060574" cy="566832"/>
          </a:xfrm>
        </p:grpSpPr>
        <p:grpSp>
          <p:nvGrpSpPr>
            <p:cNvPr id="19" name="Group 18"/>
            <p:cNvGrpSpPr/>
            <p:nvPr/>
          </p:nvGrpSpPr>
          <p:grpSpPr>
            <a:xfrm>
              <a:off x="2951820" y="3537013"/>
              <a:ext cx="407076" cy="468052"/>
              <a:chOff x="2112696" y="4689140"/>
              <a:chExt cx="407076" cy="468052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2112696" y="4689140"/>
                <a:ext cx="407076" cy="468052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 flipV="1">
                <a:off x="2121711" y="4689141"/>
                <a:ext cx="377301" cy="46805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Rectangle 47"/>
            <p:cNvSpPr/>
            <p:nvPr/>
          </p:nvSpPr>
          <p:spPr>
            <a:xfrm>
              <a:off x="3292325" y="3438233"/>
              <a:ext cx="720069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dirty="0">
                  <a:solidFill>
                    <a:srgbClr val="FF0000"/>
                  </a:solidFill>
                </a:rPr>
                <a:t>singular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753111" y="3685556"/>
            <a:ext cx="312206" cy="785672"/>
            <a:chOff x="4437801" y="3690093"/>
            <a:chExt cx="312206" cy="785672"/>
          </a:xfrm>
        </p:grpSpPr>
        <p:sp>
          <p:nvSpPr>
            <p:cNvPr id="32" name="Rectangle 31"/>
            <p:cNvSpPr/>
            <p:nvPr/>
          </p:nvSpPr>
          <p:spPr>
            <a:xfrm>
              <a:off x="4631256" y="3755685"/>
              <a:ext cx="118751" cy="720080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ight Arrow 50"/>
            <p:cNvSpPr/>
            <p:nvPr/>
          </p:nvSpPr>
          <p:spPr>
            <a:xfrm>
              <a:off x="4437801" y="3690093"/>
              <a:ext cx="180687" cy="158706"/>
            </a:xfrm>
            <a:prstGeom prst="rightArrow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5" name="Picture 24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260" y="4204538"/>
            <a:ext cx="416394" cy="18665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25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256" y="3846048"/>
            <a:ext cx="442617" cy="19807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Group 32"/>
          <p:cNvGrpSpPr/>
          <p:nvPr/>
        </p:nvGrpSpPr>
        <p:grpSpPr>
          <a:xfrm>
            <a:off x="1079612" y="4509120"/>
            <a:ext cx="6539216" cy="496177"/>
            <a:chOff x="983472" y="4926015"/>
            <a:chExt cx="6539216" cy="496177"/>
          </a:xfrm>
        </p:grpSpPr>
        <p:pic>
          <p:nvPicPr>
            <p:cNvPr id="6162" name="Picture 18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472" y="5032351"/>
              <a:ext cx="5222691" cy="360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63" name="Picture 19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8229" y="4926015"/>
              <a:ext cx="1284459" cy="496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9" name="Picture 8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56606"/>
            <a:ext cx="5996868" cy="39979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6" name="Picture 2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66" y="5128954"/>
            <a:ext cx="1424819" cy="3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7" name="Picture 23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09" y="5614286"/>
            <a:ext cx="2318314" cy="61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0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852" y="5445224"/>
            <a:ext cx="2988332" cy="976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9" name="Picture 25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651" y="5119034"/>
            <a:ext cx="1544610" cy="358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6" name="Group 35"/>
          <p:cNvGrpSpPr/>
          <p:nvPr/>
        </p:nvGrpSpPr>
        <p:grpSpPr>
          <a:xfrm>
            <a:off x="346899" y="5229200"/>
            <a:ext cx="6070958" cy="1100878"/>
            <a:chOff x="346899" y="5229200"/>
            <a:chExt cx="6070958" cy="1100878"/>
          </a:xfrm>
        </p:grpSpPr>
        <p:sp>
          <p:nvSpPr>
            <p:cNvPr id="68" name="Rectangle 67"/>
            <p:cNvSpPr/>
            <p:nvPr/>
          </p:nvSpPr>
          <p:spPr>
            <a:xfrm>
              <a:off x="346899" y="5229200"/>
              <a:ext cx="118751" cy="109726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2933016" y="5232809"/>
              <a:ext cx="118751" cy="109726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6299106" y="5229200"/>
              <a:ext cx="118751" cy="1097269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171" name="Picture 27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794" y="5625848"/>
            <a:ext cx="2583710" cy="43144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6444208" y="5153126"/>
            <a:ext cx="27593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q"/>
            </a:pPr>
            <a:r>
              <a:rPr lang="en-US" sz="1000" dirty="0" smtClean="0">
                <a:solidFill>
                  <a:schemeClr val="bg1"/>
                </a:solidFill>
              </a:rPr>
              <a:t>Using </a:t>
            </a:r>
            <a:r>
              <a:rPr lang="en-US" sz="1000" b="1" dirty="0" smtClean="0">
                <a:solidFill>
                  <a:srgbClr val="0000FF"/>
                </a:solidFill>
              </a:rPr>
              <a:t>addition theorem </a:t>
            </a:r>
            <a:r>
              <a:rPr lang="en-US" sz="1000" dirty="0" smtClean="0">
                <a:solidFill>
                  <a:schemeClr val="bg1"/>
                </a:solidFill>
              </a:rPr>
              <a:t>for Hankel functions: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76" name="Right Arrow 75"/>
          <p:cNvSpPr/>
          <p:nvPr/>
        </p:nvSpPr>
        <p:spPr>
          <a:xfrm>
            <a:off x="6631938" y="6094201"/>
            <a:ext cx="329270" cy="284845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72" name="Picture 28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080" y="6093296"/>
            <a:ext cx="87630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Freeform 38"/>
          <p:cNvSpPr/>
          <p:nvPr/>
        </p:nvSpPr>
        <p:spPr>
          <a:xfrm>
            <a:off x="7124700" y="2600326"/>
            <a:ext cx="1616756" cy="3493876"/>
          </a:xfrm>
          <a:custGeom>
            <a:avLst/>
            <a:gdLst>
              <a:gd name="connsiteX0" fmla="*/ 838200 w 1616756"/>
              <a:gd name="connsiteY0" fmla="*/ 3724275 h 3724275"/>
              <a:gd name="connsiteX1" fmla="*/ 1590675 w 1616756"/>
              <a:gd name="connsiteY1" fmla="*/ 2057400 h 3724275"/>
              <a:gd name="connsiteX2" fmla="*/ 0 w 1616756"/>
              <a:gd name="connsiteY2" fmla="*/ 0 h 3724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16756" h="3724275">
                <a:moveTo>
                  <a:pt x="838200" y="3724275"/>
                </a:moveTo>
                <a:cubicBezTo>
                  <a:pt x="1284287" y="3201193"/>
                  <a:pt x="1730375" y="2678112"/>
                  <a:pt x="1590675" y="2057400"/>
                </a:cubicBezTo>
                <a:cubicBezTo>
                  <a:pt x="1450975" y="1436687"/>
                  <a:pt x="725487" y="718343"/>
                  <a:pt x="0" y="0"/>
                </a:cubicBezTo>
              </a:path>
            </a:pathLst>
          </a:custGeom>
          <a:noFill/>
          <a:ln>
            <a:solidFill>
              <a:srgbClr val="FF0000"/>
            </a:solidFill>
            <a:prstDash val="dash"/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itle 1"/>
          <p:cNvSpPr>
            <a:spLocks noGrp="1"/>
          </p:cNvSpPr>
          <p:nvPr>
            <p:ph type="title"/>
          </p:nvPr>
        </p:nvSpPr>
        <p:spPr>
          <a:xfrm>
            <a:off x="1" y="433160"/>
            <a:ext cx="9102634" cy="432048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of Scalar </a:t>
            </a:r>
            <a:r>
              <a:rPr lang="en-US" sz="1400" b="1" dirty="0" smtClean="0">
                <a:solidFill>
                  <a:srgbClr val="0000FF"/>
                </a:solidFill>
              </a:rPr>
              <a:t>2D</a:t>
            </a:r>
            <a:r>
              <a:rPr lang="en-US" sz="1400" b="1" dirty="0" smtClean="0">
                <a:solidFill>
                  <a:schemeClr val="bg1"/>
                </a:solidFill>
              </a:rPr>
              <a:t>-Helmholtz </a:t>
            </a:r>
            <a:r>
              <a:rPr lang="en-US" sz="1400" b="1" dirty="0" smtClean="0">
                <a:solidFill>
                  <a:schemeClr val="bg1"/>
                </a:solidFill>
              </a:rPr>
              <a:t>Equation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8471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24" grpId="0" animBg="1"/>
      <p:bldP spid="7" grpId="0"/>
      <p:bldP spid="34" grpId="0"/>
      <p:bldP spid="76" grpId="0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7" y="1273562"/>
            <a:ext cx="2650007" cy="237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87524" y="1052736"/>
                <a:ext cx="6372708" cy="864096"/>
              </a:xfrm>
            </p:spPr>
            <p:txBody>
              <a:bodyPr/>
              <a:lstStyle/>
              <a:p>
                <a:pPr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b="1" dirty="0">
                    <a:solidFill>
                      <a:srgbClr val="0000FF"/>
                    </a:solidFill>
                  </a:rPr>
                  <a:t>Spherical </a:t>
                </a:r>
                <a:r>
                  <a:rPr lang="en-US" sz="1200" b="1" dirty="0" smtClean="0">
                    <a:solidFill>
                      <a:srgbClr val="0000FF"/>
                    </a:solidFill>
                  </a:rPr>
                  <a:t>Coordinates:</a:t>
                </a:r>
              </a:p>
              <a:p>
                <a:pPr>
                  <a:buClr>
                    <a:srgbClr val="FF0000"/>
                  </a:buClr>
                  <a:buFont typeface="Wingdings" pitchFamily="2" charset="2"/>
                  <a:buChar char="q"/>
                </a:pPr>
                <a:r>
                  <a:rPr lang="en-US" sz="1200" dirty="0">
                    <a:solidFill>
                      <a:schemeClr val="bg1"/>
                    </a:solidFill>
                  </a:rPr>
                  <a:t>Green's function of a source positioned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at </a:t>
                </a:r>
                <a:r>
                  <a:rPr lang="en-US" sz="1200" dirty="0" smtClean="0">
                    <a:solidFill>
                      <a:srgbClr val="0000FF"/>
                    </a:solidFill>
                  </a:rPr>
                  <a:t>r',</a:t>
                </a:r>
                <a14:m>
                  <m:oMath xmlns:m="http://schemas.openxmlformats.org/officeDocument/2006/math">
                    <m:r>
                      <a:rPr lang="en-US" sz="1200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r>
                  <a:rPr lang="en-US" sz="1200" dirty="0" smtClean="0">
                    <a:solidFill>
                      <a:srgbClr val="0000FF"/>
                    </a:solidFill>
                  </a:rPr>
                  <a:t>',</a:t>
                </a:r>
                <a14:m>
                  <m:oMath xmlns:m="http://schemas.openxmlformats.org/officeDocument/2006/math">
                    <m:r>
                      <a:rPr lang="en-US" sz="1200" i="1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𝜃</m:t>
                    </m:r>
                  </m:oMath>
                </a14:m>
                <a:r>
                  <a:rPr lang="en-US" sz="1200" dirty="0" smtClean="0">
                    <a:solidFill>
                      <a:srgbClr val="0000FF"/>
                    </a:solidFill>
                  </a:rPr>
                  <a:t>' </a:t>
                </a:r>
                <a:r>
                  <a:rPr lang="en-US" sz="1200" dirty="0">
                    <a:solidFill>
                      <a:schemeClr val="bg1"/>
                    </a:solidFill>
                  </a:rPr>
                  <a:t>inside a </a:t>
                </a:r>
                <a:r>
                  <a:rPr lang="en-US" sz="1200" dirty="0" smtClean="0">
                    <a:solidFill>
                      <a:schemeClr val="bg1"/>
                    </a:solidFill>
                  </a:rPr>
                  <a:t>sphere with free-space:</a:t>
                </a:r>
                <a:endParaRPr lang="en-US" sz="1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7524" y="1052736"/>
                <a:ext cx="6372708" cy="864096"/>
              </a:xfrm>
              <a:blipFill rotWithShape="0">
                <a:blip r:embed="rId3"/>
                <a:stretch>
                  <a:fillRect t="-7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0" y="2119118"/>
            <a:ext cx="1067888" cy="243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8840"/>
            <a:ext cx="3168352" cy="48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4932040" y="2024844"/>
            <a:ext cx="1405180" cy="457200"/>
            <a:chOff x="5289186" y="2024844"/>
            <a:chExt cx="1405180" cy="457200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8473" y="2024844"/>
              <a:ext cx="114589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186" y="2204864"/>
              <a:ext cx="203789" cy="127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Group 5"/>
          <p:cNvGrpSpPr/>
          <p:nvPr/>
        </p:nvGrpSpPr>
        <p:grpSpPr>
          <a:xfrm>
            <a:off x="4259789" y="1823124"/>
            <a:ext cx="1536347" cy="381742"/>
            <a:chOff x="4619829" y="1757400"/>
            <a:chExt cx="1536347" cy="381742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9829" y="1757400"/>
              <a:ext cx="1536347" cy="164454"/>
            </a:xfrm>
            <a:prstGeom prst="rect">
              <a:avLst/>
            </a:prstGeom>
            <a:noFill/>
            <a:ln w="9525">
              <a:solidFill>
                <a:srgbClr val="00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ight Arrow 11"/>
            <p:cNvSpPr/>
            <p:nvPr/>
          </p:nvSpPr>
          <p:spPr>
            <a:xfrm rot="5400000">
              <a:off x="5302042" y="1973093"/>
              <a:ext cx="178074" cy="154023"/>
            </a:xfrm>
            <a:prstGeom prst="rightArrow">
              <a:avLst/>
            </a:prstGeom>
            <a:solidFill>
              <a:srgbClr val="006600"/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63339" y="2621175"/>
            <a:ext cx="5792994" cy="1024003"/>
            <a:chOff x="463339" y="2720522"/>
            <a:chExt cx="5792994" cy="1024003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2720522"/>
              <a:ext cx="4558491" cy="564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Right Arrow 15"/>
            <p:cNvSpPr/>
            <p:nvPr/>
          </p:nvSpPr>
          <p:spPr>
            <a:xfrm>
              <a:off x="463339" y="2907280"/>
              <a:ext cx="193385" cy="189019"/>
            </a:xfrm>
            <a:prstGeom prst="rightArrow">
              <a:avLst/>
            </a:prstGeom>
            <a:solidFill>
              <a:srgbClr val="006600"/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3321141"/>
              <a:ext cx="2764453" cy="423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73" y="3937411"/>
            <a:ext cx="5698423" cy="548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287524" y="3645024"/>
            <a:ext cx="82089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Green's function can be represented by a double summation of an </a:t>
            </a:r>
            <a:r>
              <a:rPr lang="en-US" sz="1200" dirty="0" smtClean="0">
                <a:solidFill>
                  <a:schemeClr val="bg1"/>
                </a:solidFill>
              </a:rPr>
              <a:t>infinite series as:</a:t>
            </a:r>
            <a:endParaRPr lang="en-US" sz="1200" dirty="0">
              <a:solidFill>
                <a:schemeClr val="bg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979825" y="3969060"/>
            <a:ext cx="1971485" cy="540060"/>
            <a:chOff x="6890873" y="3898503"/>
            <a:chExt cx="1971485" cy="540060"/>
          </a:xfrm>
        </p:grpSpPr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9147" y="4207067"/>
              <a:ext cx="1853211" cy="231496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890873" y="3898503"/>
              <a:ext cx="1696631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b="1" dirty="0" err="1" smtClean="0">
                  <a:solidFill>
                    <a:srgbClr val="0000FF"/>
                  </a:solidFill>
                </a:rPr>
                <a:t>Tesseral</a:t>
              </a:r>
              <a:r>
                <a:rPr lang="en-US" sz="1000" b="1" dirty="0" smtClean="0">
                  <a:solidFill>
                    <a:srgbClr val="0000FF"/>
                  </a:solidFill>
                </a:rPr>
                <a:t> Harmonics</a:t>
              </a:r>
              <a:endParaRPr lang="en-US" sz="10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287524" y="4509120"/>
            <a:ext cx="654615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200" dirty="0">
                <a:solidFill>
                  <a:schemeClr val="bg1"/>
                </a:solidFill>
              </a:rPr>
              <a:t>Multiplying </a:t>
            </a:r>
            <a:r>
              <a:rPr lang="en-US" sz="1200" dirty="0" smtClean="0">
                <a:solidFill>
                  <a:schemeClr val="bg1"/>
                </a:solidFill>
              </a:rPr>
              <a:t>by </a:t>
            </a:r>
            <a:r>
              <a:rPr lang="en-US" sz="1200" b="1" dirty="0">
                <a:solidFill>
                  <a:srgbClr val="0000FF"/>
                </a:solidFill>
              </a:rPr>
              <a:t>r</a:t>
            </a:r>
            <a:r>
              <a:rPr lang="en-US" sz="1200" b="1" baseline="30000" dirty="0">
                <a:solidFill>
                  <a:srgbClr val="0000FF"/>
                </a:solidFill>
              </a:rPr>
              <a:t>2</a:t>
            </a:r>
            <a:r>
              <a:rPr lang="en-US" sz="1200" dirty="0">
                <a:solidFill>
                  <a:schemeClr val="bg1"/>
                </a:solidFill>
              </a:rPr>
              <a:t> and then </a:t>
            </a:r>
            <a:r>
              <a:rPr lang="en-US" sz="1200" dirty="0" smtClean="0">
                <a:solidFill>
                  <a:schemeClr val="bg1"/>
                </a:solidFill>
              </a:rPr>
              <a:t>substituting in differential equation: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03322" y="4375194"/>
            <a:ext cx="1232874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650260" y="4827776"/>
            <a:ext cx="5686960" cy="526092"/>
            <a:chOff x="650260" y="4827776"/>
            <a:chExt cx="5686960" cy="526092"/>
          </a:xfrm>
        </p:grpSpPr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260" y="4827776"/>
              <a:ext cx="3509035" cy="5260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9295" y="4855985"/>
              <a:ext cx="2177925" cy="481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4923334"/>
            <a:ext cx="2387178" cy="377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322475" y="5440868"/>
            <a:ext cx="2887859" cy="276999"/>
            <a:chOff x="322475" y="5440868"/>
            <a:chExt cx="2887859" cy="276999"/>
          </a:xfrm>
        </p:grpSpPr>
        <p:pic>
          <p:nvPicPr>
            <p:cNvPr id="1039" name="Picture 15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9792" y="5445224"/>
              <a:ext cx="510542" cy="246469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Rectangle 16"/>
            <p:cNvSpPr/>
            <p:nvPr/>
          </p:nvSpPr>
          <p:spPr>
            <a:xfrm>
              <a:off x="322475" y="5440868"/>
              <a:ext cx="226978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buClr>
                  <a:srgbClr val="FF0000"/>
                </a:buClr>
                <a:buFont typeface="Wingdings" pitchFamily="2" charset="2"/>
                <a:buChar char="q"/>
              </a:pPr>
              <a:r>
                <a:rPr lang="en-US" sz="1200" dirty="0" smtClean="0">
                  <a:solidFill>
                    <a:schemeClr val="bg1"/>
                  </a:solidFill>
                </a:rPr>
                <a:t>  Dividing </a:t>
              </a:r>
              <a:r>
                <a:rPr lang="en-US" sz="1200" dirty="0">
                  <a:solidFill>
                    <a:schemeClr val="bg1"/>
                  </a:solidFill>
                </a:rPr>
                <a:t>both sides </a:t>
              </a:r>
              <a:r>
                <a:rPr lang="en-US" sz="1200" dirty="0" smtClean="0">
                  <a:solidFill>
                    <a:schemeClr val="bg1"/>
                  </a:solidFill>
                </a:rPr>
                <a:t>by: 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1" y="5742364"/>
            <a:ext cx="5247425" cy="561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626" y="5788095"/>
            <a:ext cx="3043902" cy="45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oup 19"/>
          <p:cNvGrpSpPr/>
          <p:nvPr/>
        </p:nvGrpSpPr>
        <p:grpSpPr>
          <a:xfrm>
            <a:off x="2627783" y="5487035"/>
            <a:ext cx="2592289" cy="894293"/>
            <a:chOff x="2627783" y="5487035"/>
            <a:chExt cx="2592289" cy="894293"/>
          </a:xfrm>
        </p:grpSpPr>
        <p:sp>
          <p:nvSpPr>
            <p:cNvPr id="19" name="Rectangle 18"/>
            <p:cNvSpPr/>
            <p:nvPr/>
          </p:nvSpPr>
          <p:spPr>
            <a:xfrm>
              <a:off x="2627783" y="5733256"/>
              <a:ext cx="2480267" cy="648072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363747" y="5487035"/>
              <a:ext cx="85632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sz="1000" dirty="0">
                  <a:solidFill>
                    <a:srgbClr val="FF0000"/>
                  </a:solidFill>
                </a:rPr>
                <a:t>Using </a:t>
              </a:r>
              <a:r>
                <a:rPr lang="en-US" sz="1000" dirty="0" smtClean="0">
                  <a:solidFill>
                    <a:srgbClr val="FF0000"/>
                  </a:solidFill>
                </a:rPr>
                <a:t>CH3</a:t>
              </a:r>
              <a:endParaRPr lang="en-US" sz="10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7" name="Title 1"/>
          <p:cNvSpPr>
            <a:spLocks noGrp="1"/>
          </p:cNvSpPr>
          <p:nvPr>
            <p:ph type="title"/>
          </p:nvPr>
        </p:nvSpPr>
        <p:spPr>
          <a:xfrm>
            <a:off x="1" y="433160"/>
            <a:ext cx="9102634" cy="432048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of Scalar </a:t>
            </a:r>
            <a:r>
              <a:rPr lang="en-US" sz="1400" b="1" dirty="0" smtClean="0">
                <a:solidFill>
                  <a:srgbClr val="0000FF"/>
                </a:solidFill>
              </a:rPr>
              <a:t>3D</a:t>
            </a:r>
            <a:r>
              <a:rPr lang="en-US" sz="1400" b="1" dirty="0" smtClean="0">
                <a:solidFill>
                  <a:schemeClr val="bg1"/>
                </a:solidFill>
              </a:rPr>
              <a:t>-Helmholtz Equation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5580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3" grpId="0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096048"/>
            <a:ext cx="2234089" cy="280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3106" y="1088740"/>
            <a:ext cx="142058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Using </a:t>
            </a:r>
            <a:r>
              <a:rPr lang="en-US" sz="1300" dirty="0" smtClean="0">
                <a:solidFill>
                  <a:srgbClr val="0000FF"/>
                </a:solidFill>
              </a:rPr>
              <a:t>CH3</a:t>
            </a:r>
            <a:r>
              <a:rPr lang="en-US" sz="1300" dirty="0" smtClean="0">
                <a:solidFill>
                  <a:schemeClr val="bg1"/>
                </a:solidFill>
              </a:rPr>
              <a:t>:</a:t>
            </a:r>
            <a:endParaRPr lang="en-US" sz="1300" dirty="0">
              <a:solidFill>
                <a:schemeClr val="bg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764461" y="1510511"/>
            <a:ext cx="7537903" cy="474117"/>
            <a:chOff x="764461" y="1510511"/>
            <a:chExt cx="7537903" cy="474117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461" y="1513084"/>
              <a:ext cx="2808312" cy="471544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977" y="1522908"/>
              <a:ext cx="3384307" cy="46172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6247" y="1510511"/>
              <a:ext cx="936117" cy="46558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397" y="2221627"/>
            <a:ext cx="3240360" cy="46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600" y="2241676"/>
            <a:ext cx="3533295" cy="441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4456620" y="2323909"/>
            <a:ext cx="3674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FF0000"/>
                </a:solidFill>
              </a:rPr>
              <a:t>or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683567" y="2308086"/>
            <a:ext cx="296031" cy="30777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756660" y="2888940"/>
            <a:ext cx="7268045" cy="620648"/>
            <a:chOff x="756660" y="2934660"/>
            <a:chExt cx="7268045" cy="620648"/>
          </a:xfrm>
        </p:grpSpPr>
        <p:pic>
          <p:nvPicPr>
            <p:cNvPr id="16" name="Picture 18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660" y="2934660"/>
              <a:ext cx="4467766" cy="6206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4776" y="3037917"/>
              <a:ext cx="2759929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9" name="Right Arrow 18"/>
          <p:cNvSpPr/>
          <p:nvPr/>
        </p:nvSpPr>
        <p:spPr>
          <a:xfrm>
            <a:off x="387536" y="3045376"/>
            <a:ext cx="296031" cy="307776"/>
          </a:xfrm>
          <a:prstGeom prst="rightArrow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35551" y="3684949"/>
            <a:ext cx="2524217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Orthogonally conditions: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800" y="3650831"/>
            <a:ext cx="3554396" cy="40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6668385" y="3429000"/>
            <a:ext cx="2388056" cy="680730"/>
            <a:chOff x="6621348" y="3540359"/>
            <a:chExt cx="2388056" cy="680730"/>
          </a:xfrm>
        </p:grpSpPr>
        <p:pic>
          <p:nvPicPr>
            <p:cNvPr id="2058" name="Picture 10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9016" y="3966601"/>
              <a:ext cx="2290388" cy="25448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4574" y="3612367"/>
              <a:ext cx="1234829" cy="303065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Rectangle 23"/>
            <p:cNvSpPr/>
            <p:nvPr/>
          </p:nvSpPr>
          <p:spPr>
            <a:xfrm>
              <a:off x="6621348" y="3540359"/>
              <a:ext cx="63991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b="1" dirty="0" smtClean="0">
                  <a:solidFill>
                    <a:srgbClr val="006600"/>
                  </a:solidFill>
                </a:rPr>
                <a:t>Using:</a:t>
              </a:r>
              <a:endParaRPr lang="en-US" sz="1000" b="1" dirty="0">
                <a:solidFill>
                  <a:srgbClr val="006600"/>
                </a:solidFill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8154548" y="3110771"/>
            <a:ext cx="4138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</a:rPr>
              <a:t>(1)</a:t>
            </a:r>
            <a:endParaRPr lang="en-US" sz="1000" b="1" dirty="0"/>
          </a:p>
        </p:txBody>
      </p:sp>
      <p:grpSp>
        <p:nvGrpSpPr>
          <p:cNvPr id="14" name="Group 13"/>
          <p:cNvGrpSpPr/>
          <p:nvPr/>
        </p:nvGrpSpPr>
        <p:grpSpPr>
          <a:xfrm>
            <a:off x="539552" y="4124689"/>
            <a:ext cx="6732748" cy="294499"/>
            <a:chOff x="539552" y="4124689"/>
            <a:chExt cx="6732748" cy="29449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Rectangle 11"/>
                <p:cNvSpPr/>
                <p:nvPr/>
              </p:nvSpPr>
              <p:spPr>
                <a:xfrm>
                  <a:off x="539552" y="4124689"/>
                  <a:ext cx="6732748" cy="29238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285750" indent="-285750">
                    <a:buClr>
                      <a:srgbClr val="FF0000"/>
                    </a:buClr>
                    <a:buFont typeface="Wingdings" pitchFamily="2" charset="2"/>
                    <a:buChar char="q"/>
                  </a:pPr>
                  <a:r>
                    <a:rPr lang="en-US" sz="1300" dirty="0" smtClean="0">
                      <a:solidFill>
                        <a:schemeClr val="bg1"/>
                      </a:solidFill>
                    </a:rPr>
                    <a:t>Multiplying both sides of </a:t>
                  </a:r>
                  <a:r>
                    <a:rPr lang="en-US" sz="1300" dirty="0" smtClean="0">
                      <a:solidFill>
                        <a:srgbClr val="FF0000"/>
                      </a:solidFill>
                    </a:rPr>
                    <a:t>(1)</a:t>
                  </a:r>
                  <a:r>
                    <a:rPr lang="en-US" sz="1300" dirty="0" smtClean="0">
                      <a:solidFill>
                        <a:schemeClr val="bg1"/>
                      </a:solidFill>
                    </a:rPr>
                    <a:t> by                      and integrating </a:t>
                  </a:r>
                  <a14:m>
                    <m:oMath xmlns:m="http://schemas.openxmlformats.org/officeDocument/2006/math">
                      <m:r>
                        <a:rPr lang="en-US" sz="1300" b="0" i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sz="130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𝜃</m:t>
                      </m:r>
                      <m:r>
                        <a:rPr lang="en-US" sz="13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1300" b="0" i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and</m:t>
                      </m:r>
                      <m:r>
                        <a:rPr lang="en-US" sz="13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sz="130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𝜑</m:t>
                      </m:r>
                      <m:r>
                        <a:rPr lang="en-US" sz="13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</m:oMath>
                  </a14:m>
                  <a:r>
                    <a:rPr lang="en-US" sz="1300" dirty="0" smtClean="0">
                      <a:solidFill>
                        <a:schemeClr val="bg1"/>
                      </a:solidFill>
                    </a:rPr>
                    <a:t>:</a:t>
                  </a:r>
                  <a:endParaRPr lang="en-US" sz="13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2" name="Rectangle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9552" y="4124689"/>
                  <a:ext cx="6732748" cy="292388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 l="-91" b="-1875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060" name="Picture 12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4160693"/>
              <a:ext cx="1100108" cy="2584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28532"/>
            <a:ext cx="5079544" cy="54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539551" y="4988785"/>
            <a:ext cx="7956885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This is a differential equation and its solution </a:t>
            </a:r>
            <a:r>
              <a:rPr lang="en-US" sz="1300" dirty="0">
                <a:solidFill>
                  <a:schemeClr val="bg1"/>
                </a:solidFill>
              </a:rPr>
              <a:t>can be obtained using the </a:t>
            </a:r>
            <a:r>
              <a:rPr lang="en-US" sz="1300" dirty="0">
                <a:solidFill>
                  <a:srgbClr val="0000FF"/>
                </a:solidFill>
              </a:rPr>
              <a:t>closed </a:t>
            </a:r>
            <a:r>
              <a:rPr lang="en-US" sz="1300" dirty="0" smtClean="0">
                <a:solidFill>
                  <a:srgbClr val="0000FF"/>
                </a:solidFill>
              </a:rPr>
              <a:t>form</a:t>
            </a:r>
            <a:r>
              <a:rPr lang="en-US" sz="1300" dirty="0" smtClean="0">
                <a:solidFill>
                  <a:schemeClr val="bg1"/>
                </a:solidFill>
              </a:rPr>
              <a:t>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39552" y="5301208"/>
            <a:ext cx="4246675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Using one-dimensional </a:t>
            </a:r>
            <a:r>
              <a:rPr lang="en-US" sz="1300" dirty="0">
                <a:solidFill>
                  <a:srgbClr val="0000FF"/>
                </a:solidFill>
              </a:rPr>
              <a:t>Sturm-</a:t>
            </a:r>
            <a:r>
              <a:rPr lang="en-US" sz="1300" dirty="0" err="1">
                <a:solidFill>
                  <a:srgbClr val="0000FF"/>
                </a:solidFill>
              </a:rPr>
              <a:t>Liouville</a:t>
            </a:r>
            <a:r>
              <a:rPr lang="en-US" sz="1300" dirty="0">
                <a:solidFill>
                  <a:schemeClr val="bg1"/>
                </a:solidFill>
              </a:rPr>
              <a:t> </a:t>
            </a:r>
            <a:r>
              <a:rPr lang="en-US" sz="1300" dirty="0" smtClean="0">
                <a:solidFill>
                  <a:schemeClr val="bg1"/>
                </a:solidFill>
              </a:rPr>
              <a:t>form:</a:t>
            </a:r>
            <a:endParaRPr lang="en-US" sz="1300" dirty="0">
              <a:solidFill>
                <a:schemeClr val="bg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848364" y="4804593"/>
            <a:ext cx="1188085" cy="1216695"/>
            <a:chOff x="7893909" y="5173176"/>
            <a:chExt cx="1188085" cy="1216695"/>
          </a:xfrm>
        </p:grpSpPr>
        <p:pic>
          <p:nvPicPr>
            <p:cNvPr id="2062" name="Picture 14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93909" y="5697319"/>
              <a:ext cx="1188085" cy="69255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63" name="Picture 15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493" y="5457857"/>
              <a:ext cx="448400" cy="17778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Rectangle 35"/>
            <p:cNvSpPr/>
            <p:nvPr/>
          </p:nvSpPr>
          <p:spPr>
            <a:xfrm>
              <a:off x="8194281" y="5173176"/>
              <a:ext cx="63991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000" b="1" dirty="0" smtClean="0">
                  <a:solidFill>
                    <a:srgbClr val="006600"/>
                  </a:solidFill>
                </a:rPr>
                <a:t>Using:</a:t>
              </a:r>
              <a:endParaRPr lang="en-US" sz="1000" b="1" dirty="0">
                <a:solidFill>
                  <a:srgbClr val="006600"/>
                </a:solidFill>
              </a:endParaRPr>
            </a:p>
          </p:txBody>
        </p:sp>
      </p:grpSp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730756"/>
            <a:ext cx="3617408" cy="274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04" y="6077357"/>
            <a:ext cx="3578110" cy="253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321" y="5712035"/>
            <a:ext cx="1236875" cy="237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Rectangle 43"/>
          <p:cNvSpPr/>
          <p:nvPr/>
        </p:nvSpPr>
        <p:spPr>
          <a:xfrm>
            <a:off x="645710" y="5775847"/>
            <a:ext cx="237502" cy="593836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1" y="5974836"/>
            <a:ext cx="2592288" cy="47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4675521" y="5430416"/>
            <a:ext cx="1912703" cy="1022920"/>
            <a:chOff x="4659713" y="5430416"/>
            <a:chExt cx="1912703" cy="1022920"/>
          </a:xfrm>
        </p:grpSpPr>
        <p:sp>
          <p:nvSpPr>
            <p:cNvPr id="46" name="Rectangle 45"/>
            <p:cNvSpPr/>
            <p:nvPr/>
          </p:nvSpPr>
          <p:spPr>
            <a:xfrm>
              <a:off x="4743247" y="5661248"/>
              <a:ext cx="237502" cy="792088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659713" y="5430416"/>
              <a:ext cx="1912703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900" b="1" dirty="0" smtClean="0">
                  <a:solidFill>
                    <a:srgbClr val="FF0000"/>
                  </a:solidFill>
                </a:rPr>
                <a:t>Using Boundary Condition:</a:t>
              </a:r>
              <a:endParaRPr lang="en-US" sz="9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42" name="Title 1"/>
          <p:cNvSpPr>
            <a:spLocks noGrp="1"/>
          </p:cNvSpPr>
          <p:nvPr>
            <p:ph type="title"/>
          </p:nvPr>
        </p:nvSpPr>
        <p:spPr>
          <a:xfrm>
            <a:off x="1" y="433160"/>
            <a:ext cx="9102634" cy="432048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of Scalar </a:t>
            </a:r>
            <a:r>
              <a:rPr lang="en-US" sz="1400" b="1" dirty="0" smtClean="0">
                <a:solidFill>
                  <a:srgbClr val="0000FF"/>
                </a:solidFill>
              </a:rPr>
              <a:t>3D</a:t>
            </a:r>
            <a:r>
              <a:rPr lang="en-US" sz="1400" b="1" dirty="0" smtClean="0">
                <a:solidFill>
                  <a:schemeClr val="bg1"/>
                </a:solidFill>
              </a:rPr>
              <a:t>-Helmholtz Equation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32873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5" grpId="0" animBg="1"/>
      <p:bldP spid="19" grpId="0" animBg="1"/>
      <p:bldP spid="7" grpId="0"/>
      <p:bldP spid="13" grpId="0"/>
      <p:bldP spid="17" grpId="0"/>
      <p:bldP spid="18" grpId="0"/>
      <p:bldP spid="4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20" y="1556792"/>
            <a:ext cx="4779122" cy="500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252" y="1556792"/>
            <a:ext cx="2016224" cy="513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2825850"/>
            <a:ext cx="1828800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080320" y="2453980"/>
            <a:ext cx="201449" cy="109767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18606" y="1107792"/>
            <a:ext cx="581439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Using the </a:t>
            </a:r>
            <a:r>
              <a:rPr lang="en-US" sz="1300" dirty="0" err="1">
                <a:solidFill>
                  <a:schemeClr val="bg1"/>
                </a:solidFill>
              </a:rPr>
              <a:t>Wronskian</a:t>
            </a:r>
            <a:r>
              <a:rPr lang="en-US" sz="1300" dirty="0">
                <a:solidFill>
                  <a:schemeClr val="bg1"/>
                </a:solidFill>
              </a:rPr>
              <a:t> for spherical Bessel </a:t>
            </a:r>
            <a:r>
              <a:rPr lang="en-US" sz="1300" dirty="0" smtClean="0">
                <a:solidFill>
                  <a:schemeClr val="bg1"/>
                </a:solidFill>
              </a:rPr>
              <a:t>functions:</a:t>
            </a:r>
            <a:endParaRPr lang="en-US" sz="1300" dirty="0">
              <a:solidFill>
                <a:schemeClr val="bg1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317773" y="2312876"/>
            <a:ext cx="5749724" cy="548640"/>
            <a:chOff x="2771800" y="2254580"/>
            <a:chExt cx="5749724" cy="548640"/>
          </a:xfrm>
        </p:grpSpPr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1800" y="2254580"/>
              <a:ext cx="4151376" cy="548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64" y="2395684"/>
              <a:ext cx="1573260" cy="3096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Group 7"/>
          <p:cNvGrpSpPr/>
          <p:nvPr/>
        </p:nvGrpSpPr>
        <p:grpSpPr>
          <a:xfrm>
            <a:off x="2350237" y="3047594"/>
            <a:ext cx="5714151" cy="561426"/>
            <a:chOff x="2350237" y="2780928"/>
            <a:chExt cx="5714151" cy="561426"/>
          </a:xfrm>
        </p:grpSpPr>
        <p:pic>
          <p:nvPicPr>
            <p:cNvPr id="3079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0237" y="2780928"/>
              <a:ext cx="4107996" cy="5614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0" name="Picture 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4134" y="2951021"/>
              <a:ext cx="1550254" cy="2619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932" y="2506897"/>
            <a:ext cx="530555" cy="210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278" y="3191610"/>
            <a:ext cx="533209" cy="27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17380"/>
            <a:ext cx="2131133" cy="274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2434170" y="3964430"/>
            <a:ext cx="229618" cy="198022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2763253" y="3935816"/>
            <a:ext cx="5135097" cy="1069425"/>
            <a:chOff x="2763253" y="3785347"/>
            <a:chExt cx="5135097" cy="1069425"/>
          </a:xfrm>
        </p:grpSpPr>
        <p:pic>
          <p:nvPicPr>
            <p:cNvPr id="3085" name="Picture 13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3253" y="3785347"/>
              <a:ext cx="4545051" cy="572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6" name="Picture 14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08" y="4360523"/>
              <a:ext cx="3254342" cy="494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2807804" y="5236993"/>
            <a:ext cx="5256584" cy="1108331"/>
            <a:chOff x="2807804" y="5086524"/>
            <a:chExt cx="5256584" cy="1108331"/>
          </a:xfrm>
        </p:grpSpPr>
        <p:pic>
          <p:nvPicPr>
            <p:cNvPr id="3087" name="Picture 15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7804" y="5086524"/>
              <a:ext cx="4617059" cy="6198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8" name="Picture 16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9496" y="5660733"/>
              <a:ext cx="3454892" cy="5341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000" y="4116709"/>
            <a:ext cx="530555" cy="210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404" y="5406635"/>
            <a:ext cx="533209" cy="27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1" y="433160"/>
            <a:ext cx="9102634" cy="432048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Green's Functions of Scalar </a:t>
            </a:r>
            <a:r>
              <a:rPr lang="en-US" sz="1400" b="1" dirty="0" smtClean="0">
                <a:solidFill>
                  <a:srgbClr val="0000FF"/>
                </a:solidFill>
              </a:rPr>
              <a:t>3D</a:t>
            </a:r>
            <a:r>
              <a:rPr lang="en-US" sz="1400" b="1" dirty="0" smtClean="0">
                <a:solidFill>
                  <a:schemeClr val="bg1"/>
                </a:solidFill>
              </a:rPr>
              <a:t>-Helmholtz Equation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9484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035" y="2222702"/>
            <a:ext cx="2484276" cy="792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08" y="476672"/>
            <a:ext cx="9129779" cy="377012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Dyadic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24" y="1124744"/>
            <a:ext cx="8352928" cy="1332148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Green's </a:t>
            </a:r>
            <a:r>
              <a:rPr lang="en-US" sz="1300" dirty="0">
                <a:solidFill>
                  <a:schemeClr val="bg1"/>
                </a:solidFill>
              </a:rPr>
              <a:t>function development of </a:t>
            </a:r>
            <a:r>
              <a:rPr lang="en-US" sz="1300" dirty="0" smtClean="0">
                <a:solidFill>
                  <a:schemeClr val="bg1"/>
                </a:solidFill>
              </a:rPr>
              <a:t>previous </a:t>
            </a:r>
            <a:r>
              <a:rPr lang="en-US" sz="1300" dirty="0">
                <a:solidFill>
                  <a:schemeClr val="bg1"/>
                </a:solidFill>
              </a:rPr>
              <a:t>sections can be used </a:t>
            </a:r>
            <a:r>
              <a:rPr lang="en-US" sz="1300" dirty="0" smtClean="0">
                <a:solidFill>
                  <a:schemeClr val="bg1"/>
                </a:solidFill>
              </a:rPr>
              <a:t>for solution </a:t>
            </a:r>
            <a:r>
              <a:rPr lang="en-US" sz="1300" dirty="0">
                <a:solidFill>
                  <a:schemeClr val="bg1"/>
                </a:solidFill>
              </a:rPr>
              <a:t>of electromagnetic problems that satisfy </a:t>
            </a:r>
            <a:r>
              <a:rPr lang="en-US" sz="1300" b="1" dirty="0" smtClean="0">
                <a:solidFill>
                  <a:srgbClr val="0000FF"/>
                </a:solidFill>
              </a:rPr>
              <a:t>scalar</a:t>
            </a:r>
            <a:r>
              <a:rPr lang="en-US" sz="1300" dirty="0" smtClean="0">
                <a:solidFill>
                  <a:schemeClr val="bg1"/>
                </a:solidFill>
              </a:rPr>
              <a:t> </a:t>
            </a:r>
            <a:r>
              <a:rPr lang="en-US" sz="1300" dirty="0">
                <a:solidFill>
                  <a:schemeClr val="bg1"/>
                </a:solidFill>
              </a:rPr>
              <a:t>wave equation</a:t>
            </a:r>
            <a:r>
              <a:rPr lang="en-US" sz="1300" dirty="0" smtClean="0">
                <a:solidFill>
                  <a:schemeClr val="bg1"/>
                </a:solidFill>
              </a:rPr>
              <a:t>.</a:t>
            </a:r>
          </a:p>
          <a:p>
            <a:pPr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Most general </a:t>
            </a:r>
            <a:r>
              <a:rPr lang="en-US" sz="1300" dirty="0">
                <a:solidFill>
                  <a:schemeClr val="bg1"/>
                </a:solidFill>
              </a:rPr>
              <a:t>Green's function development and electromagnetic field solution, for </a:t>
            </a:r>
            <a:r>
              <a:rPr lang="en-US" sz="1300" dirty="0" smtClean="0">
                <a:solidFill>
                  <a:schemeClr val="bg1"/>
                </a:solidFill>
              </a:rPr>
              <a:t>problems that </a:t>
            </a:r>
            <a:r>
              <a:rPr lang="en-US" sz="1300" dirty="0">
                <a:solidFill>
                  <a:schemeClr val="bg1"/>
                </a:solidFill>
              </a:rPr>
              <a:t>satisfy the </a:t>
            </a:r>
            <a:r>
              <a:rPr lang="en-US" sz="1300" b="1" dirty="0">
                <a:solidFill>
                  <a:srgbClr val="0000FF"/>
                </a:solidFill>
              </a:rPr>
              <a:t>vector</a:t>
            </a:r>
            <a:r>
              <a:rPr lang="en-US" sz="1300" dirty="0">
                <a:solidFill>
                  <a:schemeClr val="bg1"/>
                </a:solidFill>
              </a:rPr>
              <a:t> wave equation, will be to use vectors and </a:t>
            </a:r>
            <a:r>
              <a:rPr lang="en-US" sz="1300" b="1" dirty="0" smtClean="0">
                <a:solidFill>
                  <a:srgbClr val="0000FF"/>
                </a:solidFill>
              </a:rPr>
              <a:t>dyadic.</a:t>
            </a:r>
            <a:endParaRPr lang="en-US" sz="1300" b="1" dirty="0">
              <a:solidFill>
                <a:srgbClr val="0000FF"/>
              </a:solidFill>
            </a:endParaRPr>
          </a:p>
          <a:p>
            <a:pPr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b="1" dirty="0" smtClean="0">
                <a:solidFill>
                  <a:srgbClr val="0000FF"/>
                </a:solidFill>
              </a:rPr>
              <a:t>Defining dyadic:</a:t>
            </a:r>
            <a:endParaRPr lang="en-US" sz="1300" b="1" dirty="0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09311" y="2248338"/>
            <a:ext cx="14496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</a:rPr>
              <a:t>A, B </a:t>
            </a:r>
            <a:r>
              <a:rPr lang="en-US" sz="1200" dirty="0" smtClean="0">
                <a:solidFill>
                  <a:schemeClr val="bg1"/>
                </a:solidFill>
              </a:rPr>
              <a:t>are vectors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3032956"/>
            <a:ext cx="579664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A dyadic D can be defined by the sum of N </a:t>
            </a:r>
            <a:r>
              <a:rPr lang="en-US" sz="1300" dirty="0" smtClean="0">
                <a:solidFill>
                  <a:schemeClr val="bg1"/>
                </a:solidFill>
              </a:rPr>
              <a:t>dyads: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488" y="2795656"/>
            <a:ext cx="1368152" cy="69071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396" y="3385601"/>
            <a:ext cx="738082" cy="30717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14" y="4113076"/>
            <a:ext cx="305205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Solution by Green's Functions: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394" y="3599518"/>
            <a:ext cx="2541676" cy="51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323528" y="3392996"/>
            <a:ext cx="368530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 smtClean="0">
                <a:solidFill>
                  <a:schemeClr val="bg1"/>
                </a:solidFill>
              </a:rPr>
              <a:t>General Form of Differential Operator: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3528" y="3748680"/>
            <a:ext cx="874897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itchFamily="2" charset="2"/>
              <a:buChar char="q"/>
            </a:pPr>
            <a:r>
              <a:rPr lang="en-US" sz="1300" dirty="0">
                <a:solidFill>
                  <a:schemeClr val="bg1"/>
                </a:solidFill>
              </a:rPr>
              <a:t>It should be noted here that </a:t>
            </a:r>
            <a:r>
              <a:rPr lang="en-US" sz="1300" dirty="0" smtClean="0">
                <a:solidFill>
                  <a:schemeClr val="bg1"/>
                </a:solidFill>
              </a:rPr>
              <a:t>solution cannot </a:t>
            </a:r>
            <a:r>
              <a:rPr lang="en-US" sz="1300" dirty="0">
                <a:solidFill>
                  <a:schemeClr val="bg1"/>
                </a:solidFill>
              </a:rPr>
              <a:t>be represented </a:t>
            </a:r>
            <a:r>
              <a:rPr lang="en-US" sz="1300" dirty="0" smtClean="0">
                <a:solidFill>
                  <a:schemeClr val="bg1"/>
                </a:solidFill>
              </a:rPr>
              <a:t>by:</a:t>
            </a:r>
            <a:endParaRPr lang="en-US" sz="13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4681250"/>
            <a:ext cx="5580620" cy="407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389" y="5227829"/>
            <a:ext cx="5373197" cy="407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779" y="5706129"/>
            <a:ext cx="5568392" cy="407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339397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13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594" y="1272220"/>
            <a:ext cx="5940489" cy="545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996" y="3222428"/>
            <a:ext cx="5346544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996" y="3999344"/>
            <a:ext cx="5167005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829" y="4718892"/>
            <a:ext cx="5403371" cy="3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120578" y="3381616"/>
            <a:ext cx="288032" cy="1675995"/>
          </a:xfrm>
          <a:prstGeom prst="rect">
            <a:avLst/>
          </a:prstGeom>
          <a:solidFill>
            <a:srgbClr val="00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31540" y="2258808"/>
            <a:ext cx="27879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sz="1200" b="1" dirty="0" smtClean="0">
                <a:solidFill>
                  <a:srgbClr val="0000FF"/>
                </a:solidFill>
              </a:rPr>
              <a:t>Dyadic Green 'S Functions:</a:t>
            </a:r>
            <a:endParaRPr lang="en-US" sz="1200" b="1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-508" y="476672"/>
            <a:ext cx="9129779" cy="377012"/>
          </a:xfrm>
        </p:spPr>
        <p:txBody>
          <a:bodyPr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Dyadic Green's Functions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3999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TC101972873[[fn=Summer]]</Template>
  <TotalTime>19839</TotalTime>
  <Words>2210</Words>
  <Application>Microsoft Office PowerPoint</Application>
  <PresentationFormat>On-screen Show (4:3)</PresentationFormat>
  <Paragraphs>290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8" baseType="lpstr">
      <vt:lpstr>Arial</vt:lpstr>
      <vt:lpstr>Calibri</vt:lpstr>
      <vt:lpstr>Cambria Math</vt:lpstr>
      <vt:lpstr>Courier New</vt:lpstr>
      <vt:lpstr>Tahoma</vt:lpstr>
      <vt:lpstr>Times New Roman</vt:lpstr>
      <vt:lpstr>Trebuchet MS</vt:lpstr>
      <vt:lpstr>Verdana</vt:lpstr>
      <vt:lpstr>Verdana (Body)</vt:lpstr>
      <vt:lpstr>Wingdings</vt:lpstr>
      <vt:lpstr>Wingdings 2</vt:lpstr>
      <vt:lpstr>Summer</vt:lpstr>
      <vt:lpstr>Green's Functions</vt:lpstr>
      <vt:lpstr>Introduction</vt:lpstr>
      <vt:lpstr>Introduction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Green's Function in Integral Form</vt:lpstr>
      <vt:lpstr>Two-Dimensional Green's Functions</vt:lpstr>
      <vt:lpstr>Two-Dimensional Green's Functions</vt:lpstr>
      <vt:lpstr>Two-Dimensional Green's Functions</vt:lpstr>
      <vt:lpstr>Two-Dimensional Green's Functions</vt:lpstr>
      <vt:lpstr>Two-Dimensional Green's Functions</vt:lpstr>
      <vt:lpstr>Two-Dimensional Green's Functions</vt:lpstr>
      <vt:lpstr>Two-Dimensional Green's Functions</vt:lpstr>
      <vt:lpstr>Time-Harmonic Fields</vt:lpstr>
      <vt:lpstr>Time-Harmonic Fields</vt:lpstr>
      <vt:lpstr>Green's Functions of Scalar 3D-Helmholtz Equation</vt:lpstr>
      <vt:lpstr>Green's Functions of Scalar 3D-Helmholtz Equation</vt:lpstr>
      <vt:lpstr>Green's Functions of Scalar 2D-Helmholtz Equation</vt:lpstr>
      <vt:lpstr>Green's Functions of Scalar 2D-Helmholtz Equation</vt:lpstr>
      <vt:lpstr>Green's Functions of Scalar 2D-Helmholtz Equation</vt:lpstr>
      <vt:lpstr>Green's Functions of Scalar 3D-Helmholtz Equation</vt:lpstr>
      <vt:lpstr>Green's Functions of Scalar 3D-Helmholtz Equation</vt:lpstr>
      <vt:lpstr>Green's Functions of Scalar 3D-Helmholtz Equation</vt:lpstr>
      <vt:lpstr>Dyadic Green's Functions</vt:lpstr>
      <vt:lpstr>Dyadic Green's Functions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RADAR Advantages: </dc:title>
  <dc:creator/>
  <cp:lastModifiedBy>Bijan</cp:lastModifiedBy>
  <cp:revision>2537</cp:revision>
  <dcterms:created xsi:type="dcterms:W3CDTF">2006-08-16T00:00:00Z</dcterms:created>
  <dcterms:modified xsi:type="dcterms:W3CDTF">2014-12-22T08:38:39Z</dcterms:modified>
</cp:coreProperties>
</file>