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1"/>
  </p:notesMasterIdLst>
  <p:sldIdLst>
    <p:sldId id="431" r:id="rId3"/>
    <p:sldId id="432" r:id="rId4"/>
    <p:sldId id="391" r:id="rId5"/>
    <p:sldId id="392" r:id="rId6"/>
    <p:sldId id="434" r:id="rId7"/>
    <p:sldId id="438" r:id="rId8"/>
    <p:sldId id="471" r:id="rId9"/>
    <p:sldId id="435" r:id="rId10"/>
    <p:sldId id="436" r:id="rId11"/>
    <p:sldId id="460" r:id="rId12"/>
    <p:sldId id="398" r:id="rId13"/>
    <p:sldId id="462" r:id="rId14"/>
    <p:sldId id="461" r:id="rId15"/>
    <p:sldId id="407" r:id="rId16"/>
    <p:sldId id="307" r:id="rId17"/>
    <p:sldId id="466" r:id="rId18"/>
    <p:sldId id="373" r:id="rId19"/>
    <p:sldId id="397" r:id="rId20"/>
    <p:sldId id="443" r:id="rId21"/>
    <p:sldId id="288" r:id="rId22"/>
    <p:sldId id="290" r:id="rId23"/>
    <p:sldId id="292" r:id="rId24"/>
    <p:sldId id="442" r:id="rId25"/>
    <p:sldId id="472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80" r:id="rId34"/>
    <p:sldId id="482" r:id="rId35"/>
    <p:sldId id="488" r:id="rId36"/>
    <p:sldId id="489" r:id="rId37"/>
    <p:sldId id="490" r:id="rId38"/>
    <p:sldId id="491" r:id="rId39"/>
    <p:sldId id="43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1" autoAdjust="0"/>
    <p:restoredTop sz="94658" autoAdjust="0"/>
  </p:normalViewPr>
  <p:slideViewPr>
    <p:cSldViewPr>
      <p:cViewPr varScale="1">
        <p:scale>
          <a:sx n="70" d="100"/>
          <a:sy n="70" d="100"/>
        </p:scale>
        <p:origin x="11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0F07E7-E11F-422F-A6B4-D3F0F495405B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B67E9-4C26-49F2-9572-3C60C495CF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8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202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5105-380D-4466-98A9-3FD851A2C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5105-380D-4466-98A9-3FD851A2C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82A35-721F-445C-A4E2-C532B663B0D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023FE5-9FAE-4000-AAF6-8E7524B862D6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38A25E-CCA0-4E58-97D6-F642BB34B53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Microsoft_Word_97_-_2003_Document1.doc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5" Type="http://schemas.openxmlformats.org/officeDocument/2006/relationships/image" Target="../media/image22.wmf"/><Relationship Id="rId4" Type="http://schemas.openxmlformats.org/officeDocument/2006/relationships/oleObject" Target="../embeddings/Microsoft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2.emf"/><Relationship Id="rId4" Type="http://schemas.openxmlformats.org/officeDocument/2006/relationships/oleObject" Target="../embeddings/Microsoft_Word_97_-_2003_Document3.doc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3.emf"/><Relationship Id="rId4" Type="http://schemas.openxmlformats.org/officeDocument/2006/relationships/oleObject" Target="../embeddings/Microsoft_Word_97_-_2003_Document4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/>
          <a:lstStyle/>
          <a:p>
            <a:pPr rtl="1"/>
            <a:r>
              <a:rPr lang="fa-IR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cs typeface="B Titr" pitchFamily="2" charset="-78"/>
              </a:rPr>
              <a:t>مدار منطقی</a:t>
            </a:r>
            <a:endParaRPr lang="en-GB" sz="48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92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ECODER-ACTI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048000"/>
            <a:ext cx="75755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AutoShape 4"/>
          <p:cNvSpPr>
            <a:spLocks/>
          </p:cNvSpPr>
          <p:nvPr/>
        </p:nvSpPr>
        <p:spPr bwMode="auto">
          <a:xfrm>
            <a:off x="5205413" y="3063875"/>
            <a:ext cx="192087" cy="430054"/>
          </a:xfrm>
          <a:prstGeom prst="rightBrace">
            <a:avLst>
              <a:gd name="adj1" fmla="val 11646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rtl="1"/>
            <a:endParaRPr lang="en-US"/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6629400" y="2895600"/>
            <a:ext cx="2311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en-US" dirty="0">
                <a:latin typeface="Times New Roman" pitchFamily="18" charset="0"/>
              </a:rPr>
              <a:t>Complemented outputs</a:t>
            </a:r>
          </a:p>
        </p:txBody>
      </p:sp>
      <p:sp>
        <p:nvSpPr>
          <p:cNvPr id="78854" name="Line 6"/>
          <p:cNvSpPr>
            <a:spLocks noChangeShapeType="1"/>
          </p:cNvSpPr>
          <p:nvPr/>
        </p:nvSpPr>
        <p:spPr bwMode="auto">
          <a:xfrm flipH="1">
            <a:off x="5445125" y="3276600"/>
            <a:ext cx="1489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pPr algn="r" rtl="1"/>
            <a:endParaRPr lang="en-US"/>
          </a:p>
        </p:txBody>
      </p:sp>
      <p:sp>
        <p:nvSpPr>
          <p:cNvPr id="78857" name="Rectangle 9"/>
          <p:cNvSpPr>
            <a:spLocks noGrp="1" noChangeArrowheads="1"/>
          </p:cNvSpPr>
          <p:nvPr>
            <p:ph type="title"/>
          </p:nvPr>
        </p:nvSpPr>
        <p:spPr>
          <a:xfrm>
            <a:off x="685800" y="122238"/>
            <a:ext cx="8382001" cy="868362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دیکدر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2 به 4 با ورودی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تواناساز (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Active Low Enable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8858" name="Rectangle 10"/>
          <p:cNvSpPr>
            <a:spLocks noGrp="1" noChangeArrowheads="1"/>
          </p:cNvSpPr>
          <p:nvPr>
            <p:ph idx="1"/>
          </p:nvPr>
        </p:nvSpPr>
        <p:spPr>
          <a:xfrm>
            <a:off x="601663" y="1143000"/>
            <a:ext cx="8229600" cy="1681162"/>
          </a:xfrm>
        </p:spPr>
        <p:txBody>
          <a:bodyPr/>
          <a:lstStyle/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200" dirty="0">
                <a:cs typeface="B Lotus" pitchFamily="2" charset="-78"/>
              </a:rPr>
              <a:t>وقتی که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E=0</a:t>
            </a:r>
            <a:r>
              <a:rPr lang="fa-IR" sz="2200" dirty="0">
                <a:cs typeface="B Lotus" pitchFamily="2" charset="-78"/>
              </a:rPr>
              <a:t> باشد دیکدر فعال خواهد شد و خروجی متناظر با مینترمی که توسط </a:t>
            </a:r>
            <a:r>
              <a:rPr lang="en-US" sz="2000" dirty="0">
                <a:cs typeface="B Lotus" pitchFamily="2" charset="-78"/>
              </a:rPr>
              <a:t>A</a:t>
            </a:r>
            <a:r>
              <a:rPr lang="fa-IR" sz="2200" dirty="0">
                <a:cs typeface="B Lotus" pitchFamily="2" charset="-78"/>
              </a:rPr>
              <a:t> و </a:t>
            </a:r>
            <a:r>
              <a:rPr lang="en-US" sz="2000" dirty="0">
                <a:cs typeface="B Lotus" pitchFamily="2" charset="-78"/>
              </a:rPr>
              <a:t>B</a:t>
            </a:r>
            <a:r>
              <a:rPr lang="fa-IR" sz="2200" dirty="0">
                <a:cs typeface="B Lotus" pitchFamily="2" charset="-78"/>
              </a:rPr>
              <a:t> انتخاب شده است </a:t>
            </a:r>
            <a:r>
              <a:rPr lang="fa-IR" sz="2200" dirty="0" smtClean="0">
                <a:cs typeface="B Lotus" pitchFamily="2" charset="-78"/>
              </a:rPr>
              <a:t>که مقدار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a-IR" sz="2200" dirty="0">
                <a:cs typeface="B Lotus" pitchFamily="2" charset="-78"/>
              </a:rPr>
              <a:t> خواهد داشت.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200" dirty="0">
                <a:cs typeface="B Lotus" pitchFamily="2" charset="-78"/>
              </a:rPr>
              <a:t>اما اگر </a:t>
            </a:r>
            <a:r>
              <a:rPr lang="en-US" sz="2000" dirty="0">
                <a:cs typeface="B Lotus" pitchFamily="2" charset="-78"/>
              </a:rPr>
              <a:t>E=1</a:t>
            </a:r>
            <a:r>
              <a:rPr lang="fa-IR" sz="2200" dirty="0">
                <a:cs typeface="B Lotus" pitchFamily="2" charset="-78"/>
              </a:rPr>
              <a:t> باشد دیکدر کار نخواهد کرد و مقدار تمام خروجیها </a:t>
            </a:r>
            <a:r>
              <a:rPr lang="en-US" sz="2000" dirty="0">
                <a:cs typeface="B Lotus" pitchFamily="2" charset="-78"/>
              </a:rPr>
              <a:t>1</a:t>
            </a:r>
            <a:r>
              <a:rPr lang="fa-IR" sz="2200" dirty="0">
                <a:cs typeface="B Lotus" pitchFamily="2" charset="-78"/>
              </a:rPr>
              <a:t>خواهد بود. </a:t>
            </a:r>
          </a:p>
          <a:p>
            <a:pPr lvl="1"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000" dirty="0">
                <a:cs typeface="B Lotus" pitchFamily="2" charset="-78"/>
              </a:rPr>
              <a:t>یعنی </a:t>
            </a:r>
            <a:r>
              <a:rPr lang="en-US" sz="2000" i="1" dirty="0">
                <a:cs typeface="B Lotus" pitchFamily="2" charset="-78"/>
                <a:sym typeface="Wingdings" pitchFamily="2" charset="2"/>
              </a:rPr>
              <a:t>D</a:t>
            </a:r>
            <a:r>
              <a:rPr lang="en-US" sz="2000" dirty="0">
                <a:cs typeface="B Lotus" pitchFamily="2" charset="-78"/>
                <a:sym typeface="Wingdings" pitchFamily="2" charset="2"/>
              </a:rPr>
              <a:t>0 … </a:t>
            </a:r>
            <a:r>
              <a:rPr lang="en-US" sz="2000" i="1" dirty="0">
                <a:cs typeface="B Lotus" pitchFamily="2" charset="-78"/>
                <a:sym typeface="Wingdings" pitchFamily="2" charset="2"/>
              </a:rPr>
              <a:t>D</a:t>
            </a:r>
            <a:r>
              <a:rPr lang="en-US" sz="2000" dirty="0">
                <a:cs typeface="B Lotus" pitchFamily="2" charset="-78"/>
                <a:sym typeface="Wingdings" pitchFamily="2" charset="2"/>
              </a:rPr>
              <a:t>3</a:t>
            </a:r>
            <a:r>
              <a:rPr lang="en-US" sz="2400" dirty="0">
                <a:cs typeface="B Lotus" pitchFamily="2" charset="-78"/>
                <a:sym typeface="Wingdings" pitchFamily="2" charset="2"/>
              </a:rPr>
              <a:t> </a:t>
            </a:r>
            <a:r>
              <a:rPr lang="en-US" sz="2000" dirty="0">
                <a:cs typeface="B Lotus" pitchFamily="2" charset="-78"/>
                <a:sym typeface="Wingdings" pitchFamily="2" charset="2"/>
              </a:rPr>
              <a:t>=</a:t>
            </a:r>
            <a:r>
              <a:rPr lang="en-US" sz="2400" dirty="0">
                <a:cs typeface="B Lotus" pitchFamily="2" charset="-78"/>
                <a:sym typeface="Wingdings" pitchFamily="2" charset="2"/>
              </a:rPr>
              <a:t> </a:t>
            </a:r>
            <a:r>
              <a:rPr lang="en-US" sz="2000" dirty="0">
                <a:cs typeface="B Lotus" pitchFamily="2" charset="-78"/>
                <a:sym typeface="Wingdings" pitchFamily="2" charset="2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76200"/>
            <a:ext cx="6477000" cy="6096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رمزگشای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2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به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4 با خروجی فعال بالا و پایین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8" name="Group 126"/>
          <p:cNvGraphicFramePr>
            <a:graphicFrameLocks noGrp="1"/>
          </p:cNvGraphicFramePr>
          <p:nvPr>
            <p:ph idx="1"/>
          </p:nvPr>
        </p:nvGraphicFramePr>
        <p:xfrm>
          <a:off x="533400" y="883920"/>
          <a:ext cx="2895600" cy="2164080"/>
        </p:xfrm>
        <a:graphic>
          <a:graphicData uri="http://schemas.openxmlformats.org/drawingml/2006/table">
            <a:tbl>
              <a:tblPr/>
              <a:tblGrid>
                <a:gridCol w="413779"/>
                <a:gridCol w="413778"/>
                <a:gridCol w="413779"/>
                <a:gridCol w="412929"/>
                <a:gridCol w="413778"/>
                <a:gridCol w="413779"/>
                <a:gridCol w="413778"/>
              </a:tblGrid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A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A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2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DCE7FDB1-1C4D-4E3D-A7E5-8346111BE3AD}" type="slidenum">
              <a:rPr lang="ar-SA"/>
              <a:pPr algn="r" rtl="1"/>
              <a:t>11</a:t>
            </a:fld>
            <a:endParaRPr lang="en-US"/>
          </a:p>
        </p:txBody>
      </p:sp>
      <p:graphicFrame>
        <p:nvGraphicFramePr>
          <p:cNvPr id="9" name="Group 64"/>
          <p:cNvGraphicFramePr>
            <a:graphicFrameLocks noGrp="1"/>
          </p:cNvGraphicFramePr>
          <p:nvPr>
            <p:ph idx="4294967295"/>
          </p:nvPr>
        </p:nvGraphicFramePr>
        <p:xfrm>
          <a:off x="6096000" y="914400"/>
          <a:ext cx="3048001" cy="2164080"/>
        </p:xfrm>
        <a:graphic>
          <a:graphicData uri="http://schemas.openxmlformats.org/drawingml/2006/table">
            <a:tbl>
              <a:tblPr/>
              <a:tblGrid>
                <a:gridCol w="435557"/>
                <a:gridCol w="435556"/>
                <a:gridCol w="435557"/>
                <a:gridCol w="434662"/>
                <a:gridCol w="435556"/>
                <a:gridCol w="435557"/>
                <a:gridCol w="435556"/>
              </a:tblGrid>
              <a:tr h="30219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A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A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5713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3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3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3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3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Yekan" pitchFamily="2" charset="-78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200400"/>
            <a:ext cx="3227388" cy="3355975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3337" y="3116262"/>
            <a:ext cx="3573463" cy="3741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4495800" cy="609600"/>
          </a:xfrm>
        </p:spPr>
        <p:txBody>
          <a:bodyPr>
            <a:normAutofit/>
          </a:bodyPr>
          <a:lstStyle/>
          <a:p>
            <a:pPr algn="l"/>
            <a:r>
              <a:rPr lang="en-US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Binary 2-to-4 decoder</a:t>
            </a:r>
          </a:p>
        </p:txBody>
      </p:sp>
      <p:graphicFrame>
        <p:nvGraphicFramePr>
          <p:cNvPr id="129028" name="Object 1028"/>
          <p:cNvGraphicFramePr>
            <a:graphicFrameLocks noChangeAspect="1"/>
          </p:cNvGraphicFramePr>
          <p:nvPr/>
        </p:nvGraphicFramePr>
        <p:xfrm>
          <a:off x="381000" y="1000125"/>
          <a:ext cx="2033588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9" name="Artwork" r:id="rId4" imgW="1390844" imgH="1504762" progId="">
                  <p:embed/>
                </p:oleObj>
              </mc:Choice>
              <mc:Fallback>
                <p:oleObj name="Artwork" r:id="rId4" imgW="1390844" imgH="1504762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00125"/>
                        <a:ext cx="2033588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2" name="Object 1032"/>
          <p:cNvGraphicFramePr>
            <a:graphicFrameLocks noChangeAspect="1"/>
          </p:cNvGraphicFramePr>
          <p:nvPr/>
        </p:nvGraphicFramePr>
        <p:xfrm>
          <a:off x="3352800" y="975266"/>
          <a:ext cx="5467350" cy="2377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0" name="Artwork" r:id="rId6" imgW="3010320" imgH="1400000" progId="">
                  <p:embed/>
                </p:oleObj>
              </mc:Choice>
              <mc:Fallback>
                <p:oleObj name="Artwork" r:id="rId6" imgW="3010320" imgH="14000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75266"/>
                        <a:ext cx="5467350" cy="23775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2895600" y="3429000"/>
          <a:ext cx="4191000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Artwork" r:id="rId8" imgW="3772427" imgH="2828571" progId="">
                  <p:embed/>
                </p:oleObj>
              </mc:Choice>
              <mc:Fallback>
                <p:oleObj name="Artwork" r:id="rId8" imgW="3772427" imgH="2828571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429000"/>
                        <a:ext cx="4191000" cy="314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114800" y="76200"/>
            <a:ext cx="4953000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صحت رمزگشای 3 به 8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636-439D-4A12-A40F-7309EEC4FE0F}" type="slidenum">
              <a:rPr lang="ar-SA"/>
              <a:pPr/>
              <a:t>13</a:t>
            </a:fld>
            <a:endParaRPr lang="en-US"/>
          </a:p>
        </p:txBody>
      </p:sp>
      <p:graphicFrame>
        <p:nvGraphicFramePr>
          <p:cNvPr id="216068" name="Object 4"/>
          <p:cNvGraphicFramePr>
            <a:graphicFrameLocks noChangeAspect="1"/>
          </p:cNvGraphicFramePr>
          <p:nvPr/>
        </p:nvGraphicFramePr>
        <p:xfrm>
          <a:off x="249238" y="787400"/>
          <a:ext cx="5922962" cy="332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1" name="Document" r:id="rId5" imgW="5935320" imgH="3324240" progId="Word.Document.8">
                  <p:embed/>
                </p:oleObj>
              </mc:Choice>
              <mc:Fallback>
                <p:oleObj name="Document" r:id="rId5" imgW="5935320" imgH="3324240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787400"/>
                        <a:ext cx="5922962" cy="332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607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29400" y="1676400"/>
            <a:ext cx="1905000" cy="2229716"/>
          </a:xfrm>
          <a:prstGeom prst="rect">
            <a:avLst/>
          </a:prstGeom>
          <a:noFill/>
        </p:spPr>
      </p:pic>
      <p:sp>
        <p:nvSpPr>
          <p:cNvPr id="7" name="Rectangle 7"/>
          <p:cNvSpPr txBox="1">
            <a:spLocks noChangeArrowheads="1"/>
          </p:cNvSpPr>
          <p:nvPr/>
        </p:nvSpPr>
        <p:spPr>
          <a:xfrm>
            <a:off x="533400" y="4648200"/>
            <a:ext cx="8040687" cy="93821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اگر مقدار ورودی دیکدر با مینترم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m</a:t>
            </a:r>
            <a:r>
              <a:rPr kumimoji="0" lang="en-US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i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معادل باشد، خروجی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i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ام تنها خروجی است که با بقیه خروجیها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تفاوت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دارد.</a:t>
            </a:r>
            <a:endParaRPr kumimoji="0" lang="en-US" sz="2800" b="0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2133600" y="177225"/>
            <a:ext cx="6858000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ديكدر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نوع موازي سه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بيت(3 به 8)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762000" y="838200"/>
            <a:ext cx="5121275" cy="5807075"/>
            <a:chOff x="1219201" y="908050"/>
            <a:chExt cx="5121275" cy="5807075"/>
          </a:xfrm>
        </p:grpSpPr>
        <p:sp>
          <p:nvSpPr>
            <p:cNvPr id="152579" name="AutoShape 3"/>
            <p:cNvSpPr>
              <a:spLocks noChangeArrowheads="1"/>
            </p:cNvSpPr>
            <p:nvPr/>
          </p:nvSpPr>
          <p:spPr bwMode="auto">
            <a:xfrm>
              <a:off x="3871913" y="2371725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80" name="AutoShape 4"/>
            <p:cNvSpPr>
              <a:spLocks noChangeArrowheads="1"/>
            </p:cNvSpPr>
            <p:nvPr/>
          </p:nvSpPr>
          <p:spPr bwMode="auto">
            <a:xfrm rot="10800000">
              <a:off x="1219201" y="1824038"/>
              <a:ext cx="458787" cy="442912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1" name="Oval 5"/>
            <p:cNvSpPr>
              <a:spLocks noChangeArrowheads="1"/>
            </p:cNvSpPr>
            <p:nvPr/>
          </p:nvSpPr>
          <p:spPr bwMode="auto">
            <a:xfrm rot="5400000">
              <a:off x="1401763" y="2281238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2" name="Text Box 6"/>
            <p:cNvSpPr txBox="1">
              <a:spLocks noChangeArrowheads="1"/>
            </p:cNvSpPr>
            <p:nvPr/>
          </p:nvSpPr>
          <p:spPr bwMode="auto">
            <a:xfrm>
              <a:off x="1219201" y="908050"/>
              <a:ext cx="265271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    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       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83" name="AutoShape 7"/>
            <p:cNvSpPr>
              <a:spLocks noChangeArrowheads="1"/>
            </p:cNvSpPr>
            <p:nvPr/>
          </p:nvSpPr>
          <p:spPr bwMode="auto">
            <a:xfrm rot="10800000">
              <a:off x="1951038" y="1824038"/>
              <a:ext cx="458788" cy="442912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4" name="Oval 8"/>
            <p:cNvSpPr>
              <a:spLocks noChangeArrowheads="1"/>
            </p:cNvSpPr>
            <p:nvPr/>
          </p:nvSpPr>
          <p:spPr bwMode="auto">
            <a:xfrm rot="5400000">
              <a:off x="2133601" y="2281238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5" name="AutoShape 9"/>
            <p:cNvSpPr>
              <a:spLocks noChangeArrowheads="1"/>
            </p:cNvSpPr>
            <p:nvPr/>
          </p:nvSpPr>
          <p:spPr bwMode="auto">
            <a:xfrm rot="10800000">
              <a:off x="2682876" y="1824038"/>
              <a:ext cx="458787" cy="442912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6" name="Oval 10"/>
            <p:cNvSpPr>
              <a:spLocks noChangeArrowheads="1"/>
            </p:cNvSpPr>
            <p:nvPr/>
          </p:nvSpPr>
          <p:spPr bwMode="auto">
            <a:xfrm rot="5400000">
              <a:off x="2865438" y="2281238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587" name="Line 11"/>
            <p:cNvSpPr>
              <a:spLocks noChangeShapeType="1"/>
            </p:cNvSpPr>
            <p:nvPr/>
          </p:nvSpPr>
          <p:spPr bwMode="auto">
            <a:xfrm>
              <a:off x="1401763" y="1274763"/>
              <a:ext cx="1588" cy="5492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588" name="Line 12"/>
            <p:cNvSpPr>
              <a:spLocks noChangeShapeType="1"/>
            </p:cNvSpPr>
            <p:nvPr/>
          </p:nvSpPr>
          <p:spPr bwMode="auto">
            <a:xfrm>
              <a:off x="2865438" y="1274763"/>
              <a:ext cx="1588" cy="5492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589" name="Line 13"/>
            <p:cNvSpPr>
              <a:spLocks noChangeShapeType="1"/>
            </p:cNvSpPr>
            <p:nvPr/>
          </p:nvSpPr>
          <p:spPr bwMode="auto">
            <a:xfrm>
              <a:off x="2133601" y="1274763"/>
              <a:ext cx="1587" cy="5492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152590" name="AutoShape 14"/>
            <p:cNvCxnSpPr>
              <a:cxnSpLocks noChangeShapeType="1"/>
              <a:stCxn id="152581" idx="6"/>
            </p:cNvCxnSpPr>
            <p:nvPr/>
          </p:nvCxnSpPr>
          <p:spPr bwMode="auto">
            <a:xfrm flipH="1">
              <a:off x="1401763" y="2387600"/>
              <a:ext cx="46038" cy="432752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591" name="AutoShape 15"/>
            <p:cNvCxnSpPr>
              <a:cxnSpLocks noChangeShapeType="1"/>
              <a:stCxn id="152584" idx="6"/>
            </p:cNvCxnSpPr>
            <p:nvPr/>
          </p:nvCxnSpPr>
          <p:spPr bwMode="auto">
            <a:xfrm flipH="1">
              <a:off x="2133601" y="2387600"/>
              <a:ext cx="46037" cy="432752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592" name="AutoShape 16"/>
            <p:cNvCxnSpPr>
              <a:cxnSpLocks noChangeShapeType="1"/>
              <a:stCxn id="152586" idx="6"/>
            </p:cNvCxnSpPr>
            <p:nvPr/>
          </p:nvCxnSpPr>
          <p:spPr bwMode="auto">
            <a:xfrm flipH="1">
              <a:off x="2865438" y="2387600"/>
              <a:ext cx="46038" cy="4327525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52593" name="AutoShape 17"/>
            <p:cNvSpPr>
              <a:spLocks noChangeArrowheads="1"/>
            </p:cNvSpPr>
            <p:nvPr/>
          </p:nvSpPr>
          <p:spPr bwMode="auto">
            <a:xfrm>
              <a:off x="3871913" y="2919413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4" name="AutoShape 18"/>
            <p:cNvSpPr>
              <a:spLocks noChangeArrowheads="1"/>
            </p:cNvSpPr>
            <p:nvPr/>
          </p:nvSpPr>
          <p:spPr bwMode="auto">
            <a:xfrm>
              <a:off x="3871913" y="3468688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5" name="AutoShape 19"/>
            <p:cNvSpPr>
              <a:spLocks noChangeArrowheads="1"/>
            </p:cNvSpPr>
            <p:nvPr/>
          </p:nvSpPr>
          <p:spPr bwMode="auto">
            <a:xfrm>
              <a:off x="3871913" y="4016375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6" name="AutoShape 20"/>
            <p:cNvSpPr>
              <a:spLocks noChangeArrowheads="1"/>
            </p:cNvSpPr>
            <p:nvPr/>
          </p:nvSpPr>
          <p:spPr bwMode="auto">
            <a:xfrm>
              <a:off x="3871913" y="4565650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7" name="AutoShape 21"/>
            <p:cNvSpPr>
              <a:spLocks noChangeArrowheads="1"/>
            </p:cNvSpPr>
            <p:nvPr/>
          </p:nvSpPr>
          <p:spPr bwMode="auto">
            <a:xfrm>
              <a:off x="3871913" y="5114925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8" name="AutoShape 22"/>
            <p:cNvSpPr>
              <a:spLocks noChangeArrowheads="1"/>
            </p:cNvSpPr>
            <p:nvPr/>
          </p:nvSpPr>
          <p:spPr bwMode="auto">
            <a:xfrm>
              <a:off x="3871913" y="5664200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599" name="AutoShape 23"/>
            <p:cNvSpPr>
              <a:spLocks noChangeArrowheads="1"/>
            </p:cNvSpPr>
            <p:nvPr/>
          </p:nvSpPr>
          <p:spPr bwMode="auto">
            <a:xfrm>
              <a:off x="3871913" y="6257925"/>
              <a:ext cx="457200" cy="457200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00" name="Line 24"/>
            <p:cNvSpPr>
              <a:spLocks noChangeShapeType="1"/>
            </p:cNvSpPr>
            <p:nvPr/>
          </p:nvSpPr>
          <p:spPr bwMode="auto">
            <a:xfrm>
              <a:off x="2865438" y="1549400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1" name="Line 25"/>
            <p:cNvSpPr>
              <a:spLocks noChangeShapeType="1"/>
            </p:cNvSpPr>
            <p:nvPr/>
          </p:nvSpPr>
          <p:spPr bwMode="auto">
            <a:xfrm>
              <a:off x="2133601" y="1549400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2" name="Line 26"/>
            <p:cNvSpPr>
              <a:spLocks noChangeShapeType="1"/>
            </p:cNvSpPr>
            <p:nvPr/>
          </p:nvSpPr>
          <p:spPr bwMode="auto">
            <a:xfrm>
              <a:off x="1401763" y="1549400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3" name="Line 27"/>
            <p:cNvSpPr>
              <a:spLocks noChangeShapeType="1"/>
            </p:cNvSpPr>
            <p:nvPr/>
          </p:nvSpPr>
          <p:spPr bwMode="auto">
            <a:xfrm>
              <a:off x="3322638" y="1549400"/>
              <a:ext cx="0" cy="516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4" name="Line 28"/>
            <p:cNvSpPr>
              <a:spLocks noChangeShapeType="1"/>
            </p:cNvSpPr>
            <p:nvPr/>
          </p:nvSpPr>
          <p:spPr bwMode="auto">
            <a:xfrm>
              <a:off x="2590801" y="1549400"/>
              <a:ext cx="0" cy="516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5" name="Line 29"/>
            <p:cNvSpPr>
              <a:spLocks noChangeShapeType="1"/>
            </p:cNvSpPr>
            <p:nvPr/>
          </p:nvSpPr>
          <p:spPr bwMode="auto">
            <a:xfrm>
              <a:off x="1858963" y="1549400"/>
              <a:ext cx="0" cy="5165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6" name="Line 30"/>
            <p:cNvSpPr>
              <a:spLocks noChangeShapeType="1"/>
            </p:cNvSpPr>
            <p:nvPr/>
          </p:nvSpPr>
          <p:spPr bwMode="auto">
            <a:xfrm>
              <a:off x="2865438" y="2463800"/>
              <a:ext cx="1006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7" name="Line 31"/>
            <p:cNvSpPr>
              <a:spLocks noChangeShapeType="1"/>
            </p:cNvSpPr>
            <p:nvPr/>
          </p:nvSpPr>
          <p:spPr bwMode="auto">
            <a:xfrm>
              <a:off x="2133601" y="2554288"/>
              <a:ext cx="17383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8" name="Line 32"/>
            <p:cNvSpPr>
              <a:spLocks noChangeShapeType="1"/>
            </p:cNvSpPr>
            <p:nvPr/>
          </p:nvSpPr>
          <p:spPr bwMode="auto">
            <a:xfrm>
              <a:off x="1401763" y="2646363"/>
              <a:ext cx="24701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09" name="Line 33"/>
            <p:cNvSpPr>
              <a:spLocks noChangeShapeType="1"/>
            </p:cNvSpPr>
            <p:nvPr/>
          </p:nvSpPr>
          <p:spPr bwMode="auto">
            <a:xfrm>
              <a:off x="3322638" y="3011488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0" name="Line 34"/>
            <p:cNvSpPr>
              <a:spLocks noChangeShapeType="1"/>
            </p:cNvSpPr>
            <p:nvPr/>
          </p:nvSpPr>
          <p:spPr bwMode="auto">
            <a:xfrm>
              <a:off x="2133601" y="3103563"/>
              <a:ext cx="17383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1" name="Line 35"/>
            <p:cNvSpPr>
              <a:spLocks noChangeShapeType="1"/>
            </p:cNvSpPr>
            <p:nvPr/>
          </p:nvSpPr>
          <p:spPr bwMode="auto">
            <a:xfrm>
              <a:off x="1401763" y="3194050"/>
              <a:ext cx="24701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2" name="Line 36"/>
            <p:cNvSpPr>
              <a:spLocks noChangeShapeType="1"/>
            </p:cNvSpPr>
            <p:nvPr/>
          </p:nvSpPr>
          <p:spPr bwMode="auto">
            <a:xfrm flipH="1">
              <a:off x="2865438" y="3560763"/>
              <a:ext cx="1006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3" name="Line 37"/>
            <p:cNvSpPr>
              <a:spLocks noChangeShapeType="1"/>
            </p:cNvSpPr>
            <p:nvPr/>
          </p:nvSpPr>
          <p:spPr bwMode="auto">
            <a:xfrm flipH="1">
              <a:off x="2590801" y="3651250"/>
              <a:ext cx="1281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4" name="Line 38"/>
            <p:cNvSpPr>
              <a:spLocks noChangeShapeType="1"/>
            </p:cNvSpPr>
            <p:nvPr/>
          </p:nvSpPr>
          <p:spPr bwMode="auto">
            <a:xfrm flipH="1">
              <a:off x="1401763" y="3743325"/>
              <a:ext cx="24701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5" name="Line 39"/>
            <p:cNvSpPr>
              <a:spLocks noChangeShapeType="1"/>
            </p:cNvSpPr>
            <p:nvPr/>
          </p:nvSpPr>
          <p:spPr bwMode="auto">
            <a:xfrm flipH="1">
              <a:off x="3322638" y="4108450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6" name="Line 40"/>
            <p:cNvSpPr>
              <a:spLocks noChangeShapeType="1"/>
            </p:cNvSpPr>
            <p:nvPr/>
          </p:nvSpPr>
          <p:spPr bwMode="auto">
            <a:xfrm flipH="1">
              <a:off x="2590801" y="4200525"/>
              <a:ext cx="1281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7" name="Line 41"/>
            <p:cNvSpPr>
              <a:spLocks noChangeShapeType="1"/>
            </p:cNvSpPr>
            <p:nvPr/>
          </p:nvSpPr>
          <p:spPr bwMode="auto">
            <a:xfrm flipH="1">
              <a:off x="1401763" y="4292600"/>
              <a:ext cx="24701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8" name="Line 42"/>
            <p:cNvSpPr>
              <a:spLocks noChangeShapeType="1"/>
            </p:cNvSpPr>
            <p:nvPr/>
          </p:nvSpPr>
          <p:spPr bwMode="auto">
            <a:xfrm>
              <a:off x="2865438" y="4657725"/>
              <a:ext cx="1006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19" name="Line 43"/>
            <p:cNvSpPr>
              <a:spLocks noChangeShapeType="1"/>
            </p:cNvSpPr>
            <p:nvPr/>
          </p:nvSpPr>
          <p:spPr bwMode="auto">
            <a:xfrm>
              <a:off x="2133601" y="4749800"/>
              <a:ext cx="17383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0" name="Line 44"/>
            <p:cNvSpPr>
              <a:spLocks noChangeShapeType="1"/>
            </p:cNvSpPr>
            <p:nvPr/>
          </p:nvSpPr>
          <p:spPr bwMode="auto">
            <a:xfrm>
              <a:off x="1858963" y="4840288"/>
              <a:ext cx="20129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1" name="Line 45"/>
            <p:cNvSpPr>
              <a:spLocks noChangeShapeType="1"/>
            </p:cNvSpPr>
            <p:nvPr/>
          </p:nvSpPr>
          <p:spPr bwMode="auto">
            <a:xfrm>
              <a:off x="3322638" y="5207000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2" name="Line 46"/>
            <p:cNvSpPr>
              <a:spLocks noChangeShapeType="1"/>
            </p:cNvSpPr>
            <p:nvPr/>
          </p:nvSpPr>
          <p:spPr bwMode="auto">
            <a:xfrm>
              <a:off x="2133601" y="5297488"/>
              <a:ext cx="17383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3" name="Line 47"/>
            <p:cNvSpPr>
              <a:spLocks noChangeShapeType="1"/>
            </p:cNvSpPr>
            <p:nvPr/>
          </p:nvSpPr>
          <p:spPr bwMode="auto">
            <a:xfrm>
              <a:off x="1858963" y="5389563"/>
              <a:ext cx="20129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4" name="Line 48"/>
            <p:cNvSpPr>
              <a:spLocks noChangeShapeType="1"/>
            </p:cNvSpPr>
            <p:nvPr/>
          </p:nvSpPr>
          <p:spPr bwMode="auto">
            <a:xfrm>
              <a:off x="2865438" y="5754688"/>
              <a:ext cx="1006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5" name="Line 49"/>
            <p:cNvSpPr>
              <a:spLocks noChangeShapeType="1"/>
            </p:cNvSpPr>
            <p:nvPr/>
          </p:nvSpPr>
          <p:spPr bwMode="auto">
            <a:xfrm>
              <a:off x="2590801" y="5846763"/>
              <a:ext cx="1281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6" name="Line 50"/>
            <p:cNvSpPr>
              <a:spLocks noChangeShapeType="1"/>
            </p:cNvSpPr>
            <p:nvPr/>
          </p:nvSpPr>
          <p:spPr bwMode="auto">
            <a:xfrm>
              <a:off x="1858963" y="5937250"/>
              <a:ext cx="20129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7" name="Line 51"/>
            <p:cNvSpPr>
              <a:spLocks noChangeShapeType="1"/>
            </p:cNvSpPr>
            <p:nvPr/>
          </p:nvSpPr>
          <p:spPr bwMode="auto">
            <a:xfrm>
              <a:off x="3322638" y="6394450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8" name="Line 52"/>
            <p:cNvSpPr>
              <a:spLocks noChangeShapeType="1"/>
            </p:cNvSpPr>
            <p:nvPr/>
          </p:nvSpPr>
          <p:spPr bwMode="auto">
            <a:xfrm>
              <a:off x="2590801" y="6486525"/>
              <a:ext cx="1281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29" name="Line 53"/>
            <p:cNvSpPr>
              <a:spLocks noChangeShapeType="1"/>
            </p:cNvSpPr>
            <p:nvPr/>
          </p:nvSpPr>
          <p:spPr bwMode="auto">
            <a:xfrm>
              <a:off x="1858963" y="6578600"/>
              <a:ext cx="20129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0" name="Line 54"/>
            <p:cNvSpPr>
              <a:spLocks noChangeShapeType="1"/>
            </p:cNvSpPr>
            <p:nvPr/>
          </p:nvSpPr>
          <p:spPr bwMode="auto">
            <a:xfrm>
              <a:off x="4329113" y="2554288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1" name="Line 55"/>
            <p:cNvSpPr>
              <a:spLocks noChangeShapeType="1"/>
            </p:cNvSpPr>
            <p:nvPr/>
          </p:nvSpPr>
          <p:spPr bwMode="auto">
            <a:xfrm>
              <a:off x="4329113" y="3103563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2" name="Line 56"/>
            <p:cNvSpPr>
              <a:spLocks noChangeShapeType="1"/>
            </p:cNvSpPr>
            <p:nvPr/>
          </p:nvSpPr>
          <p:spPr bwMode="auto">
            <a:xfrm>
              <a:off x="4329113" y="3651250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3" name="Line 57"/>
            <p:cNvSpPr>
              <a:spLocks noChangeShapeType="1"/>
            </p:cNvSpPr>
            <p:nvPr/>
          </p:nvSpPr>
          <p:spPr bwMode="auto">
            <a:xfrm>
              <a:off x="4329113" y="4200525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4" name="Line 58"/>
            <p:cNvSpPr>
              <a:spLocks noChangeShapeType="1"/>
            </p:cNvSpPr>
            <p:nvPr/>
          </p:nvSpPr>
          <p:spPr bwMode="auto">
            <a:xfrm>
              <a:off x="4329113" y="4749800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5" name="Line 59"/>
            <p:cNvSpPr>
              <a:spLocks noChangeShapeType="1"/>
            </p:cNvSpPr>
            <p:nvPr/>
          </p:nvSpPr>
          <p:spPr bwMode="auto">
            <a:xfrm>
              <a:off x="4329113" y="5297488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6" name="Line 60"/>
            <p:cNvSpPr>
              <a:spLocks noChangeShapeType="1"/>
            </p:cNvSpPr>
            <p:nvPr/>
          </p:nvSpPr>
          <p:spPr bwMode="auto">
            <a:xfrm>
              <a:off x="4329113" y="5846763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7" name="Line 61"/>
            <p:cNvSpPr>
              <a:spLocks noChangeShapeType="1"/>
            </p:cNvSpPr>
            <p:nvPr/>
          </p:nvSpPr>
          <p:spPr bwMode="auto">
            <a:xfrm>
              <a:off x="4329113" y="6486525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38" name="Text Box 62"/>
            <p:cNvSpPr txBox="1">
              <a:spLocks noChangeArrowheads="1"/>
            </p:cNvSpPr>
            <p:nvPr/>
          </p:nvSpPr>
          <p:spPr bwMode="auto">
            <a:xfrm>
              <a:off x="4694238" y="2279650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39" name="Line 63"/>
            <p:cNvSpPr>
              <a:spLocks noChangeShapeType="1"/>
            </p:cNvSpPr>
            <p:nvPr/>
          </p:nvSpPr>
          <p:spPr bwMode="auto">
            <a:xfrm>
              <a:off x="5243513" y="2279650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40" name="Line 64"/>
            <p:cNvSpPr>
              <a:spLocks noChangeShapeType="1"/>
            </p:cNvSpPr>
            <p:nvPr/>
          </p:nvSpPr>
          <p:spPr bwMode="auto">
            <a:xfrm>
              <a:off x="5516563" y="2279650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41" name="Line 65"/>
            <p:cNvSpPr>
              <a:spLocks noChangeShapeType="1"/>
            </p:cNvSpPr>
            <p:nvPr/>
          </p:nvSpPr>
          <p:spPr bwMode="auto">
            <a:xfrm>
              <a:off x="5791201" y="2279650"/>
              <a:ext cx="92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42" name="Text Box 66"/>
            <p:cNvSpPr txBox="1">
              <a:spLocks noChangeArrowheads="1"/>
            </p:cNvSpPr>
            <p:nvPr/>
          </p:nvSpPr>
          <p:spPr bwMode="auto">
            <a:xfrm>
              <a:off x="4694238" y="2828925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3" name="Text Box 67"/>
            <p:cNvSpPr txBox="1">
              <a:spLocks noChangeArrowheads="1"/>
            </p:cNvSpPr>
            <p:nvPr/>
          </p:nvSpPr>
          <p:spPr bwMode="auto">
            <a:xfrm>
              <a:off x="4694238" y="3925888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3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4" name="Text Box 68"/>
            <p:cNvSpPr txBox="1">
              <a:spLocks noChangeArrowheads="1"/>
            </p:cNvSpPr>
            <p:nvPr/>
          </p:nvSpPr>
          <p:spPr bwMode="auto">
            <a:xfrm>
              <a:off x="4694238" y="4565650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4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5" name="Text Box 69"/>
            <p:cNvSpPr txBox="1">
              <a:spLocks noChangeArrowheads="1"/>
            </p:cNvSpPr>
            <p:nvPr/>
          </p:nvSpPr>
          <p:spPr bwMode="auto">
            <a:xfrm>
              <a:off x="4694238" y="5022850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5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6" name="Text Box 70"/>
            <p:cNvSpPr txBox="1">
              <a:spLocks noChangeArrowheads="1"/>
            </p:cNvSpPr>
            <p:nvPr/>
          </p:nvSpPr>
          <p:spPr bwMode="auto">
            <a:xfrm>
              <a:off x="4694238" y="5572125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6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7" name="Text Box 71"/>
            <p:cNvSpPr txBox="1">
              <a:spLocks noChangeArrowheads="1"/>
            </p:cNvSpPr>
            <p:nvPr/>
          </p:nvSpPr>
          <p:spPr bwMode="auto">
            <a:xfrm>
              <a:off x="4694238" y="6211888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7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8" name="Text Box 72"/>
            <p:cNvSpPr txBox="1">
              <a:spLocks noChangeArrowheads="1"/>
            </p:cNvSpPr>
            <p:nvPr/>
          </p:nvSpPr>
          <p:spPr bwMode="auto">
            <a:xfrm>
              <a:off x="4694238" y="3376613"/>
              <a:ext cx="16462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A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B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2649" name="Line 73"/>
            <p:cNvSpPr>
              <a:spLocks noChangeShapeType="1"/>
            </p:cNvSpPr>
            <p:nvPr/>
          </p:nvSpPr>
          <p:spPr bwMode="auto">
            <a:xfrm>
              <a:off x="5243513" y="2828925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0" name="Line 74"/>
            <p:cNvSpPr>
              <a:spLocks noChangeShapeType="1"/>
            </p:cNvSpPr>
            <p:nvPr/>
          </p:nvSpPr>
          <p:spPr bwMode="auto">
            <a:xfrm>
              <a:off x="5516563" y="2828925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1" name="Line 75"/>
            <p:cNvSpPr>
              <a:spLocks noChangeShapeType="1"/>
            </p:cNvSpPr>
            <p:nvPr/>
          </p:nvSpPr>
          <p:spPr bwMode="auto">
            <a:xfrm>
              <a:off x="5243513" y="337661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2" name="Line 76"/>
            <p:cNvSpPr>
              <a:spLocks noChangeShapeType="1"/>
            </p:cNvSpPr>
            <p:nvPr/>
          </p:nvSpPr>
          <p:spPr bwMode="auto">
            <a:xfrm>
              <a:off x="5791201" y="3376613"/>
              <a:ext cx="904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3" name="Line 77"/>
            <p:cNvSpPr>
              <a:spLocks noChangeShapeType="1"/>
            </p:cNvSpPr>
            <p:nvPr/>
          </p:nvSpPr>
          <p:spPr bwMode="auto">
            <a:xfrm>
              <a:off x="5243513" y="3925888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4" name="Line 78"/>
            <p:cNvSpPr>
              <a:spLocks noChangeShapeType="1"/>
            </p:cNvSpPr>
            <p:nvPr/>
          </p:nvSpPr>
          <p:spPr bwMode="auto">
            <a:xfrm>
              <a:off x="5791201" y="4565650"/>
              <a:ext cx="904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5" name="Line 79"/>
            <p:cNvSpPr>
              <a:spLocks noChangeShapeType="1"/>
            </p:cNvSpPr>
            <p:nvPr/>
          </p:nvSpPr>
          <p:spPr bwMode="auto">
            <a:xfrm>
              <a:off x="5516563" y="5022850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6" name="Line 80"/>
            <p:cNvSpPr>
              <a:spLocks noChangeShapeType="1"/>
            </p:cNvSpPr>
            <p:nvPr/>
          </p:nvSpPr>
          <p:spPr bwMode="auto">
            <a:xfrm>
              <a:off x="5791201" y="5572125"/>
              <a:ext cx="904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57" name="Line 81"/>
            <p:cNvSpPr>
              <a:spLocks noChangeShapeType="1"/>
            </p:cNvSpPr>
            <p:nvPr/>
          </p:nvSpPr>
          <p:spPr bwMode="auto">
            <a:xfrm>
              <a:off x="5516563" y="4565650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3600" y="177225"/>
            <a:ext cx="6858000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ديكدر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نوع موازي سه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بيت(3 به 8)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171575"/>
            <a:ext cx="541972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6248400" y="0"/>
            <a:ext cx="2895600" cy="685800"/>
          </a:xfrm>
        </p:spPr>
        <p:txBody>
          <a:bodyPr lIns="92075" tIns="46038" rIns="92075" bIns="46038">
            <a:normAutofit/>
          </a:bodyPr>
          <a:lstStyle/>
          <a:p>
            <a:pPr algn="r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تركيب ديكدرها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98659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762000"/>
            <a:ext cx="8229600" cy="3200400"/>
          </a:xfrm>
        </p:spPr>
        <p:txBody>
          <a:bodyPr lIns="92075" tIns="46038" rIns="92075" bIns="46038"/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با تركيب ديكدرها مي‌توان ديكدرهاي بزرگتري ساخت. در زير با استفاده از دو عدد ديكدر 3به 8 يك عدد ديكدر 4 به 16 ساخته مي‌شود.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وقتی که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w=0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است دیکدر بالایی فعال و دیکدر پایینی خاموش خواهد بود. دیکدر بالایی مینترمهای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0000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تا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0111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را تولید خواهد کرد. و همه خروجیهای دیکدر پایینی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0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خواهند بود.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وقتی که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w=1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است دیکدر بالایی خاموش و دیکدر پایینی فعال خواهد بود. دیکدر پایینی مینترمهای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1000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تا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1111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را تولید خواهد کرد. و همه خروجیهای دیکدر بالایی </a:t>
            </a:r>
            <a:r>
              <a:rPr lang="en-US" sz="2000" dirty="0" smtClean="0">
                <a:latin typeface="Times New Roman" pitchFamily="18" charset="0"/>
                <a:cs typeface="B Nazanin" pitchFamily="2" charset="-78"/>
              </a:rPr>
              <a:t>0</a:t>
            </a:r>
            <a:r>
              <a:rPr lang="fa-IR" sz="2400" dirty="0" smtClean="0">
                <a:latin typeface="Times New Roman" pitchFamily="18" charset="0"/>
                <a:cs typeface="B Nazanin" pitchFamily="2" charset="-78"/>
              </a:rPr>
              <a:t> خواهند بود.</a:t>
            </a:r>
            <a:endParaRPr lang="en-US" sz="2400" dirty="0" smtClean="0">
              <a:latin typeface="Times New Roman" pitchFamily="18" charset="0"/>
              <a:cs typeface="B Nazanin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400" dirty="0" smtClean="0">
              <a:latin typeface="Times New Roman" pitchFamily="18" charset="0"/>
              <a:cs typeface="B Nazanin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en-US" sz="2000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5" name="Picture 3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505200"/>
            <a:ext cx="4616450" cy="311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686800" cy="838200"/>
          </a:xfrm>
        </p:spPr>
        <p:txBody>
          <a:bodyPr>
            <a:normAutofit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رمزگشای 3 به 8 با استفاده از دو رمز گشای 2 به 4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50534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2693987" y="4003675"/>
          <a:ext cx="5002213" cy="254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Document" r:id="rId4" imgW="5001840" imgH="2548800" progId="Word.Document.8">
                  <p:embed/>
                </p:oleObj>
              </mc:Choice>
              <mc:Fallback>
                <p:oleObj name="Document" r:id="rId4" imgW="5001840" imgH="2548800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3987" y="4003675"/>
                        <a:ext cx="5002213" cy="2549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EA484813-C10A-4F88-987C-F9EC8A505017}" type="slidenum">
              <a:rPr lang="ar-SA"/>
              <a:pPr algn="l"/>
              <a:t>17</a:t>
            </a:fld>
            <a:endParaRPr lang="en-US" dirty="0"/>
          </a:p>
        </p:txBody>
      </p:sp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377" y="1066800"/>
            <a:ext cx="3936023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411480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Decoder Cascading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000" smtClean="0"/>
              <a:t>																																																																																				</a:t>
            </a:r>
          </a:p>
        </p:txBody>
      </p:sp>
      <p:graphicFrame>
        <p:nvGraphicFramePr>
          <p:cNvPr id="1331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000" y="1638300"/>
          <a:ext cx="4876800" cy="479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7" name="Visio" r:id="rId4" imgW="4258866" imgH="4190524" progId="">
                  <p:embed/>
                </p:oleObj>
              </mc:Choice>
              <mc:Fallback>
                <p:oleObj name="Visio" r:id="rId4" imgW="4258866" imgH="4190524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638300"/>
                        <a:ext cx="4876800" cy="479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Shape 5122"/>
          <p:cNvSpPr txBox="1">
            <a:spLocks noChangeArrowheads="1"/>
          </p:cNvSpPr>
          <p:nvPr/>
        </p:nvSpPr>
        <p:spPr>
          <a:xfrm>
            <a:off x="457200" y="762000"/>
            <a:ext cx="8458200" cy="9144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با استفاده از اتصال درختی تعدادی رمزگشای 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altLang="ar-SA" sz="2400" b="1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به </a:t>
            </a:r>
            <a:r>
              <a:rPr lang="en-US" altLang="ar-SA" sz="2400" b="1" dirty="0" smtClean="0">
                <a:latin typeface="Times New Roman" pitchFamily="18" charset="0"/>
                <a:cs typeface="B Lotus" pitchFamily="2" charset="-78"/>
              </a:rPr>
              <a:t>2</a:t>
            </a:r>
            <a:r>
              <a:rPr lang="en-US" altLang="ar-SA" sz="2400" b="1" baseline="30000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cs typeface="B Lotus" pitchFamily="2" charset="-78"/>
              </a:rPr>
              <a:t> می توان بیشتر از </a:t>
            </a:r>
            <a:r>
              <a:rPr lang="en-US" sz="2400" dirty="0" smtClean="0">
                <a:cs typeface="B Lotus" pitchFamily="2" charset="-78"/>
              </a:rPr>
              <a:t>n</a:t>
            </a:r>
            <a:r>
              <a:rPr lang="fa-IR" sz="2400" dirty="0" smtClean="0">
                <a:cs typeface="B Lotus" pitchFamily="2" charset="-78"/>
              </a:rPr>
              <a:t> خط را رمزگشایی نمود.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76200"/>
            <a:ext cx="8229600" cy="94456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پياده‌سازي توابع بولي با استفاده از ديكدر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99683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0600"/>
            <a:ext cx="8229600" cy="5410200"/>
          </a:xfrm>
        </p:spPr>
        <p:txBody>
          <a:bodyPr lIns="92075" tIns="46038" rIns="92075" bIns="46038">
            <a:noAutofit/>
          </a:bodyPr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ديكدرها در واقع تمامي جملات مينيمم(مینترمها) را توليد مي‌كنند. از طرف دیگر هر تابع بولي را مي‌توان بصورت مجموعي از مینترمها نشان داد.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لذا از تركيب يك ديكدر و يك گيت </a:t>
            </a:r>
            <a:r>
              <a:rPr lang="en-US" sz="2800" dirty="0" smtClean="0">
                <a:cs typeface="B Lotus" pitchFamily="2" charset="-78"/>
              </a:rPr>
              <a:t>OR</a:t>
            </a:r>
            <a:r>
              <a:rPr lang="fa-IR" sz="2800" dirty="0" smtClean="0">
                <a:cs typeface="B Lotus" pitchFamily="2" charset="-78"/>
              </a:rPr>
              <a:t> مي‌توان هر تابعي را ساخت.</a:t>
            </a:r>
          </a:p>
          <a:p>
            <a:pPr algn="justLow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استفاده از این روش هر مدار ترکیبی با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ورودی و </a:t>
            </a:r>
            <a:r>
              <a:rPr lang="en-US" sz="2800" dirty="0" smtClean="0">
                <a:cs typeface="B Lotus" pitchFamily="2" charset="-78"/>
              </a:rPr>
              <a:t>m</a:t>
            </a:r>
            <a:r>
              <a:rPr lang="fa-IR" sz="2800" dirty="0" smtClean="0">
                <a:cs typeface="B Lotus" pitchFamily="2" charset="-78"/>
              </a:rPr>
              <a:t> خروجی میتواند بوسیله یک دیکدر </a:t>
            </a:r>
            <a:r>
              <a:rPr lang="en-US" altLang="ar-SA" sz="2800" b="1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800" b="1" dirty="0" smtClean="0">
                <a:latin typeface="Times New Roman" pitchFamily="18" charset="0"/>
                <a:cs typeface="B Lotus" pitchFamily="2" charset="-78"/>
              </a:rPr>
              <a:t> به </a:t>
            </a:r>
            <a:r>
              <a:rPr lang="en-US" altLang="ar-SA" sz="2800" b="1" dirty="0" smtClean="0">
                <a:latin typeface="Times New Roman" pitchFamily="18" charset="0"/>
                <a:cs typeface="B Lotus" pitchFamily="2" charset="-78"/>
              </a:rPr>
              <a:t>2</a:t>
            </a:r>
            <a:r>
              <a:rPr lang="en-US" altLang="ar-SA" sz="2800" b="1" baseline="30000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800" b="1" baseline="30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altLang="ar-SA" sz="2800" b="1" dirty="0" smtClean="0">
                <a:latin typeface="Times New Roman" pitchFamily="18" charset="0"/>
                <a:cs typeface="B Lotus" pitchFamily="2" charset="-78"/>
              </a:rPr>
              <a:t>و </a:t>
            </a:r>
            <a:r>
              <a:rPr lang="en-US" altLang="ar-SA" sz="2800" b="1" dirty="0" smtClean="0">
                <a:latin typeface="Times New Roman" pitchFamily="18" charset="0"/>
                <a:cs typeface="B Lotus" pitchFamily="2" charset="-78"/>
              </a:rPr>
              <a:t>m</a:t>
            </a:r>
            <a:r>
              <a:rPr lang="fa-IR" altLang="ar-SA" sz="2800" b="1" dirty="0" smtClean="0">
                <a:latin typeface="Times New Roman" pitchFamily="18" charset="0"/>
                <a:cs typeface="B Lotus" pitchFamily="2" charset="-78"/>
              </a:rPr>
              <a:t> گیت </a:t>
            </a:r>
            <a:r>
              <a:rPr lang="en-US" altLang="ar-SA" sz="2800" b="1" dirty="0" smtClean="0">
                <a:latin typeface="Times New Roman" pitchFamily="18" charset="0"/>
                <a:cs typeface="B Lotus" pitchFamily="2" charset="-78"/>
              </a:rPr>
              <a:t>Or</a:t>
            </a:r>
            <a:r>
              <a:rPr lang="fa-IR" altLang="ar-SA" sz="2800" b="1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altLang="ar-SA" sz="2800" dirty="0" smtClean="0">
                <a:cs typeface="B Lotus" pitchFamily="2" charset="-78"/>
              </a:rPr>
              <a:t>پیاده سازی شود.</a:t>
            </a:r>
          </a:p>
          <a:p>
            <a:pPr algn="justLow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اگر تابع </a:t>
            </a:r>
            <a:r>
              <a:rPr lang="en-US" sz="2800" dirty="0" smtClean="0">
                <a:cs typeface="B Lotus" pitchFamily="2" charset="-78"/>
              </a:rPr>
              <a:t>F</a:t>
            </a:r>
            <a:r>
              <a:rPr lang="fa-IR" sz="2800" dirty="0" smtClean="0">
                <a:cs typeface="B Lotus" pitchFamily="2" charset="-78"/>
              </a:rPr>
              <a:t> دارای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ورودی و </a:t>
            </a:r>
            <a:r>
              <a:rPr lang="en-US" sz="2800" dirty="0" smtClean="0">
                <a:cs typeface="B Lotus" pitchFamily="2" charset="-78"/>
              </a:rPr>
              <a:t>k</a:t>
            </a:r>
            <a:r>
              <a:rPr lang="fa-IR" sz="2800" dirty="0" smtClean="0">
                <a:cs typeface="B Lotus" pitchFamily="2" charset="-78"/>
              </a:rPr>
              <a:t> مینترم باشد، تابع </a:t>
            </a:r>
            <a:r>
              <a:rPr lang="en-US" sz="2800" dirty="0" smtClean="0">
                <a:cs typeface="B Lotus" pitchFamily="2" charset="-78"/>
              </a:rPr>
              <a:t>F’</a:t>
            </a:r>
            <a:r>
              <a:rPr lang="fa-IR" sz="2800" dirty="0" smtClean="0">
                <a:cs typeface="B Lotus" pitchFamily="2" charset="-78"/>
              </a:rPr>
              <a:t> دارای </a:t>
            </a:r>
            <a:r>
              <a:rPr lang="en-US" sz="2800" dirty="0" smtClean="0">
                <a:cs typeface="B Lotus" pitchFamily="2" charset="-78"/>
              </a:rPr>
              <a:t>k</a:t>
            </a:r>
            <a:r>
              <a:rPr lang="fa-IR" sz="2800" dirty="0" smtClean="0">
                <a:cs typeface="B Lotus" pitchFamily="2" charset="-78"/>
              </a:rPr>
              <a:t>-</a:t>
            </a:r>
            <a:r>
              <a:rPr lang="en-US" altLang="ar-SA" sz="2800" b="1" dirty="0" smtClean="0">
                <a:latin typeface="Times New Roman" pitchFamily="18" charset="0"/>
                <a:cs typeface="B Lotus" pitchFamily="2" charset="-78"/>
              </a:rPr>
              <a:t>2</a:t>
            </a:r>
            <a:r>
              <a:rPr lang="en-US" altLang="ar-SA" sz="2800" b="1" baseline="30000" dirty="0" smtClean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altLang="ar-SA" sz="2800" b="1" baseline="30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مینترم خواهد بود. اگر </a:t>
            </a:r>
            <a:r>
              <a:rPr lang="en-US" sz="2800" dirty="0" smtClean="0">
                <a:cs typeface="B Lotus" pitchFamily="2" charset="-78"/>
              </a:rPr>
              <a:t>k</a:t>
            </a:r>
            <a:r>
              <a:rPr lang="fa-IR" sz="2800" dirty="0" smtClean="0">
                <a:cs typeface="B Lotus" pitchFamily="2" charset="-78"/>
              </a:rPr>
              <a:t> بزرگ باشد، بهتر است که تابع </a:t>
            </a:r>
            <a:r>
              <a:rPr lang="en-US" sz="2800" dirty="0" smtClean="0">
                <a:cs typeface="B Lotus" pitchFamily="2" charset="-78"/>
              </a:rPr>
              <a:t>F’</a:t>
            </a:r>
            <a:r>
              <a:rPr lang="fa-IR" sz="2800" dirty="0" smtClean="0">
                <a:cs typeface="B Lotus" pitchFamily="2" charset="-78"/>
              </a:rPr>
              <a:t> با استفاده از دیکدر پیاده سازی گردد. در این حالت خروجی دیکدر را با هم </a:t>
            </a:r>
            <a:r>
              <a:rPr lang="en-US" sz="2800" dirty="0" smtClean="0">
                <a:cs typeface="B Lotus" pitchFamily="2" charset="-78"/>
              </a:rPr>
              <a:t>Nor</a:t>
            </a:r>
            <a:r>
              <a:rPr lang="fa-IR" sz="2800" dirty="0" smtClean="0">
                <a:cs typeface="B Lotus" pitchFamily="2" charset="-78"/>
              </a:rPr>
              <a:t> می کنیم تا تابع </a:t>
            </a:r>
            <a:r>
              <a:rPr lang="en-US" sz="2800" dirty="0" smtClean="0">
                <a:cs typeface="B Lotus" pitchFamily="2" charset="-78"/>
              </a:rPr>
              <a:t>F</a:t>
            </a:r>
            <a:r>
              <a:rPr lang="fa-IR" sz="2800" dirty="0" smtClean="0">
                <a:cs typeface="B Lotus" pitchFamily="2" charset="-78"/>
              </a:rPr>
              <a:t> بدست آید.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557994" y="-24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0399" y="990600"/>
            <a:ext cx="7483501" cy="3886200"/>
          </a:xfrm>
        </p:spPr>
        <p:txBody>
          <a:bodyPr>
            <a:normAutofit/>
          </a:bodyPr>
          <a:lstStyle/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دیکدر(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Decoder</a:t>
            </a: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en-US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دیکدر فعال بالا و پایین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اتصال دیکدرها(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Cascading</a:t>
            </a: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en-US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ساخت توابع با دیکدرها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نمايشگر 7 قسمتي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انکدر(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Encoder</a:t>
            </a: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en-US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B Nazanin" pitchFamily="2" charset="-78"/>
              </a:rPr>
              <a:t>انکدر با اولویت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endParaRPr lang="fa-IR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pic>
        <p:nvPicPr>
          <p:cNvPr id="6" name="Picture 5" descr="AND_0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9225" y="4257675"/>
            <a:ext cx="3381375" cy="22955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76200"/>
            <a:ext cx="5791200" cy="874712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پياه سازي توابع منطقي با ديكدرها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5800" y="3276600"/>
            <a:ext cx="5140325" cy="473075"/>
            <a:chOff x="1519238" y="2286000"/>
            <a:chExt cx="5140325" cy="473075"/>
          </a:xfrm>
        </p:grpSpPr>
        <p:sp>
          <p:nvSpPr>
            <p:cNvPr id="154627" name="Text Box 3"/>
            <p:cNvSpPr txBox="1">
              <a:spLocks noChangeArrowheads="1"/>
            </p:cNvSpPr>
            <p:nvPr/>
          </p:nvSpPr>
          <p:spPr bwMode="auto">
            <a:xfrm>
              <a:off x="1519238" y="2349500"/>
              <a:ext cx="38401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 </a:t>
              </a:r>
              <a:r>
                <a:rPr lang="en-US" altLang="ar-SA" sz="2000" b="1" i="1" dirty="0">
                  <a:latin typeface="Times New Roman" pitchFamily="18" charset="0"/>
                  <a:cs typeface="Arial" pitchFamily="34" charset="0"/>
                </a:rPr>
                <a:t>=</a:t>
              </a:r>
            </a:p>
          </p:txBody>
        </p:sp>
        <p:sp>
          <p:nvSpPr>
            <p:cNvPr id="154628" name="Rectangle 4"/>
            <p:cNvSpPr>
              <a:spLocks noChangeArrowheads="1"/>
            </p:cNvSpPr>
            <p:nvPr/>
          </p:nvSpPr>
          <p:spPr bwMode="auto">
            <a:xfrm>
              <a:off x="2616200" y="2349500"/>
              <a:ext cx="9144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kumimoji="1" lang="en-US" altLang="ko-KR" sz="2000" i="1"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m</a:t>
              </a:r>
              <a:r>
                <a:rPr kumimoji="1" lang="fa-IR" altLang="ko-KR" sz="2000" i="1"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∑</a:t>
              </a:r>
              <a:endParaRPr kumimoji="1" lang="en-US" sz="2000" i="1"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154629" name="Text Box 5"/>
            <p:cNvSpPr txBox="1">
              <a:spLocks noChangeArrowheads="1"/>
            </p:cNvSpPr>
            <p:nvPr/>
          </p:nvSpPr>
          <p:spPr bwMode="auto">
            <a:xfrm>
              <a:off x="3805238" y="2349500"/>
              <a:ext cx="16462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 i="1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4630" name="Text Box 6"/>
            <p:cNvSpPr txBox="1">
              <a:spLocks noChangeArrowheads="1"/>
            </p:cNvSpPr>
            <p:nvPr/>
          </p:nvSpPr>
          <p:spPr bwMode="auto">
            <a:xfrm>
              <a:off x="3348038" y="2349500"/>
              <a:ext cx="2835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i="1" dirty="0">
                  <a:latin typeface="Times New Roman" pitchFamily="18" charset="0"/>
                  <a:cs typeface="Arial" pitchFamily="34" charset="0"/>
                </a:rPr>
                <a:t>(0 ,1 ,4 ,6 ,7) = </a:t>
              </a:r>
              <a:r>
                <a:rPr lang="fa-IR" sz="20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fa-IR" i="1" dirty="0" smtClean="0">
                  <a:latin typeface="Times New Roman" pitchFamily="18" charset="0"/>
                  <a:cs typeface="Times New Roman" pitchFamily="18" charset="0"/>
                </a:rPr>
                <a:t>∏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631" name="Text Box 7"/>
            <p:cNvSpPr txBox="1">
              <a:spLocks noChangeArrowheads="1"/>
            </p:cNvSpPr>
            <p:nvPr/>
          </p:nvSpPr>
          <p:spPr bwMode="auto">
            <a:xfrm>
              <a:off x="5105400" y="2286000"/>
              <a:ext cx="15541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 i="1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4632" name="Text Box 8"/>
            <p:cNvSpPr txBox="1">
              <a:spLocks noChangeArrowheads="1"/>
            </p:cNvSpPr>
            <p:nvPr/>
          </p:nvSpPr>
          <p:spPr bwMode="auto">
            <a:xfrm>
              <a:off x="5105400" y="2362200"/>
              <a:ext cx="14636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i="1" dirty="0" smtClean="0">
                  <a:latin typeface="Times New Roman" pitchFamily="18" charset="0"/>
                  <a:cs typeface="Times New Roman" pitchFamily="18" charset="0"/>
                </a:rPr>
                <a:t> M </a:t>
              </a:r>
              <a:r>
                <a:rPr lang="en-US" altLang="ar-SA" sz="2000" i="1" dirty="0">
                  <a:latin typeface="Times New Roman" pitchFamily="18" charset="0"/>
                  <a:cs typeface="Times New Roman" pitchFamily="18" charset="0"/>
                </a:rPr>
                <a:t>(2 ,3 ,5)</a:t>
              </a:r>
            </a:p>
          </p:txBody>
        </p:sp>
      </p:grp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303212" y="1143000"/>
            <a:ext cx="8535988" cy="501675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اگر خروجی های دیکدر در حالت </a:t>
            </a:r>
            <a:r>
              <a:rPr lang="fa-IR" sz="2800" b="1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فعال بالا </a:t>
            </a: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باشند، هر خروجی معادل با یک </a:t>
            </a:r>
            <a:r>
              <a:rPr lang="fa-IR" sz="2800" b="1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مینترم</a:t>
            </a: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 است و اگر خروجی های دیکدر در حالت </a:t>
            </a:r>
            <a:r>
              <a:rPr lang="fa-I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B Lotus" pitchFamily="2" charset="-78"/>
              </a:rPr>
              <a:t>فعال پایین </a:t>
            </a: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باشد، هر خروجی معادل با یک </a:t>
            </a:r>
            <a:r>
              <a:rPr lang="fa-I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B Lotus" pitchFamily="2" charset="-78"/>
              </a:rPr>
              <a:t>ماکسترم</a:t>
            </a: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 است. هر تابع را می توان به صورت جمع مینترمها یا ضرب ماکسترمها نشان داد. چهار حالت ممکن است:</a:t>
            </a:r>
            <a:endParaRPr lang="fa-IR" sz="2800" b="1" dirty="0">
              <a:latin typeface="Times New Roman" pitchFamily="18" charset="0"/>
              <a:cs typeface="B Lotus" pitchFamily="2" charset="-78"/>
            </a:endParaRPr>
          </a:p>
          <a:p>
            <a:pPr marL="457200" indent="-457200" algn="just" rtl="1">
              <a:spcBef>
                <a:spcPct val="50000"/>
              </a:spcBef>
              <a:buFont typeface="Wingdings" pitchFamily="2" charset="2"/>
              <a:buChar char="q"/>
            </a:pPr>
            <a:endParaRPr lang="en-US" sz="2400" b="1" dirty="0">
              <a:latin typeface="Times New Roman" pitchFamily="18" charset="0"/>
              <a:cs typeface="B Lotus" pitchFamily="2" charset="-78"/>
            </a:endParaRPr>
          </a:p>
          <a:p>
            <a:pPr marL="1371600" lvl="2" indent="-457200" algn="just" rtl="1">
              <a:spcBef>
                <a:spcPct val="50000"/>
              </a:spcBef>
              <a:buSzPct val="90000"/>
              <a:buFont typeface="Wingdings" pitchFamily="2" charset="2"/>
              <a:buChar char="q"/>
            </a:pPr>
            <a:r>
              <a:rPr lang="fa-IR" sz="2400" b="1" dirty="0">
                <a:latin typeface="Times New Roman" pitchFamily="18" charset="0"/>
                <a:cs typeface="B Lotus" pitchFamily="2" charset="-78"/>
              </a:rPr>
              <a:t>يك ديكدر (با خروجي فعال بالا) </a:t>
            </a:r>
            <a:r>
              <a:rPr lang="fa-IR" sz="2400" b="1" dirty="0" smtClean="0">
                <a:latin typeface="Times New Roman" pitchFamily="18" charset="0"/>
                <a:cs typeface="B Lotus" pitchFamily="2" charset="-78"/>
              </a:rPr>
              <a:t>و يك </a:t>
            </a:r>
            <a:r>
              <a:rPr lang="fa-IR" sz="2400" b="1" dirty="0">
                <a:latin typeface="Times New Roman" pitchFamily="18" charset="0"/>
                <a:cs typeface="B Lotus" pitchFamily="2" charset="-78"/>
              </a:rPr>
              <a:t>گيت </a:t>
            </a:r>
            <a:r>
              <a:rPr lang="en-US" sz="2400" b="1" dirty="0">
                <a:latin typeface="Times New Roman" pitchFamily="18" charset="0"/>
                <a:cs typeface="B Lotus" pitchFamily="2" charset="-78"/>
              </a:rPr>
              <a:t> OR</a:t>
            </a:r>
            <a:r>
              <a:rPr lang="fa-IR" sz="2400" b="1" dirty="0">
                <a:latin typeface="Times New Roman" pitchFamily="18" charset="0"/>
                <a:cs typeface="B Lotus" pitchFamily="2" charset="-78"/>
              </a:rPr>
              <a:t>بكار بريم</a:t>
            </a:r>
            <a:r>
              <a:rPr lang="fa-IR" sz="2400" b="1" dirty="0" smtClean="0">
                <a:latin typeface="Times New Roman" pitchFamily="18" charset="0"/>
                <a:cs typeface="B Lotus" pitchFamily="2" charset="-78"/>
              </a:rPr>
              <a:t>.</a:t>
            </a:r>
          </a:p>
          <a:p>
            <a:pPr marL="1371600" lvl="2" indent="-457200" algn="just" rtl="1">
              <a:spcBef>
                <a:spcPct val="50000"/>
              </a:spcBef>
              <a:buSzPct val="90000"/>
              <a:buFont typeface="Wingdings" pitchFamily="2" charset="2"/>
              <a:buChar char="q"/>
            </a:pP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يك ديكدر (با خروجي فعال پايين) و يك گيت </a:t>
            </a:r>
            <a:r>
              <a:rPr lang="en-US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AND</a:t>
            </a: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 بكار بريم.</a:t>
            </a:r>
            <a:endParaRPr lang="en-US" sz="2400" dirty="0" smtClean="0">
              <a:latin typeface="Times New Roman" pitchFamily="18" charset="0"/>
              <a:cs typeface="B Lotus" pitchFamily="2" charset="-78"/>
            </a:endParaRPr>
          </a:p>
          <a:p>
            <a:pPr marL="1371600" lvl="2" indent="-457200" algn="just" rtl="1">
              <a:spcBef>
                <a:spcPct val="50000"/>
              </a:spcBef>
              <a:buSzPct val="90000"/>
              <a:buFont typeface="Wingdings" pitchFamily="2" charset="2"/>
              <a:buChar char="q"/>
            </a:pP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يك 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ديكدر (با خروجي فعال پايين) </a:t>
            </a: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و يك 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گيت</a:t>
            </a:r>
            <a:r>
              <a:rPr lang="en-US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 NAND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بكار </a:t>
            </a: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بريم.</a:t>
            </a:r>
          </a:p>
          <a:p>
            <a:pPr marL="1371600" lvl="2" indent="-457200" algn="just" rtl="1">
              <a:spcBef>
                <a:spcPct val="50000"/>
              </a:spcBef>
              <a:buSzPct val="90000"/>
              <a:buFont typeface="Wingdings" pitchFamily="2" charset="2"/>
              <a:buChar char="q"/>
            </a:pP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يك 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ديكدر (با خروجي فعال بالا) </a:t>
            </a: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و يك 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گيت </a:t>
            </a:r>
            <a:r>
              <a:rPr lang="en-US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NOR</a:t>
            </a:r>
            <a:r>
              <a:rPr lang="fa-IR" sz="2400" b="1" dirty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 بكار </a:t>
            </a:r>
            <a:r>
              <a:rPr lang="fa-IR" sz="2400" b="1" dirty="0" smtClean="0">
                <a:latin typeface="Times New Roman" pitchFamily="18" charset="0"/>
                <a:ea typeface="PMingLiU" pitchFamily="18" charset="-120"/>
                <a:cs typeface="B Lotus" pitchFamily="2" charset="-78"/>
              </a:rPr>
              <a:t>بريم.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228600" y="609600"/>
            <a:ext cx="4572000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F(A , B ,C) </a:t>
            </a:r>
            <a:r>
              <a:rPr lang="en-US" altLang="ar-SA" sz="2000" b="1" i="1" dirty="0"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 m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0 </a:t>
            </a:r>
            <a:r>
              <a:rPr lang="en-US" altLang="ar-SA" sz="2000" b="1" i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m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1</a:t>
            </a:r>
            <a:r>
              <a:rPr lang="en-US" altLang="ar-SA" sz="2000" b="1" i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m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4 </a:t>
            </a:r>
            <a:r>
              <a:rPr lang="en-US" altLang="ar-SA" sz="2000" b="1" i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m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6</a:t>
            </a:r>
            <a:r>
              <a:rPr lang="en-US" altLang="ar-SA" sz="2000" b="1" i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 </a:t>
            </a:r>
            <a:r>
              <a:rPr lang="en-US" altLang="ar-SA" sz="2000" i="1" dirty="0">
                <a:latin typeface="Times New Roman" pitchFamily="18" charset="0"/>
                <a:cs typeface="Arial" pitchFamily="34" charset="0"/>
              </a:rPr>
              <a:t>m</a:t>
            </a:r>
            <a:r>
              <a:rPr lang="en-US" altLang="ar-SA" sz="2000" i="1" baseline="-25000" dirty="0">
                <a:latin typeface="Times New Roman" pitchFamily="18" charset="0"/>
                <a:cs typeface="Arial" pitchFamily="34" charset="0"/>
              </a:rPr>
              <a:t>7</a:t>
            </a:r>
            <a:endParaRPr lang="en-US" altLang="ar-SA" sz="2000" i="1" dirty="0">
              <a:latin typeface="Times New Roman" pitchFamily="18" charset="0"/>
              <a:cs typeface="Arial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2932112" y="1066800"/>
            <a:ext cx="5907088" cy="1828800"/>
            <a:chOff x="2012950" y="3336925"/>
            <a:chExt cx="5907088" cy="1828800"/>
          </a:xfrm>
        </p:grpSpPr>
        <p:sp>
          <p:nvSpPr>
            <p:cNvPr id="57" name="Rectangle 3"/>
            <p:cNvSpPr>
              <a:spLocks noChangeArrowheads="1"/>
            </p:cNvSpPr>
            <p:nvPr/>
          </p:nvSpPr>
          <p:spPr bwMode="auto">
            <a:xfrm>
              <a:off x="3932238" y="3336925"/>
              <a:ext cx="1096962" cy="18288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Line 4"/>
            <p:cNvSpPr>
              <a:spLocks noChangeShapeType="1"/>
            </p:cNvSpPr>
            <p:nvPr/>
          </p:nvSpPr>
          <p:spPr bwMode="auto">
            <a:xfrm>
              <a:off x="3292475" y="3703638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5"/>
            <p:cNvSpPr>
              <a:spLocks noChangeShapeType="1"/>
            </p:cNvSpPr>
            <p:nvPr/>
          </p:nvSpPr>
          <p:spPr bwMode="auto">
            <a:xfrm>
              <a:off x="3292475" y="42513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6"/>
            <p:cNvSpPr>
              <a:spLocks noChangeShapeType="1"/>
            </p:cNvSpPr>
            <p:nvPr/>
          </p:nvSpPr>
          <p:spPr bwMode="auto">
            <a:xfrm>
              <a:off x="3292475" y="489267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" name="Group 60"/>
            <p:cNvGrpSpPr>
              <a:grpSpLocks/>
            </p:cNvGrpSpPr>
            <p:nvPr/>
          </p:nvGrpSpPr>
          <p:grpSpPr bwMode="auto">
            <a:xfrm>
              <a:off x="5761044" y="3794125"/>
              <a:ext cx="822326" cy="914400"/>
              <a:chOff x="2688" y="1488"/>
              <a:chExt cx="432" cy="384"/>
            </a:xfrm>
          </p:grpSpPr>
          <p:sp>
            <p:nvSpPr>
              <p:cNvPr id="92" name="Arc 8"/>
              <p:cNvSpPr>
                <a:spLocks/>
              </p:cNvSpPr>
              <p:nvPr/>
            </p:nvSpPr>
            <p:spPr bwMode="auto">
              <a:xfrm>
                <a:off x="2688" y="1488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Arc 9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>
              <a:off x="5029200" y="370363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>
              <a:off x="5486400" y="3703638"/>
              <a:ext cx="0" cy="365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12"/>
            <p:cNvSpPr>
              <a:spLocks noChangeShapeType="1"/>
            </p:cNvSpPr>
            <p:nvPr/>
          </p:nvSpPr>
          <p:spPr bwMode="auto">
            <a:xfrm>
              <a:off x="5029200" y="3978275"/>
              <a:ext cx="366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13"/>
            <p:cNvSpPr>
              <a:spLocks noChangeShapeType="1"/>
            </p:cNvSpPr>
            <p:nvPr/>
          </p:nvSpPr>
          <p:spPr bwMode="auto">
            <a:xfrm>
              <a:off x="5395913" y="3978275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14"/>
            <p:cNvSpPr>
              <a:spLocks noChangeShapeType="1"/>
            </p:cNvSpPr>
            <p:nvPr/>
          </p:nvSpPr>
          <p:spPr bwMode="auto">
            <a:xfrm>
              <a:off x="5395913" y="4160838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15"/>
            <p:cNvSpPr>
              <a:spLocks noChangeShapeType="1"/>
            </p:cNvSpPr>
            <p:nvPr/>
          </p:nvSpPr>
          <p:spPr bwMode="auto">
            <a:xfrm>
              <a:off x="5029200" y="425132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16"/>
            <p:cNvSpPr>
              <a:spLocks noChangeShapeType="1"/>
            </p:cNvSpPr>
            <p:nvPr/>
          </p:nvSpPr>
          <p:spPr bwMode="auto">
            <a:xfrm>
              <a:off x="5486400" y="4068763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17"/>
            <p:cNvSpPr>
              <a:spLocks noChangeShapeType="1"/>
            </p:cNvSpPr>
            <p:nvPr/>
          </p:nvSpPr>
          <p:spPr bwMode="auto">
            <a:xfrm flipH="1">
              <a:off x="5395913" y="4343400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18"/>
            <p:cNvSpPr>
              <a:spLocks noChangeShapeType="1"/>
            </p:cNvSpPr>
            <p:nvPr/>
          </p:nvSpPr>
          <p:spPr bwMode="auto">
            <a:xfrm>
              <a:off x="5395913" y="4343400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19"/>
            <p:cNvSpPr>
              <a:spLocks noChangeShapeType="1"/>
            </p:cNvSpPr>
            <p:nvPr/>
          </p:nvSpPr>
          <p:spPr bwMode="auto">
            <a:xfrm>
              <a:off x="5029200" y="4525963"/>
              <a:ext cx="366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20"/>
            <p:cNvSpPr>
              <a:spLocks noChangeShapeType="1"/>
            </p:cNvSpPr>
            <p:nvPr/>
          </p:nvSpPr>
          <p:spPr bwMode="auto">
            <a:xfrm>
              <a:off x="5486400" y="4435475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21"/>
            <p:cNvSpPr>
              <a:spLocks noChangeShapeType="1"/>
            </p:cNvSpPr>
            <p:nvPr/>
          </p:nvSpPr>
          <p:spPr bwMode="auto">
            <a:xfrm>
              <a:off x="5486400" y="4435475"/>
              <a:ext cx="0" cy="365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22"/>
            <p:cNvSpPr>
              <a:spLocks noChangeShapeType="1"/>
            </p:cNvSpPr>
            <p:nvPr/>
          </p:nvSpPr>
          <p:spPr bwMode="auto">
            <a:xfrm>
              <a:off x="5029200" y="4800600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 Box 23"/>
            <p:cNvSpPr txBox="1">
              <a:spLocks noChangeArrowheads="1"/>
            </p:cNvSpPr>
            <p:nvPr/>
          </p:nvSpPr>
          <p:spPr bwMode="auto">
            <a:xfrm>
              <a:off x="4664075" y="3521075"/>
              <a:ext cx="549275" cy="7794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latin typeface="Times New Roman" pitchFamily="18" charset="0"/>
                  <a:cs typeface="Arial" pitchFamily="34" charset="0"/>
                </a:rPr>
                <a:t>0</a:t>
              </a:r>
            </a:p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6" name="Text Box 24"/>
            <p:cNvSpPr txBox="1">
              <a:spLocks noChangeArrowheads="1"/>
            </p:cNvSpPr>
            <p:nvPr/>
          </p:nvSpPr>
          <p:spPr bwMode="auto">
            <a:xfrm>
              <a:off x="4572000" y="379412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7" name="Text Box 25"/>
            <p:cNvSpPr txBox="1">
              <a:spLocks noChangeArrowheads="1"/>
            </p:cNvSpPr>
            <p:nvPr/>
          </p:nvSpPr>
          <p:spPr bwMode="auto">
            <a:xfrm>
              <a:off x="4664075" y="3794125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78" name="Text Box 26"/>
            <p:cNvSpPr txBox="1">
              <a:spLocks noChangeArrowheads="1"/>
            </p:cNvSpPr>
            <p:nvPr/>
          </p:nvSpPr>
          <p:spPr bwMode="auto">
            <a:xfrm>
              <a:off x="4664075" y="4068763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79" name="Text Box 27"/>
            <p:cNvSpPr txBox="1">
              <a:spLocks noChangeArrowheads="1"/>
            </p:cNvSpPr>
            <p:nvPr/>
          </p:nvSpPr>
          <p:spPr bwMode="auto">
            <a:xfrm>
              <a:off x="4664075" y="4343400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80" name="Text Box 28"/>
            <p:cNvSpPr txBox="1">
              <a:spLocks noChangeArrowheads="1"/>
            </p:cNvSpPr>
            <p:nvPr/>
          </p:nvSpPr>
          <p:spPr bwMode="auto">
            <a:xfrm>
              <a:off x="4756150" y="4708525"/>
              <a:ext cx="1825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1" name="Text Box 29"/>
            <p:cNvSpPr txBox="1">
              <a:spLocks noChangeArrowheads="1"/>
            </p:cNvSpPr>
            <p:nvPr/>
          </p:nvSpPr>
          <p:spPr bwMode="auto">
            <a:xfrm>
              <a:off x="4664075" y="4708525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7</a:t>
              </a:r>
            </a:p>
          </p:txBody>
        </p:sp>
        <p:sp>
          <p:nvSpPr>
            <p:cNvPr id="82" name="Line 30"/>
            <p:cNvSpPr>
              <a:spLocks noChangeShapeType="1"/>
            </p:cNvSpPr>
            <p:nvPr/>
          </p:nvSpPr>
          <p:spPr bwMode="auto">
            <a:xfrm>
              <a:off x="6584950" y="4251325"/>
              <a:ext cx="1279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Rectangle 31"/>
            <p:cNvSpPr>
              <a:spLocks noChangeArrowheads="1"/>
            </p:cNvSpPr>
            <p:nvPr/>
          </p:nvSpPr>
          <p:spPr bwMode="auto">
            <a:xfrm>
              <a:off x="6584950" y="3703638"/>
              <a:ext cx="13350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</a:t>
              </a:r>
            </a:p>
          </p:txBody>
        </p:sp>
        <p:sp>
          <p:nvSpPr>
            <p:cNvPr id="84" name="Text Box 32"/>
            <p:cNvSpPr txBox="1">
              <a:spLocks noChangeArrowheads="1"/>
            </p:cNvSpPr>
            <p:nvPr/>
          </p:nvSpPr>
          <p:spPr bwMode="auto">
            <a:xfrm>
              <a:off x="2835275" y="3429000"/>
              <a:ext cx="639763" cy="8540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</a:p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85" name="Text Box 33"/>
            <p:cNvSpPr txBox="1">
              <a:spLocks noChangeArrowheads="1"/>
            </p:cNvSpPr>
            <p:nvPr/>
          </p:nvSpPr>
          <p:spPr bwMode="auto">
            <a:xfrm>
              <a:off x="2835275" y="3978275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86" name="Text Box 34"/>
            <p:cNvSpPr txBox="1">
              <a:spLocks noChangeArrowheads="1"/>
            </p:cNvSpPr>
            <p:nvPr/>
          </p:nvSpPr>
          <p:spPr bwMode="auto">
            <a:xfrm>
              <a:off x="2835275" y="4618038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87" name="Text Box 35"/>
            <p:cNvSpPr txBox="1">
              <a:spLocks noChangeArrowheads="1"/>
            </p:cNvSpPr>
            <p:nvPr/>
          </p:nvSpPr>
          <p:spPr bwMode="auto">
            <a:xfrm>
              <a:off x="2012950" y="3429000"/>
              <a:ext cx="8239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88" name="Rectangle 36"/>
            <p:cNvSpPr>
              <a:spLocks noChangeArrowheads="1"/>
            </p:cNvSpPr>
            <p:nvPr/>
          </p:nvSpPr>
          <p:spPr bwMode="auto">
            <a:xfrm>
              <a:off x="2103438" y="4618038"/>
              <a:ext cx="6651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LSB</a:t>
              </a:r>
            </a:p>
          </p:txBody>
        </p:sp>
        <p:sp>
          <p:nvSpPr>
            <p:cNvPr id="89" name="Text Box 37"/>
            <p:cNvSpPr txBox="1">
              <a:spLocks noChangeArrowheads="1"/>
            </p:cNvSpPr>
            <p:nvPr/>
          </p:nvSpPr>
          <p:spPr bwMode="auto">
            <a:xfrm>
              <a:off x="3932238" y="352107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90" name="Text Box 38"/>
            <p:cNvSpPr txBox="1">
              <a:spLocks noChangeArrowheads="1"/>
            </p:cNvSpPr>
            <p:nvPr/>
          </p:nvSpPr>
          <p:spPr bwMode="auto">
            <a:xfrm>
              <a:off x="3932238" y="4068763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1" name="Text Box 39"/>
            <p:cNvSpPr txBox="1">
              <a:spLocks noChangeArrowheads="1"/>
            </p:cNvSpPr>
            <p:nvPr/>
          </p:nvSpPr>
          <p:spPr bwMode="auto">
            <a:xfrm>
              <a:off x="3932238" y="470852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0</a:t>
              </a:r>
            </a:p>
          </p:txBody>
        </p:sp>
      </p:grpSp>
      <p:sp>
        <p:nvSpPr>
          <p:cNvPr id="94" name="Rectangle 40"/>
          <p:cNvSpPr>
            <a:spLocks noChangeArrowheads="1"/>
          </p:cNvSpPr>
          <p:nvPr/>
        </p:nvSpPr>
        <p:spPr bwMode="auto">
          <a:xfrm>
            <a:off x="2439062" y="76200"/>
            <a:ext cx="6628739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r" rtl="1">
              <a:spcBef>
                <a:spcPct val="0"/>
              </a:spcBef>
              <a:buSzPct val="90000"/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ديكدر (با خروجي فعال بالا) </a:t>
            </a: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و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گيت </a:t>
            </a:r>
            <a:r>
              <a:rPr lang="en-US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</a:t>
            </a:r>
            <a:r>
              <a:rPr lang="en-US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OR</a:t>
            </a:r>
            <a:endParaRPr lang="en-US" altLang="ar-SA" sz="28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533400" y="4175125"/>
            <a:ext cx="4572000" cy="396875"/>
            <a:chOff x="1219200" y="2149475"/>
            <a:chExt cx="4572000" cy="396875"/>
          </a:xfrm>
        </p:grpSpPr>
        <p:sp>
          <p:nvSpPr>
            <p:cNvPr id="96" name="Rectangle 2"/>
            <p:cNvSpPr>
              <a:spLocks noChangeArrowheads="1"/>
            </p:cNvSpPr>
            <p:nvPr/>
          </p:nvSpPr>
          <p:spPr bwMode="auto">
            <a:xfrm>
              <a:off x="1219200" y="2149475"/>
              <a:ext cx="45720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 = 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en-US" altLang="ar-SA" sz="2000" i="1" baseline="-25000" dirty="0" smtClean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i="1" dirty="0" smtClean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 smtClean="0">
                  <a:latin typeface="Times New Roman" pitchFamily="18" charset="0"/>
                  <a:cs typeface="Arial" pitchFamily="34" charset="0"/>
                </a:rPr>
                <a:t>3 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5</a:t>
              </a:r>
              <a:endParaRPr lang="en-US" altLang="ar-SA" sz="2000" i="1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97" name="Line 30"/>
            <p:cNvSpPr>
              <a:spLocks noChangeShapeType="1"/>
            </p:cNvSpPr>
            <p:nvPr/>
          </p:nvSpPr>
          <p:spPr bwMode="auto">
            <a:xfrm>
              <a:off x="2743200" y="2239963"/>
              <a:ext cx="92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31"/>
            <p:cNvSpPr>
              <a:spLocks noChangeShapeType="1"/>
            </p:cNvSpPr>
            <p:nvPr/>
          </p:nvSpPr>
          <p:spPr bwMode="auto">
            <a:xfrm>
              <a:off x="3200400" y="223996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32"/>
            <p:cNvSpPr>
              <a:spLocks noChangeShapeType="1"/>
            </p:cNvSpPr>
            <p:nvPr/>
          </p:nvSpPr>
          <p:spPr bwMode="auto">
            <a:xfrm>
              <a:off x="3565525" y="223996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774950" y="4724400"/>
            <a:ext cx="6140450" cy="1828800"/>
            <a:chOff x="2012950" y="3336925"/>
            <a:chExt cx="6140450" cy="1828800"/>
          </a:xfrm>
        </p:grpSpPr>
        <p:sp>
          <p:nvSpPr>
            <p:cNvPr id="101" name="Rectangle 3"/>
            <p:cNvSpPr>
              <a:spLocks noChangeArrowheads="1"/>
            </p:cNvSpPr>
            <p:nvPr/>
          </p:nvSpPr>
          <p:spPr bwMode="auto">
            <a:xfrm>
              <a:off x="3932238" y="3336925"/>
              <a:ext cx="1096962" cy="18288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Line 4"/>
            <p:cNvSpPr>
              <a:spLocks noChangeShapeType="1"/>
            </p:cNvSpPr>
            <p:nvPr/>
          </p:nvSpPr>
          <p:spPr bwMode="auto">
            <a:xfrm>
              <a:off x="3292475" y="3703638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5"/>
            <p:cNvSpPr>
              <a:spLocks noChangeShapeType="1"/>
            </p:cNvSpPr>
            <p:nvPr/>
          </p:nvSpPr>
          <p:spPr bwMode="auto">
            <a:xfrm>
              <a:off x="3292475" y="42513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Line 6"/>
            <p:cNvSpPr>
              <a:spLocks noChangeShapeType="1"/>
            </p:cNvSpPr>
            <p:nvPr/>
          </p:nvSpPr>
          <p:spPr bwMode="auto">
            <a:xfrm>
              <a:off x="3292475" y="489267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5121275" y="3978275"/>
              <a:ext cx="2746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Line 8"/>
            <p:cNvSpPr>
              <a:spLocks noChangeShapeType="1"/>
            </p:cNvSpPr>
            <p:nvPr/>
          </p:nvSpPr>
          <p:spPr bwMode="auto">
            <a:xfrm>
              <a:off x="5395913" y="3978275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Line 9"/>
            <p:cNvSpPr>
              <a:spLocks noChangeShapeType="1"/>
            </p:cNvSpPr>
            <p:nvPr/>
          </p:nvSpPr>
          <p:spPr bwMode="auto">
            <a:xfrm>
              <a:off x="5395913" y="4160838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Line 10"/>
            <p:cNvSpPr>
              <a:spLocks noChangeShapeType="1"/>
            </p:cNvSpPr>
            <p:nvPr/>
          </p:nvSpPr>
          <p:spPr bwMode="auto">
            <a:xfrm>
              <a:off x="5121275" y="4251325"/>
              <a:ext cx="8223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Line 11"/>
            <p:cNvSpPr>
              <a:spLocks noChangeShapeType="1"/>
            </p:cNvSpPr>
            <p:nvPr/>
          </p:nvSpPr>
          <p:spPr bwMode="auto">
            <a:xfrm flipH="1">
              <a:off x="5395913" y="4343400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Line 12"/>
            <p:cNvSpPr>
              <a:spLocks noChangeShapeType="1"/>
            </p:cNvSpPr>
            <p:nvPr/>
          </p:nvSpPr>
          <p:spPr bwMode="auto">
            <a:xfrm>
              <a:off x="5395913" y="4343400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Line 13"/>
            <p:cNvSpPr>
              <a:spLocks noChangeShapeType="1"/>
            </p:cNvSpPr>
            <p:nvPr/>
          </p:nvSpPr>
          <p:spPr bwMode="auto">
            <a:xfrm>
              <a:off x="5121275" y="4525963"/>
              <a:ext cx="2746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Text Box 14"/>
            <p:cNvSpPr txBox="1">
              <a:spLocks noChangeArrowheads="1"/>
            </p:cNvSpPr>
            <p:nvPr/>
          </p:nvSpPr>
          <p:spPr bwMode="auto">
            <a:xfrm>
              <a:off x="4664075" y="3521075"/>
              <a:ext cx="549275" cy="7794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3" name="Text Box 15"/>
            <p:cNvSpPr txBox="1">
              <a:spLocks noChangeArrowheads="1"/>
            </p:cNvSpPr>
            <p:nvPr/>
          </p:nvSpPr>
          <p:spPr bwMode="auto">
            <a:xfrm>
              <a:off x="4572000" y="379412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4" name="Text Box 16"/>
            <p:cNvSpPr txBox="1">
              <a:spLocks noChangeArrowheads="1"/>
            </p:cNvSpPr>
            <p:nvPr/>
          </p:nvSpPr>
          <p:spPr bwMode="auto">
            <a:xfrm>
              <a:off x="4664075" y="3794125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15" name="Text Box 17"/>
            <p:cNvSpPr txBox="1">
              <a:spLocks noChangeArrowheads="1"/>
            </p:cNvSpPr>
            <p:nvPr/>
          </p:nvSpPr>
          <p:spPr bwMode="auto">
            <a:xfrm>
              <a:off x="4664075" y="4068763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116" name="Text Box 18"/>
            <p:cNvSpPr txBox="1">
              <a:spLocks noChangeArrowheads="1"/>
            </p:cNvSpPr>
            <p:nvPr/>
          </p:nvSpPr>
          <p:spPr bwMode="auto">
            <a:xfrm>
              <a:off x="4664075" y="4343400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117" name="Text Box 19"/>
            <p:cNvSpPr txBox="1">
              <a:spLocks noChangeArrowheads="1"/>
            </p:cNvSpPr>
            <p:nvPr/>
          </p:nvSpPr>
          <p:spPr bwMode="auto">
            <a:xfrm>
              <a:off x="4756150" y="4708525"/>
              <a:ext cx="1825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8" name="Line 20"/>
            <p:cNvSpPr>
              <a:spLocks noChangeShapeType="1"/>
            </p:cNvSpPr>
            <p:nvPr/>
          </p:nvSpPr>
          <p:spPr bwMode="auto">
            <a:xfrm>
              <a:off x="6583363" y="4251325"/>
              <a:ext cx="1279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Rectangle 21"/>
            <p:cNvSpPr>
              <a:spLocks noChangeArrowheads="1"/>
            </p:cNvSpPr>
            <p:nvPr/>
          </p:nvSpPr>
          <p:spPr bwMode="auto">
            <a:xfrm>
              <a:off x="6818312" y="3870325"/>
              <a:ext cx="13350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ar-SA" sz="2000" i="1">
                  <a:latin typeface="Times New Roman" pitchFamily="18" charset="0"/>
                  <a:cs typeface="Arial" pitchFamily="34" charset="0"/>
                </a:rPr>
                <a:t>F(A , B ,C)</a:t>
              </a:r>
            </a:p>
          </p:txBody>
        </p:sp>
        <p:sp>
          <p:nvSpPr>
            <p:cNvPr id="120" name="Text Box 22"/>
            <p:cNvSpPr txBox="1">
              <a:spLocks noChangeArrowheads="1"/>
            </p:cNvSpPr>
            <p:nvPr/>
          </p:nvSpPr>
          <p:spPr bwMode="auto">
            <a:xfrm>
              <a:off x="2835275" y="3429000"/>
              <a:ext cx="639763" cy="8540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</a:p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21" name="Text Box 23"/>
            <p:cNvSpPr txBox="1">
              <a:spLocks noChangeArrowheads="1"/>
            </p:cNvSpPr>
            <p:nvPr/>
          </p:nvSpPr>
          <p:spPr bwMode="auto">
            <a:xfrm>
              <a:off x="2835275" y="3978275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22" name="Text Box 24"/>
            <p:cNvSpPr txBox="1">
              <a:spLocks noChangeArrowheads="1"/>
            </p:cNvSpPr>
            <p:nvPr/>
          </p:nvSpPr>
          <p:spPr bwMode="auto">
            <a:xfrm>
              <a:off x="2835275" y="4618038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23" name="Text Box 25"/>
            <p:cNvSpPr txBox="1">
              <a:spLocks noChangeArrowheads="1"/>
            </p:cNvSpPr>
            <p:nvPr/>
          </p:nvSpPr>
          <p:spPr bwMode="auto">
            <a:xfrm>
              <a:off x="2012950" y="3429000"/>
              <a:ext cx="8239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124" name="Rectangle 26"/>
            <p:cNvSpPr>
              <a:spLocks noChangeArrowheads="1"/>
            </p:cNvSpPr>
            <p:nvPr/>
          </p:nvSpPr>
          <p:spPr bwMode="auto">
            <a:xfrm>
              <a:off x="2103438" y="4618038"/>
              <a:ext cx="6651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LSB</a:t>
              </a:r>
            </a:p>
          </p:txBody>
        </p:sp>
        <p:sp>
          <p:nvSpPr>
            <p:cNvPr id="125" name="Text Box 27"/>
            <p:cNvSpPr txBox="1">
              <a:spLocks noChangeArrowheads="1"/>
            </p:cNvSpPr>
            <p:nvPr/>
          </p:nvSpPr>
          <p:spPr bwMode="auto">
            <a:xfrm>
              <a:off x="3932238" y="352107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26" name="Text Box 28"/>
            <p:cNvSpPr txBox="1">
              <a:spLocks noChangeArrowheads="1"/>
            </p:cNvSpPr>
            <p:nvPr/>
          </p:nvSpPr>
          <p:spPr bwMode="auto">
            <a:xfrm>
              <a:off x="3932238" y="4068763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127" name="Text Box 29"/>
            <p:cNvSpPr txBox="1">
              <a:spLocks noChangeArrowheads="1"/>
            </p:cNvSpPr>
            <p:nvPr/>
          </p:nvSpPr>
          <p:spPr bwMode="auto">
            <a:xfrm>
              <a:off x="3932238" y="470852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28" name="AutoShape 33"/>
            <p:cNvSpPr>
              <a:spLocks noChangeArrowheads="1"/>
            </p:cNvSpPr>
            <p:nvPr/>
          </p:nvSpPr>
          <p:spPr bwMode="auto">
            <a:xfrm>
              <a:off x="5943600" y="3886200"/>
              <a:ext cx="639763" cy="731838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29" name="Oval 34"/>
            <p:cNvSpPr>
              <a:spLocks noChangeArrowheads="1"/>
            </p:cNvSpPr>
            <p:nvPr/>
          </p:nvSpPr>
          <p:spPr bwMode="auto">
            <a:xfrm>
              <a:off x="5029200" y="446405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Oval 35"/>
            <p:cNvSpPr>
              <a:spLocks noChangeArrowheads="1"/>
            </p:cNvSpPr>
            <p:nvPr/>
          </p:nvSpPr>
          <p:spPr bwMode="auto">
            <a:xfrm>
              <a:off x="5029200" y="423545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36"/>
            <p:cNvSpPr>
              <a:spLocks noChangeArrowheads="1"/>
            </p:cNvSpPr>
            <p:nvPr/>
          </p:nvSpPr>
          <p:spPr bwMode="auto">
            <a:xfrm>
              <a:off x="5029200" y="393065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2" name="Rectangle 37"/>
          <p:cNvSpPr>
            <a:spLocks noChangeArrowheads="1"/>
          </p:cNvSpPr>
          <p:nvPr/>
        </p:nvSpPr>
        <p:spPr bwMode="auto">
          <a:xfrm>
            <a:off x="1904982" y="3515380"/>
            <a:ext cx="7086620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r" rtl="1">
              <a:spcBef>
                <a:spcPct val="0"/>
              </a:spcBef>
              <a:buSzPct val="90000"/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ديكدر (با خروجي فعال پايين) </a:t>
            </a: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و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گيت </a:t>
            </a:r>
            <a:r>
              <a:rPr lang="en-US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</a:t>
            </a:r>
            <a:r>
              <a:rPr lang="en-US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AND</a:t>
            </a:r>
            <a:endParaRPr lang="en-US" altLang="ar-SA" sz="28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2668587" y="1219200"/>
            <a:ext cx="5942013" cy="1828800"/>
            <a:chOff x="2012950" y="3336925"/>
            <a:chExt cx="5942013" cy="1828800"/>
          </a:xfrm>
        </p:grpSpPr>
        <p:sp>
          <p:nvSpPr>
            <p:cNvPr id="41" name="Rectangle 3"/>
            <p:cNvSpPr>
              <a:spLocks noChangeArrowheads="1"/>
            </p:cNvSpPr>
            <p:nvPr/>
          </p:nvSpPr>
          <p:spPr bwMode="auto">
            <a:xfrm>
              <a:off x="3932238" y="3336925"/>
              <a:ext cx="1096962" cy="18288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4"/>
            <p:cNvSpPr>
              <a:spLocks noChangeShapeType="1"/>
            </p:cNvSpPr>
            <p:nvPr/>
          </p:nvSpPr>
          <p:spPr bwMode="auto">
            <a:xfrm>
              <a:off x="3292475" y="3703638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5"/>
            <p:cNvSpPr>
              <a:spLocks noChangeShapeType="1"/>
            </p:cNvSpPr>
            <p:nvPr/>
          </p:nvSpPr>
          <p:spPr bwMode="auto">
            <a:xfrm>
              <a:off x="3292475" y="42513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auto">
            <a:xfrm>
              <a:off x="3292475" y="489267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5" name="Group 7"/>
            <p:cNvGrpSpPr>
              <a:grpSpLocks/>
            </p:cNvGrpSpPr>
            <p:nvPr/>
          </p:nvGrpSpPr>
          <p:grpSpPr bwMode="auto">
            <a:xfrm>
              <a:off x="5761044" y="3794125"/>
              <a:ext cx="822326" cy="914400"/>
              <a:chOff x="2688" y="1488"/>
              <a:chExt cx="432" cy="384"/>
            </a:xfrm>
          </p:grpSpPr>
          <p:sp>
            <p:nvSpPr>
              <p:cNvPr id="70" name="Arc 8"/>
              <p:cNvSpPr>
                <a:spLocks/>
              </p:cNvSpPr>
              <p:nvPr/>
            </p:nvSpPr>
            <p:spPr bwMode="auto">
              <a:xfrm>
                <a:off x="2688" y="1488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Arc 9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5029200" y="3978275"/>
              <a:ext cx="366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1"/>
            <p:cNvSpPr>
              <a:spLocks noChangeShapeType="1"/>
            </p:cNvSpPr>
            <p:nvPr/>
          </p:nvSpPr>
          <p:spPr bwMode="auto">
            <a:xfrm>
              <a:off x="5395913" y="3978275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12"/>
            <p:cNvSpPr>
              <a:spLocks noChangeShapeType="1"/>
            </p:cNvSpPr>
            <p:nvPr/>
          </p:nvSpPr>
          <p:spPr bwMode="auto">
            <a:xfrm>
              <a:off x="5395913" y="4160838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13"/>
            <p:cNvSpPr>
              <a:spLocks noChangeShapeType="1"/>
            </p:cNvSpPr>
            <p:nvPr/>
          </p:nvSpPr>
          <p:spPr bwMode="auto">
            <a:xfrm>
              <a:off x="5029200" y="425132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14"/>
            <p:cNvSpPr>
              <a:spLocks noChangeShapeType="1"/>
            </p:cNvSpPr>
            <p:nvPr/>
          </p:nvSpPr>
          <p:spPr bwMode="auto">
            <a:xfrm flipH="1">
              <a:off x="5395913" y="4343400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15"/>
            <p:cNvSpPr>
              <a:spLocks noChangeShapeType="1"/>
            </p:cNvSpPr>
            <p:nvPr/>
          </p:nvSpPr>
          <p:spPr bwMode="auto">
            <a:xfrm>
              <a:off x="5395913" y="4343400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16"/>
            <p:cNvSpPr>
              <a:spLocks noChangeShapeType="1"/>
            </p:cNvSpPr>
            <p:nvPr/>
          </p:nvSpPr>
          <p:spPr bwMode="auto">
            <a:xfrm>
              <a:off x="5029200" y="4525963"/>
              <a:ext cx="366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 Box 17"/>
            <p:cNvSpPr txBox="1">
              <a:spLocks noChangeArrowheads="1"/>
            </p:cNvSpPr>
            <p:nvPr/>
          </p:nvSpPr>
          <p:spPr bwMode="auto">
            <a:xfrm>
              <a:off x="4664075" y="3521075"/>
              <a:ext cx="549275" cy="7794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54" name="Text Box 18"/>
            <p:cNvSpPr txBox="1">
              <a:spLocks noChangeArrowheads="1"/>
            </p:cNvSpPr>
            <p:nvPr/>
          </p:nvSpPr>
          <p:spPr bwMode="auto">
            <a:xfrm>
              <a:off x="4572000" y="379412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55" name="Text Box 19"/>
            <p:cNvSpPr txBox="1">
              <a:spLocks noChangeArrowheads="1"/>
            </p:cNvSpPr>
            <p:nvPr/>
          </p:nvSpPr>
          <p:spPr bwMode="auto">
            <a:xfrm>
              <a:off x="4664075" y="3794125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56" name="Text Box 20"/>
            <p:cNvSpPr txBox="1">
              <a:spLocks noChangeArrowheads="1"/>
            </p:cNvSpPr>
            <p:nvPr/>
          </p:nvSpPr>
          <p:spPr bwMode="auto">
            <a:xfrm>
              <a:off x="4664075" y="4068763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4664075" y="4343400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58" name="Text Box 22"/>
            <p:cNvSpPr txBox="1">
              <a:spLocks noChangeArrowheads="1"/>
            </p:cNvSpPr>
            <p:nvPr/>
          </p:nvSpPr>
          <p:spPr bwMode="auto">
            <a:xfrm>
              <a:off x="4756150" y="4708525"/>
              <a:ext cx="1825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59" name="Line 23"/>
            <p:cNvSpPr>
              <a:spLocks noChangeShapeType="1"/>
            </p:cNvSpPr>
            <p:nvPr/>
          </p:nvSpPr>
          <p:spPr bwMode="auto">
            <a:xfrm>
              <a:off x="6675438" y="4251325"/>
              <a:ext cx="1279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6584950" y="3703638"/>
              <a:ext cx="13350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</a:t>
              </a:r>
            </a:p>
          </p:txBody>
        </p:sp>
        <p:sp>
          <p:nvSpPr>
            <p:cNvPr id="61" name="Text Box 25"/>
            <p:cNvSpPr txBox="1">
              <a:spLocks noChangeArrowheads="1"/>
            </p:cNvSpPr>
            <p:nvPr/>
          </p:nvSpPr>
          <p:spPr bwMode="auto">
            <a:xfrm>
              <a:off x="2835275" y="3429000"/>
              <a:ext cx="639763" cy="8540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</a:p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62" name="Text Box 26"/>
            <p:cNvSpPr txBox="1">
              <a:spLocks noChangeArrowheads="1"/>
            </p:cNvSpPr>
            <p:nvPr/>
          </p:nvSpPr>
          <p:spPr bwMode="auto">
            <a:xfrm>
              <a:off x="2835275" y="3978275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63" name="Text Box 27"/>
            <p:cNvSpPr txBox="1">
              <a:spLocks noChangeArrowheads="1"/>
            </p:cNvSpPr>
            <p:nvPr/>
          </p:nvSpPr>
          <p:spPr bwMode="auto">
            <a:xfrm>
              <a:off x="2835275" y="4618038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64" name="Text Box 28"/>
            <p:cNvSpPr txBox="1">
              <a:spLocks noChangeArrowheads="1"/>
            </p:cNvSpPr>
            <p:nvPr/>
          </p:nvSpPr>
          <p:spPr bwMode="auto">
            <a:xfrm>
              <a:off x="2012950" y="3429000"/>
              <a:ext cx="8239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65" name="Rectangle 29"/>
            <p:cNvSpPr>
              <a:spLocks noChangeArrowheads="1"/>
            </p:cNvSpPr>
            <p:nvPr/>
          </p:nvSpPr>
          <p:spPr bwMode="auto">
            <a:xfrm>
              <a:off x="2103438" y="4618038"/>
              <a:ext cx="6651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LSB</a:t>
              </a:r>
            </a:p>
          </p:txBody>
        </p:sp>
        <p:sp>
          <p:nvSpPr>
            <p:cNvPr id="66" name="Text Box 30"/>
            <p:cNvSpPr txBox="1">
              <a:spLocks noChangeArrowheads="1"/>
            </p:cNvSpPr>
            <p:nvPr/>
          </p:nvSpPr>
          <p:spPr bwMode="auto">
            <a:xfrm>
              <a:off x="3932238" y="352107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67" name="Text Box 31"/>
            <p:cNvSpPr txBox="1">
              <a:spLocks noChangeArrowheads="1"/>
            </p:cNvSpPr>
            <p:nvPr/>
          </p:nvSpPr>
          <p:spPr bwMode="auto">
            <a:xfrm>
              <a:off x="3932238" y="4068763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68" name="Text Box 32"/>
            <p:cNvSpPr txBox="1">
              <a:spLocks noChangeArrowheads="1"/>
            </p:cNvSpPr>
            <p:nvPr/>
          </p:nvSpPr>
          <p:spPr bwMode="auto">
            <a:xfrm>
              <a:off x="3932238" y="470852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69" name="Oval 33"/>
            <p:cNvSpPr>
              <a:spLocks noChangeArrowheads="1"/>
            </p:cNvSpPr>
            <p:nvPr/>
          </p:nvSpPr>
          <p:spPr bwMode="auto">
            <a:xfrm>
              <a:off x="6583363" y="4175125"/>
              <a:ext cx="92075" cy="90487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81000" y="838200"/>
            <a:ext cx="4572000" cy="396875"/>
            <a:chOff x="1189038" y="2149475"/>
            <a:chExt cx="4572000" cy="396875"/>
          </a:xfrm>
        </p:grpSpPr>
        <p:sp>
          <p:nvSpPr>
            <p:cNvPr id="73" name="Rectangle 2"/>
            <p:cNvSpPr>
              <a:spLocks noChangeArrowheads="1"/>
            </p:cNvSpPr>
            <p:nvPr/>
          </p:nvSpPr>
          <p:spPr bwMode="auto">
            <a:xfrm>
              <a:off x="1189038" y="2149475"/>
              <a:ext cx="45720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 = 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en-US" altLang="ar-SA" sz="2000" b="1" i="1" dirty="0">
                  <a:latin typeface="Times New Roman" pitchFamily="18" charset="0"/>
                  <a:cs typeface="Arial" pitchFamily="34" charset="0"/>
                </a:rPr>
                <a:t>+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3</a:t>
              </a:r>
              <a:r>
                <a:rPr lang="en-US" altLang="ar-SA" sz="2000" b="1" i="1" dirty="0">
                  <a:latin typeface="Times New Roman" pitchFamily="18" charset="0"/>
                  <a:cs typeface="Arial" pitchFamily="34" charset="0"/>
                </a:rPr>
                <a:t>+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5</a:t>
              </a:r>
              <a:endParaRPr lang="en-US" altLang="ar-SA" sz="2000" i="1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4" name="Line 34"/>
            <p:cNvSpPr>
              <a:spLocks noChangeShapeType="1"/>
            </p:cNvSpPr>
            <p:nvPr/>
          </p:nvSpPr>
          <p:spPr bwMode="auto">
            <a:xfrm>
              <a:off x="2651125" y="2239963"/>
              <a:ext cx="12811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5" name="Rectangle 35"/>
          <p:cNvSpPr>
            <a:spLocks noChangeArrowheads="1"/>
          </p:cNvSpPr>
          <p:nvPr/>
        </p:nvSpPr>
        <p:spPr bwMode="auto">
          <a:xfrm>
            <a:off x="2092836" y="152400"/>
            <a:ext cx="6888425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r" rtl="1">
              <a:spcBef>
                <a:spcPct val="0"/>
              </a:spcBef>
              <a:buSzPct val="90000"/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ديكدر (با خروجي فعال بالا) </a:t>
            </a: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و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گيت </a:t>
            </a:r>
            <a:r>
              <a:rPr lang="en-US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</a:t>
            </a:r>
            <a:r>
              <a:rPr lang="en-US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NOR</a:t>
            </a:r>
            <a:endParaRPr lang="en-US" altLang="ar-SA" sz="28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pSp>
        <p:nvGrpSpPr>
          <p:cNvPr id="76" name="Group 53"/>
          <p:cNvGrpSpPr/>
          <p:nvPr/>
        </p:nvGrpSpPr>
        <p:grpSpPr>
          <a:xfrm>
            <a:off x="2590800" y="4724400"/>
            <a:ext cx="5907088" cy="1828800"/>
            <a:chOff x="2012950" y="3336925"/>
            <a:chExt cx="5907088" cy="1828800"/>
          </a:xfrm>
        </p:grpSpPr>
        <p:sp>
          <p:nvSpPr>
            <p:cNvPr id="77" name="Rectangle 3"/>
            <p:cNvSpPr>
              <a:spLocks noChangeArrowheads="1"/>
            </p:cNvSpPr>
            <p:nvPr/>
          </p:nvSpPr>
          <p:spPr bwMode="auto">
            <a:xfrm>
              <a:off x="3932238" y="3336925"/>
              <a:ext cx="1096962" cy="18288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Line 4"/>
            <p:cNvSpPr>
              <a:spLocks noChangeShapeType="1"/>
            </p:cNvSpPr>
            <p:nvPr/>
          </p:nvSpPr>
          <p:spPr bwMode="auto">
            <a:xfrm>
              <a:off x="3292475" y="3703638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Line 5"/>
            <p:cNvSpPr>
              <a:spLocks noChangeShapeType="1"/>
            </p:cNvSpPr>
            <p:nvPr/>
          </p:nvSpPr>
          <p:spPr bwMode="auto">
            <a:xfrm>
              <a:off x="3292475" y="42513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Line 6"/>
            <p:cNvSpPr>
              <a:spLocks noChangeShapeType="1"/>
            </p:cNvSpPr>
            <p:nvPr/>
          </p:nvSpPr>
          <p:spPr bwMode="auto">
            <a:xfrm>
              <a:off x="3292475" y="489267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Line 7"/>
            <p:cNvSpPr>
              <a:spLocks noChangeShapeType="1"/>
            </p:cNvSpPr>
            <p:nvPr/>
          </p:nvSpPr>
          <p:spPr bwMode="auto">
            <a:xfrm>
              <a:off x="5121275" y="3703638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8"/>
            <p:cNvSpPr>
              <a:spLocks noChangeShapeType="1"/>
            </p:cNvSpPr>
            <p:nvPr/>
          </p:nvSpPr>
          <p:spPr bwMode="auto">
            <a:xfrm>
              <a:off x="5486400" y="3703638"/>
              <a:ext cx="0" cy="365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Line 9"/>
            <p:cNvSpPr>
              <a:spLocks noChangeShapeType="1"/>
            </p:cNvSpPr>
            <p:nvPr/>
          </p:nvSpPr>
          <p:spPr bwMode="auto">
            <a:xfrm>
              <a:off x="5121275" y="3978275"/>
              <a:ext cx="2746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>
              <a:off x="5395913" y="3978275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Line 11"/>
            <p:cNvSpPr>
              <a:spLocks noChangeShapeType="1"/>
            </p:cNvSpPr>
            <p:nvPr/>
          </p:nvSpPr>
          <p:spPr bwMode="auto">
            <a:xfrm>
              <a:off x="5395913" y="4160838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Line 12"/>
            <p:cNvSpPr>
              <a:spLocks noChangeShapeType="1"/>
            </p:cNvSpPr>
            <p:nvPr/>
          </p:nvSpPr>
          <p:spPr bwMode="auto">
            <a:xfrm>
              <a:off x="5121275" y="4251325"/>
              <a:ext cx="8223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Line 13"/>
            <p:cNvSpPr>
              <a:spLocks noChangeShapeType="1"/>
            </p:cNvSpPr>
            <p:nvPr/>
          </p:nvSpPr>
          <p:spPr bwMode="auto">
            <a:xfrm>
              <a:off x="5486400" y="4068763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 flipH="1">
              <a:off x="5395913" y="4343400"/>
              <a:ext cx="5476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Line 15"/>
            <p:cNvSpPr>
              <a:spLocks noChangeShapeType="1"/>
            </p:cNvSpPr>
            <p:nvPr/>
          </p:nvSpPr>
          <p:spPr bwMode="auto">
            <a:xfrm>
              <a:off x="5395913" y="4343400"/>
              <a:ext cx="0" cy="182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Line 16"/>
            <p:cNvSpPr>
              <a:spLocks noChangeShapeType="1"/>
            </p:cNvSpPr>
            <p:nvPr/>
          </p:nvSpPr>
          <p:spPr bwMode="auto">
            <a:xfrm>
              <a:off x="5121275" y="4525963"/>
              <a:ext cx="2746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Line 17"/>
            <p:cNvSpPr>
              <a:spLocks noChangeShapeType="1"/>
            </p:cNvSpPr>
            <p:nvPr/>
          </p:nvSpPr>
          <p:spPr bwMode="auto">
            <a:xfrm>
              <a:off x="5486400" y="4435475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Line 18"/>
            <p:cNvSpPr>
              <a:spLocks noChangeShapeType="1"/>
            </p:cNvSpPr>
            <p:nvPr/>
          </p:nvSpPr>
          <p:spPr bwMode="auto">
            <a:xfrm>
              <a:off x="5486400" y="4435475"/>
              <a:ext cx="0" cy="365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Line 19"/>
            <p:cNvSpPr>
              <a:spLocks noChangeShapeType="1"/>
            </p:cNvSpPr>
            <p:nvPr/>
          </p:nvSpPr>
          <p:spPr bwMode="auto">
            <a:xfrm>
              <a:off x="5121275" y="4800600"/>
              <a:ext cx="3651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 Box 20"/>
            <p:cNvSpPr txBox="1">
              <a:spLocks noChangeArrowheads="1"/>
            </p:cNvSpPr>
            <p:nvPr/>
          </p:nvSpPr>
          <p:spPr bwMode="auto">
            <a:xfrm>
              <a:off x="4664075" y="3521075"/>
              <a:ext cx="549275" cy="77946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latin typeface="Times New Roman" pitchFamily="18" charset="0"/>
                  <a:cs typeface="Arial" pitchFamily="34" charset="0"/>
                </a:rPr>
                <a:t>0</a:t>
              </a:r>
            </a:p>
            <a:p>
              <a:pPr>
                <a:spcBef>
                  <a:spcPct val="50000"/>
                </a:spcBef>
              </a:pPr>
              <a:endParaRPr lang="en-US" altLang="en-US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95" name="Text Box 21"/>
            <p:cNvSpPr txBox="1">
              <a:spLocks noChangeArrowheads="1"/>
            </p:cNvSpPr>
            <p:nvPr/>
          </p:nvSpPr>
          <p:spPr bwMode="auto">
            <a:xfrm>
              <a:off x="4572000" y="3794125"/>
              <a:ext cx="3667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96" name="Text Box 22"/>
            <p:cNvSpPr txBox="1">
              <a:spLocks noChangeArrowheads="1"/>
            </p:cNvSpPr>
            <p:nvPr/>
          </p:nvSpPr>
          <p:spPr bwMode="auto">
            <a:xfrm>
              <a:off x="4664075" y="3794125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7" name="Text Box 23"/>
            <p:cNvSpPr txBox="1">
              <a:spLocks noChangeArrowheads="1"/>
            </p:cNvSpPr>
            <p:nvPr/>
          </p:nvSpPr>
          <p:spPr bwMode="auto">
            <a:xfrm>
              <a:off x="4664075" y="4068763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98" name="Text Box 24"/>
            <p:cNvSpPr txBox="1">
              <a:spLocks noChangeArrowheads="1"/>
            </p:cNvSpPr>
            <p:nvPr/>
          </p:nvSpPr>
          <p:spPr bwMode="auto">
            <a:xfrm>
              <a:off x="4664075" y="4343400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99" name="Text Box 25"/>
            <p:cNvSpPr txBox="1">
              <a:spLocks noChangeArrowheads="1"/>
            </p:cNvSpPr>
            <p:nvPr/>
          </p:nvSpPr>
          <p:spPr bwMode="auto">
            <a:xfrm>
              <a:off x="4756150" y="4708525"/>
              <a:ext cx="1825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0" name="Text Box 26"/>
            <p:cNvSpPr txBox="1">
              <a:spLocks noChangeArrowheads="1"/>
            </p:cNvSpPr>
            <p:nvPr/>
          </p:nvSpPr>
          <p:spPr bwMode="auto">
            <a:xfrm>
              <a:off x="4664075" y="4708525"/>
              <a:ext cx="2730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7</a:t>
              </a:r>
            </a:p>
          </p:txBody>
        </p:sp>
        <p:sp>
          <p:nvSpPr>
            <p:cNvPr id="101" name="Rectangle 27"/>
            <p:cNvSpPr>
              <a:spLocks noChangeArrowheads="1"/>
            </p:cNvSpPr>
            <p:nvPr/>
          </p:nvSpPr>
          <p:spPr bwMode="auto">
            <a:xfrm>
              <a:off x="6584950" y="3703638"/>
              <a:ext cx="13350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</a:t>
              </a:r>
            </a:p>
          </p:txBody>
        </p:sp>
        <p:sp>
          <p:nvSpPr>
            <p:cNvPr id="102" name="Text Box 28"/>
            <p:cNvSpPr txBox="1">
              <a:spLocks noChangeArrowheads="1"/>
            </p:cNvSpPr>
            <p:nvPr/>
          </p:nvSpPr>
          <p:spPr bwMode="auto">
            <a:xfrm>
              <a:off x="2835275" y="3429000"/>
              <a:ext cx="639763" cy="8540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</a:p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3" name="Text Box 29"/>
            <p:cNvSpPr txBox="1">
              <a:spLocks noChangeArrowheads="1"/>
            </p:cNvSpPr>
            <p:nvPr/>
          </p:nvSpPr>
          <p:spPr bwMode="auto">
            <a:xfrm>
              <a:off x="2835275" y="3978275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04" name="Text Box 30"/>
            <p:cNvSpPr txBox="1">
              <a:spLocks noChangeArrowheads="1"/>
            </p:cNvSpPr>
            <p:nvPr/>
          </p:nvSpPr>
          <p:spPr bwMode="auto">
            <a:xfrm>
              <a:off x="2835275" y="4618038"/>
              <a:ext cx="5476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05" name="Text Box 31"/>
            <p:cNvSpPr txBox="1">
              <a:spLocks noChangeArrowheads="1"/>
            </p:cNvSpPr>
            <p:nvPr/>
          </p:nvSpPr>
          <p:spPr bwMode="auto">
            <a:xfrm>
              <a:off x="2012950" y="3429000"/>
              <a:ext cx="82391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106" name="Rectangle 32"/>
            <p:cNvSpPr>
              <a:spLocks noChangeArrowheads="1"/>
            </p:cNvSpPr>
            <p:nvPr/>
          </p:nvSpPr>
          <p:spPr bwMode="auto">
            <a:xfrm>
              <a:off x="2103438" y="4618038"/>
              <a:ext cx="6651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b="1">
                  <a:latin typeface="Times New Roman" pitchFamily="18" charset="0"/>
                  <a:cs typeface="Arial" pitchFamily="34" charset="0"/>
                </a:rPr>
                <a:t>LSB</a:t>
              </a:r>
            </a:p>
          </p:txBody>
        </p:sp>
        <p:sp>
          <p:nvSpPr>
            <p:cNvPr id="107" name="Text Box 39"/>
            <p:cNvSpPr txBox="1">
              <a:spLocks noChangeArrowheads="1"/>
            </p:cNvSpPr>
            <p:nvPr/>
          </p:nvSpPr>
          <p:spPr bwMode="auto">
            <a:xfrm>
              <a:off x="3932238" y="352107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08" name="Text Box 40"/>
            <p:cNvSpPr txBox="1">
              <a:spLocks noChangeArrowheads="1"/>
            </p:cNvSpPr>
            <p:nvPr/>
          </p:nvSpPr>
          <p:spPr bwMode="auto">
            <a:xfrm>
              <a:off x="3932238" y="4068763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109" name="Text Box 41"/>
            <p:cNvSpPr txBox="1">
              <a:spLocks noChangeArrowheads="1"/>
            </p:cNvSpPr>
            <p:nvPr/>
          </p:nvSpPr>
          <p:spPr bwMode="auto">
            <a:xfrm>
              <a:off x="3932238" y="4708525"/>
              <a:ext cx="4572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0</a:t>
              </a:r>
            </a:p>
          </p:txBody>
        </p:sp>
        <p:sp>
          <p:nvSpPr>
            <p:cNvPr id="110" name="Oval 42"/>
            <p:cNvSpPr>
              <a:spLocks noChangeArrowheads="1"/>
            </p:cNvSpPr>
            <p:nvPr/>
          </p:nvSpPr>
          <p:spPr bwMode="auto">
            <a:xfrm>
              <a:off x="6583363" y="4191000"/>
              <a:ext cx="92075" cy="90487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Line 43"/>
            <p:cNvSpPr>
              <a:spLocks noChangeShapeType="1"/>
            </p:cNvSpPr>
            <p:nvPr/>
          </p:nvSpPr>
          <p:spPr bwMode="auto">
            <a:xfrm>
              <a:off x="7589838" y="4251325"/>
              <a:ext cx="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Line 44"/>
            <p:cNvSpPr>
              <a:spLocks noChangeShapeType="1"/>
            </p:cNvSpPr>
            <p:nvPr/>
          </p:nvSpPr>
          <p:spPr bwMode="auto">
            <a:xfrm>
              <a:off x="6675438" y="4251325"/>
              <a:ext cx="10048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Oval 45"/>
            <p:cNvSpPr>
              <a:spLocks noChangeArrowheads="1"/>
            </p:cNvSpPr>
            <p:nvPr/>
          </p:nvSpPr>
          <p:spPr bwMode="auto">
            <a:xfrm>
              <a:off x="5029200" y="365760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46"/>
            <p:cNvSpPr>
              <a:spLocks noChangeArrowheads="1"/>
            </p:cNvSpPr>
            <p:nvPr/>
          </p:nvSpPr>
          <p:spPr bwMode="auto">
            <a:xfrm>
              <a:off x="5029200" y="396240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Oval 47"/>
            <p:cNvSpPr>
              <a:spLocks noChangeArrowheads="1"/>
            </p:cNvSpPr>
            <p:nvPr/>
          </p:nvSpPr>
          <p:spPr bwMode="auto">
            <a:xfrm>
              <a:off x="5029200" y="419100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48"/>
            <p:cNvSpPr>
              <a:spLocks noChangeArrowheads="1"/>
            </p:cNvSpPr>
            <p:nvPr/>
          </p:nvSpPr>
          <p:spPr bwMode="auto">
            <a:xfrm>
              <a:off x="5029200" y="449580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49"/>
            <p:cNvSpPr>
              <a:spLocks noChangeArrowheads="1"/>
            </p:cNvSpPr>
            <p:nvPr/>
          </p:nvSpPr>
          <p:spPr bwMode="auto">
            <a:xfrm>
              <a:off x="5029200" y="4724400"/>
              <a:ext cx="92075" cy="920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AutoShape 50"/>
            <p:cNvSpPr>
              <a:spLocks noChangeArrowheads="1"/>
            </p:cNvSpPr>
            <p:nvPr/>
          </p:nvSpPr>
          <p:spPr bwMode="auto">
            <a:xfrm>
              <a:off x="5943600" y="3886200"/>
              <a:ext cx="639763" cy="731838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119" name="Rectangle 51"/>
          <p:cNvSpPr>
            <a:spLocks noChangeArrowheads="1"/>
          </p:cNvSpPr>
          <p:nvPr/>
        </p:nvSpPr>
        <p:spPr bwMode="auto">
          <a:xfrm>
            <a:off x="1847350" y="3301425"/>
            <a:ext cx="7295587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r" rtl="1">
              <a:spcBef>
                <a:spcPct val="0"/>
              </a:spcBef>
              <a:buSzPct val="90000"/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ديكدر (با خروجي فعال پايين) </a:t>
            </a: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و يك </a:t>
            </a:r>
            <a:r>
              <a:rPr lang="fa-IR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گيت </a:t>
            </a:r>
            <a:r>
              <a:rPr lang="en-US" altLang="ar-SA" sz="28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</a:t>
            </a:r>
            <a:r>
              <a:rPr lang="en-US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NAND</a:t>
            </a:r>
            <a:endParaRPr lang="en-US" altLang="ar-SA" sz="28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pSp>
        <p:nvGrpSpPr>
          <p:cNvPr id="120" name="Group 52"/>
          <p:cNvGrpSpPr/>
          <p:nvPr/>
        </p:nvGrpSpPr>
        <p:grpSpPr>
          <a:xfrm>
            <a:off x="457200" y="4175125"/>
            <a:ext cx="4572000" cy="396875"/>
            <a:chOff x="1524000" y="2149475"/>
            <a:chExt cx="4572000" cy="396875"/>
          </a:xfrm>
        </p:grpSpPr>
        <p:sp>
          <p:nvSpPr>
            <p:cNvPr id="121" name="Rectangle 2"/>
            <p:cNvSpPr>
              <a:spLocks noChangeArrowheads="1"/>
            </p:cNvSpPr>
            <p:nvPr/>
          </p:nvSpPr>
          <p:spPr bwMode="auto">
            <a:xfrm>
              <a:off x="1524000" y="2149475"/>
              <a:ext cx="45720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F(A , B ,C) </a:t>
              </a:r>
              <a:r>
                <a:rPr lang="en-US" altLang="ar-SA" sz="2000" b="1" i="1" dirty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 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0 </a:t>
              </a:r>
              <a:r>
                <a:rPr lang="en-US" altLang="ar-SA" sz="2000" i="1" baseline="-25000" dirty="0" smtClean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i="1" dirty="0" smtClean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 smtClean="0">
                  <a:latin typeface="Times New Roman" pitchFamily="18" charset="0"/>
                  <a:cs typeface="Arial" pitchFamily="34" charset="0"/>
                </a:rPr>
                <a:t>1 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4 </a:t>
              </a:r>
              <a:r>
                <a:rPr lang="en-US" altLang="ar-SA" sz="2000" i="1" dirty="0" smtClean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 smtClean="0">
                  <a:latin typeface="Times New Roman" pitchFamily="18" charset="0"/>
                  <a:cs typeface="Arial" pitchFamily="34" charset="0"/>
                </a:rPr>
                <a:t>6 </a:t>
              </a:r>
              <a:r>
                <a:rPr lang="en-US" altLang="ar-SA" sz="2000" i="1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i="1" baseline="-25000" dirty="0">
                  <a:latin typeface="Times New Roman" pitchFamily="18" charset="0"/>
                  <a:cs typeface="Arial" pitchFamily="34" charset="0"/>
                </a:rPr>
                <a:t>7</a:t>
              </a:r>
              <a:endParaRPr lang="en-US" altLang="ar-SA" sz="2000" i="1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22" name="Line 34"/>
            <p:cNvSpPr>
              <a:spLocks noChangeShapeType="1"/>
            </p:cNvSpPr>
            <p:nvPr/>
          </p:nvSpPr>
          <p:spPr bwMode="auto">
            <a:xfrm>
              <a:off x="3414712" y="223996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Line 35"/>
            <p:cNvSpPr>
              <a:spLocks noChangeShapeType="1"/>
            </p:cNvSpPr>
            <p:nvPr/>
          </p:nvSpPr>
          <p:spPr bwMode="auto">
            <a:xfrm>
              <a:off x="4297363" y="2239963"/>
              <a:ext cx="904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Line 36"/>
            <p:cNvSpPr>
              <a:spLocks noChangeShapeType="1"/>
            </p:cNvSpPr>
            <p:nvPr/>
          </p:nvSpPr>
          <p:spPr bwMode="auto">
            <a:xfrm>
              <a:off x="3719512" y="223996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Line 37"/>
            <p:cNvSpPr>
              <a:spLocks noChangeShapeType="1"/>
            </p:cNvSpPr>
            <p:nvPr/>
          </p:nvSpPr>
          <p:spPr bwMode="auto">
            <a:xfrm>
              <a:off x="4024313" y="2239963"/>
              <a:ext cx="904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Line 38"/>
            <p:cNvSpPr>
              <a:spLocks noChangeShapeType="1"/>
            </p:cNvSpPr>
            <p:nvPr/>
          </p:nvSpPr>
          <p:spPr bwMode="auto">
            <a:xfrm>
              <a:off x="2803525" y="2149475"/>
              <a:ext cx="19208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Line 34"/>
            <p:cNvSpPr>
              <a:spLocks noChangeShapeType="1"/>
            </p:cNvSpPr>
            <p:nvPr/>
          </p:nvSpPr>
          <p:spPr bwMode="auto">
            <a:xfrm>
              <a:off x="3033712" y="2209800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4800" y="2286000"/>
            <a:ext cx="8550275" cy="3733800"/>
            <a:chOff x="381000" y="1752600"/>
            <a:chExt cx="8550275" cy="3733800"/>
          </a:xfrm>
        </p:grpSpPr>
        <p:pic>
          <p:nvPicPr>
            <p:cNvPr id="6" name="Picture 3" descr="untitled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000" y="1752600"/>
              <a:ext cx="6280253" cy="373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0900" name="Object 4"/>
            <p:cNvGraphicFramePr>
              <a:graphicFrameLocks noChangeAspect="1"/>
            </p:cNvGraphicFramePr>
            <p:nvPr/>
          </p:nvGraphicFramePr>
          <p:xfrm>
            <a:off x="6629400" y="2444750"/>
            <a:ext cx="2301875" cy="374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88" name="Equation" r:id="rId4" imgW="1244520" imgH="203040" progId="Equation.3">
                    <p:embed/>
                  </p:oleObj>
                </mc:Choice>
                <mc:Fallback>
                  <p:oleObj name="Equation" r:id="rId4" imgW="1244520" imgH="2030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29400" y="2444750"/>
                          <a:ext cx="2301875" cy="374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01" name="Object 5"/>
            <p:cNvGraphicFramePr>
              <a:graphicFrameLocks noChangeAspect="1"/>
            </p:cNvGraphicFramePr>
            <p:nvPr/>
          </p:nvGraphicFramePr>
          <p:xfrm>
            <a:off x="6629400" y="4038600"/>
            <a:ext cx="2279650" cy="366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89" name="Equation" r:id="rId6" imgW="1257120" imgH="203040" progId="Equation.3">
                    <p:embed/>
                  </p:oleObj>
                </mc:Choice>
                <mc:Fallback>
                  <p:oleObj name="Equation" r:id="rId6" imgW="125712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29400" y="4038600"/>
                          <a:ext cx="2279650" cy="366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0908" name="Rectangle 12"/>
          <p:cNvSpPr>
            <a:spLocks noGrp="1" noChangeArrowheads="1"/>
          </p:cNvSpPr>
          <p:nvPr>
            <p:ph type="title"/>
          </p:nvPr>
        </p:nvSpPr>
        <p:spPr>
          <a:xfrm>
            <a:off x="3276600" y="122238"/>
            <a:ext cx="5805487" cy="868362"/>
          </a:xfrm>
        </p:spPr>
        <p:txBody>
          <a:bodyPr>
            <a:normAutofit/>
          </a:bodyPr>
          <a:lstStyle/>
          <a:p>
            <a:pPr marL="457200" indent="-457200" algn="r" rtl="1">
              <a:buSzPct val="90000"/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تمام جمع کننده با دیکدر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9600" y="1295400"/>
            <a:ext cx="295116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3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)=∑(1,2,4,7)</a:t>
            </a:r>
          </a:p>
          <a:p>
            <a:pPr algn="l"/>
            <a:r>
              <a:rPr lang="en-US" sz="23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)= 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</a:rPr>
              <a:t>∑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3,5,6,7)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hape 5122"/>
          <p:cNvSpPr txBox="1">
            <a:spLocks noChangeArrowheads="1"/>
          </p:cNvSpPr>
          <p:nvPr/>
        </p:nvSpPr>
        <p:spPr>
          <a:xfrm>
            <a:off x="533400" y="990600"/>
            <a:ext cx="8229600" cy="6858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مداری است با سه ورودی، روابط مربوط به تمام‌جمع‌كننده: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  <p:sp>
        <p:nvSpPr>
          <p:cNvPr id="10" name="Shape 5122"/>
          <p:cNvSpPr txBox="1">
            <a:spLocks noChangeArrowheads="1"/>
          </p:cNvSpPr>
          <p:nvPr/>
        </p:nvSpPr>
        <p:spPr>
          <a:xfrm>
            <a:off x="5638800" y="6019800"/>
            <a:ext cx="3124200" cy="6858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Lotus" pitchFamily="2" charset="-78"/>
              </a:rPr>
              <a:t>ذکر چند مثال دیگر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 flipH="1">
            <a:off x="228600" y="1143000"/>
            <a:ext cx="8458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</a:t>
            </a:r>
            <a:r>
              <a:rPr lang="ar-SA" sz="2600" dirty="0" smtClean="0">
                <a:cs typeface="B Lotus" pitchFamily="2" charset="-78"/>
              </a:rPr>
              <a:t>برای نشان دادن اعداد در ساعتهای دیجیتالی،</a:t>
            </a:r>
            <a:r>
              <a:rPr lang="fa-IR" sz="2600" dirty="0" smtClean="0">
                <a:cs typeface="B Lotus" pitchFamily="2" charset="-78"/>
              </a:rPr>
              <a:t> </a:t>
            </a:r>
            <a:r>
              <a:rPr lang="ar-SA" sz="2600" dirty="0" smtClean="0">
                <a:cs typeface="B Lotus" pitchFamily="2" charset="-78"/>
              </a:rPr>
              <a:t>چراغ راهنما، ماشین حساب، ترازوی دیجیتالی و... از یک قطعه به نام</a:t>
            </a:r>
            <a:r>
              <a:rPr lang="en-US" sz="2600" dirty="0" smtClean="0">
                <a:cs typeface="B Lotus" pitchFamily="2" charset="-78"/>
              </a:rPr>
              <a:t> seven segment </a:t>
            </a:r>
            <a:r>
              <a:rPr lang="ar-SA" sz="2600" dirty="0" smtClean="0">
                <a:cs typeface="B Lotus" pitchFamily="2" charset="-78"/>
              </a:rPr>
              <a:t>یا هفت قسمتی استفاده می کنند که اغلب به رنگ سبز و قرمز هستند. </a:t>
            </a:r>
            <a:endParaRPr lang="fa-IR" sz="2600" dirty="0" smtClean="0">
              <a:cs typeface="B Lotus" pitchFamily="2" charset="-78"/>
            </a:endParaRPr>
          </a:p>
          <a:p>
            <a:pPr algn="just" rtl="1"/>
            <a:endParaRPr lang="fa-IR" sz="26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</a:t>
            </a:r>
            <a:r>
              <a:rPr lang="ar-SA" sz="2600" dirty="0" smtClean="0">
                <a:cs typeface="B Lotus" pitchFamily="2" charset="-78"/>
              </a:rPr>
              <a:t>این قطعه در واقع هفت</a:t>
            </a:r>
            <a:r>
              <a:rPr lang="en-US" sz="2600" dirty="0" smtClean="0">
                <a:cs typeface="B Lotus" pitchFamily="2" charset="-78"/>
              </a:rPr>
              <a:t> LED </a:t>
            </a:r>
            <a:r>
              <a:rPr lang="fa-IR" sz="2600" dirty="0" smtClean="0">
                <a:cs typeface="B Lotus" pitchFamily="2" charset="-78"/>
              </a:rPr>
              <a:t>(</a:t>
            </a:r>
            <a:r>
              <a:rPr lang="ar-SA" sz="2600" dirty="0" smtClean="0">
                <a:cs typeface="B Lotus" pitchFamily="2" charset="-78"/>
              </a:rPr>
              <a:t>دیود نورانی) می</a:t>
            </a:r>
            <a:r>
              <a:rPr lang="fa-IR" sz="2600" dirty="0" smtClean="0">
                <a:cs typeface="B Lotus" pitchFamily="2" charset="-78"/>
              </a:rPr>
              <a:t>‌</a:t>
            </a:r>
            <a:r>
              <a:rPr lang="ar-SA" sz="2600" dirty="0" smtClean="0">
                <a:cs typeface="B Lotus" pitchFamily="2" charset="-78"/>
              </a:rPr>
              <a:t>باشد که کنار هم بترتیب خاصی قرار گرفته</a:t>
            </a:r>
            <a:r>
              <a:rPr lang="fa-IR" sz="2600" dirty="0" smtClean="0">
                <a:cs typeface="B Lotus" pitchFamily="2" charset="-78"/>
              </a:rPr>
              <a:t>‌</a:t>
            </a:r>
            <a:r>
              <a:rPr lang="ar-SA" sz="2600" dirty="0" smtClean="0">
                <a:cs typeface="B Lotus" pitchFamily="2" charset="-78"/>
              </a:rPr>
              <a:t>اند و روشن یا خاموش بودن این</a:t>
            </a:r>
            <a:r>
              <a:rPr lang="en-US" sz="2600" dirty="0" smtClean="0">
                <a:cs typeface="B Lotus" pitchFamily="2" charset="-78"/>
              </a:rPr>
              <a:t> LED </a:t>
            </a:r>
            <a:r>
              <a:rPr lang="ar-SA" sz="2600" dirty="0" smtClean="0">
                <a:cs typeface="B Lotus" pitchFamily="2" charset="-78"/>
              </a:rPr>
              <a:t>ها اعداد را به ما نشان می</a:t>
            </a:r>
            <a:r>
              <a:rPr lang="fa-IR" sz="2600" dirty="0" smtClean="0">
                <a:cs typeface="B Lotus" pitchFamily="2" charset="-78"/>
              </a:rPr>
              <a:t>‌</a:t>
            </a:r>
            <a:r>
              <a:rPr lang="ar-SA" sz="2600" dirty="0" smtClean="0">
                <a:cs typeface="B Lotus" pitchFamily="2" charset="-78"/>
              </a:rPr>
              <a:t>دهد.</a:t>
            </a:r>
            <a:endParaRPr lang="fa-IR" sz="2600" dirty="0" smtClean="0">
              <a:cs typeface="B Lotus" pitchFamily="2" charset="-78"/>
            </a:endParaRPr>
          </a:p>
        </p:txBody>
      </p:sp>
      <p:pic>
        <p:nvPicPr>
          <p:cNvPr id="3" name="Picture 2" descr="7segani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72000"/>
            <a:ext cx="914400" cy="17012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5105400"/>
            <a:ext cx="17716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8"/>
          <p:cNvSpPr>
            <a:spLocks noGrp="1" noChangeArrowheads="1"/>
          </p:cNvSpPr>
          <p:nvPr>
            <p:ph type="title"/>
          </p:nvPr>
        </p:nvSpPr>
        <p:spPr>
          <a:xfrm>
            <a:off x="5334000" y="228600"/>
            <a:ext cx="3587750" cy="914400"/>
          </a:xfrm>
        </p:spPr>
        <p:txBody>
          <a:bodyPr>
            <a:normAutofit/>
          </a:bodyPr>
          <a:lstStyle/>
          <a:p>
            <a:pPr algn="r" rtl="1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نمایشگر هفت قسمتی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4267200"/>
            <a:ext cx="1219200" cy="19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/>
          </p:cNvGraphicFramePr>
          <p:nvPr/>
        </p:nvGraphicFramePr>
        <p:xfrm>
          <a:off x="4495800" y="3200400"/>
          <a:ext cx="280352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1" name="Document" r:id="rId4" imgW="6421915" imgH="4162237" progId="Word.Document.8">
                  <p:embed/>
                </p:oleObj>
              </mc:Choice>
              <mc:Fallback>
                <p:oleObj name="Document" r:id="rId4" imgW="6421915" imgH="4162237" progId="Word.Document.8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47780"/>
                      <a:stretch>
                        <a:fillRect/>
                      </a:stretch>
                    </p:blipFill>
                    <p:spPr bwMode="auto">
                      <a:xfrm>
                        <a:off x="4495800" y="3200400"/>
                        <a:ext cx="2803525" cy="327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18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442595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-Seven Segment Display  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14400" y="3030537"/>
            <a:ext cx="2122488" cy="3446463"/>
            <a:chOff x="528" y="1178"/>
            <a:chExt cx="1337" cy="2171"/>
          </a:xfrm>
        </p:grpSpPr>
        <p:sp>
          <p:nvSpPr>
            <p:cNvPr id="20" name="Freeform 4"/>
            <p:cNvSpPr>
              <a:spLocks/>
            </p:cNvSpPr>
            <p:nvPr/>
          </p:nvSpPr>
          <p:spPr bwMode="auto">
            <a:xfrm>
              <a:off x="547" y="1373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45" y="2304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772" y="2104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770" y="3018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770" y="1178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532" y="1371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530" y="2302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773" y="1202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a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1536" y="1632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b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771" y="2064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g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771" y="3031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d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1527" y="2544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2" name="Rectangle 16"/>
            <p:cNvSpPr>
              <a:spLocks noChangeArrowheads="1"/>
            </p:cNvSpPr>
            <p:nvPr/>
          </p:nvSpPr>
          <p:spPr bwMode="auto">
            <a:xfrm>
              <a:off x="528" y="1632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f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3" name="Rectangle 17"/>
            <p:cNvSpPr>
              <a:spLocks noChangeArrowheads="1"/>
            </p:cNvSpPr>
            <p:nvPr/>
          </p:nvSpPr>
          <p:spPr bwMode="auto">
            <a:xfrm>
              <a:off x="528" y="2544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e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36" name="Rectangle 1"/>
          <p:cNvSpPr>
            <a:spLocks noChangeArrowheads="1"/>
          </p:cNvSpPr>
          <p:nvPr/>
        </p:nvSpPr>
        <p:spPr bwMode="auto">
          <a:xfrm flipH="1">
            <a:off x="381000" y="914400"/>
            <a:ext cx="8458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en-US" sz="2800" dirty="0" smtClean="0">
                <a:cs typeface="B Lotus" pitchFamily="2" charset="-78"/>
              </a:rPr>
              <a:t> </a:t>
            </a:r>
            <a:r>
              <a:rPr lang="ar-SA" sz="2800" dirty="0" smtClean="0">
                <a:cs typeface="B Lotus" pitchFamily="2" charset="-78"/>
              </a:rPr>
              <a:t>همان طور که در شکل زیر مشاهده می</a:t>
            </a:r>
            <a:r>
              <a:rPr lang="fa-IR" sz="2800" dirty="0" smtClean="0">
                <a:cs typeface="B Lotus" pitchFamily="2" charset="-78"/>
              </a:rPr>
              <a:t>‌</a:t>
            </a:r>
            <a:r>
              <a:rPr lang="ar-SA" sz="2800" dirty="0" smtClean="0">
                <a:cs typeface="B Lotus" pitchFamily="2" charset="-78"/>
              </a:rPr>
              <a:t>کنید اگر هرکدام از این هفت قسمت را با حروف</a:t>
            </a:r>
            <a:r>
              <a:rPr lang="en-US" sz="2800" dirty="0" smtClean="0">
                <a:cs typeface="B Lotus" pitchFamily="2" charset="-78"/>
              </a:rPr>
              <a:t>  a  b  c  d  e  f  g  </a:t>
            </a:r>
            <a:r>
              <a:rPr lang="ar-SA" sz="2800" dirty="0" smtClean="0">
                <a:cs typeface="B Lotus" pitchFamily="2" charset="-78"/>
              </a:rPr>
              <a:t>در جهت عقربه های ساعت نام گذاری کنیم، آنگاه مثلا برای نمایش عدد "1"  کافیست که فقط قطعه های </a:t>
            </a:r>
            <a:r>
              <a:rPr lang="en-US" sz="2800" dirty="0" smtClean="0">
                <a:cs typeface="B Lotus" pitchFamily="2" charset="-78"/>
              </a:rPr>
              <a:t> b </a:t>
            </a:r>
            <a:r>
              <a:rPr lang="ar-SA" sz="2800" dirty="0" smtClean="0">
                <a:cs typeface="B Lotus" pitchFamily="2" charset="-78"/>
              </a:rPr>
              <a:t>و</a:t>
            </a:r>
            <a:r>
              <a:rPr lang="en-US" sz="2800" dirty="0" smtClean="0">
                <a:cs typeface="B Lotus" pitchFamily="2" charset="-78"/>
              </a:rPr>
              <a:t>c  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ar-SA" sz="2800" dirty="0" smtClean="0">
                <a:cs typeface="B Lotus" pitchFamily="2" charset="-78"/>
              </a:rPr>
              <a:t>روشن  بشوند</a:t>
            </a:r>
            <a:r>
              <a:rPr lang="en-US" sz="2800" dirty="0" smtClean="0">
                <a:cs typeface="B Lotus" pitchFamily="2" charset="-78"/>
              </a:rPr>
              <a:t>.</a:t>
            </a:r>
            <a:endParaRPr lang="en-US" sz="2800" dirty="0">
              <a:cs typeface="B Lotus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5562600"/>
            <a:ext cx="640794" cy="871538"/>
            <a:chOff x="18" y="3133"/>
            <a:chExt cx="501" cy="824"/>
          </a:xfrm>
        </p:grpSpPr>
        <p:sp>
          <p:nvSpPr>
            <p:cNvPr id="11355" name="Freeform 3"/>
            <p:cNvSpPr>
              <a:spLocks/>
            </p:cNvSpPr>
            <p:nvPr/>
          </p:nvSpPr>
          <p:spPr bwMode="auto">
            <a:xfrm>
              <a:off x="19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6" name="Freeform 4"/>
            <p:cNvSpPr>
              <a:spLocks/>
            </p:cNvSpPr>
            <p:nvPr/>
          </p:nvSpPr>
          <p:spPr bwMode="auto">
            <a:xfrm>
              <a:off x="18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7" name="Freeform 5"/>
            <p:cNvSpPr>
              <a:spLocks/>
            </p:cNvSpPr>
            <p:nvPr/>
          </p:nvSpPr>
          <p:spPr bwMode="auto">
            <a:xfrm>
              <a:off x="104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8" name="Freeform 6"/>
            <p:cNvSpPr>
              <a:spLocks/>
            </p:cNvSpPr>
            <p:nvPr/>
          </p:nvSpPr>
          <p:spPr bwMode="auto">
            <a:xfrm>
              <a:off x="104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9" name="Freeform 7"/>
            <p:cNvSpPr>
              <a:spLocks/>
            </p:cNvSpPr>
            <p:nvPr/>
          </p:nvSpPr>
          <p:spPr bwMode="auto">
            <a:xfrm>
              <a:off x="104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0" name="Freeform 8"/>
            <p:cNvSpPr>
              <a:spLocks/>
            </p:cNvSpPr>
            <p:nvPr/>
          </p:nvSpPr>
          <p:spPr bwMode="auto">
            <a:xfrm>
              <a:off x="393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1" name="Freeform 9"/>
            <p:cNvSpPr>
              <a:spLocks/>
            </p:cNvSpPr>
            <p:nvPr/>
          </p:nvSpPr>
          <p:spPr bwMode="auto">
            <a:xfrm>
              <a:off x="392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143000" y="5562600"/>
            <a:ext cx="640794" cy="871538"/>
            <a:chOff x="594" y="3133"/>
            <a:chExt cx="501" cy="824"/>
          </a:xfrm>
        </p:grpSpPr>
        <p:sp>
          <p:nvSpPr>
            <p:cNvPr id="11348" name="Freeform 11"/>
            <p:cNvSpPr>
              <a:spLocks/>
            </p:cNvSpPr>
            <p:nvPr/>
          </p:nvSpPr>
          <p:spPr bwMode="auto">
            <a:xfrm>
              <a:off x="595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9" name="Freeform 12"/>
            <p:cNvSpPr>
              <a:spLocks/>
            </p:cNvSpPr>
            <p:nvPr/>
          </p:nvSpPr>
          <p:spPr bwMode="auto">
            <a:xfrm>
              <a:off x="594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0" name="Freeform 13"/>
            <p:cNvSpPr>
              <a:spLocks/>
            </p:cNvSpPr>
            <p:nvPr/>
          </p:nvSpPr>
          <p:spPr bwMode="auto">
            <a:xfrm>
              <a:off x="680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1" name="Freeform 14"/>
            <p:cNvSpPr>
              <a:spLocks/>
            </p:cNvSpPr>
            <p:nvPr/>
          </p:nvSpPr>
          <p:spPr bwMode="auto">
            <a:xfrm>
              <a:off x="680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2" name="Freeform 15"/>
            <p:cNvSpPr>
              <a:spLocks/>
            </p:cNvSpPr>
            <p:nvPr/>
          </p:nvSpPr>
          <p:spPr bwMode="auto">
            <a:xfrm>
              <a:off x="680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3" name="Freeform 16"/>
            <p:cNvSpPr>
              <a:spLocks/>
            </p:cNvSpPr>
            <p:nvPr/>
          </p:nvSpPr>
          <p:spPr bwMode="auto">
            <a:xfrm>
              <a:off x="969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4" name="Freeform 17"/>
            <p:cNvSpPr>
              <a:spLocks/>
            </p:cNvSpPr>
            <p:nvPr/>
          </p:nvSpPr>
          <p:spPr bwMode="auto">
            <a:xfrm>
              <a:off x="968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057400" y="5562600"/>
            <a:ext cx="640794" cy="871538"/>
            <a:chOff x="1172" y="3133"/>
            <a:chExt cx="501" cy="824"/>
          </a:xfrm>
        </p:grpSpPr>
        <p:sp>
          <p:nvSpPr>
            <p:cNvPr id="11341" name="Freeform 19"/>
            <p:cNvSpPr>
              <a:spLocks/>
            </p:cNvSpPr>
            <p:nvPr/>
          </p:nvSpPr>
          <p:spPr bwMode="auto">
            <a:xfrm>
              <a:off x="1173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2" name="Freeform 20"/>
            <p:cNvSpPr>
              <a:spLocks/>
            </p:cNvSpPr>
            <p:nvPr/>
          </p:nvSpPr>
          <p:spPr bwMode="auto">
            <a:xfrm>
              <a:off x="1172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3" name="Freeform 21"/>
            <p:cNvSpPr>
              <a:spLocks/>
            </p:cNvSpPr>
            <p:nvPr/>
          </p:nvSpPr>
          <p:spPr bwMode="auto">
            <a:xfrm>
              <a:off x="1258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Freeform 22"/>
            <p:cNvSpPr>
              <a:spLocks/>
            </p:cNvSpPr>
            <p:nvPr/>
          </p:nvSpPr>
          <p:spPr bwMode="auto">
            <a:xfrm>
              <a:off x="1258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5" name="Freeform 23"/>
            <p:cNvSpPr>
              <a:spLocks/>
            </p:cNvSpPr>
            <p:nvPr/>
          </p:nvSpPr>
          <p:spPr bwMode="auto">
            <a:xfrm>
              <a:off x="1258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6" name="Freeform 24"/>
            <p:cNvSpPr>
              <a:spLocks/>
            </p:cNvSpPr>
            <p:nvPr/>
          </p:nvSpPr>
          <p:spPr bwMode="auto">
            <a:xfrm>
              <a:off x="1547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7" name="Freeform 25"/>
            <p:cNvSpPr>
              <a:spLocks/>
            </p:cNvSpPr>
            <p:nvPr/>
          </p:nvSpPr>
          <p:spPr bwMode="auto">
            <a:xfrm>
              <a:off x="1546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2971800" y="5562600"/>
            <a:ext cx="640794" cy="871538"/>
            <a:chOff x="1748" y="3133"/>
            <a:chExt cx="501" cy="824"/>
          </a:xfrm>
        </p:grpSpPr>
        <p:sp>
          <p:nvSpPr>
            <p:cNvPr id="11334" name="Freeform 27"/>
            <p:cNvSpPr>
              <a:spLocks/>
            </p:cNvSpPr>
            <p:nvPr/>
          </p:nvSpPr>
          <p:spPr bwMode="auto">
            <a:xfrm>
              <a:off x="1749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5" name="Freeform 28"/>
            <p:cNvSpPr>
              <a:spLocks/>
            </p:cNvSpPr>
            <p:nvPr/>
          </p:nvSpPr>
          <p:spPr bwMode="auto">
            <a:xfrm>
              <a:off x="1748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6" name="Freeform 29"/>
            <p:cNvSpPr>
              <a:spLocks/>
            </p:cNvSpPr>
            <p:nvPr/>
          </p:nvSpPr>
          <p:spPr bwMode="auto">
            <a:xfrm>
              <a:off x="1834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7" name="Freeform 30"/>
            <p:cNvSpPr>
              <a:spLocks/>
            </p:cNvSpPr>
            <p:nvPr/>
          </p:nvSpPr>
          <p:spPr bwMode="auto">
            <a:xfrm>
              <a:off x="1834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8" name="Freeform 31"/>
            <p:cNvSpPr>
              <a:spLocks/>
            </p:cNvSpPr>
            <p:nvPr/>
          </p:nvSpPr>
          <p:spPr bwMode="auto">
            <a:xfrm>
              <a:off x="1834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9" name="Freeform 32"/>
            <p:cNvSpPr>
              <a:spLocks/>
            </p:cNvSpPr>
            <p:nvPr/>
          </p:nvSpPr>
          <p:spPr bwMode="auto">
            <a:xfrm>
              <a:off x="2123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0" name="Freeform 33"/>
            <p:cNvSpPr>
              <a:spLocks/>
            </p:cNvSpPr>
            <p:nvPr/>
          </p:nvSpPr>
          <p:spPr bwMode="auto">
            <a:xfrm>
              <a:off x="2122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3886200" y="5562600"/>
            <a:ext cx="640793" cy="871538"/>
            <a:chOff x="2327" y="3133"/>
            <a:chExt cx="501" cy="824"/>
          </a:xfrm>
        </p:grpSpPr>
        <p:sp>
          <p:nvSpPr>
            <p:cNvPr id="11327" name="Freeform 35"/>
            <p:cNvSpPr>
              <a:spLocks/>
            </p:cNvSpPr>
            <p:nvPr/>
          </p:nvSpPr>
          <p:spPr bwMode="auto">
            <a:xfrm>
              <a:off x="2328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Freeform 36"/>
            <p:cNvSpPr>
              <a:spLocks/>
            </p:cNvSpPr>
            <p:nvPr/>
          </p:nvSpPr>
          <p:spPr bwMode="auto">
            <a:xfrm>
              <a:off x="2327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Freeform 37"/>
            <p:cNvSpPr>
              <a:spLocks/>
            </p:cNvSpPr>
            <p:nvPr/>
          </p:nvSpPr>
          <p:spPr bwMode="auto">
            <a:xfrm>
              <a:off x="2413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0" name="Freeform 38"/>
            <p:cNvSpPr>
              <a:spLocks/>
            </p:cNvSpPr>
            <p:nvPr/>
          </p:nvSpPr>
          <p:spPr bwMode="auto">
            <a:xfrm>
              <a:off x="2413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1" name="Freeform 39"/>
            <p:cNvSpPr>
              <a:spLocks/>
            </p:cNvSpPr>
            <p:nvPr/>
          </p:nvSpPr>
          <p:spPr bwMode="auto">
            <a:xfrm>
              <a:off x="2413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Freeform 40"/>
            <p:cNvSpPr>
              <a:spLocks/>
            </p:cNvSpPr>
            <p:nvPr/>
          </p:nvSpPr>
          <p:spPr bwMode="auto">
            <a:xfrm>
              <a:off x="2702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3" name="Freeform 41"/>
            <p:cNvSpPr>
              <a:spLocks/>
            </p:cNvSpPr>
            <p:nvPr/>
          </p:nvSpPr>
          <p:spPr bwMode="auto">
            <a:xfrm>
              <a:off x="2701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4724400" y="5562600"/>
            <a:ext cx="640793" cy="871538"/>
            <a:chOff x="2903" y="3133"/>
            <a:chExt cx="501" cy="824"/>
          </a:xfrm>
        </p:grpSpPr>
        <p:sp>
          <p:nvSpPr>
            <p:cNvPr id="11320" name="Freeform 43"/>
            <p:cNvSpPr>
              <a:spLocks/>
            </p:cNvSpPr>
            <p:nvPr/>
          </p:nvSpPr>
          <p:spPr bwMode="auto">
            <a:xfrm>
              <a:off x="2904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1" name="Freeform 44"/>
            <p:cNvSpPr>
              <a:spLocks/>
            </p:cNvSpPr>
            <p:nvPr/>
          </p:nvSpPr>
          <p:spPr bwMode="auto">
            <a:xfrm>
              <a:off x="2903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2" name="Freeform 45"/>
            <p:cNvSpPr>
              <a:spLocks/>
            </p:cNvSpPr>
            <p:nvPr/>
          </p:nvSpPr>
          <p:spPr bwMode="auto">
            <a:xfrm>
              <a:off x="2989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Freeform 46"/>
            <p:cNvSpPr>
              <a:spLocks/>
            </p:cNvSpPr>
            <p:nvPr/>
          </p:nvSpPr>
          <p:spPr bwMode="auto">
            <a:xfrm>
              <a:off x="2989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4" name="Freeform 47"/>
            <p:cNvSpPr>
              <a:spLocks/>
            </p:cNvSpPr>
            <p:nvPr/>
          </p:nvSpPr>
          <p:spPr bwMode="auto">
            <a:xfrm>
              <a:off x="2989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Freeform 48"/>
            <p:cNvSpPr>
              <a:spLocks/>
            </p:cNvSpPr>
            <p:nvPr/>
          </p:nvSpPr>
          <p:spPr bwMode="auto">
            <a:xfrm>
              <a:off x="3278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Freeform 49"/>
            <p:cNvSpPr>
              <a:spLocks/>
            </p:cNvSpPr>
            <p:nvPr/>
          </p:nvSpPr>
          <p:spPr bwMode="auto">
            <a:xfrm>
              <a:off x="3277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0"/>
          <p:cNvGrpSpPr>
            <a:grpSpLocks/>
          </p:cNvGrpSpPr>
          <p:nvPr/>
        </p:nvGrpSpPr>
        <p:grpSpPr bwMode="auto">
          <a:xfrm>
            <a:off x="5607607" y="5562600"/>
            <a:ext cx="640793" cy="871538"/>
            <a:chOff x="3481" y="3133"/>
            <a:chExt cx="501" cy="824"/>
          </a:xfrm>
        </p:grpSpPr>
        <p:sp>
          <p:nvSpPr>
            <p:cNvPr id="11313" name="Freeform 51"/>
            <p:cNvSpPr>
              <a:spLocks/>
            </p:cNvSpPr>
            <p:nvPr/>
          </p:nvSpPr>
          <p:spPr bwMode="auto">
            <a:xfrm>
              <a:off x="3482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Freeform 52"/>
            <p:cNvSpPr>
              <a:spLocks/>
            </p:cNvSpPr>
            <p:nvPr/>
          </p:nvSpPr>
          <p:spPr bwMode="auto">
            <a:xfrm>
              <a:off x="3481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Freeform 53"/>
            <p:cNvSpPr>
              <a:spLocks/>
            </p:cNvSpPr>
            <p:nvPr/>
          </p:nvSpPr>
          <p:spPr bwMode="auto">
            <a:xfrm>
              <a:off x="3567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Freeform 54"/>
            <p:cNvSpPr>
              <a:spLocks/>
            </p:cNvSpPr>
            <p:nvPr/>
          </p:nvSpPr>
          <p:spPr bwMode="auto">
            <a:xfrm>
              <a:off x="3567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Freeform 55"/>
            <p:cNvSpPr>
              <a:spLocks/>
            </p:cNvSpPr>
            <p:nvPr/>
          </p:nvSpPr>
          <p:spPr bwMode="auto">
            <a:xfrm>
              <a:off x="3567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Freeform 56"/>
            <p:cNvSpPr>
              <a:spLocks/>
            </p:cNvSpPr>
            <p:nvPr/>
          </p:nvSpPr>
          <p:spPr bwMode="auto">
            <a:xfrm>
              <a:off x="3856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Freeform 57"/>
            <p:cNvSpPr>
              <a:spLocks/>
            </p:cNvSpPr>
            <p:nvPr/>
          </p:nvSpPr>
          <p:spPr bwMode="auto">
            <a:xfrm>
              <a:off x="3855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58"/>
          <p:cNvGrpSpPr>
            <a:grpSpLocks/>
          </p:cNvGrpSpPr>
          <p:nvPr/>
        </p:nvGrpSpPr>
        <p:grpSpPr bwMode="auto">
          <a:xfrm>
            <a:off x="6445807" y="5562600"/>
            <a:ext cx="640793" cy="871538"/>
            <a:chOff x="4057" y="3133"/>
            <a:chExt cx="501" cy="824"/>
          </a:xfrm>
        </p:grpSpPr>
        <p:sp>
          <p:nvSpPr>
            <p:cNvPr id="11306" name="Freeform 59"/>
            <p:cNvSpPr>
              <a:spLocks/>
            </p:cNvSpPr>
            <p:nvPr/>
          </p:nvSpPr>
          <p:spPr bwMode="auto">
            <a:xfrm>
              <a:off x="4058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60"/>
            <p:cNvSpPr>
              <a:spLocks/>
            </p:cNvSpPr>
            <p:nvPr/>
          </p:nvSpPr>
          <p:spPr bwMode="auto">
            <a:xfrm>
              <a:off x="4057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61"/>
            <p:cNvSpPr>
              <a:spLocks/>
            </p:cNvSpPr>
            <p:nvPr/>
          </p:nvSpPr>
          <p:spPr bwMode="auto">
            <a:xfrm>
              <a:off x="4143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Freeform 62"/>
            <p:cNvSpPr>
              <a:spLocks/>
            </p:cNvSpPr>
            <p:nvPr/>
          </p:nvSpPr>
          <p:spPr bwMode="auto">
            <a:xfrm>
              <a:off x="4143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63"/>
            <p:cNvSpPr>
              <a:spLocks/>
            </p:cNvSpPr>
            <p:nvPr/>
          </p:nvSpPr>
          <p:spPr bwMode="auto">
            <a:xfrm>
              <a:off x="4143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Freeform 64"/>
            <p:cNvSpPr>
              <a:spLocks/>
            </p:cNvSpPr>
            <p:nvPr/>
          </p:nvSpPr>
          <p:spPr bwMode="auto">
            <a:xfrm>
              <a:off x="4432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Freeform 65"/>
            <p:cNvSpPr>
              <a:spLocks/>
            </p:cNvSpPr>
            <p:nvPr/>
          </p:nvSpPr>
          <p:spPr bwMode="auto">
            <a:xfrm>
              <a:off x="4431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7360206" y="5562600"/>
            <a:ext cx="640794" cy="871538"/>
            <a:chOff x="4638" y="3133"/>
            <a:chExt cx="501" cy="824"/>
          </a:xfrm>
        </p:grpSpPr>
        <p:sp>
          <p:nvSpPr>
            <p:cNvPr id="11299" name="Freeform 67"/>
            <p:cNvSpPr>
              <a:spLocks/>
            </p:cNvSpPr>
            <p:nvPr/>
          </p:nvSpPr>
          <p:spPr bwMode="auto">
            <a:xfrm>
              <a:off x="4639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0" name="Freeform 68"/>
            <p:cNvSpPr>
              <a:spLocks/>
            </p:cNvSpPr>
            <p:nvPr/>
          </p:nvSpPr>
          <p:spPr bwMode="auto">
            <a:xfrm>
              <a:off x="4638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Freeform 69"/>
            <p:cNvSpPr>
              <a:spLocks/>
            </p:cNvSpPr>
            <p:nvPr/>
          </p:nvSpPr>
          <p:spPr bwMode="auto">
            <a:xfrm>
              <a:off x="4724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Freeform 70"/>
            <p:cNvSpPr>
              <a:spLocks/>
            </p:cNvSpPr>
            <p:nvPr/>
          </p:nvSpPr>
          <p:spPr bwMode="auto">
            <a:xfrm>
              <a:off x="4724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Freeform 71"/>
            <p:cNvSpPr>
              <a:spLocks/>
            </p:cNvSpPr>
            <p:nvPr/>
          </p:nvSpPr>
          <p:spPr bwMode="auto">
            <a:xfrm>
              <a:off x="4724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Freeform 72"/>
            <p:cNvSpPr>
              <a:spLocks/>
            </p:cNvSpPr>
            <p:nvPr/>
          </p:nvSpPr>
          <p:spPr bwMode="auto">
            <a:xfrm>
              <a:off x="5013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Freeform 73"/>
            <p:cNvSpPr>
              <a:spLocks/>
            </p:cNvSpPr>
            <p:nvPr/>
          </p:nvSpPr>
          <p:spPr bwMode="auto">
            <a:xfrm>
              <a:off x="5012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74"/>
          <p:cNvGrpSpPr>
            <a:grpSpLocks/>
          </p:cNvGrpSpPr>
          <p:nvPr/>
        </p:nvGrpSpPr>
        <p:grpSpPr bwMode="auto">
          <a:xfrm>
            <a:off x="8198406" y="5562600"/>
            <a:ext cx="640794" cy="871538"/>
            <a:chOff x="5214" y="3133"/>
            <a:chExt cx="501" cy="824"/>
          </a:xfrm>
        </p:grpSpPr>
        <p:sp>
          <p:nvSpPr>
            <p:cNvPr id="11292" name="Freeform 75"/>
            <p:cNvSpPr>
              <a:spLocks/>
            </p:cNvSpPr>
            <p:nvPr/>
          </p:nvSpPr>
          <p:spPr bwMode="auto">
            <a:xfrm>
              <a:off x="5215" y="3207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Freeform 76"/>
            <p:cNvSpPr>
              <a:spLocks/>
            </p:cNvSpPr>
            <p:nvPr/>
          </p:nvSpPr>
          <p:spPr bwMode="auto">
            <a:xfrm>
              <a:off x="5214" y="3560"/>
              <a:ext cx="126" cy="325"/>
            </a:xfrm>
            <a:custGeom>
              <a:avLst/>
              <a:gdLst>
                <a:gd name="T0" fmla="*/ 0 w 126"/>
                <a:gd name="T1" fmla="*/ 63 h 325"/>
                <a:gd name="T2" fmla="*/ 0 w 126"/>
                <a:gd name="T3" fmla="*/ 262 h 325"/>
                <a:gd name="T4" fmla="*/ 62 w 126"/>
                <a:gd name="T5" fmla="*/ 324 h 325"/>
                <a:gd name="T6" fmla="*/ 125 w 126"/>
                <a:gd name="T7" fmla="*/ 261 h 325"/>
                <a:gd name="T8" fmla="*/ 125 w 126"/>
                <a:gd name="T9" fmla="*/ 62 h 325"/>
                <a:gd name="T10" fmla="*/ 63 w 126"/>
                <a:gd name="T11" fmla="*/ 0 h 325"/>
                <a:gd name="T12" fmla="*/ 0 w 126"/>
                <a:gd name="T13" fmla="*/ 63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5"/>
                <a:gd name="T23" fmla="*/ 126 w 126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5">
                  <a:moveTo>
                    <a:pt x="0" y="63"/>
                  </a:moveTo>
                  <a:lnTo>
                    <a:pt x="0" y="262"/>
                  </a:lnTo>
                  <a:lnTo>
                    <a:pt x="62" y="324"/>
                  </a:lnTo>
                  <a:lnTo>
                    <a:pt x="125" y="261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Freeform 77"/>
            <p:cNvSpPr>
              <a:spLocks/>
            </p:cNvSpPr>
            <p:nvPr/>
          </p:nvSpPr>
          <p:spPr bwMode="auto">
            <a:xfrm>
              <a:off x="5300" y="3484"/>
              <a:ext cx="326" cy="127"/>
            </a:xfrm>
            <a:custGeom>
              <a:avLst/>
              <a:gdLst>
                <a:gd name="T0" fmla="*/ 262 w 326"/>
                <a:gd name="T1" fmla="*/ 0 h 127"/>
                <a:gd name="T2" fmla="*/ 62 w 326"/>
                <a:gd name="T3" fmla="*/ 0 h 127"/>
                <a:gd name="T4" fmla="*/ 0 w 326"/>
                <a:gd name="T5" fmla="*/ 63 h 127"/>
                <a:gd name="T6" fmla="*/ 63 w 326"/>
                <a:gd name="T7" fmla="*/ 126 h 127"/>
                <a:gd name="T8" fmla="*/ 263 w 326"/>
                <a:gd name="T9" fmla="*/ 126 h 127"/>
                <a:gd name="T10" fmla="*/ 325 w 326"/>
                <a:gd name="T11" fmla="*/ 63 h 127"/>
                <a:gd name="T12" fmla="*/ 262 w 326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6"/>
                <a:gd name="T22" fmla="*/ 0 h 127"/>
                <a:gd name="T23" fmla="*/ 326 w 326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6" h="127">
                  <a:moveTo>
                    <a:pt x="262" y="0"/>
                  </a:moveTo>
                  <a:lnTo>
                    <a:pt x="62" y="0"/>
                  </a:lnTo>
                  <a:lnTo>
                    <a:pt x="0" y="63"/>
                  </a:lnTo>
                  <a:lnTo>
                    <a:pt x="63" y="126"/>
                  </a:lnTo>
                  <a:lnTo>
                    <a:pt x="263" y="126"/>
                  </a:lnTo>
                  <a:lnTo>
                    <a:pt x="325" y="63"/>
                  </a:lnTo>
                  <a:lnTo>
                    <a:pt x="262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5" name="Freeform 78"/>
            <p:cNvSpPr>
              <a:spLocks/>
            </p:cNvSpPr>
            <p:nvPr/>
          </p:nvSpPr>
          <p:spPr bwMode="auto">
            <a:xfrm>
              <a:off x="5300" y="3831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6" name="Freeform 79"/>
            <p:cNvSpPr>
              <a:spLocks/>
            </p:cNvSpPr>
            <p:nvPr/>
          </p:nvSpPr>
          <p:spPr bwMode="auto">
            <a:xfrm>
              <a:off x="5300" y="3133"/>
              <a:ext cx="325" cy="126"/>
            </a:xfrm>
            <a:custGeom>
              <a:avLst/>
              <a:gdLst>
                <a:gd name="T0" fmla="*/ 261 w 325"/>
                <a:gd name="T1" fmla="*/ 0 h 126"/>
                <a:gd name="T2" fmla="*/ 62 w 325"/>
                <a:gd name="T3" fmla="*/ 0 h 126"/>
                <a:gd name="T4" fmla="*/ 0 w 325"/>
                <a:gd name="T5" fmla="*/ 62 h 126"/>
                <a:gd name="T6" fmla="*/ 63 w 325"/>
                <a:gd name="T7" fmla="*/ 125 h 126"/>
                <a:gd name="T8" fmla="*/ 262 w 325"/>
                <a:gd name="T9" fmla="*/ 125 h 126"/>
                <a:gd name="T10" fmla="*/ 324 w 325"/>
                <a:gd name="T11" fmla="*/ 63 h 126"/>
                <a:gd name="T12" fmla="*/ 261 w 325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5"/>
                <a:gd name="T22" fmla="*/ 0 h 126"/>
                <a:gd name="T23" fmla="*/ 325 w 325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5" h="126">
                  <a:moveTo>
                    <a:pt x="261" y="0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63" y="125"/>
                  </a:lnTo>
                  <a:lnTo>
                    <a:pt x="262" y="125"/>
                  </a:lnTo>
                  <a:lnTo>
                    <a:pt x="324" y="63"/>
                  </a:lnTo>
                  <a:lnTo>
                    <a:pt x="261" y="0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7" name="Freeform 80"/>
            <p:cNvSpPr>
              <a:spLocks/>
            </p:cNvSpPr>
            <p:nvPr/>
          </p:nvSpPr>
          <p:spPr bwMode="auto">
            <a:xfrm>
              <a:off x="5589" y="3207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8" name="Freeform 81"/>
            <p:cNvSpPr>
              <a:spLocks/>
            </p:cNvSpPr>
            <p:nvPr/>
          </p:nvSpPr>
          <p:spPr bwMode="auto">
            <a:xfrm>
              <a:off x="5588" y="3560"/>
              <a:ext cx="126" cy="324"/>
            </a:xfrm>
            <a:custGeom>
              <a:avLst/>
              <a:gdLst>
                <a:gd name="T0" fmla="*/ 0 w 126"/>
                <a:gd name="T1" fmla="*/ 63 h 324"/>
                <a:gd name="T2" fmla="*/ 0 w 126"/>
                <a:gd name="T3" fmla="*/ 261 h 324"/>
                <a:gd name="T4" fmla="*/ 62 w 126"/>
                <a:gd name="T5" fmla="*/ 323 h 324"/>
                <a:gd name="T6" fmla="*/ 125 w 126"/>
                <a:gd name="T7" fmla="*/ 260 h 324"/>
                <a:gd name="T8" fmla="*/ 125 w 126"/>
                <a:gd name="T9" fmla="*/ 62 h 324"/>
                <a:gd name="T10" fmla="*/ 63 w 126"/>
                <a:gd name="T11" fmla="*/ 0 h 324"/>
                <a:gd name="T12" fmla="*/ 0 w 126"/>
                <a:gd name="T13" fmla="*/ 63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324"/>
                <a:gd name="T23" fmla="*/ 126 w 12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324">
                  <a:moveTo>
                    <a:pt x="0" y="63"/>
                  </a:moveTo>
                  <a:lnTo>
                    <a:pt x="0" y="261"/>
                  </a:lnTo>
                  <a:lnTo>
                    <a:pt x="62" y="323"/>
                  </a:lnTo>
                  <a:lnTo>
                    <a:pt x="125" y="260"/>
                  </a:lnTo>
                  <a:lnTo>
                    <a:pt x="125" y="62"/>
                  </a:lnTo>
                  <a:lnTo>
                    <a:pt x="63" y="0"/>
                  </a:lnTo>
                  <a:lnTo>
                    <a:pt x="0" y="63"/>
                  </a:lnTo>
                </a:path>
              </a:pathLst>
            </a:custGeom>
            <a:solidFill>
              <a:schemeClr val="tx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1266" name="Object 82"/>
          <p:cNvGraphicFramePr>
            <a:graphicFrameLocks/>
          </p:cNvGraphicFramePr>
          <p:nvPr/>
        </p:nvGraphicFramePr>
        <p:xfrm>
          <a:off x="2987675" y="1187450"/>
          <a:ext cx="5592763" cy="361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85" name="Document" r:id="rId4" imgW="6279639" imgH="3961708" progId="Word.Document.8">
                  <p:embed/>
                </p:oleObj>
              </mc:Choice>
              <mc:Fallback>
                <p:oleObj name="Document" r:id="rId4" imgW="6279639" imgH="3961708" progId="Word.Document.8">
                  <p:embed/>
                  <p:pic>
                    <p:nvPicPr>
                      <p:cNvPr id="0" name="Object 8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1187450"/>
                        <a:ext cx="5592763" cy="361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304800" y="1049337"/>
            <a:ext cx="2122488" cy="3446463"/>
            <a:chOff x="528" y="1178"/>
            <a:chExt cx="1337" cy="2171"/>
          </a:xfrm>
        </p:grpSpPr>
        <p:sp>
          <p:nvSpPr>
            <p:cNvPr id="99" name="Freeform 4"/>
            <p:cNvSpPr>
              <a:spLocks/>
            </p:cNvSpPr>
            <p:nvPr/>
          </p:nvSpPr>
          <p:spPr bwMode="auto">
            <a:xfrm>
              <a:off x="547" y="1373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545" y="2304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772" y="2104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770" y="3018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8"/>
            <p:cNvSpPr>
              <a:spLocks/>
            </p:cNvSpPr>
            <p:nvPr/>
          </p:nvSpPr>
          <p:spPr bwMode="auto">
            <a:xfrm>
              <a:off x="770" y="1178"/>
              <a:ext cx="855" cy="331"/>
            </a:xfrm>
            <a:custGeom>
              <a:avLst/>
              <a:gdLst>
                <a:gd name="T0" fmla="*/ 688 w 855"/>
                <a:gd name="T1" fmla="*/ 0 h 331"/>
                <a:gd name="T2" fmla="*/ 164 w 855"/>
                <a:gd name="T3" fmla="*/ 0 h 331"/>
                <a:gd name="T4" fmla="*/ 0 w 855"/>
                <a:gd name="T5" fmla="*/ 164 h 331"/>
                <a:gd name="T6" fmla="*/ 166 w 855"/>
                <a:gd name="T7" fmla="*/ 330 h 331"/>
                <a:gd name="T8" fmla="*/ 690 w 855"/>
                <a:gd name="T9" fmla="*/ 330 h 331"/>
                <a:gd name="T10" fmla="*/ 854 w 855"/>
                <a:gd name="T11" fmla="*/ 166 h 331"/>
                <a:gd name="T12" fmla="*/ 688 w 855"/>
                <a:gd name="T13" fmla="*/ 0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5"/>
                <a:gd name="T22" fmla="*/ 0 h 331"/>
                <a:gd name="T23" fmla="*/ 855 w 855"/>
                <a:gd name="T24" fmla="*/ 331 h 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5" h="331">
                  <a:moveTo>
                    <a:pt x="688" y="0"/>
                  </a:moveTo>
                  <a:lnTo>
                    <a:pt x="164" y="0"/>
                  </a:lnTo>
                  <a:lnTo>
                    <a:pt x="0" y="164"/>
                  </a:lnTo>
                  <a:lnTo>
                    <a:pt x="166" y="330"/>
                  </a:lnTo>
                  <a:lnTo>
                    <a:pt x="690" y="330"/>
                  </a:lnTo>
                  <a:lnTo>
                    <a:pt x="854" y="166"/>
                  </a:lnTo>
                  <a:lnTo>
                    <a:pt x="688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1532" y="1371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auto">
            <a:xfrm>
              <a:off x="1530" y="2302"/>
              <a:ext cx="331" cy="855"/>
            </a:xfrm>
            <a:custGeom>
              <a:avLst/>
              <a:gdLst>
                <a:gd name="T0" fmla="*/ 0 w 331"/>
                <a:gd name="T1" fmla="*/ 166 h 855"/>
                <a:gd name="T2" fmla="*/ 0 w 331"/>
                <a:gd name="T3" fmla="*/ 690 h 855"/>
                <a:gd name="T4" fmla="*/ 164 w 331"/>
                <a:gd name="T5" fmla="*/ 854 h 855"/>
                <a:gd name="T6" fmla="*/ 330 w 331"/>
                <a:gd name="T7" fmla="*/ 688 h 855"/>
                <a:gd name="T8" fmla="*/ 330 w 331"/>
                <a:gd name="T9" fmla="*/ 164 h 855"/>
                <a:gd name="T10" fmla="*/ 166 w 331"/>
                <a:gd name="T11" fmla="*/ 0 h 855"/>
                <a:gd name="T12" fmla="*/ 0 w 331"/>
                <a:gd name="T13" fmla="*/ 166 h 8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855"/>
                <a:gd name="T23" fmla="*/ 331 w 331"/>
                <a:gd name="T24" fmla="*/ 855 h 8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855">
                  <a:moveTo>
                    <a:pt x="0" y="166"/>
                  </a:moveTo>
                  <a:lnTo>
                    <a:pt x="0" y="690"/>
                  </a:lnTo>
                  <a:lnTo>
                    <a:pt x="164" y="854"/>
                  </a:lnTo>
                  <a:lnTo>
                    <a:pt x="330" y="688"/>
                  </a:lnTo>
                  <a:lnTo>
                    <a:pt x="330" y="164"/>
                  </a:lnTo>
                  <a:lnTo>
                    <a:pt x="166" y="0"/>
                  </a:lnTo>
                  <a:lnTo>
                    <a:pt x="0" y="166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773" y="1202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a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7" name="Rectangle 12"/>
            <p:cNvSpPr>
              <a:spLocks noChangeArrowheads="1"/>
            </p:cNvSpPr>
            <p:nvPr/>
          </p:nvSpPr>
          <p:spPr bwMode="auto">
            <a:xfrm>
              <a:off x="1536" y="1632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b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8" name="Rectangle 13"/>
            <p:cNvSpPr>
              <a:spLocks noChangeArrowheads="1"/>
            </p:cNvSpPr>
            <p:nvPr/>
          </p:nvSpPr>
          <p:spPr bwMode="auto">
            <a:xfrm>
              <a:off x="771" y="2064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g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9" name="Rectangle 14"/>
            <p:cNvSpPr>
              <a:spLocks noChangeArrowheads="1"/>
            </p:cNvSpPr>
            <p:nvPr/>
          </p:nvSpPr>
          <p:spPr bwMode="auto">
            <a:xfrm>
              <a:off x="771" y="3031"/>
              <a:ext cx="85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d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0" name="Rectangle 15"/>
            <p:cNvSpPr>
              <a:spLocks noChangeArrowheads="1"/>
            </p:cNvSpPr>
            <p:nvPr/>
          </p:nvSpPr>
          <p:spPr bwMode="auto">
            <a:xfrm>
              <a:off x="1527" y="2544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c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1" name="Rectangle 16"/>
            <p:cNvSpPr>
              <a:spLocks noChangeArrowheads="1"/>
            </p:cNvSpPr>
            <p:nvPr/>
          </p:nvSpPr>
          <p:spPr bwMode="auto">
            <a:xfrm>
              <a:off x="528" y="1632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f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2" name="Rectangle 17"/>
            <p:cNvSpPr>
              <a:spLocks noChangeArrowheads="1"/>
            </p:cNvSpPr>
            <p:nvPr/>
          </p:nvSpPr>
          <p:spPr bwMode="auto">
            <a:xfrm>
              <a:off x="528" y="2544"/>
              <a:ext cx="32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sz="2400" dirty="0" smtClean="0">
                  <a:latin typeface="Times New Roman" pitchFamily="18" charset="0"/>
                  <a:cs typeface="Arial" pitchFamily="34" charset="0"/>
                </a:rPr>
                <a:t>e</a:t>
              </a:r>
              <a:endParaRPr lang="en-US" sz="2400" dirty="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113" name="Rectangle 18"/>
          <p:cNvSpPr txBox="1">
            <a:spLocks noChangeArrowheads="1"/>
          </p:cNvSpPr>
          <p:nvPr/>
        </p:nvSpPr>
        <p:spPr>
          <a:xfrm>
            <a:off x="152400" y="0"/>
            <a:ext cx="442595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-Seven Segment Decoder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895600"/>
            <a:ext cx="4114800" cy="29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0"/>
            <a:ext cx="36385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1447800"/>
            <a:ext cx="35623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304800"/>
            <a:ext cx="8477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8"/>
          <p:cNvSpPr txBox="1">
            <a:spLocks noChangeArrowheads="1"/>
          </p:cNvSpPr>
          <p:nvPr/>
        </p:nvSpPr>
        <p:spPr>
          <a:xfrm>
            <a:off x="152400" y="228600"/>
            <a:ext cx="442595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-Seven Segment Decoder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5038725"/>
            <a:ext cx="41910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81400"/>
            <a:ext cx="4495799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5257800"/>
            <a:ext cx="34290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0"/>
            <a:ext cx="4572000" cy="162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1752600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1600" y="1905000"/>
            <a:ext cx="381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05400" y="3048000"/>
            <a:ext cx="39195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8"/>
          <p:cNvSpPr txBox="1">
            <a:spLocks noChangeArrowheads="1"/>
          </p:cNvSpPr>
          <p:nvPr/>
        </p:nvSpPr>
        <p:spPr>
          <a:xfrm>
            <a:off x="5257800" y="-76200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ar-SA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مبدل کد </a:t>
            </a:r>
            <a:r>
              <a:rPr lang="en-US" altLang="ar-SA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BCD</a:t>
            </a:r>
            <a:r>
              <a:rPr lang="fa-IR" altLang="ar-SA" sz="24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به هفت قسمتی</a:t>
            </a: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484812" y="76200"/>
            <a:ext cx="3506788" cy="838200"/>
          </a:xfrm>
        </p:spPr>
        <p:txBody>
          <a:bodyPr>
            <a:normAutofit/>
          </a:bodyPr>
          <a:lstStyle/>
          <a:p>
            <a:pPr algn="r" rtl="1" eaLnBrk="1" hangingPunct="1"/>
            <a:r>
              <a:rPr lang="fa-IR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اينكدر(</a:t>
            </a:r>
            <a:r>
              <a:rPr lang="en-US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Encoder</a:t>
            </a:r>
            <a:r>
              <a:rPr lang="fa-IR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457200" y="838200"/>
            <a:ext cx="8077200" cy="547842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  <a:buSzPct val="95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به آن رمزکننده نیز می گویند.</a:t>
            </a:r>
          </a:p>
          <a:p>
            <a:pPr algn="just" rtl="1">
              <a:spcBef>
                <a:spcPct val="50000"/>
              </a:spcBef>
              <a:buSzPct val="95000"/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اينكدر 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يك ماجول تركيبي است كه براي هر سيگنال ورودي به دستگاه يك كد خروجي منحصر به فرد را اختصاص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مي‌دهد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.</a:t>
            </a:r>
          </a:p>
          <a:p>
            <a:pPr algn="just" rtl="1">
              <a:spcBef>
                <a:spcPct val="50000"/>
              </a:spcBef>
              <a:buSzPct val="95000"/>
              <a:buFont typeface="Wingdings" pitchFamily="2" charset="2"/>
              <a:buChar char="q"/>
            </a:pPr>
            <a:r>
              <a:rPr lang="fa-IR" sz="2800" dirty="0">
                <a:latin typeface="Times New Roman" pitchFamily="18" charset="0"/>
                <a:cs typeface="B Lotus" pitchFamily="2" charset="-78"/>
              </a:rPr>
              <a:t>  اگر يك ماجول اينكدر </a:t>
            </a:r>
            <a:r>
              <a:rPr lang="en-US" sz="2800" dirty="0">
                <a:latin typeface="Times New Roman" pitchFamily="18" charset="0"/>
                <a:cs typeface="B Lotus" pitchFamily="2" charset="-78"/>
              </a:rPr>
              <a:t>n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 ورودي داشته باشد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تعداد خروجي</a:t>
            </a:r>
            <a:r>
              <a:rPr lang="en-US" sz="28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800" dirty="0">
                <a:latin typeface="Times New Roman" pitchFamily="18" charset="0"/>
                <a:cs typeface="B Lotus" pitchFamily="2" charset="-78"/>
              </a:rPr>
              <a:t>s 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بايد در رابطه زير صدق كند: </a:t>
            </a:r>
            <a:endParaRPr lang="en-US" sz="2800" dirty="0" smtClean="0">
              <a:latin typeface="Times New Roman" pitchFamily="18" charset="0"/>
              <a:cs typeface="B Lotus" pitchFamily="2" charset="-78"/>
            </a:endParaRPr>
          </a:p>
          <a:p>
            <a:pPr algn="just" rtl="1">
              <a:spcBef>
                <a:spcPct val="50000"/>
              </a:spcBef>
              <a:buSzPct val="95000"/>
              <a:buFont typeface="Wingdings" pitchFamily="2" charset="2"/>
              <a:buChar char="q"/>
            </a:pPr>
            <a:endParaRPr lang="en-US" sz="2800" dirty="0" smtClean="0">
              <a:latin typeface="Times New Roman" pitchFamily="18" charset="0"/>
              <a:cs typeface="B Lotus" pitchFamily="2" charset="-78"/>
            </a:endParaRPr>
          </a:p>
          <a:p>
            <a:pPr algn="just" rtl="1"/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مداري ديجيتالي است كه </a:t>
            </a: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حداكثر </a:t>
            </a:r>
            <a:r>
              <a:rPr lang="en-US" sz="2800" b="1" dirty="0" smtClean="0">
                <a:solidFill>
                  <a:srgbClr val="FF0000"/>
                </a:solidFill>
                <a:cs typeface="B Lotus" pitchFamily="2" charset="-78"/>
              </a:rPr>
              <a:t>2</a:t>
            </a:r>
            <a:r>
              <a:rPr lang="en-US" sz="2800" b="1" baseline="30000" dirty="0" smtClean="0">
                <a:solidFill>
                  <a:srgbClr val="FF0000"/>
                </a:solidFill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ورودي </a:t>
            </a:r>
            <a:r>
              <a:rPr lang="fa-IR" sz="2800" dirty="0" smtClean="0">
                <a:cs typeface="B Lotus" pitchFamily="2" charset="-78"/>
              </a:rPr>
              <a:t>و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خط خروجي دارد. خروجی، آدرس ورودی فعال را مشخص می کند.</a:t>
            </a:r>
          </a:p>
          <a:p>
            <a:pPr algn="just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استفاده از چند گيت </a:t>
            </a:r>
            <a:r>
              <a:rPr lang="en-US" sz="2800" dirty="0" smtClean="0">
                <a:cs typeface="B Lotus" pitchFamily="2" charset="-78"/>
              </a:rPr>
              <a:t>OR</a:t>
            </a:r>
            <a:r>
              <a:rPr lang="fa-IR" sz="2800" dirty="0" smtClean="0">
                <a:cs typeface="B Lotus" pitchFamily="2" charset="-78"/>
              </a:rPr>
              <a:t> براحتي ساخته مي‌شود.</a:t>
            </a:r>
            <a:endParaRPr lang="en-US" sz="2800" dirty="0" smtClean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762000" y="3124200"/>
            <a:ext cx="1738312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dirty="0" smtClean="0">
                <a:latin typeface="Times New Roman" pitchFamily="18" charset="0"/>
                <a:cs typeface="Arial" pitchFamily="34" charset="0"/>
              </a:rPr>
              <a:t>2</a:t>
            </a:r>
            <a:r>
              <a:rPr lang="en-US" altLang="ar-SA" sz="2800" baseline="30000" dirty="0" smtClean="0">
                <a:latin typeface="Times New Roman" pitchFamily="18" charset="0"/>
                <a:cs typeface="Arial" pitchFamily="34" charset="0"/>
              </a:rPr>
              <a:t>s</a:t>
            </a:r>
            <a:r>
              <a:rPr lang="en-US" altLang="en-US" sz="2800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fa-IR" sz="2800" dirty="0" smtClean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ar-SA" sz="2800" dirty="0" smtClean="0">
                <a:latin typeface="Times New Roman" pitchFamily="18" charset="0"/>
                <a:cs typeface="Arial" pitchFamily="34" charset="0"/>
              </a:rPr>
              <a:t>n</a:t>
            </a:r>
            <a:endParaRPr lang="en-US" altLang="ar-SA" sz="28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762000" y="3657600"/>
            <a:ext cx="1579278" cy="52322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800" dirty="0" smtClean="0">
                <a:latin typeface="Times New Roman" pitchFamily="18" charset="0"/>
                <a:cs typeface="Arial" pitchFamily="34" charset="0"/>
              </a:rPr>
              <a:t>s </a:t>
            </a:r>
            <a:r>
              <a:rPr lang="fa-IR" sz="2800" dirty="0" smtClean="0">
                <a:latin typeface="Times New Roman" pitchFamily="18" charset="0"/>
                <a:cs typeface="Arial" pitchFamily="34" charset="0"/>
              </a:rPr>
              <a:t>≤</a:t>
            </a:r>
            <a:r>
              <a:rPr lang="en-US" altLang="ar-SA" sz="2800" dirty="0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altLang="ar-S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ar-SA" sz="2800" dirty="0" smtClean="0">
                <a:latin typeface="Times New Roman" pitchFamily="18" charset="0"/>
                <a:cs typeface="Times New Roman" pitchFamily="18" charset="0"/>
              </a:rPr>
              <a:t> n</a:t>
            </a:r>
            <a:endParaRPr lang="en-US" sz="2800" dirty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Grp="1" noChangeArrowheads="1"/>
          </p:cNvSpPr>
          <p:nvPr>
            <p:ph type="title"/>
          </p:nvPr>
        </p:nvSpPr>
        <p:spPr>
          <a:xfrm>
            <a:off x="3868738" y="76201"/>
            <a:ext cx="5199062" cy="914400"/>
          </a:xfrm>
        </p:spPr>
        <p:txBody>
          <a:bodyPr>
            <a:normAutofit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دیکدر(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Decoder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4759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400" dirty="0">
                <a:cs typeface="B Lotus" pitchFamily="2" charset="-78"/>
              </a:rPr>
              <a:t>دیکدر یک مدار ترکیبی است که اطلاعات باینری حاصل از </a:t>
            </a:r>
            <a:r>
              <a:rPr lang="en-US" sz="2400" dirty="0">
                <a:cs typeface="B Lotus" pitchFamily="2" charset="-78"/>
              </a:rPr>
              <a:t>n</a:t>
            </a:r>
            <a:r>
              <a:rPr lang="fa-IR" sz="2400" dirty="0">
                <a:cs typeface="B Lotus" pitchFamily="2" charset="-78"/>
              </a:rPr>
              <a:t> ورودی را به </a:t>
            </a:r>
            <a:r>
              <a:rPr lang="en-US" sz="2400" dirty="0">
                <a:cs typeface="B Lotus" pitchFamily="2" charset="-78"/>
              </a:rPr>
              <a:t>2</a:t>
            </a:r>
            <a:r>
              <a:rPr lang="en-US" sz="2400" baseline="30000" dirty="0">
                <a:cs typeface="B Lotus" pitchFamily="2" charset="-78"/>
              </a:rPr>
              <a:t>n</a:t>
            </a:r>
            <a:r>
              <a:rPr lang="fa-IR" sz="2400" baseline="30000" dirty="0">
                <a:cs typeface="B Lotus" pitchFamily="2" charset="-78"/>
              </a:rPr>
              <a:t> </a:t>
            </a:r>
            <a:r>
              <a:rPr lang="fa-IR" sz="2400" dirty="0">
                <a:cs typeface="B Lotus" pitchFamily="2" charset="-78"/>
              </a:rPr>
              <a:t>خروجی </a:t>
            </a:r>
            <a:r>
              <a:rPr lang="fa-IR" sz="2400" dirty="0">
                <a:solidFill>
                  <a:srgbClr val="FF6600"/>
                </a:solidFill>
                <a:cs typeface="B Lotus" pitchFamily="2" charset="-78"/>
              </a:rPr>
              <a:t>مجزا</a:t>
            </a:r>
            <a:r>
              <a:rPr lang="fa-IR" sz="2400" dirty="0">
                <a:cs typeface="B Lotus" pitchFamily="2" charset="-78"/>
              </a:rPr>
              <a:t> تبدیل می کند. </a:t>
            </a:r>
            <a:endParaRPr lang="fa-IR" sz="24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به آن مدار كشف كننده رمز يا رمزگشا هم مي‌گويند. داراي </a:t>
            </a:r>
            <a:r>
              <a:rPr lang="en-US" sz="2400" dirty="0" smtClean="0">
                <a:cs typeface="Nazanin" pitchFamily="2" charset="-78"/>
              </a:rPr>
              <a:t>n</a:t>
            </a:r>
            <a:r>
              <a:rPr lang="fa-IR" sz="2400" dirty="0" smtClean="0">
                <a:cs typeface="Nazanin" pitchFamily="2" charset="-78"/>
              </a:rPr>
              <a:t> ورودي و حداكثر </a:t>
            </a:r>
            <a:r>
              <a:rPr lang="en-US" sz="2400" dirty="0" smtClean="0">
                <a:cs typeface="Nazanin" pitchFamily="2" charset="-78"/>
              </a:rPr>
              <a:t>2</a:t>
            </a:r>
            <a:r>
              <a:rPr lang="en-US" sz="2400" baseline="30000" dirty="0" smtClean="0">
                <a:cs typeface="Nazanin" pitchFamily="2" charset="-78"/>
              </a:rPr>
              <a:t>n</a:t>
            </a:r>
            <a:r>
              <a:rPr lang="fa-IR" sz="2400" baseline="-25000" dirty="0" smtClean="0">
                <a:cs typeface="Nazanin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خروجي مي‌باشد.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به ازاي هر ورودي </a:t>
            </a:r>
            <a:r>
              <a:rPr lang="fa-IR" sz="2400" u="sng" dirty="0" smtClean="0">
                <a:cs typeface="Nazanin" pitchFamily="2" charset="-78"/>
              </a:rPr>
              <a:t>فقط و فقط </a:t>
            </a:r>
            <a:r>
              <a:rPr lang="fa-IR" sz="2400" dirty="0" smtClean="0">
                <a:cs typeface="Nazanin" pitchFamily="2" charset="-78"/>
              </a:rPr>
              <a:t>يكي از خروجي‌ها فعال است.</a:t>
            </a:r>
          </a:p>
          <a:p>
            <a:pPr algn="just" rtl="1">
              <a:buFont typeface="Wingdings" pitchFamily="2" charset="2"/>
              <a:buChar char="q"/>
            </a:pPr>
            <a:endParaRPr lang="fa-IR" sz="24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400" b="1" dirty="0" smtClean="0">
                <a:solidFill>
                  <a:srgbClr val="00B050"/>
                </a:solidFill>
                <a:cs typeface="B Lotus" pitchFamily="2" charset="-78"/>
              </a:rPr>
              <a:t>کاربردها:</a:t>
            </a:r>
            <a:r>
              <a:rPr lang="en-US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B Lotus" pitchFamily="2" charset="-78"/>
              </a:rPr>
              <a:t>رمزگشا در پیاده سازی توابع، </a:t>
            </a:r>
            <a:r>
              <a:rPr lang="fa-IR" sz="2400" dirty="0" err="1" smtClean="0">
                <a:cs typeface="B Lotus" pitchFamily="2" charset="-78"/>
              </a:rPr>
              <a:t>آدرس‌دهی</a:t>
            </a: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 err="1" smtClean="0">
                <a:cs typeface="B Lotus" pitchFamily="2" charset="-78"/>
              </a:rPr>
              <a:t>خانه‌های</a:t>
            </a:r>
            <a:r>
              <a:rPr lang="fa-IR" sz="2400" dirty="0" smtClean="0">
                <a:cs typeface="B Lotus" pitchFamily="2" charset="-78"/>
              </a:rPr>
              <a:t> حافظه و تبدیل کدها به یکدیگر کاربرد دارد.</a:t>
            </a:r>
            <a:endParaRPr lang="fa-IR" sz="2400" dirty="0">
              <a:cs typeface="B Lotus" pitchFamily="2" charset="-78"/>
            </a:endParaRP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حافظه </a:t>
            </a:r>
            <a:r>
              <a:rPr lang="fa-IR" sz="2400" dirty="0">
                <a:cs typeface="B Lotus" pitchFamily="2" charset="-78"/>
              </a:rPr>
              <a:t>اصلی میکروپروسسور: انتخاب بانکهای مختلف حافظه</a:t>
            </a: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دیکد </a:t>
            </a:r>
            <a:r>
              <a:rPr lang="fa-IR" sz="2400" dirty="0">
                <a:cs typeface="B Lotus" pitchFamily="2" charset="-78"/>
              </a:rPr>
              <a:t>کردن دستورات میکروپروسسور: انتخاب واحدهای مختلف</a:t>
            </a: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حافظه</a:t>
            </a:r>
            <a:r>
              <a:rPr lang="fa-IR" sz="2400" dirty="0">
                <a:cs typeface="B Lotus" pitchFamily="2" charset="-78"/>
              </a:rPr>
              <a:t>: دیکد کردن آدرسهای </a:t>
            </a:r>
            <a:r>
              <a:rPr lang="fa-IR" sz="2400" dirty="0" smtClean="0">
                <a:cs typeface="B Lotus" pitchFamily="2" charset="-78"/>
              </a:rPr>
              <a:t>حافظه</a:t>
            </a:r>
          </a:p>
          <a:p>
            <a:pPr lvl="1"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رمزگشاي </a:t>
            </a:r>
            <a:r>
              <a:rPr lang="en-US" sz="2400" dirty="0" smtClean="0">
                <a:cs typeface="Nazanin" pitchFamily="2" charset="-78"/>
              </a:rPr>
              <a:t>BCD</a:t>
            </a:r>
            <a:r>
              <a:rPr lang="fa-IR" sz="2400" dirty="0" smtClean="0">
                <a:cs typeface="Nazanin" pitchFamily="2" charset="-78"/>
              </a:rPr>
              <a:t> به هفت-قسمتي(</a:t>
            </a:r>
            <a:r>
              <a:rPr lang="en-US" sz="2400" dirty="0" err="1" smtClean="0">
                <a:cs typeface="Nazanin" pitchFamily="2" charset="-78"/>
              </a:rPr>
              <a:t>SevenSeg</a:t>
            </a:r>
            <a:r>
              <a:rPr lang="fa-IR" sz="2400" dirty="0" smtClean="0">
                <a:cs typeface="Nazanin" pitchFamily="2" charset="-78"/>
              </a:rPr>
              <a:t>)</a:t>
            </a:r>
            <a:endParaRPr lang="en-US" sz="2400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133600" cy="944562"/>
          </a:xfrm>
        </p:spPr>
        <p:txBody>
          <a:bodyPr>
            <a:normAutofit/>
          </a:bodyPr>
          <a:lstStyle/>
          <a:p>
            <a:pPr algn="l"/>
            <a:r>
              <a:rPr lang="fa-IR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Encoder</a:t>
            </a:r>
            <a:endParaRPr lang="en-US" alt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990600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/>
              <a:t>We talked about using a decoder to decode a coded number, obviously there has to also be a way of encoding data as well.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74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524000" y="2786062"/>
          <a:ext cx="5562600" cy="224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9" name="Visio" r:id="rId3" imgW="3047286" imgH="1228725" progId="">
                  <p:embed/>
                </p:oleObj>
              </mc:Choice>
              <mc:Fallback>
                <p:oleObj name="Visio" r:id="rId3" imgW="3047286" imgH="12287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786062"/>
                        <a:ext cx="5562600" cy="2243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985690" y="5574268"/>
            <a:ext cx="3837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عمل آن دقيقاً برعكس ديكدر است.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653876CE-B898-48A7-8CE7-ABFD8659321B}" type="slidenum">
              <a:rPr lang="ar-SA">
                <a:cs typeface="B Lotus" pitchFamily="2" charset="-78"/>
              </a:rPr>
              <a:pPr algn="r" rtl="1"/>
              <a:t>31</a:t>
            </a:fld>
            <a:endParaRPr lang="en-US">
              <a:cs typeface="B Lotus" pitchFamily="2" charset="-78"/>
            </a:endParaRPr>
          </a:p>
        </p:txBody>
      </p:sp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76200"/>
            <a:ext cx="3733800" cy="1066800"/>
          </a:xfrm>
        </p:spPr>
        <p:txBody>
          <a:bodyPr>
            <a:normAutofit/>
          </a:bodyPr>
          <a:lstStyle/>
          <a:p>
            <a:pPr algn="r" rtl="1"/>
            <a:r>
              <a:rPr lang="fa-IR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رمزگذار </a:t>
            </a:r>
            <a:r>
              <a:rPr lang="en-US" altLang="en-US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(Encoder)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1"/>
            <a:ext cx="8229600" cy="2514599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خطوط خروجی، </a:t>
            </a:r>
            <a:r>
              <a:rPr lang="fa-IR" sz="2800" dirty="0">
                <a:cs typeface="B Lotus" pitchFamily="2" charset="-78"/>
              </a:rPr>
              <a:t>معادل دودوئی ورودی را نشان می دهند. 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فقط </a:t>
            </a:r>
            <a:r>
              <a:rPr lang="fa-IR" sz="2800" dirty="0">
                <a:cs typeface="B Lotus" pitchFamily="2" charset="-78"/>
              </a:rPr>
              <a:t>یکی از ورودی ها در هر لحظه می تواند </a:t>
            </a:r>
            <a:r>
              <a:rPr lang="fa-IR" sz="2800" dirty="0" smtClean="0">
                <a:cs typeface="B Lotus" pitchFamily="2" charset="-78"/>
              </a:rPr>
              <a:t>یک (فعال) </a:t>
            </a:r>
            <a:r>
              <a:rPr lang="fa-IR" sz="2800" dirty="0">
                <a:cs typeface="B Lotus" pitchFamily="2" charset="-78"/>
              </a:rPr>
              <a:t>باشد.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در </a:t>
            </a:r>
            <a:r>
              <a:rPr lang="fa-IR" dirty="0">
                <a:cs typeface="B Lotus" pitchFamily="2" charset="-78"/>
              </a:rPr>
              <a:t>غیر این صورت مدار </a:t>
            </a:r>
            <a:r>
              <a:rPr lang="fa-IR" dirty="0">
                <a:solidFill>
                  <a:srgbClr val="FF0000"/>
                </a:solidFill>
                <a:cs typeface="B Lotus" pitchFamily="2" charset="-78"/>
              </a:rPr>
              <a:t>بی معنی </a:t>
            </a:r>
            <a:r>
              <a:rPr lang="fa-IR" dirty="0">
                <a:cs typeface="B Lotus" pitchFamily="2" charset="-78"/>
              </a:rPr>
              <a:t>می باشد.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altLang="ar-SA" sz="2800" b="1" dirty="0" smtClean="0">
                <a:latin typeface="Times New Roman" pitchFamily="18" charset="0"/>
                <a:cs typeface="Lotus" pitchFamily="2" charset="-78"/>
              </a:rPr>
              <a:t>يك اينكدر با چهار خط ورودي (بشرطي كه در هر لحظه از زمان فقط يك ورودي فعال باشد.)</a:t>
            </a:r>
            <a:endParaRPr lang="en-US" altLang="ar-SA" sz="2800" b="1" dirty="0" smtClean="0">
              <a:latin typeface="Times New Roman" pitchFamily="18" charset="0"/>
              <a:cs typeface="Lotus" pitchFamily="2" charset="-78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914400" y="4098925"/>
            <a:ext cx="3657600" cy="1920875"/>
            <a:chOff x="2835275" y="3063875"/>
            <a:chExt cx="3657600" cy="1920875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3932238" y="3063875"/>
              <a:ext cx="1371600" cy="192087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3384550" y="3430588"/>
              <a:ext cx="5476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384550" y="3795713"/>
              <a:ext cx="5476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384550" y="4160838"/>
              <a:ext cx="5476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3384550" y="4527550"/>
              <a:ext cx="5476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5303838" y="370363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5303838" y="434498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4022725" y="3429000"/>
              <a:ext cx="1189038" cy="97631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>
                  <a:latin typeface="Times New Roman" pitchFamily="18" charset="0"/>
                  <a:cs typeface="Arial" pitchFamily="34" charset="0"/>
                </a:rPr>
                <a:t>4 </a:t>
              </a:r>
              <a:r>
                <a:rPr lang="fa-IR" sz="240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to</a:t>
              </a:r>
              <a:r>
                <a:rPr lang="fa-IR" sz="240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altLang="en-US" sz="280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sz="2400"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pPr>
                <a:spcBef>
                  <a:spcPct val="50000"/>
                </a:spcBef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 Encoder</a:t>
              </a: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2835275" y="30638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835275" y="35210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2835275" y="4252913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2835275" y="3887788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5761038" y="3430588"/>
              <a:ext cx="7318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5761038" y="4070350"/>
              <a:ext cx="7318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>
                <a:latin typeface="Times New Roman" pitchFamily="18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Line 2"/>
          <p:cNvSpPr>
            <a:spLocks noChangeShapeType="1"/>
          </p:cNvSpPr>
          <p:nvPr/>
        </p:nvSpPr>
        <p:spPr bwMode="auto">
          <a:xfrm>
            <a:off x="260350" y="808037"/>
            <a:ext cx="3108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163843" name="Line 3"/>
          <p:cNvSpPr>
            <a:spLocks noChangeShapeType="1"/>
          </p:cNvSpPr>
          <p:nvPr/>
        </p:nvSpPr>
        <p:spPr bwMode="auto">
          <a:xfrm>
            <a:off x="2179638" y="442912"/>
            <a:ext cx="0" cy="5668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631950" y="258762"/>
            <a:ext cx="457200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 dirty="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1400" baseline="-25000" dirty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1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1174750" y="258762"/>
            <a:ext cx="457200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1400" baseline="-25000"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1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717550" y="258762"/>
            <a:ext cx="457200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1400" baseline="-25000">
                <a:latin typeface="Times New Roman" pitchFamily="18" charset="0"/>
                <a:cs typeface="Arial" pitchFamily="34" charset="0"/>
              </a:rPr>
              <a:t>2</a:t>
            </a:r>
            <a:endParaRPr lang="en-US" altLang="ar-SA" sz="1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260350" y="258762"/>
            <a:ext cx="457200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1400" baseline="-25000">
                <a:latin typeface="Times New Roman" pitchFamily="18" charset="0"/>
                <a:cs typeface="Arial" pitchFamily="34" charset="0"/>
              </a:rPr>
              <a:t>3</a:t>
            </a:r>
            <a:endParaRPr lang="en-US" altLang="ar-SA" sz="1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2697163" y="350837"/>
            <a:ext cx="731837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 dirty="0">
                <a:latin typeface="Times New Roman" pitchFamily="18" charset="0"/>
                <a:cs typeface="Arial" pitchFamily="34" charset="0"/>
              </a:rPr>
              <a:t>A</a:t>
            </a:r>
            <a:r>
              <a:rPr lang="en-US" altLang="ar-SA" sz="1400" baseline="-25000" dirty="0">
                <a:latin typeface="Times New Roman" pitchFamily="18" charset="0"/>
                <a:cs typeface="Arial" pitchFamily="34" charset="0"/>
              </a:rPr>
              <a:t>0</a:t>
            </a:r>
            <a:endParaRPr lang="en-US" altLang="ar-SA" sz="1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2362200" y="350837"/>
            <a:ext cx="731837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 dirty="0">
                <a:latin typeface="Times New Roman" pitchFamily="18" charset="0"/>
                <a:cs typeface="Arial" pitchFamily="34" charset="0"/>
              </a:rPr>
              <a:t>A</a:t>
            </a:r>
            <a:r>
              <a:rPr lang="en-US" altLang="ar-SA" sz="1400" baseline="-25000" dirty="0">
                <a:latin typeface="Times New Roman" pitchFamily="18" charset="0"/>
                <a:cs typeface="Arial" pitchFamily="34" charset="0"/>
              </a:rPr>
              <a:t>1</a:t>
            </a:r>
            <a:endParaRPr lang="en-US" altLang="ar-SA" sz="14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168275" y="900112"/>
            <a:ext cx="1920875" cy="263048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0         0        0       0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0         0        0       1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0         0        1       0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0         0        1       1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0         1        0       0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0         1        0       1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0         1        1       0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0         1        1       1 </a:t>
            </a:r>
          </a:p>
        </p:txBody>
      </p:sp>
      <p:sp>
        <p:nvSpPr>
          <p:cNvPr id="163851" name="Text Box 11"/>
          <p:cNvSpPr txBox="1">
            <a:spLocks noChangeArrowheads="1"/>
          </p:cNvSpPr>
          <p:nvPr/>
        </p:nvSpPr>
        <p:spPr bwMode="auto">
          <a:xfrm>
            <a:off x="168275" y="3459162"/>
            <a:ext cx="1920875" cy="263048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1         0        0       0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1         0        0       1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1         0        1       0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1         0        1       1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1         1        0       0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1         1        0       1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1         1        1       0</a:t>
            </a:r>
          </a:p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   1         1        1       1 </a:t>
            </a:r>
          </a:p>
        </p:txBody>
      </p:sp>
      <p:sp>
        <p:nvSpPr>
          <p:cNvPr id="163852" name="Text Box 12"/>
          <p:cNvSpPr txBox="1">
            <a:spLocks noChangeArrowheads="1"/>
          </p:cNvSpPr>
          <p:nvPr/>
        </p:nvSpPr>
        <p:spPr bwMode="auto">
          <a:xfrm>
            <a:off x="2362200" y="900112"/>
            <a:ext cx="1281113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2362200" y="1265237"/>
            <a:ext cx="1281113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0       0 </a:t>
            </a:r>
          </a:p>
        </p:txBody>
      </p:sp>
      <p:sp>
        <p:nvSpPr>
          <p:cNvPr id="163854" name="Text Box 14"/>
          <p:cNvSpPr txBox="1">
            <a:spLocks noChangeArrowheads="1"/>
          </p:cNvSpPr>
          <p:nvPr/>
        </p:nvSpPr>
        <p:spPr bwMode="auto">
          <a:xfrm>
            <a:off x="2362200" y="254476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55" name="Text Box 15"/>
          <p:cNvSpPr txBox="1">
            <a:spLocks noChangeArrowheads="1"/>
          </p:cNvSpPr>
          <p:nvPr/>
        </p:nvSpPr>
        <p:spPr bwMode="auto">
          <a:xfrm>
            <a:off x="2362200" y="163036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0       1 </a:t>
            </a:r>
          </a:p>
        </p:txBody>
      </p:sp>
      <p:sp>
        <p:nvSpPr>
          <p:cNvPr id="163856" name="Text Box 16"/>
          <p:cNvSpPr txBox="1">
            <a:spLocks noChangeArrowheads="1"/>
          </p:cNvSpPr>
          <p:nvPr/>
        </p:nvSpPr>
        <p:spPr bwMode="auto">
          <a:xfrm>
            <a:off x="2362200" y="1905000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57" name="Text Box 17"/>
          <p:cNvSpPr txBox="1">
            <a:spLocks noChangeArrowheads="1"/>
          </p:cNvSpPr>
          <p:nvPr/>
        </p:nvSpPr>
        <p:spPr bwMode="auto">
          <a:xfrm>
            <a:off x="2362200" y="227171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latin typeface="Times New Roman" pitchFamily="18" charset="0"/>
                <a:cs typeface="Arial" pitchFamily="34" charset="0"/>
              </a:rPr>
              <a:t>1       0 </a:t>
            </a:r>
          </a:p>
        </p:txBody>
      </p:sp>
      <p:sp>
        <p:nvSpPr>
          <p:cNvPr id="163858" name="Text Box 18"/>
          <p:cNvSpPr txBox="1">
            <a:spLocks noChangeArrowheads="1"/>
          </p:cNvSpPr>
          <p:nvPr/>
        </p:nvSpPr>
        <p:spPr bwMode="auto">
          <a:xfrm>
            <a:off x="2362200" y="318611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59" name="Text Box 19"/>
          <p:cNvSpPr txBox="1">
            <a:spLocks noChangeArrowheads="1"/>
          </p:cNvSpPr>
          <p:nvPr/>
        </p:nvSpPr>
        <p:spPr bwMode="auto">
          <a:xfrm>
            <a:off x="2362200" y="2911475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0" name="Text Box 20"/>
          <p:cNvSpPr txBox="1">
            <a:spLocks noChangeArrowheads="1"/>
          </p:cNvSpPr>
          <p:nvPr/>
        </p:nvSpPr>
        <p:spPr bwMode="auto">
          <a:xfrm>
            <a:off x="2362200" y="4465637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1" name="Text Box 21"/>
          <p:cNvSpPr txBox="1">
            <a:spLocks noChangeArrowheads="1"/>
          </p:cNvSpPr>
          <p:nvPr/>
        </p:nvSpPr>
        <p:spPr bwMode="auto">
          <a:xfrm>
            <a:off x="2362200" y="483076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2" name="Text Box 22"/>
          <p:cNvSpPr txBox="1">
            <a:spLocks noChangeArrowheads="1"/>
          </p:cNvSpPr>
          <p:nvPr/>
        </p:nvSpPr>
        <p:spPr bwMode="auto">
          <a:xfrm>
            <a:off x="2362200" y="5105400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3" name="Text Box 23"/>
          <p:cNvSpPr txBox="1">
            <a:spLocks noChangeArrowheads="1"/>
          </p:cNvSpPr>
          <p:nvPr/>
        </p:nvSpPr>
        <p:spPr bwMode="auto">
          <a:xfrm>
            <a:off x="2362200" y="547211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4" name="Text Box 24"/>
          <p:cNvSpPr txBox="1">
            <a:spLocks noChangeArrowheads="1"/>
          </p:cNvSpPr>
          <p:nvPr/>
        </p:nvSpPr>
        <p:spPr bwMode="auto">
          <a:xfrm>
            <a:off x="2362200" y="574516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5" name="Text Box 25"/>
          <p:cNvSpPr txBox="1">
            <a:spLocks noChangeArrowheads="1"/>
          </p:cNvSpPr>
          <p:nvPr/>
        </p:nvSpPr>
        <p:spPr bwMode="auto">
          <a:xfrm>
            <a:off x="2362200" y="3825875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6" name="Text Box 26"/>
          <p:cNvSpPr txBox="1">
            <a:spLocks noChangeArrowheads="1"/>
          </p:cNvSpPr>
          <p:nvPr/>
        </p:nvSpPr>
        <p:spPr bwMode="auto">
          <a:xfrm>
            <a:off x="2362200" y="4191000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1400">
                <a:latin typeface="Times New Roman" pitchFamily="18" charset="0"/>
                <a:cs typeface="Arial" pitchFamily="34" charset="0"/>
              </a:rPr>
              <a:t>d       d </a:t>
            </a:r>
          </a:p>
        </p:txBody>
      </p:sp>
      <p:sp>
        <p:nvSpPr>
          <p:cNvPr id="163867" name="Text Box 27"/>
          <p:cNvSpPr txBox="1">
            <a:spLocks noChangeArrowheads="1"/>
          </p:cNvSpPr>
          <p:nvPr/>
        </p:nvSpPr>
        <p:spPr bwMode="auto">
          <a:xfrm>
            <a:off x="2362200" y="3459162"/>
            <a:ext cx="1281113" cy="3048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dirty="0">
                <a:latin typeface="Times New Roman" pitchFamily="18" charset="0"/>
                <a:cs typeface="Arial" pitchFamily="34" charset="0"/>
              </a:rPr>
              <a:t>1       1 </a:t>
            </a:r>
          </a:p>
        </p:txBody>
      </p:sp>
      <p:graphicFrame>
        <p:nvGraphicFramePr>
          <p:cNvPr id="202780" name="Group 28"/>
          <p:cNvGraphicFramePr>
            <a:graphicFrameLocks noGrp="1"/>
          </p:cNvGraphicFramePr>
          <p:nvPr/>
        </p:nvGraphicFramePr>
        <p:xfrm>
          <a:off x="6400800" y="228600"/>
          <a:ext cx="2286317" cy="2134870"/>
        </p:xfrm>
        <a:graphic>
          <a:graphicData uri="http://schemas.openxmlformats.org/drawingml/2006/table">
            <a:tbl>
              <a:tblPr/>
              <a:tblGrid>
                <a:gridCol w="519112"/>
                <a:gridCol w="520700"/>
                <a:gridCol w="519113"/>
                <a:gridCol w="519112"/>
                <a:gridCol w="20828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en-US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2811" name="Group 59"/>
          <p:cNvGraphicFramePr>
            <a:graphicFrameLocks noGrp="1"/>
          </p:cNvGraphicFramePr>
          <p:nvPr>
            <p:ph idx="1"/>
          </p:nvPr>
        </p:nvGraphicFramePr>
        <p:xfrm>
          <a:off x="3932238" y="274638"/>
          <a:ext cx="2286000" cy="2072640"/>
        </p:xfrm>
        <a:graphic>
          <a:graphicData uri="http://schemas.openxmlformats.org/drawingml/2006/table">
            <a:tbl>
              <a:tblPr/>
              <a:tblGrid>
                <a:gridCol w="517525"/>
                <a:gridCol w="517525"/>
                <a:gridCol w="515937"/>
                <a:gridCol w="517525"/>
                <a:gridCol w="217488"/>
              </a:tblGrid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924" name="Text Box 90"/>
          <p:cNvSpPr txBox="1">
            <a:spLocks noChangeArrowheads="1"/>
          </p:cNvSpPr>
          <p:nvPr/>
        </p:nvSpPr>
        <p:spPr bwMode="auto">
          <a:xfrm>
            <a:off x="6491287" y="319087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25" name="Text Box 91"/>
          <p:cNvSpPr txBox="1">
            <a:spLocks noChangeArrowheads="1"/>
          </p:cNvSpPr>
          <p:nvPr/>
        </p:nvSpPr>
        <p:spPr bwMode="auto">
          <a:xfrm>
            <a:off x="7040562" y="8683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26" name="Text Box 92"/>
          <p:cNvSpPr txBox="1">
            <a:spLocks noChangeArrowheads="1"/>
          </p:cNvSpPr>
          <p:nvPr/>
        </p:nvSpPr>
        <p:spPr bwMode="auto">
          <a:xfrm>
            <a:off x="7497762" y="319087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27" name="Text Box 93"/>
          <p:cNvSpPr txBox="1">
            <a:spLocks noChangeArrowheads="1"/>
          </p:cNvSpPr>
          <p:nvPr/>
        </p:nvSpPr>
        <p:spPr bwMode="auto">
          <a:xfrm>
            <a:off x="7497762" y="8683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28" name="Text Box 94"/>
          <p:cNvSpPr txBox="1">
            <a:spLocks noChangeArrowheads="1"/>
          </p:cNvSpPr>
          <p:nvPr/>
        </p:nvSpPr>
        <p:spPr bwMode="auto">
          <a:xfrm>
            <a:off x="8047037" y="8683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29" name="Text Box 95"/>
          <p:cNvSpPr txBox="1">
            <a:spLocks noChangeArrowheads="1"/>
          </p:cNvSpPr>
          <p:nvPr/>
        </p:nvSpPr>
        <p:spPr bwMode="auto">
          <a:xfrm>
            <a:off x="8047037" y="13255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0" name="Text Box 96"/>
          <p:cNvSpPr txBox="1">
            <a:spLocks noChangeArrowheads="1"/>
          </p:cNvSpPr>
          <p:nvPr/>
        </p:nvSpPr>
        <p:spPr bwMode="auto">
          <a:xfrm>
            <a:off x="7497762" y="13255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1" name="Text Box 97"/>
          <p:cNvSpPr txBox="1">
            <a:spLocks noChangeArrowheads="1"/>
          </p:cNvSpPr>
          <p:nvPr/>
        </p:nvSpPr>
        <p:spPr bwMode="auto">
          <a:xfrm>
            <a:off x="7497762" y="1874837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2" name="Text Box 98"/>
          <p:cNvSpPr txBox="1">
            <a:spLocks noChangeArrowheads="1"/>
          </p:cNvSpPr>
          <p:nvPr/>
        </p:nvSpPr>
        <p:spPr bwMode="auto">
          <a:xfrm>
            <a:off x="8047037" y="1874837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3" name="Text Box 99"/>
          <p:cNvSpPr txBox="1">
            <a:spLocks noChangeArrowheads="1"/>
          </p:cNvSpPr>
          <p:nvPr/>
        </p:nvSpPr>
        <p:spPr bwMode="auto">
          <a:xfrm>
            <a:off x="7040562" y="1325562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4" name="Text Box 100"/>
          <p:cNvSpPr txBox="1">
            <a:spLocks noChangeArrowheads="1"/>
          </p:cNvSpPr>
          <p:nvPr/>
        </p:nvSpPr>
        <p:spPr bwMode="auto">
          <a:xfrm>
            <a:off x="7040562" y="187325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5" name="Text Box 101"/>
          <p:cNvSpPr txBox="1">
            <a:spLocks noChangeArrowheads="1"/>
          </p:cNvSpPr>
          <p:nvPr/>
        </p:nvSpPr>
        <p:spPr bwMode="auto">
          <a:xfrm>
            <a:off x="5578475" y="8239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36" name="Text Box 102"/>
          <p:cNvSpPr txBox="1">
            <a:spLocks noChangeArrowheads="1"/>
          </p:cNvSpPr>
          <p:nvPr/>
        </p:nvSpPr>
        <p:spPr bwMode="auto">
          <a:xfrm>
            <a:off x="6477000" y="838200"/>
            <a:ext cx="2746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smtClean="0">
                <a:latin typeface="Times New Roman" pitchFamily="18" charset="0"/>
                <a:cs typeface="Arial" pitchFamily="34" charset="0"/>
              </a:rPr>
              <a:t>1</a:t>
            </a:r>
            <a:endParaRPr lang="en-US" altLang="en-US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63938" name="Text Box 104"/>
          <p:cNvSpPr txBox="1">
            <a:spLocks noChangeArrowheads="1"/>
          </p:cNvSpPr>
          <p:nvPr/>
        </p:nvSpPr>
        <p:spPr bwMode="auto">
          <a:xfrm>
            <a:off x="4022725" y="1920875"/>
            <a:ext cx="2746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63939" name="Text Box 105"/>
          <p:cNvSpPr txBox="1">
            <a:spLocks noChangeArrowheads="1"/>
          </p:cNvSpPr>
          <p:nvPr/>
        </p:nvSpPr>
        <p:spPr bwMode="auto">
          <a:xfrm>
            <a:off x="5578475" y="366713"/>
            <a:ext cx="2746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63940" name="Text Box 106"/>
          <p:cNvSpPr txBox="1">
            <a:spLocks noChangeArrowheads="1"/>
          </p:cNvSpPr>
          <p:nvPr/>
        </p:nvSpPr>
        <p:spPr bwMode="auto">
          <a:xfrm>
            <a:off x="4022725" y="3667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1" name="Text Box 107"/>
          <p:cNvSpPr txBox="1">
            <a:spLocks noChangeArrowheads="1"/>
          </p:cNvSpPr>
          <p:nvPr/>
        </p:nvSpPr>
        <p:spPr bwMode="auto">
          <a:xfrm>
            <a:off x="5578475" y="192087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2" name="Text Box 108"/>
          <p:cNvSpPr txBox="1">
            <a:spLocks noChangeArrowheads="1"/>
          </p:cNvSpPr>
          <p:nvPr/>
        </p:nvSpPr>
        <p:spPr bwMode="auto">
          <a:xfrm>
            <a:off x="5578475" y="13716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3" name="Text Box 109"/>
          <p:cNvSpPr txBox="1">
            <a:spLocks noChangeArrowheads="1"/>
          </p:cNvSpPr>
          <p:nvPr/>
        </p:nvSpPr>
        <p:spPr bwMode="auto">
          <a:xfrm>
            <a:off x="5029200" y="3667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4" name="Text Box 110"/>
          <p:cNvSpPr txBox="1">
            <a:spLocks noChangeArrowheads="1"/>
          </p:cNvSpPr>
          <p:nvPr/>
        </p:nvSpPr>
        <p:spPr bwMode="auto">
          <a:xfrm>
            <a:off x="4572000" y="3667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63945" name="Text Box 111"/>
          <p:cNvSpPr txBox="1">
            <a:spLocks noChangeArrowheads="1"/>
          </p:cNvSpPr>
          <p:nvPr/>
        </p:nvSpPr>
        <p:spPr bwMode="auto">
          <a:xfrm>
            <a:off x="4572000" y="8239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6" name="Text Box 112"/>
          <p:cNvSpPr txBox="1">
            <a:spLocks noChangeArrowheads="1"/>
          </p:cNvSpPr>
          <p:nvPr/>
        </p:nvSpPr>
        <p:spPr bwMode="auto">
          <a:xfrm>
            <a:off x="5029200" y="192087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7" name="Text Box 113"/>
          <p:cNvSpPr txBox="1">
            <a:spLocks noChangeArrowheads="1"/>
          </p:cNvSpPr>
          <p:nvPr/>
        </p:nvSpPr>
        <p:spPr bwMode="auto">
          <a:xfrm>
            <a:off x="5029200" y="13716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8" name="Text Box 114"/>
          <p:cNvSpPr txBox="1">
            <a:spLocks noChangeArrowheads="1"/>
          </p:cNvSpPr>
          <p:nvPr/>
        </p:nvSpPr>
        <p:spPr bwMode="auto">
          <a:xfrm>
            <a:off x="5029200" y="8239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49" name="Text Box 115"/>
          <p:cNvSpPr txBox="1">
            <a:spLocks noChangeArrowheads="1"/>
          </p:cNvSpPr>
          <p:nvPr/>
        </p:nvSpPr>
        <p:spPr bwMode="auto">
          <a:xfrm>
            <a:off x="4022725" y="823913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63950" name="Text Box 116"/>
          <p:cNvSpPr txBox="1">
            <a:spLocks noChangeArrowheads="1"/>
          </p:cNvSpPr>
          <p:nvPr/>
        </p:nvSpPr>
        <p:spPr bwMode="auto">
          <a:xfrm>
            <a:off x="4572000" y="192087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51" name="Text Box 117"/>
          <p:cNvSpPr txBox="1">
            <a:spLocks noChangeArrowheads="1"/>
          </p:cNvSpPr>
          <p:nvPr/>
        </p:nvSpPr>
        <p:spPr bwMode="auto">
          <a:xfrm>
            <a:off x="4022725" y="13716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52" name="Text Box 118"/>
          <p:cNvSpPr txBox="1">
            <a:spLocks noChangeArrowheads="1"/>
          </p:cNvSpPr>
          <p:nvPr/>
        </p:nvSpPr>
        <p:spPr bwMode="auto">
          <a:xfrm>
            <a:off x="4572000" y="13716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163955" name="Text Box 121"/>
          <p:cNvSpPr txBox="1">
            <a:spLocks noChangeArrowheads="1"/>
          </p:cNvSpPr>
          <p:nvPr/>
        </p:nvSpPr>
        <p:spPr bwMode="auto">
          <a:xfrm>
            <a:off x="6491287" y="1355725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d</a:t>
            </a:r>
          </a:p>
        </p:txBody>
      </p:sp>
      <p:sp>
        <p:nvSpPr>
          <p:cNvPr id="202874" name="Text Box 122"/>
          <p:cNvSpPr txBox="1">
            <a:spLocks noChangeArrowheads="1"/>
          </p:cNvSpPr>
          <p:nvPr/>
        </p:nvSpPr>
        <p:spPr bwMode="auto">
          <a:xfrm>
            <a:off x="6781800" y="2438400"/>
            <a:ext cx="1371600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A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1</a:t>
            </a:r>
            <a:r>
              <a:rPr lang="en-US" altLang="ar-SA" sz="2000" b="1" dirty="0"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 X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2</a:t>
            </a:r>
            <a:r>
              <a:rPr lang="en-US" altLang="ar-SA" sz="2000" b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3</a:t>
            </a:r>
          </a:p>
        </p:txBody>
      </p:sp>
      <p:sp>
        <p:nvSpPr>
          <p:cNvPr id="202875" name="Text Box 123"/>
          <p:cNvSpPr txBox="1">
            <a:spLocks noChangeArrowheads="1"/>
          </p:cNvSpPr>
          <p:nvPr/>
        </p:nvSpPr>
        <p:spPr bwMode="auto">
          <a:xfrm>
            <a:off x="4267200" y="2362200"/>
            <a:ext cx="1371600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A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0</a:t>
            </a:r>
            <a:r>
              <a:rPr lang="en-US" altLang="ar-SA" sz="2000" b="1" dirty="0">
                <a:latin typeface="Times New Roman" pitchFamily="18" charset="0"/>
                <a:cs typeface="Arial" pitchFamily="34" charset="0"/>
              </a:rPr>
              <a:t>=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 X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1</a:t>
            </a:r>
            <a:r>
              <a:rPr lang="en-US" altLang="ar-SA" sz="2000" b="1" dirty="0">
                <a:latin typeface="Times New Roman" pitchFamily="18" charset="0"/>
                <a:cs typeface="Arial" pitchFamily="34" charset="0"/>
              </a:rPr>
              <a:t>+</a:t>
            </a:r>
            <a:r>
              <a:rPr lang="en-US" altLang="ar-SA" sz="2000" dirty="0">
                <a:latin typeface="Times New Roman" pitchFamily="18" charset="0"/>
                <a:cs typeface="Arial" pitchFamily="34" charset="0"/>
              </a:rPr>
              <a:t>X</a:t>
            </a:r>
            <a:r>
              <a:rPr lang="en-US" altLang="ar-SA" sz="2000" baseline="-25000" dirty="0">
                <a:latin typeface="Times New Roman" pitchFamily="18" charset="0"/>
                <a:cs typeface="Arial" pitchFamily="34" charset="0"/>
              </a:rPr>
              <a:t>3</a:t>
            </a:r>
          </a:p>
        </p:txBody>
      </p:sp>
      <p:sp>
        <p:nvSpPr>
          <p:cNvPr id="202880" name="AutoShape 128"/>
          <p:cNvSpPr>
            <a:spLocks noChangeArrowheads="1"/>
          </p:cNvSpPr>
          <p:nvPr/>
        </p:nvSpPr>
        <p:spPr bwMode="auto">
          <a:xfrm rot="5400000">
            <a:off x="7026275" y="822325"/>
            <a:ext cx="822325" cy="1920875"/>
          </a:xfrm>
          <a:prstGeom prst="flowChartAlternateProcess">
            <a:avLst/>
          </a:prstGeom>
          <a:noFill/>
          <a:ln w="19050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881" name="AutoShape 129"/>
          <p:cNvSpPr>
            <a:spLocks noChangeArrowheads="1"/>
          </p:cNvSpPr>
          <p:nvPr/>
        </p:nvSpPr>
        <p:spPr bwMode="auto">
          <a:xfrm rot="16200000">
            <a:off x="7010400" y="319087"/>
            <a:ext cx="822325" cy="1920875"/>
          </a:xfrm>
          <a:prstGeom prst="flowChartAlternateProcess">
            <a:avLst/>
          </a:prstGeom>
          <a:noFill/>
          <a:ln w="19050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882" name="AutoShape 130"/>
          <p:cNvSpPr>
            <a:spLocks noChangeArrowheads="1"/>
          </p:cNvSpPr>
          <p:nvPr/>
        </p:nvSpPr>
        <p:spPr bwMode="auto">
          <a:xfrm>
            <a:off x="5029200" y="457200"/>
            <a:ext cx="820738" cy="1828800"/>
          </a:xfrm>
          <a:prstGeom prst="flowChartAlternateProcess">
            <a:avLst/>
          </a:prstGeom>
          <a:noFill/>
          <a:ln w="19050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883" name="AutoShape 131"/>
          <p:cNvSpPr>
            <a:spLocks noChangeArrowheads="1"/>
          </p:cNvSpPr>
          <p:nvPr/>
        </p:nvSpPr>
        <p:spPr bwMode="auto">
          <a:xfrm>
            <a:off x="4022725" y="1371600"/>
            <a:ext cx="1920875" cy="914400"/>
          </a:xfrm>
          <a:prstGeom prst="flowChartAlternateProcess">
            <a:avLst/>
          </a:prstGeom>
          <a:noFill/>
          <a:ln w="19050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86"/>
          <p:cNvGrpSpPr/>
          <p:nvPr/>
        </p:nvGrpSpPr>
        <p:grpSpPr>
          <a:xfrm>
            <a:off x="4205288" y="3657600"/>
            <a:ext cx="4481512" cy="914400"/>
            <a:chOff x="2468563" y="2149475"/>
            <a:chExt cx="4481512" cy="914400"/>
          </a:xfrm>
        </p:grpSpPr>
        <p:sp>
          <p:nvSpPr>
            <p:cNvPr id="89" name="Line 6"/>
            <p:cNvSpPr>
              <a:spLocks noChangeShapeType="1"/>
            </p:cNvSpPr>
            <p:nvPr/>
          </p:nvSpPr>
          <p:spPr bwMode="auto">
            <a:xfrm>
              <a:off x="2911475" y="24225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Line 7"/>
            <p:cNvSpPr>
              <a:spLocks noChangeShapeType="1"/>
            </p:cNvSpPr>
            <p:nvPr/>
          </p:nvSpPr>
          <p:spPr bwMode="auto">
            <a:xfrm>
              <a:off x="2911475" y="28797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Line 10"/>
            <p:cNvSpPr>
              <a:spLocks noChangeShapeType="1"/>
            </p:cNvSpPr>
            <p:nvPr/>
          </p:nvSpPr>
          <p:spPr bwMode="auto">
            <a:xfrm>
              <a:off x="5486400" y="2606675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 Box 13"/>
            <p:cNvSpPr txBox="1">
              <a:spLocks noChangeArrowheads="1"/>
            </p:cNvSpPr>
            <p:nvPr/>
          </p:nvSpPr>
          <p:spPr bwMode="auto">
            <a:xfrm>
              <a:off x="5578475" y="2193925"/>
              <a:ext cx="13716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</a:t>
              </a:r>
              <a:r>
                <a:rPr lang="en-US" altLang="ar-SA" sz="2000" b="1" dirty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 X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</a:t>
              </a:r>
              <a:r>
                <a:rPr lang="en-US" altLang="ar-SA" sz="2000" b="1" dirty="0">
                  <a:latin typeface="Times New Roman" pitchFamily="18" charset="0"/>
                  <a:cs typeface="Arial" pitchFamily="34" charset="0"/>
                </a:rPr>
                <a:t>+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93" name="Text Box 14"/>
            <p:cNvSpPr txBox="1">
              <a:spLocks noChangeArrowheads="1"/>
            </p:cNvSpPr>
            <p:nvPr/>
          </p:nvSpPr>
          <p:spPr bwMode="auto">
            <a:xfrm>
              <a:off x="2468563" y="26066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94" name="Text Box 16"/>
            <p:cNvSpPr txBox="1">
              <a:spLocks noChangeArrowheads="1"/>
            </p:cNvSpPr>
            <p:nvPr/>
          </p:nvSpPr>
          <p:spPr bwMode="auto">
            <a:xfrm>
              <a:off x="2468563" y="21494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</p:grpSp>
      <p:grpSp>
        <p:nvGrpSpPr>
          <p:cNvPr id="3" name="Group 94"/>
          <p:cNvGrpSpPr/>
          <p:nvPr/>
        </p:nvGrpSpPr>
        <p:grpSpPr>
          <a:xfrm>
            <a:off x="4281488" y="5029200"/>
            <a:ext cx="4481512" cy="914400"/>
            <a:chOff x="2468563" y="3978275"/>
            <a:chExt cx="4481512" cy="914400"/>
          </a:xfrm>
        </p:grpSpPr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4572000" y="4054321"/>
              <a:ext cx="914400" cy="806602"/>
              <a:chOff x="2688" y="1481"/>
              <a:chExt cx="432" cy="391"/>
            </a:xfrm>
          </p:grpSpPr>
          <p:sp>
            <p:nvSpPr>
              <p:cNvPr id="103" name="Arc 3"/>
              <p:cNvSpPr>
                <a:spLocks/>
              </p:cNvSpPr>
              <p:nvPr/>
            </p:nvSpPr>
            <p:spPr bwMode="auto">
              <a:xfrm>
                <a:off x="2688" y="1481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Arc 4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7" name="Line 8"/>
            <p:cNvSpPr>
              <a:spLocks noChangeShapeType="1"/>
            </p:cNvSpPr>
            <p:nvPr/>
          </p:nvSpPr>
          <p:spPr bwMode="auto">
            <a:xfrm>
              <a:off x="2911475" y="47085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9"/>
            <p:cNvSpPr>
              <a:spLocks noChangeShapeType="1"/>
            </p:cNvSpPr>
            <p:nvPr/>
          </p:nvSpPr>
          <p:spPr bwMode="auto">
            <a:xfrm>
              <a:off x="2925763" y="4251325"/>
              <a:ext cx="1828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11"/>
            <p:cNvSpPr>
              <a:spLocks noChangeShapeType="1"/>
            </p:cNvSpPr>
            <p:nvPr/>
          </p:nvSpPr>
          <p:spPr bwMode="auto">
            <a:xfrm>
              <a:off x="5483225" y="4432300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Text Box 12"/>
            <p:cNvSpPr txBox="1">
              <a:spLocks noChangeArrowheads="1"/>
            </p:cNvSpPr>
            <p:nvPr/>
          </p:nvSpPr>
          <p:spPr bwMode="auto">
            <a:xfrm>
              <a:off x="5578475" y="4038600"/>
              <a:ext cx="13716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</a:t>
              </a:r>
              <a:r>
                <a:rPr lang="en-US" altLang="ar-SA" sz="2000" b="1" dirty="0">
                  <a:latin typeface="Times New Roman" pitchFamily="18" charset="0"/>
                  <a:cs typeface="Arial" pitchFamily="34" charset="0"/>
                </a:rPr>
                <a:t>=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 X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2</a:t>
              </a:r>
              <a:r>
                <a:rPr lang="en-US" altLang="ar-SA" sz="2000" b="1" dirty="0">
                  <a:latin typeface="Times New Roman" pitchFamily="18" charset="0"/>
                  <a:cs typeface="Arial" pitchFamily="34" charset="0"/>
                </a:rPr>
                <a:t>+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101" name="Text Box 15"/>
            <p:cNvSpPr txBox="1">
              <a:spLocks noChangeArrowheads="1"/>
            </p:cNvSpPr>
            <p:nvPr/>
          </p:nvSpPr>
          <p:spPr bwMode="auto">
            <a:xfrm>
              <a:off x="2468563" y="39782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02" name="Text Box 17"/>
            <p:cNvSpPr txBox="1">
              <a:spLocks noChangeArrowheads="1"/>
            </p:cNvSpPr>
            <p:nvPr/>
          </p:nvSpPr>
          <p:spPr bwMode="auto">
            <a:xfrm>
              <a:off x="2468563" y="4435475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105" name="Text Box 119"/>
          <p:cNvSpPr txBox="1">
            <a:spLocks noChangeArrowheads="1"/>
          </p:cNvSpPr>
          <p:nvPr/>
        </p:nvSpPr>
        <p:spPr bwMode="auto">
          <a:xfrm>
            <a:off x="7010400" y="3048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06" name="Text Box 119"/>
          <p:cNvSpPr txBox="1">
            <a:spLocks noChangeArrowheads="1"/>
          </p:cNvSpPr>
          <p:nvPr/>
        </p:nvSpPr>
        <p:spPr bwMode="auto">
          <a:xfrm>
            <a:off x="8015287" y="304800"/>
            <a:ext cx="366713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07" name="Text Box 102"/>
          <p:cNvSpPr txBox="1">
            <a:spLocks noChangeArrowheads="1"/>
          </p:cNvSpPr>
          <p:nvPr/>
        </p:nvSpPr>
        <p:spPr bwMode="auto">
          <a:xfrm>
            <a:off x="6507162" y="1889125"/>
            <a:ext cx="274638" cy="3968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smtClean="0">
                <a:latin typeface="Times New Roman" pitchFamily="18" charset="0"/>
                <a:cs typeface="Arial" pitchFamily="34" charset="0"/>
              </a:rPr>
              <a:t>1</a:t>
            </a:r>
            <a:endParaRPr lang="en-US" altLang="en-US" sz="2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86" name="Arc 4"/>
          <p:cNvSpPr>
            <a:spLocks/>
          </p:cNvSpPr>
          <p:nvPr/>
        </p:nvSpPr>
        <p:spPr bwMode="auto">
          <a:xfrm>
            <a:off x="6324600" y="3779838"/>
            <a:ext cx="914400" cy="792162"/>
          </a:xfrm>
          <a:custGeom>
            <a:avLst/>
            <a:gdLst>
              <a:gd name="T0" fmla="*/ 0 w 21600"/>
              <a:gd name="T1" fmla="*/ 0 h 43189"/>
              <a:gd name="T2" fmla="*/ 14 w 21600"/>
              <a:gd name="T3" fmla="*/ 384 h 43189"/>
              <a:gd name="T4" fmla="*/ 0 w 21600"/>
              <a:gd name="T5" fmla="*/ 192 h 43189"/>
              <a:gd name="T6" fmla="*/ 0 60000 65536"/>
              <a:gd name="T7" fmla="*/ 0 60000 65536"/>
              <a:gd name="T8" fmla="*/ 0 60000 65536"/>
              <a:gd name="T9" fmla="*/ 0 w 21600"/>
              <a:gd name="T10" fmla="*/ 0 h 43189"/>
              <a:gd name="T11" fmla="*/ 21600 w 21600"/>
              <a:gd name="T12" fmla="*/ 43189 h 431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8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6"/>
                  <a:pt x="12350" y="42810"/>
                  <a:pt x="699" y="43188"/>
                </a:cubicBezTo>
              </a:path>
              <a:path w="21600" h="4318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6"/>
                  <a:pt x="12350" y="42810"/>
                  <a:pt x="699" y="43188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" name="Arc 3"/>
          <p:cNvSpPr>
            <a:spLocks/>
          </p:cNvSpPr>
          <p:nvPr/>
        </p:nvSpPr>
        <p:spPr bwMode="auto">
          <a:xfrm>
            <a:off x="6350000" y="3781901"/>
            <a:ext cx="203200" cy="790099"/>
          </a:xfrm>
          <a:custGeom>
            <a:avLst/>
            <a:gdLst>
              <a:gd name="T0" fmla="*/ 0 w 21600"/>
              <a:gd name="T1" fmla="*/ 0 h 43154"/>
              <a:gd name="T2" fmla="*/ 6 w 21600"/>
              <a:gd name="T3" fmla="*/ 383 h 43154"/>
              <a:gd name="T4" fmla="*/ 0 w 21600"/>
              <a:gd name="T5" fmla="*/ 192 h 43154"/>
              <a:gd name="T6" fmla="*/ 0 60000 65536"/>
              <a:gd name="T7" fmla="*/ 0 60000 65536"/>
              <a:gd name="T8" fmla="*/ 0 60000 65536"/>
              <a:gd name="T9" fmla="*/ 0 w 21600"/>
              <a:gd name="T10" fmla="*/ 0 h 43154"/>
              <a:gd name="T11" fmla="*/ 21600 w 21600"/>
              <a:gd name="T12" fmla="*/ 43154 h 431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5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</a:path>
              <a:path w="21600" h="4315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874" grpId="0"/>
      <p:bldP spid="202875" grpId="0"/>
      <p:bldP spid="202880" grpId="0" animBg="1"/>
      <p:bldP spid="202881" grpId="0" animBg="1"/>
      <p:bldP spid="202882" grpId="0" animBg="1"/>
      <p:bldP spid="20288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18C2B-A999-4B96-A57D-82B5BCAFC395}" type="slidenum">
              <a:rPr lang="ar-SA"/>
              <a:pPr/>
              <a:t>33</a:t>
            </a:fld>
            <a:endParaRPr lang="en-US"/>
          </a:p>
        </p:txBody>
      </p:sp>
      <p:sp>
        <p:nvSpPr>
          <p:cNvPr id="153240" name="Rectangle 664"/>
          <p:cNvSpPr>
            <a:spLocks noGrp="1" noChangeArrowheads="1"/>
          </p:cNvSpPr>
          <p:nvPr>
            <p:ph type="title"/>
          </p:nvPr>
        </p:nvSpPr>
        <p:spPr>
          <a:xfrm>
            <a:off x="3505200" y="76200"/>
            <a:ext cx="5562600" cy="914400"/>
          </a:xfrm>
        </p:spPr>
        <p:txBody>
          <a:bodyPr>
            <a:normAutofit/>
          </a:bodyPr>
          <a:lstStyle/>
          <a:p>
            <a:pPr algn="r"/>
            <a:r>
              <a:rPr lang="fa-IR" alt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</a:t>
            </a:r>
            <a:r>
              <a:rPr lang="fa-IR" altLang="en-US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ارزش یک رمزگذار 8 به 3</a:t>
            </a:r>
            <a:endParaRPr lang="en-US" alt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53295" name="Group 719"/>
          <p:cNvGraphicFramePr>
            <a:graphicFrameLocks noGrp="1"/>
          </p:cNvGraphicFramePr>
          <p:nvPr>
            <p:ph idx="4294967295"/>
          </p:nvPr>
        </p:nvGraphicFramePr>
        <p:xfrm>
          <a:off x="381000" y="1021080"/>
          <a:ext cx="5780088" cy="3627120"/>
        </p:xfrm>
        <a:graphic>
          <a:graphicData uri="http://schemas.openxmlformats.org/drawingml/2006/table">
            <a:tbl>
              <a:tblPr/>
              <a:tblGrid>
                <a:gridCol w="525463"/>
                <a:gridCol w="525462"/>
                <a:gridCol w="525463"/>
                <a:gridCol w="525462"/>
                <a:gridCol w="525463"/>
                <a:gridCol w="525462"/>
                <a:gridCol w="525463"/>
                <a:gridCol w="525462"/>
                <a:gridCol w="525463"/>
                <a:gridCol w="525462"/>
                <a:gridCol w="525463"/>
              </a:tblGrid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Yeka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400800" y="2590800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=X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5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7</a:t>
            </a:r>
          </a:p>
          <a:p>
            <a:r>
              <a:rPr lang="en-US" sz="2400" dirty="0" smtClean="0"/>
              <a:t>A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=X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6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7</a:t>
            </a:r>
          </a:p>
          <a:p>
            <a:r>
              <a:rPr lang="en-US" sz="2400" dirty="0" smtClean="0"/>
              <a:t>A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=X</a:t>
            </a:r>
            <a:r>
              <a:rPr lang="en-US" sz="2400" baseline="-25000" dirty="0" smtClean="0"/>
              <a:t>4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5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6</a:t>
            </a:r>
            <a:r>
              <a:rPr lang="en-US" sz="2400" dirty="0" smtClean="0"/>
              <a:t>+X</a:t>
            </a:r>
            <a:r>
              <a:rPr lang="en-US" sz="2400" baseline="-25000" dirty="0" smtClean="0"/>
              <a:t>7</a:t>
            </a:r>
            <a:endParaRPr lang="en-US" sz="2400" baseline="-25000" dirty="0"/>
          </a:p>
        </p:txBody>
      </p:sp>
      <p:sp>
        <p:nvSpPr>
          <p:cNvPr id="6" name="Rectangle 5"/>
          <p:cNvSpPr/>
          <p:nvPr/>
        </p:nvSpPr>
        <p:spPr>
          <a:xfrm>
            <a:off x="457200" y="5029200"/>
            <a:ext cx="83664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فرض بر اینست که در </a:t>
            </a:r>
            <a:r>
              <a:rPr lang="fa-IR" sz="2400" b="1" dirty="0" smtClean="0">
                <a:solidFill>
                  <a:srgbClr val="C00000"/>
                </a:solidFill>
                <a:cs typeface="B Lotus" pitchFamily="2" charset="-78"/>
              </a:rPr>
              <a:t>هر زمان فقط یک خط ورودی فعال </a:t>
            </a:r>
            <a:r>
              <a:rPr lang="fa-IR" sz="2400" dirty="0" smtClean="0">
                <a:cs typeface="B Lotus" pitchFamily="2" charset="-78"/>
              </a:rPr>
              <a:t>است. در صورتیکه بیش از یک ورودی فعال باشد، خروجی انکدر نادرست است.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 در این مثال، از 256 حالت ممکن فقط از 8 حالت استفاده شده است. مابقی حالات بی تفاوت هستند.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41612" y="115888"/>
            <a:ext cx="6326188" cy="874712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انكدر با اولويت (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Priority Encoder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685800" y="1143000"/>
            <a:ext cx="8107363" cy="28931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 انكدر با اولويت </a:t>
            </a:r>
            <a:r>
              <a:rPr lang="fa-IR" sz="2800" b="1" dirty="0">
                <a:latin typeface="Times New Roman" pitchFamily="18" charset="0"/>
                <a:cs typeface="B Lotus" pitchFamily="2" charset="-78"/>
              </a:rPr>
              <a:t>اجازه مي دهد تا چندين خط ورودي فعال شوند ولي عدد دودويي خارج شده از آن انديسي است كه در خطوط ورودي بالاترين اولويت را دارد.</a:t>
            </a:r>
          </a:p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 براي </a:t>
            </a:r>
            <a:r>
              <a:rPr lang="fa-IR" sz="2800" b="1" dirty="0">
                <a:latin typeface="Times New Roman" pitchFamily="18" charset="0"/>
                <a:cs typeface="B Lotus" pitchFamily="2" charset="-78"/>
              </a:rPr>
              <a:t>ساده كردن </a:t>
            </a:r>
            <a:r>
              <a:rPr lang="fa-IR" sz="2800" b="1" dirty="0" smtClean="0">
                <a:latin typeface="Times New Roman" pitchFamily="18" charset="0"/>
                <a:cs typeface="B Lotus" pitchFamily="2" charset="-78"/>
              </a:rPr>
              <a:t>طراحي، </a:t>
            </a:r>
            <a:r>
              <a:rPr lang="fa-IR" sz="2800" b="1" dirty="0">
                <a:latin typeface="Times New Roman" pitchFamily="18" charset="0"/>
                <a:cs typeface="B Lotus" pitchFamily="2" charset="-78"/>
              </a:rPr>
              <a:t>بالاترين اولويت به بالاترين انديس اختصاص يافته است و بالاترين اولويت بعدي به دومين انديس بالاتر و الي آخر تخصيص داده شده است.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 </a:t>
            </a:r>
            <a:endParaRPr lang="en-US" sz="2800" dirty="0">
              <a:latin typeface="Times New Roman" pitchFamily="18" charset="0"/>
              <a:cs typeface="B Lotus" pitchFamily="2" charset="-78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09600" y="4008437"/>
            <a:ext cx="4664075" cy="2468563"/>
            <a:chOff x="914400" y="2149475"/>
            <a:chExt cx="4664075" cy="2468563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2286000" y="2149475"/>
              <a:ext cx="1828800" cy="2468563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3"/>
            <p:cNvSpPr>
              <a:spLocks noChangeShapeType="1"/>
            </p:cNvSpPr>
            <p:nvPr/>
          </p:nvSpPr>
          <p:spPr bwMode="auto">
            <a:xfrm>
              <a:off x="1371600" y="2516188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1371600" y="3155950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1371600" y="3703638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371600" y="4344988"/>
              <a:ext cx="914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4114800" y="2516188"/>
              <a:ext cx="8223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4114800" y="2789238"/>
              <a:ext cx="8223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4114800" y="3703638"/>
              <a:ext cx="8223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4297363" y="3978275"/>
              <a:ext cx="6397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114800" y="3887788"/>
              <a:ext cx="182563" cy="180975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5029200" y="2241550"/>
              <a:ext cx="549275" cy="36671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5029200" y="2606675"/>
              <a:ext cx="549275" cy="36671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4937125" y="3521075"/>
              <a:ext cx="549275" cy="36671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>
                  <a:latin typeface="Times New Roman" pitchFamily="18" charset="0"/>
                  <a:cs typeface="Arial" pitchFamily="34" charset="0"/>
                </a:rPr>
                <a:t>GS</a:t>
              </a: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4937125" y="3795713"/>
              <a:ext cx="549275" cy="36671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>
                  <a:latin typeface="Times New Roman" pitchFamily="18" charset="0"/>
                  <a:cs typeface="Arial" pitchFamily="34" charset="0"/>
                </a:rPr>
                <a:t>EO</a:t>
              </a: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914400" y="2241550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914400" y="4070350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914400" y="2881313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914400" y="3430588"/>
              <a:ext cx="4572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2560638" y="2697163"/>
              <a:ext cx="1371600" cy="137001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>
                  <a:latin typeface="Times New Roman" pitchFamily="18" charset="0"/>
                  <a:cs typeface="Arial" pitchFamily="34" charset="0"/>
                </a:rPr>
                <a:t>4 </a:t>
              </a:r>
              <a:r>
                <a:rPr lang="fa-IR" sz="240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to</a:t>
              </a:r>
              <a:r>
                <a:rPr lang="fa-IR" sz="240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altLang="en-US" sz="2400">
                  <a:latin typeface="Times New Roman" pitchFamily="18" charset="0"/>
                  <a:cs typeface="Times New Roman" pitchFamily="18" charset="0"/>
                </a:rPr>
                <a:t> 2</a:t>
              </a:r>
            </a:p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Times New Roman" pitchFamily="18" charset="0"/>
                </a:rPr>
                <a:t>Priority        encoder</a:t>
              </a:r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Line 21"/>
          <p:cNvSpPr>
            <a:spLocks noChangeShapeType="1"/>
          </p:cNvSpPr>
          <p:nvPr/>
        </p:nvSpPr>
        <p:spPr bwMode="auto">
          <a:xfrm flipV="1">
            <a:off x="5181600" y="4876800"/>
            <a:ext cx="1523999" cy="65563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5715000" y="5867400"/>
            <a:ext cx="3086100" cy="6413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اگر</a:t>
            </a:r>
            <a:r>
              <a:rPr lang="en-US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 </a:t>
            </a:r>
            <a:r>
              <a:rPr lang="fa-IR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هيچ يك از خطوط ورودي فعال نباشد   </a:t>
            </a:r>
            <a:r>
              <a:rPr lang="en-US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EO=1</a:t>
            </a:r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5181600" y="5867400"/>
            <a:ext cx="1676400" cy="457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5715000" y="4419600"/>
            <a:ext cx="3086100" cy="64633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altLang="ar-SA" b="1" dirty="0" smtClean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اگر حداقل يکی از </a:t>
            </a:r>
            <a:r>
              <a:rPr lang="fa-IR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خطوط ورودي فعال باشد   </a:t>
            </a:r>
            <a:r>
              <a:rPr lang="en-US" altLang="ar-SA" b="1" dirty="0">
                <a:solidFill>
                  <a:srgbClr val="CC3399"/>
                </a:solidFill>
                <a:latin typeface="Times New Roman" pitchFamily="18" charset="0"/>
                <a:cs typeface="Lotus" pitchFamily="2" charset="-78"/>
              </a:rPr>
              <a:t>GS=1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2819400" y="76200"/>
            <a:ext cx="6172200" cy="914400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درستي براي انكدر با حق تقدم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04803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graphicFrame>
        <p:nvGraphicFramePr>
          <p:cNvPr id="308228" name="Group 4"/>
          <p:cNvGraphicFramePr>
            <a:graphicFrameLocks noGrp="1"/>
          </p:cNvGraphicFramePr>
          <p:nvPr/>
        </p:nvGraphicFramePr>
        <p:xfrm>
          <a:off x="533402" y="1069082"/>
          <a:ext cx="2895598" cy="2893318"/>
        </p:xfrm>
        <a:graphic>
          <a:graphicData uri="http://schemas.openxmlformats.org/drawingml/2006/table">
            <a:tbl>
              <a:tblPr/>
              <a:tblGrid>
                <a:gridCol w="408991"/>
                <a:gridCol w="408249"/>
                <a:gridCol w="408991"/>
                <a:gridCol w="408991"/>
                <a:gridCol w="408991"/>
                <a:gridCol w="408249"/>
                <a:gridCol w="443136"/>
              </a:tblGrid>
              <a:tr h="36959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وروديها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خروجي</a:t>
                      </a: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‌</a:t>
                      </a:r>
                      <a:r>
                        <a:rPr kumimoji="0" lang="fa-I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ها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7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D</a:t>
                      </a:r>
                      <a:r>
                        <a:rPr kumimoji="0" lang="en-U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3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y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V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4" descr="ENCODER-PRI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143000"/>
            <a:ext cx="3141662" cy="254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NCODER-CIRCU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419600"/>
            <a:ext cx="461562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970" y="3840639"/>
            <a:ext cx="3112092" cy="2981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5791200" y="76200"/>
            <a:ext cx="3276600" cy="609600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انكدر با حق‌تقدم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02755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838200"/>
            <a:ext cx="8229600" cy="5821363"/>
          </a:xfrm>
        </p:spPr>
        <p:txBody>
          <a:bodyPr lIns="92075" tIns="46038" rIns="92075" bIns="46038">
            <a:normAutofit fontScale="92500" lnSpcReduction="10000"/>
          </a:bodyPr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مدار رمزكننده‌اي است كه شامل تابع حق‌تقدم مي‌باشد.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اگر دو ورودي يا بيشتر بطور همزمان مساوي با 1 شوند، ورودي با بالاترين حق تقدم برتري خواهد داشت.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يك خروجي ديگر هم براي مدار در نظر گرفته مي‌شود كه هميشه مقدار آن یک است بجز حالتي كه همة وروديهاي انكدر برابر با صفر باشند. </a:t>
            </a:r>
            <a:r>
              <a:rPr lang="fa-IR" sz="2800" b="1" dirty="0" smtClean="0">
                <a:solidFill>
                  <a:srgbClr val="00B050"/>
                </a:solidFill>
                <a:cs typeface="B Lotus" pitchFamily="2" charset="-78"/>
              </a:rPr>
              <a:t>بعبارت ديگر یک بودن آن نشان دهندة معتبر بودن خروجي انكدر است.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اگر همة وروديها برابر با صفر باشند، خروجي </a:t>
            </a:r>
            <a:r>
              <a:rPr lang="en-US" sz="2600" dirty="0" smtClean="0">
                <a:cs typeface="B Lotus" pitchFamily="2" charset="-78"/>
              </a:rPr>
              <a:t>V</a:t>
            </a:r>
            <a:r>
              <a:rPr lang="fa-IR" sz="2800" dirty="0" smtClean="0">
                <a:cs typeface="B Lotus" pitchFamily="2" charset="-78"/>
              </a:rPr>
              <a:t> بايد برابر با صفر باشد و در غير اينصورت برابر با یک خواهد بود.</a:t>
            </a:r>
          </a:p>
          <a:p>
            <a:pPr algn="just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بالاترين حق‌تقدم، متعلق به </a:t>
            </a:r>
            <a:r>
              <a:rPr lang="en-US" sz="2800" dirty="0" smtClean="0">
                <a:cs typeface="B Lotus" pitchFamily="2" charset="-78"/>
              </a:rPr>
              <a:t>D</a:t>
            </a:r>
            <a:r>
              <a:rPr lang="en-US" sz="2800" baseline="-25000" dirty="0" smtClean="0">
                <a:cs typeface="B Lotus" pitchFamily="2" charset="-78"/>
              </a:rPr>
              <a:t>3</a:t>
            </a:r>
            <a:r>
              <a:rPr lang="fa-IR" sz="2800" dirty="0" smtClean="0">
                <a:cs typeface="B Lotus" pitchFamily="2" charset="-78"/>
              </a:rPr>
              <a:t> و سپس به ترتيب به </a:t>
            </a:r>
            <a:r>
              <a:rPr lang="en-US" sz="2800" dirty="0" smtClean="0">
                <a:cs typeface="B Lotus" pitchFamily="2" charset="-78"/>
              </a:rPr>
              <a:t>D</a:t>
            </a:r>
            <a:r>
              <a:rPr lang="en-US" sz="2800" baseline="-25000" dirty="0" smtClean="0">
                <a:cs typeface="B Lotus" pitchFamily="2" charset="-78"/>
              </a:rPr>
              <a:t>2</a:t>
            </a:r>
            <a:r>
              <a:rPr lang="fa-IR" sz="2800" dirty="0" smtClean="0">
                <a:cs typeface="B Lotus" pitchFamily="2" charset="-78"/>
              </a:rPr>
              <a:t> ، </a:t>
            </a:r>
            <a:r>
              <a:rPr lang="en-US" sz="2800" dirty="0" smtClean="0">
                <a:cs typeface="B Lotus" pitchFamily="2" charset="-78"/>
              </a:rPr>
              <a:t>D</a:t>
            </a:r>
            <a:r>
              <a:rPr lang="en-US" sz="2800" baseline="-25000" dirty="0" smtClean="0">
                <a:cs typeface="B Lotus" pitchFamily="2" charset="-78"/>
              </a:rPr>
              <a:t>1</a:t>
            </a:r>
            <a:r>
              <a:rPr lang="fa-IR" sz="2800" dirty="0" smtClean="0">
                <a:cs typeface="B Lotus" pitchFamily="2" charset="-78"/>
              </a:rPr>
              <a:t> و نهايتاً </a:t>
            </a:r>
            <a:r>
              <a:rPr lang="en-US" sz="2800" dirty="0" smtClean="0">
                <a:cs typeface="B Lotus" pitchFamily="2" charset="-78"/>
              </a:rPr>
              <a:t>D</a:t>
            </a:r>
            <a:r>
              <a:rPr lang="en-US" sz="2800" baseline="-25000" dirty="0" smtClean="0">
                <a:cs typeface="B Lotus" pitchFamily="2" charset="-78"/>
              </a:rPr>
              <a:t>0</a:t>
            </a:r>
            <a:r>
              <a:rPr lang="fa-IR" sz="2800" dirty="0" smtClean="0">
                <a:cs typeface="B Lotus" pitchFamily="2" charset="-78"/>
              </a:rPr>
              <a:t> مي‌باشد. مدار داراي چهار ورودي و سه خروجي است.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en-US" sz="2800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4572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cs typeface="B Nazanin" pitchFamily="2" charset="-78"/>
              </a:rPr>
              <a:t>تمرين: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2954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1- با استفاده از </a:t>
            </a:r>
            <a:r>
              <a:rPr lang="en-US" sz="2400" dirty="0" smtClean="0">
                <a:cs typeface="B Nazanin" pitchFamily="2" charset="-78"/>
              </a:rPr>
              <a:t>decoder</a:t>
            </a:r>
            <a:r>
              <a:rPr lang="fa-IR" sz="2400" dirty="0" smtClean="0">
                <a:cs typeface="B Nazanin" pitchFamily="2" charset="-78"/>
              </a:rPr>
              <a:t> يک مدار تفريق کننده طراحي نماييد.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2- با استفاده از دوعدد انکدر 4 به 2 يک  انکدر 8 به 3 طراحي کنيد.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04022CD-E423-42E4-A0A3-C1E41BE62131}" type="slidenum">
              <a:rPr lang="en-US"/>
              <a:pPr/>
              <a:t>38</a:t>
            </a:fld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60399" y="990600"/>
            <a:ext cx="7483501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184400" lvl="3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Mux</a:t>
            </a: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2184400" lvl="3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DeMux</a:t>
            </a: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B Nazanin" pitchFamily="2" charset="-78"/>
            </a:endParaRPr>
          </a:p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557994" y="-24"/>
            <a:ext cx="2514600" cy="914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جلسه آینده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76200"/>
            <a:ext cx="4114800" cy="1143000"/>
          </a:xfrm>
        </p:spPr>
        <p:txBody>
          <a:bodyPr>
            <a:normAutofit/>
          </a:bodyPr>
          <a:lstStyle/>
          <a:p>
            <a:pPr algn="r" rtl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رمز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گشا </a:t>
            </a:r>
            <a:r>
              <a:rPr lang="en-US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(Decoder)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برخی از دیکدرها تعداد خروجیشان </a:t>
            </a: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کمتر</a:t>
            </a:r>
            <a:r>
              <a:rPr lang="fa-IR" sz="2800" dirty="0" smtClean="0">
                <a:cs typeface="B Lotus" pitchFamily="2" charset="-78"/>
              </a:rPr>
              <a:t> از </a:t>
            </a:r>
            <a:r>
              <a:rPr lang="en-US" sz="2800" dirty="0" smtClean="0">
                <a:cs typeface="B Lotus" pitchFamily="2" charset="-78"/>
                <a:sym typeface="Symbol" pitchFamily="18" charset="2"/>
              </a:rPr>
              <a:t>2</a:t>
            </a:r>
            <a:r>
              <a:rPr lang="en-US" sz="2800" baseline="30000" dirty="0" smtClean="0">
                <a:cs typeface="B Lotus" pitchFamily="2" charset="-78"/>
                <a:sym typeface="Symbol" pitchFamily="18" charset="2"/>
              </a:rPr>
              <a:t>n</a:t>
            </a:r>
            <a:r>
              <a:rPr lang="fa-IR" sz="2800" dirty="0" smtClean="0">
                <a:cs typeface="B Lotus" pitchFamily="2" charset="-78"/>
                <a:sym typeface="Symbol" pitchFamily="18" charset="2"/>
              </a:rPr>
              <a:t> است. در این حالت در ورودیها، حالت </a:t>
            </a:r>
            <a:r>
              <a:rPr lang="fa-IR" sz="2800" b="1" dirty="0" err="1" smtClean="0">
                <a:solidFill>
                  <a:srgbClr val="C00000"/>
                </a:solidFill>
                <a:cs typeface="B Lotus" pitchFamily="2" charset="-78"/>
                <a:sym typeface="Symbol" pitchFamily="18" charset="2"/>
              </a:rPr>
              <a:t>بی‌تفاوت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  <a:sym typeface="Symbol" pitchFamily="18" charset="2"/>
              </a:rPr>
              <a:t> </a:t>
            </a:r>
            <a:r>
              <a:rPr lang="fa-IR" sz="2800" dirty="0" smtClean="0">
                <a:cs typeface="B Lotus" pitchFamily="2" charset="-78"/>
                <a:sym typeface="Symbol" pitchFamily="18" charset="2"/>
              </a:rPr>
              <a:t>وجود دارد.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altLang="ar-SA" sz="2800" dirty="0" smtClean="0">
                <a:latin typeface="Times New Roman" pitchFamily="18" charset="0"/>
                <a:cs typeface="B Lotus" pitchFamily="2" charset="-78"/>
              </a:rPr>
              <a:t> هر خروجی دیکدر معادل با یک مینترم از متغیرهای ورودی است. (تولید کننده مينترم)</a:t>
            </a:r>
            <a:endParaRPr lang="en-US" altLang="ar-SA" sz="2800" dirty="0" smtClean="0">
              <a:latin typeface="Times New Roman" pitchFamily="18" charset="0"/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fa-IR" dirty="0">
              <a:cs typeface="B Lotus" pitchFamily="2" charset="-78"/>
              <a:sym typeface="Symbol" pitchFamily="18" charset="2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  <a:sym typeface="Symbol" pitchFamily="18" charset="2"/>
              </a:rPr>
              <a:t> مثلاً </a:t>
            </a:r>
            <a:r>
              <a:rPr lang="fa-IR" dirty="0">
                <a:cs typeface="B Lotus" pitchFamily="2" charset="-78"/>
                <a:sym typeface="Symbol" pitchFamily="18" charset="2"/>
              </a:rPr>
              <a:t>رمزگشای 3 به 8</a:t>
            </a:r>
          </a:p>
          <a:p>
            <a:pPr lvl="1"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b="1" dirty="0" smtClean="0">
                <a:solidFill>
                  <a:srgbClr val="00B050"/>
                </a:solidFill>
                <a:cs typeface="B Lotus" pitchFamily="2" charset="-78"/>
                <a:sym typeface="Symbol" pitchFamily="18" charset="2"/>
              </a:rPr>
              <a:t>سه </a:t>
            </a:r>
            <a:r>
              <a:rPr lang="fa-IR" b="1" dirty="0">
                <a:solidFill>
                  <a:srgbClr val="00B050"/>
                </a:solidFill>
                <a:cs typeface="B Lotus" pitchFamily="2" charset="-78"/>
                <a:sym typeface="Symbol" pitchFamily="18" charset="2"/>
              </a:rPr>
              <a:t>خط ورودی </a:t>
            </a:r>
            <a:r>
              <a:rPr lang="fa-IR" dirty="0">
                <a:cs typeface="B Lotus" pitchFamily="2" charset="-78"/>
                <a:sym typeface="Symbol" pitchFamily="18" charset="2"/>
              </a:rPr>
              <a:t>که مقادیر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000</a:t>
            </a:r>
            <a:r>
              <a:rPr lang="fa-IR" dirty="0">
                <a:cs typeface="B Lotus" pitchFamily="2" charset="-78"/>
                <a:sym typeface="Symbol" pitchFamily="18" charset="2"/>
              </a:rPr>
              <a:t>  تا </a:t>
            </a:r>
            <a:r>
              <a:rPr lang="en-US" dirty="0">
                <a:cs typeface="B Lotus" pitchFamily="2" charset="-78"/>
                <a:sym typeface="Symbol" pitchFamily="18" charset="2"/>
              </a:rPr>
              <a:t>111</a:t>
            </a:r>
            <a:r>
              <a:rPr lang="fa-IR" dirty="0">
                <a:cs typeface="B Lotus" pitchFamily="2" charset="-78"/>
                <a:sym typeface="Symbol" pitchFamily="18" charset="2"/>
              </a:rPr>
              <a:t> را </a:t>
            </a:r>
            <a:r>
              <a:rPr lang="fa-IR" dirty="0" err="1" smtClean="0">
                <a:cs typeface="B Lotus" pitchFamily="2" charset="-78"/>
                <a:sym typeface="Symbol" pitchFamily="18" charset="2"/>
              </a:rPr>
              <a:t>می‌پذیرند</a:t>
            </a:r>
            <a:r>
              <a:rPr lang="fa-IR" dirty="0">
                <a:cs typeface="B Lotus" pitchFamily="2" charset="-78"/>
                <a:sym typeface="Symbol" pitchFamily="18" charset="2"/>
              </a:rPr>
              <a:t>.</a:t>
            </a:r>
          </a:p>
          <a:p>
            <a:pPr lvl="1"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dirty="0" err="1" smtClean="0">
                <a:cs typeface="B Lotus" pitchFamily="2" charset="-78"/>
                <a:sym typeface="Symbol" pitchFamily="18" charset="2"/>
              </a:rPr>
              <a:t>به‌ازای</a:t>
            </a:r>
            <a:r>
              <a:rPr lang="fa-IR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dirty="0">
                <a:cs typeface="B Lotus" pitchFamily="2" charset="-78"/>
                <a:sym typeface="Symbol" pitchFamily="18" charset="2"/>
              </a:rPr>
              <a:t>هر یک از ترکیبات ممکن برای </a:t>
            </a:r>
            <a:r>
              <a:rPr lang="fa-IR" dirty="0" err="1" smtClean="0">
                <a:cs typeface="B Lotus" pitchFamily="2" charset="-78"/>
                <a:sym typeface="Symbol" pitchFamily="18" charset="2"/>
              </a:rPr>
              <a:t>ورودی‌ها</a:t>
            </a:r>
            <a:r>
              <a:rPr lang="fa-IR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dirty="0">
                <a:cs typeface="B Lotus" pitchFamily="2" charset="-78"/>
                <a:sym typeface="Symbol" pitchFamily="18" charset="2"/>
              </a:rPr>
              <a:t>یک خط خروجی داریم (</a:t>
            </a:r>
            <a:r>
              <a:rPr lang="fa-IR" b="1" dirty="0">
                <a:solidFill>
                  <a:srgbClr val="00B050"/>
                </a:solidFill>
                <a:cs typeface="B Lotus" pitchFamily="2" charset="-78"/>
                <a:sym typeface="Symbol" pitchFamily="18" charset="2"/>
              </a:rPr>
              <a:t>8 خط خروجی</a:t>
            </a:r>
            <a:r>
              <a:rPr lang="fa-IR" dirty="0" smtClean="0">
                <a:cs typeface="B Lotus" pitchFamily="2" charset="-78"/>
                <a:sym typeface="Symbol" pitchFamily="18" charset="2"/>
              </a:rPr>
              <a:t>)</a:t>
            </a:r>
            <a:endParaRPr lang="fa-IR" dirty="0">
              <a:cs typeface="B Lotus" pitchFamily="2" charset="-78"/>
              <a:sym typeface="Symbol" pitchFamily="18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44B39C6D-8662-4624-8808-938B9811D2E8}" type="slidenum">
              <a:rPr lang="ar-SA"/>
              <a:pPr algn="r" rtl="1"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14" name="Text Box 22"/>
          <p:cNvSpPr txBox="1">
            <a:spLocks noChangeArrowheads="1"/>
          </p:cNvSpPr>
          <p:nvPr/>
        </p:nvSpPr>
        <p:spPr bwMode="auto">
          <a:xfrm>
            <a:off x="4648200" y="76200"/>
            <a:ext cx="4327525" cy="7016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defRPr/>
            </a:pP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- ماجول 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ديكدر </a:t>
            </a:r>
            <a:r>
              <a:rPr lang="en-US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n</a:t>
            </a:r>
            <a:r>
              <a:rPr lang="fa-IR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به </a:t>
            </a:r>
            <a:r>
              <a:rPr lang="en-US" altLang="ar-S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Zar" pitchFamily="2" charset="-78"/>
              </a:rPr>
              <a:t>2</a:t>
            </a:r>
            <a:r>
              <a:rPr lang="en-US" altLang="ar-SA" sz="32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Zar" pitchFamily="2" charset="-78"/>
              </a:rPr>
              <a:t>n</a:t>
            </a:r>
            <a:r>
              <a:rPr lang="fa-IR" altLang="ar-SA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Zar" pitchFamily="2" charset="-78"/>
              </a:rPr>
              <a:t> </a:t>
            </a:r>
            <a:endParaRPr lang="en-US" sz="4000" b="1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Zar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143000" y="1828800"/>
            <a:ext cx="4938712" cy="3905250"/>
            <a:chOff x="2011363" y="2514600"/>
            <a:chExt cx="4938712" cy="3905250"/>
          </a:xfrm>
        </p:grpSpPr>
        <p:sp>
          <p:nvSpPr>
            <p:cNvPr id="148482" name="Rectangle 2"/>
            <p:cNvSpPr>
              <a:spLocks noChangeArrowheads="1"/>
            </p:cNvSpPr>
            <p:nvPr/>
          </p:nvSpPr>
          <p:spPr bwMode="auto">
            <a:xfrm>
              <a:off x="3565525" y="2606675"/>
              <a:ext cx="1554163" cy="246856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48483" name="AutoShape 3"/>
            <p:cNvCxnSpPr>
              <a:cxnSpLocks noChangeShapeType="1"/>
              <a:stCxn id="148482" idx="2"/>
            </p:cNvCxnSpPr>
            <p:nvPr/>
          </p:nvCxnSpPr>
          <p:spPr bwMode="auto">
            <a:xfrm rot="5400000">
              <a:off x="3595687" y="4878388"/>
              <a:ext cx="536575" cy="95885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 type="triangle"/>
              <a:tailEnd type="none" w="med" len="med"/>
            </a:ln>
          </p:spPr>
        </p:cxnSp>
        <p:sp>
          <p:nvSpPr>
            <p:cNvPr id="148484" name="Text Box 4"/>
            <p:cNvSpPr txBox="1">
              <a:spLocks noChangeArrowheads="1"/>
            </p:cNvSpPr>
            <p:nvPr/>
          </p:nvSpPr>
          <p:spPr bwMode="auto">
            <a:xfrm>
              <a:off x="2835275" y="5257800"/>
              <a:ext cx="547688" cy="57943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3200">
                  <a:latin typeface="Times New Roman" pitchFamily="18" charset="0"/>
                  <a:cs typeface="Arial" pitchFamily="34" charset="0"/>
                </a:rPr>
                <a:t>E</a:t>
              </a:r>
            </a:p>
          </p:txBody>
        </p:sp>
        <p:sp>
          <p:nvSpPr>
            <p:cNvPr id="148485" name="Text Box 5"/>
            <p:cNvSpPr txBox="1">
              <a:spLocks noChangeArrowheads="1"/>
            </p:cNvSpPr>
            <p:nvPr/>
          </p:nvSpPr>
          <p:spPr bwMode="auto">
            <a:xfrm>
              <a:off x="2011363" y="2697163"/>
              <a:ext cx="915987" cy="179863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8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800" baseline="-2500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8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en-US" sz="32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486" name="Text Box 6"/>
            <p:cNvSpPr txBox="1">
              <a:spLocks noChangeArrowheads="1"/>
            </p:cNvSpPr>
            <p:nvPr/>
          </p:nvSpPr>
          <p:spPr bwMode="auto">
            <a:xfrm>
              <a:off x="2651125" y="2514600"/>
              <a:ext cx="914400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LSB</a:t>
              </a:r>
            </a:p>
          </p:txBody>
        </p:sp>
        <p:sp>
          <p:nvSpPr>
            <p:cNvPr id="148487" name="Text Box 7"/>
            <p:cNvSpPr txBox="1">
              <a:spLocks noChangeArrowheads="1"/>
            </p:cNvSpPr>
            <p:nvPr/>
          </p:nvSpPr>
          <p:spPr bwMode="auto">
            <a:xfrm>
              <a:off x="2651125" y="4343400"/>
              <a:ext cx="1006475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148488" name="Line 8"/>
            <p:cNvSpPr>
              <a:spLocks noChangeShapeType="1"/>
            </p:cNvSpPr>
            <p:nvPr/>
          </p:nvSpPr>
          <p:spPr bwMode="auto">
            <a:xfrm>
              <a:off x="2651125" y="2971800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89" name="Line 9"/>
            <p:cNvSpPr>
              <a:spLocks noChangeShapeType="1"/>
            </p:cNvSpPr>
            <p:nvPr/>
          </p:nvSpPr>
          <p:spPr bwMode="auto">
            <a:xfrm>
              <a:off x="2651125" y="4800600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0" name="Line 10"/>
            <p:cNvSpPr>
              <a:spLocks noChangeShapeType="1"/>
            </p:cNvSpPr>
            <p:nvPr/>
          </p:nvSpPr>
          <p:spPr bwMode="auto">
            <a:xfrm>
              <a:off x="5121275" y="2971800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1" name="Line 11"/>
            <p:cNvSpPr>
              <a:spLocks noChangeShapeType="1"/>
            </p:cNvSpPr>
            <p:nvPr/>
          </p:nvSpPr>
          <p:spPr bwMode="auto">
            <a:xfrm>
              <a:off x="5121275" y="3429000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2" name="Line 12"/>
            <p:cNvSpPr>
              <a:spLocks noChangeShapeType="1"/>
            </p:cNvSpPr>
            <p:nvPr/>
          </p:nvSpPr>
          <p:spPr bwMode="auto">
            <a:xfrm>
              <a:off x="5121275" y="4800600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3" name="Text Box 13"/>
            <p:cNvSpPr txBox="1">
              <a:spLocks noChangeArrowheads="1"/>
            </p:cNvSpPr>
            <p:nvPr/>
          </p:nvSpPr>
          <p:spPr bwMode="auto">
            <a:xfrm>
              <a:off x="5943600" y="2606675"/>
              <a:ext cx="914400" cy="15525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0</a:t>
              </a:r>
            </a:p>
            <a:p>
              <a:pPr>
                <a:spcBef>
                  <a:spcPct val="50000"/>
                </a:spcBef>
              </a:pPr>
              <a:r>
                <a:rPr lang="en-US" altLang="ar-SA" sz="240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400" baseline="-25000">
                  <a:latin typeface="Times New Roman" pitchFamily="18" charset="0"/>
                  <a:cs typeface="Arial" pitchFamily="34" charset="0"/>
                </a:rPr>
                <a:t>1</a:t>
              </a:r>
            </a:p>
            <a:p>
              <a:pPr>
                <a:spcBef>
                  <a:spcPct val="50000"/>
                </a:spcBef>
              </a:pP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494" name="Text Box 14"/>
            <p:cNvSpPr txBox="1">
              <a:spLocks noChangeArrowheads="1"/>
            </p:cNvSpPr>
            <p:nvPr/>
          </p:nvSpPr>
          <p:spPr bwMode="auto">
            <a:xfrm>
              <a:off x="3763962" y="3154363"/>
              <a:ext cx="1189038" cy="4572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ar-SA" sz="2400" dirty="0">
                  <a:latin typeface="Times New Roman" pitchFamily="18" charset="0"/>
                  <a:cs typeface="Arial" pitchFamily="34" charset="0"/>
                </a:rPr>
                <a:t>n-to-2</a:t>
              </a:r>
              <a:r>
                <a:rPr lang="en-US" altLang="ar-SA" sz="3600" baseline="30000" dirty="0">
                  <a:latin typeface="Times New Roman" pitchFamily="18" charset="0"/>
                  <a:cs typeface="Arial" pitchFamily="34" charset="0"/>
                </a:rPr>
                <a:t>n</a:t>
              </a:r>
              <a:endParaRPr lang="en-US" sz="3600" baseline="30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495" name="Text Box 15"/>
            <p:cNvSpPr txBox="1">
              <a:spLocks noChangeArrowheads="1"/>
            </p:cNvSpPr>
            <p:nvPr/>
          </p:nvSpPr>
          <p:spPr bwMode="auto">
            <a:xfrm>
              <a:off x="2011363" y="3154363"/>
              <a:ext cx="915987" cy="1798637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8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800" baseline="-2500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8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ar-SA" sz="24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en-US" sz="32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496" name="Text Box 16"/>
            <p:cNvSpPr txBox="1">
              <a:spLocks noChangeArrowheads="1"/>
            </p:cNvSpPr>
            <p:nvPr/>
          </p:nvSpPr>
          <p:spPr bwMode="auto">
            <a:xfrm>
              <a:off x="2011363" y="4435475"/>
              <a:ext cx="915987" cy="19843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80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800" baseline="-25000">
                  <a:latin typeface="Times New Roman" pitchFamily="18" charset="0"/>
                  <a:cs typeface="Arial" pitchFamily="34" charset="0"/>
                </a:rPr>
                <a:t>n-1</a:t>
              </a:r>
              <a:endParaRPr lang="en-US" altLang="ar-SA" sz="28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ar-SA" sz="280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en-US" sz="36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497" name="Line 17"/>
            <p:cNvSpPr>
              <a:spLocks noChangeShapeType="1"/>
            </p:cNvSpPr>
            <p:nvPr/>
          </p:nvSpPr>
          <p:spPr bwMode="auto">
            <a:xfrm>
              <a:off x="2651125" y="3429000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8" name="Line 18"/>
            <p:cNvSpPr>
              <a:spLocks noChangeShapeType="1"/>
            </p:cNvSpPr>
            <p:nvPr/>
          </p:nvSpPr>
          <p:spPr bwMode="auto">
            <a:xfrm>
              <a:off x="3200400" y="3521075"/>
              <a:ext cx="0" cy="8223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499" name="Text Box 19"/>
            <p:cNvSpPr txBox="1">
              <a:spLocks noChangeArrowheads="1"/>
            </p:cNvSpPr>
            <p:nvPr/>
          </p:nvSpPr>
          <p:spPr bwMode="auto">
            <a:xfrm>
              <a:off x="6035675" y="4525963"/>
              <a:ext cx="914400" cy="137160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400" dirty="0" smtClean="0">
                  <a:latin typeface="Times New Roman" pitchFamily="18" charset="0"/>
                  <a:cs typeface="Arial" pitchFamily="34" charset="0"/>
                </a:rPr>
                <a:t>m</a:t>
              </a:r>
              <a:endParaRPr lang="en-US" altLang="ar-SA" sz="2400" baseline="-25000" dirty="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ar-SA" sz="2400" baseline="-25000" dirty="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ar-SA" sz="24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8500" name="Text Box 20"/>
            <p:cNvSpPr txBox="1">
              <a:spLocks noChangeArrowheads="1"/>
            </p:cNvSpPr>
            <p:nvPr/>
          </p:nvSpPr>
          <p:spPr bwMode="auto">
            <a:xfrm>
              <a:off x="3810000" y="3581400"/>
              <a:ext cx="118745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000" dirty="0">
                  <a:latin typeface="Times New Roman" pitchFamily="18" charset="0"/>
                  <a:cs typeface="Arial" pitchFamily="34" charset="0"/>
                </a:rPr>
                <a:t>Decoder</a:t>
              </a:r>
            </a:p>
          </p:txBody>
        </p:sp>
        <p:sp>
          <p:nvSpPr>
            <p:cNvPr id="148501" name="Line 21"/>
            <p:cNvSpPr>
              <a:spLocks noChangeShapeType="1"/>
            </p:cNvSpPr>
            <p:nvPr/>
          </p:nvSpPr>
          <p:spPr bwMode="auto">
            <a:xfrm>
              <a:off x="5486400" y="3521075"/>
              <a:ext cx="0" cy="8223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503" name="Line 23"/>
            <p:cNvSpPr>
              <a:spLocks noChangeShapeType="1"/>
            </p:cNvSpPr>
            <p:nvPr/>
          </p:nvSpPr>
          <p:spPr bwMode="auto">
            <a:xfrm flipV="1">
              <a:off x="2195513" y="5661025"/>
              <a:ext cx="647700" cy="50323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8504" name="Text Box 24"/>
          <p:cNvSpPr txBox="1">
            <a:spLocks noChangeArrowheads="1"/>
          </p:cNvSpPr>
          <p:nvPr/>
        </p:nvSpPr>
        <p:spPr bwMode="auto">
          <a:xfrm>
            <a:off x="152400" y="5576888"/>
            <a:ext cx="2611438" cy="36671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b="1" dirty="0">
                <a:solidFill>
                  <a:srgbClr val="CC3399"/>
                </a:solidFill>
                <a:latin typeface="Times New Roman" pitchFamily="18" charset="0"/>
                <a:ea typeface="PMingLiU" pitchFamily="18" charset="-120"/>
                <a:cs typeface="Lotus" pitchFamily="2" charset="-78"/>
              </a:rPr>
              <a:t>معمولا</a:t>
            </a:r>
            <a:r>
              <a:rPr lang="en-US" b="1" dirty="0">
                <a:solidFill>
                  <a:srgbClr val="CC3399"/>
                </a:solidFill>
                <a:latin typeface="Times New Roman" pitchFamily="18" charset="0"/>
                <a:ea typeface="PMingLiU" pitchFamily="18" charset="-120"/>
                <a:cs typeface="Lotus" pitchFamily="2" charset="-78"/>
              </a:rPr>
              <a:t> Active Low </a:t>
            </a:r>
            <a:r>
              <a:rPr lang="fa-IR" b="1" dirty="0">
                <a:solidFill>
                  <a:srgbClr val="CC3399"/>
                </a:solidFill>
                <a:latin typeface="Times New Roman" pitchFamily="18" charset="0"/>
                <a:ea typeface="PMingLiU" pitchFamily="18" charset="-120"/>
                <a:cs typeface="Lotus" pitchFamily="2" charset="-78"/>
              </a:rPr>
              <a:t>هستند.</a:t>
            </a:r>
            <a:endParaRPr lang="en-US" b="1" dirty="0">
              <a:solidFill>
                <a:srgbClr val="CC3399"/>
              </a:solidFill>
              <a:latin typeface="Times New Roman" pitchFamily="18" charset="0"/>
              <a:ea typeface="PMingLiU" pitchFamily="18" charset="-120"/>
              <a:cs typeface="Lotus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4800" y="914400"/>
            <a:ext cx="838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Clr>
                <a:schemeClr val="tx1"/>
              </a:buClr>
              <a:buSzPct val="75000"/>
              <a:buFont typeface="Wingdings" pitchFamily="2" charset="2"/>
              <a:buChar char="q"/>
            </a:pPr>
            <a:r>
              <a:rPr lang="fa-IR" altLang="ar-SA" sz="2400" b="1" dirty="0" smtClean="0">
                <a:latin typeface="Times New Roman" pitchFamily="18" charset="0"/>
                <a:cs typeface="Lotus" pitchFamily="2" charset="-78"/>
              </a:rPr>
              <a:t> ديكدر </a:t>
            </a:r>
            <a:r>
              <a:rPr lang="en-US" altLang="ar-SA" sz="2400" b="1" dirty="0" smtClean="0">
                <a:latin typeface="Times New Roman" pitchFamily="18" charset="0"/>
                <a:cs typeface="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Lotus" pitchFamily="2" charset="-78"/>
              </a:rPr>
              <a:t> به</a:t>
            </a:r>
            <a:r>
              <a:rPr lang="en-US" altLang="ar-SA" sz="2400" b="1" dirty="0" smtClean="0">
                <a:latin typeface="Times New Roman" pitchFamily="18" charset="0"/>
                <a:cs typeface="Lotus" pitchFamily="2" charset="-78"/>
              </a:rPr>
              <a:t>2</a:t>
            </a:r>
            <a:r>
              <a:rPr lang="en-US" altLang="ar-SA" sz="2400" b="1" baseline="30000" dirty="0" smtClean="0">
                <a:latin typeface="Times New Roman" pitchFamily="18" charset="0"/>
                <a:cs typeface="Lotus" pitchFamily="2" charset="-78"/>
              </a:rPr>
              <a:t>n</a:t>
            </a:r>
            <a:r>
              <a:rPr lang="fa-IR" altLang="ar-SA" sz="2400" b="1" baseline="30000" dirty="0" smtClean="0">
                <a:latin typeface="Times New Roman" pitchFamily="18" charset="0"/>
                <a:cs typeface="Lotus" pitchFamily="2" charset="-78"/>
              </a:rPr>
              <a:t> </a:t>
            </a:r>
            <a:r>
              <a:rPr lang="fa-IR" altLang="ar-SA" sz="2400" b="1" dirty="0" smtClean="0">
                <a:latin typeface="Times New Roman" pitchFamily="18" charset="0"/>
                <a:cs typeface="Lotus" pitchFamily="2" charset="-78"/>
              </a:rPr>
              <a:t>يك مدار منطقي تركيبي است با </a:t>
            </a:r>
            <a:r>
              <a:rPr lang="en-US" altLang="ar-SA" sz="2400" b="1" dirty="0" smtClean="0">
                <a:latin typeface="Times New Roman" pitchFamily="18" charset="0"/>
                <a:cs typeface="Lotus" pitchFamily="2" charset="-78"/>
              </a:rPr>
              <a:t>n</a:t>
            </a:r>
            <a:r>
              <a:rPr lang="fa-IR" altLang="ar-SA" sz="2400" b="1" dirty="0" smtClean="0">
                <a:latin typeface="Times New Roman" pitchFamily="18" charset="0"/>
                <a:cs typeface="Lotus" pitchFamily="2" charset="-78"/>
              </a:rPr>
              <a:t> خط ورودي و حداکثر </a:t>
            </a:r>
            <a:r>
              <a:rPr lang="en-US" altLang="ar-SA" sz="2400" b="1" dirty="0" smtClean="0">
                <a:latin typeface="Times New Roman" pitchFamily="18" charset="0"/>
                <a:cs typeface="Lotus" pitchFamily="2" charset="-78"/>
              </a:rPr>
              <a:t> 2</a:t>
            </a:r>
            <a:r>
              <a:rPr lang="en-US" altLang="ar-SA" sz="2400" b="1" baseline="30000" dirty="0" smtClean="0">
                <a:latin typeface="Times New Roman" pitchFamily="18" charset="0"/>
                <a:cs typeface="Lotus" pitchFamily="2" charset="-78"/>
              </a:rPr>
              <a:t>n</a:t>
            </a:r>
            <a:r>
              <a:rPr lang="fa-IR" altLang="ar-SA" sz="2400" b="1" baseline="30000" dirty="0" smtClean="0">
                <a:latin typeface="Times New Roman" pitchFamily="18" charset="0"/>
                <a:cs typeface="Lotus" pitchFamily="2" charset="-78"/>
              </a:rPr>
              <a:t> </a:t>
            </a:r>
            <a:r>
              <a:rPr lang="fa-IR" altLang="ar-SA" sz="2400" b="1" dirty="0" smtClean="0">
                <a:latin typeface="Times New Roman" pitchFamily="18" charset="0"/>
                <a:cs typeface="Lotus" pitchFamily="2" charset="-78"/>
              </a:rPr>
              <a:t>سيگنال خروجي منحصربفرد.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789237" y="5029200"/>
            <a:ext cx="62023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000" dirty="0" smtClean="0">
                <a:cs typeface="B Lotus" pitchFamily="2" charset="-78"/>
                <a:sym typeface="Symbol" pitchFamily="18" charset="2"/>
              </a:rPr>
              <a:t> یک یا چند ورودی فعال ساز</a:t>
            </a:r>
          </a:p>
          <a:p>
            <a:pPr lvl="1"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000" dirty="0" smtClean="0">
                <a:cs typeface="B Lotus" pitchFamily="2" charset="-78"/>
                <a:sym typeface="Symbol" pitchFamily="18" charset="2"/>
              </a:rPr>
              <a:t> فعال بالا: اگر </a:t>
            </a:r>
            <a:r>
              <a:rPr lang="en-US" sz="2000" dirty="0" smtClean="0">
                <a:cs typeface="B Lotus" pitchFamily="2" charset="-78"/>
                <a:sym typeface="Symbol" pitchFamily="18" charset="2"/>
              </a:rPr>
              <a:t>E=1</a:t>
            </a:r>
            <a:r>
              <a:rPr lang="fa-IR" sz="2000" dirty="0" smtClean="0">
                <a:cs typeface="B Lotus" pitchFamily="2" charset="-78"/>
                <a:sym typeface="Symbol" pitchFamily="18" charset="2"/>
              </a:rPr>
              <a:t> باشد، رمزگشا فعال و در غیر اینصورت </a:t>
            </a:r>
            <a:r>
              <a:rPr lang="en-US" sz="2000" dirty="0" smtClean="0">
                <a:cs typeface="B Lotus" pitchFamily="2" charset="-78"/>
                <a:sym typeface="Symbol" pitchFamily="18" charset="2"/>
              </a:rPr>
              <a:t> </a:t>
            </a:r>
            <a:r>
              <a:rPr lang="fa-IR" sz="2000" dirty="0" smtClean="0">
                <a:cs typeface="B Lotus" pitchFamily="2" charset="-78"/>
                <a:sym typeface="Symbol" pitchFamily="18" charset="2"/>
              </a:rPr>
              <a:t>غیر فعال است.</a:t>
            </a:r>
          </a:p>
          <a:p>
            <a:pPr lvl="1"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000" dirty="0" smtClean="0">
                <a:cs typeface="B Lotus" pitchFamily="2" charset="-78"/>
                <a:sym typeface="Symbol" pitchFamily="18" charset="2"/>
              </a:rPr>
              <a:t> فعال پایین: اگر </a:t>
            </a:r>
            <a:r>
              <a:rPr lang="en-US" sz="2000" dirty="0" smtClean="0">
                <a:cs typeface="B Lotus" pitchFamily="2" charset="-78"/>
                <a:sym typeface="Symbol" pitchFamily="18" charset="2"/>
              </a:rPr>
              <a:t>E=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0</a:t>
            </a:r>
            <a:r>
              <a:rPr lang="fa-IR" sz="2000" dirty="0" smtClean="0">
                <a:cs typeface="B Lotus" pitchFamily="2" charset="-78"/>
                <a:sym typeface="Symbol" pitchFamily="18" charset="2"/>
              </a:rPr>
              <a:t> باشد، رمزگشا فعال و در غیر اینصورت غیر فعال است.</a:t>
            </a:r>
            <a:endParaRPr lang="en-US" sz="2000" dirty="0">
              <a:cs typeface="B Lotus" pitchFamily="2" charset="-78"/>
              <a:sym typeface="Symbol" pitchFamily="18" charset="2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5437187" y="4114800"/>
          <a:ext cx="67540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6" name="Equation" r:id="rId3" imgW="355320" imgH="266400" progId="Equation.3">
                  <p:embed/>
                </p:oleObj>
              </mc:Choice>
              <mc:Fallback>
                <p:oleObj name="Equation" r:id="rId3" imgW="355320" imgH="2664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187" y="4114800"/>
                        <a:ext cx="675409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6038"/>
            <a:ext cx="2057400" cy="639762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Decoder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305800" cy="5791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General decoder </a:t>
            </a:r>
            <a:r>
              <a:rPr lang="en-US" dirty="0" smtClean="0"/>
              <a:t>structure</a:t>
            </a:r>
            <a:endParaRPr lang="fa-IR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Typically </a:t>
            </a:r>
            <a:r>
              <a:rPr lang="en-US" i="1" dirty="0"/>
              <a:t>n</a:t>
            </a:r>
            <a:r>
              <a:rPr lang="en-US" dirty="0"/>
              <a:t> inputs, 2</a:t>
            </a:r>
            <a:r>
              <a:rPr lang="en-US" i="1" baseline="30000" dirty="0"/>
              <a:t>n</a:t>
            </a:r>
            <a:r>
              <a:rPr lang="en-US" dirty="0"/>
              <a:t> outputs</a:t>
            </a:r>
          </a:p>
          <a:p>
            <a:pPr lvl="1"/>
            <a:r>
              <a:rPr lang="en-US" dirty="0" smtClean="0"/>
              <a:t>2-to-4</a:t>
            </a:r>
          </a:p>
          <a:p>
            <a:pPr lvl="1"/>
            <a:r>
              <a:rPr lang="en-US" dirty="0" smtClean="0"/>
              <a:t> 3-to-8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4-to-16, etc.</a:t>
            </a:r>
          </a:p>
        </p:txBody>
      </p:sp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1905000" y="1295400"/>
          <a:ext cx="5715000" cy="331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7" name="Artwork" r:id="rId3" imgW="2991268" imgH="1733333" progId="">
                  <p:embed/>
                </p:oleObj>
              </mc:Choice>
              <mc:Fallback>
                <p:oleObj name="Artwork" r:id="rId3" imgW="2991268" imgH="1733333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95400"/>
                        <a:ext cx="5715000" cy="331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7620000" cy="838200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ديكدر با ورودي فعالساز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(تواناساز-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Enable </a:t>
            </a:r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altLang="ar-SA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96611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43000"/>
            <a:ext cx="8229600" cy="5257800"/>
          </a:xfrm>
        </p:spPr>
        <p:txBody>
          <a:bodyPr lIns="92075" tIns="46038" rIns="92075" bIns="46038">
            <a:noAutofit/>
          </a:bodyPr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دیدید که مي‌توان براي ديكدر يك ورودي ديگر هم اضافه كرد كه </a:t>
            </a:r>
            <a:r>
              <a:rPr lang="fa-IR" sz="2800" u="sng" dirty="0" smtClean="0">
                <a:cs typeface="B Lotus" pitchFamily="2" charset="-78"/>
              </a:rPr>
              <a:t>بوسيلة آن ديكدر را فعال يا غيرفعال نمود.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اگر ورودي فعالساز فعال باشد، ديكدر عمل رمزگشايي را انجام مي‌دهد.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اگر ورودي فعالساز غيرفعال باشد، ديكدر نسبت به وروديها هيچ عكس العملي نشان نمي‌دهد و همة خروجي‌ها غير فعال خواهند شد. 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cs typeface="B Lotus" pitchFamily="2" charset="-78"/>
              </a:rPr>
              <a:t>ورودی تواناساز می تواند </a:t>
            </a:r>
            <a:r>
              <a:rPr lang="en-US" sz="2800" dirty="0" smtClean="0">
                <a:solidFill>
                  <a:srgbClr val="C00000"/>
                </a:solidFill>
                <a:cs typeface="B Lotus" pitchFamily="2" charset="-78"/>
              </a:rPr>
              <a:t>Active High</a:t>
            </a:r>
            <a:r>
              <a:rPr lang="fa-IR" sz="2800" dirty="0" smtClean="0">
                <a:solidFill>
                  <a:srgbClr val="C00000"/>
                </a:solidFill>
                <a:cs typeface="B Lotus" pitchFamily="2" charset="-78"/>
              </a:rPr>
              <a:t> و یا </a:t>
            </a:r>
            <a:r>
              <a:rPr lang="en-US" sz="2800" dirty="0" smtClean="0">
                <a:solidFill>
                  <a:srgbClr val="C00000"/>
                </a:solidFill>
                <a:cs typeface="B Lotus" pitchFamily="2" charset="-78"/>
              </a:rPr>
              <a:t>Active Low</a:t>
            </a:r>
            <a:r>
              <a:rPr lang="fa-IR" sz="2800" dirty="0" smtClean="0">
                <a:solidFill>
                  <a:srgbClr val="C00000"/>
                </a:solidFill>
                <a:cs typeface="B Lotus" pitchFamily="2" charset="-78"/>
              </a:rPr>
              <a:t> باشد.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66850" y="76200"/>
            <a:ext cx="7600950" cy="609600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دياگرام منطقي (موازي و خروجي هاي فعال بالا)</a:t>
            </a:r>
            <a:endParaRPr lang="en-US" altLang="ar-SA" sz="28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503238" y="3810000"/>
            <a:ext cx="3382962" cy="2835275"/>
            <a:chOff x="823913" y="2422525"/>
            <a:chExt cx="3382962" cy="2835275"/>
          </a:xfrm>
        </p:grpSpPr>
        <p:sp>
          <p:nvSpPr>
            <p:cNvPr id="149507" name="Line 3"/>
            <p:cNvSpPr>
              <a:spLocks noChangeShapeType="1"/>
            </p:cNvSpPr>
            <p:nvPr/>
          </p:nvSpPr>
          <p:spPr bwMode="auto">
            <a:xfrm flipV="1">
              <a:off x="914400" y="2971800"/>
              <a:ext cx="2925763" cy="14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09" name="Text Box 5"/>
            <p:cNvSpPr txBox="1">
              <a:spLocks noChangeArrowheads="1"/>
            </p:cNvSpPr>
            <p:nvPr/>
          </p:nvSpPr>
          <p:spPr bwMode="auto">
            <a:xfrm>
              <a:off x="823913" y="2436813"/>
              <a:ext cx="13716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E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  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149510" name="Text Box 6"/>
            <p:cNvSpPr txBox="1">
              <a:spLocks noChangeArrowheads="1"/>
            </p:cNvSpPr>
            <p:nvPr/>
          </p:nvSpPr>
          <p:spPr bwMode="auto">
            <a:xfrm>
              <a:off x="2225675" y="2422525"/>
              <a:ext cx="19208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fa-IR" altLang="ar-SA" sz="2000" baseline="-25000" dirty="0" smtClean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11" name="Text Box 7"/>
            <p:cNvSpPr txBox="1">
              <a:spLocks noChangeArrowheads="1"/>
            </p:cNvSpPr>
            <p:nvPr/>
          </p:nvSpPr>
          <p:spPr bwMode="auto">
            <a:xfrm>
              <a:off x="914400" y="2986088"/>
              <a:ext cx="1281113" cy="22256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1    </a:t>
              </a: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0   0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1    0   1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1    1   0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1    </a:t>
              </a: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1   1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</a:t>
              </a:r>
              <a:r>
                <a:rPr lang="fa-IR" sz="2000" b="1" dirty="0">
                  <a:solidFill>
                    <a:srgbClr val="3A3F7E"/>
                  </a:solidFill>
                  <a:latin typeface="Times New Roman" pitchFamily="18" charset="0"/>
                  <a:cs typeface="Times New Roman" pitchFamily="18" charset="0"/>
                </a:rPr>
                <a:t>×</a:t>
              </a:r>
              <a:r>
                <a:rPr lang="fa-IR" sz="2000" dirty="0">
                  <a:solidFill>
                    <a:srgbClr val="3A3F7E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fa-IR" sz="2000" b="1" dirty="0">
                  <a:solidFill>
                    <a:srgbClr val="3A3F7E"/>
                  </a:solidFill>
                  <a:latin typeface="Times New Roman" pitchFamily="18" charset="0"/>
                  <a:cs typeface="Times New Roman" pitchFamily="18" charset="0"/>
                </a:rPr>
                <a:t>×</a:t>
              </a:r>
              <a:endParaRPr lang="en-US" altLang="en-US" sz="2000" b="1" dirty="0">
                <a:solidFill>
                  <a:srgbClr val="3A3F7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512" name="Text Box 8"/>
            <p:cNvSpPr txBox="1">
              <a:spLocks noChangeArrowheads="1"/>
            </p:cNvSpPr>
            <p:nvPr/>
          </p:nvSpPr>
          <p:spPr bwMode="auto">
            <a:xfrm>
              <a:off x="2378075" y="2984500"/>
              <a:ext cx="1828800" cy="2246769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1   0    0    0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0    1   0    0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0    0   1    0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0    0   0    1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0    0   0    </a:t>
              </a:r>
              <a:r>
                <a:rPr lang="en-US" altLang="en-US" sz="2000" dirty="0" smtClean="0">
                  <a:latin typeface="Times New Roman" pitchFamily="18" charset="0"/>
                  <a:cs typeface="Arial" pitchFamily="34" charset="0"/>
                </a:rPr>
                <a:t>0    </a:t>
              </a:r>
              <a:endParaRPr lang="en-US" altLang="en-US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13" name="Line 9"/>
            <p:cNvSpPr>
              <a:spLocks noChangeShapeType="1"/>
            </p:cNvSpPr>
            <p:nvPr/>
          </p:nvSpPr>
          <p:spPr bwMode="auto">
            <a:xfrm>
              <a:off x="2103438" y="2528888"/>
              <a:ext cx="1587" cy="2728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962400" y="2528888"/>
            <a:ext cx="5029200" cy="4024312"/>
            <a:chOff x="4114800" y="2239963"/>
            <a:chExt cx="5029200" cy="4024312"/>
          </a:xfrm>
        </p:grpSpPr>
        <p:sp>
          <p:nvSpPr>
            <p:cNvPr id="149514" name="Text Box 10"/>
            <p:cNvSpPr txBox="1">
              <a:spLocks noChangeArrowheads="1"/>
            </p:cNvSpPr>
            <p:nvPr/>
          </p:nvSpPr>
          <p:spPr bwMode="auto">
            <a:xfrm>
              <a:off x="4114800" y="2697163"/>
              <a:ext cx="823913" cy="8540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</a:p>
          </p:txBody>
        </p:sp>
        <p:sp>
          <p:nvSpPr>
            <p:cNvPr id="149515" name="AutoShape 11"/>
            <p:cNvSpPr>
              <a:spLocks noChangeArrowheads="1"/>
            </p:cNvSpPr>
            <p:nvPr/>
          </p:nvSpPr>
          <p:spPr bwMode="auto">
            <a:xfrm rot="5400000">
              <a:off x="5295901" y="2705100"/>
              <a:ext cx="366712" cy="35083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6" name="Oval 12"/>
            <p:cNvSpPr>
              <a:spLocks noChangeArrowheads="1"/>
            </p:cNvSpPr>
            <p:nvPr/>
          </p:nvSpPr>
          <p:spPr bwMode="auto">
            <a:xfrm>
              <a:off x="5668963" y="2789238"/>
              <a:ext cx="92075" cy="12223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7" name="AutoShape 13"/>
            <p:cNvSpPr>
              <a:spLocks noChangeArrowheads="1"/>
            </p:cNvSpPr>
            <p:nvPr/>
          </p:nvSpPr>
          <p:spPr bwMode="auto">
            <a:xfrm rot="5400000">
              <a:off x="5295901" y="3162300"/>
              <a:ext cx="366712" cy="35083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8" name="Oval 14"/>
            <p:cNvSpPr>
              <a:spLocks noChangeArrowheads="1"/>
            </p:cNvSpPr>
            <p:nvPr/>
          </p:nvSpPr>
          <p:spPr bwMode="auto">
            <a:xfrm>
              <a:off x="5668963" y="3246438"/>
              <a:ext cx="98425" cy="122237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9" name="Line 15"/>
            <p:cNvSpPr>
              <a:spLocks noChangeShapeType="1"/>
            </p:cNvSpPr>
            <p:nvPr/>
          </p:nvSpPr>
          <p:spPr bwMode="auto">
            <a:xfrm>
              <a:off x="4572000" y="3336925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0" name="Line 16"/>
            <p:cNvSpPr>
              <a:spLocks noChangeShapeType="1"/>
            </p:cNvSpPr>
            <p:nvPr/>
          </p:nvSpPr>
          <p:spPr bwMode="auto">
            <a:xfrm flipH="1">
              <a:off x="4572000" y="2879725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1" name="Line 17"/>
            <p:cNvSpPr>
              <a:spLocks noChangeShapeType="1"/>
            </p:cNvSpPr>
            <p:nvPr/>
          </p:nvSpPr>
          <p:spPr bwMode="auto">
            <a:xfrm>
              <a:off x="5029200" y="2879725"/>
              <a:ext cx="0" cy="2560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2" name="Line 18"/>
            <p:cNvSpPr>
              <a:spLocks noChangeShapeType="1"/>
            </p:cNvSpPr>
            <p:nvPr/>
          </p:nvSpPr>
          <p:spPr bwMode="auto">
            <a:xfrm>
              <a:off x="4846638" y="3336925"/>
              <a:ext cx="0" cy="23780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3" name="AutoShape 19"/>
            <p:cNvSpPr>
              <a:spLocks noChangeArrowheads="1"/>
            </p:cNvSpPr>
            <p:nvPr/>
          </p:nvSpPr>
          <p:spPr bwMode="auto">
            <a:xfrm>
              <a:off x="6675438" y="2789238"/>
              <a:ext cx="595312" cy="731837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24" name="Line 20"/>
            <p:cNvSpPr>
              <a:spLocks noChangeShapeType="1"/>
            </p:cNvSpPr>
            <p:nvPr/>
          </p:nvSpPr>
          <p:spPr bwMode="auto">
            <a:xfrm>
              <a:off x="5761038" y="287972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5" name="Line 21"/>
            <p:cNvSpPr>
              <a:spLocks noChangeShapeType="1"/>
            </p:cNvSpPr>
            <p:nvPr/>
          </p:nvSpPr>
          <p:spPr bwMode="auto">
            <a:xfrm>
              <a:off x="5761038" y="3336925"/>
              <a:ext cx="914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26" name="AutoShape 22"/>
            <p:cNvSpPr>
              <a:spLocks noChangeArrowheads="1"/>
            </p:cNvSpPr>
            <p:nvPr/>
          </p:nvSpPr>
          <p:spPr bwMode="auto">
            <a:xfrm>
              <a:off x="6675438" y="3611563"/>
              <a:ext cx="595312" cy="731837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27" name="AutoShape 23"/>
            <p:cNvSpPr>
              <a:spLocks noChangeArrowheads="1"/>
            </p:cNvSpPr>
            <p:nvPr/>
          </p:nvSpPr>
          <p:spPr bwMode="auto">
            <a:xfrm>
              <a:off x="6675438" y="5257800"/>
              <a:ext cx="595312" cy="731838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28" name="AutoShape 24"/>
            <p:cNvSpPr>
              <a:spLocks noChangeArrowheads="1"/>
            </p:cNvSpPr>
            <p:nvPr/>
          </p:nvSpPr>
          <p:spPr bwMode="auto">
            <a:xfrm>
              <a:off x="6675438" y="4435475"/>
              <a:ext cx="595312" cy="731838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28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29" name="Line 25"/>
            <p:cNvSpPr>
              <a:spLocks noChangeShapeType="1"/>
            </p:cNvSpPr>
            <p:nvPr/>
          </p:nvSpPr>
          <p:spPr bwMode="auto">
            <a:xfrm>
              <a:off x="6308725" y="3336925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0" name="Line 26"/>
            <p:cNvSpPr>
              <a:spLocks noChangeShapeType="1"/>
            </p:cNvSpPr>
            <p:nvPr/>
          </p:nvSpPr>
          <p:spPr bwMode="auto">
            <a:xfrm>
              <a:off x="6308725" y="3794125"/>
              <a:ext cx="366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1" name="Line 27"/>
            <p:cNvSpPr>
              <a:spLocks noChangeShapeType="1"/>
            </p:cNvSpPr>
            <p:nvPr/>
          </p:nvSpPr>
          <p:spPr bwMode="auto">
            <a:xfrm flipH="1">
              <a:off x="5029200" y="4068763"/>
              <a:ext cx="16462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2" name="Line 28"/>
            <p:cNvSpPr>
              <a:spLocks noChangeShapeType="1"/>
            </p:cNvSpPr>
            <p:nvPr/>
          </p:nvSpPr>
          <p:spPr bwMode="auto">
            <a:xfrm>
              <a:off x="6126163" y="2879725"/>
              <a:ext cx="0" cy="17383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3" name="Line 29"/>
            <p:cNvSpPr>
              <a:spLocks noChangeShapeType="1"/>
            </p:cNvSpPr>
            <p:nvPr/>
          </p:nvSpPr>
          <p:spPr bwMode="auto">
            <a:xfrm>
              <a:off x="6126163" y="4618038"/>
              <a:ext cx="549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4" name="Line 30"/>
            <p:cNvSpPr>
              <a:spLocks noChangeShapeType="1"/>
            </p:cNvSpPr>
            <p:nvPr/>
          </p:nvSpPr>
          <p:spPr bwMode="auto">
            <a:xfrm flipH="1">
              <a:off x="4846638" y="4892675"/>
              <a:ext cx="1828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5" name="Line 31"/>
            <p:cNvSpPr>
              <a:spLocks noChangeShapeType="1"/>
            </p:cNvSpPr>
            <p:nvPr/>
          </p:nvSpPr>
          <p:spPr bwMode="auto">
            <a:xfrm>
              <a:off x="5029200" y="5440363"/>
              <a:ext cx="16462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6" name="Line 32"/>
            <p:cNvSpPr>
              <a:spLocks noChangeShapeType="1"/>
            </p:cNvSpPr>
            <p:nvPr/>
          </p:nvSpPr>
          <p:spPr bwMode="auto">
            <a:xfrm>
              <a:off x="4846638" y="5715000"/>
              <a:ext cx="1828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7" name="Rectangle 33"/>
            <p:cNvSpPr>
              <a:spLocks noChangeArrowheads="1"/>
            </p:cNvSpPr>
            <p:nvPr/>
          </p:nvSpPr>
          <p:spPr bwMode="auto">
            <a:xfrm>
              <a:off x="4664075" y="2239963"/>
              <a:ext cx="2833688" cy="4024312"/>
            </a:xfrm>
            <a:prstGeom prst="rect">
              <a:avLst/>
            </a:prstGeom>
            <a:noFill/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38" name="Line 34"/>
            <p:cNvSpPr>
              <a:spLocks noChangeShapeType="1"/>
            </p:cNvSpPr>
            <p:nvPr/>
          </p:nvSpPr>
          <p:spPr bwMode="auto">
            <a:xfrm>
              <a:off x="7269162" y="3978275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39" name="Line 35"/>
            <p:cNvSpPr>
              <a:spLocks noChangeShapeType="1"/>
            </p:cNvSpPr>
            <p:nvPr/>
          </p:nvSpPr>
          <p:spPr bwMode="auto">
            <a:xfrm>
              <a:off x="7269162" y="3154363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0" name="Line 36"/>
            <p:cNvSpPr>
              <a:spLocks noChangeShapeType="1"/>
            </p:cNvSpPr>
            <p:nvPr/>
          </p:nvSpPr>
          <p:spPr bwMode="auto">
            <a:xfrm>
              <a:off x="7269162" y="5622925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1" name="Line 37"/>
            <p:cNvSpPr>
              <a:spLocks noChangeShapeType="1"/>
            </p:cNvSpPr>
            <p:nvPr/>
          </p:nvSpPr>
          <p:spPr bwMode="auto">
            <a:xfrm>
              <a:off x="7269162" y="4800600"/>
              <a:ext cx="7318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2" name="Text Box 38"/>
            <p:cNvSpPr txBox="1">
              <a:spLocks noChangeArrowheads="1"/>
            </p:cNvSpPr>
            <p:nvPr/>
          </p:nvSpPr>
          <p:spPr bwMode="auto">
            <a:xfrm>
              <a:off x="8139113" y="2971800"/>
              <a:ext cx="100488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43" name="Text Box 39"/>
            <p:cNvSpPr txBox="1">
              <a:spLocks noChangeArrowheads="1"/>
            </p:cNvSpPr>
            <p:nvPr/>
          </p:nvSpPr>
          <p:spPr bwMode="auto">
            <a:xfrm>
              <a:off x="8047038" y="2879725"/>
              <a:ext cx="10969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0=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AB</a:t>
              </a:r>
            </a:p>
          </p:txBody>
        </p:sp>
        <p:sp>
          <p:nvSpPr>
            <p:cNvPr id="149544" name="Line 40"/>
            <p:cNvSpPr>
              <a:spLocks noChangeShapeType="1"/>
            </p:cNvSpPr>
            <p:nvPr/>
          </p:nvSpPr>
          <p:spPr bwMode="auto">
            <a:xfrm>
              <a:off x="8594725" y="2879725"/>
              <a:ext cx="92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5" name="Line 41"/>
            <p:cNvSpPr>
              <a:spLocks noChangeShapeType="1"/>
            </p:cNvSpPr>
            <p:nvPr/>
          </p:nvSpPr>
          <p:spPr bwMode="auto">
            <a:xfrm>
              <a:off x="8778875" y="2879725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6" name="Text Box 42"/>
            <p:cNvSpPr txBox="1">
              <a:spLocks noChangeArrowheads="1"/>
            </p:cNvSpPr>
            <p:nvPr/>
          </p:nvSpPr>
          <p:spPr bwMode="auto">
            <a:xfrm>
              <a:off x="8139113" y="3794125"/>
              <a:ext cx="100488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47" name="Text Box 43"/>
            <p:cNvSpPr txBox="1">
              <a:spLocks noChangeArrowheads="1"/>
            </p:cNvSpPr>
            <p:nvPr/>
          </p:nvSpPr>
          <p:spPr bwMode="auto">
            <a:xfrm>
              <a:off x="8047038" y="3702050"/>
              <a:ext cx="10969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1=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AB</a:t>
              </a:r>
            </a:p>
          </p:txBody>
        </p:sp>
        <p:sp>
          <p:nvSpPr>
            <p:cNvPr id="149548" name="Line 44"/>
            <p:cNvSpPr>
              <a:spLocks noChangeShapeType="1"/>
            </p:cNvSpPr>
            <p:nvPr/>
          </p:nvSpPr>
          <p:spPr bwMode="auto">
            <a:xfrm>
              <a:off x="8594725" y="3703638"/>
              <a:ext cx="92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49" name="Text Box 45"/>
            <p:cNvSpPr txBox="1">
              <a:spLocks noChangeArrowheads="1"/>
            </p:cNvSpPr>
            <p:nvPr/>
          </p:nvSpPr>
          <p:spPr bwMode="auto">
            <a:xfrm>
              <a:off x="8139113" y="4618038"/>
              <a:ext cx="100488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50" name="Text Box 46"/>
            <p:cNvSpPr txBox="1">
              <a:spLocks noChangeArrowheads="1"/>
            </p:cNvSpPr>
            <p:nvPr/>
          </p:nvSpPr>
          <p:spPr bwMode="auto">
            <a:xfrm>
              <a:off x="8047038" y="4525963"/>
              <a:ext cx="10969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2=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AB</a:t>
              </a:r>
            </a:p>
          </p:txBody>
        </p:sp>
        <p:sp>
          <p:nvSpPr>
            <p:cNvPr id="149551" name="Line 47"/>
            <p:cNvSpPr>
              <a:spLocks noChangeShapeType="1"/>
            </p:cNvSpPr>
            <p:nvPr/>
          </p:nvSpPr>
          <p:spPr bwMode="auto">
            <a:xfrm>
              <a:off x="8778875" y="4525963"/>
              <a:ext cx="90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552" name="Text Box 48"/>
            <p:cNvSpPr txBox="1">
              <a:spLocks noChangeArrowheads="1"/>
            </p:cNvSpPr>
            <p:nvPr/>
          </p:nvSpPr>
          <p:spPr bwMode="auto">
            <a:xfrm>
              <a:off x="8139113" y="5440363"/>
              <a:ext cx="100488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9553" name="Text Box 49"/>
            <p:cNvSpPr txBox="1">
              <a:spLocks noChangeArrowheads="1"/>
            </p:cNvSpPr>
            <p:nvPr/>
          </p:nvSpPr>
          <p:spPr bwMode="auto">
            <a:xfrm>
              <a:off x="8047038" y="5348288"/>
              <a:ext cx="1096962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3=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AB</a:t>
              </a:r>
            </a:p>
          </p:txBody>
        </p:sp>
      </p:grpSp>
      <p:sp>
        <p:nvSpPr>
          <p:cNvPr id="52" name="Shape 5122"/>
          <p:cNvSpPr txBox="1">
            <a:spLocks noChangeArrowheads="1"/>
          </p:cNvSpPr>
          <p:nvPr/>
        </p:nvSpPr>
        <p:spPr>
          <a:xfrm>
            <a:off x="457200" y="762000"/>
            <a:ext cx="8229600" cy="1219200"/>
          </a:xfrm>
          <a:prstGeom prst="rect">
            <a:avLst/>
          </a:prstGeom>
        </p:spPr>
        <p:txBody>
          <a:bodyPr vert="horz" lIns="92075" tIns="46038" rIns="92075" bIns="46038" rtlCol="0">
            <a:no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برخی دیکدرها با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خروجی 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فعال بالا 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طراحی </a:t>
            </a:r>
            <a:r>
              <a:rPr kumimoji="0" lang="fa-IR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می‌گردند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. یعنی </a:t>
            </a:r>
            <a:r>
              <a:rPr kumimoji="0" lang="fa-IR" sz="24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یک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به معنی فعال بودن خروجی است.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در این حالت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هر خروجی معادل با یک مینترم 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است. در واقع در ساختار داخلی از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تعدادی گیت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And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استفاده شده است. </a:t>
            </a:r>
            <a:endParaRPr kumimoji="0" lang="fa-I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rot="10800000" flipH="1" flipV="1">
            <a:off x="3962400" y="5867400"/>
            <a:ext cx="2560638" cy="30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>
            <a:off x="5791201" y="3429000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4571206" y="4648200"/>
            <a:ext cx="2438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733800" y="54864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EN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rot="10800000">
            <a:off x="5791201" y="4191000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>
            <a:off x="5791201" y="5027611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3459162" y="2528887"/>
            <a:ext cx="5761038" cy="4024313"/>
            <a:chOff x="1828800" y="2071687"/>
            <a:chExt cx="5761038" cy="4024313"/>
          </a:xfrm>
        </p:grpSpPr>
        <p:sp>
          <p:nvSpPr>
            <p:cNvPr id="150566" name="Text Box 38"/>
            <p:cNvSpPr txBox="1">
              <a:spLocks noChangeArrowheads="1"/>
            </p:cNvSpPr>
            <p:nvPr/>
          </p:nvSpPr>
          <p:spPr bwMode="auto">
            <a:xfrm>
              <a:off x="6584950" y="2789238"/>
              <a:ext cx="10048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67" name="Text Box 39"/>
            <p:cNvSpPr txBox="1">
              <a:spLocks noChangeArrowheads="1"/>
            </p:cNvSpPr>
            <p:nvPr/>
          </p:nvSpPr>
          <p:spPr bwMode="auto">
            <a:xfrm>
              <a:off x="6492875" y="2697163"/>
              <a:ext cx="4873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68" name="Text Box 40"/>
            <p:cNvSpPr txBox="1">
              <a:spLocks noChangeArrowheads="1"/>
            </p:cNvSpPr>
            <p:nvPr/>
          </p:nvSpPr>
          <p:spPr bwMode="auto">
            <a:xfrm>
              <a:off x="6584950" y="3611563"/>
              <a:ext cx="10048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69" name="Text Box 41"/>
            <p:cNvSpPr txBox="1">
              <a:spLocks noChangeArrowheads="1"/>
            </p:cNvSpPr>
            <p:nvPr/>
          </p:nvSpPr>
          <p:spPr bwMode="auto">
            <a:xfrm>
              <a:off x="6492875" y="3519488"/>
              <a:ext cx="4873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70" name="Text Box 42"/>
            <p:cNvSpPr txBox="1">
              <a:spLocks noChangeArrowheads="1"/>
            </p:cNvSpPr>
            <p:nvPr/>
          </p:nvSpPr>
          <p:spPr bwMode="auto">
            <a:xfrm>
              <a:off x="6584950" y="4435475"/>
              <a:ext cx="10048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71" name="Text Box 43"/>
            <p:cNvSpPr txBox="1">
              <a:spLocks noChangeArrowheads="1"/>
            </p:cNvSpPr>
            <p:nvPr/>
          </p:nvSpPr>
          <p:spPr bwMode="auto">
            <a:xfrm>
              <a:off x="6492875" y="4343400"/>
              <a:ext cx="487363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2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72" name="Text Box 44"/>
            <p:cNvSpPr txBox="1">
              <a:spLocks noChangeArrowheads="1"/>
            </p:cNvSpPr>
            <p:nvPr/>
          </p:nvSpPr>
          <p:spPr bwMode="auto">
            <a:xfrm>
              <a:off x="6584950" y="5257800"/>
              <a:ext cx="100488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en-US" sz="200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50573" name="Text Box 45"/>
            <p:cNvSpPr txBox="1">
              <a:spLocks noChangeArrowheads="1"/>
            </p:cNvSpPr>
            <p:nvPr/>
          </p:nvSpPr>
          <p:spPr bwMode="auto">
            <a:xfrm>
              <a:off x="6492875" y="5165725"/>
              <a:ext cx="487363" cy="40011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828800" y="2071687"/>
              <a:ext cx="5302250" cy="4024313"/>
              <a:chOff x="1828800" y="2057400"/>
              <a:chExt cx="5302250" cy="4024313"/>
            </a:xfrm>
          </p:grpSpPr>
          <p:sp>
            <p:nvSpPr>
              <p:cNvPr id="150530" name="Text Box 2"/>
              <p:cNvSpPr txBox="1">
                <a:spLocks noChangeArrowheads="1"/>
              </p:cNvSpPr>
              <p:nvPr/>
            </p:nvSpPr>
            <p:spPr bwMode="auto">
              <a:xfrm>
                <a:off x="1828800" y="2514600"/>
                <a:ext cx="823913" cy="8540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ar-SA" sz="2000">
                    <a:latin typeface="Times New Roman" pitchFamily="18" charset="0"/>
                    <a:cs typeface="Arial" pitchFamily="34" charset="0"/>
                  </a:rPr>
                  <a:t>B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ar-SA" sz="2000">
                    <a:latin typeface="Times New Roman" pitchFamily="18" charset="0"/>
                    <a:cs typeface="Arial" pitchFamily="34" charset="0"/>
                  </a:rPr>
                  <a:t>A</a:t>
                </a:r>
              </a:p>
            </p:txBody>
          </p:sp>
          <p:sp>
            <p:nvSpPr>
              <p:cNvPr id="150531" name="AutoShape 3"/>
              <p:cNvSpPr>
                <a:spLocks noChangeArrowheads="1"/>
              </p:cNvSpPr>
              <p:nvPr/>
            </p:nvSpPr>
            <p:spPr bwMode="auto">
              <a:xfrm rot="5400000">
                <a:off x="3282950" y="2522538"/>
                <a:ext cx="366713" cy="350837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532" name="Oval 4"/>
              <p:cNvSpPr>
                <a:spLocks noChangeArrowheads="1"/>
              </p:cNvSpPr>
              <p:nvPr/>
            </p:nvSpPr>
            <p:spPr bwMode="auto">
              <a:xfrm>
                <a:off x="3656013" y="2606675"/>
                <a:ext cx="92075" cy="12223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533" name="AutoShape 5"/>
              <p:cNvSpPr>
                <a:spLocks noChangeArrowheads="1"/>
              </p:cNvSpPr>
              <p:nvPr/>
            </p:nvSpPr>
            <p:spPr bwMode="auto">
              <a:xfrm rot="5400000">
                <a:off x="3282950" y="2979738"/>
                <a:ext cx="366713" cy="350837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534" name="Oval 6"/>
              <p:cNvSpPr>
                <a:spLocks noChangeArrowheads="1"/>
              </p:cNvSpPr>
              <p:nvPr/>
            </p:nvSpPr>
            <p:spPr bwMode="auto">
              <a:xfrm>
                <a:off x="3656013" y="3063875"/>
                <a:ext cx="98425" cy="12223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535" name="Line 7"/>
              <p:cNvSpPr>
                <a:spLocks noChangeShapeType="1"/>
              </p:cNvSpPr>
              <p:nvPr/>
            </p:nvSpPr>
            <p:spPr bwMode="auto">
              <a:xfrm>
                <a:off x="2286000" y="3154363"/>
                <a:ext cx="10048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36" name="Line 8"/>
              <p:cNvSpPr>
                <a:spLocks noChangeShapeType="1"/>
              </p:cNvSpPr>
              <p:nvPr/>
            </p:nvSpPr>
            <p:spPr bwMode="auto">
              <a:xfrm flipH="1">
                <a:off x="2286000" y="2697163"/>
                <a:ext cx="10048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37" name="Line 9"/>
              <p:cNvSpPr>
                <a:spLocks noChangeShapeType="1"/>
              </p:cNvSpPr>
              <p:nvPr/>
            </p:nvSpPr>
            <p:spPr bwMode="auto">
              <a:xfrm>
                <a:off x="3016250" y="2697163"/>
                <a:ext cx="0" cy="25606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38" name="Line 10"/>
              <p:cNvSpPr>
                <a:spLocks noChangeShapeType="1"/>
              </p:cNvSpPr>
              <p:nvPr/>
            </p:nvSpPr>
            <p:spPr bwMode="auto">
              <a:xfrm>
                <a:off x="2833688" y="3154363"/>
                <a:ext cx="0" cy="23780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39" name="AutoShape 11"/>
              <p:cNvSpPr>
                <a:spLocks noChangeArrowheads="1"/>
              </p:cNvSpPr>
              <p:nvPr/>
            </p:nvSpPr>
            <p:spPr bwMode="auto">
              <a:xfrm>
                <a:off x="4662488" y="2606675"/>
                <a:ext cx="641350" cy="730250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40" name="Line 12"/>
              <p:cNvSpPr>
                <a:spLocks noChangeShapeType="1"/>
              </p:cNvSpPr>
              <p:nvPr/>
            </p:nvSpPr>
            <p:spPr bwMode="auto">
              <a:xfrm>
                <a:off x="3748088" y="2697163"/>
                <a:ext cx="914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1" name="Line 13"/>
              <p:cNvSpPr>
                <a:spLocks noChangeShapeType="1"/>
              </p:cNvSpPr>
              <p:nvPr/>
            </p:nvSpPr>
            <p:spPr bwMode="auto">
              <a:xfrm>
                <a:off x="3748088" y="3154363"/>
                <a:ext cx="914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2" name="Line 14"/>
              <p:cNvSpPr>
                <a:spLocks noChangeShapeType="1"/>
              </p:cNvSpPr>
              <p:nvPr/>
            </p:nvSpPr>
            <p:spPr bwMode="auto">
              <a:xfrm>
                <a:off x="4295775" y="3154363"/>
                <a:ext cx="0" cy="457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3" name="Line 15"/>
              <p:cNvSpPr>
                <a:spLocks noChangeShapeType="1"/>
              </p:cNvSpPr>
              <p:nvPr/>
            </p:nvSpPr>
            <p:spPr bwMode="auto">
              <a:xfrm>
                <a:off x="4295775" y="3611563"/>
                <a:ext cx="3667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4" name="Line 16"/>
              <p:cNvSpPr>
                <a:spLocks noChangeShapeType="1"/>
              </p:cNvSpPr>
              <p:nvPr/>
            </p:nvSpPr>
            <p:spPr bwMode="auto">
              <a:xfrm flipH="1">
                <a:off x="3016250" y="3886200"/>
                <a:ext cx="16462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5" name="Line 17"/>
              <p:cNvSpPr>
                <a:spLocks noChangeShapeType="1"/>
              </p:cNvSpPr>
              <p:nvPr/>
            </p:nvSpPr>
            <p:spPr bwMode="auto">
              <a:xfrm>
                <a:off x="4113213" y="2697163"/>
                <a:ext cx="0" cy="1738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6" name="Line 18"/>
              <p:cNvSpPr>
                <a:spLocks noChangeShapeType="1"/>
              </p:cNvSpPr>
              <p:nvPr/>
            </p:nvSpPr>
            <p:spPr bwMode="auto">
              <a:xfrm>
                <a:off x="4113213" y="4435475"/>
                <a:ext cx="5492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7" name="Line 19"/>
              <p:cNvSpPr>
                <a:spLocks noChangeShapeType="1"/>
              </p:cNvSpPr>
              <p:nvPr/>
            </p:nvSpPr>
            <p:spPr bwMode="auto">
              <a:xfrm flipH="1">
                <a:off x="2833688" y="4710113"/>
                <a:ext cx="1828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8" name="Line 20"/>
              <p:cNvSpPr>
                <a:spLocks noChangeShapeType="1"/>
              </p:cNvSpPr>
              <p:nvPr/>
            </p:nvSpPr>
            <p:spPr bwMode="auto">
              <a:xfrm>
                <a:off x="3016250" y="5257800"/>
                <a:ext cx="16462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49" name="Line 21"/>
              <p:cNvSpPr>
                <a:spLocks noChangeShapeType="1"/>
              </p:cNvSpPr>
              <p:nvPr/>
            </p:nvSpPr>
            <p:spPr bwMode="auto">
              <a:xfrm>
                <a:off x="2833688" y="5532438"/>
                <a:ext cx="1828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50" name="Rectangle 22"/>
              <p:cNvSpPr>
                <a:spLocks noChangeArrowheads="1"/>
              </p:cNvSpPr>
              <p:nvPr/>
            </p:nvSpPr>
            <p:spPr bwMode="auto">
              <a:xfrm>
                <a:off x="2651125" y="2057400"/>
                <a:ext cx="2833688" cy="4024313"/>
              </a:xfrm>
              <a:prstGeom prst="rect">
                <a:avLst/>
              </a:prstGeom>
              <a:noFill/>
              <a:ln w="31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551" name="Text Box 23"/>
              <p:cNvSpPr txBox="1">
                <a:spLocks noChangeArrowheads="1"/>
              </p:cNvSpPr>
              <p:nvPr/>
            </p:nvSpPr>
            <p:spPr bwMode="auto">
              <a:xfrm>
                <a:off x="6126163" y="2789238"/>
                <a:ext cx="100488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52" name="Text Box 24"/>
              <p:cNvSpPr txBox="1">
                <a:spLocks noChangeArrowheads="1"/>
              </p:cNvSpPr>
              <p:nvPr/>
            </p:nvSpPr>
            <p:spPr bwMode="auto">
              <a:xfrm>
                <a:off x="6126163" y="3611563"/>
                <a:ext cx="100488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53" name="Text Box 25"/>
              <p:cNvSpPr txBox="1">
                <a:spLocks noChangeArrowheads="1"/>
              </p:cNvSpPr>
              <p:nvPr/>
            </p:nvSpPr>
            <p:spPr bwMode="auto">
              <a:xfrm>
                <a:off x="6126163" y="4435475"/>
                <a:ext cx="100488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54" name="Text Box 26"/>
              <p:cNvSpPr txBox="1">
                <a:spLocks noChangeArrowheads="1"/>
              </p:cNvSpPr>
              <p:nvPr/>
            </p:nvSpPr>
            <p:spPr bwMode="auto">
              <a:xfrm>
                <a:off x="6126163" y="5257800"/>
                <a:ext cx="1004887" cy="39687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en-US" sz="20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55" name="Oval 27"/>
              <p:cNvSpPr>
                <a:spLocks noChangeArrowheads="1"/>
              </p:cNvSpPr>
              <p:nvPr/>
            </p:nvSpPr>
            <p:spPr bwMode="auto">
              <a:xfrm>
                <a:off x="5289550" y="2863850"/>
                <a:ext cx="92075" cy="9207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50556" name="AutoShape 28"/>
              <p:cNvCxnSpPr>
                <a:cxnSpLocks noChangeShapeType="1"/>
                <a:stCxn id="150555" idx="6"/>
              </p:cNvCxnSpPr>
              <p:nvPr/>
            </p:nvCxnSpPr>
            <p:spPr bwMode="auto">
              <a:xfrm flipV="1">
                <a:off x="5394325" y="2895600"/>
                <a:ext cx="1098550" cy="1428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0557" name="AutoShape 29"/>
              <p:cNvSpPr>
                <a:spLocks noChangeArrowheads="1"/>
              </p:cNvSpPr>
              <p:nvPr/>
            </p:nvSpPr>
            <p:spPr bwMode="auto">
              <a:xfrm>
                <a:off x="4664075" y="3429000"/>
                <a:ext cx="641350" cy="730250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58" name="Oval 30"/>
              <p:cNvSpPr>
                <a:spLocks noChangeArrowheads="1"/>
              </p:cNvSpPr>
              <p:nvPr/>
            </p:nvSpPr>
            <p:spPr bwMode="auto">
              <a:xfrm>
                <a:off x="5289550" y="3762375"/>
                <a:ext cx="92075" cy="9207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50559" name="AutoShape 31"/>
              <p:cNvCxnSpPr>
                <a:cxnSpLocks noChangeShapeType="1"/>
                <a:stCxn id="150558" idx="6"/>
              </p:cNvCxnSpPr>
              <p:nvPr/>
            </p:nvCxnSpPr>
            <p:spPr bwMode="auto">
              <a:xfrm flipV="1">
                <a:off x="5394325" y="3794125"/>
                <a:ext cx="1006475" cy="1428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0560" name="AutoShape 32"/>
              <p:cNvSpPr>
                <a:spLocks noChangeArrowheads="1"/>
              </p:cNvSpPr>
              <p:nvPr/>
            </p:nvSpPr>
            <p:spPr bwMode="auto">
              <a:xfrm>
                <a:off x="4664075" y="4251325"/>
                <a:ext cx="641350" cy="730250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61" name="Oval 33"/>
              <p:cNvSpPr>
                <a:spLocks noChangeArrowheads="1"/>
              </p:cNvSpPr>
              <p:nvPr/>
            </p:nvSpPr>
            <p:spPr bwMode="auto">
              <a:xfrm>
                <a:off x="5289550" y="4586288"/>
                <a:ext cx="92075" cy="9207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50562" name="AutoShape 34"/>
              <p:cNvCxnSpPr>
                <a:cxnSpLocks noChangeShapeType="1"/>
                <a:stCxn id="150561" idx="6"/>
              </p:cNvCxnSpPr>
              <p:nvPr/>
            </p:nvCxnSpPr>
            <p:spPr bwMode="auto">
              <a:xfrm flipV="1">
                <a:off x="5394325" y="4618038"/>
                <a:ext cx="1006475" cy="1428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0563" name="AutoShape 35"/>
              <p:cNvSpPr>
                <a:spLocks noChangeArrowheads="1"/>
              </p:cNvSpPr>
              <p:nvPr/>
            </p:nvSpPr>
            <p:spPr bwMode="auto">
              <a:xfrm>
                <a:off x="4664075" y="5075238"/>
                <a:ext cx="641350" cy="730250"/>
              </a:xfrm>
              <a:prstGeom prst="flowChartDelay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en-US" sz="2800"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50564" name="Oval 36"/>
              <p:cNvSpPr>
                <a:spLocks noChangeArrowheads="1"/>
              </p:cNvSpPr>
              <p:nvPr/>
            </p:nvSpPr>
            <p:spPr bwMode="auto">
              <a:xfrm>
                <a:off x="5289550" y="5408613"/>
                <a:ext cx="92075" cy="9207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50565" name="AutoShape 37"/>
              <p:cNvCxnSpPr>
                <a:cxnSpLocks noChangeShapeType="1"/>
                <a:stCxn id="150564" idx="6"/>
              </p:cNvCxnSpPr>
              <p:nvPr/>
            </p:nvCxnSpPr>
            <p:spPr bwMode="auto">
              <a:xfrm flipV="1">
                <a:off x="5394325" y="5440363"/>
                <a:ext cx="1006475" cy="1428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0574" name="Line 46"/>
              <p:cNvSpPr>
                <a:spLocks noChangeShapeType="1"/>
              </p:cNvSpPr>
              <p:nvPr/>
            </p:nvSpPr>
            <p:spPr bwMode="auto">
              <a:xfrm flipH="1">
                <a:off x="6583363" y="2789238"/>
                <a:ext cx="18256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75" name="Line 47"/>
              <p:cNvSpPr>
                <a:spLocks noChangeShapeType="1"/>
              </p:cNvSpPr>
              <p:nvPr/>
            </p:nvSpPr>
            <p:spPr bwMode="auto">
              <a:xfrm flipH="1">
                <a:off x="6583363" y="5257800"/>
                <a:ext cx="18256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76" name="Line 48"/>
              <p:cNvSpPr>
                <a:spLocks noChangeShapeType="1"/>
              </p:cNvSpPr>
              <p:nvPr/>
            </p:nvSpPr>
            <p:spPr bwMode="auto">
              <a:xfrm flipH="1">
                <a:off x="6583363" y="4435475"/>
                <a:ext cx="18256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577" name="Line 49"/>
              <p:cNvSpPr>
                <a:spLocks noChangeShapeType="1"/>
              </p:cNvSpPr>
              <p:nvPr/>
            </p:nvSpPr>
            <p:spPr bwMode="auto">
              <a:xfrm flipH="1">
                <a:off x="6583363" y="3611563"/>
                <a:ext cx="18256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89490" name="Rectangle 50"/>
          <p:cNvSpPr>
            <a:spLocks noGrp="1" noChangeArrowheads="1"/>
          </p:cNvSpPr>
          <p:nvPr>
            <p:ph type="title"/>
          </p:nvPr>
        </p:nvSpPr>
        <p:spPr>
          <a:xfrm>
            <a:off x="838200" y="152401"/>
            <a:ext cx="8153400" cy="457200"/>
          </a:xfrm>
        </p:spPr>
        <p:txBody>
          <a:bodyPr anchor="b">
            <a:noAutofit/>
          </a:bodyPr>
          <a:lstStyle/>
          <a:p>
            <a:pPr algn="r" rtl="1" eaLnBrk="1" hangingPunct="1">
              <a:defRPr/>
            </a:pPr>
            <a:r>
              <a:rPr lang="fa-IR" altLang="ar-SA" sz="28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دياگرام منطقي (موازي و خروجي هاي فعال پايين)</a:t>
            </a:r>
            <a:endParaRPr lang="en-US" altLang="ar-SA" sz="28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274638" y="3794125"/>
            <a:ext cx="3382962" cy="2835275"/>
            <a:chOff x="823913" y="2422525"/>
            <a:chExt cx="3382962" cy="2835275"/>
          </a:xfrm>
        </p:grpSpPr>
        <p:sp>
          <p:nvSpPr>
            <p:cNvPr id="54" name="Line 3"/>
            <p:cNvSpPr>
              <a:spLocks noChangeShapeType="1"/>
            </p:cNvSpPr>
            <p:nvPr/>
          </p:nvSpPr>
          <p:spPr bwMode="auto">
            <a:xfrm flipV="1">
              <a:off x="914400" y="2971800"/>
              <a:ext cx="2925763" cy="14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823913" y="2436813"/>
              <a:ext cx="1371600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latin typeface="Times New Roman" pitchFamily="18" charset="0"/>
                  <a:cs typeface="Arial" pitchFamily="34" charset="0"/>
                </a:rPr>
                <a:t>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E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   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A</a:t>
              </a:r>
              <a:r>
                <a:rPr lang="en-US" altLang="ar-SA" sz="2000" baseline="-25000">
                  <a:latin typeface="Times New Roman" pitchFamily="18" charset="0"/>
                  <a:cs typeface="Arial" pitchFamily="34" charset="0"/>
                </a:rPr>
                <a:t>    </a:t>
              </a: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B</a:t>
              </a:r>
            </a:p>
          </p:txBody>
        </p:sp>
        <p:sp>
          <p:nvSpPr>
            <p:cNvPr id="56" name="Text Box 6"/>
            <p:cNvSpPr txBox="1">
              <a:spLocks noChangeArrowheads="1"/>
            </p:cNvSpPr>
            <p:nvPr/>
          </p:nvSpPr>
          <p:spPr bwMode="auto">
            <a:xfrm>
              <a:off x="2225675" y="2422525"/>
              <a:ext cx="19208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0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1   </a:t>
              </a: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2 </a:t>
              </a:r>
              <a:r>
                <a:rPr lang="fa-IR" altLang="ar-SA" sz="2000" baseline="-25000" dirty="0" smtClean="0"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3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57" name="Text Box 7"/>
            <p:cNvSpPr txBox="1">
              <a:spLocks noChangeArrowheads="1"/>
            </p:cNvSpPr>
            <p:nvPr/>
          </p:nvSpPr>
          <p:spPr bwMode="auto">
            <a:xfrm>
              <a:off x="914400" y="2986088"/>
              <a:ext cx="1281113" cy="22256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</a:rPr>
                <a:t>0    </a:t>
              </a:r>
              <a:r>
                <a:rPr lang="en-US" altLang="en-US" sz="2000" dirty="0">
                  <a:latin typeface="Times New Roman" pitchFamily="18" charset="0"/>
                </a:rPr>
                <a:t>0   0 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</a:rPr>
                <a:t>0    </a:t>
              </a:r>
              <a:r>
                <a:rPr lang="en-US" altLang="en-US" sz="2000" dirty="0">
                  <a:latin typeface="Times New Roman" pitchFamily="18" charset="0"/>
                </a:rPr>
                <a:t>0   1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</a:rPr>
                <a:t>0   </a:t>
              </a:r>
              <a:r>
                <a:rPr lang="en-US" altLang="en-US" sz="2000" dirty="0">
                  <a:latin typeface="Times New Roman" pitchFamily="18" charset="0"/>
                </a:rPr>
                <a:t>1   0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 smtClean="0">
                  <a:latin typeface="Times New Roman" pitchFamily="18" charset="0"/>
                </a:rPr>
                <a:t> 0    </a:t>
              </a:r>
              <a:r>
                <a:rPr lang="en-US" altLang="en-US" sz="2000" dirty="0">
                  <a:latin typeface="Times New Roman" pitchFamily="18" charset="0"/>
                </a:rPr>
                <a:t>1   1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 smtClean="0">
                  <a:latin typeface="Times New Roman" pitchFamily="18" charset="0"/>
                </a:rPr>
                <a:t>1    </a:t>
              </a:r>
              <a:r>
                <a:rPr lang="fa-IR" sz="2000" b="1" dirty="0">
                  <a:solidFill>
                    <a:srgbClr val="3A3F7E"/>
                  </a:solidFill>
                  <a:latin typeface="Times New Roman" pitchFamily="18" charset="0"/>
                </a:rPr>
                <a:t>×</a:t>
              </a:r>
              <a:r>
                <a:rPr lang="fa-IR" sz="2000" dirty="0">
                  <a:solidFill>
                    <a:srgbClr val="3A3F7E"/>
                  </a:solidFill>
                  <a:latin typeface="Times New Roman" pitchFamily="18" charset="0"/>
                </a:rPr>
                <a:t>   </a:t>
              </a:r>
              <a:r>
                <a:rPr lang="fa-IR" sz="2000" b="1" dirty="0">
                  <a:solidFill>
                    <a:srgbClr val="3A3F7E"/>
                  </a:solidFill>
                  <a:latin typeface="Times New Roman" pitchFamily="18" charset="0"/>
                </a:rPr>
                <a:t>×</a:t>
              </a:r>
              <a:endParaRPr lang="en-US" altLang="en-US" sz="2000" b="1" dirty="0">
                <a:solidFill>
                  <a:srgbClr val="3A3F7E"/>
                </a:solidFill>
                <a:latin typeface="Times New Roman" pitchFamily="18" charset="0"/>
              </a:endParaRP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2378075" y="2984500"/>
              <a:ext cx="1828800" cy="2246769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en-US" altLang="en-US" sz="2000" dirty="0" smtClean="0">
                  <a:latin typeface="Times New Roman" pitchFamily="18" charset="0"/>
                </a:rPr>
                <a:t>0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endParaRPr lang="en-US" altLang="en-US" sz="2000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 0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endParaRPr lang="en-US" altLang="en-US" sz="2000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0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endParaRPr lang="en-US" altLang="en-US" sz="2000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smtClean="0">
                  <a:latin typeface="Times New Roman" pitchFamily="18" charset="0"/>
                </a:rPr>
                <a:t>    0</a:t>
              </a:r>
              <a:endParaRPr lang="en-US" altLang="en-US" sz="2000" dirty="0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Times New Roman" pitchFamily="18" charset="0"/>
                </a:rPr>
                <a:t>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</a:t>
              </a:r>
              <a:r>
                <a:rPr lang="fa-IR" altLang="en-US" sz="2000" dirty="0" smtClean="0">
                  <a:latin typeface="Times New Roman" pitchFamily="18" charset="0"/>
                </a:rPr>
                <a:t>1</a:t>
              </a:r>
              <a:r>
                <a:rPr lang="en-US" altLang="en-US" sz="2000" dirty="0" smtClean="0">
                  <a:latin typeface="Times New Roman" pitchFamily="18" charset="0"/>
                </a:rPr>
                <a:t>    </a:t>
              </a:r>
              <a:endParaRPr lang="en-US" altLang="en-US" sz="2000" dirty="0">
                <a:latin typeface="Times New Roman" pitchFamily="18" charset="0"/>
              </a:endParaRPr>
            </a:p>
          </p:txBody>
        </p:sp>
        <p:sp>
          <p:nvSpPr>
            <p:cNvPr id="59" name="Line 9"/>
            <p:cNvSpPr>
              <a:spLocks noChangeShapeType="1"/>
            </p:cNvSpPr>
            <p:nvPr/>
          </p:nvSpPr>
          <p:spPr bwMode="auto">
            <a:xfrm>
              <a:off x="2103438" y="2528888"/>
              <a:ext cx="1587" cy="2728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" name="Shape 5122"/>
          <p:cNvSpPr txBox="1">
            <a:spLocks noChangeArrowheads="1"/>
          </p:cNvSpPr>
          <p:nvPr/>
        </p:nvSpPr>
        <p:spPr>
          <a:xfrm>
            <a:off x="457200" y="762000"/>
            <a:ext cx="8229600" cy="1524000"/>
          </a:xfrm>
          <a:prstGeom prst="rect">
            <a:avLst/>
          </a:prstGeom>
        </p:spPr>
        <p:txBody>
          <a:bodyPr vert="horz" lIns="92075" tIns="46038" rIns="92075" bIns="46038" rtlCol="0">
            <a:no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عموما دیکدرها با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خروجی 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فعال پایین 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طراحی </a:t>
            </a:r>
            <a:r>
              <a:rPr kumimoji="0" lang="fa-IR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می‌گردند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. یعنی صفر به معنی فعال بودن خروجی است.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در این حالت هر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خروجی معادل با یک ماکسترم </a:t>
            </a:r>
            <a:r>
              <a:rPr kumimoji="0" lang="fa-I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است. در واقع در ساختار داخلی از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تعدادی گیت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Nand</a:t>
            </a:r>
            <a:r>
              <a:rPr kumimoji="0" lang="fa-I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استفاده شده است. </a:t>
            </a:r>
            <a:endParaRPr kumimoji="0" lang="fa-I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rot="10800000" flipH="1" flipV="1">
            <a:off x="3733800" y="5867400"/>
            <a:ext cx="2560638" cy="30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10800000">
            <a:off x="5562601" y="3429000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4342606" y="4648200"/>
            <a:ext cx="2438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505200" y="54864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EN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rot="10800000">
            <a:off x="5562601" y="4191000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5562601" y="5027611"/>
            <a:ext cx="731839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sosceles Triangle 2"/>
          <p:cNvSpPr/>
          <p:nvPr/>
        </p:nvSpPr>
        <p:spPr>
          <a:xfrm rot="5400000">
            <a:off x="3916362" y="5728031"/>
            <a:ext cx="365125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218296" y="5834372"/>
            <a:ext cx="60325" cy="1054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4085</TotalTime>
  <Words>2501</Words>
  <Application>Microsoft Office PowerPoint</Application>
  <PresentationFormat>On-screen Show (4:3)</PresentationFormat>
  <Paragraphs>628</Paragraphs>
  <Slides>38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62" baseType="lpstr">
      <vt:lpstr>Arial Unicode MS</vt:lpstr>
      <vt:lpstr>Arial</vt:lpstr>
      <vt:lpstr>B Lotus</vt:lpstr>
      <vt:lpstr>B Nazanin</vt:lpstr>
      <vt:lpstr>B Titr</vt:lpstr>
      <vt:lpstr>B Yekan</vt:lpstr>
      <vt:lpstr>Calibri</vt:lpstr>
      <vt:lpstr>Constantia</vt:lpstr>
      <vt:lpstr>Gulim</vt:lpstr>
      <vt:lpstr>Lotus</vt:lpstr>
      <vt:lpstr>Majalla UI</vt:lpstr>
      <vt:lpstr>Nazanin</vt:lpstr>
      <vt:lpstr>PMingLiU</vt:lpstr>
      <vt:lpstr>Symbol</vt:lpstr>
      <vt:lpstr>Times New Roman</vt:lpstr>
      <vt:lpstr>Wingdings</vt:lpstr>
      <vt:lpstr>Wingdings 2</vt:lpstr>
      <vt:lpstr>Zar</vt:lpstr>
      <vt:lpstr>Office Theme</vt:lpstr>
      <vt:lpstr>Flow</vt:lpstr>
      <vt:lpstr>Equation</vt:lpstr>
      <vt:lpstr>Artwork</vt:lpstr>
      <vt:lpstr>Document</vt:lpstr>
      <vt:lpstr>Visio</vt:lpstr>
      <vt:lpstr>مدار منطقی</vt:lpstr>
      <vt:lpstr>- رئوس مطالب</vt:lpstr>
      <vt:lpstr>- دیکدر(Decoder)</vt:lpstr>
      <vt:lpstr>- رمز گشا (Decoder)</vt:lpstr>
      <vt:lpstr>PowerPoint Presentation</vt:lpstr>
      <vt:lpstr>- Decoder</vt:lpstr>
      <vt:lpstr>- ديكدر با ورودي فعالساز (تواناساز-Enable )</vt:lpstr>
      <vt:lpstr>- دياگرام منطقي (موازي و خروجي هاي فعال بالا)</vt:lpstr>
      <vt:lpstr>- دياگرام منطقي (موازي و خروجي هاي فعال پايين)</vt:lpstr>
      <vt:lpstr>- دیکدر 2 به 4 با ورودی تواناساز (Active Low Enable)</vt:lpstr>
      <vt:lpstr>- رمزگشای 2 به 4 با خروجی فعال بالا و پایین</vt:lpstr>
      <vt:lpstr>Binary 2-to-4 decoder</vt:lpstr>
      <vt:lpstr>- جدول صحت رمزگشای 3 به 8</vt:lpstr>
      <vt:lpstr>PowerPoint Presentation</vt:lpstr>
      <vt:lpstr>PowerPoint Presentation</vt:lpstr>
      <vt:lpstr>- تركيب ديكدرها</vt:lpstr>
      <vt:lpstr>- ساخت رمزگشای 3 به 8 با استفاده از دو رمز گشای 2 به 4</vt:lpstr>
      <vt:lpstr>- Decoder Cascading</vt:lpstr>
      <vt:lpstr>- پياده‌سازي توابع بولي با استفاده از ديكدر</vt:lpstr>
      <vt:lpstr>- پياه سازي توابع منطقي با ديكدرها</vt:lpstr>
      <vt:lpstr>PowerPoint Presentation</vt:lpstr>
      <vt:lpstr>PowerPoint Presentation</vt:lpstr>
      <vt:lpstr>- ساخت تمام جمع کننده با دیکدر</vt:lpstr>
      <vt:lpstr>- نمایشگر هفت قسمتی</vt:lpstr>
      <vt:lpstr>-Seven Segment Display   </vt:lpstr>
      <vt:lpstr>PowerPoint Presentation</vt:lpstr>
      <vt:lpstr>PowerPoint Presentation</vt:lpstr>
      <vt:lpstr>PowerPoint Presentation</vt:lpstr>
      <vt:lpstr>- اينكدر(Encoder)</vt:lpstr>
      <vt:lpstr>-Encoder</vt:lpstr>
      <vt:lpstr>- رمزگذار (Encoder)</vt:lpstr>
      <vt:lpstr>PowerPoint Presentation</vt:lpstr>
      <vt:lpstr>- جدول ارزش یک رمزگذار 8 به 3</vt:lpstr>
      <vt:lpstr>- انكدر با اولويت (Priority Encoder)</vt:lpstr>
      <vt:lpstr>- جدول درستي براي انكدر با حق تقدم</vt:lpstr>
      <vt:lpstr>- انكدر با حق‌تقدم</vt:lpstr>
      <vt:lpstr>PowerPoint Presentation</vt:lpstr>
      <vt:lpstr>PowerPoint Presentation</vt:lpstr>
    </vt:vector>
  </TitlesOfParts>
  <Company>samira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Hamed</dc:creator>
  <cp:lastModifiedBy>Windows User</cp:lastModifiedBy>
  <cp:revision>108</cp:revision>
  <dcterms:created xsi:type="dcterms:W3CDTF">2008-11-23T10:48:24Z</dcterms:created>
  <dcterms:modified xsi:type="dcterms:W3CDTF">2018-05-07T02:32:09Z</dcterms:modified>
</cp:coreProperties>
</file>