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1"/>
  </p:notesMasterIdLst>
  <p:sldIdLst>
    <p:sldId id="256" r:id="rId2"/>
    <p:sldId id="260" r:id="rId3"/>
    <p:sldId id="283" r:id="rId4"/>
    <p:sldId id="312" r:id="rId5"/>
    <p:sldId id="313" r:id="rId6"/>
    <p:sldId id="314" r:id="rId7"/>
    <p:sldId id="315" r:id="rId8"/>
    <p:sldId id="330" r:id="rId9"/>
    <p:sldId id="316" r:id="rId10"/>
    <p:sldId id="320" r:id="rId11"/>
    <p:sldId id="321" r:id="rId12"/>
    <p:sldId id="329" r:id="rId13"/>
    <p:sldId id="322" r:id="rId14"/>
    <p:sldId id="323" r:id="rId15"/>
    <p:sldId id="324" r:id="rId16"/>
    <p:sldId id="325" r:id="rId17"/>
    <p:sldId id="326" r:id="rId18"/>
    <p:sldId id="327" r:id="rId19"/>
    <p:sldId id="328" r:id="rId20"/>
    <p:sldId id="308" r:id="rId21"/>
    <p:sldId id="306" r:id="rId22"/>
    <p:sldId id="284" r:id="rId23"/>
    <p:sldId id="286" r:id="rId24"/>
    <p:sldId id="287" r:id="rId25"/>
    <p:sldId id="288" r:id="rId26"/>
    <p:sldId id="289" r:id="rId27"/>
    <p:sldId id="291" r:id="rId28"/>
    <p:sldId id="290" r:id="rId29"/>
    <p:sldId id="292" r:id="rId30"/>
    <p:sldId id="293" r:id="rId31"/>
    <p:sldId id="294" r:id="rId32"/>
    <p:sldId id="295" r:id="rId33"/>
    <p:sldId id="296" r:id="rId34"/>
    <p:sldId id="307" r:id="rId35"/>
    <p:sldId id="297" r:id="rId36"/>
    <p:sldId id="298" r:id="rId37"/>
    <p:sldId id="299" r:id="rId38"/>
    <p:sldId id="331" r:id="rId39"/>
    <p:sldId id="258" r:id="rId40"/>
  </p:sldIdLst>
  <p:sldSz cx="9144000" cy="6858000" type="screen4x3"/>
  <p:notesSz cx="6858000" cy="9144000"/>
  <p:custDataLst>
    <p:tags r:id="rId4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8918" autoAdjust="0"/>
  </p:normalViewPr>
  <p:slideViewPr>
    <p:cSldViewPr>
      <p:cViewPr varScale="1">
        <p:scale>
          <a:sx n="74" d="100"/>
          <a:sy n="74" d="100"/>
        </p:scale>
        <p:origin x="1266" y="72"/>
      </p:cViewPr>
      <p:guideLst>
        <p:guide orient="horz" pos="2160"/>
        <p:guide pos="2880"/>
      </p:guideLst>
    </p:cSldViewPr>
  </p:slideViewPr>
  <p:outlineViewPr>
    <p:cViewPr>
      <p:scale>
        <a:sx n="33" d="100"/>
        <a:sy n="33" d="100"/>
      </p:scale>
      <p:origin x="0" y="978"/>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434CFC-837A-410F-B857-5D143F9EAB30}" type="datetimeFigureOut">
              <a:rPr lang="en-US" smtClean="0"/>
              <a:pPr/>
              <a:t>12/15/2015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77ADE0E-4964-4DA6-91FA-F0AC63F9A0E5}" type="slidenum">
              <a:rPr lang="en-US" smtClean="0"/>
              <a:pPr/>
              <a:t>‹#›</a:t>
            </a:fld>
            <a:endParaRPr lang="en-US"/>
          </a:p>
        </p:txBody>
      </p:sp>
    </p:spTree>
    <p:extLst>
      <p:ext uri="{BB962C8B-B14F-4D97-AF65-F5344CB8AC3E}">
        <p14:creationId xmlns:p14="http://schemas.microsoft.com/office/powerpoint/2010/main" val="40788714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33400" y="2220479"/>
            <a:ext cx="7315200" cy="1374775"/>
          </a:xfrm>
          <a:solidFill>
            <a:schemeClr val="bg1"/>
          </a:solidFill>
        </p:spPr>
        <p:txBody>
          <a:bodyPr>
            <a:normAutofit/>
          </a:bodyPr>
          <a:lstStyle>
            <a:lvl1pPr algn="ctr">
              <a:defRPr sz="4000">
                <a:solidFill>
                  <a:schemeClr val="tx1"/>
                </a:solidFill>
              </a:defRPr>
            </a:lvl1pPr>
          </a:lstStyle>
          <a:p>
            <a:r>
              <a:rPr lang="fa-IR" dirty="0" smtClean="0"/>
              <a:t>برای ویرایش متن اصلی کلیک کنید</a:t>
            </a:r>
            <a:endParaRPr lang="en-US" dirty="0"/>
          </a:p>
        </p:txBody>
      </p:sp>
      <p:sp>
        <p:nvSpPr>
          <p:cNvPr id="3" name="Subtitle 2"/>
          <p:cNvSpPr>
            <a:spLocks noGrp="1"/>
          </p:cNvSpPr>
          <p:nvPr>
            <p:ph type="subTitle" idx="1" hasCustomPrompt="1"/>
          </p:nvPr>
        </p:nvSpPr>
        <p:spPr>
          <a:xfrm>
            <a:off x="990600" y="3290454"/>
            <a:ext cx="6400800" cy="914400"/>
          </a:xfrm>
        </p:spPr>
        <p:txBody>
          <a:bodyPr>
            <a:normAutofit/>
          </a:bodyPr>
          <a:lstStyle>
            <a:lvl1pPr marL="0" indent="0" algn="ctr">
              <a:buNone/>
              <a:defRPr sz="2800" baseline="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a-IR" dirty="0" smtClean="0"/>
              <a:t>برای ویرایش عنوان کلیک کنید</a:t>
            </a:r>
            <a:endParaRPr lang="en-US" dirty="0"/>
          </a:p>
        </p:txBody>
      </p:sp>
      <p:sp>
        <p:nvSpPr>
          <p:cNvPr id="4" name="Date Placeholder 3"/>
          <p:cNvSpPr>
            <a:spLocks noGrp="1"/>
          </p:cNvSpPr>
          <p:nvPr>
            <p:ph type="dt" sz="half" idx="10"/>
          </p:nvPr>
        </p:nvSpPr>
        <p:spPr>
          <a:xfrm>
            <a:off x="5029200" y="6324600"/>
            <a:ext cx="2133600" cy="365125"/>
          </a:xfrm>
          <a:prstGeom prst="rect">
            <a:avLst/>
          </a:prstGeom>
        </p:spPr>
        <p:txBody>
          <a:bodyPr/>
          <a:lstStyle/>
          <a:p>
            <a:fld id="{4D0DF8AD-B645-4890-8CDE-9EC9708AF436}" type="datetime1">
              <a:rPr lang="en-US" smtClean="0"/>
              <a:pPr/>
              <a:t>12/15/2015</a:t>
            </a:fld>
            <a:endParaRPr lang="en-US"/>
          </a:p>
        </p:txBody>
      </p:sp>
      <p:sp>
        <p:nvSpPr>
          <p:cNvPr id="5" name="Footer Placeholder 4"/>
          <p:cNvSpPr>
            <a:spLocks noGrp="1"/>
          </p:cNvSpPr>
          <p:nvPr>
            <p:ph type="ftr" sz="quarter" idx="11"/>
          </p:nvPr>
        </p:nvSpPr>
        <p:spPr/>
        <p:txBody>
          <a:bodyPr/>
          <a:lstStyle/>
          <a:p>
            <a:r>
              <a:rPr lang="fa-IR" smtClean="0"/>
              <a:t>آرايه‌ها - فرهادي</a:t>
            </a:r>
            <a:endParaRPr lang="en-US" dirty="0"/>
          </a:p>
        </p:txBody>
      </p:sp>
      <p:sp>
        <p:nvSpPr>
          <p:cNvPr id="8" name="Text Placeholder 7"/>
          <p:cNvSpPr>
            <a:spLocks noGrp="1"/>
          </p:cNvSpPr>
          <p:nvPr>
            <p:ph type="body" sz="quarter" idx="13" hasCustomPrompt="1"/>
          </p:nvPr>
        </p:nvSpPr>
        <p:spPr>
          <a:xfrm>
            <a:off x="1981200" y="4419600"/>
            <a:ext cx="4343400" cy="609600"/>
          </a:xfrm>
        </p:spPr>
        <p:txBody>
          <a:bodyPr>
            <a:noAutofit/>
          </a:bodyPr>
          <a:lstStyle>
            <a:lvl1pPr algn="ctr">
              <a:buNone/>
              <a:defRPr sz="2400" baseline="0"/>
            </a:lvl1pPr>
          </a:lstStyle>
          <a:p>
            <a:pPr lvl="0"/>
            <a:r>
              <a:rPr lang="fa-IR" dirty="0" smtClean="0"/>
              <a:t>برای ویرایش ارائه دهنده کلیک کنید</a:t>
            </a:r>
            <a:endParaRPr lang="en-US" dirty="0"/>
          </a:p>
        </p:txBody>
      </p:sp>
      <p:sp>
        <p:nvSpPr>
          <p:cNvPr id="10" name="Text Placeholder 9"/>
          <p:cNvSpPr>
            <a:spLocks noGrp="1"/>
          </p:cNvSpPr>
          <p:nvPr>
            <p:ph type="body" sz="quarter" idx="15" hasCustomPrompt="1"/>
          </p:nvPr>
        </p:nvSpPr>
        <p:spPr>
          <a:xfrm>
            <a:off x="2209800" y="5029200"/>
            <a:ext cx="4114800" cy="457200"/>
          </a:xfrm>
        </p:spPr>
        <p:txBody>
          <a:bodyPr>
            <a:noAutofit/>
          </a:bodyPr>
          <a:lstStyle>
            <a:lvl1pPr algn="ctr">
              <a:buNone/>
              <a:defRPr sz="1600" baseline="0"/>
            </a:lvl1pPr>
          </a:lstStyle>
          <a:p>
            <a:pPr lvl="0"/>
            <a:r>
              <a:rPr lang="fa-IR" dirty="0" smtClean="0"/>
              <a:t>برای ویرایش ایمیل کلیک کنید</a:t>
            </a:r>
            <a:endParaRPr lang="en-US" dirty="0"/>
          </a:p>
        </p:txBody>
      </p:sp>
      <p:sp>
        <p:nvSpPr>
          <p:cNvPr id="14" name="Title Placeholder 1"/>
          <p:cNvSpPr txBox="1">
            <a:spLocks/>
          </p:cNvSpPr>
          <p:nvPr userDrawn="1"/>
        </p:nvSpPr>
        <p:spPr>
          <a:xfrm>
            <a:off x="529937" y="117764"/>
            <a:ext cx="7086600" cy="1143000"/>
          </a:xfrm>
          <a:prstGeom prst="rect">
            <a:avLst/>
          </a:prstGeom>
          <a:solidFill>
            <a:schemeClr val="tx2">
              <a:lumMod val="75000"/>
            </a:schemeClr>
          </a:solidFill>
        </p:spPr>
        <p:txBody>
          <a:bodyPr vert="horz" lIns="91440" tIns="45720" rIns="91440" bIns="45720" rtlCol="0" anchor="ctr">
            <a:normAutofit/>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fa-IR" sz="2600" b="0" i="0" u="none" strike="noStrike" kern="1200" cap="none" spc="0" normalizeH="0" baseline="0" noProof="0" dirty="0" smtClean="0">
                <a:ln>
                  <a:noFill/>
                </a:ln>
                <a:solidFill>
                  <a:schemeClr val="bg1"/>
                </a:solidFill>
                <a:effectLst/>
                <a:uLnTx/>
                <a:uFillTx/>
                <a:latin typeface="+mj-lt"/>
                <a:ea typeface="+mj-ea"/>
                <a:cs typeface="B Titr" pitchFamily="2" charset="-78"/>
              </a:rPr>
              <a:t>دانشگاه صنعتی شاهرود، مرکز آموزش‌های الکترونیکی</a:t>
            </a:r>
            <a:endParaRPr kumimoji="0" lang="en-US" sz="2600" b="0" i="0" u="none" strike="noStrike" kern="1200" cap="none" spc="0" normalizeH="0" baseline="0" noProof="0" dirty="0">
              <a:ln>
                <a:noFill/>
              </a:ln>
              <a:solidFill>
                <a:schemeClr val="bg1"/>
              </a:solidFill>
              <a:effectLst/>
              <a:uLnTx/>
              <a:uFillTx/>
              <a:latin typeface="+mj-lt"/>
              <a:ea typeface="+mj-ea"/>
              <a:cs typeface="B Titr" pitchFamily="2" charset="-78"/>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5029200" y="6324600"/>
            <a:ext cx="2133600" cy="365125"/>
          </a:xfrm>
          <a:prstGeom prst="rect">
            <a:avLst/>
          </a:prstGeom>
        </p:spPr>
        <p:txBody>
          <a:bodyPr/>
          <a:lstStyle/>
          <a:p>
            <a:fld id="{E1ED184B-EE6C-4E94-963D-7019FB305B25}" type="datetime1">
              <a:rPr lang="en-US" smtClean="0"/>
              <a:pPr/>
              <a:t>12/15/2015</a:t>
            </a:fld>
            <a:endParaRPr lang="en-US"/>
          </a:p>
        </p:txBody>
      </p:sp>
      <p:sp>
        <p:nvSpPr>
          <p:cNvPr id="5" name="Footer Placeholder 4"/>
          <p:cNvSpPr>
            <a:spLocks noGrp="1"/>
          </p:cNvSpPr>
          <p:nvPr>
            <p:ph type="ftr" sz="quarter" idx="11"/>
          </p:nvPr>
        </p:nvSpPr>
        <p:spPr/>
        <p:txBody>
          <a:bodyPr/>
          <a:lstStyle/>
          <a:p>
            <a:r>
              <a:rPr lang="fa-IR" smtClean="0"/>
              <a:t>آرايه‌ها - فرهادي</a:t>
            </a:r>
            <a:endParaRPr lang="en-US"/>
          </a:p>
        </p:txBody>
      </p:sp>
      <p:sp>
        <p:nvSpPr>
          <p:cNvPr id="8" name="Text Placeholder 7"/>
          <p:cNvSpPr>
            <a:spLocks noGrp="1"/>
          </p:cNvSpPr>
          <p:nvPr>
            <p:ph type="body" sz="quarter" idx="13" hasCustomPrompt="1"/>
          </p:nvPr>
        </p:nvSpPr>
        <p:spPr>
          <a:xfrm>
            <a:off x="1828800" y="4419600"/>
            <a:ext cx="4343400" cy="609600"/>
          </a:xfrm>
        </p:spPr>
        <p:txBody>
          <a:bodyPr>
            <a:noAutofit/>
          </a:bodyPr>
          <a:lstStyle>
            <a:lvl1pPr algn="ctr">
              <a:buNone/>
              <a:defRPr sz="2400" baseline="0"/>
            </a:lvl1pPr>
          </a:lstStyle>
          <a:p>
            <a:pPr lvl="0"/>
            <a:r>
              <a:rPr lang="fa-IR" dirty="0" smtClean="0"/>
              <a:t>برای ویرایش ارائه دهنده کلیک کنید</a:t>
            </a:r>
            <a:endParaRPr lang="en-US" dirty="0"/>
          </a:p>
        </p:txBody>
      </p:sp>
      <p:sp>
        <p:nvSpPr>
          <p:cNvPr id="10" name="Text Placeholder 9"/>
          <p:cNvSpPr>
            <a:spLocks noGrp="1"/>
          </p:cNvSpPr>
          <p:nvPr>
            <p:ph type="body" sz="quarter" idx="15" hasCustomPrompt="1"/>
          </p:nvPr>
        </p:nvSpPr>
        <p:spPr>
          <a:xfrm>
            <a:off x="1828800" y="5181600"/>
            <a:ext cx="4114800" cy="457200"/>
          </a:xfrm>
        </p:spPr>
        <p:txBody>
          <a:bodyPr>
            <a:noAutofit/>
          </a:bodyPr>
          <a:lstStyle>
            <a:lvl1pPr algn="ctr">
              <a:buNone/>
              <a:defRPr sz="1600" baseline="0"/>
            </a:lvl1pPr>
          </a:lstStyle>
          <a:p>
            <a:pPr lvl="0"/>
            <a:r>
              <a:rPr lang="fa-IR" dirty="0" smtClean="0"/>
              <a:t>برای ویرایش ایمیل کلیک کنید</a:t>
            </a:r>
            <a:endParaRPr lang="en-US" dirty="0"/>
          </a:p>
        </p:txBody>
      </p:sp>
      <p:sp>
        <p:nvSpPr>
          <p:cNvPr id="14" name="Title Placeholder 1"/>
          <p:cNvSpPr txBox="1">
            <a:spLocks/>
          </p:cNvSpPr>
          <p:nvPr userDrawn="1"/>
        </p:nvSpPr>
        <p:spPr>
          <a:xfrm>
            <a:off x="529937" y="117764"/>
            <a:ext cx="7086600" cy="1143000"/>
          </a:xfrm>
          <a:prstGeom prst="rect">
            <a:avLst/>
          </a:prstGeom>
          <a:solidFill>
            <a:schemeClr val="tx2">
              <a:lumMod val="75000"/>
            </a:schemeClr>
          </a:solidFill>
        </p:spPr>
        <p:txBody>
          <a:bodyPr vert="horz" lIns="91440" tIns="45720" rIns="91440" bIns="45720" rtlCol="0" anchor="ctr">
            <a:normAutofit/>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fa-IR" sz="2600" b="0" i="0" u="none" strike="noStrike" kern="1200" cap="none" spc="0" normalizeH="0" baseline="0" noProof="0" dirty="0" smtClean="0">
                <a:ln>
                  <a:noFill/>
                </a:ln>
                <a:solidFill>
                  <a:schemeClr val="bg1"/>
                </a:solidFill>
                <a:effectLst/>
                <a:uLnTx/>
                <a:uFillTx/>
                <a:latin typeface="+mj-lt"/>
                <a:ea typeface="+mj-ea"/>
                <a:cs typeface="B Titr" pitchFamily="2" charset="-78"/>
              </a:rPr>
              <a:t>دانشگاه صنعتی شاهرود، مرکز آموزش‌های الکترونیکی</a:t>
            </a:r>
            <a:endParaRPr kumimoji="0" lang="en-US" sz="2600" b="0" i="0" u="none" strike="noStrike" kern="1200" cap="none" spc="0" normalizeH="0" baseline="0" noProof="0" dirty="0">
              <a:ln>
                <a:noFill/>
              </a:ln>
              <a:solidFill>
                <a:schemeClr val="bg1"/>
              </a:solidFill>
              <a:effectLst/>
              <a:uLnTx/>
              <a:uFillTx/>
              <a:latin typeface="+mj-lt"/>
              <a:ea typeface="+mj-ea"/>
              <a:cs typeface="B Titr" pitchFamily="2" charset="-78"/>
            </a:endParaRPr>
          </a:p>
        </p:txBody>
      </p:sp>
      <p:sp>
        <p:nvSpPr>
          <p:cNvPr id="17" name="TextBox 16"/>
          <p:cNvSpPr txBox="1"/>
          <p:nvPr userDrawn="1"/>
        </p:nvSpPr>
        <p:spPr>
          <a:xfrm>
            <a:off x="304800" y="2873514"/>
            <a:ext cx="8534400" cy="707886"/>
          </a:xfrm>
          <a:prstGeom prst="rect">
            <a:avLst/>
          </a:prstGeom>
          <a:noFill/>
        </p:spPr>
        <p:txBody>
          <a:bodyPr wrap="square" rtlCol="0">
            <a:spAutoFit/>
          </a:bodyPr>
          <a:lstStyle/>
          <a:p>
            <a:pPr algn="ctr" defTabSz="914400" rtl="1" eaLnBrk="1" latinLnBrk="0" hangingPunct="1">
              <a:spcBef>
                <a:spcPct val="0"/>
              </a:spcBef>
              <a:buNone/>
            </a:pPr>
            <a:r>
              <a:rPr lang="fa-IR" sz="4000" kern="1200" baseline="0" dirty="0" smtClean="0">
                <a:solidFill>
                  <a:schemeClr val="tx1"/>
                </a:solidFill>
                <a:latin typeface="+mj-lt"/>
                <a:ea typeface="+mj-ea"/>
                <a:cs typeface="B Titr" pitchFamily="2" charset="-78"/>
              </a:rPr>
              <a:t>با تشکر از توجه شما</a:t>
            </a:r>
            <a:endParaRPr lang="en-US" sz="4000" kern="1200" baseline="0" dirty="0" smtClean="0">
              <a:solidFill>
                <a:schemeClr val="tx1"/>
              </a:solidFill>
              <a:latin typeface="+mj-lt"/>
              <a:ea typeface="+mj-ea"/>
              <a:cs typeface="B Titr" pitchFamily="2" charset="-78"/>
            </a:endParaRPr>
          </a:p>
        </p:txBody>
      </p:sp>
      <p:sp>
        <p:nvSpPr>
          <p:cNvPr id="9" name="Slide Number Placeholder 3"/>
          <p:cNvSpPr>
            <a:spLocks noGrp="1"/>
          </p:cNvSpPr>
          <p:nvPr>
            <p:ph type="sldNum" sz="quarter" idx="12"/>
          </p:nvPr>
        </p:nvSpPr>
        <p:spPr>
          <a:xfrm>
            <a:off x="76200" y="6324600"/>
            <a:ext cx="838200" cy="365125"/>
          </a:xfrm>
        </p:spPr>
        <p:txBody>
          <a:bodyPr/>
          <a:lstStyle/>
          <a:p>
            <a:fld id="{6A94BF41-C151-4BD2-8E48-9E658513A674}"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fa-IR" dirty="0" smtClean="0"/>
              <a:t>برای ویرایش متن اصلی کلیک کنید</a:t>
            </a:r>
            <a:endParaRPr lang="en-US" dirty="0"/>
          </a:p>
        </p:txBody>
      </p:sp>
      <p:sp>
        <p:nvSpPr>
          <p:cNvPr id="3" name="Content Placeholder 2"/>
          <p:cNvSpPr>
            <a:spLocks noGrp="1"/>
          </p:cNvSpPr>
          <p:nvPr>
            <p:ph idx="1" hasCustomPrompt="1"/>
          </p:nvPr>
        </p:nvSpPr>
        <p:spPr/>
        <p:txBody>
          <a:bodyPr/>
          <a:lstStyle>
            <a:lvl2pPr>
              <a:defRPr baseline="0"/>
            </a:lvl2pPr>
            <a:lvl4pPr>
              <a:defRPr baseline="0"/>
            </a:lvl4pPr>
            <a:lvl5pPr>
              <a:defRPr baseline="0"/>
            </a:lvl5pPr>
          </a:lstStyle>
          <a:p>
            <a:pPr lvl="0"/>
            <a:r>
              <a:rPr lang="fa-IR" dirty="0" smtClean="0"/>
              <a:t>برای ویرایش متن اصلی کلیک کنید</a:t>
            </a:r>
            <a:endParaRPr lang="en-US" dirty="0" smtClean="0"/>
          </a:p>
          <a:p>
            <a:pPr lvl="1"/>
            <a:r>
              <a:rPr lang="fa-IR" dirty="0" smtClean="0"/>
              <a:t>سطح دوم</a:t>
            </a:r>
            <a:endParaRPr lang="en-US" dirty="0" smtClean="0"/>
          </a:p>
          <a:p>
            <a:pPr lvl="2"/>
            <a:r>
              <a:rPr lang="fa-IR" dirty="0" smtClean="0"/>
              <a:t>سطح سوم</a:t>
            </a:r>
            <a:endParaRPr lang="en-US" dirty="0" smtClean="0"/>
          </a:p>
          <a:p>
            <a:pPr lvl="3"/>
            <a:r>
              <a:rPr lang="fa-IR" dirty="0" smtClean="0"/>
              <a:t>سطح چهارم</a:t>
            </a:r>
            <a:endParaRPr lang="en-US" dirty="0" smtClean="0"/>
          </a:p>
          <a:p>
            <a:pPr lvl="4"/>
            <a:r>
              <a:rPr lang="fa-IR" dirty="0" smtClean="0"/>
              <a:t>سطح پنجم</a:t>
            </a:r>
            <a:endParaRPr lang="en-US" dirty="0"/>
          </a:p>
        </p:txBody>
      </p:sp>
      <p:sp>
        <p:nvSpPr>
          <p:cNvPr id="4" name="Date Placeholder 3"/>
          <p:cNvSpPr>
            <a:spLocks noGrp="1"/>
          </p:cNvSpPr>
          <p:nvPr>
            <p:ph type="dt" sz="half" idx="10"/>
          </p:nvPr>
        </p:nvSpPr>
        <p:spPr>
          <a:xfrm>
            <a:off x="4876800" y="6324600"/>
            <a:ext cx="2133600" cy="365125"/>
          </a:xfrm>
          <a:prstGeom prst="rect">
            <a:avLst/>
          </a:prstGeom>
        </p:spPr>
        <p:txBody>
          <a:bodyPr/>
          <a:lstStyle/>
          <a:p>
            <a:fld id="{B97E096A-F17F-4321-BD1D-9F6A9219E106}" type="datetime1">
              <a:rPr lang="en-US" smtClean="0"/>
              <a:pPr/>
              <a:t>12/15/2015</a:t>
            </a:fld>
            <a:endParaRPr lang="en-US"/>
          </a:p>
        </p:txBody>
      </p:sp>
      <p:sp>
        <p:nvSpPr>
          <p:cNvPr id="5" name="Footer Placeholder 4"/>
          <p:cNvSpPr>
            <a:spLocks noGrp="1"/>
          </p:cNvSpPr>
          <p:nvPr>
            <p:ph type="ftr" sz="quarter" idx="11"/>
          </p:nvPr>
        </p:nvSpPr>
        <p:spPr/>
        <p:txBody>
          <a:bodyPr/>
          <a:lstStyle/>
          <a:p>
            <a:r>
              <a:rPr lang="fa-IR" smtClean="0"/>
              <a:t>آرايه‌ها - فرهادي</a:t>
            </a:r>
            <a:endParaRPr lang="en-US"/>
          </a:p>
        </p:txBody>
      </p:sp>
      <p:sp>
        <p:nvSpPr>
          <p:cNvPr id="6" name="Slide Number Placeholder 5"/>
          <p:cNvSpPr>
            <a:spLocks noGrp="1"/>
          </p:cNvSpPr>
          <p:nvPr>
            <p:ph type="sldNum" sz="quarter" idx="12"/>
          </p:nvPr>
        </p:nvSpPr>
        <p:spPr/>
        <p:txBody>
          <a:bodyPr/>
          <a:lstStyle/>
          <a:p>
            <a:fld id="{7F8B5327-662B-486C-A55F-C826F1128C71}"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00F256EF-54B3-4EFC-A64E-7C1B19CCAAF9}" type="datetime1">
              <a:rPr lang="en-US" smtClean="0"/>
              <a:pPr/>
              <a:t>12/15/2015</a:t>
            </a:fld>
            <a:endParaRPr lang="en-US"/>
          </a:p>
        </p:txBody>
      </p:sp>
      <p:sp>
        <p:nvSpPr>
          <p:cNvPr id="6" name="Footer Placeholder 5"/>
          <p:cNvSpPr>
            <a:spLocks noGrp="1"/>
          </p:cNvSpPr>
          <p:nvPr>
            <p:ph type="ftr" sz="quarter" idx="11"/>
          </p:nvPr>
        </p:nvSpPr>
        <p:spPr/>
        <p:txBody>
          <a:bodyPr/>
          <a:lstStyle/>
          <a:p>
            <a:r>
              <a:rPr lang="fa-IR" smtClean="0"/>
              <a:t>آرايه‌ها - فرهادي</a:t>
            </a:r>
            <a:endParaRPr lang="en-US"/>
          </a:p>
        </p:txBody>
      </p:sp>
      <p:sp>
        <p:nvSpPr>
          <p:cNvPr id="7" name="Slide Number Placeholder 6"/>
          <p:cNvSpPr>
            <a:spLocks noGrp="1"/>
          </p:cNvSpPr>
          <p:nvPr>
            <p:ph type="sldNum" sz="quarter" idx="12"/>
          </p:nvPr>
        </p:nvSpPr>
        <p:spPr/>
        <p:txBody>
          <a:bodyPr/>
          <a:lstStyle/>
          <a:p>
            <a:fld id="{7F8B5327-662B-486C-A55F-C826F1128C71}"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5029200" y="6340475"/>
            <a:ext cx="2133600" cy="365125"/>
          </a:xfrm>
          <a:prstGeom prst="rect">
            <a:avLst/>
          </a:prstGeom>
        </p:spPr>
        <p:txBody>
          <a:bodyPr/>
          <a:lstStyle/>
          <a:p>
            <a:fld id="{024159C7-2411-4A5B-977A-1900599801CB}" type="datetime1">
              <a:rPr lang="en-US" smtClean="0"/>
              <a:pPr/>
              <a:t>12/15/2015</a:t>
            </a:fld>
            <a:endParaRPr lang="en-US"/>
          </a:p>
        </p:txBody>
      </p:sp>
      <p:sp>
        <p:nvSpPr>
          <p:cNvPr id="8" name="Footer Placeholder 7"/>
          <p:cNvSpPr>
            <a:spLocks noGrp="1"/>
          </p:cNvSpPr>
          <p:nvPr>
            <p:ph type="ftr" sz="quarter" idx="11"/>
          </p:nvPr>
        </p:nvSpPr>
        <p:spPr/>
        <p:txBody>
          <a:bodyPr/>
          <a:lstStyle/>
          <a:p>
            <a:r>
              <a:rPr lang="fa-IR" smtClean="0"/>
              <a:t>آرايه‌ها - فرهادي</a:t>
            </a:r>
            <a:endParaRPr lang="en-US"/>
          </a:p>
        </p:txBody>
      </p:sp>
      <p:sp>
        <p:nvSpPr>
          <p:cNvPr id="9" name="Slide Number Placeholder 8"/>
          <p:cNvSpPr>
            <a:spLocks noGrp="1"/>
          </p:cNvSpPr>
          <p:nvPr>
            <p:ph type="sldNum" sz="quarter" idx="12"/>
          </p:nvPr>
        </p:nvSpPr>
        <p:spPr/>
        <p:txBody>
          <a:bodyPr/>
          <a:lstStyle/>
          <a:p>
            <a:fld id="{7F8B5327-662B-486C-A55F-C826F1128C71}"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5029200" y="6324600"/>
            <a:ext cx="2133600" cy="365125"/>
          </a:xfrm>
          <a:prstGeom prst="rect">
            <a:avLst/>
          </a:prstGeom>
        </p:spPr>
        <p:txBody>
          <a:bodyPr/>
          <a:lstStyle/>
          <a:p>
            <a:fld id="{B4BE67E2-EB3A-4751-B86E-A31A871B6AA9}" type="datetime1">
              <a:rPr lang="en-US" smtClean="0"/>
              <a:pPr/>
              <a:t>12/15/2015</a:t>
            </a:fld>
            <a:endParaRPr lang="en-US"/>
          </a:p>
        </p:txBody>
      </p:sp>
      <p:sp>
        <p:nvSpPr>
          <p:cNvPr id="4" name="Footer Placeholder 3"/>
          <p:cNvSpPr>
            <a:spLocks noGrp="1"/>
          </p:cNvSpPr>
          <p:nvPr>
            <p:ph type="ftr" sz="quarter" idx="11"/>
          </p:nvPr>
        </p:nvSpPr>
        <p:spPr/>
        <p:txBody>
          <a:bodyPr/>
          <a:lstStyle/>
          <a:p>
            <a:r>
              <a:rPr lang="fa-IR" smtClean="0"/>
              <a:t>آرايه‌ها - فرهادي</a:t>
            </a:r>
            <a:endParaRPr lang="en-US"/>
          </a:p>
        </p:txBody>
      </p:sp>
      <p:sp>
        <p:nvSpPr>
          <p:cNvPr id="5" name="Slide Number Placeholder 4"/>
          <p:cNvSpPr>
            <a:spLocks noGrp="1"/>
          </p:cNvSpPr>
          <p:nvPr>
            <p:ph type="sldNum" sz="quarter" idx="12"/>
          </p:nvPr>
        </p:nvSpPr>
        <p:spPr/>
        <p:txBody>
          <a:bodyPr/>
          <a:lstStyle/>
          <a:p>
            <a:fld id="{7F8B5327-662B-486C-A55F-C826F1128C71}" type="slidenum">
              <a:rPr lang="en-US" smtClean="0"/>
              <a:pPr/>
              <a:t>‹#›</a:t>
            </a:fld>
            <a:endParaRPr 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937" y="117764"/>
            <a:ext cx="7086600" cy="1143000"/>
          </a:xfrm>
          <a:prstGeom prst="rect">
            <a:avLst/>
          </a:prstGeom>
          <a:solidFill>
            <a:schemeClr val="tx2">
              <a:lumMod val="75000"/>
            </a:schemeClr>
          </a:solidFill>
        </p:spPr>
        <p:txBody>
          <a:bodyPr vert="horz" lIns="91440" tIns="45720" rIns="91440" bIns="45720" rtlCol="0" anchor="ctr">
            <a:normAutofit/>
          </a:bodyPr>
          <a:lstStyle/>
          <a:p>
            <a:r>
              <a:rPr lang="fa-IR" dirty="0" smtClean="0"/>
              <a:t>برای ویرایش متن اصلی کلیک کنید</a:t>
            </a:r>
            <a:endParaRPr lang="en-US" dirty="0"/>
          </a:p>
        </p:txBody>
      </p:sp>
      <p:sp>
        <p:nvSpPr>
          <p:cNvPr id="3" name="Text Placeholder 2"/>
          <p:cNvSpPr>
            <a:spLocks noGrp="1"/>
          </p:cNvSpPr>
          <p:nvPr>
            <p:ph type="body" idx="1"/>
          </p:nvPr>
        </p:nvSpPr>
        <p:spPr>
          <a:xfrm>
            <a:off x="457200" y="1570037"/>
            <a:ext cx="7467600" cy="4449763"/>
          </a:xfrm>
          <a:prstGeom prst="rect">
            <a:avLst/>
          </a:prstGeom>
        </p:spPr>
        <p:txBody>
          <a:bodyPr vert="horz" lIns="91440" tIns="45720" rIns="91440" bIns="45720" rtlCol="0">
            <a:normAutofit/>
          </a:bodyPr>
          <a:lstStyle/>
          <a:p>
            <a:pPr lvl="0"/>
            <a:r>
              <a:rPr lang="fa-IR" dirty="0" smtClean="0"/>
              <a:t>برای ویرایش متن اصلی کلیک کنید</a:t>
            </a:r>
            <a:endParaRPr lang="en-US" dirty="0" smtClean="0"/>
          </a:p>
          <a:p>
            <a:pPr lvl="1"/>
            <a:r>
              <a:rPr lang="fa-IR" dirty="0" smtClean="0"/>
              <a:t>سطح دوم</a:t>
            </a:r>
            <a:endParaRPr lang="en-US" dirty="0" smtClean="0"/>
          </a:p>
          <a:p>
            <a:pPr lvl="2"/>
            <a:r>
              <a:rPr lang="fa-IR" dirty="0" smtClean="0"/>
              <a:t>سطح سوم</a:t>
            </a:r>
            <a:endParaRPr lang="en-US" dirty="0" smtClean="0"/>
          </a:p>
          <a:p>
            <a:pPr lvl="3"/>
            <a:r>
              <a:rPr lang="fa-IR" dirty="0" smtClean="0"/>
              <a:t>سطح چهارم</a:t>
            </a:r>
            <a:endParaRPr lang="en-US" dirty="0" smtClean="0"/>
          </a:p>
          <a:p>
            <a:pPr lvl="4"/>
            <a:r>
              <a:rPr lang="fa-IR" dirty="0" smtClean="0"/>
              <a:t>سطح پنجم</a:t>
            </a:r>
            <a:endParaRPr lang="en-US" dirty="0"/>
          </a:p>
        </p:txBody>
      </p:sp>
      <p:sp>
        <p:nvSpPr>
          <p:cNvPr id="5" name="Footer Placeholder 4"/>
          <p:cNvSpPr>
            <a:spLocks noGrp="1"/>
          </p:cNvSpPr>
          <p:nvPr>
            <p:ph type="ftr" sz="quarter" idx="3"/>
          </p:nvPr>
        </p:nvSpPr>
        <p:spPr>
          <a:xfrm>
            <a:off x="1752600" y="6324600"/>
            <a:ext cx="2895600" cy="365125"/>
          </a:xfrm>
          <a:prstGeom prst="rect">
            <a:avLst/>
          </a:prstGeom>
        </p:spPr>
        <p:txBody>
          <a:bodyPr vert="horz" lIns="91440" tIns="45720" rIns="91440" bIns="45720" rtlCol="0" anchor="ctr"/>
          <a:lstStyle>
            <a:lvl1pPr algn="ctr" rtl="1">
              <a:defRPr sz="1200">
                <a:solidFill>
                  <a:schemeClr val="tx1">
                    <a:tint val="75000"/>
                  </a:schemeClr>
                </a:solidFill>
              </a:defRPr>
            </a:lvl1pPr>
          </a:lstStyle>
          <a:p>
            <a:r>
              <a:rPr lang="fa-IR" smtClean="0"/>
              <a:t>آرايه‌ها - فرهادي</a:t>
            </a:r>
            <a:endParaRPr lang="en-US" dirty="0"/>
          </a:p>
        </p:txBody>
      </p:sp>
      <p:sp>
        <p:nvSpPr>
          <p:cNvPr id="6" name="Slide Number Placeholder 5"/>
          <p:cNvSpPr>
            <a:spLocks noGrp="1"/>
          </p:cNvSpPr>
          <p:nvPr>
            <p:ph type="sldNum" sz="quarter" idx="4"/>
          </p:nvPr>
        </p:nvSpPr>
        <p:spPr>
          <a:xfrm>
            <a:off x="76200" y="6324600"/>
            <a:ext cx="838200" cy="365125"/>
          </a:xfrm>
          <a:prstGeom prst="rect">
            <a:avLst/>
          </a:prstGeom>
        </p:spPr>
        <p:txBody>
          <a:bodyPr vert="horz" lIns="91440" tIns="45720" rIns="91440" bIns="45720" rtlCol="0" anchor="ctr"/>
          <a:lstStyle>
            <a:lvl1pPr algn="ctr" rtl="1">
              <a:defRPr sz="1200">
                <a:solidFill>
                  <a:schemeClr val="tx1">
                    <a:tint val="75000"/>
                  </a:schemeClr>
                </a:solidFill>
              </a:defRPr>
            </a:lvl1pPr>
          </a:lstStyle>
          <a:p>
            <a:fld id="{7F8B5327-662B-486C-A55F-C826F1128C71}" type="slidenum">
              <a:rPr lang="en-US" smtClean="0"/>
              <a:pPr/>
              <a:t>‹#›</a:t>
            </a:fld>
            <a:endParaRPr lang="en-US" dirty="0"/>
          </a:p>
        </p:txBody>
      </p:sp>
      <p:pic>
        <p:nvPicPr>
          <p:cNvPr id="11" name="Picture 34" descr="circle2"/>
          <p:cNvPicPr>
            <a:picLocks noChangeAspect="1" noChangeArrowheads="1"/>
          </p:cNvPicPr>
          <p:nvPr userDrawn="1"/>
        </p:nvPicPr>
        <p:blipFill>
          <a:blip r:embed="rId8" cstate="print"/>
          <a:srcRect/>
          <a:stretch>
            <a:fillRect/>
          </a:stretch>
        </p:blipFill>
        <p:spPr bwMode="auto">
          <a:xfrm flipH="1">
            <a:off x="5562600" y="4055555"/>
            <a:ext cx="3581400" cy="2802445"/>
          </a:xfrm>
          <a:prstGeom prst="rect">
            <a:avLst/>
          </a:prstGeom>
          <a:noFill/>
          <a:ln w="9525">
            <a:noFill/>
            <a:miter lim="800000"/>
            <a:headEnd/>
            <a:tailEnd/>
          </a:ln>
        </p:spPr>
      </p:pic>
      <p:sp>
        <p:nvSpPr>
          <p:cNvPr id="12" name="Oval 37"/>
          <p:cNvSpPr>
            <a:spLocks noChangeArrowheads="1"/>
          </p:cNvSpPr>
          <p:nvPr userDrawn="1"/>
        </p:nvSpPr>
        <p:spPr bwMode="auto">
          <a:xfrm>
            <a:off x="7772400" y="29585"/>
            <a:ext cx="1295400" cy="1295400"/>
          </a:xfrm>
          <a:prstGeom prst="ellipse">
            <a:avLst/>
          </a:prstGeom>
          <a:solidFill>
            <a:srgbClr val="000080"/>
          </a:solidFill>
          <a:ln w="9525">
            <a:noFill/>
            <a:round/>
            <a:headEnd/>
            <a:tailEnd/>
          </a:ln>
          <a:effectLst/>
        </p:spPr>
        <p:txBody>
          <a:bodyPr wrap="none" anchor="ctr"/>
          <a:lstStyle/>
          <a:p>
            <a:pPr algn="r" rtl="1"/>
            <a:endParaRPr lang="en-US"/>
          </a:p>
        </p:txBody>
      </p:sp>
      <p:pic>
        <p:nvPicPr>
          <p:cNvPr id="14" name="Picture 3" descr="C:\Users\Smh\Desktop\majazi-Logo-name.png"/>
          <p:cNvPicPr>
            <a:picLocks noChangeAspect="1" noChangeArrowheads="1"/>
          </p:cNvPicPr>
          <p:nvPr userDrawn="1"/>
        </p:nvPicPr>
        <p:blipFill>
          <a:blip r:embed="rId9" cstate="print"/>
          <a:srcRect/>
          <a:stretch>
            <a:fillRect/>
          </a:stretch>
        </p:blipFill>
        <p:spPr bwMode="auto">
          <a:xfrm>
            <a:off x="7874868" y="1359191"/>
            <a:ext cx="1037022" cy="622009"/>
          </a:xfrm>
          <a:prstGeom prst="rect">
            <a:avLst/>
          </a:prstGeom>
          <a:noFill/>
        </p:spPr>
      </p:pic>
      <p:sp>
        <p:nvSpPr>
          <p:cNvPr id="15" name="Date Placeholder 3"/>
          <p:cNvSpPr>
            <a:spLocks noGrp="1"/>
          </p:cNvSpPr>
          <p:nvPr>
            <p:ph type="dt" sz="half" idx="2"/>
          </p:nvPr>
        </p:nvSpPr>
        <p:spPr>
          <a:xfrm>
            <a:off x="5105400" y="6324600"/>
            <a:ext cx="2133600" cy="365125"/>
          </a:xfrm>
          <a:prstGeom prst="rect">
            <a:avLst/>
          </a:prstGeom>
        </p:spPr>
        <p:txBody>
          <a:bodyPr vert="horz" lIns="91440" tIns="45720" rIns="91440" bIns="45720" rtlCol="0" anchor="ctr"/>
          <a:lstStyle>
            <a:lvl1pPr algn="r" rtl="1">
              <a:defRPr sz="1200">
                <a:solidFill>
                  <a:schemeClr val="tx1">
                    <a:tint val="75000"/>
                  </a:schemeClr>
                </a:solidFill>
              </a:defRPr>
            </a:lvl1pPr>
          </a:lstStyle>
          <a:p>
            <a:fld id="{A537DF54-EBB0-4534-99C6-D69138BBE9E9}" type="datetime1">
              <a:rPr lang="en-US" smtClean="0"/>
              <a:pPr/>
              <a:t>12/15/2015</a:t>
            </a:fld>
            <a:endParaRPr lang="en-US"/>
          </a:p>
        </p:txBody>
      </p:sp>
      <p:pic>
        <p:nvPicPr>
          <p:cNvPr id="1027" name="Picture 3"/>
          <p:cNvPicPr>
            <a:picLocks noChangeAspect="1" noChangeArrowheads="1"/>
          </p:cNvPicPr>
          <p:nvPr userDrawn="1"/>
        </p:nvPicPr>
        <p:blipFill>
          <a:blip r:embed="rId10" cstate="print">
            <a:extLst>
              <a:ext uri="{28A0092B-C50C-407E-A947-70E740481C1C}">
                <a14:useLocalDpi xmlns:a14="http://schemas.microsoft.com/office/drawing/2010/main" val="0"/>
              </a:ext>
            </a:extLst>
          </a:blip>
          <a:stretch>
            <a:fillRect/>
          </a:stretch>
        </p:blipFill>
        <p:spPr bwMode="auto">
          <a:xfrm>
            <a:off x="8000650" y="162935"/>
            <a:ext cx="818002" cy="102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85" r:id="rId1"/>
    <p:sldLayoutId id="2147483694" r:id="rId2"/>
    <p:sldLayoutId id="2147483686" r:id="rId3"/>
    <p:sldLayoutId id="2147483688" r:id="rId4"/>
    <p:sldLayoutId id="2147483689" r:id="rId5"/>
    <p:sldLayoutId id="2147483690" r:id="rId6"/>
  </p:sldLayoutIdLst>
  <p:timing>
    <p:tnLst>
      <p:par>
        <p:cTn id="1" dur="indefinite" restart="never" nodeType="tmRoot"/>
      </p:par>
    </p:tnLst>
  </p:timing>
  <p:hf hdr="0" dt="0"/>
  <p:txStyles>
    <p:titleStyle>
      <a:lvl1pPr algn="l" defTabSz="914400" rtl="1" eaLnBrk="1" latinLnBrk="0" hangingPunct="1">
        <a:spcBef>
          <a:spcPct val="0"/>
        </a:spcBef>
        <a:buNone/>
        <a:defRPr sz="2600" kern="1200" baseline="0">
          <a:solidFill>
            <a:schemeClr val="bg1"/>
          </a:solidFill>
          <a:latin typeface="+mj-lt"/>
          <a:ea typeface="+mj-ea"/>
          <a:cs typeface="B Titr" pitchFamily="2" charset="-78"/>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B Nazanin" pitchFamily="2" charset="-78"/>
        </a:defRPr>
      </a:lvl1pPr>
      <a:lvl2pPr marL="742950" indent="-285750" algn="r" defTabSz="914400" rtl="1" eaLnBrk="1" latinLnBrk="0" hangingPunct="1">
        <a:spcBef>
          <a:spcPct val="20000"/>
        </a:spcBef>
        <a:buFont typeface="Arial" pitchFamily="34" charset="0"/>
        <a:buChar char="–"/>
        <a:defRPr sz="2800" kern="1200" baseline="0">
          <a:solidFill>
            <a:schemeClr val="tx1"/>
          </a:solidFill>
          <a:latin typeface="+mn-lt"/>
          <a:ea typeface="+mn-ea"/>
          <a:cs typeface="B Nazanin" pitchFamily="2" charset="-78"/>
        </a:defRPr>
      </a:lvl2pPr>
      <a:lvl3pPr marL="1143000" indent="-228600" algn="r" defTabSz="914400" rtl="1" eaLnBrk="1" latinLnBrk="0" hangingPunct="1">
        <a:spcBef>
          <a:spcPct val="20000"/>
        </a:spcBef>
        <a:buFont typeface="Arial" pitchFamily="34" charset="0"/>
        <a:buChar char="•"/>
        <a:defRPr sz="2400" kern="1200" baseline="0">
          <a:solidFill>
            <a:schemeClr val="tx1"/>
          </a:solidFill>
          <a:latin typeface="+mn-lt"/>
          <a:ea typeface="+mn-ea"/>
          <a:cs typeface="B Nazanin" pitchFamily="2" charset="-78"/>
        </a:defRPr>
      </a:lvl3pPr>
      <a:lvl4pPr marL="1600200" indent="-228600" algn="r" defTabSz="914400" rtl="1" eaLnBrk="1" latinLnBrk="0" hangingPunct="1">
        <a:spcBef>
          <a:spcPct val="20000"/>
        </a:spcBef>
        <a:buFont typeface="Arial" pitchFamily="34" charset="0"/>
        <a:buChar char="–"/>
        <a:defRPr sz="2000" kern="1200" baseline="0">
          <a:solidFill>
            <a:schemeClr val="tx1"/>
          </a:solidFill>
          <a:latin typeface="+mn-lt"/>
          <a:ea typeface="+mn-ea"/>
          <a:cs typeface="B Nazanin" pitchFamily="2" charset="-78"/>
        </a:defRPr>
      </a:lvl4pPr>
      <a:lvl5pPr marL="2057400" indent="-228600" algn="r" defTabSz="914400" rtl="1" eaLnBrk="1" latinLnBrk="0" hangingPunct="1">
        <a:spcBef>
          <a:spcPct val="20000"/>
        </a:spcBef>
        <a:buFont typeface="Arial" pitchFamily="34" charset="0"/>
        <a:buChar char="»"/>
        <a:defRPr sz="2000" kern="1200" baseline="0">
          <a:solidFill>
            <a:schemeClr val="tx1"/>
          </a:solidFill>
          <a:latin typeface="+mn-lt"/>
          <a:ea typeface="+mn-ea"/>
          <a:cs typeface="B Nazanin" pitchFamily="2" charset="-7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ctrTitle"/>
          </p:nvPr>
        </p:nvSpPr>
        <p:spPr>
          <a:xfrm>
            <a:off x="838200" y="2220479"/>
            <a:ext cx="7315200" cy="1374775"/>
          </a:xfrm>
        </p:spPr>
        <p:txBody>
          <a:bodyPr>
            <a:normAutofit/>
          </a:bodyPr>
          <a:lstStyle/>
          <a:p>
            <a:r>
              <a:rPr lang="fa-IR" dirty="0" smtClean="0"/>
              <a:t>مباني کامپيوتر و برنامه‌نويسي</a:t>
            </a:r>
            <a:endParaRPr lang="fa-IR" dirty="0"/>
          </a:p>
        </p:txBody>
      </p:sp>
      <p:sp>
        <p:nvSpPr>
          <p:cNvPr id="21" name="Subtitle 20"/>
          <p:cNvSpPr>
            <a:spLocks noGrp="1"/>
          </p:cNvSpPr>
          <p:nvPr>
            <p:ph type="subTitle" idx="1"/>
          </p:nvPr>
        </p:nvSpPr>
        <p:spPr>
          <a:xfrm>
            <a:off x="1295400" y="3733800"/>
            <a:ext cx="6400800" cy="914400"/>
          </a:xfrm>
        </p:spPr>
        <p:txBody>
          <a:bodyPr>
            <a:normAutofit/>
          </a:bodyPr>
          <a:lstStyle/>
          <a:p>
            <a:r>
              <a:rPr lang="fa-IR" smtClean="0">
                <a:cs typeface="B Lotus" pitchFamily="2" charset="-78"/>
              </a:rPr>
              <a:t>جلسه نهم: </a:t>
            </a:r>
            <a:r>
              <a:rPr lang="fa-IR" dirty="0" smtClean="0">
                <a:cs typeface="B Lotus" pitchFamily="2" charset="-78"/>
              </a:rPr>
              <a:t>آرايه‌ها</a:t>
            </a:r>
            <a:endParaRPr lang="fa-IR" dirty="0">
              <a:cs typeface="B Lotus" pitchFamily="2" charset="-78"/>
            </a:endParaRPr>
          </a:p>
        </p:txBody>
      </p:sp>
      <p:sp>
        <p:nvSpPr>
          <p:cNvPr id="11" name="Text Placeholder 10"/>
          <p:cNvSpPr>
            <a:spLocks noGrp="1"/>
          </p:cNvSpPr>
          <p:nvPr>
            <p:ph type="body" sz="quarter" idx="13"/>
          </p:nvPr>
        </p:nvSpPr>
        <p:spPr>
          <a:xfrm>
            <a:off x="2324100" y="4419600"/>
            <a:ext cx="4343400" cy="609600"/>
          </a:xfrm>
        </p:spPr>
        <p:txBody>
          <a:bodyPr/>
          <a:lstStyle/>
          <a:p>
            <a:r>
              <a:rPr lang="fa-IR" dirty="0">
                <a:cs typeface="B Lotus" pitchFamily="2" charset="-78"/>
              </a:rPr>
              <a:t>ارائه دهنده: </a:t>
            </a:r>
            <a:r>
              <a:rPr lang="fa-IR" dirty="0" smtClean="0">
                <a:cs typeface="B Lotus" pitchFamily="2" charset="-78"/>
              </a:rPr>
              <a:t>محسن فرهادي</a:t>
            </a:r>
            <a:endParaRPr lang="fa-IR" dirty="0">
              <a:cs typeface="B Lotus" pitchFamily="2" charset="-78"/>
            </a:endParaRPr>
          </a:p>
        </p:txBody>
      </p:sp>
      <p:sp>
        <p:nvSpPr>
          <p:cNvPr id="13" name="Text Placeholder 12"/>
          <p:cNvSpPr>
            <a:spLocks noGrp="1"/>
          </p:cNvSpPr>
          <p:nvPr>
            <p:ph type="body" sz="quarter" idx="15"/>
          </p:nvPr>
        </p:nvSpPr>
        <p:spPr>
          <a:xfrm>
            <a:off x="2438400" y="5029200"/>
            <a:ext cx="4114800" cy="457200"/>
          </a:xfrm>
        </p:spPr>
        <p:txBody>
          <a:bodyPr/>
          <a:lstStyle/>
          <a:p>
            <a:endParaRPr lang="en-GB" dirty="0"/>
          </a:p>
        </p:txBody>
      </p:sp>
      <p:sp>
        <p:nvSpPr>
          <p:cNvPr id="8" name="Footer Placeholder 7"/>
          <p:cNvSpPr>
            <a:spLocks noGrp="1"/>
          </p:cNvSpPr>
          <p:nvPr>
            <p:ph type="ftr" sz="quarter" idx="11"/>
          </p:nvPr>
        </p:nvSpPr>
        <p:spPr/>
        <p:txBody>
          <a:bodyPr/>
          <a:lstStyle/>
          <a:p>
            <a:r>
              <a:rPr lang="fa-IR" smtClean="0"/>
              <a:t>آرايه‌ها - فرهادي</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142844" y="1214422"/>
            <a:ext cx="7643866" cy="2031325"/>
          </a:xfrm>
          <a:prstGeom prst="rect">
            <a:avLst/>
          </a:prstGeom>
          <a:noFill/>
          <a:ln w="9525">
            <a:noFill/>
            <a:miter lim="800000"/>
            <a:headEnd/>
            <a:tailEnd/>
          </a:ln>
        </p:spPr>
        <p:txBody>
          <a:bodyPr wrap="square">
            <a:spAutoFit/>
          </a:bodyPr>
          <a:lstStyle/>
          <a:p>
            <a:pPr algn="just" rtl="1">
              <a:spcBef>
                <a:spcPct val="50000"/>
              </a:spcBef>
              <a:buFont typeface="Wingdings" pitchFamily="2" charset="2"/>
              <a:buChar char="q"/>
            </a:pPr>
            <a:r>
              <a:rPr lang="fa-IR" sz="2800" dirty="0" smtClean="0">
                <a:cs typeface="B Lotus" pitchFamily="2" charset="-78"/>
              </a:rPr>
              <a:t> درجستجوي دودوئي، آرایه اوليه </a:t>
            </a:r>
            <a:r>
              <a:rPr lang="fa-IR" sz="2800" b="1" dirty="0" smtClean="0">
                <a:solidFill>
                  <a:srgbClr val="C00000"/>
                </a:solidFill>
                <a:cs typeface="B Lotus" pitchFamily="2" charset="-78"/>
              </a:rPr>
              <a:t>بايد مرتب </a:t>
            </a:r>
            <a:r>
              <a:rPr lang="fa-IR" sz="2800" dirty="0" smtClean="0">
                <a:cs typeface="B Lotus" pitchFamily="2" charset="-78"/>
              </a:rPr>
              <a:t>باشد. </a:t>
            </a:r>
          </a:p>
          <a:p>
            <a:pPr algn="just" rtl="1">
              <a:spcBef>
                <a:spcPct val="50000"/>
              </a:spcBef>
              <a:buFont typeface="Wingdings" pitchFamily="2" charset="2"/>
              <a:buChar char="q"/>
            </a:pPr>
            <a:r>
              <a:rPr lang="fa-IR" sz="2800" dirty="0" smtClean="0">
                <a:cs typeface="B Lotus" pitchFamily="2" charset="-78"/>
              </a:rPr>
              <a:t> براي جستجو در چنين آرايه</a:t>
            </a:r>
            <a:r>
              <a:rPr lang="fa-IR" sz="2800" dirty="0" smtClean="0"/>
              <a:t>‌</a:t>
            </a:r>
            <a:r>
              <a:rPr lang="fa-IR" sz="2800" dirty="0" smtClean="0">
                <a:cs typeface="B Lotus" pitchFamily="2" charset="-78"/>
              </a:rPr>
              <a:t>اي نخست </a:t>
            </a:r>
            <a:r>
              <a:rPr lang="fa-IR" sz="2800" b="1" dirty="0" smtClean="0">
                <a:solidFill>
                  <a:srgbClr val="FF0000"/>
                </a:solidFill>
                <a:cs typeface="B Lotus" pitchFamily="2" charset="-78"/>
              </a:rPr>
              <a:t>انديس وسط آرايه </a:t>
            </a:r>
            <a:r>
              <a:rPr lang="fa-IR" sz="2800" dirty="0" smtClean="0">
                <a:cs typeface="B Lotus" pitchFamily="2" charset="-78"/>
              </a:rPr>
              <a:t>را پيدا مي</a:t>
            </a:r>
            <a:r>
              <a:rPr lang="fa-IR" sz="2800" dirty="0" smtClean="0"/>
              <a:t>‌</a:t>
            </a:r>
            <a:r>
              <a:rPr lang="fa-IR" sz="2800" dirty="0" smtClean="0">
                <a:cs typeface="B Lotus" pitchFamily="2" charset="-78"/>
              </a:rPr>
              <a:t>کنيم و عنصر واقع در اين انديس را با عبارت مورد جستجو مقايسه مي</a:t>
            </a:r>
            <a:r>
              <a:rPr lang="fa-IR" sz="2800" dirty="0" smtClean="0"/>
              <a:t>‌</a:t>
            </a:r>
            <a:r>
              <a:rPr lang="fa-IR" sz="2800" dirty="0" smtClean="0">
                <a:cs typeface="B Lotus" pitchFamily="2" charset="-78"/>
              </a:rPr>
              <a:t>کنيم.</a:t>
            </a:r>
          </a:p>
        </p:txBody>
      </p:sp>
      <p:sp>
        <p:nvSpPr>
          <p:cNvPr id="9" name="Title 8"/>
          <p:cNvSpPr>
            <a:spLocks noGrp="1"/>
          </p:cNvSpPr>
          <p:nvPr>
            <p:ph type="title"/>
          </p:nvPr>
        </p:nvSpPr>
        <p:spPr>
          <a:xfrm>
            <a:off x="529937" y="428604"/>
            <a:ext cx="7086600" cy="689284"/>
          </a:xfrm>
        </p:spPr>
        <p:txBody>
          <a:bodyPr/>
          <a:lstStyle/>
          <a:p>
            <a:pPr algn="just"/>
            <a:r>
              <a:rPr lang="ar-SA" sz="2800" b="1" dirty="0" smtClean="0">
                <a:solidFill>
                  <a:srgbClr val="FF0000"/>
                </a:solidFill>
                <a:latin typeface="Tahoma" pitchFamily="34" charset="0"/>
              </a:rPr>
              <a:t>الگوريتم جستجوي دودويي</a:t>
            </a:r>
            <a:endParaRPr lang="ar-SA" sz="2800" dirty="0">
              <a:solidFill>
                <a:srgbClr val="0066FF"/>
              </a:solidFill>
              <a:latin typeface="Tahoma" pitchFamily="34" charset="0"/>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10</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142844" y="1214422"/>
            <a:ext cx="7643866" cy="3724096"/>
          </a:xfrm>
          <a:prstGeom prst="rect">
            <a:avLst/>
          </a:prstGeom>
          <a:noFill/>
          <a:ln w="9525">
            <a:noFill/>
            <a:miter lim="800000"/>
            <a:headEnd/>
            <a:tailEnd/>
          </a:ln>
        </p:spPr>
        <p:txBody>
          <a:bodyPr wrap="square">
            <a:spAutoFit/>
          </a:bodyPr>
          <a:lstStyle/>
          <a:p>
            <a:pPr algn="just" rtl="1">
              <a:spcBef>
                <a:spcPct val="0"/>
              </a:spcBef>
              <a:buFont typeface="Wingdings" pitchFamily="2" charset="2"/>
              <a:buChar char="q"/>
            </a:pPr>
            <a:r>
              <a:rPr lang="fa-IR" sz="2800" dirty="0" smtClean="0">
                <a:solidFill>
                  <a:srgbClr val="990033"/>
                </a:solidFill>
                <a:cs typeface="B Lotus" pitchFamily="2" charset="-78"/>
              </a:rPr>
              <a:t> اگر </a:t>
            </a:r>
            <a:r>
              <a:rPr lang="en-US" sz="2800" dirty="0" smtClean="0">
                <a:solidFill>
                  <a:srgbClr val="990033"/>
                </a:solidFill>
                <a:cs typeface="B Lotus" pitchFamily="2" charset="-78"/>
              </a:rPr>
              <a:t>x</a:t>
            </a:r>
            <a:r>
              <a:rPr lang="fa-IR" sz="2800" dirty="0" smtClean="0">
                <a:solidFill>
                  <a:srgbClr val="990033"/>
                </a:solidFill>
                <a:cs typeface="B Lotus" pitchFamily="2" charset="-78"/>
              </a:rPr>
              <a:t> از عنصر وسط </a:t>
            </a:r>
            <a:r>
              <a:rPr lang="fa-IR" sz="3200" b="1" dirty="0" smtClean="0">
                <a:solidFill>
                  <a:srgbClr val="990033"/>
                </a:solidFill>
                <a:cs typeface="B Lotus" pitchFamily="2" charset="-78"/>
              </a:rPr>
              <a:t>كوچكتر</a:t>
            </a:r>
            <a:r>
              <a:rPr lang="fa-IR" sz="2800" dirty="0" smtClean="0">
                <a:solidFill>
                  <a:srgbClr val="990033"/>
                </a:solidFill>
                <a:cs typeface="B Lotus" pitchFamily="2" charset="-78"/>
              </a:rPr>
              <a:t> باشد، عنصر مورد نظر حتماً در قسمت چپ ليست قرار دارد. لذا آرايه با انديس جديد در نظر گرفته مي‌شود و قسمت راست ليست از فضاي جستجو حذف مي‌شود.</a:t>
            </a:r>
          </a:p>
          <a:p>
            <a:pPr algn="just" rtl="1">
              <a:spcBef>
                <a:spcPct val="0"/>
              </a:spcBef>
              <a:buFont typeface="Wingdings" pitchFamily="2" charset="2"/>
              <a:buChar char="q"/>
            </a:pPr>
            <a:endParaRPr lang="fa-IR" sz="2800" dirty="0" smtClean="0">
              <a:solidFill>
                <a:srgbClr val="990033"/>
              </a:solidFill>
              <a:cs typeface="B Lotus" pitchFamily="2" charset="-78"/>
            </a:endParaRPr>
          </a:p>
          <a:p>
            <a:pPr algn="just" rtl="1">
              <a:spcBef>
                <a:spcPct val="0"/>
              </a:spcBef>
              <a:buFont typeface="Wingdings" pitchFamily="2" charset="2"/>
              <a:buChar char="q"/>
            </a:pPr>
            <a:r>
              <a:rPr lang="fa-IR" sz="2800" dirty="0" smtClean="0">
                <a:solidFill>
                  <a:srgbClr val="669900"/>
                </a:solidFill>
                <a:cs typeface="B Lotus" pitchFamily="2" charset="-78"/>
              </a:rPr>
              <a:t> اگر</a:t>
            </a:r>
            <a:r>
              <a:rPr lang="en-US" sz="2800" dirty="0" smtClean="0">
                <a:solidFill>
                  <a:srgbClr val="669900"/>
                </a:solidFill>
                <a:cs typeface="B Lotus" pitchFamily="2" charset="-78"/>
              </a:rPr>
              <a:t>x </a:t>
            </a:r>
            <a:r>
              <a:rPr lang="fa-IR" sz="2800" dirty="0" smtClean="0">
                <a:solidFill>
                  <a:srgbClr val="669900"/>
                </a:solidFill>
                <a:cs typeface="B Lotus" pitchFamily="2" charset="-78"/>
              </a:rPr>
              <a:t> از عنصر وسط آرايه </a:t>
            </a:r>
            <a:r>
              <a:rPr lang="fa-IR" sz="3200" b="1" dirty="0" smtClean="0">
                <a:solidFill>
                  <a:srgbClr val="669900"/>
                </a:solidFill>
                <a:cs typeface="B Lotus" pitchFamily="2" charset="-78"/>
              </a:rPr>
              <a:t>بزرگتر</a:t>
            </a:r>
            <a:r>
              <a:rPr lang="fa-IR" sz="2800" dirty="0" smtClean="0">
                <a:solidFill>
                  <a:srgbClr val="669900"/>
                </a:solidFill>
                <a:cs typeface="B Lotus" pitchFamily="2" charset="-78"/>
              </a:rPr>
              <a:t> باشد قسمت چپ ليست حذف مي‌شود و فضاي جستجو، قسمت راست آرايه خواهد بود.</a:t>
            </a:r>
          </a:p>
          <a:p>
            <a:pPr algn="just" rtl="1">
              <a:spcBef>
                <a:spcPct val="0"/>
              </a:spcBef>
              <a:buFont typeface="Wingdings" pitchFamily="2" charset="2"/>
              <a:buChar char="q"/>
            </a:pPr>
            <a:endParaRPr lang="fa-IR" sz="2800" dirty="0" smtClean="0">
              <a:solidFill>
                <a:srgbClr val="669900"/>
              </a:solidFill>
              <a:cs typeface="B Lotus" pitchFamily="2" charset="-78"/>
            </a:endParaRPr>
          </a:p>
          <a:p>
            <a:pPr algn="just" rtl="1">
              <a:spcBef>
                <a:spcPct val="0"/>
              </a:spcBef>
              <a:buFont typeface="Wingdings" pitchFamily="2" charset="2"/>
              <a:buChar char="q"/>
            </a:pPr>
            <a:r>
              <a:rPr lang="fa-IR" sz="2800" dirty="0" smtClean="0">
                <a:solidFill>
                  <a:srgbClr val="6600CC"/>
                </a:solidFill>
                <a:cs typeface="B Lotus" pitchFamily="2" charset="-78"/>
              </a:rPr>
              <a:t> اگر </a:t>
            </a:r>
            <a:r>
              <a:rPr lang="en-US" sz="2800" dirty="0" smtClean="0">
                <a:solidFill>
                  <a:srgbClr val="6600CC"/>
                </a:solidFill>
                <a:cs typeface="B Lotus" pitchFamily="2" charset="-78"/>
              </a:rPr>
              <a:t>x </a:t>
            </a:r>
            <a:r>
              <a:rPr lang="fa-IR" sz="2800" dirty="0" smtClean="0">
                <a:solidFill>
                  <a:srgbClr val="6600CC"/>
                </a:solidFill>
                <a:cs typeface="B Lotus" pitchFamily="2" charset="-78"/>
              </a:rPr>
              <a:t> </a:t>
            </a:r>
            <a:r>
              <a:rPr lang="fa-IR" sz="3200" b="1" dirty="0" smtClean="0">
                <a:solidFill>
                  <a:srgbClr val="6600CC"/>
                </a:solidFill>
                <a:cs typeface="B Lotus" pitchFamily="2" charset="-78"/>
              </a:rPr>
              <a:t>برابر</a:t>
            </a:r>
            <a:r>
              <a:rPr lang="fa-IR" sz="2800" dirty="0" smtClean="0">
                <a:solidFill>
                  <a:srgbClr val="6600CC"/>
                </a:solidFill>
                <a:cs typeface="B Lotus" pitchFamily="2" charset="-78"/>
              </a:rPr>
              <a:t> عنصر وسط باشد عمل جستجو خاتمه مي‌پذيرد.</a:t>
            </a:r>
            <a:endParaRPr lang="fa-IR" sz="2800" dirty="0">
              <a:solidFill>
                <a:srgbClr val="990033"/>
              </a:solidFill>
              <a:cs typeface="B Lotus" pitchFamily="2" charset="-78"/>
            </a:endParaRPr>
          </a:p>
        </p:txBody>
      </p:sp>
      <p:sp>
        <p:nvSpPr>
          <p:cNvPr id="9" name="Title 8"/>
          <p:cNvSpPr>
            <a:spLocks noGrp="1"/>
          </p:cNvSpPr>
          <p:nvPr>
            <p:ph type="title"/>
          </p:nvPr>
        </p:nvSpPr>
        <p:spPr>
          <a:xfrm>
            <a:off x="529937" y="428604"/>
            <a:ext cx="7086600" cy="689284"/>
          </a:xfrm>
        </p:spPr>
        <p:txBody>
          <a:bodyPr/>
          <a:lstStyle/>
          <a:p>
            <a:pPr algn="just"/>
            <a:r>
              <a:rPr lang="ar-SA" sz="2800" b="1" dirty="0" smtClean="0">
                <a:solidFill>
                  <a:srgbClr val="FF0000"/>
                </a:solidFill>
                <a:latin typeface="Tahoma" pitchFamily="34" charset="0"/>
              </a:rPr>
              <a:t>الگوريتم جستجوي دودويي</a:t>
            </a:r>
            <a:endParaRPr lang="ar-SA" sz="2800" dirty="0">
              <a:solidFill>
                <a:srgbClr val="0066FF"/>
              </a:solidFill>
              <a:latin typeface="Tahoma" pitchFamily="34" charset="0"/>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11</a:t>
            </a:fld>
            <a:endParaRPr lang="en-US"/>
          </a:p>
        </p:txBody>
      </p:sp>
      <p:pic>
        <p:nvPicPr>
          <p:cNvPr id="11" name="Picture 2"/>
          <p:cNvPicPr>
            <a:picLocks noChangeAspect="1" noChangeArrowheads="1"/>
          </p:cNvPicPr>
          <p:nvPr/>
        </p:nvPicPr>
        <p:blipFill>
          <a:blip r:embed="rId2"/>
          <a:srcRect/>
          <a:stretch>
            <a:fillRect/>
          </a:stretch>
        </p:blipFill>
        <p:spPr bwMode="auto">
          <a:xfrm>
            <a:off x="500034" y="5038748"/>
            <a:ext cx="8077200" cy="1676400"/>
          </a:xfrm>
          <a:prstGeom prst="rect">
            <a:avLst/>
          </a:prstGeom>
          <a:noFill/>
          <a:ln w="9525">
            <a:noFill/>
            <a:miter lim="800000"/>
            <a:headEnd/>
            <a:tailEnd/>
          </a:ln>
          <a:effectLst/>
        </p:spPr>
      </p:pic>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529937" y="428604"/>
            <a:ext cx="7086600" cy="689284"/>
          </a:xfrm>
        </p:spPr>
        <p:txBody>
          <a:bodyPr/>
          <a:lstStyle/>
          <a:p>
            <a:pPr algn="just"/>
            <a:r>
              <a:rPr lang="ar-SA" sz="2800" b="1" dirty="0" smtClean="0">
                <a:solidFill>
                  <a:srgbClr val="FF0000"/>
                </a:solidFill>
                <a:latin typeface="Tahoma" pitchFamily="34" charset="0"/>
              </a:rPr>
              <a:t>الگوريتم جستجوي دودويي</a:t>
            </a:r>
            <a:endParaRPr lang="ar-SA" sz="2800" dirty="0">
              <a:solidFill>
                <a:srgbClr val="0066FF"/>
              </a:solidFill>
              <a:latin typeface="Tahoma" pitchFamily="34" charset="0"/>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12</a:t>
            </a:fld>
            <a:endParaRPr lang="en-US"/>
          </a:p>
        </p:txBody>
      </p:sp>
      <p:sp>
        <p:nvSpPr>
          <p:cNvPr id="6" name="Rectangle 5"/>
          <p:cNvSpPr/>
          <p:nvPr/>
        </p:nvSpPr>
        <p:spPr>
          <a:xfrm>
            <a:off x="4357686" y="3143248"/>
            <a:ext cx="4572000" cy="1015663"/>
          </a:xfrm>
          <a:prstGeom prst="rect">
            <a:avLst/>
          </a:prstGeom>
        </p:spPr>
        <p:txBody>
          <a:bodyPr>
            <a:spAutoFit/>
          </a:bodyPr>
          <a:lstStyle/>
          <a:p>
            <a:pPr algn="just" rtl="1">
              <a:spcBef>
                <a:spcPct val="0"/>
              </a:spcBef>
              <a:buFont typeface="Wingdings" pitchFamily="2" charset="2"/>
              <a:buChar char="q"/>
            </a:pPr>
            <a:r>
              <a:rPr lang="en-US" sz="2000" b="1" dirty="0" smtClean="0">
                <a:solidFill>
                  <a:srgbClr val="669900"/>
                </a:solidFill>
                <a:cs typeface="B Lotus" pitchFamily="2" charset="-78"/>
              </a:rPr>
              <a:t>Low </a:t>
            </a:r>
            <a:r>
              <a:rPr lang="fa-IR" sz="2000" b="1" dirty="0" smtClean="0">
                <a:solidFill>
                  <a:srgbClr val="669900"/>
                </a:solidFill>
                <a:cs typeface="B Lotus" pitchFamily="2" charset="-78"/>
              </a:rPr>
              <a:t> (</a:t>
            </a:r>
            <a:r>
              <a:rPr lang="en-US" sz="2000" b="1" dirty="0" smtClean="0">
                <a:solidFill>
                  <a:srgbClr val="669900"/>
                </a:solidFill>
                <a:cs typeface="B Lotus" pitchFamily="2" charset="-78"/>
              </a:rPr>
              <a:t>Left</a:t>
            </a:r>
            <a:r>
              <a:rPr lang="fa-IR" sz="2000" b="1" dirty="0" smtClean="0">
                <a:solidFill>
                  <a:srgbClr val="669900"/>
                </a:solidFill>
                <a:cs typeface="B Lotus" pitchFamily="2" charset="-78"/>
              </a:rPr>
              <a:t>):انديس ابتداي آرايه</a:t>
            </a:r>
          </a:p>
          <a:p>
            <a:pPr algn="just" rtl="1">
              <a:spcBef>
                <a:spcPct val="0"/>
              </a:spcBef>
              <a:buFont typeface="Wingdings" pitchFamily="2" charset="2"/>
              <a:buChar char="q"/>
            </a:pPr>
            <a:r>
              <a:rPr lang="fa-IR" sz="2000" b="1" dirty="0" smtClean="0">
                <a:solidFill>
                  <a:srgbClr val="669900"/>
                </a:solidFill>
                <a:cs typeface="B Lotus" pitchFamily="2" charset="-78"/>
              </a:rPr>
              <a:t> </a:t>
            </a:r>
            <a:r>
              <a:rPr lang="fa-IR" sz="2000" b="1" dirty="0" smtClean="0">
                <a:solidFill>
                  <a:srgbClr val="669900"/>
                </a:solidFill>
              </a:rPr>
              <a:t>‌</a:t>
            </a:r>
            <a:r>
              <a:rPr lang="en-US" sz="2000" b="1" dirty="0" smtClean="0">
                <a:solidFill>
                  <a:srgbClr val="669900"/>
                </a:solidFill>
                <a:cs typeface="B Lotus" pitchFamily="2" charset="-78"/>
              </a:rPr>
              <a:t>Upper</a:t>
            </a:r>
            <a:r>
              <a:rPr lang="fa-IR" sz="2000" b="1" dirty="0" smtClean="0">
                <a:solidFill>
                  <a:srgbClr val="669900"/>
                </a:solidFill>
                <a:cs typeface="B Lotus" pitchFamily="2" charset="-78"/>
              </a:rPr>
              <a:t> (</a:t>
            </a:r>
            <a:r>
              <a:rPr lang="en-US" sz="2000" b="1" dirty="0" smtClean="0">
                <a:solidFill>
                  <a:srgbClr val="669900"/>
                </a:solidFill>
                <a:cs typeface="B Lotus" pitchFamily="2" charset="-78"/>
              </a:rPr>
              <a:t>Right</a:t>
            </a:r>
            <a:r>
              <a:rPr lang="fa-IR" sz="2000" b="1" dirty="0" smtClean="0">
                <a:solidFill>
                  <a:srgbClr val="669900"/>
                </a:solidFill>
                <a:cs typeface="B Lotus" pitchFamily="2" charset="-78"/>
              </a:rPr>
              <a:t>): انديس آخرين عناصرآرايه </a:t>
            </a:r>
          </a:p>
          <a:p>
            <a:pPr algn="just" rtl="1">
              <a:spcBef>
                <a:spcPct val="0"/>
              </a:spcBef>
              <a:buFont typeface="Wingdings" pitchFamily="2" charset="2"/>
              <a:buChar char="q"/>
            </a:pPr>
            <a:r>
              <a:rPr lang="en-US" sz="2000" b="1" dirty="0" smtClean="0">
                <a:solidFill>
                  <a:srgbClr val="669900"/>
                </a:solidFill>
                <a:cs typeface="B Lotus" pitchFamily="2" charset="-78"/>
              </a:rPr>
              <a:t>Middle </a:t>
            </a:r>
            <a:r>
              <a:rPr lang="fa-IR" sz="2000" b="1" dirty="0" smtClean="0">
                <a:solidFill>
                  <a:srgbClr val="669900"/>
                </a:solidFill>
                <a:cs typeface="B Lotus" pitchFamily="2" charset="-78"/>
              </a:rPr>
              <a:t>(</a:t>
            </a:r>
            <a:r>
              <a:rPr lang="en-US" sz="2000" b="1" dirty="0" smtClean="0">
                <a:solidFill>
                  <a:srgbClr val="669900"/>
                </a:solidFill>
                <a:cs typeface="B Lotus" pitchFamily="2" charset="-78"/>
              </a:rPr>
              <a:t>Mid</a:t>
            </a:r>
            <a:r>
              <a:rPr lang="fa-IR" sz="2000" b="1" dirty="0" smtClean="0">
                <a:solidFill>
                  <a:srgbClr val="669900"/>
                </a:solidFill>
                <a:cs typeface="B Lotus" pitchFamily="2" charset="-78"/>
              </a:rPr>
              <a:t>): انديس عنصر وسط </a:t>
            </a:r>
            <a:endParaRPr lang="fa-IR" sz="2000" b="1" dirty="0">
              <a:solidFill>
                <a:srgbClr val="669900"/>
              </a:solidFill>
              <a:cs typeface="B Lotus" pitchFamily="2" charset="-78"/>
            </a:endParaRPr>
          </a:p>
        </p:txBody>
      </p:sp>
      <p:pic>
        <p:nvPicPr>
          <p:cNvPr id="10" name="Picture 2"/>
          <p:cNvPicPr>
            <a:picLocks noChangeAspect="1" noChangeArrowheads="1"/>
          </p:cNvPicPr>
          <p:nvPr/>
        </p:nvPicPr>
        <p:blipFill>
          <a:blip r:embed="rId2"/>
          <a:srcRect/>
          <a:stretch>
            <a:fillRect/>
          </a:stretch>
        </p:blipFill>
        <p:spPr bwMode="auto">
          <a:xfrm>
            <a:off x="152400" y="1342045"/>
            <a:ext cx="4594482" cy="4730161"/>
          </a:xfrm>
          <a:prstGeom prst="rect">
            <a:avLst/>
          </a:prstGeom>
          <a:noFill/>
          <a:ln w="9525">
            <a:noFill/>
            <a:miter lim="800000"/>
            <a:headEnd/>
            <a:tailEnd/>
          </a:ln>
          <a:effectLst/>
        </p:spPr>
      </p:pic>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142844" y="1214422"/>
            <a:ext cx="7929618" cy="5729132"/>
          </a:xfrm>
          <a:prstGeom prst="rect">
            <a:avLst/>
          </a:prstGeom>
          <a:noFill/>
          <a:ln w="9525">
            <a:noFill/>
            <a:miter lim="800000"/>
            <a:headEnd/>
            <a:tailEnd/>
          </a:ln>
        </p:spPr>
        <p:txBody>
          <a:bodyPr wrap="square">
            <a:spAutoFit/>
          </a:bodyPr>
          <a:lstStyle/>
          <a:p>
            <a:pPr marL="276225" indent="85725" algn="just" rtl="1">
              <a:lnSpc>
                <a:spcPct val="150000"/>
              </a:lnSpc>
            </a:pPr>
            <a:r>
              <a:rPr lang="ar-SA" sz="2800" dirty="0" smtClean="0">
                <a:latin typeface="Tahoma" pitchFamily="34" charset="0"/>
              </a:rPr>
              <a:t>برنامۀ آزمون تابعي که از روش جستجوي دودويي براي يافتن مقدار درون آرايه استفاده مي‌کند: </a:t>
            </a:r>
            <a:endParaRPr lang="fa-IR" sz="2800" dirty="0" smtClean="0">
              <a:latin typeface="Tahoma" pitchFamily="34" charset="0"/>
            </a:endParaRPr>
          </a:p>
          <a:p>
            <a:pPr>
              <a:lnSpc>
                <a:spcPct val="150000"/>
              </a:lnSpc>
            </a:pPr>
            <a:r>
              <a:rPr lang="en-US" sz="2800" dirty="0" err="1" smtClean="0">
                <a:solidFill>
                  <a:schemeClr val="hlink"/>
                </a:solidFill>
                <a:latin typeface="Tahoma" pitchFamily="34" charset="0"/>
              </a:rPr>
              <a:t>int</a:t>
            </a:r>
            <a:r>
              <a:rPr lang="en-US" sz="2800" dirty="0" smtClean="0">
                <a:solidFill>
                  <a:schemeClr val="hlink"/>
                </a:solidFill>
                <a:latin typeface="Tahoma" pitchFamily="34" charset="0"/>
              </a:rPr>
              <a:t> </a:t>
            </a:r>
            <a:r>
              <a:rPr lang="en-US" sz="2800" dirty="0" smtClean="0">
                <a:solidFill>
                  <a:schemeClr val="folHlink"/>
                </a:solidFill>
                <a:latin typeface="Tahoma" pitchFamily="34" charset="0"/>
              </a:rPr>
              <a:t>index</a:t>
            </a:r>
            <a:r>
              <a:rPr lang="en-US" sz="2800" dirty="0" smtClean="0">
                <a:solidFill>
                  <a:schemeClr val="hlink"/>
                </a:solidFill>
                <a:latin typeface="Tahoma" pitchFamily="34" charset="0"/>
              </a:rPr>
              <a:t>(</a:t>
            </a:r>
            <a:r>
              <a:rPr lang="en-US" sz="2800" dirty="0" err="1" smtClean="0">
                <a:solidFill>
                  <a:schemeClr val="hlink"/>
                </a:solidFill>
                <a:latin typeface="Tahoma" pitchFamily="34" charset="0"/>
              </a:rPr>
              <a:t>int</a:t>
            </a:r>
            <a:r>
              <a:rPr lang="en-US" sz="2800" dirty="0" smtClean="0">
                <a:solidFill>
                  <a:schemeClr val="hlink"/>
                </a:solidFill>
                <a:latin typeface="Tahoma" pitchFamily="34" charset="0"/>
              </a:rPr>
              <a:t>, </a:t>
            </a:r>
            <a:r>
              <a:rPr lang="en-US" sz="2800" dirty="0" err="1" smtClean="0">
                <a:solidFill>
                  <a:schemeClr val="hlink"/>
                </a:solidFill>
                <a:latin typeface="Tahoma" pitchFamily="34" charset="0"/>
              </a:rPr>
              <a:t>int</a:t>
            </a:r>
            <a:r>
              <a:rPr lang="en-US" sz="2800" dirty="0" smtClean="0">
                <a:solidFill>
                  <a:schemeClr val="hlink"/>
                </a:solidFill>
                <a:latin typeface="Tahoma" pitchFamily="34" charset="0"/>
              </a:rPr>
              <a:t>[],</a:t>
            </a:r>
            <a:r>
              <a:rPr lang="en-US" sz="2800" dirty="0" err="1" smtClean="0">
                <a:solidFill>
                  <a:schemeClr val="hlink"/>
                </a:solidFill>
                <a:latin typeface="Tahoma" pitchFamily="34" charset="0"/>
              </a:rPr>
              <a:t>int</a:t>
            </a:r>
            <a:r>
              <a:rPr lang="en-US" sz="2800" dirty="0" smtClean="0">
                <a:solidFill>
                  <a:schemeClr val="hlink"/>
                </a:solidFill>
                <a:latin typeface="Tahoma" pitchFamily="34" charset="0"/>
              </a:rPr>
              <a:t>);</a:t>
            </a:r>
          </a:p>
          <a:p>
            <a:pPr>
              <a:lnSpc>
                <a:spcPct val="150000"/>
              </a:lnSpc>
            </a:pPr>
            <a:r>
              <a:rPr lang="en-US" sz="2800" dirty="0" err="1" smtClean="0">
                <a:latin typeface="Tahoma" pitchFamily="34" charset="0"/>
              </a:rPr>
              <a:t>int</a:t>
            </a:r>
            <a:r>
              <a:rPr lang="en-US" sz="2800" dirty="0" smtClean="0">
                <a:latin typeface="Tahoma" pitchFamily="34" charset="0"/>
              </a:rPr>
              <a:t> main()</a:t>
            </a:r>
          </a:p>
          <a:p>
            <a:pPr>
              <a:lnSpc>
                <a:spcPct val="150000"/>
              </a:lnSpc>
            </a:pPr>
            <a:r>
              <a:rPr lang="en-US" sz="2800" dirty="0" smtClean="0">
                <a:latin typeface="Tahoma" pitchFamily="34" charset="0"/>
              </a:rPr>
              <a:t>{  </a:t>
            </a:r>
            <a:r>
              <a:rPr lang="en-US" sz="2800" dirty="0" err="1" smtClean="0">
                <a:latin typeface="Tahoma" pitchFamily="34" charset="0"/>
              </a:rPr>
              <a:t>int</a:t>
            </a:r>
            <a:r>
              <a:rPr lang="en-US" sz="2800" dirty="0" smtClean="0">
                <a:latin typeface="Tahoma" pitchFamily="34" charset="0"/>
              </a:rPr>
              <a:t> a[] = { 22, 33, 44, 55, 66, 77, 88</a:t>
            </a:r>
            <a:r>
              <a:rPr lang="fa-IR" sz="2800" dirty="0" smtClean="0">
                <a:latin typeface="Tahoma" pitchFamily="34" charset="0"/>
              </a:rPr>
              <a:t> </a:t>
            </a:r>
            <a:r>
              <a:rPr lang="en-US" sz="2800" dirty="0" smtClean="0">
                <a:latin typeface="Tahoma" pitchFamily="34" charset="0"/>
              </a:rPr>
              <a:t>};</a:t>
            </a:r>
          </a:p>
          <a:p>
            <a:pPr>
              <a:lnSpc>
                <a:spcPct val="150000"/>
              </a:lnSpc>
            </a:pPr>
            <a:r>
              <a:rPr lang="en-US" sz="2800" dirty="0" smtClean="0">
                <a:latin typeface="Tahoma" pitchFamily="34" charset="0"/>
              </a:rPr>
              <a:t>   </a:t>
            </a:r>
            <a:r>
              <a:rPr lang="en-US" sz="2400" dirty="0" err="1" smtClean="0">
                <a:latin typeface="Tahoma" pitchFamily="34" charset="0"/>
              </a:rPr>
              <a:t>cout</a:t>
            </a:r>
            <a:r>
              <a:rPr lang="en-US" sz="2400" dirty="0" smtClean="0">
                <a:latin typeface="Tahoma" pitchFamily="34" charset="0"/>
              </a:rPr>
              <a:t> &lt;&lt; "index(44,a,7) = " &lt;&lt; index(44,a,7) &lt;&lt; </a:t>
            </a:r>
            <a:r>
              <a:rPr lang="en-US" sz="2400" dirty="0" err="1" smtClean="0">
                <a:latin typeface="Tahoma" pitchFamily="34" charset="0"/>
              </a:rPr>
              <a:t>endl</a:t>
            </a:r>
            <a:r>
              <a:rPr lang="en-US" sz="2400" dirty="0" smtClean="0">
                <a:latin typeface="Tahoma" pitchFamily="34" charset="0"/>
              </a:rPr>
              <a:t>;</a:t>
            </a:r>
          </a:p>
          <a:p>
            <a:pPr>
              <a:lnSpc>
                <a:spcPct val="150000"/>
              </a:lnSpc>
            </a:pPr>
            <a:r>
              <a:rPr lang="en-US" sz="2400" dirty="0" smtClean="0">
                <a:latin typeface="Tahoma" pitchFamily="34" charset="0"/>
              </a:rPr>
              <a:t>   </a:t>
            </a:r>
            <a:r>
              <a:rPr lang="en-US" sz="2400" dirty="0" err="1" smtClean="0">
                <a:latin typeface="Tahoma" pitchFamily="34" charset="0"/>
              </a:rPr>
              <a:t>cout</a:t>
            </a:r>
            <a:r>
              <a:rPr lang="en-US" sz="2400" dirty="0" smtClean="0">
                <a:latin typeface="Tahoma" pitchFamily="34" charset="0"/>
              </a:rPr>
              <a:t> &lt;&lt; "index(60,a,7) = " &lt;&lt; index(60,a,7) &lt;&lt; </a:t>
            </a:r>
            <a:r>
              <a:rPr lang="en-US" sz="2400" dirty="0" err="1" smtClean="0">
                <a:latin typeface="Tahoma" pitchFamily="34" charset="0"/>
              </a:rPr>
              <a:t>endl</a:t>
            </a:r>
            <a:r>
              <a:rPr lang="en-US" sz="2400" dirty="0" smtClean="0">
                <a:latin typeface="Tahoma" pitchFamily="34" charset="0"/>
              </a:rPr>
              <a:t>;</a:t>
            </a:r>
          </a:p>
          <a:p>
            <a:pPr>
              <a:lnSpc>
                <a:spcPct val="150000"/>
              </a:lnSpc>
            </a:pPr>
            <a:r>
              <a:rPr lang="en-US" sz="2800" dirty="0" smtClean="0">
                <a:latin typeface="Tahoma" pitchFamily="34" charset="0"/>
              </a:rPr>
              <a:t>}</a:t>
            </a:r>
          </a:p>
          <a:p>
            <a:pPr algn="just" rtl="1">
              <a:lnSpc>
                <a:spcPct val="150000"/>
              </a:lnSpc>
            </a:pPr>
            <a:endParaRPr lang="en-US" sz="2800" dirty="0">
              <a:latin typeface="Tahoma" pitchFamily="34" charset="0"/>
            </a:endParaRPr>
          </a:p>
        </p:txBody>
      </p:sp>
      <p:sp>
        <p:nvSpPr>
          <p:cNvPr id="9" name="Title 8"/>
          <p:cNvSpPr>
            <a:spLocks noGrp="1"/>
          </p:cNvSpPr>
          <p:nvPr>
            <p:ph type="title"/>
          </p:nvPr>
        </p:nvSpPr>
        <p:spPr>
          <a:xfrm>
            <a:off x="529937" y="428604"/>
            <a:ext cx="7086600" cy="689284"/>
          </a:xfrm>
        </p:spPr>
        <p:txBody>
          <a:bodyPr/>
          <a:lstStyle/>
          <a:p>
            <a:pPr algn="just"/>
            <a:r>
              <a:rPr lang="ar-SA" sz="2800" b="1" dirty="0" smtClean="0">
                <a:latin typeface="Tahoma" pitchFamily="34" charset="0"/>
              </a:rPr>
              <a:t> مثال‌</a:t>
            </a:r>
            <a:r>
              <a:rPr lang="fa-IR" sz="2800" b="1" dirty="0" smtClean="0">
                <a:latin typeface="Tahoma" pitchFamily="34" charset="0"/>
              </a:rPr>
              <a:t>:</a:t>
            </a:r>
            <a:r>
              <a:rPr lang="ar-SA" sz="2800" b="1" dirty="0" smtClean="0">
                <a:latin typeface="Tahoma" pitchFamily="34" charset="0"/>
              </a:rPr>
              <a:t> </a:t>
            </a:r>
            <a:r>
              <a:rPr lang="ar-SA" sz="2800" b="1" dirty="0" smtClean="0">
                <a:solidFill>
                  <a:srgbClr val="0066FF"/>
                </a:solidFill>
                <a:latin typeface="Tahoma" pitchFamily="34" charset="0"/>
              </a:rPr>
              <a:t>جستجوي دودويي</a:t>
            </a:r>
            <a:endParaRPr lang="ar-SA" sz="2800" dirty="0">
              <a:solidFill>
                <a:srgbClr val="0066FF"/>
              </a:solidFill>
              <a:latin typeface="Tahoma" pitchFamily="34" charset="0"/>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13</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142844" y="1776775"/>
            <a:ext cx="8572560" cy="4524315"/>
          </a:xfrm>
          <a:prstGeom prst="rect">
            <a:avLst/>
          </a:prstGeom>
          <a:noFill/>
          <a:ln w="9525">
            <a:noFill/>
            <a:miter lim="800000"/>
            <a:headEnd/>
            <a:tailEnd/>
          </a:ln>
        </p:spPr>
        <p:txBody>
          <a:bodyPr wrap="square">
            <a:spAutoFit/>
          </a:bodyPr>
          <a:lstStyle/>
          <a:p>
            <a:r>
              <a:rPr lang="en-US" sz="2400" dirty="0" err="1" smtClean="0">
                <a:latin typeface="Tahoma" pitchFamily="34" charset="0"/>
              </a:rPr>
              <a:t>int</a:t>
            </a:r>
            <a:r>
              <a:rPr lang="en-US" sz="2400" dirty="0" smtClean="0">
                <a:latin typeface="Tahoma" pitchFamily="34" charset="0"/>
              </a:rPr>
              <a:t> </a:t>
            </a:r>
            <a:r>
              <a:rPr lang="en-US" sz="2400" dirty="0" smtClean="0">
                <a:solidFill>
                  <a:schemeClr val="hlink"/>
                </a:solidFill>
                <a:latin typeface="Tahoma" pitchFamily="34" charset="0"/>
              </a:rPr>
              <a:t>index</a:t>
            </a:r>
            <a:r>
              <a:rPr lang="en-US" sz="2400" dirty="0" smtClean="0">
                <a:latin typeface="Tahoma" pitchFamily="34" charset="0"/>
              </a:rPr>
              <a:t>(</a:t>
            </a:r>
            <a:r>
              <a:rPr lang="en-US" sz="2400" dirty="0" err="1" smtClean="0">
                <a:latin typeface="Tahoma" pitchFamily="34" charset="0"/>
              </a:rPr>
              <a:t>int</a:t>
            </a:r>
            <a:r>
              <a:rPr lang="en-US" sz="2400" dirty="0" smtClean="0">
                <a:latin typeface="Tahoma" pitchFamily="34" charset="0"/>
              </a:rPr>
              <a:t> x, </a:t>
            </a:r>
            <a:r>
              <a:rPr lang="en-US" sz="2400" dirty="0" err="1" smtClean="0">
                <a:latin typeface="Tahoma" pitchFamily="34" charset="0"/>
              </a:rPr>
              <a:t>int</a:t>
            </a:r>
            <a:r>
              <a:rPr lang="en-US" sz="2400" dirty="0" smtClean="0">
                <a:latin typeface="Tahoma" pitchFamily="34" charset="0"/>
              </a:rPr>
              <a:t> a[], </a:t>
            </a:r>
            <a:r>
              <a:rPr lang="en-US" sz="2400" dirty="0" err="1" smtClean="0">
                <a:latin typeface="Tahoma" pitchFamily="34" charset="0"/>
              </a:rPr>
              <a:t>int</a:t>
            </a:r>
            <a:r>
              <a:rPr lang="en-US" sz="2400" dirty="0" smtClean="0">
                <a:latin typeface="Tahoma" pitchFamily="34" charset="0"/>
              </a:rPr>
              <a:t> n)</a:t>
            </a:r>
          </a:p>
          <a:p>
            <a:r>
              <a:rPr lang="en-US" sz="2400" dirty="0" smtClean="0">
                <a:latin typeface="Tahoma" pitchFamily="34" charset="0"/>
              </a:rPr>
              <a:t>{  </a:t>
            </a:r>
            <a:r>
              <a:rPr lang="en-US" sz="2400" b="1" dirty="0" smtClean="0">
                <a:latin typeface="Tahoma" pitchFamily="34" charset="0"/>
              </a:rPr>
              <a:t>// </a:t>
            </a:r>
            <a:r>
              <a:rPr lang="en-US" sz="2400" b="1" dirty="0" smtClean="0">
                <a:solidFill>
                  <a:srgbClr val="777777"/>
                </a:solidFill>
                <a:latin typeface="Tahoma" pitchFamily="34" charset="0"/>
              </a:rPr>
              <a:t>PRECONDITION: a[0] &lt;= a[1] &lt;= ... &lt;= a[n-1];</a:t>
            </a:r>
            <a:endParaRPr lang="en-US" sz="2400" dirty="0" smtClean="0">
              <a:solidFill>
                <a:srgbClr val="777777"/>
              </a:solidFill>
              <a:latin typeface="Tahoma" pitchFamily="34" charset="0"/>
            </a:endParaRPr>
          </a:p>
          <a:p>
            <a:r>
              <a:rPr lang="en-US" sz="2400" dirty="0" smtClean="0">
                <a:latin typeface="Tahoma" pitchFamily="34" charset="0"/>
              </a:rPr>
              <a:t>   // </a:t>
            </a:r>
            <a:r>
              <a:rPr lang="en-US" sz="2400" dirty="0" smtClean="0">
                <a:solidFill>
                  <a:srgbClr val="777777"/>
                </a:solidFill>
                <a:latin typeface="Tahoma" pitchFamily="34" charset="0"/>
              </a:rPr>
              <a:t>binary search:</a:t>
            </a:r>
          </a:p>
          <a:p>
            <a:r>
              <a:rPr lang="en-US" sz="2400" dirty="0" smtClean="0">
                <a:latin typeface="Tahoma" pitchFamily="34" charset="0"/>
              </a:rPr>
              <a:t>   </a:t>
            </a:r>
            <a:r>
              <a:rPr lang="en-US" sz="2400" dirty="0" err="1" smtClean="0">
                <a:latin typeface="Tahoma" pitchFamily="34" charset="0"/>
              </a:rPr>
              <a:t>int</a:t>
            </a:r>
            <a:r>
              <a:rPr lang="en-US" sz="2400" dirty="0" smtClean="0">
                <a:latin typeface="Tahoma" pitchFamily="34" charset="0"/>
              </a:rPr>
              <a:t> low=0, high=n-1, </a:t>
            </a:r>
            <a:r>
              <a:rPr lang="en-US" sz="2400" dirty="0" err="1" smtClean="0">
                <a:latin typeface="Tahoma" pitchFamily="34" charset="0"/>
              </a:rPr>
              <a:t>i</a:t>
            </a:r>
            <a:r>
              <a:rPr lang="en-US" sz="2400" dirty="0" smtClean="0">
                <a:latin typeface="Tahoma" pitchFamily="34" charset="0"/>
              </a:rPr>
              <a:t>;</a:t>
            </a:r>
          </a:p>
          <a:p>
            <a:r>
              <a:rPr lang="en-US" sz="2400" dirty="0" smtClean="0">
                <a:latin typeface="Tahoma" pitchFamily="34" charset="0"/>
              </a:rPr>
              <a:t>   while (low &lt;= high)</a:t>
            </a:r>
          </a:p>
          <a:p>
            <a:r>
              <a:rPr lang="en-US" sz="2400" dirty="0" smtClean="0">
                <a:latin typeface="Tahoma" pitchFamily="34" charset="0"/>
              </a:rPr>
              <a:t>   {  </a:t>
            </a:r>
            <a:r>
              <a:rPr lang="en-US" sz="2400" dirty="0" err="1" smtClean="0">
                <a:latin typeface="Tahoma" pitchFamily="34" charset="0"/>
              </a:rPr>
              <a:t>i</a:t>
            </a:r>
            <a:r>
              <a:rPr lang="en-US" sz="2400" dirty="0" smtClean="0">
                <a:latin typeface="Tahoma" pitchFamily="34" charset="0"/>
              </a:rPr>
              <a:t> = (low + high)/2;          // </a:t>
            </a:r>
            <a:r>
              <a:rPr lang="en-US" sz="2400" dirty="0" smtClean="0">
                <a:solidFill>
                  <a:srgbClr val="777777"/>
                </a:solidFill>
                <a:latin typeface="Tahoma" pitchFamily="34" charset="0"/>
              </a:rPr>
              <a:t>the average of lo and hi</a:t>
            </a:r>
          </a:p>
          <a:p>
            <a:r>
              <a:rPr lang="en-US" sz="2400" dirty="0" smtClean="0">
                <a:latin typeface="Tahoma" pitchFamily="34" charset="0"/>
              </a:rPr>
              <a:t>      if (a[</a:t>
            </a:r>
            <a:r>
              <a:rPr lang="en-US" sz="2400" dirty="0" err="1" smtClean="0">
                <a:latin typeface="Tahoma" pitchFamily="34" charset="0"/>
              </a:rPr>
              <a:t>i</a:t>
            </a:r>
            <a:r>
              <a:rPr lang="en-US" sz="2400" dirty="0" smtClean="0">
                <a:latin typeface="Tahoma" pitchFamily="34" charset="0"/>
              </a:rPr>
              <a:t>] == x) return </a:t>
            </a:r>
            <a:r>
              <a:rPr lang="en-US" sz="2400" dirty="0" err="1" smtClean="0">
                <a:latin typeface="Tahoma" pitchFamily="34" charset="0"/>
              </a:rPr>
              <a:t>i</a:t>
            </a:r>
            <a:r>
              <a:rPr lang="en-US" sz="2400" dirty="0" smtClean="0">
                <a:latin typeface="Tahoma" pitchFamily="34" charset="0"/>
              </a:rPr>
              <a:t>;</a:t>
            </a:r>
          </a:p>
          <a:p>
            <a:r>
              <a:rPr lang="en-US" sz="2400" dirty="0" smtClean="0">
                <a:latin typeface="Tahoma" pitchFamily="34" charset="0"/>
              </a:rPr>
              <a:t>      if (a[</a:t>
            </a:r>
            <a:r>
              <a:rPr lang="en-US" sz="2400" dirty="0" err="1" smtClean="0">
                <a:latin typeface="Tahoma" pitchFamily="34" charset="0"/>
              </a:rPr>
              <a:t>i</a:t>
            </a:r>
            <a:r>
              <a:rPr lang="en-US" sz="2400" dirty="0" smtClean="0">
                <a:latin typeface="Tahoma" pitchFamily="34" charset="0"/>
              </a:rPr>
              <a:t>] &lt; x) low = i+1;   // </a:t>
            </a:r>
            <a:r>
              <a:rPr lang="en-US" sz="2400" dirty="0" smtClean="0">
                <a:solidFill>
                  <a:srgbClr val="777777"/>
                </a:solidFill>
                <a:latin typeface="Tahoma" pitchFamily="34" charset="0"/>
              </a:rPr>
              <a:t>continue search in a[i+1..hi]</a:t>
            </a:r>
          </a:p>
          <a:p>
            <a:r>
              <a:rPr lang="en-US" sz="2400" dirty="0" smtClean="0">
                <a:latin typeface="Tahoma" pitchFamily="34" charset="0"/>
              </a:rPr>
              <a:t>      else high = i-1;            // </a:t>
            </a:r>
            <a:r>
              <a:rPr lang="en-US" sz="2400" dirty="0" smtClean="0">
                <a:solidFill>
                  <a:srgbClr val="777777"/>
                </a:solidFill>
                <a:latin typeface="Tahoma" pitchFamily="34" charset="0"/>
              </a:rPr>
              <a:t>continue search in a[0..i-1]</a:t>
            </a:r>
          </a:p>
          <a:p>
            <a:r>
              <a:rPr lang="en-US" sz="2400" dirty="0" smtClean="0">
                <a:latin typeface="Tahoma" pitchFamily="34" charset="0"/>
              </a:rPr>
              <a:t>   }</a:t>
            </a:r>
            <a:endParaRPr lang="ar-SA" sz="2400" dirty="0" smtClean="0">
              <a:latin typeface="Tahoma" pitchFamily="34" charset="0"/>
            </a:endParaRPr>
          </a:p>
          <a:p>
            <a:r>
              <a:rPr lang="ar-SA" sz="2400" dirty="0" smtClean="0">
                <a:latin typeface="Tahoma" pitchFamily="34" charset="0"/>
              </a:rPr>
              <a:t>   </a:t>
            </a:r>
            <a:r>
              <a:rPr lang="en-US" sz="2400" dirty="0" smtClean="0">
                <a:solidFill>
                  <a:srgbClr val="800000"/>
                </a:solidFill>
                <a:latin typeface="Tahoma" pitchFamily="34" charset="0"/>
              </a:rPr>
              <a:t>return n;</a:t>
            </a:r>
            <a:r>
              <a:rPr lang="en-US" sz="2400" dirty="0" smtClean="0">
                <a:latin typeface="Tahoma" pitchFamily="34" charset="0"/>
              </a:rPr>
              <a:t>                   // </a:t>
            </a:r>
            <a:r>
              <a:rPr lang="en-US" sz="2400" dirty="0" smtClean="0">
                <a:solidFill>
                  <a:srgbClr val="777777"/>
                </a:solidFill>
                <a:latin typeface="Tahoma" pitchFamily="34" charset="0"/>
              </a:rPr>
              <a:t>x was not found in a[0..n-1]</a:t>
            </a:r>
          </a:p>
          <a:p>
            <a:r>
              <a:rPr lang="en-US" sz="2400" dirty="0" smtClean="0">
                <a:latin typeface="Tahoma" pitchFamily="34" charset="0"/>
              </a:rPr>
              <a:t>}</a:t>
            </a:r>
            <a:endParaRPr lang="en-US" sz="2400" dirty="0">
              <a:latin typeface="Tahoma" pitchFamily="34" charset="0"/>
            </a:endParaRPr>
          </a:p>
        </p:txBody>
      </p:sp>
      <p:sp>
        <p:nvSpPr>
          <p:cNvPr id="9" name="Title 8"/>
          <p:cNvSpPr>
            <a:spLocks noGrp="1"/>
          </p:cNvSpPr>
          <p:nvPr>
            <p:ph type="title"/>
          </p:nvPr>
        </p:nvSpPr>
        <p:spPr>
          <a:xfrm>
            <a:off x="529937" y="428604"/>
            <a:ext cx="7086600" cy="689284"/>
          </a:xfrm>
        </p:spPr>
        <p:txBody>
          <a:bodyPr/>
          <a:lstStyle/>
          <a:p>
            <a:pPr algn="just"/>
            <a:r>
              <a:rPr lang="ar-SA" sz="2800" b="1" dirty="0" smtClean="0">
                <a:latin typeface="Tahoma" pitchFamily="34" charset="0"/>
              </a:rPr>
              <a:t> مثال‌</a:t>
            </a:r>
            <a:r>
              <a:rPr lang="fa-IR" sz="2800" b="1" dirty="0" smtClean="0">
                <a:latin typeface="Tahoma" pitchFamily="34" charset="0"/>
              </a:rPr>
              <a:t>:</a:t>
            </a:r>
            <a:r>
              <a:rPr lang="ar-SA" sz="2800" b="1" dirty="0" smtClean="0">
                <a:latin typeface="Tahoma" pitchFamily="34" charset="0"/>
              </a:rPr>
              <a:t> </a:t>
            </a:r>
            <a:r>
              <a:rPr lang="ar-SA" sz="2800" b="1" dirty="0" smtClean="0">
                <a:solidFill>
                  <a:srgbClr val="0066FF"/>
                </a:solidFill>
                <a:latin typeface="Tahoma" pitchFamily="34" charset="0"/>
              </a:rPr>
              <a:t>جستجوي دودويي</a:t>
            </a:r>
            <a:endParaRPr lang="ar-SA" sz="2800" dirty="0">
              <a:solidFill>
                <a:srgbClr val="0066FF"/>
              </a:solidFill>
              <a:latin typeface="Tahoma" pitchFamily="34" charset="0"/>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14</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142844" y="1776775"/>
            <a:ext cx="7715304" cy="3593291"/>
          </a:xfrm>
          <a:prstGeom prst="rect">
            <a:avLst/>
          </a:prstGeom>
          <a:noFill/>
          <a:ln w="9525">
            <a:noFill/>
            <a:miter lim="800000"/>
            <a:headEnd/>
            <a:tailEnd/>
          </a:ln>
        </p:spPr>
        <p:txBody>
          <a:bodyPr wrap="square">
            <a:spAutoFit/>
          </a:bodyPr>
          <a:lstStyle/>
          <a:p>
            <a:pPr marL="342900" indent="-342900" algn="just" rtl="1">
              <a:lnSpc>
                <a:spcPct val="90000"/>
              </a:lnSpc>
              <a:buFontTx/>
              <a:buBlip>
                <a:blip r:embed="rId2"/>
              </a:buBlip>
            </a:pPr>
            <a:r>
              <a:rPr lang="ar-SA" sz="2800" dirty="0" smtClean="0">
                <a:latin typeface="Tahoma" pitchFamily="34" charset="0"/>
              </a:rPr>
              <a:t> جستجوي </a:t>
            </a:r>
            <a:r>
              <a:rPr lang="ar-SA" sz="2800" dirty="0" smtClean="0">
                <a:solidFill>
                  <a:srgbClr val="006600"/>
                </a:solidFill>
                <a:latin typeface="Tahoma" pitchFamily="34" charset="0"/>
              </a:rPr>
              <a:t>دودويي</a:t>
            </a:r>
            <a:r>
              <a:rPr lang="ar-SA" sz="2800" dirty="0" smtClean="0">
                <a:latin typeface="Tahoma" pitchFamily="34" charset="0"/>
              </a:rPr>
              <a:t> </a:t>
            </a:r>
            <a:r>
              <a:rPr lang="ar-SA" sz="2800" dirty="0" smtClean="0">
                <a:solidFill>
                  <a:srgbClr val="CC0099"/>
                </a:solidFill>
                <a:latin typeface="Tahoma" pitchFamily="34" charset="0"/>
              </a:rPr>
              <a:t>سريع‌تر</a:t>
            </a:r>
            <a:r>
              <a:rPr lang="ar-SA" sz="2800" dirty="0" smtClean="0">
                <a:latin typeface="Tahoma" pitchFamily="34" charset="0"/>
              </a:rPr>
              <a:t> از جستجوي </a:t>
            </a:r>
            <a:r>
              <a:rPr lang="ar-SA" sz="2800" dirty="0" smtClean="0">
                <a:solidFill>
                  <a:srgbClr val="CC0099"/>
                </a:solidFill>
                <a:latin typeface="Tahoma" pitchFamily="34" charset="0"/>
              </a:rPr>
              <a:t>خطي</a:t>
            </a:r>
            <a:r>
              <a:rPr lang="ar-SA" sz="2800" dirty="0" smtClean="0">
                <a:latin typeface="Tahoma" pitchFamily="34" charset="0"/>
              </a:rPr>
              <a:t> است.</a:t>
            </a:r>
            <a:endParaRPr lang="fa-IR" sz="2800" dirty="0" smtClean="0">
              <a:latin typeface="Tahoma" pitchFamily="34" charset="0"/>
            </a:endParaRPr>
          </a:p>
          <a:p>
            <a:pPr marL="342900" indent="-342900" algn="just" rtl="1">
              <a:lnSpc>
                <a:spcPct val="90000"/>
              </a:lnSpc>
              <a:buFontTx/>
              <a:buBlip>
                <a:blip r:embed="rId2"/>
              </a:buBlip>
            </a:pPr>
            <a:r>
              <a:rPr lang="ar-SA" sz="2800" dirty="0" smtClean="0">
                <a:latin typeface="Tahoma" pitchFamily="34" charset="0"/>
              </a:rPr>
              <a:t> دومين تفاوت در اين است که اگر چند عنصر داراي مقادير يکساني باشند، آنگاه جستجوي خطي هميشه </a:t>
            </a:r>
            <a:r>
              <a:rPr lang="ar-SA" sz="2800" dirty="0" smtClean="0">
                <a:solidFill>
                  <a:schemeClr val="hlink"/>
                </a:solidFill>
                <a:latin typeface="Tahoma" pitchFamily="34" charset="0"/>
              </a:rPr>
              <a:t>کوچک‌ترين ايندکس</a:t>
            </a:r>
            <a:r>
              <a:rPr lang="ar-SA" sz="2800" dirty="0" smtClean="0">
                <a:latin typeface="Tahoma" pitchFamily="34" charset="0"/>
              </a:rPr>
              <a:t> را برمي‌گرداند ولي در مورد جستجوي دودويي نمي‌توان گفت که کدام ايندکس بازگردانده مي‌شود.</a:t>
            </a:r>
            <a:endParaRPr lang="fa-IR" sz="2800" dirty="0" smtClean="0">
              <a:latin typeface="Tahoma" pitchFamily="34" charset="0"/>
            </a:endParaRPr>
          </a:p>
          <a:p>
            <a:pPr marL="342900" indent="-342900" algn="just" rtl="1">
              <a:lnSpc>
                <a:spcPct val="90000"/>
              </a:lnSpc>
              <a:buFontTx/>
              <a:buBlip>
                <a:blip r:embed="rId2"/>
              </a:buBlip>
            </a:pPr>
            <a:r>
              <a:rPr lang="ar-SA" sz="2800" dirty="0" smtClean="0">
                <a:latin typeface="Tahoma" pitchFamily="34" charset="0"/>
              </a:rPr>
              <a:t> سومين فرق در اين است که جستجوي دودويي فقط روي </a:t>
            </a:r>
            <a:r>
              <a:rPr lang="ar-SA" sz="2800" dirty="0" smtClean="0">
                <a:solidFill>
                  <a:schemeClr val="hlink"/>
                </a:solidFill>
                <a:latin typeface="Tahoma" pitchFamily="34" charset="0"/>
              </a:rPr>
              <a:t>آرايه‌هاي مرتب</a:t>
            </a:r>
            <a:r>
              <a:rPr lang="ar-SA" sz="2800" dirty="0" smtClean="0">
                <a:latin typeface="Tahoma" pitchFamily="34" charset="0"/>
              </a:rPr>
              <a:t> کارايي دارد و اگر آرايه‌اي مرتب نباشد، جستجوي دودويي </a:t>
            </a:r>
            <a:r>
              <a:rPr lang="ar-SA" sz="2800" dirty="0" smtClean="0">
                <a:solidFill>
                  <a:srgbClr val="CC0099"/>
                </a:solidFill>
                <a:latin typeface="Tahoma" pitchFamily="34" charset="0"/>
              </a:rPr>
              <a:t>پاسخ غلط</a:t>
            </a:r>
            <a:r>
              <a:rPr lang="ar-SA" sz="2800" dirty="0" smtClean="0">
                <a:latin typeface="Tahoma" pitchFamily="34" charset="0"/>
              </a:rPr>
              <a:t> مي‌دهد ولي جستجوي خطي هميشه پاسخ صحيح خواهد داد.</a:t>
            </a:r>
            <a:r>
              <a:rPr lang="en-US" sz="2800" dirty="0" smtClean="0">
                <a:latin typeface="Tahoma" pitchFamily="34" charset="0"/>
              </a:rPr>
              <a:t> </a:t>
            </a:r>
            <a:endParaRPr lang="en-US" sz="2800" dirty="0">
              <a:latin typeface="Tahoma" pitchFamily="34" charset="0"/>
            </a:endParaRPr>
          </a:p>
        </p:txBody>
      </p:sp>
      <p:sp>
        <p:nvSpPr>
          <p:cNvPr id="9" name="Title 8"/>
          <p:cNvSpPr>
            <a:spLocks noGrp="1"/>
          </p:cNvSpPr>
          <p:nvPr>
            <p:ph type="title"/>
          </p:nvPr>
        </p:nvSpPr>
        <p:spPr>
          <a:xfrm>
            <a:off x="529937" y="428604"/>
            <a:ext cx="7086600" cy="689284"/>
          </a:xfrm>
        </p:spPr>
        <p:txBody>
          <a:bodyPr/>
          <a:lstStyle/>
          <a:p>
            <a:pPr marL="342900" indent="-342900" algn="just">
              <a:lnSpc>
                <a:spcPct val="90000"/>
              </a:lnSpc>
            </a:pPr>
            <a:r>
              <a:rPr lang="fa-IR" sz="2800" b="1" dirty="0" smtClean="0">
                <a:latin typeface="Tahoma" pitchFamily="34" charset="0"/>
                <a:cs typeface="B Homa" pitchFamily="2" charset="-78"/>
              </a:rPr>
              <a:t>تفاوتهاي جستجوي </a:t>
            </a:r>
            <a:r>
              <a:rPr lang="fa-IR" sz="2800" b="1" dirty="0" smtClean="0">
                <a:solidFill>
                  <a:srgbClr val="006600"/>
                </a:solidFill>
                <a:latin typeface="Tahoma" pitchFamily="34" charset="0"/>
                <a:cs typeface="B Homa" pitchFamily="2" charset="-78"/>
              </a:rPr>
              <a:t>دودويي</a:t>
            </a:r>
            <a:r>
              <a:rPr lang="fa-IR" sz="2800" b="1" dirty="0" smtClean="0">
                <a:latin typeface="Tahoma" pitchFamily="34" charset="0"/>
                <a:cs typeface="B Homa" pitchFamily="2" charset="-78"/>
              </a:rPr>
              <a:t> و </a:t>
            </a:r>
            <a:r>
              <a:rPr lang="fa-IR" sz="2800" b="1" dirty="0" smtClean="0">
                <a:solidFill>
                  <a:srgbClr val="CC0099"/>
                </a:solidFill>
                <a:latin typeface="Tahoma" pitchFamily="34" charset="0"/>
                <a:cs typeface="B Homa" pitchFamily="2" charset="-78"/>
              </a:rPr>
              <a:t>خطي</a:t>
            </a:r>
            <a:endParaRPr lang="fa-IR" sz="2800" b="1" dirty="0">
              <a:solidFill>
                <a:srgbClr val="CC0099"/>
              </a:solidFill>
              <a:latin typeface="Tahoma" pitchFamily="34" charset="0"/>
              <a:cs typeface="B Homa" pitchFamily="2" charset="-78"/>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15</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142844" y="1776775"/>
            <a:ext cx="8643998" cy="4154984"/>
          </a:xfrm>
          <a:prstGeom prst="rect">
            <a:avLst/>
          </a:prstGeom>
          <a:noFill/>
          <a:ln w="9525">
            <a:noFill/>
            <a:miter lim="800000"/>
            <a:headEnd/>
            <a:tailEnd/>
          </a:ln>
        </p:spPr>
        <p:txBody>
          <a:bodyPr wrap="square">
            <a:spAutoFit/>
          </a:bodyPr>
          <a:lstStyle/>
          <a:p>
            <a:pPr algn="r" rtl="1"/>
            <a:r>
              <a:rPr lang="fa-IR" sz="2400" b="1" dirty="0" smtClean="0">
                <a:latin typeface="Tahoma" pitchFamily="34" charset="0"/>
              </a:rPr>
              <a:t>	</a:t>
            </a:r>
            <a:r>
              <a:rPr lang="ar-SA" sz="2400" b="1" dirty="0" smtClean="0">
                <a:latin typeface="Tahoma" pitchFamily="34" charset="0"/>
              </a:rPr>
              <a:t>برنامۀ زير يک تابع بولي را آزمايش مي‌کند. اين تابع مشخص مي‌نمايد که آيا آرايۀ داده شده غير نزولي است يا خير: </a:t>
            </a:r>
            <a:endParaRPr lang="en-US" sz="2400" dirty="0" smtClean="0">
              <a:latin typeface="Tahoma" pitchFamily="34" charset="0"/>
            </a:endParaRPr>
          </a:p>
          <a:p>
            <a:r>
              <a:rPr lang="en-US" sz="2800" dirty="0" err="1" smtClean="0">
                <a:solidFill>
                  <a:schemeClr val="hlink"/>
                </a:solidFill>
                <a:latin typeface="Tahoma" pitchFamily="34" charset="0"/>
              </a:rPr>
              <a:t>bool</a:t>
            </a:r>
            <a:r>
              <a:rPr lang="en-US" sz="2800" dirty="0" smtClean="0">
                <a:solidFill>
                  <a:schemeClr val="hlink"/>
                </a:solidFill>
                <a:latin typeface="Tahoma" pitchFamily="34" charset="0"/>
              </a:rPr>
              <a:t> </a:t>
            </a:r>
            <a:r>
              <a:rPr lang="en-US" sz="2800" dirty="0" err="1" smtClean="0">
                <a:solidFill>
                  <a:schemeClr val="hlink"/>
                </a:solidFill>
                <a:latin typeface="Tahoma" pitchFamily="34" charset="0"/>
              </a:rPr>
              <a:t>isNondecreasing</a:t>
            </a:r>
            <a:r>
              <a:rPr lang="en-US" sz="2800" dirty="0" smtClean="0">
                <a:solidFill>
                  <a:schemeClr val="hlink"/>
                </a:solidFill>
                <a:latin typeface="Tahoma" pitchFamily="34" charset="0"/>
              </a:rPr>
              <a:t>(</a:t>
            </a:r>
            <a:r>
              <a:rPr lang="en-US" sz="2800" dirty="0" err="1" smtClean="0">
                <a:solidFill>
                  <a:schemeClr val="hlink"/>
                </a:solidFill>
                <a:latin typeface="Tahoma" pitchFamily="34" charset="0"/>
              </a:rPr>
              <a:t>int</a:t>
            </a:r>
            <a:r>
              <a:rPr lang="en-US" sz="2800" dirty="0" smtClean="0">
                <a:solidFill>
                  <a:schemeClr val="hlink"/>
                </a:solidFill>
                <a:latin typeface="Tahoma" pitchFamily="34" charset="0"/>
              </a:rPr>
              <a:t> a[], </a:t>
            </a:r>
            <a:r>
              <a:rPr lang="en-US" sz="2800" dirty="0" err="1" smtClean="0">
                <a:solidFill>
                  <a:schemeClr val="hlink"/>
                </a:solidFill>
                <a:latin typeface="Tahoma" pitchFamily="34" charset="0"/>
              </a:rPr>
              <a:t>int</a:t>
            </a:r>
            <a:r>
              <a:rPr lang="en-US" sz="2800" dirty="0" smtClean="0">
                <a:solidFill>
                  <a:schemeClr val="hlink"/>
                </a:solidFill>
                <a:latin typeface="Tahoma" pitchFamily="34" charset="0"/>
              </a:rPr>
              <a:t> n);</a:t>
            </a:r>
          </a:p>
          <a:p>
            <a:r>
              <a:rPr lang="en-US" sz="3200" b="1" dirty="0" err="1" smtClean="0">
                <a:solidFill>
                  <a:srgbClr val="800000"/>
                </a:solidFill>
                <a:latin typeface="Tahoma" pitchFamily="34" charset="0"/>
              </a:rPr>
              <a:t>int</a:t>
            </a:r>
            <a:r>
              <a:rPr lang="en-US" sz="3200" b="1" dirty="0" smtClean="0">
                <a:solidFill>
                  <a:srgbClr val="800000"/>
                </a:solidFill>
                <a:latin typeface="Tahoma" pitchFamily="34" charset="0"/>
              </a:rPr>
              <a:t> main()</a:t>
            </a:r>
          </a:p>
          <a:p>
            <a:r>
              <a:rPr lang="en-US" sz="3200" b="1" dirty="0" smtClean="0">
                <a:solidFill>
                  <a:srgbClr val="800000"/>
                </a:solidFill>
                <a:latin typeface="Tahoma" pitchFamily="34" charset="0"/>
              </a:rPr>
              <a:t>{  </a:t>
            </a:r>
          </a:p>
          <a:p>
            <a:r>
              <a:rPr lang="en-US" sz="2800" b="1" dirty="0" err="1" smtClean="0">
                <a:solidFill>
                  <a:srgbClr val="800000"/>
                </a:solidFill>
                <a:latin typeface="Tahoma" pitchFamily="34" charset="0"/>
              </a:rPr>
              <a:t>int</a:t>
            </a:r>
            <a:r>
              <a:rPr lang="en-US" sz="2800" b="1" dirty="0" smtClean="0">
                <a:solidFill>
                  <a:srgbClr val="800000"/>
                </a:solidFill>
                <a:latin typeface="Tahoma" pitchFamily="34" charset="0"/>
              </a:rPr>
              <a:t> a[] = { 22, 44, 66, 88, 44, 66, 55</a:t>
            </a:r>
            <a:r>
              <a:rPr lang="fa-IR" sz="2800" b="1" dirty="0" smtClean="0">
                <a:solidFill>
                  <a:srgbClr val="800000"/>
                </a:solidFill>
                <a:latin typeface="Tahoma" pitchFamily="34" charset="0"/>
              </a:rPr>
              <a:t> </a:t>
            </a:r>
            <a:r>
              <a:rPr lang="en-US" sz="2800" b="1" dirty="0" smtClean="0">
                <a:solidFill>
                  <a:srgbClr val="800000"/>
                </a:solidFill>
                <a:latin typeface="Tahoma" pitchFamily="34" charset="0"/>
              </a:rPr>
              <a:t>};</a:t>
            </a:r>
            <a:endParaRPr lang="en-US" sz="3200" b="1" dirty="0" smtClean="0">
              <a:solidFill>
                <a:srgbClr val="800000"/>
              </a:solidFill>
              <a:latin typeface="Tahoma" pitchFamily="34" charset="0"/>
            </a:endParaRPr>
          </a:p>
          <a:p>
            <a:r>
              <a:rPr lang="en-US" sz="3200" b="1" dirty="0" err="1" smtClean="0">
                <a:solidFill>
                  <a:srgbClr val="800000"/>
                </a:solidFill>
                <a:cs typeface="Arial" charset="0"/>
              </a:rPr>
              <a:t>cout</a:t>
            </a:r>
            <a:r>
              <a:rPr lang="en-US" sz="2400" dirty="0" smtClean="0">
                <a:solidFill>
                  <a:srgbClr val="800000"/>
                </a:solidFill>
                <a:cs typeface="Arial" charset="0"/>
              </a:rPr>
              <a:t>&lt;&lt;"</a:t>
            </a:r>
            <a:r>
              <a:rPr lang="en-US" sz="2400" dirty="0" err="1" smtClean="0">
                <a:solidFill>
                  <a:srgbClr val="800000"/>
                </a:solidFill>
                <a:cs typeface="Arial" charset="0"/>
              </a:rPr>
              <a:t>isNondecreasing</a:t>
            </a:r>
            <a:r>
              <a:rPr lang="en-US" sz="2400" dirty="0" smtClean="0">
                <a:solidFill>
                  <a:srgbClr val="800000"/>
                </a:solidFill>
                <a:cs typeface="Arial" charset="0"/>
              </a:rPr>
              <a:t>(a,4) = " &lt;&lt; </a:t>
            </a:r>
            <a:r>
              <a:rPr lang="en-US" sz="2400" dirty="0" err="1" smtClean="0">
                <a:solidFill>
                  <a:srgbClr val="800000"/>
                </a:solidFill>
                <a:cs typeface="Arial" charset="0"/>
              </a:rPr>
              <a:t>isNondecreasing</a:t>
            </a:r>
            <a:r>
              <a:rPr lang="en-US" sz="2400" dirty="0" smtClean="0">
                <a:solidFill>
                  <a:srgbClr val="800000"/>
                </a:solidFill>
                <a:cs typeface="Arial" charset="0"/>
              </a:rPr>
              <a:t>(a,4) &lt;&lt; </a:t>
            </a:r>
            <a:r>
              <a:rPr lang="en-US" sz="2400" dirty="0" err="1" smtClean="0">
                <a:solidFill>
                  <a:srgbClr val="800000"/>
                </a:solidFill>
                <a:cs typeface="Arial" charset="0"/>
              </a:rPr>
              <a:t>endl</a:t>
            </a:r>
            <a:r>
              <a:rPr lang="en-US" sz="2400" dirty="0" smtClean="0">
                <a:solidFill>
                  <a:srgbClr val="800000"/>
                </a:solidFill>
                <a:cs typeface="Arial" charset="0"/>
              </a:rPr>
              <a:t>;</a:t>
            </a:r>
          </a:p>
          <a:p>
            <a:r>
              <a:rPr lang="en-US" sz="3200" b="1" dirty="0" err="1" smtClean="0">
                <a:solidFill>
                  <a:srgbClr val="800000"/>
                </a:solidFill>
                <a:cs typeface="Arial" charset="0"/>
              </a:rPr>
              <a:t>cout</a:t>
            </a:r>
            <a:r>
              <a:rPr lang="en-US" sz="2400" dirty="0" smtClean="0">
                <a:solidFill>
                  <a:srgbClr val="800000"/>
                </a:solidFill>
                <a:cs typeface="Arial" charset="0"/>
              </a:rPr>
              <a:t>&lt;&lt;"</a:t>
            </a:r>
            <a:r>
              <a:rPr lang="en-US" sz="2400" dirty="0" err="1" smtClean="0">
                <a:solidFill>
                  <a:srgbClr val="800000"/>
                </a:solidFill>
                <a:cs typeface="Arial" charset="0"/>
              </a:rPr>
              <a:t>isNondecreasing</a:t>
            </a:r>
            <a:r>
              <a:rPr lang="en-US" sz="2400" dirty="0" smtClean="0">
                <a:solidFill>
                  <a:srgbClr val="800000"/>
                </a:solidFill>
                <a:cs typeface="Arial" charset="0"/>
              </a:rPr>
              <a:t>(a,7) = " &lt;&lt; </a:t>
            </a:r>
            <a:r>
              <a:rPr lang="en-US" sz="2400" dirty="0" err="1" smtClean="0">
                <a:solidFill>
                  <a:srgbClr val="800000"/>
                </a:solidFill>
                <a:cs typeface="Arial" charset="0"/>
              </a:rPr>
              <a:t>isNondecreasing</a:t>
            </a:r>
            <a:r>
              <a:rPr lang="en-US" sz="2400" dirty="0" smtClean="0">
                <a:solidFill>
                  <a:srgbClr val="800000"/>
                </a:solidFill>
                <a:cs typeface="Arial" charset="0"/>
              </a:rPr>
              <a:t>(a,7) &lt;&lt; </a:t>
            </a:r>
            <a:r>
              <a:rPr lang="en-US" sz="2400" dirty="0" err="1" smtClean="0">
                <a:solidFill>
                  <a:srgbClr val="800000"/>
                </a:solidFill>
                <a:cs typeface="Arial" charset="0"/>
              </a:rPr>
              <a:t>endl</a:t>
            </a:r>
            <a:r>
              <a:rPr lang="en-US" sz="2400" dirty="0" smtClean="0">
                <a:solidFill>
                  <a:srgbClr val="800000"/>
                </a:solidFill>
                <a:cs typeface="Arial" charset="0"/>
              </a:rPr>
              <a:t>;</a:t>
            </a:r>
          </a:p>
          <a:p>
            <a:r>
              <a:rPr lang="en-US" sz="3200" b="1" dirty="0" smtClean="0">
                <a:solidFill>
                  <a:srgbClr val="800000"/>
                </a:solidFill>
                <a:latin typeface="Tahoma" pitchFamily="34" charset="0"/>
              </a:rPr>
              <a:t>}</a:t>
            </a:r>
            <a:endParaRPr lang="en-US" sz="3200" b="1" dirty="0">
              <a:solidFill>
                <a:srgbClr val="800000"/>
              </a:solidFill>
              <a:latin typeface="Tahoma" pitchFamily="34" charset="0"/>
            </a:endParaRPr>
          </a:p>
        </p:txBody>
      </p:sp>
      <p:sp>
        <p:nvSpPr>
          <p:cNvPr id="9" name="Title 8"/>
          <p:cNvSpPr>
            <a:spLocks noGrp="1"/>
          </p:cNvSpPr>
          <p:nvPr>
            <p:ph type="title"/>
          </p:nvPr>
        </p:nvSpPr>
        <p:spPr>
          <a:xfrm>
            <a:off x="529937" y="428604"/>
            <a:ext cx="7086600" cy="689284"/>
          </a:xfrm>
        </p:spPr>
        <p:txBody>
          <a:bodyPr>
            <a:normAutofit fontScale="90000"/>
          </a:bodyPr>
          <a:lstStyle/>
          <a:p>
            <a:pPr algn="just"/>
            <a:r>
              <a:rPr lang="ar-SA" sz="2800" b="1" dirty="0" smtClean="0">
                <a:latin typeface="Tahoma" pitchFamily="34" charset="0"/>
              </a:rPr>
              <a:t>* مثال‌</a:t>
            </a:r>
            <a:r>
              <a:rPr lang="en-US" sz="2800" b="1" dirty="0" smtClean="0">
                <a:latin typeface="Tahoma" pitchFamily="34" charset="0"/>
              </a:rPr>
              <a:t>:</a:t>
            </a:r>
            <a:r>
              <a:rPr lang="ar-SA" sz="2800" b="1" dirty="0" smtClean="0">
                <a:latin typeface="Tahoma" pitchFamily="34" charset="0"/>
              </a:rPr>
              <a:t> مشخص كردن اين كه آيا آرايه مرتب است يا خير</a:t>
            </a:r>
            <a:endParaRPr lang="fa-IR" sz="2800" b="1" dirty="0" smtClean="0">
              <a:latin typeface="Tahoma" pitchFamily="34" charset="0"/>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16</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142844" y="1776775"/>
            <a:ext cx="8643998" cy="4524315"/>
          </a:xfrm>
          <a:prstGeom prst="rect">
            <a:avLst/>
          </a:prstGeom>
          <a:noFill/>
          <a:ln w="9525">
            <a:noFill/>
            <a:miter lim="800000"/>
            <a:headEnd/>
            <a:tailEnd/>
          </a:ln>
        </p:spPr>
        <p:txBody>
          <a:bodyPr wrap="square">
            <a:spAutoFit/>
          </a:bodyPr>
          <a:lstStyle/>
          <a:p>
            <a:pPr>
              <a:lnSpc>
                <a:spcPct val="150000"/>
              </a:lnSpc>
            </a:pPr>
            <a:r>
              <a:rPr lang="en-US" sz="2400" dirty="0" err="1" smtClean="0">
                <a:solidFill>
                  <a:schemeClr val="hlink"/>
                </a:solidFill>
                <a:latin typeface="Tahoma" pitchFamily="34" charset="0"/>
              </a:rPr>
              <a:t>bool</a:t>
            </a:r>
            <a:r>
              <a:rPr lang="en-US" sz="2400" dirty="0" smtClean="0">
                <a:solidFill>
                  <a:schemeClr val="hlink"/>
                </a:solidFill>
                <a:latin typeface="Tahoma" pitchFamily="34" charset="0"/>
              </a:rPr>
              <a:t> </a:t>
            </a:r>
            <a:r>
              <a:rPr lang="en-US" sz="2400" dirty="0" err="1" smtClean="0">
                <a:solidFill>
                  <a:schemeClr val="hlink"/>
                </a:solidFill>
                <a:latin typeface="Tahoma" pitchFamily="34" charset="0"/>
              </a:rPr>
              <a:t>isNondecreasing</a:t>
            </a:r>
            <a:r>
              <a:rPr lang="en-US" sz="2400" dirty="0" smtClean="0">
                <a:solidFill>
                  <a:schemeClr val="hlink"/>
                </a:solidFill>
                <a:latin typeface="Tahoma" pitchFamily="34" charset="0"/>
              </a:rPr>
              <a:t>(</a:t>
            </a:r>
            <a:r>
              <a:rPr lang="en-US" sz="2400" dirty="0" err="1" smtClean="0">
                <a:solidFill>
                  <a:schemeClr val="hlink"/>
                </a:solidFill>
                <a:latin typeface="Tahoma" pitchFamily="34" charset="0"/>
              </a:rPr>
              <a:t>int</a:t>
            </a:r>
            <a:r>
              <a:rPr lang="en-US" sz="2400" dirty="0" smtClean="0">
                <a:solidFill>
                  <a:schemeClr val="hlink"/>
                </a:solidFill>
                <a:latin typeface="Tahoma" pitchFamily="34" charset="0"/>
              </a:rPr>
              <a:t> a[], </a:t>
            </a:r>
            <a:r>
              <a:rPr lang="en-US" sz="2400" dirty="0" err="1" smtClean="0">
                <a:solidFill>
                  <a:schemeClr val="hlink"/>
                </a:solidFill>
                <a:latin typeface="Tahoma" pitchFamily="34" charset="0"/>
              </a:rPr>
              <a:t>int</a:t>
            </a:r>
            <a:r>
              <a:rPr lang="en-US" sz="2400" dirty="0" smtClean="0">
                <a:solidFill>
                  <a:schemeClr val="hlink"/>
                </a:solidFill>
                <a:latin typeface="Tahoma" pitchFamily="34" charset="0"/>
              </a:rPr>
              <a:t> n)</a:t>
            </a:r>
          </a:p>
          <a:p>
            <a:pPr>
              <a:lnSpc>
                <a:spcPct val="150000"/>
              </a:lnSpc>
            </a:pPr>
            <a:r>
              <a:rPr lang="en-US" sz="2400" dirty="0" smtClean="0">
                <a:solidFill>
                  <a:schemeClr val="hlink"/>
                </a:solidFill>
                <a:latin typeface="Tahoma" pitchFamily="34" charset="0"/>
              </a:rPr>
              <a:t>{  // returns true </a:t>
            </a:r>
            <a:r>
              <a:rPr lang="en-US" sz="2400" dirty="0" err="1" smtClean="0">
                <a:solidFill>
                  <a:schemeClr val="hlink"/>
                </a:solidFill>
                <a:latin typeface="Tahoma" pitchFamily="34" charset="0"/>
              </a:rPr>
              <a:t>iff</a:t>
            </a:r>
            <a:r>
              <a:rPr lang="en-US" sz="2400" dirty="0" smtClean="0">
                <a:solidFill>
                  <a:schemeClr val="hlink"/>
                </a:solidFill>
                <a:latin typeface="Tahoma" pitchFamily="34" charset="0"/>
              </a:rPr>
              <a:t> a[0] &lt;= a[1] &lt;= ... &lt;= a[n-1]:</a:t>
            </a:r>
          </a:p>
          <a:p>
            <a:pPr>
              <a:lnSpc>
                <a:spcPct val="150000"/>
              </a:lnSpc>
            </a:pPr>
            <a:r>
              <a:rPr lang="en-US" sz="2400" dirty="0" smtClean="0">
                <a:solidFill>
                  <a:schemeClr val="hlink"/>
                </a:solidFill>
                <a:latin typeface="Tahoma" pitchFamily="34" charset="0"/>
              </a:rPr>
              <a:t>   </a:t>
            </a:r>
            <a:r>
              <a:rPr lang="en-US" sz="2400" dirty="0" smtClean="0">
                <a:solidFill>
                  <a:srgbClr val="800000"/>
                </a:solidFill>
                <a:latin typeface="Tahoma" pitchFamily="34" charset="0"/>
              </a:rPr>
              <a:t>for (</a:t>
            </a:r>
            <a:r>
              <a:rPr lang="en-US" sz="2400" dirty="0" err="1" smtClean="0">
                <a:solidFill>
                  <a:srgbClr val="800000"/>
                </a:solidFill>
                <a:latin typeface="Tahoma" pitchFamily="34" charset="0"/>
              </a:rPr>
              <a:t>int</a:t>
            </a:r>
            <a:r>
              <a:rPr lang="en-US" sz="2400" dirty="0" smtClean="0">
                <a:solidFill>
                  <a:srgbClr val="800000"/>
                </a:solidFill>
                <a:latin typeface="Tahoma" pitchFamily="34" charset="0"/>
              </a:rPr>
              <a:t> </a:t>
            </a:r>
            <a:r>
              <a:rPr lang="en-US" sz="2400" dirty="0" err="1" smtClean="0">
                <a:solidFill>
                  <a:srgbClr val="800000"/>
                </a:solidFill>
                <a:latin typeface="Tahoma" pitchFamily="34" charset="0"/>
              </a:rPr>
              <a:t>i</a:t>
            </a:r>
            <a:r>
              <a:rPr lang="en-US" sz="2400" dirty="0" smtClean="0">
                <a:solidFill>
                  <a:srgbClr val="800000"/>
                </a:solidFill>
                <a:latin typeface="Tahoma" pitchFamily="34" charset="0"/>
              </a:rPr>
              <a:t>=1; </a:t>
            </a:r>
            <a:r>
              <a:rPr lang="en-US" sz="2400" dirty="0" err="1" smtClean="0">
                <a:solidFill>
                  <a:srgbClr val="800000"/>
                </a:solidFill>
                <a:latin typeface="Tahoma" pitchFamily="34" charset="0"/>
              </a:rPr>
              <a:t>i</a:t>
            </a:r>
            <a:r>
              <a:rPr lang="en-US" sz="2400" dirty="0" smtClean="0">
                <a:solidFill>
                  <a:srgbClr val="800000"/>
                </a:solidFill>
                <a:latin typeface="Tahoma" pitchFamily="34" charset="0"/>
              </a:rPr>
              <a:t>&lt;n; </a:t>
            </a:r>
            <a:r>
              <a:rPr lang="en-US" sz="2400" dirty="0" err="1" smtClean="0">
                <a:solidFill>
                  <a:srgbClr val="800000"/>
                </a:solidFill>
                <a:latin typeface="Tahoma" pitchFamily="34" charset="0"/>
              </a:rPr>
              <a:t>i</a:t>
            </a:r>
            <a:r>
              <a:rPr lang="en-US" sz="2400" dirty="0" smtClean="0">
                <a:solidFill>
                  <a:srgbClr val="800000"/>
                </a:solidFill>
                <a:latin typeface="Tahoma" pitchFamily="34" charset="0"/>
              </a:rPr>
              <a:t>++)</a:t>
            </a:r>
          </a:p>
          <a:p>
            <a:pPr>
              <a:lnSpc>
                <a:spcPct val="150000"/>
              </a:lnSpc>
            </a:pPr>
            <a:r>
              <a:rPr lang="en-US" sz="2400" dirty="0" smtClean="0">
                <a:solidFill>
                  <a:srgbClr val="800000"/>
                </a:solidFill>
                <a:latin typeface="Tahoma" pitchFamily="34" charset="0"/>
              </a:rPr>
              <a:t>      if (a[</a:t>
            </a:r>
            <a:r>
              <a:rPr lang="en-US" sz="2400" dirty="0" err="1" smtClean="0">
                <a:solidFill>
                  <a:srgbClr val="800000"/>
                </a:solidFill>
                <a:latin typeface="Tahoma" pitchFamily="34" charset="0"/>
              </a:rPr>
              <a:t>i</a:t>
            </a:r>
            <a:r>
              <a:rPr lang="en-US" sz="2400" dirty="0" smtClean="0">
                <a:solidFill>
                  <a:srgbClr val="800000"/>
                </a:solidFill>
                <a:latin typeface="Tahoma" pitchFamily="34" charset="0"/>
              </a:rPr>
              <a:t>]&lt;a[i-1]) </a:t>
            </a:r>
            <a:endParaRPr lang="fa-IR" sz="2400" dirty="0" smtClean="0">
              <a:solidFill>
                <a:srgbClr val="800000"/>
              </a:solidFill>
              <a:latin typeface="Tahoma" pitchFamily="34" charset="0"/>
            </a:endParaRPr>
          </a:p>
          <a:p>
            <a:pPr>
              <a:lnSpc>
                <a:spcPct val="150000"/>
              </a:lnSpc>
            </a:pPr>
            <a:r>
              <a:rPr lang="fa-IR" sz="2400" dirty="0" smtClean="0">
                <a:solidFill>
                  <a:srgbClr val="800000"/>
                </a:solidFill>
                <a:latin typeface="Tahoma" pitchFamily="34" charset="0"/>
              </a:rPr>
              <a:t>	</a:t>
            </a:r>
            <a:r>
              <a:rPr lang="en-US" sz="2400" dirty="0" smtClean="0">
                <a:solidFill>
                  <a:srgbClr val="800000"/>
                </a:solidFill>
                <a:latin typeface="Tahoma" pitchFamily="34" charset="0"/>
              </a:rPr>
              <a:t>return false;</a:t>
            </a:r>
          </a:p>
          <a:p>
            <a:pPr>
              <a:lnSpc>
                <a:spcPct val="150000"/>
              </a:lnSpc>
            </a:pPr>
            <a:r>
              <a:rPr lang="en-US" sz="2400" dirty="0" smtClean="0">
                <a:solidFill>
                  <a:srgbClr val="800000"/>
                </a:solidFill>
                <a:latin typeface="Tahoma" pitchFamily="34" charset="0"/>
              </a:rPr>
              <a:t>   return true;</a:t>
            </a:r>
          </a:p>
          <a:p>
            <a:pPr>
              <a:lnSpc>
                <a:spcPct val="150000"/>
              </a:lnSpc>
            </a:pPr>
            <a:r>
              <a:rPr lang="en-US" sz="2400" dirty="0" smtClean="0">
                <a:solidFill>
                  <a:schemeClr val="hlink"/>
                </a:solidFill>
                <a:latin typeface="Tahoma" pitchFamily="34" charset="0"/>
              </a:rPr>
              <a:t>}</a:t>
            </a:r>
          </a:p>
          <a:p>
            <a:pPr>
              <a:lnSpc>
                <a:spcPct val="150000"/>
              </a:lnSpc>
            </a:pPr>
            <a:endParaRPr lang="en-US" sz="2400" dirty="0">
              <a:solidFill>
                <a:schemeClr val="hlink"/>
              </a:solidFill>
              <a:latin typeface="Tahoma" pitchFamily="34" charset="0"/>
            </a:endParaRPr>
          </a:p>
        </p:txBody>
      </p:sp>
      <p:sp>
        <p:nvSpPr>
          <p:cNvPr id="9" name="Title 8"/>
          <p:cNvSpPr>
            <a:spLocks noGrp="1"/>
          </p:cNvSpPr>
          <p:nvPr>
            <p:ph type="title"/>
          </p:nvPr>
        </p:nvSpPr>
        <p:spPr>
          <a:xfrm>
            <a:off x="529937" y="428604"/>
            <a:ext cx="7086600" cy="689284"/>
          </a:xfrm>
        </p:spPr>
        <p:txBody>
          <a:bodyPr>
            <a:normAutofit/>
          </a:bodyPr>
          <a:lstStyle/>
          <a:p>
            <a:pPr algn="just"/>
            <a:r>
              <a:rPr lang="ar-SA" sz="2400" b="1" dirty="0" smtClean="0">
                <a:latin typeface="Tahoma" pitchFamily="34" charset="0"/>
              </a:rPr>
              <a:t>* </a:t>
            </a:r>
            <a:r>
              <a:rPr lang="fa-IR" sz="2400" b="1" dirty="0" smtClean="0">
                <a:latin typeface="Tahoma" pitchFamily="34" charset="0"/>
              </a:rPr>
              <a:t>ادامه </a:t>
            </a:r>
            <a:r>
              <a:rPr lang="ar-SA" sz="2400" b="1" dirty="0" smtClean="0">
                <a:latin typeface="Tahoma" pitchFamily="34" charset="0"/>
              </a:rPr>
              <a:t>مثال‌</a:t>
            </a:r>
            <a:r>
              <a:rPr lang="en-US" sz="2400" b="1" dirty="0" smtClean="0">
                <a:latin typeface="Tahoma" pitchFamily="34" charset="0"/>
              </a:rPr>
              <a:t>:</a:t>
            </a:r>
            <a:r>
              <a:rPr lang="ar-SA" sz="2400" b="1" dirty="0" smtClean="0">
                <a:latin typeface="Tahoma" pitchFamily="34" charset="0"/>
              </a:rPr>
              <a:t> مشخص كردن اين كه آيا آرايه مرتب است يا خير</a:t>
            </a:r>
            <a:endParaRPr lang="fa-IR" sz="2400" b="1" dirty="0" smtClean="0">
              <a:latin typeface="Tahoma" pitchFamily="34" charset="0"/>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17</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285720" y="1776775"/>
            <a:ext cx="7643866" cy="3108543"/>
          </a:xfrm>
          <a:prstGeom prst="rect">
            <a:avLst/>
          </a:prstGeom>
          <a:noFill/>
          <a:ln w="9525">
            <a:noFill/>
            <a:miter lim="800000"/>
            <a:headEnd/>
            <a:tailEnd/>
          </a:ln>
        </p:spPr>
        <p:txBody>
          <a:bodyPr wrap="square">
            <a:spAutoFit/>
          </a:bodyPr>
          <a:lstStyle/>
          <a:p>
            <a:pPr algn="just" rtl="1"/>
            <a:r>
              <a:rPr lang="ar-SA" sz="2800" dirty="0" smtClean="0">
                <a:solidFill>
                  <a:srgbClr val="800000"/>
                </a:solidFill>
                <a:latin typeface="Tahoma" pitchFamily="34" charset="0"/>
              </a:rPr>
              <a:t>اين تابع يک بار کل آرايه را پيمايش کرده و زوج‌هاي </a:t>
            </a:r>
            <a:r>
              <a:rPr lang="en-US" sz="2800" dirty="0" smtClean="0">
                <a:solidFill>
                  <a:srgbClr val="800000"/>
                </a:solidFill>
                <a:latin typeface="Tahoma" pitchFamily="34" charset="0"/>
              </a:rPr>
              <a:t>a[i-1]</a:t>
            </a:r>
            <a:r>
              <a:rPr lang="ar-SA" sz="2800" dirty="0" smtClean="0">
                <a:solidFill>
                  <a:srgbClr val="800000"/>
                </a:solidFill>
                <a:latin typeface="Tahoma" pitchFamily="34" charset="0"/>
              </a:rPr>
              <a:t> و </a:t>
            </a:r>
            <a:r>
              <a:rPr lang="en-US" sz="2800" dirty="0" smtClean="0">
                <a:solidFill>
                  <a:srgbClr val="800000"/>
                </a:solidFill>
                <a:latin typeface="Tahoma" pitchFamily="34" charset="0"/>
              </a:rPr>
              <a:t>a[</a:t>
            </a:r>
            <a:r>
              <a:rPr lang="en-US" sz="2800" dirty="0" err="1" smtClean="0">
                <a:solidFill>
                  <a:srgbClr val="800000"/>
                </a:solidFill>
                <a:latin typeface="Tahoma" pitchFamily="34" charset="0"/>
              </a:rPr>
              <a:t>i</a:t>
            </a:r>
            <a:r>
              <a:rPr lang="en-US" sz="2800" dirty="0" smtClean="0">
                <a:solidFill>
                  <a:srgbClr val="800000"/>
                </a:solidFill>
                <a:latin typeface="Tahoma" pitchFamily="34" charset="0"/>
              </a:rPr>
              <a:t>]</a:t>
            </a:r>
            <a:r>
              <a:rPr lang="ar-SA" sz="2800" dirty="0" smtClean="0">
                <a:solidFill>
                  <a:srgbClr val="800000"/>
                </a:solidFill>
                <a:latin typeface="Tahoma" pitchFamily="34" charset="0"/>
              </a:rPr>
              <a:t> را مقايسه مي‌کند. </a:t>
            </a:r>
            <a:endParaRPr lang="fa-IR" sz="2800" dirty="0" smtClean="0">
              <a:solidFill>
                <a:srgbClr val="800000"/>
              </a:solidFill>
              <a:latin typeface="Tahoma" pitchFamily="34" charset="0"/>
            </a:endParaRPr>
          </a:p>
          <a:p>
            <a:pPr algn="just" rtl="1"/>
            <a:r>
              <a:rPr lang="ar-SA" sz="2800" dirty="0" smtClean="0">
                <a:solidFill>
                  <a:srgbClr val="800000"/>
                </a:solidFill>
                <a:latin typeface="Tahoma" pitchFamily="34" charset="0"/>
              </a:rPr>
              <a:t>اگر زوجي يافت شود که در آن </a:t>
            </a:r>
            <a:r>
              <a:rPr lang="en-US" sz="2800" dirty="0" smtClean="0">
                <a:solidFill>
                  <a:srgbClr val="800000"/>
                </a:solidFill>
                <a:latin typeface="Tahoma" pitchFamily="34" charset="0"/>
              </a:rPr>
              <a:t>a[</a:t>
            </a:r>
            <a:r>
              <a:rPr lang="en-US" sz="2800" dirty="0" err="1" smtClean="0">
                <a:solidFill>
                  <a:srgbClr val="800000"/>
                </a:solidFill>
                <a:latin typeface="Tahoma" pitchFamily="34" charset="0"/>
              </a:rPr>
              <a:t>i</a:t>
            </a:r>
            <a:r>
              <a:rPr lang="en-US" sz="2800" dirty="0" smtClean="0">
                <a:solidFill>
                  <a:srgbClr val="800000"/>
                </a:solidFill>
                <a:latin typeface="Tahoma" pitchFamily="34" charset="0"/>
              </a:rPr>
              <a:t>]&lt;a[i-1]</a:t>
            </a:r>
            <a:r>
              <a:rPr lang="ar-SA" sz="2800" dirty="0" smtClean="0">
                <a:solidFill>
                  <a:srgbClr val="800000"/>
                </a:solidFill>
                <a:latin typeface="Tahoma" pitchFamily="34" charset="0"/>
              </a:rPr>
              <a:t> باشد، مقدار </a:t>
            </a:r>
            <a:r>
              <a:rPr lang="en-US" sz="2800" dirty="0" smtClean="0">
                <a:solidFill>
                  <a:srgbClr val="800000"/>
                </a:solidFill>
                <a:latin typeface="Tahoma" pitchFamily="34" charset="0"/>
              </a:rPr>
              <a:t>false</a:t>
            </a:r>
            <a:r>
              <a:rPr lang="ar-SA" sz="2800" dirty="0" smtClean="0">
                <a:solidFill>
                  <a:srgbClr val="800000"/>
                </a:solidFill>
                <a:latin typeface="Tahoma" pitchFamily="34" charset="0"/>
              </a:rPr>
              <a:t> را بر مي‌گرداند به اين معني که آرايه مرتب نيست.</a:t>
            </a:r>
            <a:endParaRPr lang="fa-IR" sz="2800" dirty="0" smtClean="0">
              <a:solidFill>
                <a:srgbClr val="800000"/>
              </a:solidFill>
              <a:latin typeface="Tahoma" pitchFamily="34" charset="0"/>
            </a:endParaRPr>
          </a:p>
          <a:p>
            <a:pPr algn="just" rtl="1"/>
            <a:r>
              <a:rPr lang="ar-SA" sz="2800" dirty="0" smtClean="0">
                <a:latin typeface="Tahoma" pitchFamily="34" charset="0"/>
              </a:rPr>
              <a:t> </a:t>
            </a:r>
            <a:r>
              <a:rPr lang="ar-SA" sz="2800" dirty="0" smtClean="0">
                <a:solidFill>
                  <a:srgbClr val="006600"/>
                </a:solidFill>
                <a:latin typeface="Tahoma" pitchFamily="34" charset="0"/>
              </a:rPr>
              <a:t>ببينيد که مقادير </a:t>
            </a:r>
            <a:r>
              <a:rPr lang="en-US" sz="2800" dirty="0" smtClean="0">
                <a:solidFill>
                  <a:srgbClr val="006600"/>
                </a:solidFill>
                <a:latin typeface="Tahoma" pitchFamily="34" charset="0"/>
              </a:rPr>
              <a:t>true</a:t>
            </a:r>
            <a:r>
              <a:rPr lang="ar-SA" sz="2800" dirty="0" smtClean="0">
                <a:solidFill>
                  <a:srgbClr val="006600"/>
                </a:solidFill>
                <a:latin typeface="Tahoma" pitchFamily="34" charset="0"/>
              </a:rPr>
              <a:t> و </a:t>
            </a:r>
            <a:r>
              <a:rPr lang="en-US" sz="2800" dirty="0" smtClean="0">
                <a:solidFill>
                  <a:srgbClr val="006600"/>
                </a:solidFill>
                <a:latin typeface="Tahoma" pitchFamily="34" charset="0"/>
              </a:rPr>
              <a:t>false</a:t>
            </a:r>
            <a:r>
              <a:rPr lang="ar-SA" sz="2800" dirty="0" smtClean="0">
                <a:solidFill>
                  <a:srgbClr val="006600"/>
                </a:solidFill>
                <a:latin typeface="Tahoma" pitchFamily="34" charset="0"/>
              </a:rPr>
              <a:t> به شکل اعداد </a:t>
            </a:r>
            <a:r>
              <a:rPr lang="en-US" sz="2800" dirty="0" smtClean="0">
                <a:solidFill>
                  <a:srgbClr val="006600"/>
                </a:solidFill>
                <a:latin typeface="Tahoma" pitchFamily="34" charset="0"/>
              </a:rPr>
              <a:t>1</a:t>
            </a:r>
            <a:r>
              <a:rPr lang="ar-SA" sz="2800" dirty="0" smtClean="0">
                <a:solidFill>
                  <a:srgbClr val="006600"/>
                </a:solidFill>
                <a:latin typeface="Tahoma" pitchFamily="34" charset="0"/>
              </a:rPr>
              <a:t> و </a:t>
            </a:r>
            <a:r>
              <a:rPr lang="en-US" sz="2800" dirty="0" smtClean="0">
                <a:solidFill>
                  <a:srgbClr val="006600"/>
                </a:solidFill>
                <a:latin typeface="Tahoma" pitchFamily="34" charset="0"/>
              </a:rPr>
              <a:t>0</a:t>
            </a:r>
            <a:r>
              <a:rPr lang="ar-SA" sz="2800" dirty="0" smtClean="0">
                <a:solidFill>
                  <a:srgbClr val="006600"/>
                </a:solidFill>
                <a:latin typeface="Tahoma" pitchFamily="34" charset="0"/>
              </a:rPr>
              <a:t> در خروجي چاپ مي‌شوند زيرا مقادير بولي در حقيقت به شکل اعداد صحيح در حافظه ذخيره مي‌شوند.</a:t>
            </a:r>
            <a:r>
              <a:rPr lang="en-US" sz="2800" dirty="0" smtClean="0">
                <a:latin typeface="Tahoma" pitchFamily="34" charset="0"/>
              </a:rPr>
              <a:t> </a:t>
            </a:r>
            <a:endParaRPr lang="en-US" sz="2800" dirty="0">
              <a:latin typeface="Tahoma" pitchFamily="34" charset="0"/>
            </a:endParaRPr>
          </a:p>
        </p:txBody>
      </p:sp>
      <p:sp>
        <p:nvSpPr>
          <p:cNvPr id="9" name="Title 8"/>
          <p:cNvSpPr>
            <a:spLocks noGrp="1"/>
          </p:cNvSpPr>
          <p:nvPr>
            <p:ph type="title"/>
          </p:nvPr>
        </p:nvSpPr>
        <p:spPr>
          <a:xfrm>
            <a:off x="529937" y="428604"/>
            <a:ext cx="7086600" cy="689284"/>
          </a:xfrm>
        </p:spPr>
        <p:txBody>
          <a:bodyPr>
            <a:normAutofit/>
          </a:bodyPr>
          <a:lstStyle/>
          <a:p>
            <a:pPr algn="just"/>
            <a:r>
              <a:rPr lang="ar-SA" sz="2400" b="1" dirty="0" smtClean="0">
                <a:latin typeface="Tahoma" pitchFamily="34" charset="0"/>
              </a:rPr>
              <a:t>* </a:t>
            </a:r>
            <a:r>
              <a:rPr lang="fa-IR" sz="2400" b="1" dirty="0" smtClean="0">
                <a:latin typeface="Tahoma" pitchFamily="34" charset="0"/>
              </a:rPr>
              <a:t>شرح </a:t>
            </a:r>
            <a:r>
              <a:rPr lang="ar-SA" sz="2400" b="1" dirty="0" smtClean="0">
                <a:latin typeface="Tahoma" pitchFamily="34" charset="0"/>
              </a:rPr>
              <a:t>مثال‌</a:t>
            </a:r>
            <a:r>
              <a:rPr lang="en-US" sz="2400" b="1" dirty="0" smtClean="0">
                <a:latin typeface="Tahoma" pitchFamily="34" charset="0"/>
              </a:rPr>
              <a:t>:</a:t>
            </a:r>
            <a:r>
              <a:rPr lang="ar-SA" sz="2400" b="1" dirty="0" smtClean="0">
                <a:latin typeface="Tahoma" pitchFamily="34" charset="0"/>
              </a:rPr>
              <a:t> مشخص كردن اين كه آيا آرايه مرتب است يا خير</a:t>
            </a:r>
            <a:endParaRPr lang="fa-IR" sz="2400" b="1" dirty="0" smtClean="0">
              <a:latin typeface="Tahoma" pitchFamily="34" charset="0"/>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18</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285720" y="1776775"/>
            <a:ext cx="7643866" cy="3108543"/>
          </a:xfrm>
          <a:prstGeom prst="rect">
            <a:avLst/>
          </a:prstGeom>
          <a:noFill/>
          <a:ln w="9525">
            <a:noFill/>
            <a:miter lim="800000"/>
            <a:headEnd/>
            <a:tailEnd/>
          </a:ln>
        </p:spPr>
        <p:txBody>
          <a:bodyPr wrap="square">
            <a:spAutoFit/>
          </a:bodyPr>
          <a:lstStyle/>
          <a:p>
            <a:pPr algn="just" rtl="1"/>
            <a:r>
              <a:rPr lang="ar-SA" sz="2800" dirty="0" smtClean="0">
                <a:solidFill>
                  <a:srgbClr val="800000"/>
                </a:solidFill>
                <a:latin typeface="Tahoma" pitchFamily="34" charset="0"/>
              </a:rPr>
              <a:t>اين تابع يک بار کل آرايه را پيمايش کرده و زوج‌هاي </a:t>
            </a:r>
            <a:r>
              <a:rPr lang="en-US" sz="2800" dirty="0" smtClean="0">
                <a:solidFill>
                  <a:srgbClr val="800000"/>
                </a:solidFill>
                <a:latin typeface="Tahoma" pitchFamily="34" charset="0"/>
              </a:rPr>
              <a:t>a[i-1]</a:t>
            </a:r>
            <a:r>
              <a:rPr lang="ar-SA" sz="2800" dirty="0" smtClean="0">
                <a:solidFill>
                  <a:srgbClr val="800000"/>
                </a:solidFill>
                <a:latin typeface="Tahoma" pitchFamily="34" charset="0"/>
              </a:rPr>
              <a:t> و </a:t>
            </a:r>
            <a:r>
              <a:rPr lang="en-US" sz="2800" dirty="0" smtClean="0">
                <a:solidFill>
                  <a:srgbClr val="800000"/>
                </a:solidFill>
                <a:latin typeface="Tahoma" pitchFamily="34" charset="0"/>
              </a:rPr>
              <a:t>a[</a:t>
            </a:r>
            <a:r>
              <a:rPr lang="en-US" sz="2800" dirty="0" err="1" smtClean="0">
                <a:solidFill>
                  <a:srgbClr val="800000"/>
                </a:solidFill>
                <a:latin typeface="Tahoma" pitchFamily="34" charset="0"/>
              </a:rPr>
              <a:t>i</a:t>
            </a:r>
            <a:r>
              <a:rPr lang="en-US" sz="2800" dirty="0" smtClean="0">
                <a:solidFill>
                  <a:srgbClr val="800000"/>
                </a:solidFill>
                <a:latin typeface="Tahoma" pitchFamily="34" charset="0"/>
              </a:rPr>
              <a:t>]</a:t>
            </a:r>
            <a:r>
              <a:rPr lang="ar-SA" sz="2800" dirty="0" smtClean="0">
                <a:solidFill>
                  <a:srgbClr val="800000"/>
                </a:solidFill>
                <a:latin typeface="Tahoma" pitchFamily="34" charset="0"/>
              </a:rPr>
              <a:t> را مقايسه مي‌کند. </a:t>
            </a:r>
            <a:endParaRPr lang="fa-IR" sz="2800" dirty="0" smtClean="0">
              <a:solidFill>
                <a:srgbClr val="800000"/>
              </a:solidFill>
              <a:latin typeface="Tahoma" pitchFamily="34" charset="0"/>
            </a:endParaRPr>
          </a:p>
          <a:p>
            <a:pPr algn="just" rtl="1"/>
            <a:r>
              <a:rPr lang="ar-SA" sz="2800" dirty="0" smtClean="0">
                <a:solidFill>
                  <a:srgbClr val="800000"/>
                </a:solidFill>
                <a:latin typeface="Tahoma" pitchFamily="34" charset="0"/>
              </a:rPr>
              <a:t>اگر زوجي يافت شود که در آن </a:t>
            </a:r>
            <a:r>
              <a:rPr lang="en-US" sz="2800" dirty="0" smtClean="0">
                <a:solidFill>
                  <a:srgbClr val="800000"/>
                </a:solidFill>
                <a:latin typeface="Tahoma" pitchFamily="34" charset="0"/>
              </a:rPr>
              <a:t>a[</a:t>
            </a:r>
            <a:r>
              <a:rPr lang="en-US" sz="2800" dirty="0" err="1" smtClean="0">
                <a:solidFill>
                  <a:srgbClr val="800000"/>
                </a:solidFill>
                <a:latin typeface="Tahoma" pitchFamily="34" charset="0"/>
              </a:rPr>
              <a:t>i</a:t>
            </a:r>
            <a:r>
              <a:rPr lang="en-US" sz="2800" dirty="0" smtClean="0">
                <a:solidFill>
                  <a:srgbClr val="800000"/>
                </a:solidFill>
                <a:latin typeface="Tahoma" pitchFamily="34" charset="0"/>
              </a:rPr>
              <a:t>]&lt;a[i-1]</a:t>
            </a:r>
            <a:r>
              <a:rPr lang="ar-SA" sz="2800" dirty="0" smtClean="0">
                <a:solidFill>
                  <a:srgbClr val="800000"/>
                </a:solidFill>
                <a:latin typeface="Tahoma" pitchFamily="34" charset="0"/>
              </a:rPr>
              <a:t> باشد، مقدار </a:t>
            </a:r>
            <a:r>
              <a:rPr lang="en-US" sz="2800" dirty="0" smtClean="0">
                <a:solidFill>
                  <a:srgbClr val="800000"/>
                </a:solidFill>
                <a:latin typeface="Tahoma" pitchFamily="34" charset="0"/>
              </a:rPr>
              <a:t>false</a:t>
            </a:r>
            <a:r>
              <a:rPr lang="ar-SA" sz="2800" dirty="0" smtClean="0">
                <a:solidFill>
                  <a:srgbClr val="800000"/>
                </a:solidFill>
                <a:latin typeface="Tahoma" pitchFamily="34" charset="0"/>
              </a:rPr>
              <a:t> را بر مي‌گرداند به اين معني که آرايه مرتب نيست.</a:t>
            </a:r>
            <a:endParaRPr lang="fa-IR" sz="2800" dirty="0" smtClean="0">
              <a:solidFill>
                <a:srgbClr val="800000"/>
              </a:solidFill>
              <a:latin typeface="Tahoma" pitchFamily="34" charset="0"/>
            </a:endParaRPr>
          </a:p>
          <a:p>
            <a:pPr algn="just" rtl="1"/>
            <a:r>
              <a:rPr lang="ar-SA" sz="2800" dirty="0" smtClean="0">
                <a:latin typeface="Tahoma" pitchFamily="34" charset="0"/>
              </a:rPr>
              <a:t> </a:t>
            </a:r>
            <a:r>
              <a:rPr lang="ar-SA" sz="2800" dirty="0" smtClean="0">
                <a:solidFill>
                  <a:srgbClr val="006600"/>
                </a:solidFill>
                <a:latin typeface="Tahoma" pitchFamily="34" charset="0"/>
              </a:rPr>
              <a:t>ببينيد که مقادير </a:t>
            </a:r>
            <a:r>
              <a:rPr lang="en-US" sz="2800" dirty="0" smtClean="0">
                <a:solidFill>
                  <a:srgbClr val="006600"/>
                </a:solidFill>
                <a:latin typeface="Tahoma" pitchFamily="34" charset="0"/>
              </a:rPr>
              <a:t>true</a:t>
            </a:r>
            <a:r>
              <a:rPr lang="ar-SA" sz="2800" dirty="0" smtClean="0">
                <a:solidFill>
                  <a:srgbClr val="006600"/>
                </a:solidFill>
                <a:latin typeface="Tahoma" pitchFamily="34" charset="0"/>
              </a:rPr>
              <a:t> و </a:t>
            </a:r>
            <a:r>
              <a:rPr lang="en-US" sz="2800" dirty="0" smtClean="0">
                <a:solidFill>
                  <a:srgbClr val="006600"/>
                </a:solidFill>
                <a:latin typeface="Tahoma" pitchFamily="34" charset="0"/>
              </a:rPr>
              <a:t>false</a:t>
            </a:r>
            <a:r>
              <a:rPr lang="ar-SA" sz="2800" dirty="0" smtClean="0">
                <a:solidFill>
                  <a:srgbClr val="006600"/>
                </a:solidFill>
                <a:latin typeface="Tahoma" pitchFamily="34" charset="0"/>
              </a:rPr>
              <a:t> به شکل اعداد </a:t>
            </a:r>
            <a:r>
              <a:rPr lang="en-US" sz="2800" dirty="0" smtClean="0">
                <a:solidFill>
                  <a:srgbClr val="006600"/>
                </a:solidFill>
                <a:latin typeface="Tahoma" pitchFamily="34" charset="0"/>
              </a:rPr>
              <a:t>1</a:t>
            </a:r>
            <a:r>
              <a:rPr lang="ar-SA" sz="2800" dirty="0" smtClean="0">
                <a:solidFill>
                  <a:srgbClr val="006600"/>
                </a:solidFill>
                <a:latin typeface="Tahoma" pitchFamily="34" charset="0"/>
              </a:rPr>
              <a:t> و </a:t>
            </a:r>
            <a:r>
              <a:rPr lang="en-US" sz="2800" dirty="0" smtClean="0">
                <a:solidFill>
                  <a:srgbClr val="006600"/>
                </a:solidFill>
                <a:latin typeface="Tahoma" pitchFamily="34" charset="0"/>
              </a:rPr>
              <a:t>0</a:t>
            </a:r>
            <a:r>
              <a:rPr lang="ar-SA" sz="2800" dirty="0" smtClean="0">
                <a:solidFill>
                  <a:srgbClr val="006600"/>
                </a:solidFill>
                <a:latin typeface="Tahoma" pitchFamily="34" charset="0"/>
              </a:rPr>
              <a:t> در خروجي چاپ مي‌شوند زيرا مقادير بولي در حقيقت به شکل اعداد صحيح در حافظه ذخيره مي‌شوند.</a:t>
            </a:r>
            <a:r>
              <a:rPr lang="en-US" sz="2800" dirty="0" smtClean="0">
                <a:latin typeface="Tahoma" pitchFamily="34" charset="0"/>
              </a:rPr>
              <a:t> </a:t>
            </a:r>
            <a:endParaRPr lang="en-US" sz="2800" dirty="0">
              <a:latin typeface="Tahoma" pitchFamily="34" charset="0"/>
            </a:endParaRPr>
          </a:p>
        </p:txBody>
      </p:sp>
      <p:sp>
        <p:nvSpPr>
          <p:cNvPr id="9" name="Title 8"/>
          <p:cNvSpPr>
            <a:spLocks noGrp="1"/>
          </p:cNvSpPr>
          <p:nvPr>
            <p:ph type="title"/>
          </p:nvPr>
        </p:nvSpPr>
        <p:spPr>
          <a:xfrm>
            <a:off x="529937" y="428604"/>
            <a:ext cx="7086600" cy="689284"/>
          </a:xfrm>
        </p:spPr>
        <p:txBody>
          <a:bodyPr>
            <a:normAutofit/>
          </a:bodyPr>
          <a:lstStyle/>
          <a:p>
            <a:pPr algn="just"/>
            <a:r>
              <a:rPr lang="ar-SA" sz="2400" b="1" dirty="0" smtClean="0">
                <a:latin typeface="Tahoma" pitchFamily="34" charset="0"/>
              </a:rPr>
              <a:t>* </a:t>
            </a:r>
            <a:r>
              <a:rPr lang="fa-IR" sz="2400" b="1" dirty="0" smtClean="0">
                <a:latin typeface="Tahoma" pitchFamily="34" charset="0"/>
              </a:rPr>
              <a:t>شرح </a:t>
            </a:r>
            <a:r>
              <a:rPr lang="ar-SA" sz="2400" b="1" dirty="0" smtClean="0">
                <a:latin typeface="Tahoma" pitchFamily="34" charset="0"/>
              </a:rPr>
              <a:t>مثال‌</a:t>
            </a:r>
            <a:r>
              <a:rPr lang="en-US" sz="2400" b="1" dirty="0" smtClean="0">
                <a:latin typeface="Tahoma" pitchFamily="34" charset="0"/>
              </a:rPr>
              <a:t>:</a:t>
            </a:r>
            <a:r>
              <a:rPr lang="ar-SA" sz="2400" b="1" dirty="0" smtClean="0">
                <a:latin typeface="Tahoma" pitchFamily="34" charset="0"/>
              </a:rPr>
              <a:t> مشخص كردن اين كه آيا آرايه مرتب است يا خير</a:t>
            </a:r>
            <a:endParaRPr lang="fa-IR" sz="2400" b="1" dirty="0" smtClean="0">
              <a:latin typeface="Tahoma" pitchFamily="34" charset="0"/>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19</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838200" y="1937772"/>
            <a:ext cx="7277334" cy="1505027"/>
          </a:xfrm>
          <a:prstGeom prst="rect">
            <a:avLst/>
          </a:prstGeom>
          <a:noFill/>
          <a:ln w="9525">
            <a:noFill/>
            <a:miter lim="800000"/>
            <a:headEnd/>
            <a:tailEnd/>
          </a:ln>
        </p:spPr>
        <p:txBody>
          <a:bodyPr wrap="square">
            <a:spAutoFit/>
          </a:bodyPr>
          <a:lstStyle/>
          <a:p>
            <a:pPr marL="457200" indent="-457200" algn="r" rtl="1">
              <a:lnSpc>
                <a:spcPct val="130000"/>
              </a:lnSpc>
              <a:spcBef>
                <a:spcPct val="0"/>
              </a:spcBef>
              <a:buFont typeface="+mj-lt"/>
              <a:buAutoNum type="arabicPeriod"/>
            </a:pPr>
            <a:r>
              <a:rPr lang="ar-SA" sz="2400" b="1" dirty="0" smtClean="0"/>
              <a:t>مرتب‌سازي حبابي</a:t>
            </a:r>
          </a:p>
          <a:p>
            <a:pPr marL="457200" indent="-457200" algn="r" rtl="1">
              <a:lnSpc>
                <a:spcPct val="130000"/>
              </a:lnSpc>
              <a:spcBef>
                <a:spcPct val="0"/>
              </a:spcBef>
              <a:buFont typeface="+mj-lt"/>
              <a:buAutoNum type="arabicPeriod"/>
            </a:pPr>
            <a:r>
              <a:rPr lang="ar-SA" sz="2400" b="1" dirty="0" smtClean="0"/>
              <a:t>الگوريتم جستجوي دودويي</a:t>
            </a:r>
            <a:endParaRPr lang="fa-IR" sz="2400" b="1" dirty="0" smtClean="0"/>
          </a:p>
          <a:p>
            <a:pPr marL="457200" indent="-457200" algn="r" rtl="1">
              <a:lnSpc>
                <a:spcPct val="130000"/>
              </a:lnSpc>
              <a:spcBef>
                <a:spcPct val="0"/>
              </a:spcBef>
              <a:buFont typeface="+mj-lt"/>
              <a:buAutoNum type="arabicPeriod"/>
            </a:pPr>
            <a:r>
              <a:rPr lang="ar-SA" sz="2400" b="1" dirty="0" smtClean="0"/>
              <a:t>آرايه‌هاي چند بعدي</a:t>
            </a:r>
            <a:endParaRPr lang="en-US" sz="2400" b="1" dirty="0"/>
          </a:p>
        </p:txBody>
      </p:sp>
      <p:sp>
        <p:nvSpPr>
          <p:cNvPr id="11" name="Title 10"/>
          <p:cNvSpPr>
            <a:spLocks noGrp="1"/>
          </p:cNvSpPr>
          <p:nvPr>
            <p:ph type="title"/>
          </p:nvPr>
        </p:nvSpPr>
        <p:spPr>
          <a:xfrm>
            <a:off x="529937" y="357166"/>
            <a:ext cx="7086600" cy="832160"/>
          </a:xfrm>
        </p:spPr>
        <p:txBody>
          <a:bodyPr/>
          <a:lstStyle/>
          <a:p>
            <a:pPr algn="just"/>
            <a:r>
              <a:rPr lang="fa-IR" sz="2400" dirty="0" smtClean="0"/>
              <a:t>{آرايه‌ها (فهرست مطالب)}</a:t>
            </a:r>
            <a:endParaRPr lang="en-US" dirty="0"/>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2</a:t>
            </a:fld>
            <a:endParaRPr lang="en-US"/>
          </a:p>
        </p:txBody>
      </p:sp>
    </p:spTree>
    <p:extLst>
      <p:ext uri="{BB962C8B-B14F-4D97-AF65-F5344CB8AC3E}">
        <p14:creationId xmlns:p14="http://schemas.microsoft.com/office/powerpoint/2010/main" val="986820536"/>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609600" y="1937772"/>
            <a:ext cx="7505934" cy="2246769"/>
          </a:xfrm>
          <a:prstGeom prst="rect">
            <a:avLst/>
          </a:prstGeom>
          <a:noFill/>
          <a:ln w="9525">
            <a:noFill/>
            <a:miter lim="800000"/>
            <a:headEnd/>
            <a:tailEnd/>
          </a:ln>
        </p:spPr>
        <p:txBody>
          <a:bodyPr wrap="square">
            <a:spAutoFit/>
          </a:bodyPr>
          <a:lstStyle/>
          <a:p>
            <a:pPr algn="just" rtl="1"/>
            <a:r>
              <a:rPr lang="ar-SA" sz="2800" dirty="0" smtClean="0">
                <a:latin typeface="Tahoma" pitchFamily="34" charset="0"/>
              </a:rPr>
              <a:t>همۀ آرايه‌هايي كه تاکنون تعريف کرديم، يک بعدي هستند، </a:t>
            </a:r>
            <a:r>
              <a:rPr lang="en-US" sz="2800" dirty="0" smtClean="0">
                <a:latin typeface="Tahoma" pitchFamily="34" charset="0"/>
              </a:rPr>
              <a:t/>
            </a:r>
            <a:br>
              <a:rPr lang="en-US" sz="2800" dirty="0" smtClean="0">
                <a:latin typeface="Tahoma" pitchFamily="34" charset="0"/>
              </a:rPr>
            </a:br>
            <a:r>
              <a:rPr lang="ar-SA" sz="2800" dirty="0" smtClean="0">
                <a:latin typeface="Tahoma" pitchFamily="34" charset="0"/>
              </a:rPr>
              <a:t>خطي هستند، رشته‌اي هستند.</a:t>
            </a:r>
            <a:endParaRPr lang="fa-IR" sz="2800" dirty="0" smtClean="0">
              <a:latin typeface="Tahoma" pitchFamily="34" charset="0"/>
            </a:endParaRPr>
          </a:p>
          <a:p>
            <a:pPr algn="just" rtl="1"/>
            <a:r>
              <a:rPr lang="ar-SA" sz="2800" dirty="0" smtClean="0">
                <a:latin typeface="Tahoma" pitchFamily="34" charset="0"/>
              </a:rPr>
              <a:t>مي‌توانيم آرايه‌اي تعريف کنيم که از نوع آرايه باشد، يعني هر خانه از آن آرايه، خود يک آرايه باشد. </a:t>
            </a:r>
            <a:endParaRPr lang="fa-IR" sz="2800" dirty="0" smtClean="0">
              <a:latin typeface="Tahoma" pitchFamily="34" charset="0"/>
            </a:endParaRPr>
          </a:p>
          <a:p>
            <a:pPr algn="just" rtl="1"/>
            <a:r>
              <a:rPr lang="ar-SA" sz="2800" dirty="0" smtClean="0">
                <a:latin typeface="Tahoma" pitchFamily="34" charset="0"/>
              </a:rPr>
              <a:t>به اين قبيل آرايه‌ها، </a:t>
            </a:r>
            <a:r>
              <a:rPr lang="ar-SA" sz="2800" b="1" i="1" dirty="0" smtClean="0">
                <a:solidFill>
                  <a:srgbClr val="FF0000"/>
                </a:solidFill>
                <a:latin typeface="Tahoma" pitchFamily="34" charset="0"/>
              </a:rPr>
              <a:t>آرايه‌هاي چندبعدي</a:t>
            </a:r>
            <a:r>
              <a:rPr lang="ar-SA" sz="2800" dirty="0" smtClean="0">
                <a:latin typeface="Tahoma" pitchFamily="34" charset="0"/>
              </a:rPr>
              <a:t> مي‌گوييم.</a:t>
            </a:r>
            <a:endParaRPr lang="fa-IR" sz="2800" dirty="0" smtClean="0">
              <a:latin typeface="Tahoma" pitchFamily="34" charset="0"/>
            </a:endParaRPr>
          </a:p>
        </p:txBody>
      </p:sp>
      <p:sp>
        <p:nvSpPr>
          <p:cNvPr id="9" name="Title 8"/>
          <p:cNvSpPr>
            <a:spLocks noGrp="1"/>
          </p:cNvSpPr>
          <p:nvPr>
            <p:ph type="title"/>
          </p:nvPr>
        </p:nvSpPr>
        <p:spPr>
          <a:xfrm>
            <a:off x="529937" y="428604"/>
            <a:ext cx="7086600" cy="689284"/>
          </a:xfrm>
        </p:spPr>
        <p:txBody>
          <a:bodyPr/>
          <a:lstStyle/>
          <a:p>
            <a:pPr algn="just"/>
            <a:r>
              <a:rPr lang="ar-SA" sz="2800" b="1" dirty="0" smtClean="0">
                <a:solidFill>
                  <a:srgbClr val="FF0000"/>
                </a:solidFill>
                <a:latin typeface="Tahoma" pitchFamily="34" charset="0"/>
              </a:rPr>
              <a:t>آرايه‌هاي چند بعدي</a:t>
            </a:r>
            <a:endParaRPr lang="en-US" dirty="0"/>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20</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609600" y="1937772"/>
            <a:ext cx="7505934" cy="2677656"/>
          </a:xfrm>
          <a:prstGeom prst="rect">
            <a:avLst/>
          </a:prstGeom>
          <a:noFill/>
          <a:ln w="9525">
            <a:noFill/>
            <a:miter lim="800000"/>
            <a:headEnd/>
            <a:tailEnd/>
          </a:ln>
        </p:spPr>
        <p:txBody>
          <a:bodyPr wrap="square">
            <a:spAutoFit/>
          </a:bodyPr>
          <a:lstStyle/>
          <a:p>
            <a:pPr algn="just" rtl="1">
              <a:buFont typeface="Wingdings" pitchFamily="2" charset="2"/>
              <a:buChar char="ü"/>
            </a:pPr>
            <a:endParaRPr lang="en-US" sz="2800" dirty="0" smtClean="0">
              <a:solidFill>
                <a:srgbClr val="006600"/>
              </a:solidFill>
              <a:latin typeface="Tahoma" pitchFamily="34" charset="0"/>
            </a:endParaRPr>
          </a:p>
          <a:p>
            <a:pPr algn="just" rtl="1">
              <a:buFont typeface="Wingdings" pitchFamily="2" charset="2"/>
              <a:buChar char="ü"/>
            </a:pPr>
            <a:r>
              <a:rPr lang="ar-SA" sz="2800" dirty="0" smtClean="0">
                <a:solidFill>
                  <a:srgbClr val="006600"/>
                </a:solidFill>
                <a:latin typeface="Tahoma" pitchFamily="34" charset="0"/>
              </a:rPr>
              <a:t>يک آرايۀ دو بعدي آرايه‌اي است که هر خانه از آن، خود يک آرايۀ يک بعدي باشد.</a:t>
            </a:r>
            <a:endParaRPr lang="en-US" sz="2800" dirty="0" smtClean="0">
              <a:solidFill>
                <a:srgbClr val="006600"/>
              </a:solidFill>
              <a:latin typeface="Tahoma" pitchFamily="34" charset="0"/>
            </a:endParaRPr>
          </a:p>
          <a:p>
            <a:pPr algn="just" rtl="1">
              <a:buFont typeface="Wingdings" pitchFamily="2" charset="2"/>
              <a:buChar char="ü"/>
            </a:pPr>
            <a:endParaRPr lang="fa-IR" sz="2800" dirty="0" smtClean="0">
              <a:solidFill>
                <a:srgbClr val="006600"/>
              </a:solidFill>
              <a:latin typeface="Tahoma" pitchFamily="34" charset="0"/>
            </a:endParaRPr>
          </a:p>
          <a:p>
            <a:pPr algn="just" rtl="1">
              <a:buFont typeface="Wingdings" pitchFamily="2" charset="2"/>
              <a:buChar char="ü"/>
            </a:pPr>
            <a:r>
              <a:rPr lang="ar-SA" sz="2800" dirty="0" smtClean="0">
                <a:latin typeface="Tahoma" pitchFamily="34" charset="0"/>
              </a:rPr>
              <a:t> </a:t>
            </a:r>
            <a:r>
              <a:rPr lang="ar-SA" sz="2800" dirty="0" smtClean="0">
                <a:solidFill>
                  <a:srgbClr val="990099"/>
                </a:solidFill>
                <a:latin typeface="Tahoma" pitchFamily="34" charset="0"/>
              </a:rPr>
              <a:t>يک آرايۀ سه بعدي آرايه‌اي است که هر خانه از آن يک آرايۀ دو بعدي باشد.</a:t>
            </a:r>
            <a:r>
              <a:rPr lang="en-US" sz="2800" dirty="0" smtClean="0">
                <a:solidFill>
                  <a:srgbClr val="990099"/>
                </a:solidFill>
                <a:latin typeface="Tahoma" pitchFamily="34" charset="0"/>
              </a:rPr>
              <a:t> </a:t>
            </a:r>
            <a:endParaRPr lang="en-US" sz="2800" dirty="0">
              <a:solidFill>
                <a:srgbClr val="990099"/>
              </a:solidFill>
              <a:latin typeface="Tahoma" pitchFamily="34" charset="0"/>
            </a:endParaRPr>
          </a:p>
        </p:txBody>
      </p:sp>
      <p:sp>
        <p:nvSpPr>
          <p:cNvPr id="9" name="Title 8"/>
          <p:cNvSpPr>
            <a:spLocks noGrp="1"/>
          </p:cNvSpPr>
          <p:nvPr>
            <p:ph type="title"/>
          </p:nvPr>
        </p:nvSpPr>
        <p:spPr>
          <a:xfrm>
            <a:off x="529937" y="428604"/>
            <a:ext cx="7086600" cy="689284"/>
          </a:xfrm>
        </p:spPr>
        <p:txBody>
          <a:bodyPr/>
          <a:lstStyle/>
          <a:p>
            <a:pPr algn="just"/>
            <a:r>
              <a:rPr lang="ar-SA" sz="2800" b="1" dirty="0" smtClean="0">
                <a:solidFill>
                  <a:srgbClr val="FF0000"/>
                </a:solidFill>
                <a:latin typeface="Tahoma" pitchFamily="34" charset="0"/>
              </a:rPr>
              <a:t>آرايه‌هاي چند بعدي</a:t>
            </a:r>
            <a:endParaRPr lang="en-US" dirty="0"/>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21</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285720" y="1285860"/>
            <a:ext cx="7505934" cy="3539430"/>
          </a:xfrm>
          <a:prstGeom prst="rect">
            <a:avLst/>
          </a:prstGeom>
          <a:noFill/>
          <a:ln w="9525">
            <a:noFill/>
            <a:miter lim="800000"/>
            <a:headEnd/>
            <a:tailEnd/>
          </a:ln>
        </p:spPr>
        <p:txBody>
          <a:bodyPr wrap="square">
            <a:spAutoFit/>
          </a:bodyPr>
          <a:lstStyle/>
          <a:p>
            <a:pPr algn="just" rtl="1"/>
            <a:r>
              <a:rPr lang="ar-SA" sz="2800" dirty="0" smtClean="0">
                <a:solidFill>
                  <a:srgbClr val="33CC33"/>
                </a:solidFill>
                <a:latin typeface="Tahoma" pitchFamily="34" charset="0"/>
              </a:rPr>
              <a:t>دستور </a:t>
            </a:r>
            <a:r>
              <a:rPr lang="en-US" sz="2800" dirty="0" err="1" smtClean="0">
                <a:solidFill>
                  <a:srgbClr val="990099"/>
                </a:solidFill>
                <a:latin typeface="Tahoma" pitchFamily="34" charset="0"/>
              </a:rPr>
              <a:t>int</a:t>
            </a:r>
            <a:r>
              <a:rPr lang="en-US" sz="2800" dirty="0" smtClean="0">
                <a:solidFill>
                  <a:srgbClr val="990099"/>
                </a:solidFill>
                <a:latin typeface="Tahoma" pitchFamily="34" charset="0"/>
              </a:rPr>
              <a:t> a[5];</a:t>
            </a:r>
            <a:r>
              <a:rPr lang="ar-SA" sz="2800" dirty="0" smtClean="0">
                <a:solidFill>
                  <a:srgbClr val="33CC33"/>
                </a:solidFill>
                <a:latin typeface="Tahoma" pitchFamily="34" charset="0"/>
              </a:rPr>
              <a:t> آرايه‌اي با پنج عنصر از نوع </a:t>
            </a:r>
            <a:r>
              <a:rPr lang="en-US" sz="2800" dirty="0" err="1" smtClean="0">
                <a:solidFill>
                  <a:srgbClr val="990099"/>
                </a:solidFill>
                <a:latin typeface="Tahoma" pitchFamily="34" charset="0"/>
              </a:rPr>
              <a:t>int</a:t>
            </a:r>
            <a:r>
              <a:rPr lang="ar-SA" sz="2800" dirty="0" smtClean="0">
                <a:solidFill>
                  <a:srgbClr val="33CC33"/>
                </a:solidFill>
                <a:latin typeface="Tahoma" pitchFamily="34" charset="0"/>
              </a:rPr>
              <a:t> تعريف مي‌کند. اين يک آرايۀ يک بعدي است.</a:t>
            </a:r>
            <a:endParaRPr lang="fa-IR" sz="2800" dirty="0" smtClean="0">
              <a:solidFill>
                <a:srgbClr val="33CC33"/>
              </a:solidFill>
              <a:latin typeface="Tahoma" pitchFamily="34" charset="0"/>
            </a:endParaRPr>
          </a:p>
          <a:p>
            <a:pPr algn="just" rtl="1"/>
            <a:r>
              <a:rPr lang="ar-SA" sz="2800" dirty="0" smtClean="0">
                <a:solidFill>
                  <a:srgbClr val="339933"/>
                </a:solidFill>
                <a:latin typeface="Tahoma" pitchFamily="34" charset="0"/>
              </a:rPr>
              <a:t> دستور  </a:t>
            </a:r>
            <a:r>
              <a:rPr lang="en-US" sz="2800" dirty="0" err="1" smtClean="0">
                <a:solidFill>
                  <a:srgbClr val="990099"/>
                </a:solidFill>
                <a:latin typeface="Tahoma" pitchFamily="34" charset="0"/>
              </a:rPr>
              <a:t>int</a:t>
            </a:r>
            <a:r>
              <a:rPr lang="en-US" sz="2800" dirty="0" smtClean="0">
                <a:solidFill>
                  <a:srgbClr val="990099"/>
                </a:solidFill>
                <a:latin typeface="Tahoma" pitchFamily="34" charset="0"/>
              </a:rPr>
              <a:t> a[3][5];</a:t>
            </a:r>
            <a:r>
              <a:rPr lang="ar-SA" sz="2800" dirty="0" smtClean="0">
                <a:solidFill>
                  <a:srgbClr val="339933"/>
                </a:solidFill>
                <a:latin typeface="Tahoma" pitchFamily="34" charset="0"/>
              </a:rPr>
              <a:t> آرايه‌اي با سه عنصر تعريف مي‌کند که هر عنصر، خود يک آرايۀ پنج عنصري از نوع </a:t>
            </a:r>
            <a:r>
              <a:rPr lang="en-US" sz="2800" dirty="0" err="1" smtClean="0">
                <a:solidFill>
                  <a:srgbClr val="990099"/>
                </a:solidFill>
                <a:latin typeface="Tahoma" pitchFamily="34" charset="0"/>
              </a:rPr>
              <a:t>int</a:t>
            </a:r>
            <a:r>
              <a:rPr lang="ar-SA" sz="2800" dirty="0" smtClean="0">
                <a:solidFill>
                  <a:srgbClr val="990099"/>
                </a:solidFill>
                <a:latin typeface="Tahoma" pitchFamily="34" charset="0"/>
              </a:rPr>
              <a:t> </a:t>
            </a:r>
            <a:r>
              <a:rPr lang="ar-SA" sz="2800" dirty="0" smtClean="0">
                <a:solidFill>
                  <a:srgbClr val="339933"/>
                </a:solidFill>
                <a:latin typeface="Tahoma" pitchFamily="34" charset="0"/>
              </a:rPr>
              <a:t>است. اين يک آرايۀ دو بعدي است که در مجموع پانزده عضو دارد.</a:t>
            </a:r>
            <a:endParaRPr lang="fa-IR" sz="2800" dirty="0" smtClean="0">
              <a:solidFill>
                <a:srgbClr val="339933"/>
              </a:solidFill>
              <a:latin typeface="Tahoma" pitchFamily="34" charset="0"/>
            </a:endParaRPr>
          </a:p>
          <a:p>
            <a:pPr algn="just" rtl="1"/>
            <a:r>
              <a:rPr lang="ar-SA" sz="2800" dirty="0" smtClean="0">
                <a:solidFill>
                  <a:srgbClr val="006600"/>
                </a:solidFill>
                <a:latin typeface="Tahoma" pitchFamily="34" charset="0"/>
              </a:rPr>
              <a:t> دستور </a:t>
            </a:r>
            <a:r>
              <a:rPr lang="en-US" sz="2800" dirty="0" err="1" smtClean="0">
                <a:solidFill>
                  <a:srgbClr val="990099"/>
                </a:solidFill>
                <a:latin typeface="Tahoma" pitchFamily="34" charset="0"/>
              </a:rPr>
              <a:t>int</a:t>
            </a:r>
            <a:r>
              <a:rPr lang="en-US" sz="2800" dirty="0" smtClean="0">
                <a:solidFill>
                  <a:srgbClr val="990099"/>
                </a:solidFill>
                <a:latin typeface="Tahoma" pitchFamily="34" charset="0"/>
              </a:rPr>
              <a:t> a[2][3][5];</a:t>
            </a:r>
            <a:r>
              <a:rPr lang="ar-SA" sz="2800" dirty="0" smtClean="0">
                <a:solidFill>
                  <a:srgbClr val="006600"/>
                </a:solidFill>
                <a:latin typeface="Tahoma" pitchFamily="34" charset="0"/>
              </a:rPr>
              <a:t> آرايه‌اي با دو عنصر تعريف مي‌کند که هر عنصر، سه آرايه است که هر آرايه پنج عضو از نوع </a:t>
            </a:r>
            <a:r>
              <a:rPr lang="en-US" sz="2800" dirty="0" err="1" smtClean="0">
                <a:solidFill>
                  <a:srgbClr val="990099"/>
                </a:solidFill>
                <a:latin typeface="Tahoma" pitchFamily="34" charset="0"/>
              </a:rPr>
              <a:t>int</a:t>
            </a:r>
            <a:r>
              <a:rPr lang="ar-SA" sz="2800" dirty="0" smtClean="0">
                <a:solidFill>
                  <a:srgbClr val="006600"/>
                </a:solidFill>
                <a:latin typeface="Tahoma" pitchFamily="34" charset="0"/>
              </a:rPr>
              <a:t> دارد. اين يک آرايۀ سه بعدي است که در مجموع سي عضو دارد.</a:t>
            </a:r>
            <a:r>
              <a:rPr lang="ar-SA" sz="2800" dirty="0" smtClean="0">
                <a:latin typeface="Tahoma" pitchFamily="34" charset="0"/>
              </a:rPr>
              <a:t> </a:t>
            </a:r>
            <a:endParaRPr lang="en-US" sz="2800" dirty="0">
              <a:latin typeface="Tahoma" pitchFamily="34" charset="0"/>
            </a:endParaRPr>
          </a:p>
        </p:txBody>
      </p:sp>
      <p:sp>
        <p:nvSpPr>
          <p:cNvPr id="9" name="Title 8"/>
          <p:cNvSpPr>
            <a:spLocks noGrp="1"/>
          </p:cNvSpPr>
          <p:nvPr>
            <p:ph type="title"/>
          </p:nvPr>
        </p:nvSpPr>
        <p:spPr>
          <a:xfrm>
            <a:off x="529937" y="428604"/>
            <a:ext cx="7086600" cy="689284"/>
          </a:xfrm>
        </p:spPr>
        <p:txBody>
          <a:bodyPr/>
          <a:lstStyle/>
          <a:p>
            <a:pPr algn="just"/>
            <a:r>
              <a:rPr lang="fa-IR" sz="2800" b="1" dirty="0" smtClean="0">
                <a:solidFill>
                  <a:srgbClr val="FF0000"/>
                </a:solidFill>
              </a:rPr>
              <a:t>اعلان </a:t>
            </a:r>
            <a:r>
              <a:rPr lang="ar-SA" sz="2800" b="1" dirty="0" smtClean="0">
                <a:solidFill>
                  <a:srgbClr val="FF0000"/>
                </a:solidFill>
              </a:rPr>
              <a:t>آرايه‌ها</a:t>
            </a:r>
            <a:r>
              <a:rPr lang="fa-IR" sz="2800" b="1" dirty="0" smtClean="0">
                <a:solidFill>
                  <a:srgbClr val="FF0000"/>
                </a:solidFill>
              </a:rPr>
              <a:t>ي چند بعدي</a:t>
            </a:r>
            <a:endParaRPr lang="en-US" dirty="0"/>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6" name="Slide Number Placeholder 5"/>
          <p:cNvSpPr>
            <a:spLocks noGrp="1"/>
          </p:cNvSpPr>
          <p:nvPr>
            <p:ph type="sldNum" sz="quarter" idx="12"/>
          </p:nvPr>
        </p:nvSpPr>
        <p:spPr/>
        <p:txBody>
          <a:bodyPr/>
          <a:lstStyle/>
          <a:p>
            <a:fld id="{7F8B5327-662B-486C-A55F-C826F1128C71}" type="slidenum">
              <a:rPr lang="en-US" smtClean="0"/>
              <a:pPr/>
              <a:t>22</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1785926"/>
            <a:ext cx="7505934" cy="2246769"/>
          </a:xfrm>
          <a:prstGeom prst="rect">
            <a:avLst/>
          </a:prstGeom>
          <a:noFill/>
          <a:ln w="9525">
            <a:noFill/>
            <a:miter lim="800000"/>
            <a:headEnd/>
            <a:tailEnd/>
          </a:ln>
        </p:spPr>
        <p:txBody>
          <a:bodyPr wrap="square">
            <a:spAutoFit/>
          </a:bodyPr>
          <a:lstStyle/>
          <a:p>
            <a:pPr algn="just" rtl="1"/>
            <a:r>
              <a:rPr lang="ar-SA" sz="2800" b="1" dirty="0" smtClean="0">
                <a:solidFill>
                  <a:schemeClr val="accent6">
                    <a:lumMod val="50000"/>
                  </a:schemeClr>
                </a:solidFill>
                <a:latin typeface="Tahoma" pitchFamily="34" charset="0"/>
              </a:rPr>
              <a:t>شکل دستيابي به عناصر در آرايه‌هاي چند بعدي مانند آرايه‌هاي يک بعدي است. مثلا دستور </a:t>
            </a:r>
            <a:endParaRPr lang="en-US" sz="2800" dirty="0" smtClean="0">
              <a:solidFill>
                <a:schemeClr val="accent6">
                  <a:lumMod val="50000"/>
                </a:schemeClr>
              </a:solidFill>
              <a:latin typeface="Tahoma" pitchFamily="34" charset="0"/>
            </a:endParaRPr>
          </a:p>
          <a:p>
            <a:pPr algn="just"/>
            <a:r>
              <a:rPr lang="en-US" sz="2800" dirty="0" smtClean="0">
                <a:solidFill>
                  <a:schemeClr val="accent6">
                    <a:lumMod val="50000"/>
                  </a:schemeClr>
                </a:solidFill>
                <a:latin typeface="Tahoma" pitchFamily="34" charset="0"/>
              </a:rPr>
              <a:t>a[1][2][3] = 99;</a:t>
            </a:r>
            <a:endParaRPr lang="ar-SA" sz="2800" dirty="0" smtClean="0">
              <a:solidFill>
                <a:schemeClr val="accent6">
                  <a:lumMod val="50000"/>
                </a:schemeClr>
              </a:solidFill>
              <a:latin typeface="Tahoma" pitchFamily="34" charset="0"/>
            </a:endParaRPr>
          </a:p>
          <a:p>
            <a:pPr algn="just" rtl="1"/>
            <a:r>
              <a:rPr lang="ar-SA" sz="2800" dirty="0" smtClean="0">
                <a:solidFill>
                  <a:schemeClr val="accent6">
                    <a:lumMod val="50000"/>
                  </a:schemeClr>
                </a:solidFill>
                <a:latin typeface="Tahoma" pitchFamily="34" charset="0"/>
              </a:rPr>
              <a:t>مقدار </a:t>
            </a:r>
            <a:r>
              <a:rPr lang="en-US" sz="2800" dirty="0" smtClean="0">
                <a:solidFill>
                  <a:schemeClr val="accent6">
                    <a:lumMod val="50000"/>
                  </a:schemeClr>
                </a:solidFill>
                <a:latin typeface="Tahoma" pitchFamily="34" charset="0"/>
              </a:rPr>
              <a:t>99</a:t>
            </a:r>
            <a:r>
              <a:rPr lang="ar-SA" sz="2800" dirty="0" smtClean="0">
                <a:solidFill>
                  <a:schemeClr val="accent6">
                    <a:lumMod val="50000"/>
                  </a:schemeClr>
                </a:solidFill>
                <a:latin typeface="Tahoma" pitchFamily="34" charset="0"/>
              </a:rPr>
              <a:t> را در عنصري قرار مي‌دهد که ايندکس آن عنصر</a:t>
            </a:r>
            <a:r>
              <a:rPr lang="en-US" sz="2800" dirty="0" smtClean="0">
                <a:solidFill>
                  <a:schemeClr val="accent6">
                    <a:lumMod val="50000"/>
                  </a:schemeClr>
                </a:solidFill>
                <a:latin typeface="Tahoma" pitchFamily="34" charset="0"/>
              </a:rPr>
              <a:t>(1,2,3)</a:t>
            </a:r>
            <a:r>
              <a:rPr lang="ar-SA" sz="2800" dirty="0" smtClean="0">
                <a:solidFill>
                  <a:schemeClr val="accent6">
                    <a:lumMod val="50000"/>
                  </a:schemeClr>
                </a:solidFill>
                <a:latin typeface="Tahoma" pitchFamily="34" charset="0"/>
              </a:rPr>
              <a:t> است.</a:t>
            </a:r>
            <a:r>
              <a:rPr lang="en-US" sz="2800" dirty="0" smtClean="0">
                <a:solidFill>
                  <a:schemeClr val="accent6">
                    <a:lumMod val="50000"/>
                  </a:schemeClr>
                </a:solidFill>
                <a:latin typeface="Tahoma" pitchFamily="34" charset="0"/>
              </a:rPr>
              <a:t> </a:t>
            </a:r>
            <a:endParaRPr lang="en-US" sz="2800" dirty="0">
              <a:solidFill>
                <a:schemeClr val="accent6">
                  <a:lumMod val="50000"/>
                </a:schemeClr>
              </a:solidFill>
              <a:latin typeface="Tahoma" pitchFamily="34" charset="0"/>
            </a:endParaRPr>
          </a:p>
        </p:txBody>
      </p:sp>
      <p:sp>
        <p:nvSpPr>
          <p:cNvPr id="9" name="Title 8"/>
          <p:cNvSpPr>
            <a:spLocks noGrp="1"/>
          </p:cNvSpPr>
          <p:nvPr>
            <p:ph type="title"/>
          </p:nvPr>
        </p:nvSpPr>
        <p:spPr>
          <a:xfrm>
            <a:off x="529937" y="428604"/>
            <a:ext cx="7086600" cy="689284"/>
          </a:xfrm>
        </p:spPr>
        <p:txBody>
          <a:bodyPr/>
          <a:lstStyle/>
          <a:p>
            <a:pPr algn="just"/>
            <a:r>
              <a:rPr lang="fa-IR" sz="2800" b="1" dirty="0" smtClean="0">
                <a:solidFill>
                  <a:srgbClr val="FF0000"/>
                </a:solidFill>
              </a:rPr>
              <a:t>دستيابي به عناصر آرايه‌هاي چند بعدي</a:t>
            </a:r>
            <a:endParaRPr lang="en-US" dirty="0"/>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23</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1785926"/>
            <a:ext cx="7505934" cy="1815882"/>
          </a:xfrm>
          <a:prstGeom prst="rect">
            <a:avLst/>
          </a:prstGeom>
          <a:noFill/>
          <a:ln w="9525">
            <a:noFill/>
            <a:miter lim="800000"/>
            <a:headEnd/>
            <a:tailEnd/>
          </a:ln>
        </p:spPr>
        <p:txBody>
          <a:bodyPr wrap="square">
            <a:spAutoFit/>
          </a:bodyPr>
          <a:lstStyle/>
          <a:p>
            <a:pPr algn="just" rtl="1"/>
            <a:endParaRPr lang="fa-IR" sz="2800" b="1" dirty="0" smtClean="0">
              <a:solidFill>
                <a:srgbClr val="990099"/>
              </a:solidFill>
              <a:latin typeface="Tahoma" pitchFamily="34" charset="0"/>
            </a:endParaRPr>
          </a:p>
          <a:p>
            <a:pPr algn="just" rtl="1"/>
            <a:r>
              <a:rPr lang="ar-SA" sz="2800" b="1" dirty="0" smtClean="0">
                <a:solidFill>
                  <a:srgbClr val="990099"/>
                </a:solidFill>
                <a:latin typeface="Tahoma" pitchFamily="34" charset="0"/>
              </a:rPr>
              <a:t>آرايه‌هاي چند بعدي مثل آرايه‌هاي يک بعدي به توابع فرستاده مي‌شوند با اين تفاوت که هنگام اعلان و تعريف تابع مربوطه، بايد تعداد عناصر ب</a:t>
            </a:r>
            <a:r>
              <a:rPr lang="fa-IR" sz="2800" b="1" dirty="0" smtClean="0">
                <a:solidFill>
                  <a:srgbClr val="990099"/>
                </a:solidFill>
                <a:latin typeface="Tahoma" pitchFamily="34" charset="0"/>
              </a:rPr>
              <a:t>ُ</a:t>
            </a:r>
            <a:r>
              <a:rPr lang="ar-SA" sz="2800" b="1" dirty="0" smtClean="0">
                <a:solidFill>
                  <a:srgbClr val="990099"/>
                </a:solidFill>
                <a:latin typeface="Tahoma" pitchFamily="34" charset="0"/>
              </a:rPr>
              <a:t>عد دوم تا ب</a:t>
            </a:r>
            <a:r>
              <a:rPr lang="fa-IR" sz="2800" b="1" dirty="0" smtClean="0">
                <a:solidFill>
                  <a:srgbClr val="990099"/>
                </a:solidFill>
                <a:latin typeface="Tahoma" pitchFamily="34" charset="0"/>
              </a:rPr>
              <a:t>ُ</a:t>
            </a:r>
            <a:r>
              <a:rPr lang="ar-SA" sz="2800" b="1" dirty="0" smtClean="0">
                <a:solidFill>
                  <a:srgbClr val="990099"/>
                </a:solidFill>
                <a:latin typeface="Tahoma" pitchFamily="34" charset="0"/>
              </a:rPr>
              <a:t>عد آخر حتما</a:t>
            </a:r>
            <a:r>
              <a:rPr lang="fa-IR" sz="2800" b="1" dirty="0" smtClean="0">
                <a:solidFill>
                  <a:srgbClr val="990099"/>
                </a:solidFill>
                <a:latin typeface="Tahoma" pitchFamily="34" charset="0"/>
              </a:rPr>
              <a:t>ً</a:t>
            </a:r>
            <a:r>
              <a:rPr lang="ar-SA" sz="2800" b="1" dirty="0" smtClean="0">
                <a:solidFill>
                  <a:srgbClr val="990099"/>
                </a:solidFill>
                <a:latin typeface="Tahoma" pitchFamily="34" charset="0"/>
              </a:rPr>
              <a:t> ذکر شود.</a:t>
            </a:r>
            <a:endParaRPr lang="en-US" sz="2800" b="1" dirty="0">
              <a:solidFill>
                <a:srgbClr val="990099"/>
              </a:solidFill>
              <a:latin typeface="Tahoma" pitchFamily="34" charset="0"/>
            </a:endParaRPr>
          </a:p>
        </p:txBody>
      </p:sp>
      <p:sp>
        <p:nvSpPr>
          <p:cNvPr id="9" name="Title 8"/>
          <p:cNvSpPr>
            <a:spLocks noGrp="1"/>
          </p:cNvSpPr>
          <p:nvPr>
            <p:ph type="title"/>
          </p:nvPr>
        </p:nvSpPr>
        <p:spPr>
          <a:xfrm>
            <a:off x="529937" y="428604"/>
            <a:ext cx="7086600" cy="689284"/>
          </a:xfrm>
        </p:spPr>
        <p:txBody>
          <a:bodyPr/>
          <a:lstStyle/>
          <a:p>
            <a:pPr algn="just"/>
            <a:r>
              <a:rPr lang="fa-IR" sz="2800" b="1" dirty="0" smtClean="0">
                <a:solidFill>
                  <a:srgbClr val="FF0000"/>
                </a:solidFill>
                <a:latin typeface="Tahoma" pitchFamily="34" charset="0"/>
              </a:rPr>
              <a:t>ارسال آرايه چند بعدي به تابع</a:t>
            </a:r>
            <a:endParaRPr lang="en-US" dirty="0"/>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6" name="Slide Number Placeholder 5"/>
          <p:cNvSpPr>
            <a:spLocks noGrp="1"/>
          </p:cNvSpPr>
          <p:nvPr>
            <p:ph type="sldNum" sz="quarter" idx="12"/>
          </p:nvPr>
        </p:nvSpPr>
        <p:spPr/>
        <p:txBody>
          <a:bodyPr/>
          <a:lstStyle/>
          <a:p>
            <a:fld id="{7F8B5327-662B-486C-A55F-C826F1128C71}" type="slidenum">
              <a:rPr lang="en-US" smtClean="0"/>
              <a:pPr/>
              <a:t>24</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1785926"/>
            <a:ext cx="7505934" cy="5078313"/>
          </a:xfrm>
          <a:prstGeom prst="rect">
            <a:avLst/>
          </a:prstGeom>
          <a:noFill/>
          <a:ln w="9525">
            <a:noFill/>
            <a:miter lim="800000"/>
            <a:headEnd/>
            <a:tailEnd/>
          </a:ln>
        </p:spPr>
        <p:txBody>
          <a:bodyPr wrap="square">
            <a:spAutoFit/>
          </a:bodyPr>
          <a:lstStyle/>
          <a:p>
            <a:pPr algn="just" rtl="1">
              <a:lnSpc>
                <a:spcPct val="150000"/>
              </a:lnSpc>
            </a:pPr>
            <a:r>
              <a:rPr lang="ar-SA" sz="2400" dirty="0" smtClean="0">
                <a:latin typeface="Tahoma" pitchFamily="34" charset="0"/>
              </a:rPr>
              <a:t>برنامۀ زير نشان مي‌دهد که يک آرايۀ دوبعدي چگونه پردازش مي‌شود:</a:t>
            </a:r>
            <a:endParaRPr lang="fa-IR" sz="2400" dirty="0" smtClean="0">
              <a:latin typeface="Tahoma" pitchFamily="34" charset="0"/>
            </a:endParaRPr>
          </a:p>
          <a:p>
            <a:pPr>
              <a:lnSpc>
                <a:spcPct val="150000"/>
              </a:lnSpc>
            </a:pPr>
            <a:r>
              <a:rPr lang="en-US" sz="2400" dirty="0" smtClean="0">
                <a:solidFill>
                  <a:srgbClr val="006600"/>
                </a:solidFill>
                <a:latin typeface="Tahoma" pitchFamily="34" charset="0"/>
              </a:rPr>
              <a:t>void read(</a:t>
            </a:r>
            <a:r>
              <a:rPr lang="en-US" sz="2400" dirty="0" err="1" smtClean="0">
                <a:solidFill>
                  <a:srgbClr val="006600"/>
                </a:solidFill>
                <a:latin typeface="Tahoma" pitchFamily="34" charset="0"/>
              </a:rPr>
              <a:t>int</a:t>
            </a:r>
            <a:r>
              <a:rPr lang="en-US" sz="2400" dirty="0" smtClean="0">
                <a:solidFill>
                  <a:srgbClr val="006600"/>
                </a:solidFill>
                <a:latin typeface="Tahoma" pitchFamily="34" charset="0"/>
              </a:rPr>
              <a:t> a[][5]);</a:t>
            </a:r>
          </a:p>
          <a:p>
            <a:pPr>
              <a:lnSpc>
                <a:spcPct val="150000"/>
              </a:lnSpc>
            </a:pPr>
            <a:r>
              <a:rPr lang="en-US" sz="2400" dirty="0" smtClean="0">
                <a:solidFill>
                  <a:srgbClr val="990099"/>
                </a:solidFill>
                <a:latin typeface="Tahoma" pitchFamily="34" charset="0"/>
              </a:rPr>
              <a:t>void print(</a:t>
            </a:r>
            <a:r>
              <a:rPr lang="en-US" sz="2400" dirty="0" err="1" smtClean="0">
                <a:solidFill>
                  <a:srgbClr val="990099"/>
                </a:solidFill>
                <a:latin typeface="Tahoma" pitchFamily="34" charset="0"/>
              </a:rPr>
              <a:t>int</a:t>
            </a:r>
            <a:r>
              <a:rPr lang="en-US" sz="2400" dirty="0" smtClean="0">
                <a:solidFill>
                  <a:srgbClr val="990099"/>
                </a:solidFill>
                <a:latin typeface="Tahoma" pitchFamily="34" charset="0"/>
              </a:rPr>
              <a:t> a[][5]);</a:t>
            </a:r>
          </a:p>
          <a:p>
            <a:pPr>
              <a:lnSpc>
                <a:spcPct val="150000"/>
              </a:lnSpc>
            </a:pPr>
            <a:r>
              <a:rPr lang="en-US" sz="2400" dirty="0" err="1" smtClean="0">
                <a:latin typeface="Tahoma" pitchFamily="34" charset="0"/>
              </a:rPr>
              <a:t>int</a:t>
            </a:r>
            <a:r>
              <a:rPr lang="en-US" sz="2400" dirty="0" smtClean="0">
                <a:latin typeface="Tahoma" pitchFamily="34" charset="0"/>
              </a:rPr>
              <a:t> main()</a:t>
            </a:r>
          </a:p>
          <a:p>
            <a:pPr>
              <a:lnSpc>
                <a:spcPct val="150000"/>
              </a:lnSpc>
            </a:pPr>
            <a:r>
              <a:rPr lang="en-US" sz="2400" dirty="0" smtClean="0">
                <a:latin typeface="Tahoma" pitchFamily="34" charset="0"/>
              </a:rPr>
              <a:t>{  </a:t>
            </a:r>
            <a:r>
              <a:rPr lang="en-US" sz="2400" dirty="0" err="1" smtClean="0">
                <a:latin typeface="Tahoma" pitchFamily="34" charset="0"/>
              </a:rPr>
              <a:t>int</a:t>
            </a:r>
            <a:r>
              <a:rPr lang="en-US" sz="2400" dirty="0" smtClean="0">
                <a:latin typeface="Tahoma" pitchFamily="34" charset="0"/>
              </a:rPr>
              <a:t> a[3][5];</a:t>
            </a:r>
          </a:p>
          <a:p>
            <a:pPr>
              <a:lnSpc>
                <a:spcPct val="150000"/>
              </a:lnSpc>
            </a:pPr>
            <a:r>
              <a:rPr lang="en-US" sz="2400" dirty="0" smtClean="0">
                <a:latin typeface="Tahoma" pitchFamily="34" charset="0"/>
              </a:rPr>
              <a:t>   read(a);</a:t>
            </a:r>
          </a:p>
          <a:p>
            <a:pPr>
              <a:lnSpc>
                <a:spcPct val="150000"/>
              </a:lnSpc>
            </a:pPr>
            <a:r>
              <a:rPr lang="en-US" sz="2400" dirty="0" smtClean="0">
                <a:latin typeface="Tahoma" pitchFamily="34" charset="0"/>
              </a:rPr>
              <a:t>   print(a);</a:t>
            </a:r>
          </a:p>
          <a:p>
            <a:pPr>
              <a:lnSpc>
                <a:spcPct val="150000"/>
              </a:lnSpc>
            </a:pPr>
            <a:r>
              <a:rPr lang="en-US" sz="2400" dirty="0" smtClean="0">
                <a:latin typeface="Tahoma" pitchFamily="34" charset="0"/>
              </a:rPr>
              <a:t>}</a:t>
            </a:r>
          </a:p>
          <a:p>
            <a:pPr rtl="1">
              <a:lnSpc>
                <a:spcPct val="150000"/>
              </a:lnSpc>
            </a:pPr>
            <a:r>
              <a:rPr lang="en-US" sz="2400" dirty="0" smtClean="0">
                <a:latin typeface="Tahoma" pitchFamily="34" charset="0"/>
              </a:rPr>
              <a:t> </a:t>
            </a:r>
            <a:endParaRPr lang="en-US" sz="2400" dirty="0">
              <a:latin typeface="Tahoma" pitchFamily="34" charset="0"/>
            </a:endParaRPr>
          </a:p>
        </p:txBody>
      </p:sp>
      <p:sp>
        <p:nvSpPr>
          <p:cNvPr id="9" name="Title 8"/>
          <p:cNvSpPr>
            <a:spLocks noGrp="1"/>
          </p:cNvSpPr>
          <p:nvPr>
            <p:ph type="title"/>
          </p:nvPr>
        </p:nvSpPr>
        <p:spPr>
          <a:xfrm>
            <a:off x="529937" y="428604"/>
            <a:ext cx="7086600" cy="689284"/>
          </a:xfrm>
        </p:spPr>
        <p:txBody>
          <a:bodyPr>
            <a:normAutofit/>
          </a:bodyPr>
          <a:lstStyle/>
          <a:p>
            <a:pPr algn="just">
              <a:lnSpc>
                <a:spcPct val="40000"/>
              </a:lnSpc>
            </a:pPr>
            <a:r>
              <a:rPr lang="ar-SA" sz="2400" b="1" dirty="0" smtClean="0">
                <a:latin typeface="Tahoma" pitchFamily="34" charset="0"/>
              </a:rPr>
              <a:t> مثال‌</a:t>
            </a:r>
            <a:r>
              <a:rPr lang="fa-IR" sz="2400" b="1" dirty="0" smtClean="0">
                <a:latin typeface="Tahoma" pitchFamily="34" charset="0"/>
              </a:rPr>
              <a:t>: </a:t>
            </a:r>
            <a:r>
              <a:rPr lang="ar-SA" sz="2400" b="1" dirty="0" smtClean="0">
                <a:latin typeface="Tahoma" pitchFamily="34" charset="0"/>
              </a:rPr>
              <a:t>نوشتن و خواندن يك آرايۀ دو بعدي</a:t>
            </a:r>
            <a:r>
              <a:rPr lang="fa-IR" sz="2400" b="1" dirty="0" smtClean="0">
                <a:latin typeface="Tahoma" pitchFamily="34" charset="0"/>
              </a:rPr>
              <a:t> – تابع اصلي</a:t>
            </a:r>
            <a:endParaRPr lang="ar-SA" sz="2400" dirty="0" smtClean="0">
              <a:latin typeface="Tahoma" pitchFamily="34" charset="0"/>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10" name="Slide Number Placeholder 9"/>
          <p:cNvSpPr>
            <a:spLocks noGrp="1"/>
          </p:cNvSpPr>
          <p:nvPr>
            <p:ph type="sldNum" sz="quarter" idx="12"/>
          </p:nvPr>
        </p:nvSpPr>
        <p:spPr/>
        <p:txBody>
          <a:bodyPr/>
          <a:lstStyle/>
          <a:p>
            <a:fld id="{7F8B5327-662B-486C-A55F-C826F1128C71}" type="slidenum">
              <a:rPr lang="en-US" smtClean="0"/>
              <a:pPr/>
              <a:t>25</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1785926"/>
            <a:ext cx="7505934" cy="3894977"/>
          </a:xfrm>
          <a:prstGeom prst="rect">
            <a:avLst/>
          </a:prstGeom>
          <a:noFill/>
          <a:ln w="9525">
            <a:noFill/>
            <a:miter lim="800000"/>
            <a:headEnd/>
            <a:tailEnd/>
          </a:ln>
        </p:spPr>
        <p:txBody>
          <a:bodyPr wrap="square">
            <a:spAutoFit/>
          </a:bodyPr>
          <a:lstStyle/>
          <a:p>
            <a:pPr>
              <a:lnSpc>
                <a:spcPct val="150000"/>
              </a:lnSpc>
            </a:pPr>
            <a:r>
              <a:rPr lang="en-US" sz="2400" dirty="0" smtClean="0">
                <a:solidFill>
                  <a:srgbClr val="006600"/>
                </a:solidFill>
                <a:latin typeface="Tahoma" pitchFamily="34" charset="0"/>
              </a:rPr>
              <a:t>void read(</a:t>
            </a:r>
            <a:r>
              <a:rPr lang="en-US" sz="2400" dirty="0" err="1" smtClean="0">
                <a:solidFill>
                  <a:srgbClr val="006600"/>
                </a:solidFill>
                <a:latin typeface="Tahoma" pitchFamily="34" charset="0"/>
              </a:rPr>
              <a:t>int</a:t>
            </a:r>
            <a:r>
              <a:rPr lang="en-US" sz="2400" dirty="0" smtClean="0">
                <a:solidFill>
                  <a:srgbClr val="006600"/>
                </a:solidFill>
                <a:latin typeface="Tahoma" pitchFamily="34" charset="0"/>
              </a:rPr>
              <a:t> a[][5])</a:t>
            </a:r>
          </a:p>
          <a:p>
            <a:pPr>
              <a:lnSpc>
                <a:spcPct val="150000"/>
              </a:lnSpc>
            </a:pPr>
            <a:r>
              <a:rPr lang="en-US" sz="2400" dirty="0" smtClean="0">
                <a:solidFill>
                  <a:srgbClr val="006600"/>
                </a:solidFill>
                <a:latin typeface="Tahoma" pitchFamily="34" charset="0"/>
              </a:rPr>
              <a:t>{  </a:t>
            </a:r>
            <a:r>
              <a:rPr lang="en-US" sz="2000" dirty="0" err="1" smtClean="0">
                <a:solidFill>
                  <a:srgbClr val="006600"/>
                </a:solidFill>
                <a:latin typeface="Tahoma" pitchFamily="34" charset="0"/>
              </a:rPr>
              <a:t>cout</a:t>
            </a:r>
            <a:r>
              <a:rPr lang="en-US" sz="2000" dirty="0" smtClean="0">
                <a:solidFill>
                  <a:srgbClr val="006600"/>
                </a:solidFill>
                <a:latin typeface="Tahoma" pitchFamily="34" charset="0"/>
              </a:rPr>
              <a:t> &lt;&lt; "Enter 15 integers, 5 per row:\n";</a:t>
            </a:r>
          </a:p>
          <a:p>
            <a:pPr>
              <a:lnSpc>
                <a:spcPct val="150000"/>
              </a:lnSpc>
            </a:pPr>
            <a:r>
              <a:rPr lang="en-US" sz="2400" dirty="0" smtClean="0">
                <a:solidFill>
                  <a:srgbClr val="006600"/>
                </a:solidFill>
                <a:latin typeface="Tahoma" pitchFamily="34" charset="0"/>
              </a:rPr>
              <a:t>   for (</a:t>
            </a:r>
            <a:r>
              <a:rPr lang="en-US" sz="2400" dirty="0" err="1" smtClean="0">
                <a:solidFill>
                  <a:srgbClr val="006600"/>
                </a:solidFill>
                <a:latin typeface="Tahoma" pitchFamily="34" charset="0"/>
              </a:rPr>
              <a:t>int</a:t>
            </a:r>
            <a:r>
              <a:rPr lang="en-US" sz="2400" dirty="0" smtClean="0">
                <a:solidFill>
                  <a:srgbClr val="006600"/>
                </a:solidFill>
                <a:latin typeface="Tahoma" pitchFamily="34" charset="0"/>
              </a:rPr>
              <a:t> </a:t>
            </a:r>
            <a:r>
              <a:rPr lang="en-US" sz="2400" dirty="0" err="1" smtClean="0">
                <a:solidFill>
                  <a:srgbClr val="006600"/>
                </a:solidFill>
                <a:latin typeface="Tahoma" pitchFamily="34" charset="0"/>
              </a:rPr>
              <a:t>i</a:t>
            </a:r>
            <a:r>
              <a:rPr lang="en-US" sz="2400" dirty="0" smtClean="0">
                <a:solidFill>
                  <a:srgbClr val="006600"/>
                </a:solidFill>
                <a:latin typeface="Tahoma" pitchFamily="34" charset="0"/>
              </a:rPr>
              <a:t>=0; </a:t>
            </a:r>
            <a:r>
              <a:rPr lang="en-US" sz="2400" dirty="0" err="1" smtClean="0">
                <a:solidFill>
                  <a:srgbClr val="006600"/>
                </a:solidFill>
                <a:latin typeface="Tahoma" pitchFamily="34" charset="0"/>
              </a:rPr>
              <a:t>i</a:t>
            </a:r>
            <a:r>
              <a:rPr lang="en-US" sz="2400" dirty="0" smtClean="0">
                <a:solidFill>
                  <a:srgbClr val="006600"/>
                </a:solidFill>
                <a:latin typeface="Tahoma" pitchFamily="34" charset="0"/>
              </a:rPr>
              <a:t>&lt;3; </a:t>
            </a:r>
            <a:r>
              <a:rPr lang="en-US" sz="2400" dirty="0" err="1" smtClean="0">
                <a:solidFill>
                  <a:srgbClr val="006600"/>
                </a:solidFill>
                <a:latin typeface="Tahoma" pitchFamily="34" charset="0"/>
              </a:rPr>
              <a:t>i</a:t>
            </a:r>
            <a:r>
              <a:rPr lang="en-US" sz="2400" dirty="0" smtClean="0">
                <a:solidFill>
                  <a:srgbClr val="006600"/>
                </a:solidFill>
                <a:latin typeface="Tahoma" pitchFamily="34" charset="0"/>
              </a:rPr>
              <a:t>++)</a:t>
            </a:r>
          </a:p>
          <a:p>
            <a:pPr>
              <a:lnSpc>
                <a:spcPct val="150000"/>
              </a:lnSpc>
            </a:pPr>
            <a:r>
              <a:rPr lang="en-US" sz="2400" dirty="0" smtClean="0">
                <a:solidFill>
                  <a:srgbClr val="006600"/>
                </a:solidFill>
                <a:latin typeface="Tahoma" pitchFamily="34" charset="0"/>
              </a:rPr>
              <a:t>   {  </a:t>
            </a:r>
            <a:r>
              <a:rPr lang="en-US" sz="2400" dirty="0" err="1" smtClean="0">
                <a:solidFill>
                  <a:srgbClr val="006600"/>
                </a:solidFill>
                <a:latin typeface="Tahoma" pitchFamily="34" charset="0"/>
              </a:rPr>
              <a:t>cout</a:t>
            </a:r>
            <a:r>
              <a:rPr lang="en-US" sz="2400" dirty="0" smtClean="0">
                <a:solidFill>
                  <a:srgbClr val="006600"/>
                </a:solidFill>
                <a:latin typeface="Tahoma" pitchFamily="34" charset="0"/>
              </a:rPr>
              <a:t> &lt;&lt; "ROW " &lt;&lt; </a:t>
            </a:r>
            <a:r>
              <a:rPr lang="en-US" sz="2400" dirty="0" err="1" smtClean="0">
                <a:solidFill>
                  <a:srgbClr val="006600"/>
                </a:solidFill>
                <a:latin typeface="Tahoma" pitchFamily="34" charset="0"/>
              </a:rPr>
              <a:t>i</a:t>
            </a:r>
            <a:r>
              <a:rPr lang="en-US" sz="2400" dirty="0" smtClean="0">
                <a:solidFill>
                  <a:srgbClr val="006600"/>
                </a:solidFill>
                <a:latin typeface="Tahoma" pitchFamily="34" charset="0"/>
              </a:rPr>
              <a:t> &lt;&lt; ": ";</a:t>
            </a:r>
          </a:p>
          <a:p>
            <a:pPr>
              <a:lnSpc>
                <a:spcPct val="150000"/>
              </a:lnSpc>
            </a:pPr>
            <a:r>
              <a:rPr lang="en-US" sz="2400" dirty="0" smtClean="0">
                <a:solidFill>
                  <a:srgbClr val="006600"/>
                </a:solidFill>
                <a:latin typeface="Tahoma" pitchFamily="34" charset="0"/>
              </a:rPr>
              <a:t>      for (</a:t>
            </a:r>
            <a:r>
              <a:rPr lang="en-US" sz="2400" dirty="0" err="1" smtClean="0">
                <a:solidFill>
                  <a:srgbClr val="006600"/>
                </a:solidFill>
                <a:latin typeface="Tahoma" pitchFamily="34" charset="0"/>
              </a:rPr>
              <a:t>int</a:t>
            </a:r>
            <a:r>
              <a:rPr lang="en-US" sz="2400" dirty="0" smtClean="0">
                <a:solidFill>
                  <a:srgbClr val="006600"/>
                </a:solidFill>
                <a:latin typeface="Tahoma" pitchFamily="34" charset="0"/>
              </a:rPr>
              <a:t> j=0; j&lt;5; j++)</a:t>
            </a:r>
          </a:p>
          <a:p>
            <a:pPr>
              <a:lnSpc>
                <a:spcPct val="150000"/>
              </a:lnSpc>
            </a:pPr>
            <a:r>
              <a:rPr lang="en-US" sz="2400" dirty="0" smtClean="0">
                <a:solidFill>
                  <a:srgbClr val="006600"/>
                </a:solidFill>
                <a:latin typeface="Tahoma" pitchFamily="34" charset="0"/>
              </a:rPr>
              <a:t>      </a:t>
            </a:r>
            <a:r>
              <a:rPr lang="en-US" sz="2400" dirty="0" err="1" smtClean="0">
                <a:solidFill>
                  <a:srgbClr val="006600"/>
                </a:solidFill>
                <a:latin typeface="Tahoma" pitchFamily="34" charset="0"/>
              </a:rPr>
              <a:t>cin</a:t>
            </a:r>
            <a:r>
              <a:rPr lang="en-US" sz="2400" dirty="0" smtClean="0">
                <a:solidFill>
                  <a:srgbClr val="006600"/>
                </a:solidFill>
                <a:latin typeface="Tahoma" pitchFamily="34" charset="0"/>
              </a:rPr>
              <a:t> &gt;&gt; a[</a:t>
            </a:r>
            <a:r>
              <a:rPr lang="en-US" sz="2400" dirty="0" err="1" smtClean="0">
                <a:solidFill>
                  <a:srgbClr val="006600"/>
                </a:solidFill>
                <a:latin typeface="Tahoma" pitchFamily="34" charset="0"/>
              </a:rPr>
              <a:t>i</a:t>
            </a:r>
            <a:r>
              <a:rPr lang="en-US" sz="2400" dirty="0" smtClean="0">
                <a:solidFill>
                  <a:srgbClr val="006600"/>
                </a:solidFill>
                <a:latin typeface="Tahoma" pitchFamily="34" charset="0"/>
              </a:rPr>
              <a:t>][j];</a:t>
            </a:r>
          </a:p>
          <a:p>
            <a:pPr>
              <a:lnSpc>
                <a:spcPct val="150000"/>
              </a:lnSpc>
            </a:pPr>
            <a:r>
              <a:rPr lang="en-US" sz="2400" dirty="0" smtClean="0">
                <a:solidFill>
                  <a:srgbClr val="006600"/>
                </a:solidFill>
                <a:latin typeface="Tahoma" pitchFamily="34" charset="0"/>
              </a:rPr>
              <a:t>   }</a:t>
            </a:r>
            <a:endParaRPr lang="en-US" sz="2400" dirty="0">
              <a:solidFill>
                <a:srgbClr val="006600"/>
              </a:solidFill>
              <a:latin typeface="Tahoma" pitchFamily="34" charset="0"/>
            </a:endParaRPr>
          </a:p>
        </p:txBody>
      </p:sp>
      <p:sp>
        <p:nvSpPr>
          <p:cNvPr id="9" name="Title 8"/>
          <p:cNvSpPr>
            <a:spLocks noGrp="1"/>
          </p:cNvSpPr>
          <p:nvPr>
            <p:ph type="title"/>
          </p:nvPr>
        </p:nvSpPr>
        <p:spPr>
          <a:xfrm>
            <a:off x="529937" y="428604"/>
            <a:ext cx="7086600" cy="689284"/>
          </a:xfrm>
        </p:spPr>
        <p:txBody>
          <a:bodyPr>
            <a:normAutofit fontScale="90000"/>
          </a:bodyPr>
          <a:lstStyle/>
          <a:p>
            <a:pPr algn="just"/>
            <a:r>
              <a:rPr lang="ar-SA" sz="2800" b="1" dirty="0" smtClean="0">
                <a:latin typeface="Tahoma" pitchFamily="34" charset="0"/>
              </a:rPr>
              <a:t> مثال‌</a:t>
            </a:r>
            <a:r>
              <a:rPr lang="fa-IR" sz="2800" b="1" dirty="0" smtClean="0">
                <a:latin typeface="Tahoma" pitchFamily="34" charset="0"/>
              </a:rPr>
              <a:t>: </a:t>
            </a:r>
            <a:r>
              <a:rPr lang="ar-SA" sz="2800" b="1" dirty="0" smtClean="0">
                <a:latin typeface="Tahoma" pitchFamily="34" charset="0"/>
              </a:rPr>
              <a:t>نوشتن و خواندن يك آرايۀ دو بعدي</a:t>
            </a:r>
            <a:r>
              <a:rPr lang="fa-IR" sz="2800" b="1" dirty="0" smtClean="0">
                <a:latin typeface="Tahoma" pitchFamily="34" charset="0"/>
              </a:rPr>
              <a:t>- تابع خواندن</a:t>
            </a:r>
            <a:endParaRPr lang="en-US" dirty="0"/>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26</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2000240"/>
            <a:ext cx="8072494" cy="3894977"/>
          </a:xfrm>
          <a:prstGeom prst="rect">
            <a:avLst/>
          </a:prstGeom>
          <a:noFill/>
          <a:ln w="9525">
            <a:noFill/>
            <a:miter lim="800000"/>
            <a:headEnd/>
            <a:tailEnd/>
          </a:ln>
        </p:spPr>
        <p:txBody>
          <a:bodyPr wrap="square">
            <a:spAutoFit/>
          </a:bodyPr>
          <a:lstStyle/>
          <a:p>
            <a:pPr>
              <a:lnSpc>
                <a:spcPct val="150000"/>
              </a:lnSpc>
            </a:pPr>
            <a:r>
              <a:rPr lang="en-US" sz="2400" dirty="0" smtClean="0">
                <a:solidFill>
                  <a:srgbClr val="990099"/>
                </a:solidFill>
                <a:latin typeface="Tahoma" pitchFamily="34" charset="0"/>
              </a:rPr>
              <a:t>void print(const </a:t>
            </a:r>
            <a:r>
              <a:rPr lang="en-US" sz="2400" dirty="0" err="1" smtClean="0">
                <a:solidFill>
                  <a:srgbClr val="990099"/>
                </a:solidFill>
                <a:latin typeface="Tahoma" pitchFamily="34" charset="0"/>
              </a:rPr>
              <a:t>int</a:t>
            </a:r>
            <a:r>
              <a:rPr lang="en-US" sz="2400" dirty="0" smtClean="0">
                <a:solidFill>
                  <a:srgbClr val="990099"/>
                </a:solidFill>
                <a:latin typeface="Tahoma" pitchFamily="34" charset="0"/>
              </a:rPr>
              <a:t> a[][5])</a:t>
            </a:r>
          </a:p>
          <a:p>
            <a:pPr>
              <a:lnSpc>
                <a:spcPct val="150000"/>
              </a:lnSpc>
            </a:pPr>
            <a:r>
              <a:rPr lang="en-US" sz="2400" dirty="0" smtClean="0">
                <a:solidFill>
                  <a:srgbClr val="990099"/>
                </a:solidFill>
                <a:latin typeface="Tahoma" pitchFamily="34" charset="0"/>
              </a:rPr>
              <a:t>{  for (</a:t>
            </a:r>
            <a:r>
              <a:rPr lang="en-US" sz="2400" dirty="0" err="1" smtClean="0">
                <a:solidFill>
                  <a:srgbClr val="990099"/>
                </a:solidFill>
                <a:latin typeface="Tahoma" pitchFamily="34" charset="0"/>
              </a:rPr>
              <a:t>int</a:t>
            </a:r>
            <a:r>
              <a:rPr lang="en-US" sz="2400" dirty="0" smtClean="0">
                <a:solidFill>
                  <a:srgbClr val="990099"/>
                </a:solidFill>
                <a:latin typeface="Tahoma" pitchFamily="34" charset="0"/>
              </a:rPr>
              <a:t> </a:t>
            </a:r>
            <a:r>
              <a:rPr lang="en-US" sz="2400" dirty="0" err="1" smtClean="0">
                <a:solidFill>
                  <a:srgbClr val="990099"/>
                </a:solidFill>
                <a:latin typeface="Tahoma" pitchFamily="34" charset="0"/>
              </a:rPr>
              <a:t>i</a:t>
            </a:r>
            <a:r>
              <a:rPr lang="en-US" sz="2400" dirty="0" smtClean="0">
                <a:solidFill>
                  <a:srgbClr val="990099"/>
                </a:solidFill>
                <a:latin typeface="Tahoma" pitchFamily="34" charset="0"/>
              </a:rPr>
              <a:t>=0; </a:t>
            </a:r>
            <a:r>
              <a:rPr lang="en-US" sz="2400" dirty="0" err="1" smtClean="0">
                <a:solidFill>
                  <a:srgbClr val="990099"/>
                </a:solidFill>
                <a:latin typeface="Tahoma" pitchFamily="34" charset="0"/>
              </a:rPr>
              <a:t>i</a:t>
            </a:r>
            <a:r>
              <a:rPr lang="en-US" sz="2400" dirty="0" smtClean="0">
                <a:solidFill>
                  <a:srgbClr val="990099"/>
                </a:solidFill>
                <a:latin typeface="Tahoma" pitchFamily="34" charset="0"/>
              </a:rPr>
              <a:t>&lt;3; </a:t>
            </a:r>
            <a:r>
              <a:rPr lang="en-US" sz="2400" dirty="0" err="1" smtClean="0">
                <a:solidFill>
                  <a:srgbClr val="990099"/>
                </a:solidFill>
                <a:latin typeface="Tahoma" pitchFamily="34" charset="0"/>
              </a:rPr>
              <a:t>i</a:t>
            </a:r>
            <a:r>
              <a:rPr lang="en-US" sz="2400" dirty="0" smtClean="0">
                <a:solidFill>
                  <a:srgbClr val="990099"/>
                </a:solidFill>
                <a:latin typeface="Tahoma" pitchFamily="34" charset="0"/>
              </a:rPr>
              <a:t>++)</a:t>
            </a:r>
          </a:p>
          <a:p>
            <a:pPr>
              <a:lnSpc>
                <a:spcPct val="150000"/>
              </a:lnSpc>
            </a:pPr>
            <a:r>
              <a:rPr lang="en-US" sz="2400" dirty="0" smtClean="0">
                <a:solidFill>
                  <a:srgbClr val="990099"/>
                </a:solidFill>
                <a:latin typeface="Tahoma" pitchFamily="34" charset="0"/>
              </a:rPr>
              <a:t>   {  for (</a:t>
            </a:r>
            <a:r>
              <a:rPr lang="en-US" sz="2400" dirty="0" err="1" smtClean="0">
                <a:solidFill>
                  <a:srgbClr val="990099"/>
                </a:solidFill>
                <a:latin typeface="Tahoma" pitchFamily="34" charset="0"/>
              </a:rPr>
              <a:t>int</a:t>
            </a:r>
            <a:r>
              <a:rPr lang="en-US" sz="2400" dirty="0" smtClean="0">
                <a:solidFill>
                  <a:srgbClr val="990099"/>
                </a:solidFill>
                <a:latin typeface="Tahoma" pitchFamily="34" charset="0"/>
              </a:rPr>
              <a:t> j=0; j&lt;5; j++)</a:t>
            </a:r>
          </a:p>
          <a:p>
            <a:pPr>
              <a:lnSpc>
                <a:spcPct val="150000"/>
              </a:lnSpc>
            </a:pPr>
            <a:r>
              <a:rPr lang="en-US" sz="2400" dirty="0" smtClean="0">
                <a:solidFill>
                  <a:srgbClr val="990099"/>
                </a:solidFill>
                <a:latin typeface="Tahoma" pitchFamily="34" charset="0"/>
              </a:rPr>
              <a:t>         </a:t>
            </a:r>
            <a:r>
              <a:rPr lang="en-US" sz="2400" dirty="0" err="1" smtClean="0">
                <a:solidFill>
                  <a:srgbClr val="990099"/>
                </a:solidFill>
                <a:latin typeface="Tahoma" pitchFamily="34" charset="0"/>
              </a:rPr>
              <a:t>cout</a:t>
            </a:r>
            <a:r>
              <a:rPr lang="en-US" sz="2400" dirty="0" smtClean="0">
                <a:solidFill>
                  <a:srgbClr val="990099"/>
                </a:solidFill>
                <a:latin typeface="Tahoma" pitchFamily="34" charset="0"/>
              </a:rPr>
              <a:t> &lt;&lt; " " &lt;&lt; a[</a:t>
            </a:r>
            <a:r>
              <a:rPr lang="en-US" sz="2400" dirty="0" err="1" smtClean="0">
                <a:solidFill>
                  <a:srgbClr val="990099"/>
                </a:solidFill>
                <a:latin typeface="Tahoma" pitchFamily="34" charset="0"/>
              </a:rPr>
              <a:t>i</a:t>
            </a:r>
            <a:r>
              <a:rPr lang="en-US" sz="2400" dirty="0" smtClean="0">
                <a:solidFill>
                  <a:srgbClr val="990099"/>
                </a:solidFill>
                <a:latin typeface="Tahoma" pitchFamily="34" charset="0"/>
              </a:rPr>
              <a:t>][j];</a:t>
            </a:r>
          </a:p>
          <a:p>
            <a:pPr>
              <a:lnSpc>
                <a:spcPct val="150000"/>
              </a:lnSpc>
            </a:pPr>
            <a:r>
              <a:rPr lang="en-US" sz="2400" dirty="0" smtClean="0">
                <a:solidFill>
                  <a:srgbClr val="990099"/>
                </a:solidFill>
                <a:latin typeface="Tahoma" pitchFamily="34" charset="0"/>
              </a:rPr>
              <a:t>      </a:t>
            </a:r>
            <a:r>
              <a:rPr lang="en-US" sz="2400" dirty="0" err="1" smtClean="0">
                <a:solidFill>
                  <a:srgbClr val="990099"/>
                </a:solidFill>
                <a:latin typeface="Tahoma" pitchFamily="34" charset="0"/>
              </a:rPr>
              <a:t>cout</a:t>
            </a:r>
            <a:r>
              <a:rPr lang="en-US" sz="2400" dirty="0" smtClean="0">
                <a:solidFill>
                  <a:srgbClr val="990099"/>
                </a:solidFill>
                <a:latin typeface="Tahoma" pitchFamily="34" charset="0"/>
              </a:rPr>
              <a:t> &lt;&lt; </a:t>
            </a:r>
            <a:r>
              <a:rPr lang="en-US" sz="2400" dirty="0" err="1" smtClean="0">
                <a:solidFill>
                  <a:srgbClr val="990099"/>
                </a:solidFill>
                <a:latin typeface="Tahoma" pitchFamily="34" charset="0"/>
              </a:rPr>
              <a:t>endl</a:t>
            </a:r>
            <a:r>
              <a:rPr lang="en-US" sz="2400" dirty="0" smtClean="0">
                <a:solidFill>
                  <a:srgbClr val="990099"/>
                </a:solidFill>
                <a:latin typeface="Tahoma" pitchFamily="34" charset="0"/>
              </a:rPr>
              <a:t>;</a:t>
            </a:r>
          </a:p>
          <a:p>
            <a:pPr>
              <a:lnSpc>
                <a:spcPct val="150000"/>
              </a:lnSpc>
            </a:pPr>
            <a:r>
              <a:rPr lang="en-US" sz="2400" dirty="0" smtClean="0">
                <a:solidFill>
                  <a:srgbClr val="990099"/>
                </a:solidFill>
                <a:latin typeface="Tahoma" pitchFamily="34" charset="0"/>
              </a:rPr>
              <a:t>   }</a:t>
            </a:r>
          </a:p>
          <a:p>
            <a:pPr>
              <a:lnSpc>
                <a:spcPct val="150000"/>
              </a:lnSpc>
            </a:pPr>
            <a:r>
              <a:rPr lang="en-US" sz="2400" dirty="0" smtClean="0">
                <a:solidFill>
                  <a:srgbClr val="990099"/>
                </a:solidFill>
                <a:latin typeface="Tahoma" pitchFamily="34" charset="0"/>
              </a:rPr>
              <a:t>}</a:t>
            </a:r>
            <a:endParaRPr lang="en-US" sz="2400" dirty="0">
              <a:solidFill>
                <a:srgbClr val="990099"/>
              </a:solidFill>
              <a:latin typeface="Tahoma" pitchFamily="34" charset="0"/>
            </a:endParaRPr>
          </a:p>
        </p:txBody>
      </p:sp>
      <p:sp>
        <p:nvSpPr>
          <p:cNvPr id="9" name="Title 8"/>
          <p:cNvSpPr>
            <a:spLocks noGrp="1"/>
          </p:cNvSpPr>
          <p:nvPr>
            <p:ph type="title"/>
          </p:nvPr>
        </p:nvSpPr>
        <p:spPr>
          <a:xfrm>
            <a:off x="529937" y="428604"/>
            <a:ext cx="7086600" cy="689284"/>
          </a:xfrm>
        </p:spPr>
        <p:txBody>
          <a:bodyPr>
            <a:normAutofit fontScale="90000"/>
          </a:bodyPr>
          <a:lstStyle/>
          <a:p>
            <a:pPr algn="just"/>
            <a:r>
              <a:rPr lang="ar-SA" sz="2800" b="1" dirty="0" smtClean="0">
                <a:latin typeface="Tahoma" pitchFamily="34" charset="0"/>
              </a:rPr>
              <a:t> مثال‌</a:t>
            </a:r>
            <a:r>
              <a:rPr lang="fa-IR" sz="2800" b="1" dirty="0" smtClean="0">
                <a:latin typeface="Tahoma" pitchFamily="34" charset="0"/>
              </a:rPr>
              <a:t>: </a:t>
            </a:r>
            <a:r>
              <a:rPr lang="ar-SA" sz="2800" b="1" dirty="0" smtClean="0">
                <a:latin typeface="Tahoma" pitchFamily="34" charset="0"/>
              </a:rPr>
              <a:t>نوشتن و خواندن يك آرايۀ دو بعدي</a:t>
            </a:r>
            <a:r>
              <a:rPr lang="fa-IR" sz="2800" b="1" dirty="0" smtClean="0">
                <a:latin typeface="Tahoma" pitchFamily="34" charset="0"/>
              </a:rPr>
              <a:t> – تابع نوشتن</a:t>
            </a:r>
            <a:endParaRPr lang="en-US" dirty="0"/>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27</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2066030"/>
            <a:ext cx="7505934" cy="1077218"/>
          </a:xfrm>
          <a:prstGeom prst="rect">
            <a:avLst/>
          </a:prstGeom>
          <a:noFill/>
          <a:ln w="9525">
            <a:noFill/>
            <a:miter lim="800000"/>
            <a:headEnd/>
            <a:tailEnd/>
          </a:ln>
        </p:spPr>
        <p:txBody>
          <a:bodyPr wrap="square">
            <a:spAutoFit/>
          </a:bodyPr>
          <a:lstStyle/>
          <a:p>
            <a:pPr algn="just" rtl="1"/>
            <a:r>
              <a:rPr lang="ar-SA" sz="3200" dirty="0" smtClean="0">
                <a:latin typeface="Tahoma" pitchFamily="34" charset="0"/>
              </a:rPr>
              <a:t>وقتي يک آرايۀ چند بعدي به تابع ارسال مي‌شود، ب</a:t>
            </a:r>
            <a:r>
              <a:rPr lang="fa-IR" sz="3200" dirty="0" smtClean="0">
                <a:latin typeface="Tahoma" pitchFamily="34" charset="0"/>
              </a:rPr>
              <a:t>ُ</a:t>
            </a:r>
            <a:r>
              <a:rPr lang="ar-SA" sz="3200" dirty="0" smtClean="0">
                <a:latin typeface="Tahoma" pitchFamily="34" charset="0"/>
              </a:rPr>
              <a:t>عد اول مشخص نيست اما همۀ ابعاد ديگر بايد مشخص باشند.</a:t>
            </a:r>
            <a:endParaRPr lang="ar-SA" sz="3200" dirty="0">
              <a:latin typeface="Tahoma" pitchFamily="34" charset="0"/>
            </a:endParaRPr>
          </a:p>
        </p:txBody>
      </p:sp>
      <p:sp>
        <p:nvSpPr>
          <p:cNvPr id="9" name="Title 8"/>
          <p:cNvSpPr>
            <a:spLocks noGrp="1"/>
          </p:cNvSpPr>
          <p:nvPr>
            <p:ph type="title"/>
          </p:nvPr>
        </p:nvSpPr>
        <p:spPr>
          <a:xfrm>
            <a:off x="529937" y="428604"/>
            <a:ext cx="7086600" cy="689284"/>
          </a:xfrm>
        </p:spPr>
        <p:txBody>
          <a:bodyPr/>
          <a:lstStyle/>
          <a:p>
            <a:pPr algn="just"/>
            <a:r>
              <a:rPr lang="fa-IR" sz="2800" b="1" dirty="0" smtClean="0">
                <a:solidFill>
                  <a:srgbClr val="FF0000"/>
                </a:solidFill>
                <a:latin typeface="Tahoma" pitchFamily="34" charset="0"/>
              </a:rPr>
              <a:t>يادآوري</a:t>
            </a:r>
            <a:endParaRPr lang="en-US" dirty="0"/>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28</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2000240"/>
            <a:ext cx="7505934" cy="3231654"/>
          </a:xfrm>
          <a:prstGeom prst="rect">
            <a:avLst/>
          </a:prstGeom>
          <a:noFill/>
          <a:ln w="9525">
            <a:noFill/>
            <a:miter lim="800000"/>
            <a:headEnd/>
            <a:tailEnd/>
          </a:ln>
        </p:spPr>
        <p:txBody>
          <a:bodyPr wrap="square">
            <a:spAutoFit/>
          </a:bodyPr>
          <a:lstStyle/>
          <a:p>
            <a:pPr>
              <a:lnSpc>
                <a:spcPct val="150000"/>
              </a:lnSpc>
            </a:pPr>
            <a:r>
              <a:rPr lang="en-US" sz="2800" dirty="0" smtClean="0">
                <a:latin typeface="Tahoma" pitchFamily="34" charset="0"/>
              </a:rPr>
              <a:t>const NUM_STUDENTS = 3;</a:t>
            </a:r>
          </a:p>
          <a:p>
            <a:pPr>
              <a:lnSpc>
                <a:spcPct val="150000"/>
              </a:lnSpc>
            </a:pPr>
            <a:r>
              <a:rPr lang="en-US" sz="2800" dirty="0" smtClean="0">
                <a:latin typeface="Tahoma" pitchFamily="34" charset="0"/>
              </a:rPr>
              <a:t>const NUM_QUIZZES = 5;</a:t>
            </a:r>
            <a:endParaRPr lang="en-US" sz="2400" dirty="0" smtClean="0">
              <a:latin typeface="Tahoma" pitchFamily="34" charset="0"/>
            </a:endParaRPr>
          </a:p>
          <a:p>
            <a:pPr>
              <a:lnSpc>
                <a:spcPct val="150000"/>
              </a:lnSpc>
            </a:pPr>
            <a:r>
              <a:rPr lang="en-US" sz="2800" dirty="0" smtClean="0">
                <a:solidFill>
                  <a:srgbClr val="006600"/>
                </a:solidFill>
                <a:latin typeface="Tahoma" pitchFamily="34" charset="0"/>
              </a:rPr>
              <a:t>void read(</a:t>
            </a:r>
            <a:r>
              <a:rPr lang="en-US" sz="2800" dirty="0" err="1" smtClean="0">
                <a:solidFill>
                  <a:srgbClr val="006600"/>
                </a:solidFill>
                <a:latin typeface="Tahoma" pitchFamily="34" charset="0"/>
              </a:rPr>
              <a:t>int</a:t>
            </a:r>
            <a:r>
              <a:rPr lang="en-US" sz="2800" dirty="0" smtClean="0">
                <a:solidFill>
                  <a:srgbClr val="006600"/>
                </a:solidFill>
                <a:latin typeface="Tahoma" pitchFamily="34" charset="0"/>
              </a:rPr>
              <a:t>[][NUM_QUIZZES]);</a:t>
            </a:r>
          </a:p>
          <a:p>
            <a:pPr>
              <a:lnSpc>
                <a:spcPct val="150000"/>
              </a:lnSpc>
            </a:pPr>
            <a:r>
              <a:rPr lang="en-US" sz="2800" dirty="0" smtClean="0">
                <a:solidFill>
                  <a:srgbClr val="990099"/>
                </a:solidFill>
                <a:latin typeface="Tahoma" pitchFamily="34" charset="0"/>
              </a:rPr>
              <a:t>void </a:t>
            </a:r>
            <a:r>
              <a:rPr lang="en-US" sz="2800" dirty="0" err="1" smtClean="0">
                <a:solidFill>
                  <a:srgbClr val="990099"/>
                </a:solidFill>
                <a:latin typeface="Tahoma" pitchFamily="34" charset="0"/>
              </a:rPr>
              <a:t>printQuizAverages</a:t>
            </a:r>
            <a:r>
              <a:rPr lang="en-US" sz="2800" dirty="0" smtClean="0">
                <a:solidFill>
                  <a:srgbClr val="990099"/>
                </a:solidFill>
                <a:latin typeface="Tahoma" pitchFamily="34" charset="0"/>
              </a:rPr>
              <a:t>(</a:t>
            </a:r>
            <a:r>
              <a:rPr lang="en-US" sz="2800" dirty="0" err="1">
                <a:solidFill>
                  <a:srgbClr val="006600"/>
                </a:solidFill>
                <a:latin typeface="Tahoma" pitchFamily="34" charset="0"/>
              </a:rPr>
              <a:t>int</a:t>
            </a:r>
            <a:r>
              <a:rPr lang="en-US" sz="2800" dirty="0">
                <a:solidFill>
                  <a:srgbClr val="006600"/>
                </a:solidFill>
                <a:latin typeface="Tahoma" pitchFamily="34" charset="0"/>
              </a:rPr>
              <a:t>[][NUM_QUIZZES]</a:t>
            </a:r>
            <a:r>
              <a:rPr lang="en-US" sz="2800" dirty="0" smtClean="0">
                <a:solidFill>
                  <a:srgbClr val="990099"/>
                </a:solidFill>
                <a:latin typeface="Tahoma" pitchFamily="34" charset="0"/>
              </a:rPr>
              <a:t>);</a:t>
            </a:r>
          </a:p>
          <a:p>
            <a:pPr>
              <a:lnSpc>
                <a:spcPct val="150000"/>
              </a:lnSpc>
            </a:pPr>
            <a:r>
              <a:rPr lang="en-US" sz="2400" dirty="0" smtClean="0">
                <a:solidFill>
                  <a:srgbClr val="800000"/>
                </a:solidFill>
                <a:latin typeface="Tahoma" pitchFamily="34" charset="0"/>
              </a:rPr>
              <a:t>void </a:t>
            </a:r>
            <a:r>
              <a:rPr lang="en-US" sz="2400" dirty="0" err="1" smtClean="0">
                <a:solidFill>
                  <a:srgbClr val="800000"/>
                </a:solidFill>
                <a:latin typeface="Tahoma" pitchFamily="34" charset="0"/>
              </a:rPr>
              <a:t>printClassAverages</a:t>
            </a:r>
            <a:r>
              <a:rPr lang="en-US" sz="2400" dirty="0" smtClean="0">
                <a:solidFill>
                  <a:srgbClr val="800000"/>
                </a:solidFill>
                <a:latin typeface="Tahoma" pitchFamily="34" charset="0"/>
              </a:rPr>
              <a:t>(</a:t>
            </a:r>
            <a:r>
              <a:rPr lang="en-US" sz="2400" dirty="0" err="1">
                <a:solidFill>
                  <a:srgbClr val="006600"/>
                </a:solidFill>
                <a:latin typeface="Tahoma" pitchFamily="34" charset="0"/>
              </a:rPr>
              <a:t>int</a:t>
            </a:r>
            <a:r>
              <a:rPr lang="en-US" sz="2400" dirty="0">
                <a:solidFill>
                  <a:srgbClr val="006600"/>
                </a:solidFill>
                <a:latin typeface="Tahoma" pitchFamily="34" charset="0"/>
              </a:rPr>
              <a:t>[][NUM_QUIZZES]</a:t>
            </a:r>
            <a:r>
              <a:rPr lang="en-US" sz="2400" dirty="0" smtClean="0">
                <a:solidFill>
                  <a:srgbClr val="800000"/>
                </a:solidFill>
                <a:latin typeface="Tahoma" pitchFamily="34" charset="0"/>
              </a:rPr>
              <a:t>);</a:t>
            </a:r>
            <a:endParaRPr lang="en-US" sz="2400" dirty="0">
              <a:solidFill>
                <a:srgbClr val="800000"/>
              </a:solidFill>
              <a:latin typeface="Tahoma" pitchFamily="34" charset="0"/>
            </a:endParaRPr>
          </a:p>
        </p:txBody>
      </p:sp>
      <p:sp>
        <p:nvSpPr>
          <p:cNvPr id="9" name="Title 8"/>
          <p:cNvSpPr>
            <a:spLocks noGrp="1"/>
          </p:cNvSpPr>
          <p:nvPr>
            <p:ph type="title"/>
          </p:nvPr>
        </p:nvSpPr>
        <p:spPr>
          <a:xfrm>
            <a:off x="529937" y="428604"/>
            <a:ext cx="7086600" cy="689284"/>
          </a:xfrm>
        </p:spPr>
        <p:txBody>
          <a:bodyPr>
            <a:normAutofit/>
          </a:bodyPr>
          <a:lstStyle/>
          <a:p>
            <a:pPr algn="just"/>
            <a:r>
              <a:rPr lang="ar-SA" sz="2400" dirty="0" smtClean="0">
                <a:latin typeface="Tahoma" pitchFamily="34" charset="0"/>
              </a:rPr>
              <a:t> مثال‌</a:t>
            </a:r>
            <a:r>
              <a:rPr lang="fa-IR" sz="2400" dirty="0" smtClean="0">
                <a:latin typeface="Tahoma" pitchFamily="34" charset="0"/>
              </a:rPr>
              <a:t>:</a:t>
            </a:r>
            <a:r>
              <a:rPr lang="ar-SA" sz="2400" dirty="0" smtClean="0">
                <a:latin typeface="Tahoma" pitchFamily="34" charset="0"/>
              </a:rPr>
              <a:t> پردازش يك آرايۀ دوبعدي از نمرات امتحاني</a:t>
            </a:r>
            <a:r>
              <a:rPr lang="en-US" sz="2400" dirty="0" smtClean="0">
                <a:latin typeface="Tahoma" pitchFamily="34" charset="0"/>
              </a:rPr>
              <a:t> </a:t>
            </a:r>
            <a:endParaRPr lang="en-US" sz="2400" dirty="0">
              <a:latin typeface="Tahoma" pitchFamily="34" charset="0"/>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29</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609600" y="1937772"/>
            <a:ext cx="7505934" cy="1569660"/>
          </a:xfrm>
          <a:prstGeom prst="rect">
            <a:avLst/>
          </a:prstGeom>
          <a:noFill/>
          <a:ln w="9525">
            <a:noFill/>
            <a:miter lim="800000"/>
            <a:headEnd/>
            <a:tailEnd/>
          </a:ln>
        </p:spPr>
        <p:txBody>
          <a:bodyPr wrap="square">
            <a:spAutoFit/>
          </a:bodyPr>
          <a:lstStyle/>
          <a:p>
            <a:pPr algn="just" rtl="1">
              <a:spcBef>
                <a:spcPct val="0"/>
              </a:spcBef>
            </a:pPr>
            <a:r>
              <a:rPr lang="ar-SA" sz="2400" dirty="0" smtClean="0">
                <a:solidFill>
                  <a:srgbClr val="006600"/>
                </a:solidFill>
              </a:rPr>
              <a:t>انتظار مي‌رود پس از </a:t>
            </a:r>
            <a:r>
              <a:rPr lang="fa-IR" sz="2400" dirty="0" smtClean="0">
                <a:solidFill>
                  <a:srgbClr val="006600"/>
                </a:solidFill>
              </a:rPr>
              <a:t>پايان</a:t>
            </a:r>
            <a:r>
              <a:rPr lang="ar-SA" sz="2400" dirty="0" smtClean="0">
                <a:solidFill>
                  <a:srgbClr val="006600"/>
                </a:solidFill>
              </a:rPr>
              <a:t> اين </a:t>
            </a:r>
            <a:r>
              <a:rPr lang="fa-IR" sz="2400" dirty="0" smtClean="0">
                <a:solidFill>
                  <a:srgbClr val="006600"/>
                </a:solidFill>
              </a:rPr>
              <a:t>جلسه</a:t>
            </a:r>
            <a:r>
              <a:rPr lang="ar-SA" sz="2400" dirty="0" smtClean="0">
                <a:solidFill>
                  <a:srgbClr val="006600"/>
                </a:solidFill>
              </a:rPr>
              <a:t> بتوانيد:</a:t>
            </a:r>
            <a:endParaRPr lang="fa-IR" sz="2400" dirty="0" smtClean="0">
              <a:solidFill>
                <a:srgbClr val="006600"/>
              </a:solidFill>
            </a:endParaRPr>
          </a:p>
          <a:p>
            <a:pPr algn="just" rtl="1"/>
            <a:r>
              <a:rPr lang="ar-SA" sz="2400" dirty="0" smtClean="0">
                <a:latin typeface="Tahoma" pitchFamily="34" charset="0"/>
              </a:rPr>
              <a:t>- «جستجوي خطي» و «جستجوي دودويي» را به اختصار شرح دهيد.</a:t>
            </a:r>
          </a:p>
          <a:p>
            <a:pPr algn="just" rtl="1">
              <a:buFontTx/>
              <a:buChar char="-"/>
            </a:pPr>
            <a:r>
              <a:rPr lang="ar-SA" sz="2400" dirty="0" smtClean="0">
                <a:latin typeface="Tahoma" pitchFamily="34" charset="0"/>
              </a:rPr>
              <a:t>«مرتب‌سازي حبابي» را به اختصار شرح دهيد. </a:t>
            </a:r>
            <a:endParaRPr lang="fa-IR" sz="2400" dirty="0" smtClean="0">
              <a:latin typeface="Tahoma" pitchFamily="34" charset="0"/>
            </a:endParaRPr>
          </a:p>
          <a:p>
            <a:pPr algn="just" rtl="1">
              <a:buFontTx/>
              <a:buChar char="-"/>
            </a:pPr>
            <a:r>
              <a:rPr lang="ar-SA" sz="2400" dirty="0" smtClean="0">
                <a:latin typeface="Tahoma" pitchFamily="34" charset="0"/>
              </a:rPr>
              <a:t>- آرايه‌هاي «يک‌بعدي» و «چندبعدي» را تعريف کنيد.</a:t>
            </a:r>
            <a:endParaRPr lang="fa-IR" sz="2400" dirty="0" smtClean="0">
              <a:latin typeface="Tahoma" pitchFamily="34" charset="0"/>
            </a:endParaRPr>
          </a:p>
        </p:txBody>
      </p:sp>
      <p:sp>
        <p:nvSpPr>
          <p:cNvPr id="9" name="Title 8"/>
          <p:cNvSpPr>
            <a:spLocks noGrp="1"/>
          </p:cNvSpPr>
          <p:nvPr>
            <p:ph type="title"/>
          </p:nvPr>
        </p:nvSpPr>
        <p:spPr>
          <a:xfrm>
            <a:off x="529937" y="357166"/>
            <a:ext cx="7086600" cy="760722"/>
          </a:xfrm>
        </p:spPr>
        <p:txBody>
          <a:bodyPr/>
          <a:lstStyle/>
          <a:p>
            <a:pPr algn="just"/>
            <a:r>
              <a:rPr lang="ar-SA" sz="2400" b="1" dirty="0" smtClean="0">
                <a:solidFill>
                  <a:srgbClr val="FF0000"/>
                </a:solidFill>
              </a:rPr>
              <a:t>هدف‌هاي رفتاري:</a:t>
            </a:r>
            <a:endParaRPr lang="fa-IR" sz="2400" b="1" dirty="0" smtClean="0">
              <a:solidFill>
                <a:srgbClr val="FF0000"/>
              </a:solidFill>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3</a:t>
            </a:fld>
            <a:endParaRPr lang="en-US"/>
          </a:p>
        </p:txBody>
      </p:sp>
    </p:spTree>
    <p:extLst>
      <p:ext uri="{BB962C8B-B14F-4D97-AF65-F5344CB8AC3E}">
        <p14:creationId xmlns:p14="http://schemas.microsoft.com/office/powerpoint/2010/main" val="1110340357"/>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357158" y="1357298"/>
            <a:ext cx="7505934" cy="5133713"/>
          </a:xfrm>
          <a:prstGeom prst="rect">
            <a:avLst/>
          </a:prstGeom>
          <a:noFill/>
          <a:ln w="9525">
            <a:noFill/>
            <a:miter lim="800000"/>
            <a:headEnd/>
            <a:tailEnd/>
          </a:ln>
        </p:spPr>
        <p:txBody>
          <a:bodyPr wrap="square">
            <a:spAutoFit/>
          </a:bodyPr>
          <a:lstStyle/>
          <a:p>
            <a:pPr>
              <a:lnSpc>
                <a:spcPct val="130000"/>
              </a:lnSpc>
            </a:pPr>
            <a:r>
              <a:rPr lang="en-US" sz="2800" dirty="0" err="1" smtClean="0">
                <a:latin typeface="Tahoma" pitchFamily="34" charset="0"/>
              </a:rPr>
              <a:t>int</a:t>
            </a:r>
            <a:r>
              <a:rPr lang="en-US" sz="2800" dirty="0" smtClean="0">
                <a:latin typeface="Tahoma" pitchFamily="34" charset="0"/>
              </a:rPr>
              <a:t> main()</a:t>
            </a:r>
          </a:p>
          <a:p>
            <a:pPr>
              <a:lnSpc>
                <a:spcPct val="130000"/>
              </a:lnSpc>
            </a:pPr>
            <a:r>
              <a:rPr lang="en-US" sz="2800" dirty="0" smtClean="0">
                <a:latin typeface="Tahoma" pitchFamily="34" charset="0"/>
              </a:rPr>
              <a:t>{</a:t>
            </a:r>
            <a:r>
              <a:rPr lang="en-US" sz="2800" dirty="0" err="1" smtClean="0">
                <a:latin typeface="Tahoma" pitchFamily="34" charset="0"/>
              </a:rPr>
              <a:t>int</a:t>
            </a:r>
            <a:r>
              <a:rPr lang="en-US" sz="2800" dirty="0" smtClean="0">
                <a:latin typeface="Tahoma" pitchFamily="34" charset="0"/>
              </a:rPr>
              <a:t> Score[NUM_STUDENTS][NUM_QUIZZES];</a:t>
            </a:r>
          </a:p>
          <a:p>
            <a:pPr>
              <a:lnSpc>
                <a:spcPct val="130000"/>
              </a:lnSpc>
            </a:pPr>
            <a:r>
              <a:rPr lang="en-US" sz="2800" dirty="0" smtClean="0">
                <a:latin typeface="Tahoma" pitchFamily="34" charset="0"/>
              </a:rPr>
              <a:t>   </a:t>
            </a:r>
            <a:r>
              <a:rPr lang="en-US" sz="2800" dirty="0" err="1" smtClean="0">
                <a:latin typeface="Tahoma" pitchFamily="34" charset="0"/>
              </a:rPr>
              <a:t>cout</a:t>
            </a:r>
            <a:r>
              <a:rPr lang="en-US" sz="2800" dirty="0" smtClean="0">
                <a:latin typeface="Tahoma" pitchFamily="34" charset="0"/>
              </a:rPr>
              <a:t> &lt;&lt; "Enter " &lt;&lt; NUM_QUIZZES </a:t>
            </a:r>
          </a:p>
          <a:p>
            <a:pPr>
              <a:lnSpc>
                <a:spcPct val="130000"/>
              </a:lnSpc>
            </a:pPr>
            <a:r>
              <a:rPr lang="en-US" sz="2800" dirty="0" smtClean="0">
                <a:latin typeface="Tahoma" pitchFamily="34" charset="0"/>
              </a:rPr>
              <a:t>        &lt;&lt; " quiz scores for each student:\n";</a:t>
            </a:r>
          </a:p>
          <a:p>
            <a:pPr>
              <a:lnSpc>
                <a:spcPct val="130000"/>
              </a:lnSpc>
            </a:pPr>
            <a:r>
              <a:rPr lang="en-US" sz="2800" dirty="0" smtClean="0">
                <a:latin typeface="Tahoma" pitchFamily="34" charset="0"/>
              </a:rPr>
              <a:t>   read(score);</a:t>
            </a:r>
          </a:p>
          <a:p>
            <a:pPr>
              <a:lnSpc>
                <a:spcPct val="130000"/>
              </a:lnSpc>
            </a:pPr>
            <a:r>
              <a:rPr lang="en-US" sz="2800" dirty="0" smtClean="0">
                <a:latin typeface="Tahoma" pitchFamily="34" charset="0"/>
              </a:rPr>
              <a:t>   </a:t>
            </a:r>
            <a:r>
              <a:rPr lang="en-US" sz="2800" dirty="0" err="1" smtClean="0">
                <a:latin typeface="Tahoma" pitchFamily="34" charset="0"/>
              </a:rPr>
              <a:t>cout</a:t>
            </a:r>
            <a:r>
              <a:rPr lang="en-US" sz="2800" dirty="0" smtClean="0">
                <a:latin typeface="Tahoma" pitchFamily="34" charset="0"/>
              </a:rPr>
              <a:t> &lt;&lt; "The quiz averages are:\n";</a:t>
            </a:r>
          </a:p>
          <a:p>
            <a:pPr>
              <a:lnSpc>
                <a:spcPct val="130000"/>
              </a:lnSpc>
            </a:pPr>
            <a:r>
              <a:rPr lang="en-US" sz="2800" dirty="0" smtClean="0">
                <a:latin typeface="Tahoma" pitchFamily="34" charset="0"/>
              </a:rPr>
              <a:t>   </a:t>
            </a:r>
            <a:r>
              <a:rPr lang="en-US" sz="2800" dirty="0" err="1" smtClean="0">
                <a:latin typeface="Tahoma" pitchFamily="34" charset="0"/>
              </a:rPr>
              <a:t>printQuizAverages</a:t>
            </a:r>
            <a:r>
              <a:rPr lang="en-US" sz="2800" dirty="0" smtClean="0">
                <a:latin typeface="Tahoma" pitchFamily="34" charset="0"/>
              </a:rPr>
              <a:t>(score);</a:t>
            </a:r>
          </a:p>
          <a:p>
            <a:pPr>
              <a:lnSpc>
                <a:spcPct val="130000"/>
              </a:lnSpc>
            </a:pPr>
            <a:r>
              <a:rPr lang="en-US" sz="2800" dirty="0" smtClean="0">
                <a:latin typeface="Tahoma" pitchFamily="34" charset="0"/>
              </a:rPr>
              <a:t>   </a:t>
            </a:r>
            <a:r>
              <a:rPr lang="en-US" sz="2800" dirty="0" err="1" smtClean="0">
                <a:latin typeface="Tahoma" pitchFamily="34" charset="0"/>
              </a:rPr>
              <a:t>cout</a:t>
            </a:r>
            <a:r>
              <a:rPr lang="en-US" sz="2800" dirty="0" smtClean="0">
                <a:latin typeface="Tahoma" pitchFamily="34" charset="0"/>
              </a:rPr>
              <a:t> &lt;&lt; "The class averages are:\n";</a:t>
            </a:r>
          </a:p>
          <a:p>
            <a:pPr>
              <a:lnSpc>
                <a:spcPct val="130000"/>
              </a:lnSpc>
            </a:pPr>
            <a:r>
              <a:rPr lang="en-US" sz="2800" dirty="0" smtClean="0">
                <a:latin typeface="Tahoma" pitchFamily="34" charset="0"/>
              </a:rPr>
              <a:t>   </a:t>
            </a:r>
            <a:r>
              <a:rPr lang="en-US" sz="2800" dirty="0" err="1" smtClean="0">
                <a:latin typeface="Tahoma" pitchFamily="34" charset="0"/>
              </a:rPr>
              <a:t>printClassAverages</a:t>
            </a:r>
            <a:r>
              <a:rPr lang="en-US" sz="2800" dirty="0" smtClean="0">
                <a:latin typeface="Tahoma" pitchFamily="34" charset="0"/>
              </a:rPr>
              <a:t>(score);}</a:t>
            </a:r>
            <a:endParaRPr lang="en-US" sz="2800" dirty="0">
              <a:latin typeface="Tahoma" pitchFamily="34" charset="0"/>
            </a:endParaRPr>
          </a:p>
        </p:txBody>
      </p:sp>
      <p:sp>
        <p:nvSpPr>
          <p:cNvPr id="9" name="Title 8"/>
          <p:cNvSpPr>
            <a:spLocks noGrp="1"/>
          </p:cNvSpPr>
          <p:nvPr>
            <p:ph type="title"/>
          </p:nvPr>
        </p:nvSpPr>
        <p:spPr>
          <a:xfrm>
            <a:off x="529937" y="428604"/>
            <a:ext cx="7086600" cy="689284"/>
          </a:xfrm>
        </p:spPr>
        <p:txBody>
          <a:bodyPr>
            <a:noAutofit/>
          </a:bodyPr>
          <a:lstStyle/>
          <a:p>
            <a:pPr algn="just"/>
            <a:r>
              <a:rPr lang="ar-SA" sz="2000" dirty="0" smtClean="0">
                <a:latin typeface="Tahoma" pitchFamily="34" charset="0"/>
              </a:rPr>
              <a:t> مثال‌</a:t>
            </a:r>
            <a:r>
              <a:rPr lang="fa-IR" sz="2000" dirty="0" smtClean="0">
                <a:latin typeface="Tahoma" pitchFamily="34" charset="0"/>
              </a:rPr>
              <a:t>:</a:t>
            </a:r>
            <a:r>
              <a:rPr lang="ar-SA" sz="2000" dirty="0" smtClean="0">
                <a:latin typeface="Tahoma" pitchFamily="34" charset="0"/>
              </a:rPr>
              <a:t> پردازش يك آرايۀ دوبعدي از نمرات امتحاني</a:t>
            </a:r>
            <a:r>
              <a:rPr lang="en-US" sz="2000" dirty="0" smtClean="0">
                <a:latin typeface="Tahoma" pitchFamily="34" charset="0"/>
              </a:rPr>
              <a:t> </a:t>
            </a:r>
            <a:r>
              <a:rPr lang="fa-IR" sz="2000" dirty="0" smtClean="0">
                <a:latin typeface="Tahoma" pitchFamily="34" charset="0"/>
              </a:rPr>
              <a:t> - تابع اصلي</a:t>
            </a:r>
            <a:endParaRPr lang="en-US" sz="1800" dirty="0"/>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6" name="Slide Number Placeholder 5"/>
          <p:cNvSpPr>
            <a:spLocks noGrp="1"/>
          </p:cNvSpPr>
          <p:nvPr>
            <p:ph type="sldNum" sz="quarter" idx="12"/>
          </p:nvPr>
        </p:nvSpPr>
        <p:spPr/>
        <p:txBody>
          <a:bodyPr/>
          <a:lstStyle/>
          <a:p>
            <a:fld id="{7F8B5327-662B-486C-A55F-C826F1128C71}" type="slidenum">
              <a:rPr lang="en-US" smtClean="0"/>
              <a:pPr/>
              <a:t>30</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1779687"/>
            <a:ext cx="7505934" cy="4616648"/>
          </a:xfrm>
          <a:prstGeom prst="rect">
            <a:avLst/>
          </a:prstGeom>
          <a:noFill/>
          <a:ln w="9525">
            <a:noFill/>
            <a:miter lim="800000"/>
            <a:headEnd/>
            <a:tailEnd/>
          </a:ln>
        </p:spPr>
        <p:txBody>
          <a:bodyPr wrap="square">
            <a:spAutoFit/>
          </a:bodyPr>
          <a:lstStyle/>
          <a:p>
            <a:pPr>
              <a:lnSpc>
                <a:spcPct val="150000"/>
              </a:lnSpc>
            </a:pPr>
            <a:r>
              <a:rPr lang="en-US" sz="2800" dirty="0" smtClean="0">
                <a:solidFill>
                  <a:srgbClr val="006600"/>
                </a:solidFill>
                <a:latin typeface="Tahoma" pitchFamily="34" charset="0"/>
              </a:rPr>
              <a:t>void read(</a:t>
            </a:r>
            <a:r>
              <a:rPr lang="en-US" sz="2800" dirty="0" err="1" smtClean="0">
                <a:solidFill>
                  <a:srgbClr val="006600"/>
                </a:solidFill>
                <a:latin typeface="Tahoma" pitchFamily="34" charset="0"/>
              </a:rPr>
              <a:t>int</a:t>
            </a:r>
            <a:r>
              <a:rPr lang="en-US" sz="2800" dirty="0" smtClean="0">
                <a:solidFill>
                  <a:srgbClr val="006600"/>
                </a:solidFill>
                <a:latin typeface="Tahoma" pitchFamily="34" charset="0"/>
              </a:rPr>
              <a:t>  score[][</a:t>
            </a:r>
            <a:r>
              <a:rPr lang="en-US" sz="2800" dirty="0" smtClean="0">
                <a:latin typeface="Tahoma" pitchFamily="34" charset="0"/>
              </a:rPr>
              <a:t>NUM_QUIZZES])</a:t>
            </a:r>
          </a:p>
          <a:p>
            <a:pPr>
              <a:lnSpc>
                <a:spcPct val="150000"/>
              </a:lnSpc>
            </a:pPr>
            <a:r>
              <a:rPr lang="en-US" sz="2800" dirty="0" smtClean="0">
                <a:latin typeface="Tahoma" pitchFamily="34" charset="0"/>
              </a:rPr>
              <a:t>{  for (</a:t>
            </a:r>
            <a:r>
              <a:rPr lang="en-US" sz="2800" dirty="0" err="1" smtClean="0">
                <a:latin typeface="Tahoma" pitchFamily="34" charset="0"/>
              </a:rPr>
              <a:t>int</a:t>
            </a:r>
            <a:r>
              <a:rPr lang="en-US" sz="2800" dirty="0" smtClean="0">
                <a:latin typeface="Tahoma" pitchFamily="34" charset="0"/>
              </a:rPr>
              <a:t> s=0; s&lt;NUM_STUDENTS; s++)</a:t>
            </a:r>
          </a:p>
          <a:p>
            <a:pPr>
              <a:lnSpc>
                <a:spcPct val="150000"/>
              </a:lnSpc>
            </a:pPr>
            <a:r>
              <a:rPr lang="en-US" sz="2800" dirty="0" smtClean="0">
                <a:latin typeface="Tahoma" pitchFamily="34" charset="0"/>
              </a:rPr>
              <a:t>   {  </a:t>
            </a:r>
            <a:r>
              <a:rPr lang="en-US" sz="2800" dirty="0" err="1" smtClean="0">
                <a:latin typeface="Tahoma" pitchFamily="34" charset="0"/>
              </a:rPr>
              <a:t>cout</a:t>
            </a:r>
            <a:r>
              <a:rPr lang="en-US" sz="2800" dirty="0" smtClean="0">
                <a:latin typeface="Tahoma" pitchFamily="34" charset="0"/>
              </a:rPr>
              <a:t> &lt;&lt; "Student " &lt;&lt; s &lt;&lt; ": ";</a:t>
            </a:r>
          </a:p>
          <a:p>
            <a:pPr>
              <a:lnSpc>
                <a:spcPct val="150000"/>
              </a:lnSpc>
            </a:pPr>
            <a:r>
              <a:rPr lang="en-US" sz="2800" dirty="0" smtClean="0">
                <a:latin typeface="Tahoma" pitchFamily="34" charset="0"/>
              </a:rPr>
              <a:t>      for(</a:t>
            </a:r>
            <a:r>
              <a:rPr lang="en-US" sz="2800" dirty="0" err="1" smtClean="0">
                <a:latin typeface="Tahoma" pitchFamily="34" charset="0"/>
              </a:rPr>
              <a:t>int</a:t>
            </a:r>
            <a:r>
              <a:rPr lang="en-US" sz="2800" dirty="0" smtClean="0">
                <a:latin typeface="Tahoma" pitchFamily="34" charset="0"/>
              </a:rPr>
              <a:t> q=0; q&lt;NUM_QUIZZES; q++)</a:t>
            </a:r>
          </a:p>
          <a:p>
            <a:pPr>
              <a:lnSpc>
                <a:spcPct val="150000"/>
              </a:lnSpc>
            </a:pPr>
            <a:r>
              <a:rPr lang="en-US" sz="2800" dirty="0" smtClean="0">
                <a:latin typeface="Tahoma" pitchFamily="34" charset="0"/>
              </a:rPr>
              <a:t>         </a:t>
            </a:r>
            <a:r>
              <a:rPr lang="en-US" sz="2800" dirty="0" err="1" smtClean="0">
                <a:latin typeface="Tahoma" pitchFamily="34" charset="0"/>
              </a:rPr>
              <a:t>cin</a:t>
            </a:r>
            <a:r>
              <a:rPr lang="en-US" sz="2800" dirty="0" smtClean="0">
                <a:latin typeface="Tahoma" pitchFamily="34" charset="0"/>
              </a:rPr>
              <a:t> &gt;&gt; score[s][q];</a:t>
            </a:r>
          </a:p>
          <a:p>
            <a:pPr>
              <a:lnSpc>
                <a:spcPct val="150000"/>
              </a:lnSpc>
            </a:pPr>
            <a:r>
              <a:rPr lang="en-US" sz="2800" dirty="0" smtClean="0">
                <a:latin typeface="Tahoma" pitchFamily="34" charset="0"/>
              </a:rPr>
              <a:t>  }</a:t>
            </a:r>
          </a:p>
          <a:p>
            <a:pPr>
              <a:lnSpc>
                <a:spcPct val="150000"/>
              </a:lnSpc>
            </a:pPr>
            <a:r>
              <a:rPr lang="en-US" sz="2800" dirty="0" smtClean="0">
                <a:latin typeface="Tahoma" pitchFamily="34" charset="0"/>
              </a:rPr>
              <a:t>} </a:t>
            </a:r>
            <a:endParaRPr lang="en-US" sz="2800" dirty="0">
              <a:latin typeface="Tahoma" pitchFamily="34" charset="0"/>
            </a:endParaRPr>
          </a:p>
        </p:txBody>
      </p:sp>
      <p:sp>
        <p:nvSpPr>
          <p:cNvPr id="9" name="Title 8"/>
          <p:cNvSpPr>
            <a:spLocks noGrp="1"/>
          </p:cNvSpPr>
          <p:nvPr>
            <p:ph type="title"/>
          </p:nvPr>
        </p:nvSpPr>
        <p:spPr>
          <a:xfrm>
            <a:off x="529937" y="428604"/>
            <a:ext cx="7086600" cy="689284"/>
          </a:xfrm>
        </p:spPr>
        <p:txBody>
          <a:bodyPr>
            <a:noAutofit/>
          </a:bodyPr>
          <a:lstStyle/>
          <a:p>
            <a:pPr algn="just"/>
            <a:r>
              <a:rPr lang="ar-SA" sz="2000" dirty="0" smtClean="0">
                <a:latin typeface="Tahoma" pitchFamily="34" charset="0"/>
              </a:rPr>
              <a:t> مثال‌</a:t>
            </a:r>
            <a:r>
              <a:rPr lang="fa-IR" sz="2000" dirty="0" smtClean="0">
                <a:latin typeface="Tahoma" pitchFamily="34" charset="0"/>
              </a:rPr>
              <a:t>:</a:t>
            </a:r>
            <a:r>
              <a:rPr lang="ar-SA" sz="2000" dirty="0" smtClean="0">
                <a:latin typeface="Tahoma" pitchFamily="34" charset="0"/>
              </a:rPr>
              <a:t> پردازش يك آرايۀ دوبعدي از نمرات امتحاني</a:t>
            </a:r>
            <a:r>
              <a:rPr lang="en-US" sz="2000" dirty="0" smtClean="0">
                <a:latin typeface="Tahoma" pitchFamily="34" charset="0"/>
              </a:rPr>
              <a:t> </a:t>
            </a:r>
            <a:r>
              <a:rPr lang="fa-IR" sz="2000" dirty="0" smtClean="0">
                <a:latin typeface="Tahoma" pitchFamily="34" charset="0"/>
              </a:rPr>
              <a:t> - تابع خواندن</a:t>
            </a:r>
            <a:endParaRPr lang="en-US" sz="1800" dirty="0"/>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31</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1371978"/>
            <a:ext cx="7505934" cy="3785652"/>
          </a:xfrm>
          <a:prstGeom prst="rect">
            <a:avLst/>
          </a:prstGeom>
          <a:noFill/>
          <a:ln w="9525">
            <a:noFill/>
            <a:miter lim="800000"/>
            <a:headEnd/>
            <a:tailEnd/>
          </a:ln>
        </p:spPr>
        <p:txBody>
          <a:bodyPr wrap="square">
            <a:spAutoFit/>
          </a:bodyPr>
          <a:lstStyle/>
          <a:p>
            <a:pPr>
              <a:lnSpc>
                <a:spcPct val="150000"/>
              </a:lnSpc>
            </a:pPr>
            <a:r>
              <a:rPr lang="en-US" sz="2000" dirty="0" smtClean="0">
                <a:solidFill>
                  <a:srgbClr val="990099"/>
                </a:solidFill>
                <a:latin typeface="Tahoma" pitchFamily="34" charset="0"/>
              </a:rPr>
              <a:t>void </a:t>
            </a:r>
            <a:r>
              <a:rPr lang="en-US" sz="2000" dirty="0" err="1" smtClean="0">
                <a:solidFill>
                  <a:srgbClr val="990099"/>
                </a:solidFill>
                <a:latin typeface="Tahoma" pitchFamily="34" charset="0"/>
              </a:rPr>
              <a:t>printQuizAverages</a:t>
            </a:r>
            <a:r>
              <a:rPr lang="en-US" sz="2000" dirty="0" smtClean="0">
                <a:solidFill>
                  <a:srgbClr val="990099"/>
                </a:solidFill>
                <a:latin typeface="Tahoma" pitchFamily="34" charset="0"/>
              </a:rPr>
              <a:t>(</a:t>
            </a:r>
            <a:r>
              <a:rPr lang="en-US" sz="2000" dirty="0" err="1" smtClean="0">
                <a:solidFill>
                  <a:srgbClr val="990099"/>
                </a:solidFill>
                <a:latin typeface="Tahoma" pitchFamily="34" charset="0"/>
              </a:rPr>
              <a:t>int</a:t>
            </a:r>
            <a:r>
              <a:rPr lang="en-US" sz="2000" dirty="0" smtClean="0">
                <a:solidFill>
                  <a:srgbClr val="990099"/>
                </a:solidFill>
                <a:latin typeface="Tahoma" pitchFamily="34" charset="0"/>
              </a:rPr>
              <a:t>  score[][NUM_QUIZZES])</a:t>
            </a:r>
          </a:p>
          <a:p>
            <a:pPr>
              <a:lnSpc>
                <a:spcPct val="150000"/>
              </a:lnSpc>
            </a:pPr>
            <a:r>
              <a:rPr lang="en-US" sz="2000" dirty="0" smtClean="0">
                <a:latin typeface="Tahoma" pitchFamily="34" charset="0"/>
              </a:rPr>
              <a:t>{  for (</a:t>
            </a:r>
            <a:r>
              <a:rPr lang="en-US" sz="2000" dirty="0" err="1" smtClean="0">
                <a:latin typeface="Tahoma" pitchFamily="34" charset="0"/>
              </a:rPr>
              <a:t>int</a:t>
            </a:r>
            <a:r>
              <a:rPr lang="en-US" sz="2000" dirty="0" smtClean="0">
                <a:latin typeface="Tahoma" pitchFamily="34" charset="0"/>
              </a:rPr>
              <a:t> s=0; s&lt;NUM_STUDENTS; s++)</a:t>
            </a:r>
          </a:p>
          <a:p>
            <a:pPr>
              <a:lnSpc>
                <a:spcPct val="150000"/>
              </a:lnSpc>
            </a:pPr>
            <a:r>
              <a:rPr lang="en-US" sz="2000" dirty="0" smtClean="0">
                <a:latin typeface="Tahoma" pitchFamily="34" charset="0"/>
              </a:rPr>
              <a:t>   </a:t>
            </a:r>
            <a:r>
              <a:rPr lang="pt-BR" sz="2000" dirty="0" smtClean="0">
                <a:latin typeface="Tahoma" pitchFamily="34" charset="0"/>
              </a:rPr>
              <a:t>{  float sum = 0.0;</a:t>
            </a:r>
          </a:p>
          <a:p>
            <a:pPr>
              <a:lnSpc>
                <a:spcPct val="150000"/>
              </a:lnSpc>
            </a:pPr>
            <a:r>
              <a:rPr lang="pt-BR" sz="2000" dirty="0" smtClean="0">
                <a:latin typeface="Tahoma" pitchFamily="34" charset="0"/>
              </a:rPr>
              <a:t>      for (int q=0; q&lt;NUM_QUIZZES; q++)</a:t>
            </a:r>
          </a:p>
          <a:p>
            <a:pPr>
              <a:lnSpc>
                <a:spcPct val="150000"/>
              </a:lnSpc>
            </a:pPr>
            <a:r>
              <a:rPr lang="pt-BR" sz="2000" dirty="0" smtClean="0">
                <a:latin typeface="Tahoma" pitchFamily="34" charset="0"/>
              </a:rPr>
              <a:t>         </a:t>
            </a:r>
            <a:r>
              <a:rPr lang="en-US" sz="2000" dirty="0" smtClean="0">
                <a:latin typeface="Tahoma" pitchFamily="34" charset="0"/>
              </a:rPr>
              <a:t>sum += score[s][q];</a:t>
            </a:r>
          </a:p>
          <a:p>
            <a:pPr>
              <a:lnSpc>
                <a:spcPct val="150000"/>
              </a:lnSpc>
            </a:pPr>
            <a:r>
              <a:rPr lang="en-US" sz="2000" dirty="0" smtClean="0">
                <a:latin typeface="Tahoma" pitchFamily="34" charset="0"/>
              </a:rPr>
              <a:t>      </a:t>
            </a:r>
            <a:r>
              <a:rPr lang="en-US" sz="2000" dirty="0" err="1" smtClean="0">
                <a:latin typeface="Tahoma" pitchFamily="34" charset="0"/>
              </a:rPr>
              <a:t>cout</a:t>
            </a:r>
            <a:r>
              <a:rPr lang="en-US" sz="2000" dirty="0" smtClean="0">
                <a:latin typeface="Tahoma" pitchFamily="34" charset="0"/>
              </a:rPr>
              <a:t> &lt;&lt; "\</a:t>
            </a:r>
            <a:r>
              <a:rPr lang="en-US" sz="2000" dirty="0" err="1" smtClean="0">
                <a:latin typeface="Tahoma" pitchFamily="34" charset="0"/>
              </a:rPr>
              <a:t>tStudent</a:t>
            </a:r>
            <a:r>
              <a:rPr lang="en-US" sz="2000" dirty="0" smtClean="0">
                <a:latin typeface="Tahoma" pitchFamily="34" charset="0"/>
              </a:rPr>
              <a:t> " &lt;&lt; s &lt;&lt; ": " &lt;&lt; sum/NUM_QUIZZES </a:t>
            </a:r>
          </a:p>
          <a:p>
            <a:pPr>
              <a:lnSpc>
                <a:spcPct val="150000"/>
              </a:lnSpc>
            </a:pPr>
            <a:r>
              <a:rPr lang="en-US" sz="2000" dirty="0" smtClean="0">
                <a:latin typeface="Tahoma" pitchFamily="34" charset="0"/>
              </a:rPr>
              <a:t>           &lt;&lt; </a:t>
            </a:r>
            <a:r>
              <a:rPr lang="en-US" sz="2000" dirty="0" err="1" smtClean="0">
                <a:latin typeface="Tahoma" pitchFamily="34" charset="0"/>
              </a:rPr>
              <a:t>endl</a:t>
            </a:r>
            <a:r>
              <a:rPr lang="en-US" sz="2000" dirty="0" smtClean="0">
                <a:latin typeface="Tahoma" pitchFamily="34" charset="0"/>
              </a:rPr>
              <a:t>;</a:t>
            </a:r>
          </a:p>
          <a:p>
            <a:pPr>
              <a:lnSpc>
                <a:spcPct val="150000"/>
              </a:lnSpc>
            </a:pPr>
            <a:r>
              <a:rPr lang="en-US" sz="2000" dirty="0" smtClean="0">
                <a:latin typeface="Tahoma" pitchFamily="34" charset="0"/>
              </a:rPr>
              <a:t>   }}</a:t>
            </a:r>
            <a:endParaRPr lang="en-US" sz="2000" dirty="0">
              <a:latin typeface="Tahoma" pitchFamily="34" charset="0"/>
            </a:endParaRPr>
          </a:p>
        </p:txBody>
      </p:sp>
      <p:sp>
        <p:nvSpPr>
          <p:cNvPr id="9" name="Title 8"/>
          <p:cNvSpPr>
            <a:spLocks noGrp="1"/>
          </p:cNvSpPr>
          <p:nvPr>
            <p:ph type="title"/>
          </p:nvPr>
        </p:nvSpPr>
        <p:spPr>
          <a:xfrm>
            <a:off x="529937" y="428604"/>
            <a:ext cx="7086600" cy="689284"/>
          </a:xfrm>
        </p:spPr>
        <p:txBody>
          <a:bodyPr>
            <a:noAutofit/>
          </a:bodyPr>
          <a:lstStyle/>
          <a:p>
            <a:pPr algn="just"/>
            <a:r>
              <a:rPr lang="ar-SA" sz="1600" dirty="0" smtClean="0">
                <a:latin typeface="Tahoma" pitchFamily="34" charset="0"/>
              </a:rPr>
              <a:t> مثال‌</a:t>
            </a:r>
            <a:r>
              <a:rPr lang="fa-IR" sz="1600" dirty="0" smtClean="0">
                <a:latin typeface="Tahoma" pitchFamily="34" charset="0"/>
              </a:rPr>
              <a:t>:</a:t>
            </a:r>
            <a:r>
              <a:rPr lang="ar-SA" sz="1600" dirty="0" smtClean="0">
                <a:latin typeface="Tahoma" pitchFamily="34" charset="0"/>
              </a:rPr>
              <a:t> پردازش يك آرايۀ دوبعدي از نمرات امتحاني</a:t>
            </a:r>
            <a:r>
              <a:rPr lang="en-US" sz="1600" dirty="0" smtClean="0">
                <a:latin typeface="Tahoma" pitchFamily="34" charset="0"/>
              </a:rPr>
              <a:t> </a:t>
            </a:r>
            <a:r>
              <a:rPr lang="fa-IR" sz="1600" dirty="0" smtClean="0">
                <a:latin typeface="Tahoma" pitchFamily="34" charset="0"/>
              </a:rPr>
              <a:t> - محاسبه ميانگين کوئيزهاي هر دانشجو</a:t>
            </a:r>
            <a:endParaRPr lang="en-US" sz="1400" dirty="0"/>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6" name="Slide Number Placeholder 5"/>
          <p:cNvSpPr>
            <a:spLocks noGrp="1"/>
          </p:cNvSpPr>
          <p:nvPr>
            <p:ph type="sldNum" sz="quarter" idx="12"/>
          </p:nvPr>
        </p:nvSpPr>
        <p:spPr/>
        <p:txBody>
          <a:bodyPr/>
          <a:lstStyle/>
          <a:p>
            <a:fld id="{7F8B5327-662B-486C-A55F-C826F1128C71}" type="slidenum">
              <a:rPr lang="en-US" smtClean="0"/>
              <a:pPr/>
              <a:t>32</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1371978"/>
            <a:ext cx="7505934" cy="4247317"/>
          </a:xfrm>
          <a:prstGeom prst="rect">
            <a:avLst/>
          </a:prstGeom>
          <a:noFill/>
          <a:ln w="9525">
            <a:noFill/>
            <a:miter lim="800000"/>
            <a:headEnd/>
            <a:tailEnd/>
          </a:ln>
        </p:spPr>
        <p:txBody>
          <a:bodyPr wrap="square">
            <a:spAutoFit/>
          </a:bodyPr>
          <a:lstStyle/>
          <a:p>
            <a:pPr>
              <a:lnSpc>
                <a:spcPct val="150000"/>
              </a:lnSpc>
            </a:pPr>
            <a:r>
              <a:rPr lang="en-US" sz="2000" dirty="0" smtClean="0">
                <a:solidFill>
                  <a:srgbClr val="800000"/>
                </a:solidFill>
                <a:latin typeface="Tahoma" pitchFamily="34" charset="0"/>
              </a:rPr>
              <a:t>void </a:t>
            </a:r>
            <a:r>
              <a:rPr lang="en-US" sz="2000" dirty="0" err="1" smtClean="0">
                <a:solidFill>
                  <a:srgbClr val="800000"/>
                </a:solidFill>
                <a:latin typeface="Tahoma" pitchFamily="34" charset="0"/>
              </a:rPr>
              <a:t>printClassAverages</a:t>
            </a:r>
            <a:r>
              <a:rPr lang="en-US" sz="2000" dirty="0" smtClean="0">
                <a:solidFill>
                  <a:srgbClr val="800000"/>
                </a:solidFill>
                <a:latin typeface="Tahoma" pitchFamily="34" charset="0"/>
              </a:rPr>
              <a:t>(</a:t>
            </a:r>
            <a:r>
              <a:rPr lang="en-US" sz="2000" dirty="0" err="1" smtClean="0">
                <a:solidFill>
                  <a:srgbClr val="800000"/>
                </a:solidFill>
                <a:latin typeface="Tahoma" pitchFamily="34" charset="0"/>
              </a:rPr>
              <a:t>int</a:t>
            </a:r>
            <a:r>
              <a:rPr lang="en-US" sz="2000" dirty="0" smtClean="0">
                <a:solidFill>
                  <a:srgbClr val="800000"/>
                </a:solidFill>
                <a:latin typeface="Tahoma" pitchFamily="34" charset="0"/>
              </a:rPr>
              <a:t>  score[][NUM_QUIZZES])</a:t>
            </a:r>
            <a:endParaRPr lang="pt-BR" sz="2000" dirty="0" smtClean="0">
              <a:solidFill>
                <a:srgbClr val="800000"/>
              </a:solidFill>
              <a:latin typeface="Tahoma" pitchFamily="34" charset="0"/>
            </a:endParaRPr>
          </a:p>
          <a:p>
            <a:pPr>
              <a:lnSpc>
                <a:spcPct val="150000"/>
              </a:lnSpc>
            </a:pPr>
            <a:r>
              <a:rPr lang="pt-BR" sz="2000" dirty="0" smtClean="0">
                <a:latin typeface="Tahoma" pitchFamily="34" charset="0"/>
              </a:rPr>
              <a:t>{  for (int q=0; q&lt;NUM_QUIZZES; q++)</a:t>
            </a:r>
          </a:p>
          <a:p>
            <a:pPr>
              <a:lnSpc>
                <a:spcPct val="150000"/>
              </a:lnSpc>
            </a:pPr>
            <a:r>
              <a:rPr lang="pt-BR" sz="2000" dirty="0" smtClean="0">
                <a:latin typeface="Tahoma" pitchFamily="34" charset="0"/>
              </a:rPr>
              <a:t>   </a:t>
            </a:r>
            <a:r>
              <a:rPr lang="en-US" sz="2000" dirty="0" smtClean="0">
                <a:latin typeface="Tahoma" pitchFamily="34" charset="0"/>
              </a:rPr>
              <a:t>{  float sum = 0.0;</a:t>
            </a:r>
          </a:p>
          <a:p>
            <a:pPr>
              <a:lnSpc>
                <a:spcPct val="150000"/>
              </a:lnSpc>
            </a:pPr>
            <a:r>
              <a:rPr lang="en-US" sz="2000" dirty="0" smtClean="0">
                <a:latin typeface="Tahoma" pitchFamily="34" charset="0"/>
              </a:rPr>
              <a:t>      for (</a:t>
            </a:r>
            <a:r>
              <a:rPr lang="en-US" sz="2000" dirty="0" err="1" smtClean="0">
                <a:latin typeface="Tahoma" pitchFamily="34" charset="0"/>
              </a:rPr>
              <a:t>int</a:t>
            </a:r>
            <a:r>
              <a:rPr lang="en-US" sz="2000" dirty="0" smtClean="0">
                <a:latin typeface="Tahoma" pitchFamily="34" charset="0"/>
              </a:rPr>
              <a:t> s=0; s&lt;NUM_STUDENTS; s++)</a:t>
            </a:r>
          </a:p>
          <a:p>
            <a:pPr>
              <a:lnSpc>
                <a:spcPct val="150000"/>
              </a:lnSpc>
            </a:pPr>
            <a:r>
              <a:rPr lang="en-US" sz="2000" dirty="0" smtClean="0">
                <a:latin typeface="Tahoma" pitchFamily="34" charset="0"/>
              </a:rPr>
              <a:t>         sum += score[s][q];</a:t>
            </a:r>
          </a:p>
          <a:p>
            <a:pPr>
              <a:lnSpc>
                <a:spcPct val="150000"/>
              </a:lnSpc>
            </a:pPr>
            <a:r>
              <a:rPr lang="en-US" sz="2000" dirty="0" smtClean="0">
                <a:latin typeface="Tahoma" pitchFamily="34" charset="0"/>
              </a:rPr>
              <a:t>      </a:t>
            </a:r>
            <a:r>
              <a:rPr lang="en-US" sz="2000" dirty="0" err="1" smtClean="0">
                <a:latin typeface="Tahoma" pitchFamily="34" charset="0"/>
              </a:rPr>
              <a:t>cout</a:t>
            </a:r>
            <a:r>
              <a:rPr lang="en-US" sz="2000" dirty="0" smtClean="0">
                <a:latin typeface="Tahoma" pitchFamily="34" charset="0"/>
              </a:rPr>
              <a:t> &lt;&lt; "\</a:t>
            </a:r>
            <a:r>
              <a:rPr lang="en-US" sz="2000" dirty="0" err="1" smtClean="0">
                <a:latin typeface="Tahoma" pitchFamily="34" charset="0"/>
              </a:rPr>
              <a:t>tQuiz</a:t>
            </a:r>
            <a:r>
              <a:rPr lang="en-US" sz="2000" dirty="0" smtClean="0">
                <a:latin typeface="Tahoma" pitchFamily="34" charset="0"/>
              </a:rPr>
              <a:t> " &lt;&lt; q &lt;&lt; ": " &lt;&lt; sum/NUM_STUDENTS     &lt;&lt; </a:t>
            </a:r>
            <a:r>
              <a:rPr lang="en-US" sz="2000" dirty="0" err="1" smtClean="0">
                <a:latin typeface="Tahoma" pitchFamily="34" charset="0"/>
              </a:rPr>
              <a:t>endl</a:t>
            </a:r>
            <a:r>
              <a:rPr lang="en-US" sz="2000" dirty="0" smtClean="0">
                <a:latin typeface="Tahoma" pitchFamily="34" charset="0"/>
              </a:rPr>
              <a:t>;</a:t>
            </a:r>
            <a:endParaRPr lang="fa-IR" sz="2000" dirty="0" smtClean="0">
              <a:latin typeface="Tahoma" pitchFamily="34" charset="0"/>
            </a:endParaRPr>
          </a:p>
          <a:p>
            <a:pPr>
              <a:lnSpc>
                <a:spcPct val="150000"/>
              </a:lnSpc>
            </a:pPr>
            <a:r>
              <a:rPr lang="fa-IR" sz="2000" dirty="0" smtClean="0">
                <a:latin typeface="Tahoma" pitchFamily="34" charset="0"/>
              </a:rPr>
              <a:t> </a:t>
            </a:r>
            <a:r>
              <a:rPr lang="en-US" sz="2000" dirty="0" smtClean="0">
                <a:latin typeface="Tahoma" pitchFamily="34" charset="0"/>
              </a:rPr>
              <a:t>  }</a:t>
            </a:r>
          </a:p>
          <a:p>
            <a:pPr>
              <a:lnSpc>
                <a:spcPct val="150000"/>
              </a:lnSpc>
            </a:pPr>
            <a:r>
              <a:rPr lang="en-US" sz="2000" dirty="0" smtClean="0">
                <a:latin typeface="Tahoma" pitchFamily="34" charset="0"/>
              </a:rPr>
              <a:t>}</a:t>
            </a:r>
            <a:endParaRPr lang="en-US" sz="2000" dirty="0">
              <a:latin typeface="Tahoma" pitchFamily="34" charset="0"/>
            </a:endParaRPr>
          </a:p>
        </p:txBody>
      </p:sp>
      <p:sp>
        <p:nvSpPr>
          <p:cNvPr id="9" name="Title 8"/>
          <p:cNvSpPr>
            <a:spLocks noGrp="1"/>
          </p:cNvSpPr>
          <p:nvPr>
            <p:ph type="title"/>
          </p:nvPr>
        </p:nvSpPr>
        <p:spPr>
          <a:xfrm>
            <a:off x="529937" y="428604"/>
            <a:ext cx="7086600" cy="689284"/>
          </a:xfrm>
        </p:spPr>
        <p:txBody>
          <a:bodyPr>
            <a:noAutofit/>
          </a:bodyPr>
          <a:lstStyle/>
          <a:p>
            <a:pPr algn="just"/>
            <a:r>
              <a:rPr lang="ar-SA" sz="1600" dirty="0" smtClean="0">
                <a:latin typeface="Tahoma" pitchFamily="34" charset="0"/>
              </a:rPr>
              <a:t> مثال‌</a:t>
            </a:r>
            <a:r>
              <a:rPr lang="fa-IR" sz="1600" dirty="0" smtClean="0">
                <a:latin typeface="Tahoma" pitchFamily="34" charset="0"/>
              </a:rPr>
              <a:t>:</a:t>
            </a:r>
            <a:r>
              <a:rPr lang="ar-SA" sz="1600" dirty="0" smtClean="0">
                <a:latin typeface="Tahoma" pitchFamily="34" charset="0"/>
              </a:rPr>
              <a:t> پردازش يك آرايۀ دوبعدي از نمرات امتحاني</a:t>
            </a:r>
            <a:r>
              <a:rPr lang="en-US" sz="1600" dirty="0" smtClean="0">
                <a:latin typeface="Tahoma" pitchFamily="34" charset="0"/>
              </a:rPr>
              <a:t> </a:t>
            </a:r>
            <a:r>
              <a:rPr lang="fa-IR" sz="1600" dirty="0" smtClean="0">
                <a:latin typeface="Tahoma" pitchFamily="34" charset="0"/>
              </a:rPr>
              <a:t> - محاسبه ميانگين نمرات هر کوئيز</a:t>
            </a:r>
            <a:endParaRPr lang="en-US" sz="1400" dirty="0"/>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6" name="Slide Number Placeholder 5"/>
          <p:cNvSpPr>
            <a:spLocks noGrp="1"/>
          </p:cNvSpPr>
          <p:nvPr>
            <p:ph type="sldNum" sz="quarter" idx="12"/>
          </p:nvPr>
        </p:nvSpPr>
        <p:spPr/>
        <p:txBody>
          <a:bodyPr/>
          <a:lstStyle/>
          <a:p>
            <a:fld id="{7F8B5327-662B-486C-A55F-C826F1128C71}" type="slidenum">
              <a:rPr lang="en-US" smtClean="0"/>
              <a:pPr/>
              <a:t>33</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529937" y="428604"/>
            <a:ext cx="7086600" cy="689284"/>
          </a:xfrm>
        </p:spPr>
        <p:txBody>
          <a:bodyPr>
            <a:noAutofit/>
          </a:bodyPr>
          <a:lstStyle/>
          <a:p>
            <a:pPr algn="just"/>
            <a:r>
              <a:rPr lang="ar-SA" sz="1600" dirty="0" smtClean="0">
                <a:latin typeface="Tahoma" pitchFamily="34" charset="0"/>
              </a:rPr>
              <a:t> مثال‌</a:t>
            </a:r>
            <a:r>
              <a:rPr lang="fa-IR" sz="1600" dirty="0" smtClean="0">
                <a:latin typeface="Tahoma" pitchFamily="34" charset="0"/>
              </a:rPr>
              <a:t>:</a:t>
            </a:r>
            <a:r>
              <a:rPr lang="ar-SA" sz="1600" dirty="0" smtClean="0">
                <a:latin typeface="Tahoma" pitchFamily="34" charset="0"/>
              </a:rPr>
              <a:t> پردازش يك آرايۀ دوبعدي از نمرات امتحاني</a:t>
            </a:r>
            <a:r>
              <a:rPr lang="en-US" sz="1600" dirty="0" smtClean="0">
                <a:latin typeface="Tahoma" pitchFamily="34" charset="0"/>
              </a:rPr>
              <a:t> </a:t>
            </a:r>
            <a:r>
              <a:rPr lang="fa-IR" sz="1600" dirty="0" smtClean="0">
                <a:latin typeface="Tahoma" pitchFamily="34" charset="0"/>
              </a:rPr>
              <a:t> - نمونه خروجي</a:t>
            </a:r>
            <a:endParaRPr lang="en-US" sz="1400" dirty="0"/>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6" name="Slide Number Placeholder 5"/>
          <p:cNvSpPr>
            <a:spLocks noGrp="1"/>
          </p:cNvSpPr>
          <p:nvPr>
            <p:ph type="sldNum" sz="quarter" idx="12"/>
          </p:nvPr>
        </p:nvSpPr>
        <p:spPr/>
        <p:txBody>
          <a:bodyPr/>
          <a:lstStyle/>
          <a:p>
            <a:fld id="{7F8B5327-662B-486C-A55F-C826F1128C71}" type="slidenum">
              <a:rPr lang="en-US" smtClean="0"/>
              <a:pPr/>
              <a:t>34</a:t>
            </a:fld>
            <a:endParaRPr lang="en-US"/>
          </a:p>
        </p:txBody>
      </p:sp>
      <p:sp>
        <p:nvSpPr>
          <p:cNvPr id="10" name="Text Box 2"/>
          <p:cNvSpPr txBox="1">
            <a:spLocks noChangeArrowheads="1"/>
          </p:cNvSpPr>
          <p:nvPr/>
        </p:nvSpPr>
        <p:spPr bwMode="auto">
          <a:xfrm>
            <a:off x="428628" y="1474271"/>
            <a:ext cx="7429520" cy="5265160"/>
          </a:xfrm>
          <a:prstGeom prst="rect">
            <a:avLst/>
          </a:prstGeom>
          <a:solidFill>
            <a:srgbClr val="C0C0C0"/>
          </a:solidFill>
          <a:ln w="9525" algn="ctr">
            <a:noFill/>
            <a:miter lim="800000"/>
            <a:headEnd/>
            <a:tailEnd/>
          </a:ln>
        </p:spPr>
        <p:txBody>
          <a:bodyPr wrap="square" lIns="90000" tIns="46800" rIns="90000" bIns="46800">
            <a:spAutoFit/>
          </a:bodyPr>
          <a:lstStyle/>
          <a:p>
            <a:r>
              <a:rPr lang="en-US" sz="2400" dirty="0">
                <a:latin typeface="Tahoma" pitchFamily="34" charset="0"/>
              </a:rPr>
              <a:t>Enter 5 quiz scores for each student</a:t>
            </a:r>
            <a:r>
              <a:rPr lang="fa-IR" sz="2400" dirty="0">
                <a:latin typeface="Tahoma" pitchFamily="34" charset="0"/>
              </a:rPr>
              <a:t>:</a:t>
            </a:r>
            <a:endParaRPr lang="en-US" sz="2400" dirty="0">
              <a:latin typeface="Tahoma" pitchFamily="34" charset="0"/>
            </a:endParaRPr>
          </a:p>
          <a:p>
            <a:r>
              <a:rPr lang="en-US" sz="2400" dirty="0">
                <a:latin typeface="Tahoma" pitchFamily="34" charset="0"/>
              </a:rPr>
              <a:t>student 0: </a:t>
            </a:r>
            <a:r>
              <a:rPr lang="en-US" sz="2400" b="1" dirty="0">
                <a:latin typeface="Tahoma" pitchFamily="34" charset="0"/>
              </a:rPr>
              <a:t>8 7 9 8 9</a:t>
            </a:r>
            <a:endParaRPr lang="en-US" sz="2400" dirty="0">
              <a:latin typeface="Tahoma" pitchFamily="34" charset="0"/>
            </a:endParaRPr>
          </a:p>
          <a:p>
            <a:r>
              <a:rPr lang="en-US" sz="2400" dirty="0">
                <a:latin typeface="Tahoma" pitchFamily="34" charset="0"/>
              </a:rPr>
              <a:t>student 1: </a:t>
            </a:r>
            <a:r>
              <a:rPr lang="en-US" sz="2400" b="1" dirty="0">
                <a:latin typeface="Tahoma" pitchFamily="34" charset="0"/>
              </a:rPr>
              <a:t>9 9 9 9 8</a:t>
            </a:r>
            <a:endParaRPr lang="en-US" sz="2400" dirty="0">
              <a:latin typeface="Tahoma" pitchFamily="34" charset="0"/>
            </a:endParaRPr>
          </a:p>
          <a:p>
            <a:r>
              <a:rPr lang="en-US" sz="2400" dirty="0">
                <a:latin typeface="Tahoma" pitchFamily="34" charset="0"/>
              </a:rPr>
              <a:t>student 2: </a:t>
            </a:r>
            <a:r>
              <a:rPr lang="en-US" sz="2400" b="1" dirty="0">
                <a:latin typeface="Tahoma" pitchFamily="34" charset="0"/>
              </a:rPr>
              <a:t>5 6 7 8 9</a:t>
            </a:r>
            <a:endParaRPr lang="en-US" sz="2400" dirty="0">
              <a:latin typeface="Tahoma" pitchFamily="34" charset="0"/>
            </a:endParaRPr>
          </a:p>
          <a:p>
            <a:r>
              <a:rPr lang="en-US" sz="2400" dirty="0">
                <a:latin typeface="Tahoma" pitchFamily="34" charset="0"/>
              </a:rPr>
              <a:t>The </a:t>
            </a:r>
            <a:r>
              <a:rPr lang="en-US" sz="2400" dirty="0" err="1">
                <a:latin typeface="Tahoma" pitchFamily="34" charset="0"/>
              </a:rPr>
              <a:t>quize</a:t>
            </a:r>
            <a:r>
              <a:rPr lang="en-US" sz="2400" dirty="0">
                <a:latin typeface="Tahoma" pitchFamily="34" charset="0"/>
              </a:rPr>
              <a:t> averages are</a:t>
            </a:r>
            <a:r>
              <a:rPr lang="fa-IR" sz="2400" dirty="0">
                <a:latin typeface="Tahoma" pitchFamily="34" charset="0"/>
              </a:rPr>
              <a:t>:</a:t>
            </a:r>
          </a:p>
          <a:p>
            <a:r>
              <a:rPr lang="fa-IR" sz="2400" dirty="0">
                <a:latin typeface="Tahoma" pitchFamily="34" charset="0"/>
              </a:rPr>
              <a:t>       </a:t>
            </a:r>
            <a:r>
              <a:rPr lang="en-US" sz="2400" dirty="0">
                <a:latin typeface="Tahoma" pitchFamily="34" charset="0"/>
              </a:rPr>
              <a:t>student 0: 8.2</a:t>
            </a:r>
            <a:endParaRPr lang="fa-IR" sz="2400" dirty="0">
              <a:latin typeface="Tahoma" pitchFamily="34" charset="0"/>
            </a:endParaRPr>
          </a:p>
          <a:p>
            <a:r>
              <a:rPr lang="fa-IR" sz="2400" dirty="0">
                <a:latin typeface="Tahoma" pitchFamily="34" charset="0"/>
              </a:rPr>
              <a:t>       </a:t>
            </a:r>
            <a:r>
              <a:rPr lang="en-US" sz="2400" dirty="0">
                <a:latin typeface="Tahoma" pitchFamily="34" charset="0"/>
              </a:rPr>
              <a:t>student 1: 8.8</a:t>
            </a:r>
            <a:endParaRPr lang="fa-IR" sz="2400" dirty="0">
              <a:latin typeface="Tahoma" pitchFamily="34" charset="0"/>
            </a:endParaRPr>
          </a:p>
          <a:p>
            <a:r>
              <a:rPr lang="fa-IR" sz="2400" dirty="0">
                <a:latin typeface="Tahoma" pitchFamily="34" charset="0"/>
              </a:rPr>
              <a:t>       </a:t>
            </a:r>
            <a:r>
              <a:rPr lang="en-US" sz="2400" dirty="0">
                <a:latin typeface="Tahoma" pitchFamily="34" charset="0"/>
              </a:rPr>
              <a:t>student 2: 7</a:t>
            </a:r>
          </a:p>
          <a:p>
            <a:r>
              <a:rPr lang="en-US" sz="2400" dirty="0">
                <a:latin typeface="Tahoma" pitchFamily="34" charset="0"/>
              </a:rPr>
              <a:t>The class averages are</a:t>
            </a:r>
            <a:r>
              <a:rPr lang="fa-IR" sz="2400" dirty="0">
                <a:latin typeface="Tahoma" pitchFamily="34" charset="0"/>
              </a:rPr>
              <a:t>:</a:t>
            </a:r>
          </a:p>
          <a:p>
            <a:r>
              <a:rPr lang="fa-IR" sz="2400" dirty="0">
                <a:latin typeface="Tahoma" pitchFamily="34" charset="0"/>
              </a:rPr>
              <a:t>       </a:t>
            </a:r>
            <a:r>
              <a:rPr lang="pt-BR" sz="2400" dirty="0">
                <a:latin typeface="Tahoma" pitchFamily="34" charset="0"/>
              </a:rPr>
              <a:t>Quiz 0: 7.33333</a:t>
            </a:r>
            <a:endParaRPr lang="fa-IR" sz="2400" dirty="0">
              <a:latin typeface="Tahoma" pitchFamily="34" charset="0"/>
            </a:endParaRPr>
          </a:p>
          <a:p>
            <a:r>
              <a:rPr lang="fa-IR" sz="2400" dirty="0">
                <a:latin typeface="Tahoma" pitchFamily="34" charset="0"/>
              </a:rPr>
              <a:t>       </a:t>
            </a:r>
            <a:r>
              <a:rPr lang="pt-BR" sz="2400" dirty="0">
                <a:latin typeface="Tahoma" pitchFamily="34" charset="0"/>
              </a:rPr>
              <a:t>Quiz 1: 7.33333</a:t>
            </a:r>
            <a:endParaRPr lang="fa-IR" sz="2400" dirty="0">
              <a:latin typeface="Tahoma" pitchFamily="34" charset="0"/>
            </a:endParaRPr>
          </a:p>
          <a:p>
            <a:r>
              <a:rPr lang="fa-IR" sz="2400" dirty="0">
                <a:latin typeface="Tahoma" pitchFamily="34" charset="0"/>
              </a:rPr>
              <a:t>       </a:t>
            </a:r>
            <a:r>
              <a:rPr lang="pt-BR" sz="2400" dirty="0">
                <a:latin typeface="Tahoma" pitchFamily="34" charset="0"/>
              </a:rPr>
              <a:t>Quiz 2: 8.33333</a:t>
            </a:r>
            <a:endParaRPr lang="fa-IR" sz="2400" dirty="0">
              <a:latin typeface="Tahoma" pitchFamily="34" charset="0"/>
            </a:endParaRPr>
          </a:p>
          <a:p>
            <a:r>
              <a:rPr lang="fa-IR" sz="2400" dirty="0">
                <a:latin typeface="Tahoma" pitchFamily="34" charset="0"/>
              </a:rPr>
              <a:t>       </a:t>
            </a:r>
            <a:r>
              <a:rPr lang="pt-BR" sz="2400" dirty="0">
                <a:latin typeface="Tahoma" pitchFamily="34" charset="0"/>
              </a:rPr>
              <a:t>Quiz 3: 8.33333</a:t>
            </a:r>
            <a:endParaRPr lang="fa-IR" sz="2400" dirty="0">
              <a:latin typeface="Tahoma" pitchFamily="34" charset="0"/>
            </a:endParaRPr>
          </a:p>
          <a:p>
            <a:r>
              <a:rPr lang="fa-IR" sz="2400" dirty="0">
                <a:latin typeface="Tahoma" pitchFamily="34" charset="0"/>
              </a:rPr>
              <a:t>       </a:t>
            </a:r>
            <a:r>
              <a:rPr lang="pt-BR" sz="2400" dirty="0">
                <a:latin typeface="Tahoma" pitchFamily="34" charset="0"/>
              </a:rPr>
              <a:t>Quiz 4: </a:t>
            </a:r>
            <a:r>
              <a:rPr lang="pt-BR" sz="2400" dirty="0" smtClean="0">
                <a:latin typeface="Tahoma" pitchFamily="34" charset="0"/>
              </a:rPr>
              <a:t>8.66667</a:t>
            </a:r>
            <a:endParaRPr lang="fa-IR" sz="2400" dirty="0">
              <a:latin typeface="Tahoma" pitchFamily="34" charset="0"/>
            </a:endParaRPr>
          </a:p>
        </p:txBody>
      </p:sp>
      <p:sp>
        <p:nvSpPr>
          <p:cNvPr id="11" name="Text Box 3"/>
          <p:cNvSpPr txBox="1">
            <a:spLocks noChangeArrowheads="1"/>
          </p:cNvSpPr>
          <p:nvPr/>
        </p:nvSpPr>
        <p:spPr bwMode="auto">
          <a:xfrm>
            <a:off x="4429124" y="2168886"/>
            <a:ext cx="4500562" cy="4403386"/>
          </a:xfrm>
          <a:prstGeom prst="rect">
            <a:avLst/>
          </a:prstGeom>
          <a:solidFill>
            <a:schemeClr val="accent2"/>
          </a:solidFill>
          <a:ln w="9525" algn="ctr">
            <a:noFill/>
            <a:miter lim="800000"/>
            <a:headEnd/>
            <a:tailEnd/>
          </a:ln>
        </p:spPr>
        <p:txBody>
          <a:bodyPr wrap="square" lIns="90000" tIns="46800" rIns="90000" bIns="46800">
            <a:spAutoFit/>
          </a:bodyPr>
          <a:lstStyle/>
          <a:p>
            <a:pPr algn="just" rtl="1"/>
            <a:r>
              <a:rPr lang="ar-SA" sz="2800" b="1" dirty="0" smtClean="0">
                <a:latin typeface="Tahoma" pitchFamily="34" charset="0"/>
              </a:rPr>
              <a:t>هر </a:t>
            </a:r>
            <a:r>
              <a:rPr lang="ar-SA" sz="2800" b="1" dirty="0">
                <a:latin typeface="Tahoma" pitchFamily="34" charset="0"/>
              </a:rPr>
              <a:t>تابع از دو حلقۀ </a:t>
            </a:r>
            <a:r>
              <a:rPr lang="en-US" sz="2800" b="1" dirty="0">
                <a:latin typeface="Tahoma" pitchFamily="34" charset="0"/>
              </a:rPr>
              <a:t>for</a:t>
            </a:r>
            <a:r>
              <a:rPr lang="ar-SA" sz="2800" b="1" dirty="0">
                <a:latin typeface="Tahoma" pitchFamily="34" charset="0"/>
              </a:rPr>
              <a:t> تودرتو استفاده کرده که حلقۀ بيروني، بعد اول را پيمايش مي‌کند و حلقۀ دروني بعد دوم را پيمايش مي نمايد.</a:t>
            </a:r>
            <a:endParaRPr lang="fa-IR" sz="2800" b="1" dirty="0">
              <a:latin typeface="Tahoma" pitchFamily="34" charset="0"/>
            </a:endParaRPr>
          </a:p>
          <a:p>
            <a:pPr algn="just" rtl="1"/>
            <a:r>
              <a:rPr lang="ar-SA" sz="2800" b="1" dirty="0">
                <a:latin typeface="Tahoma" pitchFamily="34" charset="0"/>
              </a:rPr>
              <a:t>تابع </a:t>
            </a:r>
            <a:r>
              <a:rPr lang="en-US" sz="2800" b="1" dirty="0" err="1">
                <a:solidFill>
                  <a:srgbClr val="800000"/>
                </a:solidFill>
                <a:latin typeface="Tahoma" pitchFamily="34" charset="0"/>
              </a:rPr>
              <a:t>printQuizAverages</a:t>
            </a:r>
            <a:r>
              <a:rPr lang="en-US" sz="2800" b="1" dirty="0">
                <a:solidFill>
                  <a:srgbClr val="800000"/>
                </a:solidFill>
                <a:latin typeface="Tahoma" pitchFamily="34" charset="0"/>
              </a:rPr>
              <a:t>()</a:t>
            </a:r>
            <a:r>
              <a:rPr lang="ar-SA" sz="2800" b="1" dirty="0">
                <a:latin typeface="Tahoma" pitchFamily="34" charset="0"/>
              </a:rPr>
              <a:t> ميانگين‌ هر سطر از نمرات را محاسبه و چاپ مي‌نمايد و تابع </a:t>
            </a:r>
            <a:r>
              <a:rPr lang="en-US" sz="2800" b="1" dirty="0" err="1">
                <a:solidFill>
                  <a:srgbClr val="800000"/>
                </a:solidFill>
                <a:latin typeface="Tahoma" pitchFamily="34" charset="0"/>
              </a:rPr>
              <a:t>printClassAverages</a:t>
            </a:r>
            <a:r>
              <a:rPr lang="en-US" sz="2800" b="1" dirty="0">
                <a:solidFill>
                  <a:srgbClr val="800000"/>
                </a:solidFill>
                <a:latin typeface="Tahoma" pitchFamily="34" charset="0"/>
              </a:rPr>
              <a:t>()</a:t>
            </a:r>
            <a:r>
              <a:rPr lang="ar-SA" sz="2800" b="1" dirty="0">
                <a:latin typeface="Tahoma" pitchFamily="34" charset="0"/>
              </a:rPr>
              <a:t> ميانگين هر ستون از نمره‌ها را چاپ مي‌كند.</a:t>
            </a:r>
            <a:endParaRPr lang="en-US" sz="2800" b="1" dirty="0">
              <a:latin typeface="Tahoma" pitchFamily="34" charset="0"/>
            </a:endParaRPr>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1959012"/>
            <a:ext cx="7505934" cy="5078313"/>
          </a:xfrm>
          <a:prstGeom prst="rect">
            <a:avLst/>
          </a:prstGeom>
          <a:noFill/>
          <a:ln w="9525">
            <a:noFill/>
            <a:miter lim="800000"/>
            <a:headEnd/>
            <a:tailEnd/>
          </a:ln>
        </p:spPr>
        <p:txBody>
          <a:bodyPr wrap="square">
            <a:spAutoFit/>
          </a:bodyPr>
          <a:lstStyle/>
          <a:p>
            <a:pPr algn="just" rtl="1">
              <a:lnSpc>
                <a:spcPct val="150000"/>
              </a:lnSpc>
            </a:pPr>
            <a:r>
              <a:rPr lang="ar-SA" sz="2400" b="1" dirty="0" smtClean="0">
                <a:latin typeface="Tahoma" pitchFamily="34" charset="0"/>
              </a:rPr>
              <a:t>اين‌ برنامه‌ تعداد صفرها را در يك آرايۀ سه بعدي مي‌شمارد:</a:t>
            </a:r>
            <a:endParaRPr lang="en-US" sz="2400" dirty="0" smtClean="0">
              <a:latin typeface="Tahoma" pitchFamily="34" charset="0"/>
            </a:endParaRPr>
          </a:p>
          <a:p>
            <a:pPr>
              <a:lnSpc>
                <a:spcPct val="150000"/>
              </a:lnSpc>
            </a:pPr>
            <a:r>
              <a:rPr lang="en-US" sz="2400" dirty="0" err="1" smtClean="0">
                <a:latin typeface="Tahoma" pitchFamily="34" charset="0"/>
              </a:rPr>
              <a:t>int</a:t>
            </a:r>
            <a:r>
              <a:rPr lang="en-US" sz="2400" dirty="0" smtClean="0">
                <a:latin typeface="Tahoma" pitchFamily="34" charset="0"/>
              </a:rPr>
              <a:t> </a:t>
            </a:r>
            <a:r>
              <a:rPr lang="en-US" sz="2400" dirty="0" err="1" smtClean="0">
                <a:solidFill>
                  <a:srgbClr val="006600"/>
                </a:solidFill>
                <a:latin typeface="Tahoma" pitchFamily="34" charset="0"/>
              </a:rPr>
              <a:t>numZeros</a:t>
            </a:r>
            <a:r>
              <a:rPr lang="en-US" sz="2400" dirty="0" smtClean="0">
                <a:latin typeface="Tahoma" pitchFamily="34" charset="0"/>
              </a:rPr>
              <a:t>(</a:t>
            </a:r>
            <a:r>
              <a:rPr lang="en-US" sz="2400" dirty="0" err="1" smtClean="0">
                <a:latin typeface="Tahoma" pitchFamily="34" charset="0"/>
              </a:rPr>
              <a:t>int</a:t>
            </a:r>
            <a:r>
              <a:rPr lang="en-US" sz="2400" dirty="0" smtClean="0">
                <a:latin typeface="Tahoma" pitchFamily="34" charset="0"/>
              </a:rPr>
              <a:t> a[][4][3], </a:t>
            </a:r>
            <a:r>
              <a:rPr lang="en-US" sz="2400" dirty="0" err="1" smtClean="0">
                <a:latin typeface="Tahoma" pitchFamily="34" charset="0"/>
              </a:rPr>
              <a:t>int</a:t>
            </a:r>
            <a:r>
              <a:rPr lang="en-US" sz="2400" dirty="0" smtClean="0">
                <a:latin typeface="Tahoma" pitchFamily="34" charset="0"/>
              </a:rPr>
              <a:t> n1, </a:t>
            </a:r>
            <a:r>
              <a:rPr lang="en-US" sz="2400" dirty="0" err="1" smtClean="0">
                <a:latin typeface="Tahoma" pitchFamily="34" charset="0"/>
              </a:rPr>
              <a:t>int</a:t>
            </a:r>
            <a:r>
              <a:rPr lang="en-US" sz="2400" dirty="0" smtClean="0">
                <a:latin typeface="Tahoma" pitchFamily="34" charset="0"/>
              </a:rPr>
              <a:t> n2, </a:t>
            </a:r>
            <a:r>
              <a:rPr lang="en-US" sz="2400" dirty="0" err="1" smtClean="0">
                <a:latin typeface="Tahoma" pitchFamily="34" charset="0"/>
              </a:rPr>
              <a:t>int</a:t>
            </a:r>
            <a:r>
              <a:rPr lang="en-US" sz="2400" dirty="0" smtClean="0">
                <a:latin typeface="Tahoma" pitchFamily="34" charset="0"/>
              </a:rPr>
              <a:t> n3);</a:t>
            </a:r>
          </a:p>
          <a:p>
            <a:pPr>
              <a:lnSpc>
                <a:spcPct val="150000"/>
              </a:lnSpc>
            </a:pPr>
            <a:r>
              <a:rPr lang="en-US" sz="2800" dirty="0" err="1" smtClean="0">
                <a:latin typeface="Tahoma" pitchFamily="34" charset="0"/>
              </a:rPr>
              <a:t>int</a:t>
            </a:r>
            <a:r>
              <a:rPr lang="en-US" sz="2800" dirty="0" smtClean="0">
                <a:latin typeface="Tahoma" pitchFamily="34" charset="0"/>
              </a:rPr>
              <a:t> main()</a:t>
            </a:r>
          </a:p>
          <a:p>
            <a:pPr>
              <a:lnSpc>
                <a:spcPct val="150000"/>
              </a:lnSpc>
            </a:pPr>
            <a:r>
              <a:rPr lang="en-US" sz="2400" dirty="0" smtClean="0">
                <a:latin typeface="Tahoma" pitchFamily="34" charset="0"/>
              </a:rPr>
              <a:t>{  </a:t>
            </a:r>
            <a:r>
              <a:rPr lang="en-US" sz="2400" dirty="0" err="1" smtClean="0">
                <a:latin typeface="Tahoma" pitchFamily="34" charset="0"/>
              </a:rPr>
              <a:t>int</a:t>
            </a:r>
            <a:r>
              <a:rPr lang="en-US" sz="2400" dirty="0" smtClean="0">
                <a:latin typeface="Tahoma" pitchFamily="34" charset="0"/>
              </a:rPr>
              <a:t> a[2][4][3]=</a:t>
            </a:r>
            <a:r>
              <a:rPr lang="en-US" sz="2400" dirty="0" smtClean="0">
                <a:solidFill>
                  <a:schemeClr val="hlink"/>
                </a:solidFill>
                <a:latin typeface="Tahoma" pitchFamily="34" charset="0"/>
              </a:rPr>
              <a:t>{</a:t>
            </a:r>
            <a:r>
              <a:rPr lang="en-US" sz="2400" dirty="0" smtClean="0">
                <a:solidFill>
                  <a:srgbClr val="006600"/>
                </a:solidFill>
                <a:latin typeface="Tahoma" pitchFamily="34" charset="0"/>
              </a:rPr>
              <a:t>{</a:t>
            </a:r>
            <a:r>
              <a:rPr lang="en-US" sz="2400" dirty="0" smtClean="0">
                <a:solidFill>
                  <a:srgbClr val="800000"/>
                </a:solidFill>
                <a:latin typeface="Tahoma" pitchFamily="34" charset="0"/>
              </a:rPr>
              <a:t>{5,0,2}</a:t>
            </a:r>
            <a:r>
              <a:rPr lang="en-US" sz="2400" dirty="0" smtClean="0">
                <a:latin typeface="Tahoma" pitchFamily="34" charset="0"/>
              </a:rPr>
              <a:t>, </a:t>
            </a:r>
            <a:r>
              <a:rPr lang="en-US" sz="2400" dirty="0" smtClean="0">
                <a:solidFill>
                  <a:srgbClr val="800000"/>
                </a:solidFill>
                <a:latin typeface="Tahoma" pitchFamily="34" charset="0"/>
              </a:rPr>
              <a:t>{0,0,9}</a:t>
            </a:r>
            <a:r>
              <a:rPr lang="en-US" sz="2400" dirty="0" smtClean="0">
                <a:latin typeface="Tahoma" pitchFamily="34" charset="0"/>
              </a:rPr>
              <a:t>,</a:t>
            </a:r>
            <a:r>
              <a:rPr lang="en-US" sz="2400" dirty="0" smtClean="0">
                <a:solidFill>
                  <a:srgbClr val="800000"/>
                </a:solidFill>
                <a:latin typeface="Tahoma" pitchFamily="34" charset="0"/>
              </a:rPr>
              <a:t>{4,1,0}</a:t>
            </a:r>
            <a:r>
              <a:rPr lang="en-US" sz="2400" dirty="0" smtClean="0">
                <a:latin typeface="Tahoma" pitchFamily="34" charset="0"/>
              </a:rPr>
              <a:t>,</a:t>
            </a:r>
            <a:r>
              <a:rPr lang="en-US" sz="2400" dirty="0" smtClean="0">
                <a:solidFill>
                  <a:srgbClr val="800000"/>
                </a:solidFill>
                <a:latin typeface="Tahoma" pitchFamily="34" charset="0"/>
              </a:rPr>
              <a:t>{7,7,7}</a:t>
            </a:r>
            <a:r>
              <a:rPr lang="en-US" sz="2400" dirty="0" smtClean="0">
                <a:latin typeface="Tahoma" pitchFamily="34" charset="0"/>
              </a:rPr>
              <a:t> </a:t>
            </a:r>
            <a:r>
              <a:rPr lang="en-US" sz="2400" dirty="0" smtClean="0">
                <a:solidFill>
                  <a:srgbClr val="006600"/>
                </a:solidFill>
                <a:latin typeface="Tahoma" pitchFamily="34" charset="0"/>
              </a:rPr>
              <a:t>}</a:t>
            </a:r>
            <a:r>
              <a:rPr lang="en-US" sz="2400" dirty="0" smtClean="0">
                <a:latin typeface="Tahoma" pitchFamily="34" charset="0"/>
              </a:rPr>
              <a:t>,</a:t>
            </a:r>
            <a:r>
              <a:rPr lang="en-US" sz="2800" dirty="0" smtClean="0">
                <a:latin typeface="Tahoma" pitchFamily="34" charset="0"/>
              </a:rPr>
              <a:t>                     </a:t>
            </a:r>
            <a:r>
              <a:rPr lang="en-US" sz="2800" dirty="0" smtClean="0">
                <a:solidFill>
                  <a:srgbClr val="CC9900"/>
                </a:solidFill>
                <a:latin typeface="Tahoma" pitchFamily="34" charset="0"/>
              </a:rPr>
              <a:t>{</a:t>
            </a:r>
            <a:r>
              <a:rPr lang="en-US" sz="2800" dirty="0" smtClean="0">
                <a:latin typeface="Tahoma" pitchFamily="34" charset="0"/>
              </a:rPr>
              <a:t> </a:t>
            </a:r>
            <a:r>
              <a:rPr lang="en-US" sz="2800" dirty="0" smtClean="0">
                <a:solidFill>
                  <a:srgbClr val="FF0000"/>
                </a:solidFill>
                <a:latin typeface="Tahoma" pitchFamily="34" charset="0"/>
              </a:rPr>
              <a:t>{3,0,0}</a:t>
            </a:r>
            <a:r>
              <a:rPr lang="en-US" sz="2800" dirty="0" smtClean="0">
                <a:latin typeface="Tahoma" pitchFamily="34" charset="0"/>
              </a:rPr>
              <a:t>, </a:t>
            </a:r>
            <a:r>
              <a:rPr lang="en-US" sz="2800" dirty="0" smtClean="0">
                <a:solidFill>
                  <a:srgbClr val="FF0000"/>
                </a:solidFill>
                <a:latin typeface="Tahoma" pitchFamily="34" charset="0"/>
              </a:rPr>
              <a:t>{8,5,0}</a:t>
            </a:r>
            <a:r>
              <a:rPr lang="en-US" sz="2800" dirty="0" smtClean="0">
                <a:latin typeface="Tahoma" pitchFamily="34" charset="0"/>
              </a:rPr>
              <a:t>, </a:t>
            </a:r>
            <a:r>
              <a:rPr lang="en-US" sz="2800" dirty="0" smtClean="0">
                <a:solidFill>
                  <a:srgbClr val="FF0000"/>
                </a:solidFill>
                <a:latin typeface="Tahoma" pitchFamily="34" charset="0"/>
              </a:rPr>
              <a:t>{0,0,0}</a:t>
            </a:r>
            <a:r>
              <a:rPr lang="en-US" sz="2800" dirty="0" smtClean="0">
                <a:latin typeface="Tahoma" pitchFamily="34" charset="0"/>
              </a:rPr>
              <a:t>, </a:t>
            </a:r>
            <a:r>
              <a:rPr lang="en-US" sz="2800" dirty="0" smtClean="0">
                <a:solidFill>
                  <a:srgbClr val="FF0000"/>
                </a:solidFill>
                <a:latin typeface="Tahoma" pitchFamily="34" charset="0"/>
              </a:rPr>
              <a:t>{2,0,9}</a:t>
            </a:r>
            <a:r>
              <a:rPr lang="en-US" sz="2800" dirty="0" smtClean="0">
                <a:latin typeface="Tahoma" pitchFamily="34" charset="0"/>
              </a:rPr>
              <a:t> } </a:t>
            </a:r>
            <a:r>
              <a:rPr lang="en-US" sz="2800" dirty="0" smtClean="0">
                <a:solidFill>
                  <a:schemeClr val="hlink"/>
                </a:solidFill>
                <a:latin typeface="Tahoma" pitchFamily="34" charset="0"/>
              </a:rPr>
              <a:t>}</a:t>
            </a:r>
            <a:r>
              <a:rPr lang="en-US" sz="2800" dirty="0" smtClean="0">
                <a:latin typeface="Tahoma" pitchFamily="34" charset="0"/>
              </a:rPr>
              <a:t>;</a:t>
            </a:r>
          </a:p>
          <a:p>
            <a:pPr>
              <a:lnSpc>
                <a:spcPct val="150000"/>
              </a:lnSpc>
            </a:pPr>
            <a:r>
              <a:rPr lang="en-US" sz="2800" dirty="0" smtClean="0">
                <a:latin typeface="Tahoma" pitchFamily="34" charset="0"/>
              </a:rPr>
              <a:t>   </a:t>
            </a:r>
            <a:r>
              <a:rPr lang="en-US" sz="2800" dirty="0" err="1" smtClean="0">
                <a:latin typeface="Tahoma" pitchFamily="34" charset="0"/>
              </a:rPr>
              <a:t>cout</a:t>
            </a:r>
            <a:r>
              <a:rPr lang="en-US" sz="2800" dirty="0" smtClean="0">
                <a:latin typeface="Tahoma" pitchFamily="34" charset="0"/>
              </a:rPr>
              <a:t> </a:t>
            </a:r>
            <a:r>
              <a:rPr lang="en-US" sz="2400" dirty="0" smtClean="0">
                <a:latin typeface="Tahoma" pitchFamily="34" charset="0"/>
              </a:rPr>
              <a:t>&lt;&lt; "This array has " &lt;&lt; </a:t>
            </a:r>
            <a:r>
              <a:rPr lang="en-US" sz="2400" dirty="0" err="1" smtClean="0">
                <a:latin typeface="Tahoma" pitchFamily="34" charset="0"/>
              </a:rPr>
              <a:t>numZeros</a:t>
            </a:r>
            <a:r>
              <a:rPr lang="en-US" sz="2400" dirty="0" smtClean="0">
                <a:latin typeface="Tahoma" pitchFamily="34" charset="0"/>
              </a:rPr>
              <a:t>(a,2,4,3)</a:t>
            </a:r>
            <a:r>
              <a:rPr lang="fa-IR" sz="2400" dirty="0" smtClean="0">
                <a:latin typeface="Tahoma" pitchFamily="34" charset="0"/>
              </a:rPr>
              <a:t>  </a:t>
            </a:r>
          </a:p>
          <a:p>
            <a:pPr>
              <a:lnSpc>
                <a:spcPct val="150000"/>
              </a:lnSpc>
            </a:pPr>
            <a:r>
              <a:rPr lang="fa-IR" sz="2400" dirty="0" smtClean="0">
                <a:latin typeface="Tahoma" pitchFamily="34" charset="0"/>
              </a:rPr>
              <a:t>                </a:t>
            </a:r>
            <a:r>
              <a:rPr lang="pt-BR" sz="2800" dirty="0" smtClean="0">
                <a:latin typeface="Tahoma" pitchFamily="34" charset="0"/>
              </a:rPr>
              <a:t>&lt;&lt; " zeros:\n";</a:t>
            </a:r>
          </a:p>
          <a:p>
            <a:pPr>
              <a:lnSpc>
                <a:spcPct val="150000"/>
              </a:lnSpc>
            </a:pPr>
            <a:r>
              <a:rPr lang="pt-BR" sz="2800" dirty="0" smtClean="0">
                <a:latin typeface="Tahoma" pitchFamily="34" charset="0"/>
              </a:rPr>
              <a:t>}</a:t>
            </a:r>
            <a:endParaRPr lang="en-US" sz="2800" dirty="0">
              <a:latin typeface="Tahoma" pitchFamily="34" charset="0"/>
            </a:endParaRPr>
          </a:p>
        </p:txBody>
      </p:sp>
      <p:sp>
        <p:nvSpPr>
          <p:cNvPr id="9" name="Title 8"/>
          <p:cNvSpPr>
            <a:spLocks noGrp="1"/>
          </p:cNvSpPr>
          <p:nvPr>
            <p:ph type="title"/>
          </p:nvPr>
        </p:nvSpPr>
        <p:spPr>
          <a:xfrm>
            <a:off x="529937" y="428604"/>
            <a:ext cx="7086600" cy="689284"/>
          </a:xfrm>
        </p:spPr>
        <p:txBody>
          <a:bodyPr/>
          <a:lstStyle/>
          <a:p>
            <a:pPr algn="just"/>
            <a:r>
              <a:rPr lang="ar-SA" sz="2800" b="1" dirty="0" smtClean="0">
                <a:latin typeface="Tahoma" pitchFamily="34" charset="0"/>
              </a:rPr>
              <a:t> مثال‌</a:t>
            </a:r>
            <a:r>
              <a:rPr lang="en-US" sz="2800" b="1" dirty="0" smtClean="0">
                <a:latin typeface="Tahoma" pitchFamily="34" charset="0"/>
              </a:rPr>
              <a:t>:</a:t>
            </a:r>
            <a:r>
              <a:rPr lang="fa-IR" sz="2800" b="1" dirty="0" smtClean="0">
                <a:latin typeface="Tahoma" pitchFamily="34" charset="0"/>
              </a:rPr>
              <a:t> </a:t>
            </a:r>
            <a:r>
              <a:rPr lang="ar-SA" sz="2800" b="1" dirty="0" smtClean="0">
                <a:latin typeface="Tahoma" pitchFamily="34" charset="0"/>
              </a:rPr>
              <a:t>پردازش يك آرايۀ سه بعدي</a:t>
            </a:r>
            <a:endParaRPr lang="fa-IR" sz="2800" b="1" dirty="0">
              <a:latin typeface="Tahoma" pitchFamily="34" charset="0"/>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35</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285752" y="1428736"/>
            <a:ext cx="8858280" cy="5175135"/>
          </a:xfrm>
          <a:prstGeom prst="rect">
            <a:avLst/>
          </a:prstGeom>
          <a:noFill/>
          <a:ln w="9525">
            <a:noFill/>
            <a:miter lim="800000"/>
            <a:headEnd/>
            <a:tailEnd/>
          </a:ln>
        </p:spPr>
        <p:txBody>
          <a:bodyPr wrap="square">
            <a:spAutoFit/>
          </a:bodyPr>
          <a:lstStyle/>
          <a:p>
            <a:pPr>
              <a:lnSpc>
                <a:spcPct val="150000"/>
              </a:lnSpc>
            </a:pPr>
            <a:r>
              <a:rPr lang="pt-BR" sz="2800" dirty="0" smtClean="0">
                <a:latin typeface="Tahoma" pitchFamily="34" charset="0"/>
              </a:rPr>
              <a:t>int </a:t>
            </a:r>
            <a:r>
              <a:rPr lang="pt-BR" sz="2000" dirty="0" smtClean="0">
                <a:solidFill>
                  <a:srgbClr val="006600"/>
                </a:solidFill>
                <a:latin typeface="Tahoma" pitchFamily="34" charset="0"/>
              </a:rPr>
              <a:t>numZeros</a:t>
            </a:r>
            <a:r>
              <a:rPr lang="pt-BR" sz="2000" dirty="0" smtClean="0">
                <a:latin typeface="Tahoma" pitchFamily="34" charset="0"/>
              </a:rPr>
              <a:t>(int a[][4][3], int n1, int n2, int n3)</a:t>
            </a:r>
            <a:endParaRPr lang="en-US" sz="2000" dirty="0" smtClean="0">
              <a:latin typeface="Tahoma" pitchFamily="34" charset="0"/>
            </a:endParaRPr>
          </a:p>
          <a:p>
            <a:pPr>
              <a:lnSpc>
                <a:spcPct val="150000"/>
              </a:lnSpc>
            </a:pPr>
            <a:r>
              <a:rPr lang="en-US" sz="2800" dirty="0" smtClean="0">
                <a:latin typeface="Tahoma" pitchFamily="34" charset="0"/>
              </a:rPr>
              <a:t>{  </a:t>
            </a:r>
            <a:r>
              <a:rPr lang="en-US" sz="2800" dirty="0" err="1" smtClean="0">
                <a:latin typeface="Tahoma" pitchFamily="34" charset="0"/>
              </a:rPr>
              <a:t>int</a:t>
            </a:r>
            <a:r>
              <a:rPr lang="en-US" sz="2800" dirty="0" smtClean="0">
                <a:latin typeface="Tahoma" pitchFamily="34" charset="0"/>
              </a:rPr>
              <a:t> count = 0;</a:t>
            </a:r>
          </a:p>
          <a:p>
            <a:pPr>
              <a:lnSpc>
                <a:spcPct val="150000"/>
              </a:lnSpc>
            </a:pPr>
            <a:r>
              <a:rPr lang="en-US" sz="2800" dirty="0" smtClean="0">
                <a:latin typeface="Tahoma" pitchFamily="34" charset="0"/>
              </a:rPr>
              <a:t>   for (</a:t>
            </a:r>
            <a:r>
              <a:rPr lang="en-US" sz="2800" dirty="0" err="1" smtClean="0">
                <a:latin typeface="Tahoma" pitchFamily="34" charset="0"/>
              </a:rPr>
              <a:t>int</a:t>
            </a:r>
            <a:r>
              <a:rPr lang="en-US" sz="2800" dirty="0" smtClean="0">
                <a:latin typeface="Tahoma" pitchFamily="34" charset="0"/>
              </a:rPr>
              <a:t> </a:t>
            </a:r>
            <a:r>
              <a:rPr lang="en-US" sz="2800" dirty="0" err="1" smtClean="0">
                <a:latin typeface="Tahoma" pitchFamily="34" charset="0"/>
              </a:rPr>
              <a:t>i</a:t>
            </a:r>
            <a:r>
              <a:rPr lang="en-US" sz="2800" dirty="0" smtClean="0">
                <a:latin typeface="Tahoma" pitchFamily="34" charset="0"/>
              </a:rPr>
              <a:t> = 0; </a:t>
            </a:r>
            <a:r>
              <a:rPr lang="en-US" sz="2800" dirty="0" err="1" smtClean="0">
                <a:latin typeface="Tahoma" pitchFamily="34" charset="0"/>
              </a:rPr>
              <a:t>i</a:t>
            </a:r>
            <a:r>
              <a:rPr lang="en-US" sz="2800" dirty="0" smtClean="0">
                <a:latin typeface="Tahoma" pitchFamily="34" charset="0"/>
              </a:rPr>
              <a:t> &lt; n1; </a:t>
            </a:r>
            <a:r>
              <a:rPr lang="en-US" sz="2800" dirty="0" err="1" smtClean="0">
                <a:latin typeface="Tahoma" pitchFamily="34" charset="0"/>
              </a:rPr>
              <a:t>i</a:t>
            </a:r>
            <a:r>
              <a:rPr lang="en-US" sz="2800" dirty="0" smtClean="0">
                <a:latin typeface="Tahoma" pitchFamily="34" charset="0"/>
              </a:rPr>
              <a:t>++)</a:t>
            </a:r>
          </a:p>
          <a:p>
            <a:pPr>
              <a:lnSpc>
                <a:spcPct val="150000"/>
              </a:lnSpc>
            </a:pPr>
            <a:r>
              <a:rPr lang="en-US" sz="2800" dirty="0" smtClean="0">
                <a:latin typeface="Tahoma" pitchFamily="34" charset="0"/>
              </a:rPr>
              <a:t>      for (</a:t>
            </a:r>
            <a:r>
              <a:rPr lang="en-US" sz="2800" dirty="0" err="1" smtClean="0">
                <a:latin typeface="Tahoma" pitchFamily="34" charset="0"/>
              </a:rPr>
              <a:t>int</a:t>
            </a:r>
            <a:r>
              <a:rPr lang="en-US" sz="2800" dirty="0" smtClean="0">
                <a:latin typeface="Tahoma" pitchFamily="34" charset="0"/>
              </a:rPr>
              <a:t> j = 0; j &lt; n2; j++)</a:t>
            </a:r>
          </a:p>
          <a:p>
            <a:pPr>
              <a:lnSpc>
                <a:spcPct val="150000"/>
              </a:lnSpc>
            </a:pPr>
            <a:r>
              <a:rPr lang="en-US" sz="2800" dirty="0" smtClean="0">
                <a:latin typeface="Tahoma" pitchFamily="34" charset="0"/>
              </a:rPr>
              <a:t>         for (</a:t>
            </a:r>
            <a:r>
              <a:rPr lang="en-US" sz="2800" dirty="0" err="1" smtClean="0">
                <a:latin typeface="Tahoma" pitchFamily="34" charset="0"/>
              </a:rPr>
              <a:t>int</a:t>
            </a:r>
            <a:r>
              <a:rPr lang="en-US" sz="2800" dirty="0" smtClean="0">
                <a:latin typeface="Tahoma" pitchFamily="34" charset="0"/>
              </a:rPr>
              <a:t> k = 0; k &lt; n3; k++)</a:t>
            </a:r>
          </a:p>
          <a:p>
            <a:pPr>
              <a:lnSpc>
                <a:spcPct val="150000"/>
              </a:lnSpc>
            </a:pPr>
            <a:r>
              <a:rPr lang="en-US" sz="2800" dirty="0" smtClean="0">
                <a:latin typeface="Tahoma" pitchFamily="34" charset="0"/>
              </a:rPr>
              <a:t>            if (a[</a:t>
            </a:r>
            <a:r>
              <a:rPr lang="en-US" sz="2800" dirty="0" err="1" smtClean="0">
                <a:latin typeface="Tahoma" pitchFamily="34" charset="0"/>
              </a:rPr>
              <a:t>i</a:t>
            </a:r>
            <a:r>
              <a:rPr lang="en-US" sz="2800" dirty="0" smtClean="0">
                <a:latin typeface="Tahoma" pitchFamily="34" charset="0"/>
              </a:rPr>
              <a:t>][j][k] == 0) ++count;</a:t>
            </a:r>
          </a:p>
          <a:p>
            <a:pPr>
              <a:lnSpc>
                <a:spcPct val="150000"/>
              </a:lnSpc>
            </a:pPr>
            <a:r>
              <a:rPr lang="en-US" sz="2800" dirty="0" smtClean="0">
                <a:latin typeface="Tahoma" pitchFamily="34" charset="0"/>
              </a:rPr>
              <a:t>   return count;</a:t>
            </a:r>
          </a:p>
          <a:p>
            <a:pPr>
              <a:lnSpc>
                <a:spcPct val="150000"/>
              </a:lnSpc>
            </a:pPr>
            <a:r>
              <a:rPr lang="en-US" sz="2800" dirty="0" smtClean="0">
                <a:latin typeface="Tahoma" pitchFamily="34" charset="0"/>
              </a:rPr>
              <a:t>}</a:t>
            </a:r>
            <a:endParaRPr lang="en-US" sz="2800" dirty="0">
              <a:latin typeface="Tahoma" pitchFamily="34" charset="0"/>
            </a:endParaRPr>
          </a:p>
        </p:txBody>
      </p:sp>
      <p:sp>
        <p:nvSpPr>
          <p:cNvPr id="9" name="Title 8"/>
          <p:cNvSpPr>
            <a:spLocks noGrp="1"/>
          </p:cNvSpPr>
          <p:nvPr>
            <p:ph type="title"/>
          </p:nvPr>
        </p:nvSpPr>
        <p:spPr>
          <a:xfrm>
            <a:off x="529937" y="428604"/>
            <a:ext cx="7086600" cy="689284"/>
          </a:xfrm>
        </p:spPr>
        <p:txBody>
          <a:bodyPr>
            <a:noAutofit/>
          </a:bodyPr>
          <a:lstStyle/>
          <a:p>
            <a:pPr algn="just"/>
            <a:r>
              <a:rPr lang="ar-SA" sz="2000" b="1" dirty="0" smtClean="0">
                <a:latin typeface="Tahoma" pitchFamily="34" charset="0"/>
              </a:rPr>
              <a:t> </a:t>
            </a:r>
            <a:r>
              <a:rPr lang="fa-IR" sz="2000" b="1" dirty="0" smtClean="0">
                <a:latin typeface="Tahoma" pitchFamily="34" charset="0"/>
              </a:rPr>
              <a:t>ادامه </a:t>
            </a:r>
            <a:r>
              <a:rPr lang="ar-SA" sz="2000" b="1" dirty="0" smtClean="0">
                <a:latin typeface="Tahoma" pitchFamily="34" charset="0"/>
              </a:rPr>
              <a:t>مثال‌</a:t>
            </a:r>
            <a:r>
              <a:rPr lang="en-US" sz="2000" b="1" dirty="0" smtClean="0">
                <a:latin typeface="Tahoma" pitchFamily="34" charset="0"/>
              </a:rPr>
              <a:t>:</a:t>
            </a:r>
            <a:r>
              <a:rPr lang="fa-IR" sz="2000" b="1" dirty="0" smtClean="0">
                <a:latin typeface="Tahoma" pitchFamily="34" charset="0"/>
              </a:rPr>
              <a:t> </a:t>
            </a:r>
            <a:r>
              <a:rPr lang="ar-SA" sz="2000" b="1" dirty="0" smtClean="0">
                <a:latin typeface="Tahoma" pitchFamily="34" charset="0"/>
              </a:rPr>
              <a:t>پردازش يك آرايۀ سه بعدي</a:t>
            </a:r>
            <a:endParaRPr lang="en-US" sz="2000" b="1" dirty="0" smtClean="0">
              <a:latin typeface="Tahoma" pitchFamily="34" charset="0"/>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36</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285752" y="1813031"/>
            <a:ext cx="7786710" cy="2246769"/>
          </a:xfrm>
          <a:prstGeom prst="rect">
            <a:avLst/>
          </a:prstGeom>
          <a:noFill/>
          <a:ln w="9525">
            <a:noFill/>
            <a:miter lim="800000"/>
            <a:headEnd/>
            <a:tailEnd/>
          </a:ln>
        </p:spPr>
        <p:txBody>
          <a:bodyPr wrap="square">
            <a:spAutoFit/>
          </a:bodyPr>
          <a:lstStyle/>
          <a:p>
            <a:pPr algn="just" rtl="1"/>
            <a:r>
              <a:rPr lang="ar-SA" sz="2800" b="1" dirty="0" smtClean="0">
                <a:latin typeface="Tahoma" pitchFamily="34" charset="0"/>
              </a:rPr>
              <a:t>توجه‌ كنيد كه آرايه چگونه مقداردهي شده است. اين قالب مقداردهي به خوبي نمايان مي‌کند که آرايۀ مذکور يک آرايه دو عنصري است</a:t>
            </a:r>
            <a:r>
              <a:rPr lang="fa-IR" sz="2800" b="1" dirty="0" smtClean="0">
                <a:latin typeface="Tahoma" pitchFamily="34" charset="0"/>
              </a:rPr>
              <a:t>  </a:t>
            </a:r>
            <a:r>
              <a:rPr lang="ar-SA" sz="2800" b="1" dirty="0" smtClean="0">
                <a:latin typeface="Tahoma" pitchFamily="34" charset="0"/>
              </a:rPr>
              <a:t>که هر عنصر، خود يک آرايۀ چهار عضوي است که هر عضو شامل آرايه‌اي سه عنصري مي‌باشد. پس اين آرايه در مجموع 24 عنصر دارد</a:t>
            </a:r>
            <a:endParaRPr lang="en-US" sz="2800" dirty="0">
              <a:latin typeface="Tahoma" pitchFamily="34" charset="0"/>
            </a:endParaRPr>
          </a:p>
        </p:txBody>
      </p:sp>
      <p:sp>
        <p:nvSpPr>
          <p:cNvPr id="9" name="Title 8"/>
          <p:cNvSpPr>
            <a:spLocks noGrp="1"/>
          </p:cNvSpPr>
          <p:nvPr>
            <p:ph type="title"/>
          </p:nvPr>
        </p:nvSpPr>
        <p:spPr>
          <a:xfrm>
            <a:off x="529937" y="428604"/>
            <a:ext cx="7086600" cy="689284"/>
          </a:xfrm>
        </p:spPr>
        <p:txBody>
          <a:bodyPr>
            <a:noAutofit/>
          </a:bodyPr>
          <a:lstStyle/>
          <a:p>
            <a:pPr algn="just"/>
            <a:r>
              <a:rPr lang="fa-IR" sz="2000" b="1" dirty="0" smtClean="0">
                <a:latin typeface="Tahoma" pitchFamily="34" charset="0"/>
              </a:rPr>
              <a:t>توجه</a:t>
            </a:r>
            <a:endParaRPr lang="en-US" sz="2000" b="1" dirty="0" smtClean="0">
              <a:latin typeface="Tahoma" pitchFamily="34" charset="0"/>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37</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t>پروژه</a:t>
            </a:r>
            <a:endParaRPr lang="en-US" dirty="0"/>
          </a:p>
        </p:txBody>
      </p:sp>
      <p:sp>
        <p:nvSpPr>
          <p:cNvPr id="3" name="Footer Placeholder 2"/>
          <p:cNvSpPr>
            <a:spLocks noGrp="1"/>
          </p:cNvSpPr>
          <p:nvPr>
            <p:ph type="ftr" sz="quarter" idx="11"/>
          </p:nvPr>
        </p:nvSpPr>
        <p:spPr/>
        <p:txBody>
          <a:bodyPr/>
          <a:lstStyle/>
          <a:p>
            <a:r>
              <a:rPr lang="fa-IR" smtClean="0"/>
              <a:t>آرايه‌ها - فرهادي</a:t>
            </a:r>
            <a:endParaRPr lang="en-US"/>
          </a:p>
        </p:txBody>
      </p:sp>
      <p:sp>
        <p:nvSpPr>
          <p:cNvPr id="4" name="Slide Number Placeholder 3"/>
          <p:cNvSpPr>
            <a:spLocks noGrp="1"/>
          </p:cNvSpPr>
          <p:nvPr>
            <p:ph type="sldNum" sz="quarter" idx="12"/>
          </p:nvPr>
        </p:nvSpPr>
        <p:spPr/>
        <p:txBody>
          <a:bodyPr/>
          <a:lstStyle/>
          <a:p>
            <a:fld id="{7F8B5327-662B-486C-A55F-C826F1128C71}" type="slidenum">
              <a:rPr lang="en-US" smtClean="0"/>
              <a:pPr/>
              <a:t>38</a:t>
            </a:fld>
            <a:endParaRPr lang="en-US"/>
          </a:p>
        </p:txBody>
      </p:sp>
      <p:sp>
        <p:nvSpPr>
          <p:cNvPr id="6" name="TextBox 5"/>
          <p:cNvSpPr txBox="1"/>
          <p:nvPr/>
        </p:nvSpPr>
        <p:spPr>
          <a:xfrm>
            <a:off x="546450" y="2132856"/>
            <a:ext cx="6905870" cy="1631216"/>
          </a:xfrm>
          <a:prstGeom prst="rect">
            <a:avLst/>
          </a:prstGeom>
          <a:noFill/>
        </p:spPr>
        <p:txBody>
          <a:bodyPr wrap="square" rtlCol="0">
            <a:spAutoFit/>
          </a:bodyPr>
          <a:lstStyle/>
          <a:p>
            <a:pPr algn="just" rtl="1"/>
            <a:r>
              <a:rPr lang="fa-IR" sz="2000" dirty="0" err="1">
                <a:latin typeface="Tahoma" pitchFamily="34" charset="0"/>
              </a:rPr>
              <a:t>برنامه‌ای</a:t>
            </a:r>
            <a:r>
              <a:rPr lang="fa-IR" sz="2000" dirty="0">
                <a:latin typeface="Tahoma" pitchFamily="34" charset="0"/>
              </a:rPr>
              <a:t> بنویسید که یک منو </a:t>
            </a:r>
            <a:r>
              <a:rPr lang="fa-IR" sz="2000" dirty="0" smtClean="0">
                <a:latin typeface="Tahoma" pitchFamily="34" charset="0"/>
              </a:rPr>
              <a:t>شامل: </a:t>
            </a:r>
            <a:r>
              <a:rPr lang="fa-IR" sz="2000" dirty="0">
                <a:latin typeface="Tahoma" pitchFamily="34" charset="0"/>
              </a:rPr>
              <a:t>1-جمع، 2-تفریق، 3-ضرب‏، 4-ترانهاده، 5-وارون، </a:t>
            </a:r>
            <a:r>
              <a:rPr lang="fa-IR" sz="2000" dirty="0" smtClean="0">
                <a:latin typeface="Tahoma" pitchFamily="34" charset="0"/>
              </a:rPr>
              <a:t>6-دترمینان</a:t>
            </a:r>
            <a:r>
              <a:rPr lang="en-US" sz="2000" dirty="0" smtClean="0">
                <a:latin typeface="Tahoma" pitchFamily="34" charset="0"/>
              </a:rPr>
              <a:t> </a:t>
            </a:r>
            <a:r>
              <a:rPr lang="fa-IR" sz="2000" dirty="0" smtClean="0">
                <a:latin typeface="Tahoma" pitchFamily="34" charset="0"/>
              </a:rPr>
              <a:t>و 7-خروج </a:t>
            </a:r>
            <a:r>
              <a:rPr lang="fa-IR" sz="2000" dirty="0">
                <a:latin typeface="Tahoma" pitchFamily="34" charset="0"/>
              </a:rPr>
              <a:t>را نمایش </a:t>
            </a:r>
            <a:r>
              <a:rPr lang="fa-IR" sz="2000" dirty="0" smtClean="0">
                <a:latin typeface="Tahoma" pitchFamily="34" charset="0"/>
              </a:rPr>
              <a:t>دهد، سپس با توجه به عمل انتخابی (1 تا 6) </a:t>
            </a:r>
            <a:r>
              <a:rPr lang="fa-IR" sz="2000" dirty="0" err="1" smtClean="0">
                <a:latin typeface="Tahoma" pitchFamily="34" charset="0"/>
              </a:rPr>
              <a:t>ماتریس‌های</a:t>
            </a:r>
            <a:r>
              <a:rPr lang="fa-IR" sz="2000" dirty="0" smtClean="0">
                <a:latin typeface="Tahoma" pitchFamily="34" charset="0"/>
              </a:rPr>
              <a:t> مورد نیاز از ورودی دریافت و عمل مورد نظر انجام شده و نتیجه در خروجی نمایش داده شود و مجدد لیست منو به کاربر نمایش داده شود.</a:t>
            </a:r>
            <a:endParaRPr lang="en-US" sz="2000" dirty="0"/>
          </a:p>
          <a:p>
            <a:pPr algn="just"/>
            <a:endParaRPr lang="en-US" sz="2000" dirty="0"/>
          </a:p>
        </p:txBody>
      </p:sp>
    </p:spTree>
    <p:extLst>
      <p:ext uri="{BB962C8B-B14F-4D97-AF65-F5344CB8AC3E}">
        <p14:creationId xmlns:p14="http://schemas.microsoft.com/office/powerpoint/2010/main" val="6731531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fa-IR" smtClean="0"/>
              <a:t>آرايه‌ها - فرهادي</a:t>
            </a:r>
            <a:endParaRPr lang="en-US" dirty="0"/>
          </a:p>
        </p:txBody>
      </p:sp>
      <p:sp>
        <p:nvSpPr>
          <p:cNvPr id="2" name="Text Placeholder 1"/>
          <p:cNvSpPr>
            <a:spLocks noGrp="1"/>
          </p:cNvSpPr>
          <p:nvPr>
            <p:ph type="body" sz="quarter" idx="13"/>
          </p:nvPr>
        </p:nvSpPr>
        <p:spPr/>
        <p:txBody>
          <a:bodyPr/>
          <a:lstStyle/>
          <a:p>
            <a:r>
              <a:rPr lang="fa-IR" dirty="0">
                <a:cs typeface="B Lotus" pitchFamily="2" charset="-78"/>
              </a:rPr>
              <a:t>ارائه دهنده: </a:t>
            </a:r>
            <a:r>
              <a:rPr lang="fa-IR" dirty="0" smtClean="0">
                <a:cs typeface="B Lotus" pitchFamily="2" charset="-78"/>
              </a:rPr>
              <a:t>محسن فرهادي</a:t>
            </a:r>
            <a:endParaRPr lang="fa-IR" dirty="0">
              <a:cs typeface="B Lotus" pitchFamily="2" charset="-78"/>
            </a:endParaRPr>
          </a:p>
          <a:p>
            <a:endParaRPr lang="en-US" dirty="0"/>
          </a:p>
        </p:txBody>
      </p:sp>
      <p:sp>
        <p:nvSpPr>
          <p:cNvPr id="6" name="Text Placeholder 5"/>
          <p:cNvSpPr>
            <a:spLocks noGrp="1"/>
          </p:cNvSpPr>
          <p:nvPr>
            <p:ph type="body" sz="quarter" idx="15"/>
          </p:nvPr>
        </p:nvSpPr>
        <p:spPr/>
        <p:txBody>
          <a:bodyPr/>
          <a:lstStyle/>
          <a:p>
            <a:endParaRPr lang="en-US"/>
          </a:p>
        </p:txBody>
      </p:sp>
      <p:sp>
        <p:nvSpPr>
          <p:cNvPr id="7" name="Slide Number Placeholder 6"/>
          <p:cNvSpPr>
            <a:spLocks noGrp="1"/>
          </p:cNvSpPr>
          <p:nvPr>
            <p:ph type="sldNum" sz="quarter" idx="12"/>
          </p:nvPr>
        </p:nvSpPr>
        <p:spPr/>
        <p:txBody>
          <a:bodyPr/>
          <a:lstStyle/>
          <a:p>
            <a:fld id="{6A94BF41-C151-4BD2-8E48-9E658513A674}" type="slidenum">
              <a:rPr lang="en-US" smtClean="0"/>
              <a:pPr/>
              <a:t>39</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1894352"/>
            <a:ext cx="7429552" cy="2923877"/>
          </a:xfrm>
          <a:prstGeom prst="rect">
            <a:avLst/>
          </a:prstGeom>
          <a:noFill/>
          <a:ln w="9525">
            <a:noFill/>
            <a:miter lim="800000"/>
            <a:headEnd/>
            <a:tailEnd/>
          </a:ln>
        </p:spPr>
        <p:txBody>
          <a:bodyPr wrap="square">
            <a:spAutoFit/>
          </a:bodyPr>
          <a:lstStyle/>
          <a:p>
            <a:pPr algn="just" rtl="1"/>
            <a:r>
              <a:rPr lang="ar-SA" sz="2400" dirty="0" smtClean="0">
                <a:solidFill>
                  <a:schemeClr val="hlink"/>
                </a:solidFill>
                <a:latin typeface="Tahoma" pitchFamily="34" charset="0"/>
              </a:rPr>
              <a:t> «مرتب‌سازي حبابي»</a:t>
            </a:r>
            <a:r>
              <a:rPr lang="ar-SA" sz="2400" dirty="0" smtClean="0">
                <a:latin typeface="Tahoma" pitchFamily="34" charset="0"/>
              </a:rPr>
              <a:t> يکي از ساده‌ترين الگوريتم‌هاي مرتب‌سازي است.</a:t>
            </a:r>
            <a:endParaRPr lang="fa-IR" sz="2400" dirty="0" smtClean="0">
              <a:latin typeface="Tahoma" pitchFamily="34" charset="0"/>
            </a:endParaRPr>
          </a:p>
          <a:p>
            <a:pPr algn="just" rtl="1"/>
            <a:r>
              <a:rPr lang="ar-SA" sz="3200" b="1" dirty="0" smtClean="0">
                <a:latin typeface="Tahoma" pitchFamily="34" charset="0"/>
              </a:rPr>
              <a:t> در اين روش، آرايه چندين مرتبه پويش مي‌شود و در هر مرتبه بزرگ‌ترين عنصر موجود به سمت بالا هدايت مي‌شود و سپس محدودۀ مرتب‌سازي براي مرتبۀ بعدي يکي کاسته مي‌شود.</a:t>
            </a:r>
            <a:endParaRPr lang="fa-IR" sz="3200" b="1" dirty="0" smtClean="0">
              <a:latin typeface="Tahoma" pitchFamily="34" charset="0"/>
            </a:endParaRPr>
          </a:p>
          <a:p>
            <a:pPr algn="just" rtl="1"/>
            <a:r>
              <a:rPr lang="ar-SA" sz="3200" b="1" dirty="0" smtClean="0">
                <a:latin typeface="Tahoma" pitchFamily="34" charset="0"/>
              </a:rPr>
              <a:t> </a:t>
            </a:r>
            <a:r>
              <a:rPr lang="ar-SA" sz="3200" b="1" dirty="0" smtClean="0">
                <a:solidFill>
                  <a:srgbClr val="800000"/>
                </a:solidFill>
                <a:latin typeface="Tahoma" pitchFamily="34" charset="0"/>
              </a:rPr>
              <a:t>در پايان همۀ پويش‌ها، آرايه مرتب شده است</a:t>
            </a:r>
            <a:r>
              <a:rPr lang="en-US" sz="3200" b="1" dirty="0" smtClean="0">
                <a:solidFill>
                  <a:srgbClr val="800000"/>
                </a:solidFill>
                <a:latin typeface="Tahoma" pitchFamily="34" charset="0"/>
              </a:rPr>
              <a:t>. </a:t>
            </a:r>
            <a:endParaRPr lang="en-US" sz="3200" b="1" dirty="0">
              <a:solidFill>
                <a:srgbClr val="800000"/>
              </a:solidFill>
              <a:latin typeface="Tahoma" pitchFamily="34" charset="0"/>
            </a:endParaRPr>
          </a:p>
        </p:txBody>
      </p:sp>
      <p:sp>
        <p:nvSpPr>
          <p:cNvPr id="9" name="Title 8"/>
          <p:cNvSpPr>
            <a:spLocks noGrp="1"/>
          </p:cNvSpPr>
          <p:nvPr>
            <p:ph type="title"/>
          </p:nvPr>
        </p:nvSpPr>
        <p:spPr>
          <a:xfrm>
            <a:off x="529937" y="428604"/>
            <a:ext cx="7086600" cy="689284"/>
          </a:xfrm>
        </p:spPr>
        <p:txBody>
          <a:bodyPr/>
          <a:lstStyle/>
          <a:p>
            <a:pPr algn="just"/>
            <a:r>
              <a:rPr lang="ar-SA" sz="2800" b="1" dirty="0" smtClean="0">
                <a:solidFill>
                  <a:srgbClr val="FF0000"/>
                </a:solidFill>
                <a:latin typeface="Tahoma" pitchFamily="34" charset="0"/>
              </a:rPr>
              <a:t>مرتب‌سازي حبابي</a:t>
            </a:r>
            <a:endParaRPr lang="en-US" sz="2800" b="1" dirty="0">
              <a:solidFill>
                <a:srgbClr val="FF0000"/>
              </a:solidFill>
              <a:latin typeface="Tahoma" pitchFamily="34" charset="0"/>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4</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1894352"/>
            <a:ext cx="7429552" cy="3970318"/>
          </a:xfrm>
          <a:prstGeom prst="rect">
            <a:avLst/>
          </a:prstGeom>
          <a:noFill/>
          <a:ln w="9525">
            <a:noFill/>
            <a:miter lim="800000"/>
            <a:headEnd/>
            <a:tailEnd/>
          </a:ln>
        </p:spPr>
        <p:txBody>
          <a:bodyPr wrap="square">
            <a:spAutoFit/>
          </a:bodyPr>
          <a:lstStyle/>
          <a:p>
            <a:pPr marL="342900" indent="-342900" algn="just" rtl="1"/>
            <a:r>
              <a:rPr lang="fa-IR" sz="2000" dirty="0" smtClean="0">
                <a:latin typeface="Tahoma" pitchFamily="34" charset="0"/>
              </a:rPr>
              <a:t>طريقۀ يافتن بزرگ‌ترين عنصر و انتقال آن به انتهاي عناصر ديگر به اين شکل است</a:t>
            </a:r>
          </a:p>
          <a:p>
            <a:pPr marL="342900" indent="-342900" algn="just" rtl="1">
              <a:buFontTx/>
              <a:buAutoNum type="arabicPeriod"/>
            </a:pPr>
            <a:r>
              <a:rPr lang="fa-IR" sz="2400" b="1" dirty="0" smtClean="0">
                <a:solidFill>
                  <a:srgbClr val="800000"/>
                </a:solidFill>
                <a:latin typeface="Tahoma" pitchFamily="34" charset="0"/>
              </a:rPr>
              <a:t>اولين عنصر آرايه با عنصر دوم مقايسه مي‌شود.</a:t>
            </a:r>
          </a:p>
          <a:p>
            <a:pPr marL="342900" indent="-342900" algn="just" rtl="1">
              <a:buFontTx/>
              <a:buAutoNum type="arabicPeriod"/>
            </a:pPr>
            <a:r>
              <a:rPr lang="fa-IR" sz="2400" b="1" dirty="0" smtClean="0">
                <a:solidFill>
                  <a:srgbClr val="800000"/>
                </a:solidFill>
                <a:latin typeface="Tahoma" pitchFamily="34" charset="0"/>
              </a:rPr>
              <a:t> اگر عنصر اول بزرگ‌تر بود، جاي اين دو با هم عوض مي‌شود.</a:t>
            </a:r>
          </a:p>
          <a:p>
            <a:pPr marL="342900" indent="-342900" algn="just" rtl="1">
              <a:buFontTx/>
              <a:buAutoNum type="arabicPeriod"/>
            </a:pPr>
            <a:r>
              <a:rPr lang="fa-IR" sz="2400" b="1" dirty="0" smtClean="0">
                <a:solidFill>
                  <a:srgbClr val="800000"/>
                </a:solidFill>
                <a:latin typeface="Tahoma" pitchFamily="34" charset="0"/>
              </a:rPr>
              <a:t> سپس عنصر دوم با عنصر سوم مقايسه مي‌شود.</a:t>
            </a:r>
          </a:p>
          <a:p>
            <a:pPr marL="342900" indent="-342900" algn="just" rtl="1">
              <a:buFontTx/>
              <a:buAutoNum type="arabicPeriod"/>
            </a:pPr>
            <a:r>
              <a:rPr lang="fa-IR" sz="2400" b="1" dirty="0" smtClean="0">
                <a:solidFill>
                  <a:srgbClr val="800000"/>
                </a:solidFill>
                <a:latin typeface="Tahoma" pitchFamily="34" charset="0"/>
              </a:rPr>
              <a:t> اگر عنصر دوم بزرگ‌تر بود، جاي اين دو با هم عوض مي‌شود</a:t>
            </a:r>
          </a:p>
          <a:p>
            <a:pPr marL="342900" indent="-342900" algn="just" rtl="1"/>
            <a:r>
              <a:rPr lang="fa-IR" sz="2000" dirty="0" smtClean="0">
                <a:latin typeface="Tahoma" pitchFamily="34" charset="0"/>
              </a:rPr>
              <a:t> </a:t>
            </a:r>
            <a:r>
              <a:rPr lang="fa-IR" sz="2000" b="1" dirty="0" smtClean="0">
                <a:latin typeface="Tahoma" pitchFamily="34" charset="0"/>
              </a:rPr>
              <a:t>و به همين ترتيب مقايسه و جابجايي زوج‌هاي همسايه ادامه مي‌يابد تا وقتي به انتهاي آرايه رسيديم، بزرگ‌ترين عضو آرايه در خانۀ انتهايي قرار خواهد گرفت.</a:t>
            </a:r>
          </a:p>
          <a:p>
            <a:pPr marL="342900" indent="-342900" algn="just" rtl="1"/>
            <a:r>
              <a:rPr lang="fa-IR" sz="2400" dirty="0" smtClean="0">
                <a:latin typeface="Tahoma" pitchFamily="34" charset="0"/>
              </a:rPr>
              <a:t>در اين حالت</a:t>
            </a:r>
            <a:r>
              <a:rPr lang="fa-IR" sz="2400" dirty="0" smtClean="0">
                <a:solidFill>
                  <a:srgbClr val="FF0000"/>
                </a:solidFill>
                <a:latin typeface="Tahoma" pitchFamily="34" charset="0"/>
              </a:rPr>
              <a:t> محدودۀ جستجو يکي کاسته مي‌شود</a:t>
            </a:r>
          </a:p>
          <a:p>
            <a:pPr marL="342900" indent="-342900" algn="just" rtl="1"/>
            <a:r>
              <a:rPr lang="fa-IR" sz="2000" dirty="0" smtClean="0">
                <a:latin typeface="Tahoma" pitchFamily="34" charset="0"/>
              </a:rPr>
              <a:t> </a:t>
            </a:r>
            <a:r>
              <a:rPr lang="fa-IR" sz="2400" dirty="0" smtClean="0">
                <a:latin typeface="Tahoma" pitchFamily="34" charset="0"/>
              </a:rPr>
              <a:t>و دوباره زوج‌هاي کناري يکي يکي مقايسه مي‌شوند تا عدد بزرگ‌تر بعدي به مکان انتهاي محدوده منتقل شود. اين پويش ادامه مي‌يابد تا اين که وقتي محدوده جستجو به عنصر اول محدود شد، آرايه مرتب شده است.</a:t>
            </a:r>
            <a:endParaRPr lang="en-US" sz="2400" dirty="0">
              <a:latin typeface="Tahoma" pitchFamily="34" charset="0"/>
            </a:endParaRPr>
          </a:p>
        </p:txBody>
      </p:sp>
      <p:sp>
        <p:nvSpPr>
          <p:cNvPr id="9" name="Title 8"/>
          <p:cNvSpPr>
            <a:spLocks noGrp="1"/>
          </p:cNvSpPr>
          <p:nvPr>
            <p:ph type="title"/>
          </p:nvPr>
        </p:nvSpPr>
        <p:spPr>
          <a:xfrm>
            <a:off x="529937" y="428604"/>
            <a:ext cx="7086600" cy="689284"/>
          </a:xfrm>
        </p:spPr>
        <p:txBody>
          <a:bodyPr/>
          <a:lstStyle/>
          <a:p>
            <a:pPr algn="just"/>
            <a:r>
              <a:rPr lang="ar-SA" sz="2800" b="1" dirty="0" smtClean="0">
                <a:solidFill>
                  <a:srgbClr val="FF0000"/>
                </a:solidFill>
                <a:latin typeface="Tahoma" pitchFamily="34" charset="0"/>
              </a:rPr>
              <a:t>مرتب‌سازي حبابي</a:t>
            </a:r>
            <a:endParaRPr lang="en-US" sz="2800" b="1" dirty="0">
              <a:solidFill>
                <a:srgbClr val="FF0000"/>
              </a:solidFill>
              <a:latin typeface="Tahoma" pitchFamily="34" charset="0"/>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5</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1894352"/>
            <a:ext cx="7429552" cy="3785652"/>
          </a:xfrm>
          <a:prstGeom prst="rect">
            <a:avLst/>
          </a:prstGeom>
          <a:noFill/>
          <a:ln w="9525">
            <a:noFill/>
            <a:miter lim="800000"/>
            <a:headEnd/>
            <a:tailEnd/>
          </a:ln>
        </p:spPr>
        <p:txBody>
          <a:bodyPr wrap="square">
            <a:spAutoFit/>
          </a:bodyPr>
          <a:lstStyle/>
          <a:p>
            <a:pPr algn="just"/>
            <a:r>
              <a:rPr lang="fa-IR" sz="2000" dirty="0" smtClean="0"/>
              <a:t>4  1   9   3</a:t>
            </a:r>
          </a:p>
          <a:p>
            <a:pPr algn="just" rtl="1"/>
            <a:r>
              <a:rPr lang="fa-IR" sz="2000" dirty="0" smtClean="0"/>
              <a:t>مرحله اول مقایسه ها:</a:t>
            </a:r>
          </a:p>
          <a:p>
            <a:pPr lvl="2" algn="just" rtl="1"/>
            <a:r>
              <a:rPr lang="en-US" sz="2000" dirty="0" smtClean="0"/>
              <a:t>X[0]</a:t>
            </a:r>
            <a:r>
              <a:rPr lang="fa-IR" sz="2000" dirty="0" smtClean="0"/>
              <a:t> با </a:t>
            </a:r>
            <a:r>
              <a:rPr lang="en-US" sz="2000" dirty="0" smtClean="0"/>
              <a:t>x[1]</a:t>
            </a:r>
            <a:r>
              <a:rPr lang="fa-IR" sz="2000" dirty="0" smtClean="0"/>
              <a:t> یعنی (3 با 9)  جابجایی انجام نمی شود.   4  1  9  3</a:t>
            </a:r>
          </a:p>
          <a:p>
            <a:pPr lvl="2" algn="just" rtl="1"/>
            <a:r>
              <a:rPr lang="en-US" sz="2000" dirty="0" smtClean="0"/>
              <a:t>X[1]</a:t>
            </a:r>
            <a:r>
              <a:rPr lang="fa-IR" sz="2000" dirty="0" smtClean="0"/>
              <a:t> با </a:t>
            </a:r>
            <a:r>
              <a:rPr lang="en-US" sz="2000" dirty="0" smtClean="0"/>
              <a:t>x[2]</a:t>
            </a:r>
            <a:r>
              <a:rPr lang="fa-IR" sz="2000" dirty="0" smtClean="0"/>
              <a:t> یعنی (9 با 1)  جابجایی انجام می شود.    4  9  1  3</a:t>
            </a:r>
          </a:p>
          <a:p>
            <a:pPr lvl="2" algn="just" rtl="1"/>
            <a:r>
              <a:rPr lang="en-US" sz="2000" dirty="0" smtClean="0"/>
              <a:t>X[2]</a:t>
            </a:r>
            <a:r>
              <a:rPr lang="fa-IR" sz="2000" dirty="0" smtClean="0"/>
              <a:t> با </a:t>
            </a:r>
            <a:r>
              <a:rPr lang="en-US" sz="2000" dirty="0" smtClean="0"/>
              <a:t>x[3]</a:t>
            </a:r>
            <a:r>
              <a:rPr lang="fa-IR" sz="2000" dirty="0" smtClean="0"/>
              <a:t> یعنی (9 با 4)  جابجایی انجام می شود.    </a:t>
            </a:r>
            <a:r>
              <a:rPr lang="fa-IR" sz="2000" dirty="0" smtClean="0">
                <a:solidFill>
                  <a:schemeClr val="accent6">
                    <a:lumMod val="50000"/>
                  </a:schemeClr>
                </a:solidFill>
              </a:rPr>
              <a:t>9</a:t>
            </a:r>
            <a:r>
              <a:rPr lang="fa-IR" sz="2000" dirty="0" smtClean="0"/>
              <a:t>  4  1  3 </a:t>
            </a:r>
          </a:p>
          <a:p>
            <a:pPr algn="just" rtl="1"/>
            <a:r>
              <a:rPr lang="fa-IR" sz="2000" dirty="0" smtClean="0"/>
              <a:t>مرحله دوم مقایسه ها:</a:t>
            </a:r>
          </a:p>
          <a:p>
            <a:pPr lvl="2" algn="just" rtl="1"/>
            <a:r>
              <a:rPr lang="en-US" sz="2000" dirty="0" smtClean="0"/>
              <a:t>X[0]</a:t>
            </a:r>
            <a:r>
              <a:rPr lang="fa-IR" sz="2000" dirty="0" smtClean="0"/>
              <a:t> با </a:t>
            </a:r>
            <a:r>
              <a:rPr lang="en-US" sz="2000" dirty="0" smtClean="0"/>
              <a:t>x[1]</a:t>
            </a:r>
            <a:r>
              <a:rPr lang="fa-IR" sz="2000" dirty="0" smtClean="0"/>
              <a:t> یعنی (3 با 1)  جابجایی انجام می شود.   </a:t>
            </a:r>
            <a:r>
              <a:rPr lang="fa-IR" sz="2000" dirty="0" smtClean="0">
                <a:solidFill>
                  <a:schemeClr val="accent6">
                    <a:lumMod val="50000"/>
                  </a:schemeClr>
                </a:solidFill>
              </a:rPr>
              <a:t>9</a:t>
            </a:r>
            <a:r>
              <a:rPr lang="fa-IR" sz="2000" dirty="0" smtClean="0"/>
              <a:t>  4  3  1</a:t>
            </a:r>
          </a:p>
          <a:p>
            <a:pPr lvl="2" algn="just" rtl="1"/>
            <a:r>
              <a:rPr lang="en-US" sz="2000" dirty="0" smtClean="0"/>
              <a:t>X[1]</a:t>
            </a:r>
            <a:r>
              <a:rPr lang="fa-IR" sz="2000" dirty="0" smtClean="0"/>
              <a:t> با </a:t>
            </a:r>
            <a:r>
              <a:rPr lang="en-US" sz="2000" dirty="0" smtClean="0"/>
              <a:t>x[2]</a:t>
            </a:r>
            <a:r>
              <a:rPr lang="fa-IR" sz="2000" dirty="0" smtClean="0"/>
              <a:t> یعنی (1 با 4)  جابجایی انجام نمی شود.  </a:t>
            </a:r>
            <a:r>
              <a:rPr lang="fa-IR" sz="2000" dirty="0" smtClean="0">
                <a:solidFill>
                  <a:schemeClr val="accent6">
                    <a:lumMod val="50000"/>
                  </a:schemeClr>
                </a:solidFill>
              </a:rPr>
              <a:t>9</a:t>
            </a:r>
            <a:r>
              <a:rPr lang="fa-IR" sz="2000" dirty="0" smtClean="0"/>
              <a:t>  </a:t>
            </a:r>
            <a:r>
              <a:rPr lang="fa-IR" sz="2000" dirty="0" smtClean="0">
                <a:solidFill>
                  <a:schemeClr val="accent6">
                    <a:lumMod val="50000"/>
                  </a:schemeClr>
                </a:solidFill>
              </a:rPr>
              <a:t>4</a:t>
            </a:r>
            <a:r>
              <a:rPr lang="fa-IR" sz="2000" dirty="0" smtClean="0"/>
              <a:t>  3  1</a:t>
            </a:r>
          </a:p>
          <a:p>
            <a:pPr algn="just" rtl="1"/>
            <a:r>
              <a:rPr lang="fa-IR" sz="2000" dirty="0" smtClean="0"/>
              <a:t>مرحله سوم مقایسه ها:</a:t>
            </a:r>
          </a:p>
          <a:p>
            <a:pPr lvl="2" algn="just" rtl="1"/>
            <a:r>
              <a:rPr lang="en-US" sz="2000" dirty="0" smtClean="0"/>
              <a:t>X[0]</a:t>
            </a:r>
            <a:r>
              <a:rPr lang="fa-IR" sz="2000" dirty="0" smtClean="0"/>
              <a:t> با </a:t>
            </a:r>
            <a:r>
              <a:rPr lang="en-US" sz="2000" dirty="0" smtClean="0"/>
              <a:t>x[1]</a:t>
            </a:r>
            <a:r>
              <a:rPr lang="fa-IR" sz="2000" dirty="0" smtClean="0"/>
              <a:t> یعنی (1 با 3)  جابجایی انجام نمی شود</a:t>
            </a:r>
            <a:r>
              <a:rPr lang="fa-IR" sz="2000" dirty="0" smtClean="0">
                <a:solidFill>
                  <a:schemeClr val="accent6">
                    <a:lumMod val="50000"/>
                  </a:schemeClr>
                </a:solidFill>
              </a:rPr>
              <a:t>.   9  4  3  1</a:t>
            </a:r>
          </a:p>
          <a:p>
            <a:pPr algn="just" rtl="1"/>
            <a:endParaRPr lang="fa-IR" sz="2000" dirty="0" smtClean="0"/>
          </a:p>
          <a:p>
            <a:pPr algn="just" rtl="1"/>
            <a:endParaRPr lang="en-US" sz="2000" dirty="0" smtClean="0"/>
          </a:p>
        </p:txBody>
      </p:sp>
      <p:sp>
        <p:nvSpPr>
          <p:cNvPr id="9" name="Title 8"/>
          <p:cNvSpPr>
            <a:spLocks noGrp="1"/>
          </p:cNvSpPr>
          <p:nvPr>
            <p:ph type="title"/>
          </p:nvPr>
        </p:nvSpPr>
        <p:spPr>
          <a:xfrm>
            <a:off x="529937" y="428604"/>
            <a:ext cx="7086600" cy="689284"/>
          </a:xfrm>
        </p:spPr>
        <p:txBody>
          <a:bodyPr/>
          <a:lstStyle/>
          <a:p>
            <a:pPr algn="just"/>
            <a:r>
              <a:rPr lang="fa-IR" sz="2800" b="1" dirty="0" smtClean="0">
                <a:solidFill>
                  <a:srgbClr val="FF0000"/>
                </a:solidFill>
                <a:latin typeface="Tahoma" pitchFamily="34" charset="0"/>
              </a:rPr>
              <a:t>مثال: </a:t>
            </a:r>
            <a:r>
              <a:rPr lang="ar-SA" sz="2800" b="1" dirty="0" smtClean="0">
                <a:solidFill>
                  <a:srgbClr val="FF0000"/>
                </a:solidFill>
                <a:latin typeface="Tahoma" pitchFamily="34" charset="0"/>
              </a:rPr>
              <a:t>مرتب‌سازي </a:t>
            </a:r>
            <a:r>
              <a:rPr lang="fa-IR" sz="2800" b="1" dirty="0" smtClean="0">
                <a:solidFill>
                  <a:srgbClr val="FF0000"/>
                </a:solidFill>
                <a:latin typeface="Tahoma" pitchFamily="34" charset="0"/>
              </a:rPr>
              <a:t>صعودي </a:t>
            </a:r>
            <a:r>
              <a:rPr lang="ar-SA" sz="2800" b="1" dirty="0" smtClean="0">
                <a:solidFill>
                  <a:srgbClr val="FF0000"/>
                </a:solidFill>
                <a:latin typeface="Tahoma" pitchFamily="34" charset="0"/>
              </a:rPr>
              <a:t>حبابي</a:t>
            </a:r>
            <a:endParaRPr lang="en-US" sz="2800" b="1" dirty="0">
              <a:solidFill>
                <a:srgbClr val="FF0000"/>
              </a:solidFill>
              <a:latin typeface="Tahoma" pitchFamily="34" charset="0"/>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6</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1894352"/>
            <a:ext cx="7429552" cy="4524315"/>
          </a:xfrm>
          <a:prstGeom prst="rect">
            <a:avLst/>
          </a:prstGeom>
          <a:noFill/>
          <a:ln w="9525">
            <a:noFill/>
            <a:miter lim="800000"/>
            <a:headEnd/>
            <a:tailEnd/>
          </a:ln>
        </p:spPr>
        <p:txBody>
          <a:bodyPr wrap="square">
            <a:spAutoFit/>
          </a:bodyPr>
          <a:lstStyle/>
          <a:p>
            <a:pPr>
              <a:lnSpc>
                <a:spcPct val="150000"/>
              </a:lnSpc>
            </a:pPr>
            <a:r>
              <a:rPr lang="en-US" sz="2400" dirty="0" smtClean="0">
                <a:solidFill>
                  <a:srgbClr val="800000"/>
                </a:solidFill>
                <a:latin typeface="Tahoma" pitchFamily="34" charset="0"/>
              </a:rPr>
              <a:t>void sort(float a[], </a:t>
            </a:r>
            <a:r>
              <a:rPr lang="en-US" sz="2400" dirty="0" err="1" smtClean="0">
                <a:solidFill>
                  <a:srgbClr val="800000"/>
                </a:solidFill>
                <a:latin typeface="Tahoma" pitchFamily="34" charset="0"/>
              </a:rPr>
              <a:t>int</a:t>
            </a:r>
            <a:r>
              <a:rPr lang="en-US" sz="2400" dirty="0" smtClean="0">
                <a:solidFill>
                  <a:srgbClr val="800000"/>
                </a:solidFill>
                <a:latin typeface="Tahoma" pitchFamily="34" charset="0"/>
              </a:rPr>
              <a:t> n)</a:t>
            </a:r>
          </a:p>
          <a:p>
            <a:pPr>
              <a:lnSpc>
                <a:spcPct val="150000"/>
              </a:lnSpc>
            </a:pPr>
            <a:r>
              <a:rPr lang="en-US" sz="2400" dirty="0" smtClean="0">
                <a:solidFill>
                  <a:srgbClr val="800000"/>
                </a:solidFill>
                <a:latin typeface="Tahoma" pitchFamily="34" charset="0"/>
              </a:rPr>
              <a:t>{  // bubble sort:</a:t>
            </a:r>
          </a:p>
          <a:p>
            <a:pPr>
              <a:lnSpc>
                <a:spcPct val="150000"/>
              </a:lnSpc>
            </a:pPr>
            <a:r>
              <a:rPr lang="en-US" sz="2400" dirty="0" smtClean="0">
                <a:solidFill>
                  <a:srgbClr val="800000"/>
                </a:solidFill>
                <a:latin typeface="Tahoma" pitchFamily="34" charset="0"/>
              </a:rPr>
              <a:t>   for (</a:t>
            </a:r>
            <a:r>
              <a:rPr lang="en-US" sz="2400" dirty="0" err="1" smtClean="0">
                <a:solidFill>
                  <a:srgbClr val="800000"/>
                </a:solidFill>
                <a:latin typeface="Tahoma" pitchFamily="34" charset="0"/>
              </a:rPr>
              <a:t>int</a:t>
            </a:r>
            <a:r>
              <a:rPr lang="en-US" sz="2400" dirty="0" smtClean="0">
                <a:solidFill>
                  <a:srgbClr val="800000"/>
                </a:solidFill>
                <a:latin typeface="Tahoma" pitchFamily="34" charset="0"/>
              </a:rPr>
              <a:t> </a:t>
            </a:r>
            <a:r>
              <a:rPr lang="en-US" sz="2400" dirty="0" err="1" smtClean="0">
                <a:solidFill>
                  <a:srgbClr val="800000"/>
                </a:solidFill>
                <a:latin typeface="Tahoma" pitchFamily="34" charset="0"/>
              </a:rPr>
              <a:t>i</a:t>
            </a:r>
            <a:r>
              <a:rPr lang="en-US" sz="2400" dirty="0" smtClean="0">
                <a:solidFill>
                  <a:srgbClr val="800000"/>
                </a:solidFill>
                <a:latin typeface="Tahoma" pitchFamily="34" charset="0"/>
              </a:rPr>
              <a:t>=1; </a:t>
            </a:r>
            <a:r>
              <a:rPr lang="en-US" sz="2400" dirty="0" err="1" smtClean="0">
                <a:solidFill>
                  <a:srgbClr val="800000"/>
                </a:solidFill>
                <a:latin typeface="Tahoma" pitchFamily="34" charset="0"/>
              </a:rPr>
              <a:t>i</a:t>
            </a:r>
            <a:r>
              <a:rPr lang="en-US" sz="2400" dirty="0" smtClean="0">
                <a:solidFill>
                  <a:srgbClr val="800000"/>
                </a:solidFill>
                <a:latin typeface="Tahoma" pitchFamily="34" charset="0"/>
              </a:rPr>
              <a:t>&lt;n; </a:t>
            </a:r>
            <a:r>
              <a:rPr lang="en-US" sz="2400" dirty="0" err="1" smtClean="0">
                <a:solidFill>
                  <a:srgbClr val="800000"/>
                </a:solidFill>
                <a:latin typeface="Tahoma" pitchFamily="34" charset="0"/>
              </a:rPr>
              <a:t>i</a:t>
            </a:r>
            <a:r>
              <a:rPr lang="en-US" sz="2400" dirty="0" smtClean="0">
                <a:solidFill>
                  <a:srgbClr val="800000"/>
                </a:solidFill>
                <a:latin typeface="Tahoma" pitchFamily="34" charset="0"/>
              </a:rPr>
              <a:t>++)</a:t>
            </a:r>
          </a:p>
          <a:p>
            <a:pPr>
              <a:lnSpc>
                <a:spcPct val="150000"/>
              </a:lnSpc>
            </a:pPr>
            <a:r>
              <a:rPr lang="en-US" sz="2400" dirty="0" smtClean="0">
                <a:solidFill>
                  <a:srgbClr val="800000"/>
                </a:solidFill>
                <a:latin typeface="Tahoma" pitchFamily="34" charset="0"/>
              </a:rPr>
              <a:t>      // bubble up max{a[0..n-i]}:</a:t>
            </a:r>
          </a:p>
          <a:p>
            <a:pPr>
              <a:lnSpc>
                <a:spcPct val="150000"/>
              </a:lnSpc>
            </a:pPr>
            <a:r>
              <a:rPr lang="en-US" sz="2400" dirty="0" smtClean="0">
                <a:solidFill>
                  <a:srgbClr val="800000"/>
                </a:solidFill>
                <a:latin typeface="Tahoma" pitchFamily="34" charset="0"/>
              </a:rPr>
              <a:t>      for (</a:t>
            </a:r>
            <a:r>
              <a:rPr lang="en-US" sz="2400" dirty="0" err="1" smtClean="0">
                <a:solidFill>
                  <a:srgbClr val="800000"/>
                </a:solidFill>
                <a:latin typeface="Tahoma" pitchFamily="34" charset="0"/>
              </a:rPr>
              <a:t>int</a:t>
            </a:r>
            <a:r>
              <a:rPr lang="en-US" sz="2400" dirty="0" smtClean="0">
                <a:solidFill>
                  <a:srgbClr val="800000"/>
                </a:solidFill>
                <a:latin typeface="Tahoma" pitchFamily="34" charset="0"/>
              </a:rPr>
              <a:t> j=0; j&lt;n-</a:t>
            </a:r>
            <a:r>
              <a:rPr lang="en-US" sz="2400" dirty="0" err="1" smtClean="0">
                <a:solidFill>
                  <a:srgbClr val="800000"/>
                </a:solidFill>
                <a:latin typeface="Tahoma" pitchFamily="34" charset="0"/>
              </a:rPr>
              <a:t>i</a:t>
            </a:r>
            <a:r>
              <a:rPr lang="en-US" sz="2400" dirty="0" smtClean="0">
                <a:solidFill>
                  <a:srgbClr val="800000"/>
                </a:solidFill>
                <a:latin typeface="Tahoma" pitchFamily="34" charset="0"/>
              </a:rPr>
              <a:t>; j++)</a:t>
            </a:r>
          </a:p>
          <a:p>
            <a:pPr>
              <a:lnSpc>
                <a:spcPct val="150000"/>
              </a:lnSpc>
            </a:pPr>
            <a:r>
              <a:rPr lang="en-US" sz="2400" dirty="0" smtClean="0">
                <a:solidFill>
                  <a:srgbClr val="800000"/>
                </a:solidFill>
                <a:latin typeface="Tahoma" pitchFamily="34" charset="0"/>
              </a:rPr>
              <a:t>         if (a[j] &gt; a[j+1]) swap (a[j],a[j+1]);</a:t>
            </a:r>
          </a:p>
          <a:p>
            <a:pPr>
              <a:lnSpc>
                <a:spcPct val="150000"/>
              </a:lnSpc>
            </a:pPr>
            <a:r>
              <a:rPr lang="en-US" sz="2400" dirty="0" smtClean="0">
                <a:solidFill>
                  <a:srgbClr val="800000"/>
                </a:solidFill>
                <a:latin typeface="Tahoma" pitchFamily="34" charset="0"/>
              </a:rPr>
              <a:t>      //INVARIANT: a[n-1-i..n-1] is sorted</a:t>
            </a:r>
          </a:p>
          <a:p>
            <a:pPr>
              <a:lnSpc>
                <a:spcPct val="150000"/>
              </a:lnSpc>
            </a:pPr>
            <a:r>
              <a:rPr lang="en-US" sz="2400" dirty="0" smtClean="0">
                <a:solidFill>
                  <a:srgbClr val="800000"/>
                </a:solidFill>
                <a:latin typeface="Tahoma" pitchFamily="34" charset="0"/>
              </a:rPr>
              <a:t>}</a:t>
            </a:r>
            <a:endParaRPr lang="fa-IR" sz="2400" dirty="0" smtClean="0">
              <a:solidFill>
                <a:srgbClr val="800000"/>
              </a:solidFill>
              <a:latin typeface="Tahoma" pitchFamily="34" charset="0"/>
            </a:endParaRPr>
          </a:p>
        </p:txBody>
      </p:sp>
      <p:sp>
        <p:nvSpPr>
          <p:cNvPr id="9" name="Title 8"/>
          <p:cNvSpPr>
            <a:spLocks noGrp="1"/>
          </p:cNvSpPr>
          <p:nvPr>
            <p:ph type="title"/>
          </p:nvPr>
        </p:nvSpPr>
        <p:spPr>
          <a:xfrm>
            <a:off x="529937" y="428604"/>
            <a:ext cx="7086600" cy="689284"/>
          </a:xfrm>
        </p:spPr>
        <p:txBody>
          <a:bodyPr/>
          <a:lstStyle/>
          <a:p>
            <a:pPr algn="just"/>
            <a:r>
              <a:rPr lang="fa-IR" sz="2800" b="1" dirty="0" smtClean="0">
                <a:solidFill>
                  <a:srgbClr val="FF0000"/>
                </a:solidFill>
                <a:latin typeface="Tahoma" pitchFamily="34" charset="0"/>
              </a:rPr>
              <a:t>تابع مرتب سازي حبابي</a:t>
            </a:r>
            <a:endParaRPr lang="en-US" sz="2800" b="1" dirty="0">
              <a:solidFill>
                <a:srgbClr val="FF0000"/>
              </a:solidFill>
              <a:latin typeface="Tahoma" pitchFamily="34" charset="0"/>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7</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357158" y="2060098"/>
            <a:ext cx="7643866" cy="3539430"/>
          </a:xfrm>
          <a:prstGeom prst="rect">
            <a:avLst/>
          </a:prstGeom>
          <a:noFill/>
          <a:ln w="9525">
            <a:noFill/>
            <a:miter lim="800000"/>
            <a:headEnd/>
            <a:tailEnd/>
          </a:ln>
        </p:spPr>
        <p:txBody>
          <a:bodyPr wrap="square">
            <a:spAutoFit/>
          </a:bodyPr>
          <a:lstStyle/>
          <a:p>
            <a:pPr algn="just" rtl="1"/>
            <a:r>
              <a:rPr lang="fa-IR" sz="2800" dirty="0" smtClean="0">
                <a:solidFill>
                  <a:srgbClr val="333399"/>
                </a:solidFill>
                <a:latin typeface="Tahoma" pitchFamily="34" charset="0"/>
              </a:rPr>
              <a:t>تابع </a:t>
            </a:r>
            <a:r>
              <a:rPr lang="en-US" sz="2800" dirty="0" smtClean="0">
                <a:solidFill>
                  <a:srgbClr val="FF0000"/>
                </a:solidFill>
                <a:latin typeface="Tahoma" pitchFamily="34" charset="0"/>
              </a:rPr>
              <a:t>sort()</a:t>
            </a:r>
            <a:r>
              <a:rPr lang="fa-IR" sz="2800" dirty="0" smtClean="0">
                <a:solidFill>
                  <a:srgbClr val="333399"/>
                </a:solidFill>
                <a:latin typeface="Tahoma" pitchFamily="34" charset="0"/>
              </a:rPr>
              <a:t> از دو حلقۀ تودرتو استفاده مي‌كند.</a:t>
            </a:r>
          </a:p>
          <a:p>
            <a:pPr algn="just" rtl="1"/>
            <a:r>
              <a:rPr lang="fa-IR" sz="2800" dirty="0" smtClean="0">
                <a:solidFill>
                  <a:srgbClr val="333399"/>
                </a:solidFill>
                <a:latin typeface="Tahoma" pitchFamily="34" charset="0"/>
              </a:rPr>
              <a:t>1- حلقه </a:t>
            </a:r>
            <a:r>
              <a:rPr lang="en-US" sz="2800" dirty="0" smtClean="0">
                <a:solidFill>
                  <a:srgbClr val="006600"/>
                </a:solidFill>
                <a:latin typeface="Tahoma" pitchFamily="34" charset="0"/>
              </a:rPr>
              <a:t>for</a:t>
            </a:r>
            <a:r>
              <a:rPr lang="fa-IR" sz="2800" dirty="0" smtClean="0">
                <a:solidFill>
                  <a:srgbClr val="006600"/>
                </a:solidFill>
                <a:latin typeface="Tahoma" pitchFamily="34" charset="0"/>
              </a:rPr>
              <a:t> داخلي</a:t>
            </a:r>
            <a:r>
              <a:rPr lang="fa-IR" sz="2800" dirty="0" smtClean="0">
                <a:solidFill>
                  <a:srgbClr val="333399"/>
                </a:solidFill>
                <a:latin typeface="Tahoma" pitchFamily="34" charset="0"/>
              </a:rPr>
              <a:t> زوج‌هاي همسايه را با هم مقايسه مي‌كند و اگر آن‌ها خارج از ترتيب باشند، جاي آن دو را با هم عوض مي‌کند. </a:t>
            </a:r>
          </a:p>
          <a:p>
            <a:pPr algn="just" rtl="1"/>
            <a:r>
              <a:rPr lang="fa-IR" sz="2800" dirty="0" smtClean="0">
                <a:solidFill>
                  <a:srgbClr val="333399"/>
                </a:solidFill>
                <a:latin typeface="Tahoma" pitchFamily="34" charset="0"/>
              </a:rPr>
              <a:t>وقتي </a:t>
            </a:r>
            <a:r>
              <a:rPr lang="en-US" sz="2800" dirty="0" smtClean="0">
                <a:solidFill>
                  <a:srgbClr val="333399"/>
                </a:solidFill>
                <a:latin typeface="Tahoma" pitchFamily="34" charset="0"/>
              </a:rPr>
              <a:t>for</a:t>
            </a:r>
            <a:r>
              <a:rPr lang="fa-IR" sz="2800" dirty="0" smtClean="0">
                <a:solidFill>
                  <a:srgbClr val="333399"/>
                </a:solidFill>
                <a:latin typeface="Tahoma" pitchFamily="34" charset="0"/>
              </a:rPr>
              <a:t> داخلي به پايان رسيد، بزرگ‌ترين عنصر موجود در محدودۀ فعلي به انتهاي آن هدايت شده است.</a:t>
            </a:r>
          </a:p>
          <a:p>
            <a:pPr algn="just" rtl="1"/>
            <a:r>
              <a:rPr lang="fa-IR" sz="2800" dirty="0" smtClean="0">
                <a:solidFill>
                  <a:srgbClr val="333399"/>
                </a:solidFill>
                <a:latin typeface="Tahoma" pitchFamily="34" charset="0"/>
              </a:rPr>
              <a:t> 2-سپس حلقۀ </a:t>
            </a:r>
            <a:r>
              <a:rPr lang="en-US" sz="2800" dirty="0" smtClean="0">
                <a:solidFill>
                  <a:srgbClr val="FF0000"/>
                </a:solidFill>
                <a:latin typeface="Tahoma" pitchFamily="34" charset="0"/>
              </a:rPr>
              <a:t>for</a:t>
            </a:r>
            <a:r>
              <a:rPr lang="fa-IR" sz="2800" dirty="0" smtClean="0">
                <a:solidFill>
                  <a:srgbClr val="FF0000"/>
                </a:solidFill>
                <a:latin typeface="Tahoma" pitchFamily="34" charset="0"/>
              </a:rPr>
              <a:t> بيروني</a:t>
            </a:r>
            <a:r>
              <a:rPr lang="fa-IR" sz="2800" dirty="0" smtClean="0">
                <a:solidFill>
                  <a:srgbClr val="333399"/>
                </a:solidFill>
                <a:latin typeface="Tahoma" pitchFamily="34" charset="0"/>
              </a:rPr>
              <a:t> محدودۀ جستجو را يکي کم مي‌کند و دوباره </a:t>
            </a:r>
            <a:r>
              <a:rPr lang="en-US" sz="2800" dirty="0" smtClean="0">
                <a:solidFill>
                  <a:srgbClr val="006600"/>
                </a:solidFill>
                <a:latin typeface="Tahoma" pitchFamily="34" charset="0"/>
              </a:rPr>
              <a:t>for</a:t>
            </a:r>
            <a:r>
              <a:rPr lang="fa-IR" sz="2800" dirty="0" smtClean="0">
                <a:solidFill>
                  <a:srgbClr val="006600"/>
                </a:solidFill>
                <a:latin typeface="Tahoma" pitchFamily="34" charset="0"/>
              </a:rPr>
              <a:t> داخلي</a:t>
            </a:r>
            <a:r>
              <a:rPr lang="fa-IR" sz="2800" dirty="0" smtClean="0">
                <a:solidFill>
                  <a:srgbClr val="333399"/>
                </a:solidFill>
                <a:latin typeface="Tahoma" pitchFamily="34" charset="0"/>
              </a:rPr>
              <a:t> را راه مي‌اندازد تا بزرگ‌ترين عنصر بعدي به سمت انتهاي آرايه هدايت شود.</a:t>
            </a:r>
            <a:endParaRPr lang="en-US" sz="2800" dirty="0">
              <a:solidFill>
                <a:srgbClr val="333399"/>
              </a:solidFill>
              <a:latin typeface="Tahoma" pitchFamily="34" charset="0"/>
            </a:endParaRPr>
          </a:p>
        </p:txBody>
      </p:sp>
      <p:sp>
        <p:nvSpPr>
          <p:cNvPr id="9" name="Title 8"/>
          <p:cNvSpPr>
            <a:spLocks noGrp="1"/>
          </p:cNvSpPr>
          <p:nvPr>
            <p:ph type="title"/>
          </p:nvPr>
        </p:nvSpPr>
        <p:spPr>
          <a:xfrm>
            <a:off x="529937" y="428604"/>
            <a:ext cx="7086600" cy="689284"/>
          </a:xfrm>
        </p:spPr>
        <p:txBody>
          <a:bodyPr/>
          <a:lstStyle/>
          <a:p>
            <a:pPr algn="just"/>
            <a:r>
              <a:rPr lang="fa-IR" sz="2800" b="1" dirty="0" smtClean="0">
                <a:solidFill>
                  <a:srgbClr val="FF0000"/>
                </a:solidFill>
                <a:latin typeface="Tahoma" pitchFamily="34" charset="0"/>
              </a:rPr>
              <a:t>شرح تابع مرتب سازي حبابي</a:t>
            </a:r>
            <a:endParaRPr lang="en-US" sz="2800" b="1" dirty="0">
              <a:solidFill>
                <a:srgbClr val="FF0000"/>
              </a:solidFill>
              <a:latin typeface="Tahoma" pitchFamily="34" charset="0"/>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8</a:t>
            </a:fld>
            <a:endParaRPr lang="en-US"/>
          </a:p>
        </p:txBody>
      </p:sp>
    </p:spTree>
    <p:extLst>
      <p:ext uri="{BB962C8B-B14F-4D97-AF65-F5344CB8AC3E}">
        <p14:creationId xmlns:p14="http://schemas.microsoft.com/office/powerpoint/2010/main" val="1860579471"/>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357158" y="2060098"/>
            <a:ext cx="7643866" cy="4154984"/>
          </a:xfrm>
          <a:prstGeom prst="rect">
            <a:avLst/>
          </a:prstGeom>
          <a:noFill/>
          <a:ln w="9525">
            <a:noFill/>
            <a:miter lim="800000"/>
            <a:headEnd/>
            <a:tailEnd/>
          </a:ln>
        </p:spPr>
        <p:txBody>
          <a:bodyPr wrap="square">
            <a:spAutoFit/>
          </a:bodyPr>
          <a:lstStyle/>
          <a:p>
            <a:pPr algn="just" rtl="1"/>
            <a:r>
              <a:rPr lang="fa-IR" sz="2400" dirty="0" smtClean="0">
                <a:solidFill>
                  <a:srgbClr val="333399"/>
                </a:solidFill>
                <a:latin typeface="Tahoma" pitchFamily="34" charset="0"/>
              </a:rPr>
              <a:t>برنامۀ زير تابعي را آزمايش مي‌کند که اين تابع با استفاده از مرتب‌سازي حبابي يک آرايه را مرتب مي‌نمايد: </a:t>
            </a:r>
          </a:p>
          <a:p>
            <a:r>
              <a:rPr lang="en-US" sz="2400" dirty="0" smtClean="0">
                <a:solidFill>
                  <a:srgbClr val="7030A0"/>
                </a:solidFill>
                <a:latin typeface="Tahoma" pitchFamily="34" charset="0"/>
              </a:rPr>
              <a:t>void print(float[],</a:t>
            </a:r>
            <a:r>
              <a:rPr lang="en-US" sz="2400" dirty="0" err="1" smtClean="0">
                <a:solidFill>
                  <a:srgbClr val="7030A0"/>
                </a:solidFill>
                <a:latin typeface="Tahoma" pitchFamily="34" charset="0"/>
              </a:rPr>
              <a:t>int</a:t>
            </a:r>
            <a:r>
              <a:rPr lang="en-US" sz="2400" dirty="0" smtClean="0">
                <a:solidFill>
                  <a:srgbClr val="7030A0"/>
                </a:solidFill>
                <a:latin typeface="Tahoma" pitchFamily="34" charset="0"/>
              </a:rPr>
              <a:t>);</a:t>
            </a:r>
          </a:p>
          <a:p>
            <a:r>
              <a:rPr lang="en-US" sz="2400" dirty="0" smtClean="0">
                <a:solidFill>
                  <a:srgbClr val="7030A0"/>
                </a:solidFill>
                <a:latin typeface="Tahoma" pitchFamily="34" charset="0"/>
              </a:rPr>
              <a:t>void sort(float[],</a:t>
            </a:r>
            <a:r>
              <a:rPr lang="en-US" sz="2400" dirty="0" err="1" smtClean="0">
                <a:solidFill>
                  <a:srgbClr val="7030A0"/>
                </a:solidFill>
                <a:latin typeface="Tahoma" pitchFamily="34" charset="0"/>
              </a:rPr>
              <a:t>int</a:t>
            </a:r>
            <a:r>
              <a:rPr lang="en-US" sz="2400" dirty="0" smtClean="0">
                <a:solidFill>
                  <a:srgbClr val="7030A0"/>
                </a:solidFill>
                <a:latin typeface="Tahoma" pitchFamily="34" charset="0"/>
              </a:rPr>
              <a:t>);</a:t>
            </a:r>
          </a:p>
          <a:p>
            <a:r>
              <a:rPr lang="en-US" sz="2400" dirty="0" err="1" smtClean="0">
                <a:solidFill>
                  <a:schemeClr val="accent6">
                    <a:lumMod val="50000"/>
                  </a:schemeClr>
                </a:solidFill>
                <a:latin typeface="Tahoma" pitchFamily="34" charset="0"/>
              </a:rPr>
              <a:t>int</a:t>
            </a:r>
            <a:r>
              <a:rPr lang="en-US" sz="2400" dirty="0" smtClean="0">
                <a:solidFill>
                  <a:schemeClr val="accent6">
                    <a:lumMod val="50000"/>
                  </a:schemeClr>
                </a:solidFill>
                <a:latin typeface="Tahoma" pitchFamily="34" charset="0"/>
              </a:rPr>
              <a:t> main()</a:t>
            </a:r>
          </a:p>
          <a:p>
            <a:r>
              <a:rPr lang="en-US" sz="2400" dirty="0" smtClean="0">
                <a:solidFill>
                  <a:schemeClr val="accent6">
                    <a:lumMod val="50000"/>
                  </a:schemeClr>
                </a:solidFill>
                <a:latin typeface="Tahoma" pitchFamily="34" charset="0"/>
              </a:rPr>
              <a:t>{float a[]={55.5,22.2,99.9,66.6,44.4,88.8,33.3, 77.7};</a:t>
            </a:r>
          </a:p>
          <a:p>
            <a:r>
              <a:rPr lang="en-US" sz="2400" dirty="0" smtClean="0">
                <a:solidFill>
                  <a:schemeClr val="accent6">
                    <a:lumMod val="50000"/>
                  </a:schemeClr>
                </a:solidFill>
                <a:latin typeface="Tahoma" pitchFamily="34" charset="0"/>
              </a:rPr>
              <a:t>   print(a,8);</a:t>
            </a:r>
          </a:p>
          <a:p>
            <a:r>
              <a:rPr lang="en-US" sz="2400" dirty="0" smtClean="0">
                <a:solidFill>
                  <a:schemeClr val="accent6">
                    <a:lumMod val="50000"/>
                  </a:schemeClr>
                </a:solidFill>
                <a:latin typeface="Tahoma" pitchFamily="34" charset="0"/>
              </a:rPr>
              <a:t>   sort(a,8);</a:t>
            </a:r>
          </a:p>
          <a:p>
            <a:r>
              <a:rPr lang="en-US" sz="2400" dirty="0" smtClean="0">
                <a:solidFill>
                  <a:schemeClr val="accent6">
                    <a:lumMod val="50000"/>
                  </a:schemeClr>
                </a:solidFill>
                <a:latin typeface="Tahoma" pitchFamily="34" charset="0"/>
              </a:rPr>
              <a:t>   print(a,8);</a:t>
            </a:r>
          </a:p>
          <a:p>
            <a:r>
              <a:rPr lang="en-US" sz="2400" dirty="0" smtClean="0">
                <a:solidFill>
                  <a:schemeClr val="accent6">
                    <a:lumMod val="50000"/>
                  </a:schemeClr>
                </a:solidFill>
                <a:latin typeface="Tahoma" pitchFamily="34" charset="0"/>
              </a:rPr>
              <a:t>}</a:t>
            </a:r>
          </a:p>
          <a:p>
            <a:pPr algn="just" rtl="1"/>
            <a:endParaRPr lang="en-US" sz="2400" dirty="0">
              <a:solidFill>
                <a:srgbClr val="333399"/>
              </a:solidFill>
              <a:latin typeface="Tahoma" pitchFamily="34" charset="0"/>
            </a:endParaRPr>
          </a:p>
        </p:txBody>
      </p:sp>
      <p:sp>
        <p:nvSpPr>
          <p:cNvPr id="9" name="Title 8"/>
          <p:cNvSpPr>
            <a:spLocks noGrp="1"/>
          </p:cNvSpPr>
          <p:nvPr>
            <p:ph type="title"/>
          </p:nvPr>
        </p:nvSpPr>
        <p:spPr>
          <a:xfrm>
            <a:off x="529937" y="428604"/>
            <a:ext cx="7086600" cy="689284"/>
          </a:xfrm>
        </p:spPr>
        <p:txBody>
          <a:bodyPr/>
          <a:lstStyle/>
          <a:p>
            <a:pPr algn="just"/>
            <a:r>
              <a:rPr lang="fa-IR" sz="2800" b="1" dirty="0" smtClean="0">
                <a:solidFill>
                  <a:srgbClr val="FF0000"/>
                </a:solidFill>
                <a:latin typeface="Tahoma" pitchFamily="34" charset="0"/>
              </a:rPr>
              <a:t>برنامه آزمون تابع مرتب سازي حبابي</a:t>
            </a:r>
            <a:endParaRPr lang="en-US" sz="2800" b="1" dirty="0">
              <a:solidFill>
                <a:srgbClr val="FF0000"/>
              </a:solidFill>
              <a:latin typeface="Tahoma" pitchFamily="34" charset="0"/>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9</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نام درس}&amp;quot;&quot;/&gt;&lt;property id=&quot;20307&quot; value=&quot;256&quot;/&gt;&lt;/object&gt;&lt;object type=&quot;3&quot; unique_id=&quot;10005&quot;&gt;&lt;property id=&quot;20148&quot; value=&quot;5&quot;/&gt;&lt;property id=&quot;20300&quot; value=&quot;Slide 2&quot;/&gt;&lt;property id=&quot;20307&quot; value=&quot;260&quot;/&gt;&lt;/object&gt;&lt;object type=&quot;3&quot; unique_id=&quot;10006&quot;&gt;&lt;property id=&quot;20148&quot; value=&quot;5&quot;/&gt;&lt;property id=&quot;20300&quot; value=&quot;Slide 3&quot;/&gt;&lt;property id=&quot;20307&quot; value=&quot;277&quot;/&gt;&lt;/object&gt;&lt;object type=&quot;3&quot; unique_id=&quot;10009&quot;&gt;&lt;property id=&quot;20148&quot; value=&quot;5&quot;/&gt;&lt;property id=&quot;20300&quot; value=&quot;Slide 9&quot;/&gt;&lt;property id=&quot;20307&quot; value=&quot;258&quot;/&gt;&lt;/object&gt;&lt;object type=&quot;3&quot; unique_id=&quot;10057&quot;&gt;&lt;property id=&quot;20148&quot; value=&quot;5&quot;/&gt;&lt;property id=&quot;20300&quot; value=&quot;Slide 4&quot;/&gt;&lt;property id=&quot;20307&quot; value=&quot;278&quot;/&gt;&lt;/object&gt;&lt;object type=&quot;3&quot; unique_id=&quot;10094&quot;&gt;&lt;property id=&quot;20148&quot; value=&quot;5&quot;/&gt;&lt;property id=&quot;20300&quot; value=&quot;Slide 5&quot;/&gt;&lt;property id=&quot;20307&quot; value=&quot;279&quot;/&gt;&lt;/object&gt;&lt;object type=&quot;3&quot; unique_id=&quot;10095&quot;&gt;&lt;property id=&quot;20148&quot; value=&quot;5&quot;/&gt;&lt;property id=&quot;20300&quot; value=&quot;Slide 6&quot;/&gt;&lt;property id=&quot;20307&quot; value=&quot;280&quot;/&gt;&lt;/object&gt;&lt;object type=&quot;3&quot; unique_id=&quot;10150&quot;&gt;&lt;property id=&quot;20148&quot; value=&quot;5&quot;/&gt;&lt;property id=&quot;20300&quot; value=&quot;Slide 7&quot;/&gt;&lt;property id=&quot;20307&quot; value=&quot;281&quot;/&gt;&lt;/object&gt;&lt;object type=&quot;3&quot; unique_id=&quot;10251&quot;&gt;&lt;property id=&quot;20148&quot; value=&quot;5&quot;/&gt;&lt;property id=&quot;20300&quot; value=&quot;Slide 8&quot;/&gt;&lt;property id=&quot;20307&quot; value=&quot;282&quot;/&gt;&lt;/object&gt;&lt;/object&gt;&lt;/object&gt;&lt;/database&gt;"/>
  <p:tag name="ISPRING_RESOURCE_PATHS_HASH_2" val="e18615a7ccc54a8ab9e947dc9da7651e488a52f"/>
  <p:tag name="SECTOMILLISECCONVERTED"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6">
      <a:majorFont>
        <a:latin typeface="Times New Roman"/>
        <a:ea typeface=""/>
        <a:cs typeface="B Titr"/>
      </a:majorFont>
      <a:minorFont>
        <a:latin typeface="Times New Roman"/>
        <a:ea typeface=""/>
        <a:cs typeface="B Nazani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6827</TotalTime>
  <Words>2724</Words>
  <Application>Microsoft Office PowerPoint</Application>
  <PresentationFormat>On-screen Show (4:3)</PresentationFormat>
  <Paragraphs>329</Paragraphs>
  <Slides>39</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39</vt:i4>
      </vt:variant>
    </vt:vector>
  </HeadingPairs>
  <TitlesOfParts>
    <vt:vector size="49" baseType="lpstr">
      <vt:lpstr>Arial</vt:lpstr>
      <vt:lpstr>B Homa</vt:lpstr>
      <vt:lpstr>B Lotus</vt:lpstr>
      <vt:lpstr>B Nazanin</vt:lpstr>
      <vt:lpstr>B Titr</vt:lpstr>
      <vt:lpstr>Calibri</vt:lpstr>
      <vt:lpstr>Tahoma</vt:lpstr>
      <vt:lpstr>Times New Roman</vt:lpstr>
      <vt:lpstr>Wingdings</vt:lpstr>
      <vt:lpstr>Office Theme</vt:lpstr>
      <vt:lpstr>مباني کامپيوتر و برنامه‌نويسي</vt:lpstr>
      <vt:lpstr>{آرايه‌ها (فهرست مطالب)}</vt:lpstr>
      <vt:lpstr>هدف‌هاي رفتاري:</vt:lpstr>
      <vt:lpstr>مرتب‌سازي حبابي</vt:lpstr>
      <vt:lpstr>مرتب‌سازي حبابي</vt:lpstr>
      <vt:lpstr>مثال: مرتب‌سازي صعودي حبابي</vt:lpstr>
      <vt:lpstr>تابع مرتب سازي حبابي</vt:lpstr>
      <vt:lpstr>شرح تابع مرتب سازي حبابي</vt:lpstr>
      <vt:lpstr>برنامه آزمون تابع مرتب سازي حبابي</vt:lpstr>
      <vt:lpstr>الگوريتم جستجوي دودويي</vt:lpstr>
      <vt:lpstr>الگوريتم جستجوي دودويي</vt:lpstr>
      <vt:lpstr>الگوريتم جستجوي دودويي</vt:lpstr>
      <vt:lpstr> مثال‌: جستجوي دودويي</vt:lpstr>
      <vt:lpstr> مثال‌: جستجوي دودويي</vt:lpstr>
      <vt:lpstr>تفاوتهاي جستجوي دودويي و خطي</vt:lpstr>
      <vt:lpstr>* مثال‌: مشخص كردن اين كه آيا آرايه مرتب است يا خير</vt:lpstr>
      <vt:lpstr>* ادامه مثال‌: مشخص كردن اين كه آيا آرايه مرتب است يا خير</vt:lpstr>
      <vt:lpstr>* شرح مثال‌: مشخص كردن اين كه آيا آرايه مرتب است يا خير</vt:lpstr>
      <vt:lpstr>* شرح مثال‌: مشخص كردن اين كه آيا آرايه مرتب است يا خير</vt:lpstr>
      <vt:lpstr>آرايه‌هاي چند بعدي</vt:lpstr>
      <vt:lpstr>آرايه‌هاي چند بعدي</vt:lpstr>
      <vt:lpstr>اعلان آرايه‌هاي چند بعدي</vt:lpstr>
      <vt:lpstr>دستيابي به عناصر آرايه‌هاي چند بعدي</vt:lpstr>
      <vt:lpstr>ارسال آرايه چند بعدي به تابع</vt:lpstr>
      <vt:lpstr> مثال‌: نوشتن و خواندن يك آرايۀ دو بعدي – تابع اصلي</vt:lpstr>
      <vt:lpstr> مثال‌: نوشتن و خواندن يك آرايۀ دو بعدي- تابع خواندن</vt:lpstr>
      <vt:lpstr> مثال‌: نوشتن و خواندن يك آرايۀ دو بعدي – تابع نوشتن</vt:lpstr>
      <vt:lpstr>يادآوري</vt:lpstr>
      <vt:lpstr> مثال‌: پردازش يك آرايۀ دوبعدي از نمرات امتحاني </vt:lpstr>
      <vt:lpstr> مثال‌: پردازش يك آرايۀ دوبعدي از نمرات امتحاني  - تابع اصلي</vt:lpstr>
      <vt:lpstr> مثال‌: پردازش يك آرايۀ دوبعدي از نمرات امتحاني  - تابع خواندن</vt:lpstr>
      <vt:lpstr> مثال‌: پردازش يك آرايۀ دوبعدي از نمرات امتحاني  - محاسبه ميانگين کوئيزهاي هر دانشجو</vt:lpstr>
      <vt:lpstr> مثال‌: پردازش يك آرايۀ دوبعدي از نمرات امتحاني  - محاسبه ميانگين نمرات هر کوئيز</vt:lpstr>
      <vt:lpstr> مثال‌: پردازش يك آرايۀ دوبعدي از نمرات امتحاني  - نمونه خروجي</vt:lpstr>
      <vt:lpstr> مثال‌: پردازش يك آرايۀ سه بعدي</vt:lpstr>
      <vt:lpstr> ادامه مثال‌: پردازش يك آرايۀ سه بعدي</vt:lpstr>
      <vt:lpstr>توجه</vt:lpstr>
      <vt:lpstr>پروژه</vt:lpstr>
      <vt:lpstr>PowerPoint Presentation</vt:lpstr>
    </vt:vector>
  </TitlesOfParts>
  <Company>semoho.com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Seyyed Moslem Hosseini</dc:creator>
  <cp:lastModifiedBy>Mohsen</cp:lastModifiedBy>
  <cp:revision>257</cp:revision>
  <dcterms:created xsi:type="dcterms:W3CDTF">2012-03-12T06:58:54Z</dcterms:created>
  <dcterms:modified xsi:type="dcterms:W3CDTF">2015-12-15T06:30:57Z</dcterms:modified>
</cp:coreProperties>
</file>