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6" r:id="rId2"/>
    <p:sldId id="260" r:id="rId3"/>
    <p:sldId id="277" r:id="rId4"/>
    <p:sldId id="279" r:id="rId5"/>
    <p:sldId id="283" r:id="rId6"/>
    <p:sldId id="280" r:id="rId7"/>
    <p:sldId id="284" r:id="rId8"/>
    <p:sldId id="285" r:id="rId9"/>
    <p:sldId id="317" r:id="rId10"/>
    <p:sldId id="287" r:id="rId11"/>
    <p:sldId id="286" r:id="rId12"/>
    <p:sldId id="288" r:id="rId13"/>
    <p:sldId id="289" r:id="rId14"/>
    <p:sldId id="318" r:id="rId15"/>
    <p:sldId id="290" r:id="rId16"/>
    <p:sldId id="291" r:id="rId17"/>
    <p:sldId id="292" r:id="rId18"/>
    <p:sldId id="293" r:id="rId19"/>
    <p:sldId id="258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64" autoAdjust="0"/>
  </p:normalViewPr>
  <p:slideViewPr>
    <p:cSldViewPr>
      <p:cViewPr varScale="1">
        <p:scale>
          <a:sx n="64" d="100"/>
          <a:sy n="64" d="100"/>
        </p:scale>
        <p:origin x="9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34CFC-837A-410F-B857-5D143F9EAB30}" type="datetimeFigureOut">
              <a:rPr lang="en-US" smtClean="0"/>
              <a:pPr/>
              <a:t>12/10/2016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ADE0E-4964-4DA6-91FA-F0AC63F9A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7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3400" y="2220479"/>
            <a:ext cx="7315200" cy="1374775"/>
          </a:xfrm>
          <a:solidFill>
            <a:schemeClr val="bg1"/>
          </a:solidFill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90600" y="3290454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a-IR" dirty="0" smtClean="0"/>
              <a:t>برای ویرایش عنوان کلیک کنید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F31A15C5-856C-4BCB-9908-5B037C048372}" type="datetime1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2209800" y="50292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B721E692-E38D-41FC-8C52-DEA1FBBAE3FD}" type="datetime1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288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51816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304800" y="2873514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 eaLnBrk="1" latinLnBrk="0" hangingPunct="1">
              <a:spcBef>
                <a:spcPct val="0"/>
              </a:spcBef>
              <a:buNone/>
            </a:pPr>
            <a:r>
              <a:rPr lang="fa-IR" sz="4000" kern="1200" baseline="0" dirty="0" smtClean="0">
                <a:solidFill>
                  <a:schemeClr val="tx1"/>
                </a:solidFill>
                <a:latin typeface="+mj-lt"/>
                <a:ea typeface="+mj-ea"/>
                <a:cs typeface="B Titr" pitchFamily="2" charset="-78"/>
              </a:rPr>
              <a:t>با تشکر از توجه شما</a:t>
            </a:r>
            <a:endParaRPr lang="en-US" sz="4000" kern="1200" baseline="0" dirty="0" smtClean="0">
              <a:solidFill>
                <a:schemeClr val="tx1"/>
              </a:solidFill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" y="6324600"/>
            <a:ext cx="838200" cy="365125"/>
          </a:xfrm>
        </p:spPr>
        <p:txBody>
          <a:bodyPr/>
          <a:lstStyle/>
          <a:p>
            <a:fld id="{6A94BF41-C151-4BD2-8E48-9E658513A6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2pPr>
              <a:defRPr baseline="0"/>
            </a:lvl2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61BB2D84-8180-4FE4-B724-1827265E94A4}" type="datetime1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23E1D3-5052-4C2B-92A3-17053EDC6F1C}" type="datetime1">
              <a:rPr lang="en-US" smtClean="0"/>
              <a:t>12/10/2016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029200" y="6340475"/>
            <a:ext cx="2133600" cy="365125"/>
          </a:xfrm>
          <a:prstGeom prst="rect">
            <a:avLst/>
          </a:prstGeom>
        </p:spPr>
        <p:txBody>
          <a:bodyPr/>
          <a:lstStyle/>
          <a:p>
            <a:fld id="{2B8B8060-302C-4F7A-933B-67BD80A0D0CD}" type="datetime1">
              <a:rPr lang="en-US" smtClean="0"/>
              <a:t>12/10/2016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32A3F14A-6D55-4675-B9A2-A7F1C771B6BA}" type="datetime1">
              <a:rPr lang="en-US" smtClean="0"/>
              <a:t>12/10/2016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70037"/>
            <a:ext cx="7467600" cy="444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52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smtClean="0"/>
              <a:t>ساختمان‌ها -فرهادي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324600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34" descr="circle2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562600" y="4055555"/>
            <a:ext cx="3581400" cy="280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37"/>
          <p:cNvSpPr>
            <a:spLocks noChangeArrowheads="1"/>
          </p:cNvSpPr>
          <p:nvPr userDrawn="1"/>
        </p:nvSpPr>
        <p:spPr bwMode="auto">
          <a:xfrm>
            <a:off x="7772400" y="29585"/>
            <a:ext cx="1295400" cy="1295400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rtl="1"/>
            <a:endParaRPr lang="en-US"/>
          </a:p>
        </p:txBody>
      </p:sp>
      <p:pic>
        <p:nvPicPr>
          <p:cNvPr id="14" name="Picture 3" descr="C:\Users\Smh\Desktop\majazi-Logo-name.pn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74868" y="1359191"/>
            <a:ext cx="1037022" cy="622009"/>
          </a:xfrm>
          <a:prstGeom prst="rect">
            <a:avLst/>
          </a:prstGeom>
          <a:noFill/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51054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B37F2-2184-4003-BCA4-F6253AB09090}" type="datetime1">
              <a:rPr lang="en-US" smtClean="0"/>
              <a:t>12/10/2016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00650" y="162935"/>
            <a:ext cx="818002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4" r:id="rId2"/>
    <p:sldLayoutId id="2147483686" r:id="rId3"/>
    <p:sldLayoutId id="2147483688" r:id="rId4"/>
    <p:sldLayoutId id="2147483689" r:id="rId5"/>
    <p:sldLayoutId id="2147483690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1" eaLnBrk="1" latinLnBrk="0" hangingPunct="1">
        <a:spcBef>
          <a:spcPct val="0"/>
        </a:spcBef>
        <a:buNone/>
        <a:defRPr sz="2600" kern="1200" baseline="0">
          <a:solidFill>
            <a:schemeClr val="bg1"/>
          </a:solidFill>
          <a:latin typeface="+mj-lt"/>
          <a:ea typeface="+mj-ea"/>
          <a:cs typeface="B Titr" pitchFamily="2" charset="-78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Word_97_-_2003_Document1.doc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838200" y="2220479"/>
            <a:ext cx="7315200" cy="1374775"/>
          </a:xfrm>
        </p:spPr>
        <p:txBody>
          <a:bodyPr>
            <a:normAutofit/>
          </a:bodyPr>
          <a:lstStyle/>
          <a:p>
            <a:r>
              <a:rPr lang="fa-IR" dirty="0" smtClean="0"/>
              <a:t>مباني کامپيوتر و برنامه‌نويسي</a:t>
            </a:r>
            <a:endParaRPr lang="fa-IR" dirty="0"/>
          </a:p>
        </p:txBody>
      </p:sp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>
          <a:xfrm>
            <a:off x="1295400" y="3733800"/>
            <a:ext cx="6400800" cy="914400"/>
          </a:xfrm>
        </p:spPr>
        <p:txBody>
          <a:bodyPr>
            <a:normAutofit/>
          </a:bodyPr>
          <a:lstStyle/>
          <a:p>
            <a:r>
              <a:rPr lang="fa-IR" smtClean="0">
                <a:cs typeface="B Lotus" pitchFamily="2" charset="-78"/>
              </a:rPr>
              <a:t>جلسه دوازدهم</a:t>
            </a:r>
            <a:r>
              <a:rPr lang="fa-IR" dirty="0" smtClean="0">
                <a:cs typeface="B Lotus" pitchFamily="2" charset="-78"/>
              </a:rPr>
              <a:t>: ساختارها</a:t>
            </a:r>
            <a:endParaRPr lang="fa-IR" dirty="0">
              <a:cs typeface="B Lotus" pitchFamily="2" charset="-78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324100" y="4419600"/>
            <a:ext cx="4343400" cy="609600"/>
          </a:xfrm>
        </p:spPr>
        <p:txBody>
          <a:bodyPr/>
          <a:lstStyle/>
          <a:p>
            <a:r>
              <a:rPr lang="fa-IR" dirty="0">
                <a:cs typeface="B Lotus" pitchFamily="2" charset="-78"/>
              </a:rPr>
              <a:t>ارائه دهنده: </a:t>
            </a:r>
            <a:r>
              <a:rPr lang="fa-IR" dirty="0" smtClean="0">
                <a:cs typeface="B Lotus" pitchFamily="2" charset="-78"/>
              </a:rPr>
              <a:t>محسن فرهادي</a:t>
            </a:r>
            <a:endParaRPr lang="fa-IR" dirty="0">
              <a:cs typeface="B Lotus" pitchFamily="2" charset="-7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/>
              <a:t>در اختصاص مقدار اوليه به عناصر يک ساختار، بايد نوع داده‌هاي اختصاص يافته، به ترتيب با نوع اجزاي ساختار برابر باشد.</a:t>
            </a:r>
          </a:p>
          <a:p>
            <a:pPr algn="just" rtl="1"/>
            <a:endParaRPr lang="fa-IR" sz="2800" dirty="0" smtClean="0"/>
          </a:p>
          <a:p>
            <a:pPr algn="just"/>
            <a:r>
              <a:rPr lang="en-US" sz="2800" dirty="0" err="1" smtClean="0"/>
              <a:t>personel</a:t>
            </a:r>
            <a:r>
              <a:rPr lang="en-US" sz="2800" dirty="0" smtClean="0"/>
              <a:t> </a:t>
            </a:r>
            <a:r>
              <a:rPr lang="fa-IR" sz="2800" dirty="0" smtClean="0"/>
              <a:t> </a:t>
            </a:r>
            <a:r>
              <a:rPr lang="en-US" sz="2800" dirty="0" smtClean="0"/>
              <a:t>p1={“</a:t>
            </a:r>
            <a:r>
              <a:rPr lang="en-US" sz="2800" dirty="0" err="1" smtClean="0"/>
              <a:t>ali</a:t>
            </a:r>
            <a:r>
              <a:rPr lang="en-US" sz="2800" dirty="0" smtClean="0"/>
              <a:t>”, 1235, 5500000}</a:t>
            </a:r>
            <a:endParaRPr lang="en-US" sz="2800" b="1" dirty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/>
          <a:lstStyle/>
          <a:p>
            <a:pPr algn="just"/>
            <a:r>
              <a:rPr lang="ar-SA" sz="2800" dirty="0" smtClean="0">
                <a:solidFill>
                  <a:srgbClr val="FF0000"/>
                </a:solidFill>
                <a:cs typeface="B Nazanin" pitchFamily="2" charset="-78"/>
              </a:rPr>
              <a:t>مقدار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دهي</a:t>
            </a:r>
            <a:r>
              <a:rPr lang="ar-SA" sz="2800" dirty="0" smtClean="0">
                <a:solidFill>
                  <a:srgbClr val="FF0000"/>
                </a:solidFill>
                <a:cs typeface="B Nazanin" pitchFamily="2" charset="-78"/>
              </a:rPr>
              <a:t> اوليه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به ساختارها</a:t>
            </a:r>
            <a:endParaRPr lang="fa-IR" sz="2800" b="1" dirty="0" smtClean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71472" y="1937772"/>
            <a:ext cx="764386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800" b="1" dirty="0" smtClean="0">
                <a:cs typeface="B Nazanin" pitchFamily="2" charset="-78"/>
              </a:rPr>
              <a:t>بمنظور دسترسي به عناصر يك ساختار از عملگر </a:t>
            </a:r>
            <a:r>
              <a:rPr lang="fa-IR" sz="2800" b="1" dirty="0" smtClean="0">
                <a:cs typeface="B Nazanin" pitchFamily="2" charset="-78"/>
              </a:rPr>
              <a:t>«</a:t>
            </a:r>
            <a:r>
              <a:rPr lang="ar-SA" sz="3600" b="1" dirty="0">
                <a:cs typeface="B Nazanin" pitchFamily="2" charset="-78"/>
              </a:rPr>
              <a:t>.</a:t>
            </a:r>
            <a:r>
              <a:rPr lang="fa-IR" sz="2800" b="1" dirty="0" smtClean="0">
                <a:cs typeface="B Nazanin" pitchFamily="2" charset="-78"/>
              </a:rPr>
              <a:t>»</a:t>
            </a:r>
            <a:r>
              <a:rPr lang="ar-SA" sz="2800" b="1" dirty="0" smtClean="0">
                <a:cs typeface="B Nazanin" pitchFamily="2" charset="-78"/>
              </a:rPr>
              <a:t> استفاده </a:t>
            </a:r>
            <a:endParaRPr lang="fa-IR" sz="2800" b="1" dirty="0" smtClean="0">
              <a:cs typeface="B Nazanin" pitchFamily="2" charset="-78"/>
            </a:endParaRPr>
          </a:p>
          <a:p>
            <a:pPr algn="r" rtl="1"/>
            <a:r>
              <a:rPr lang="ar-SA" sz="2800" b="1" dirty="0" smtClean="0">
                <a:cs typeface="B Nazanin" pitchFamily="2" charset="-78"/>
              </a:rPr>
              <a:t>مي‌گردد . عملگر </a:t>
            </a:r>
            <a:r>
              <a:rPr lang="en-US" sz="2800" b="1" dirty="0" smtClean="0">
                <a:cs typeface="B Nazanin" pitchFamily="2" charset="-78"/>
              </a:rPr>
              <a:t>.</a:t>
            </a:r>
            <a:r>
              <a:rPr lang="fa-IR" sz="2800" b="1" dirty="0" smtClean="0">
                <a:cs typeface="B Nazanin" pitchFamily="2" charset="-78"/>
              </a:rPr>
              <a:t> </a:t>
            </a:r>
            <a:r>
              <a:rPr lang="ar-SA" sz="2800" b="1" dirty="0" smtClean="0">
                <a:cs typeface="B Nazanin" pitchFamily="2" charset="-78"/>
              </a:rPr>
              <a:t>جزء عملگرهاي يكتائي مي‌باشد.</a:t>
            </a:r>
            <a:r>
              <a:rPr lang="en-US" sz="2800" b="1" dirty="0" smtClean="0">
                <a:cs typeface="B Nazanin" pitchFamily="2" charset="-78"/>
              </a:rPr>
              <a:t> </a:t>
            </a:r>
          </a:p>
          <a:p>
            <a:pPr algn="r" rtl="1"/>
            <a:endParaRPr lang="en-US" sz="2800" dirty="0" smtClean="0"/>
          </a:p>
          <a:p>
            <a:r>
              <a:rPr lang="en-US" sz="2800" dirty="0" smtClean="0"/>
              <a:t>&lt;</a:t>
            </a:r>
            <a:r>
              <a:rPr lang="fa-IR" sz="2800" dirty="0" smtClean="0"/>
              <a:t>اسم متغير از نوع ساختمان</a:t>
            </a:r>
            <a:r>
              <a:rPr lang="en-US" sz="2800" dirty="0" smtClean="0"/>
              <a:t>&gt;.&lt;</a:t>
            </a:r>
            <a:r>
              <a:rPr lang="fa-IR" sz="2800" dirty="0" smtClean="0"/>
              <a:t>نام جزء</a:t>
            </a:r>
            <a:r>
              <a:rPr lang="en-US" sz="2800" dirty="0" smtClean="0"/>
              <a:t>&gt;</a:t>
            </a:r>
          </a:p>
          <a:p>
            <a:endParaRPr lang="fa-IR" sz="2800" dirty="0" smtClean="0"/>
          </a:p>
          <a:p>
            <a:pPr algn="r" rtl="1"/>
            <a:r>
              <a:rPr lang="fa-IR" sz="2800" dirty="0" smtClean="0"/>
              <a:t>مثال: </a:t>
            </a:r>
          </a:p>
          <a:p>
            <a:pPr algn="r" rtl="1"/>
            <a:r>
              <a:rPr lang="fa-IR" sz="2800" dirty="0" smtClean="0"/>
              <a:t>دسترسي به اجزاي متغير </a:t>
            </a:r>
            <a:r>
              <a:rPr lang="en-US" sz="2800" dirty="0" smtClean="0"/>
              <a:t>p1</a:t>
            </a:r>
            <a:r>
              <a:rPr lang="fa-IR" sz="2800" dirty="0" smtClean="0"/>
              <a:t> که از نوع ساختمان </a:t>
            </a:r>
            <a:r>
              <a:rPr lang="en-US" sz="2400" dirty="0" err="1" smtClean="0"/>
              <a:t>personel</a:t>
            </a:r>
            <a:r>
              <a:rPr lang="fa-IR" sz="2400" dirty="0" smtClean="0"/>
              <a:t> </a:t>
            </a:r>
            <a:r>
              <a:rPr lang="fa-IR" sz="2800" dirty="0" smtClean="0"/>
              <a:t>مي‌باشد.</a:t>
            </a:r>
            <a:endParaRPr lang="en-US" sz="2800" dirty="0" smtClean="0"/>
          </a:p>
          <a:p>
            <a:r>
              <a:rPr lang="en-US" sz="2800" dirty="0" smtClean="0"/>
              <a:t> p1.name;</a:t>
            </a:r>
          </a:p>
          <a:p>
            <a:r>
              <a:rPr lang="en-US" sz="2800" dirty="0" smtClean="0"/>
              <a:t> p1.person;</a:t>
            </a:r>
          </a:p>
          <a:p>
            <a:r>
              <a:rPr lang="en-US" sz="2800" dirty="0" smtClean="0"/>
              <a:t> p1.salary;</a:t>
            </a:r>
            <a:endParaRPr lang="fa-IR" sz="2800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/>
          <a:lstStyle/>
          <a:p>
            <a:pPr algn="just"/>
            <a:r>
              <a:rPr lang="fa-IR" sz="2800" dirty="0" smtClean="0"/>
              <a:t>دسترسي به اجزاي ساختمان</a:t>
            </a:r>
            <a:endParaRPr lang="fa-IR" sz="2800" b="1" dirty="0" smtClean="0"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320270" y="1464910"/>
            <a:ext cx="750593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accent2"/>
                </a:solidFill>
                <a:cs typeface="B Nazanin" pitchFamily="2" charset="-78"/>
              </a:rPr>
              <a:t>مثال:</a:t>
            </a:r>
          </a:p>
          <a:p>
            <a:r>
              <a:rPr lang="en-US" sz="2400" b="1" dirty="0" err="1" smtClean="0">
                <a:solidFill>
                  <a:schemeClr val="accent2"/>
                </a:solidFill>
                <a:cs typeface="B Nazanin" pitchFamily="2" charset="-78"/>
              </a:rPr>
              <a:t>struct</a:t>
            </a:r>
            <a:r>
              <a:rPr lang="en-US" sz="2400" b="1" dirty="0" smtClean="0">
                <a:solidFill>
                  <a:schemeClr val="accent2"/>
                </a:solidFill>
                <a:cs typeface="B Nazanin" pitchFamily="2" charset="-78"/>
              </a:rPr>
              <a:t>  date {</a:t>
            </a:r>
          </a:p>
          <a:p>
            <a:r>
              <a:rPr lang="en-US" sz="2400" b="1" dirty="0" err="1" smtClean="0">
                <a:solidFill>
                  <a:schemeClr val="accent2"/>
                </a:solidFill>
                <a:cs typeface="B Nazanin" pitchFamily="2" charset="-78"/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  <a:cs typeface="B Nazanin" pitchFamily="2" charset="-78"/>
              </a:rPr>
              <a:t> month;</a:t>
            </a:r>
          </a:p>
          <a:p>
            <a:r>
              <a:rPr lang="en-US" sz="2400" b="1" dirty="0" err="1" smtClean="0">
                <a:solidFill>
                  <a:schemeClr val="accent2"/>
                </a:solidFill>
                <a:cs typeface="B Nazanin" pitchFamily="2" charset="-78"/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  <a:cs typeface="B Nazanin" pitchFamily="2" charset="-78"/>
              </a:rPr>
              <a:t> day;</a:t>
            </a:r>
          </a:p>
          <a:p>
            <a:r>
              <a:rPr lang="en-US" sz="2400" b="1" dirty="0" err="1" smtClean="0">
                <a:solidFill>
                  <a:schemeClr val="accent2"/>
                </a:solidFill>
                <a:cs typeface="B Nazanin" pitchFamily="2" charset="-78"/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  <a:cs typeface="B Nazanin" pitchFamily="2" charset="-78"/>
              </a:rPr>
              <a:t> year;</a:t>
            </a:r>
            <a:r>
              <a:rPr lang="fa-IR" sz="2400" b="1" dirty="0" smtClean="0">
                <a:solidFill>
                  <a:schemeClr val="accent2"/>
                </a:solidFill>
                <a:cs typeface="B Nazanin" pitchFamily="2" charset="-78"/>
              </a:rPr>
              <a:t>  </a:t>
            </a:r>
            <a:r>
              <a:rPr lang="en-US" sz="2400" b="1" dirty="0" smtClean="0">
                <a:solidFill>
                  <a:schemeClr val="accent2"/>
                </a:solidFill>
                <a:cs typeface="B Nazanin" pitchFamily="2" charset="-78"/>
              </a:rPr>
              <a:t>};</a:t>
            </a:r>
            <a:endParaRPr lang="fa-IR" sz="2400" b="1" dirty="0" smtClean="0">
              <a:solidFill>
                <a:schemeClr val="accent2"/>
              </a:solidFill>
              <a:cs typeface="B Nazanin" pitchFamily="2" charset="-78"/>
            </a:endParaRPr>
          </a:p>
          <a:p>
            <a:pPr algn="r" rtl="1"/>
            <a:r>
              <a:rPr lang="fa-IR" sz="2400" b="1" dirty="0" smtClean="0">
                <a:solidFill>
                  <a:schemeClr val="accent2"/>
                </a:solidFill>
                <a:cs typeface="B Nazanin" pitchFamily="2" charset="-78"/>
              </a:rPr>
              <a:t>در ساختار </a:t>
            </a:r>
            <a:r>
              <a:rPr lang="en-US" sz="2400" b="1" dirty="0" err="1" smtClean="0">
                <a:solidFill>
                  <a:schemeClr val="accent2"/>
                </a:solidFill>
                <a:cs typeface="B Nazanin" pitchFamily="2" charset="-78"/>
              </a:rPr>
              <a:t>personel</a:t>
            </a:r>
            <a:r>
              <a:rPr lang="fa-IR" sz="2400" b="1" dirty="0" smtClean="0">
                <a:solidFill>
                  <a:schemeClr val="accent2"/>
                </a:solidFill>
                <a:cs typeface="B Nazanin" pitchFamily="2" charset="-78"/>
              </a:rPr>
              <a:t> عنصر </a:t>
            </a:r>
            <a:r>
              <a:rPr lang="en-US" sz="2400" b="1" dirty="0" smtClean="0">
                <a:solidFill>
                  <a:schemeClr val="accent2"/>
                </a:solidFill>
                <a:cs typeface="B Nazanin" pitchFamily="2" charset="-78"/>
              </a:rPr>
              <a:t>start</a:t>
            </a:r>
            <a:r>
              <a:rPr lang="fa-IR" sz="2400" b="1" dirty="0" smtClean="0">
                <a:solidFill>
                  <a:schemeClr val="accent2"/>
                </a:solidFill>
                <a:cs typeface="B Nazanin" pitchFamily="2" charset="-78"/>
              </a:rPr>
              <a:t> از نوع ساختار </a:t>
            </a:r>
            <a:r>
              <a:rPr lang="en-US" sz="2400" b="1" dirty="0" smtClean="0">
                <a:solidFill>
                  <a:schemeClr val="accent2"/>
                </a:solidFill>
                <a:cs typeface="B Nazanin" pitchFamily="2" charset="-78"/>
              </a:rPr>
              <a:t>date</a:t>
            </a:r>
            <a:r>
              <a:rPr lang="fa-IR" sz="2400" b="1" dirty="0" smtClean="0">
                <a:solidFill>
                  <a:schemeClr val="accent2"/>
                </a:solidFill>
                <a:cs typeface="B Nazanin" pitchFamily="2" charset="-78"/>
              </a:rPr>
              <a:t> مي‌باشد.</a:t>
            </a:r>
            <a:endParaRPr lang="en-US" sz="2400" b="1" dirty="0" smtClean="0">
              <a:solidFill>
                <a:schemeClr val="accent2"/>
              </a:solidFill>
              <a:cs typeface="B Nazanin" pitchFamily="2" charset="-78"/>
            </a:endParaRPr>
          </a:p>
          <a:p>
            <a:r>
              <a:rPr lang="en-US" sz="2400" dirty="0" err="1" smtClean="0"/>
              <a:t>struct</a:t>
            </a:r>
            <a:r>
              <a:rPr lang="en-US" sz="2400" dirty="0" smtClean="0"/>
              <a:t>  </a:t>
            </a:r>
            <a:r>
              <a:rPr lang="en-US" sz="2400" dirty="0" err="1" smtClean="0"/>
              <a:t>personel</a:t>
            </a:r>
            <a:r>
              <a:rPr lang="en-US" sz="2400" dirty="0" smtClean="0"/>
              <a:t>{</a:t>
            </a:r>
          </a:p>
          <a:p>
            <a:r>
              <a:rPr lang="en-US" sz="2400" dirty="0" smtClean="0"/>
              <a:t>                  char name[30];</a:t>
            </a:r>
          </a:p>
          <a:p>
            <a:r>
              <a:rPr lang="en-US" sz="2400" dirty="0" smtClean="0"/>
              <a:t>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 person;</a:t>
            </a:r>
          </a:p>
          <a:p>
            <a:r>
              <a:rPr lang="en-US" sz="2400" dirty="0" smtClean="0"/>
              <a:t>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 salary;</a:t>
            </a:r>
            <a:endParaRPr lang="fa-IR" sz="2400" dirty="0" smtClean="0"/>
          </a:p>
          <a:p>
            <a:r>
              <a:rPr lang="fa-IR" sz="2400" dirty="0" smtClean="0"/>
              <a:t>	</a:t>
            </a:r>
            <a:r>
              <a:rPr lang="en-US" sz="2400" dirty="0" smtClean="0"/>
              <a:t>      date  start;  } p1;</a:t>
            </a:r>
          </a:p>
          <a:p>
            <a:pPr algn="r" rtl="1"/>
            <a:r>
              <a:rPr lang="fa-IR" sz="2400" dirty="0" smtClean="0"/>
              <a:t>نحوه دسترسی به عناصر ساختمان از نوع ساختمان</a:t>
            </a:r>
            <a:r>
              <a:rPr lang="en-US" sz="2400" dirty="0" smtClean="0"/>
              <a:t>:</a:t>
            </a:r>
            <a:endParaRPr lang="fa-IR" sz="2400" dirty="0" smtClean="0"/>
          </a:p>
          <a:p>
            <a:pPr algn="l"/>
            <a:r>
              <a:rPr lang="en-US" sz="2400" dirty="0" smtClean="0"/>
              <a:t>p1.start.day;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>
            <a:normAutofit fontScale="90000"/>
          </a:bodyPr>
          <a:lstStyle/>
          <a:p>
            <a:pPr algn="just"/>
            <a:r>
              <a:rPr lang="fa-IR" sz="2800" b="1" dirty="0" smtClean="0"/>
              <a:t>نکته1: </a:t>
            </a:r>
            <a:r>
              <a:rPr lang="ar-SA" sz="2800" b="1" dirty="0" smtClean="0"/>
              <a:t>عضو يك ساختار خود مي‌تواند يك ساختار ديگر باشد. </a:t>
            </a:r>
            <a:endParaRPr lang="en-US" sz="2800" b="1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buFontTx/>
              <a:buNone/>
            </a:pPr>
            <a:r>
              <a:rPr lang="ar-SA" sz="2800" b="1" dirty="0" smtClean="0">
                <a:solidFill>
                  <a:schemeClr val="accent2"/>
                </a:solidFill>
              </a:rPr>
              <a:t> مي‌توان آرايه‌اي تعريف </a:t>
            </a:r>
            <a:r>
              <a:rPr lang="fa-IR" sz="2800" b="1" dirty="0" smtClean="0">
                <a:solidFill>
                  <a:schemeClr val="accent2"/>
                </a:solidFill>
              </a:rPr>
              <a:t>نمود</a:t>
            </a:r>
            <a:r>
              <a:rPr lang="ar-SA" sz="2800" b="1" dirty="0" smtClean="0">
                <a:solidFill>
                  <a:schemeClr val="accent2"/>
                </a:solidFill>
              </a:rPr>
              <a:t> كه هر عضو آن يك ساختار باشد و حتي به آنها مقادير اوليه تخصيص نمود.</a:t>
            </a:r>
            <a:endParaRPr lang="en-US" sz="2800" b="1" dirty="0" smtClean="0">
              <a:solidFill>
                <a:schemeClr val="accent2"/>
              </a:solidFill>
            </a:endParaRPr>
          </a:p>
          <a:p>
            <a:pPr algn="r" rtl="1">
              <a:buFontTx/>
              <a:buNone/>
            </a:pPr>
            <a:endParaRPr lang="fa-IR" sz="2800" b="1" dirty="0" smtClean="0">
              <a:solidFill>
                <a:schemeClr val="accent2"/>
              </a:solidFill>
            </a:endParaRPr>
          </a:p>
          <a:p>
            <a:pPr algn="r" rtl="1">
              <a:buFontTx/>
              <a:buNone/>
            </a:pPr>
            <a:r>
              <a:rPr lang="fa-IR" sz="2800" b="1" dirty="0" smtClean="0">
                <a:solidFill>
                  <a:schemeClr val="accent2"/>
                </a:solidFill>
              </a:rPr>
              <a:t>مثال: </a:t>
            </a:r>
            <a:r>
              <a:rPr lang="fa-IR" sz="2800" dirty="0" smtClean="0"/>
              <a:t>شماره دانشجویی چند دانشجو به همراه معدل آنها </a:t>
            </a:r>
          </a:p>
          <a:p>
            <a:pPr algn="just"/>
            <a:r>
              <a:rPr lang="en-US" sz="2800" dirty="0" err="1" smtClean="0">
                <a:latin typeface="Tahoma" pitchFamily="34" charset="0"/>
              </a:rPr>
              <a:t>struct</a:t>
            </a:r>
            <a:r>
              <a:rPr lang="en-US" sz="2800" dirty="0" smtClean="0">
                <a:latin typeface="Tahoma" pitchFamily="34" charset="0"/>
              </a:rPr>
              <a:t>  student{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		</a:t>
            </a:r>
            <a:r>
              <a:rPr lang="en-US" sz="2800" dirty="0" err="1" smtClean="0">
                <a:latin typeface="Tahoma" pitchFamily="34" charset="0"/>
              </a:rPr>
              <a:t>int</a:t>
            </a:r>
            <a:r>
              <a:rPr lang="en-US" sz="2800" dirty="0" smtClean="0">
                <a:latin typeface="Tahoma" pitchFamily="34" charset="0"/>
              </a:rPr>
              <a:t>     </a:t>
            </a:r>
            <a:r>
              <a:rPr lang="en-US" sz="2800" dirty="0" err="1" smtClean="0">
                <a:latin typeface="Tahoma" pitchFamily="34" charset="0"/>
              </a:rPr>
              <a:t>stdno</a:t>
            </a:r>
            <a:r>
              <a:rPr lang="en-US" sz="2800" dirty="0" smtClean="0">
                <a:latin typeface="Tahoma" pitchFamily="34" charset="0"/>
              </a:rPr>
              <a:t>;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		float  </a:t>
            </a:r>
            <a:r>
              <a:rPr lang="en-US" sz="2800" dirty="0" err="1" smtClean="0">
                <a:latin typeface="Tahoma" pitchFamily="34" charset="0"/>
              </a:rPr>
              <a:t>ave</a:t>
            </a:r>
            <a:r>
              <a:rPr lang="en-US" sz="2800" dirty="0" smtClean="0">
                <a:latin typeface="Tahoma" pitchFamily="34" charset="0"/>
              </a:rPr>
              <a:t>;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		}  info[100];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/>
          <a:lstStyle/>
          <a:p>
            <a:pPr algn="just"/>
            <a:r>
              <a:rPr lang="fa-IR" sz="2800" b="1" dirty="0" smtClean="0">
                <a:solidFill>
                  <a:srgbClr val="FFFF00"/>
                </a:solidFill>
                <a:latin typeface="Tahoma" pitchFamily="34" charset="0"/>
              </a:rPr>
              <a:t>نکته2: آرايه‌اي از ساختارها</a:t>
            </a:r>
            <a:endParaRPr 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 smtClean="0">
                <a:latin typeface="Tahoma" pitchFamily="34" charset="0"/>
              </a:rPr>
              <a:t>struct</a:t>
            </a:r>
            <a:r>
              <a:rPr lang="en-US" sz="2800" dirty="0" smtClean="0">
                <a:latin typeface="Tahoma" pitchFamily="34" charset="0"/>
              </a:rPr>
              <a:t>  student{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		</a:t>
            </a:r>
            <a:r>
              <a:rPr lang="en-US" sz="2800" dirty="0" err="1" smtClean="0">
                <a:latin typeface="Tahoma" pitchFamily="34" charset="0"/>
              </a:rPr>
              <a:t>int</a:t>
            </a:r>
            <a:r>
              <a:rPr lang="en-US" sz="2800" dirty="0" smtClean="0">
                <a:latin typeface="Tahoma" pitchFamily="34" charset="0"/>
              </a:rPr>
              <a:t>     </a:t>
            </a:r>
            <a:r>
              <a:rPr lang="en-US" sz="2800" dirty="0" err="1" smtClean="0">
                <a:latin typeface="Tahoma" pitchFamily="34" charset="0"/>
              </a:rPr>
              <a:t>stdno</a:t>
            </a:r>
            <a:r>
              <a:rPr lang="en-US" sz="2800" dirty="0" smtClean="0">
                <a:latin typeface="Tahoma" pitchFamily="34" charset="0"/>
              </a:rPr>
              <a:t>;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		float  </a:t>
            </a:r>
            <a:r>
              <a:rPr lang="en-US" sz="2800" dirty="0" err="1" smtClean="0">
                <a:latin typeface="Tahoma" pitchFamily="34" charset="0"/>
              </a:rPr>
              <a:t>ave</a:t>
            </a:r>
            <a:r>
              <a:rPr lang="en-US" sz="2800" dirty="0" smtClean="0">
                <a:latin typeface="Tahoma" pitchFamily="34" charset="0"/>
              </a:rPr>
              <a:t>;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		}  info[100];</a:t>
            </a:r>
            <a:endParaRPr lang="fa-IR" sz="2800" dirty="0" smtClean="0">
              <a:latin typeface="Tahoma" pitchFamily="34" charset="0"/>
            </a:endParaRPr>
          </a:p>
          <a:p>
            <a:pPr algn="just"/>
            <a:endParaRPr lang="en-US" sz="1600" dirty="0" smtClean="0">
              <a:latin typeface="Tahoma" pitchFamily="34" charset="0"/>
            </a:endParaRPr>
          </a:p>
          <a:p>
            <a:pPr algn="just" rtl="1"/>
            <a:r>
              <a:rPr lang="fa-IR" sz="2400" b="1" dirty="0" smtClean="0">
                <a:solidFill>
                  <a:schemeClr val="accent2"/>
                </a:solidFill>
                <a:latin typeface="Tahoma" pitchFamily="34" charset="0"/>
              </a:rPr>
              <a:t>براي دسترسي به عناصر آرايه‌اي از نوع ساختمان، ابتدا نام متغير از نوع ساختمان را نوشته، در داخل کروشه، انديس آرايه را قرار داده، سپس با استفاده از عملگر </a:t>
            </a:r>
            <a:r>
              <a:rPr lang="en-US" sz="2400" b="1" dirty="0" smtClean="0">
                <a:solidFill>
                  <a:schemeClr val="accent2"/>
                </a:solidFill>
                <a:latin typeface="Tahoma" pitchFamily="34" charset="0"/>
              </a:rPr>
              <a:t>.</a:t>
            </a:r>
            <a:r>
              <a:rPr lang="fa-IR" sz="2400" b="1" dirty="0" smtClean="0">
                <a:solidFill>
                  <a:schemeClr val="accent2"/>
                </a:solidFill>
                <a:latin typeface="Tahoma" pitchFamily="34" charset="0"/>
              </a:rPr>
              <a:t> جزء مورد نظر را مشخص مي‌نماييم.</a:t>
            </a:r>
          </a:p>
          <a:p>
            <a:pPr algn="just" rtl="1"/>
            <a:endParaRPr lang="en-US" sz="1400" b="1" dirty="0" smtClean="0">
              <a:solidFill>
                <a:schemeClr val="accent2"/>
              </a:solidFill>
              <a:latin typeface="Tahoma" pitchFamily="34" charset="0"/>
            </a:endParaRPr>
          </a:p>
          <a:p>
            <a:pPr algn="just"/>
            <a:r>
              <a:rPr lang="en-US" sz="2800" b="1" dirty="0" smtClean="0">
                <a:solidFill>
                  <a:schemeClr val="accent2"/>
                </a:solidFill>
                <a:latin typeface="Tahoma" pitchFamily="34" charset="0"/>
              </a:rPr>
              <a:t>info[n].</a:t>
            </a:r>
            <a:r>
              <a:rPr lang="en-US" sz="2800" b="1" dirty="0" err="1" smtClean="0">
                <a:solidFill>
                  <a:schemeClr val="accent2"/>
                </a:solidFill>
                <a:latin typeface="Tahoma" pitchFamily="34" charset="0"/>
              </a:rPr>
              <a:t>stdno</a:t>
            </a:r>
            <a:r>
              <a:rPr lang="en-US" sz="2800" b="1" dirty="0" smtClean="0">
                <a:solidFill>
                  <a:schemeClr val="accent2"/>
                </a:solidFill>
                <a:latin typeface="Tahoma" pitchFamily="34" charset="0"/>
              </a:rPr>
              <a:t>;</a:t>
            </a:r>
          </a:p>
          <a:p>
            <a:pPr algn="just"/>
            <a:r>
              <a:rPr lang="en-US" sz="2800" b="1" dirty="0" smtClean="0">
                <a:solidFill>
                  <a:schemeClr val="accent2"/>
                </a:solidFill>
                <a:latin typeface="Tahoma" pitchFamily="34" charset="0"/>
              </a:rPr>
              <a:t>info[n].</a:t>
            </a:r>
            <a:r>
              <a:rPr lang="en-US" sz="2800" b="1" dirty="0" err="1" smtClean="0">
                <a:solidFill>
                  <a:schemeClr val="accent2"/>
                </a:solidFill>
                <a:latin typeface="Tahoma" pitchFamily="34" charset="0"/>
              </a:rPr>
              <a:t>ave</a:t>
            </a:r>
            <a:r>
              <a:rPr lang="en-US" sz="2800" b="1" dirty="0" smtClean="0">
                <a:solidFill>
                  <a:schemeClr val="accent2"/>
                </a:solidFill>
                <a:latin typeface="Tahoma" pitchFamily="34" charset="0"/>
              </a:rPr>
              <a:t>;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>
            <a:normAutofit fontScale="90000"/>
          </a:bodyPr>
          <a:lstStyle/>
          <a:p>
            <a:pPr algn="just"/>
            <a:r>
              <a:rPr lang="fa-IR" sz="2800" dirty="0" smtClean="0"/>
              <a:t>نحوه‌ي دسترسي به اجزاي عناصر يک آرايه از نوع ساختمان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latin typeface="Tahoma" pitchFamily="34" charset="0"/>
              </a:rPr>
              <a:t>اگر دو متغییر از یک نوع ساختمان داشته باشیم، </a:t>
            </a:r>
            <a:r>
              <a:rPr lang="fa-IR" sz="2800" dirty="0" err="1" smtClean="0">
                <a:latin typeface="Tahoma" pitchFamily="34" charset="0"/>
              </a:rPr>
              <a:t>مي‌توان</a:t>
            </a:r>
            <a:r>
              <a:rPr lang="fa-IR" sz="2800" dirty="0">
                <a:latin typeface="Tahoma" pitchFamily="34" charset="0"/>
              </a:rPr>
              <a:t> آنها را به </a:t>
            </a:r>
            <a:r>
              <a:rPr lang="fa-IR" sz="2800" dirty="0" smtClean="0">
                <a:latin typeface="Tahoma" pitchFamily="34" charset="0"/>
              </a:rPr>
              <a:t>يکديگر نسبت داد. در اينصورت اعضاي داده‌اي آنها به‌يکديگر نسبت داده مي‌شوند.</a:t>
            </a:r>
          </a:p>
          <a:p>
            <a:pPr algn="just" rtl="1"/>
            <a:r>
              <a:rPr lang="en-US" sz="2800" dirty="0" smtClean="0">
                <a:latin typeface="Tahoma" pitchFamily="34" charset="0"/>
              </a:rPr>
              <a:t>		</a:t>
            </a:r>
            <a:r>
              <a:rPr lang="fa-IR" sz="2800" dirty="0" smtClean="0">
                <a:latin typeface="Tahoma" pitchFamily="34" charset="0"/>
              </a:rPr>
              <a:t>مثال:</a:t>
            </a:r>
          </a:p>
          <a:p>
            <a:pPr algn="just"/>
            <a:r>
              <a:rPr lang="en-US" sz="2800" dirty="0" err="1" smtClean="0">
                <a:latin typeface="Tahoma" pitchFamily="34" charset="0"/>
              </a:rPr>
              <a:t>struct</a:t>
            </a:r>
            <a:r>
              <a:rPr lang="en-US" sz="2800" dirty="0" smtClean="0">
                <a:latin typeface="Tahoma" pitchFamily="34" charset="0"/>
              </a:rPr>
              <a:t>  student{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		</a:t>
            </a:r>
            <a:r>
              <a:rPr lang="en-US" sz="2800" dirty="0" err="1" smtClean="0">
                <a:latin typeface="Tahoma" pitchFamily="34" charset="0"/>
              </a:rPr>
              <a:t>int</a:t>
            </a:r>
            <a:r>
              <a:rPr lang="en-US" sz="2800" dirty="0" smtClean="0">
                <a:latin typeface="Tahoma" pitchFamily="34" charset="0"/>
              </a:rPr>
              <a:t>     </a:t>
            </a:r>
            <a:r>
              <a:rPr lang="en-US" sz="2800" dirty="0" err="1" smtClean="0">
                <a:latin typeface="Tahoma" pitchFamily="34" charset="0"/>
              </a:rPr>
              <a:t>stdno</a:t>
            </a:r>
            <a:r>
              <a:rPr lang="en-US" sz="2800" dirty="0" smtClean="0">
                <a:latin typeface="Tahoma" pitchFamily="34" charset="0"/>
              </a:rPr>
              <a:t>;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		float  </a:t>
            </a:r>
            <a:r>
              <a:rPr lang="en-US" sz="2800" dirty="0" err="1" smtClean="0">
                <a:latin typeface="Tahoma" pitchFamily="34" charset="0"/>
              </a:rPr>
              <a:t>ave</a:t>
            </a:r>
            <a:r>
              <a:rPr lang="en-US" sz="2800" dirty="0" smtClean="0">
                <a:latin typeface="Tahoma" pitchFamily="34" charset="0"/>
              </a:rPr>
              <a:t>;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		}  st1,st2;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…</a:t>
            </a:r>
          </a:p>
          <a:p>
            <a:pPr algn="just"/>
            <a:r>
              <a:rPr lang="en-US" sz="2800" dirty="0" smtClean="0">
                <a:latin typeface="Tahoma" pitchFamily="34" charset="0"/>
              </a:rPr>
              <a:t>st2 = st1; </a:t>
            </a:r>
            <a:endParaRPr lang="en-US" sz="2800" dirty="0"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/>
          <a:lstStyle/>
          <a:p>
            <a:pPr algn="just"/>
            <a:r>
              <a:rPr lang="ar-SA" sz="2800" b="1" dirty="0" smtClean="0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fa-IR" sz="2800" b="1" dirty="0" smtClean="0">
                <a:solidFill>
                  <a:srgbClr val="FFFF00"/>
                </a:solidFill>
                <a:latin typeface="Tahoma" pitchFamily="34" charset="0"/>
              </a:rPr>
              <a:t>انتساب ساختمان‌ها به يکديگر</a:t>
            </a:r>
            <a:endParaRPr 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357158" y="1428736"/>
            <a:ext cx="750593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400" dirty="0" smtClean="0">
                <a:cs typeface="B Nazanin" pitchFamily="2" charset="-78"/>
              </a:rPr>
              <a:t>برنامه زير هر عدد مختلط را بصورت يك ساختار در نظر گرفته، دو عدد مختلط را مي‌گيرد و مجموع آنها را مشخص و نمايش مي‌دهد.</a:t>
            </a:r>
            <a:endParaRPr lang="fa-IR" sz="2400" dirty="0" smtClean="0">
              <a:cs typeface="B Nazanin" pitchFamily="2" charset="-7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ar-SA" sz="2400" b="1" dirty="0" smtClean="0">
                <a:solidFill>
                  <a:schemeClr val="accent2"/>
                </a:solidFill>
                <a:cs typeface="Arial" pitchFamily="34" charset="0"/>
              </a:rPr>
              <a:t>#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include   &lt;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iostream.h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main( 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struct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complex{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float  a;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float  b; } x, y, z;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cout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&lt;&lt; 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  <a:sym typeface="Symbol" pitchFamily="18" charset="2"/>
              </a:rPr>
              <a:t>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enter 2 complex numbers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  <a:sym typeface="Symbol" pitchFamily="18" charset="2"/>
              </a:rPr>
              <a:t>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&lt;&lt;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endl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cin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&gt;&gt;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x.a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&gt;&gt;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x.b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cout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&lt;&lt;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endl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cin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&gt;&gt;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y.a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&gt;&gt;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y.b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z.a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=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x.a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+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y.a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z.b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=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x.b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+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y.b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cout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&lt;&lt;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endl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&lt;&lt;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z.a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&lt;&lt; 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  <a:sym typeface="Symbol" pitchFamily="18" charset="2"/>
              </a:rPr>
              <a:t>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   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  <a:sym typeface="Symbol" pitchFamily="18" charset="2"/>
              </a:rPr>
              <a:t>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&lt;&lt; </a:t>
            </a:r>
            <a:r>
              <a:rPr lang="en-US" sz="2400" b="1" dirty="0" err="1" smtClean="0">
                <a:solidFill>
                  <a:schemeClr val="accent2"/>
                </a:solidFill>
                <a:cs typeface="Arial" pitchFamily="34" charset="0"/>
              </a:rPr>
              <a:t>z.b</a:t>
            </a: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return 0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  <a:cs typeface="Arial" pitchFamily="34" charset="0"/>
              </a:rPr>
              <a:t>}</a:t>
            </a:r>
          </a:p>
          <a:p>
            <a:pPr algn="just" rtl="1"/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 </a:t>
            </a:r>
            <a:endParaRPr lang="en-US" sz="2400" dirty="0"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/>
          <a:lstStyle/>
          <a:p>
            <a:pPr algn="just"/>
            <a:r>
              <a:rPr lang="fa-IR" sz="2800" b="1" dirty="0" smtClean="0">
                <a:solidFill>
                  <a:srgbClr val="FFFF00"/>
                </a:solidFill>
                <a:latin typeface="Tahoma" pitchFamily="34" charset="0"/>
              </a:rPr>
              <a:t>مثال: جمع اعداد مختلط</a:t>
            </a:r>
            <a:endParaRPr 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buFontTx/>
              <a:buNone/>
            </a:pPr>
            <a:r>
              <a:rPr lang="ar-SA" sz="2800" b="1" dirty="0" smtClean="0"/>
              <a:t>مي‌توان اشاره‌گري را تعريف نمود كه به اولين بايت يك ساختار</a:t>
            </a:r>
            <a:r>
              <a:rPr lang="fa-IR" sz="2800" b="1" dirty="0" smtClean="0"/>
              <a:t> </a:t>
            </a:r>
            <a:r>
              <a:rPr lang="en-US" sz="2800" b="1" dirty="0" smtClean="0"/>
              <a:t>(</a:t>
            </a:r>
            <a:r>
              <a:rPr lang="en-US" sz="2800" b="1" dirty="0" err="1" smtClean="0"/>
              <a:t>struct</a:t>
            </a:r>
            <a:r>
              <a:rPr lang="en-US" sz="2800" b="1" dirty="0" smtClean="0"/>
              <a:t>)</a:t>
            </a:r>
            <a:r>
              <a:rPr lang="ar-SA" sz="2800" b="1" dirty="0" smtClean="0"/>
              <a:t> اشاره نمايد.</a:t>
            </a:r>
            <a:r>
              <a:rPr lang="en-US" sz="2800" b="1" dirty="0" smtClean="0"/>
              <a:t> </a:t>
            </a:r>
            <a:endParaRPr lang="fa-IR" sz="2800" b="1" dirty="0" smtClean="0"/>
          </a:p>
          <a:p>
            <a:pPr indent="360363"/>
            <a:r>
              <a:rPr lang="en-US" sz="2400" b="1" dirty="0" err="1" smtClean="0">
                <a:solidFill>
                  <a:schemeClr val="accent2"/>
                </a:solidFill>
              </a:rPr>
              <a:t>struct</a:t>
            </a:r>
            <a:r>
              <a:rPr lang="en-US" sz="2400" b="1" dirty="0" smtClean="0">
                <a:solidFill>
                  <a:schemeClr val="accent2"/>
                </a:solidFill>
              </a:rPr>
              <a:t>    struc1 </a:t>
            </a:r>
            <a:endParaRPr lang="fa-IR" sz="2400" b="1" dirty="0" smtClean="0">
              <a:solidFill>
                <a:schemeClr val="accent2"/>
              </a:solidFill>
            </a:endParaRPr>
          </a:p>
          <a:p>
            <a:pPr indent="360363"/>
            <a:r>
              <a:rPr lang="en-US" sz="2400" b="1" dirty="0" smtClean="0">
                <a:solidFill>
                  <a:schemeClr val="accent2"/>
                </a:solidFill>
              </a:rPr>
              <a:t>{</a:t>
            </a:r>
          </a:p>
          <a:p>
            <a:pPr indent="360363"/>
            <a:r>
              <a:rPr lang="en-US" sz="2400" b="1" dirty="0" smtClean="0">
                <a:solidFill>
                  <a:schemeClr val="accent2"/>
                </a:solidFill>
              </a:rPr>
              <a:t>          </a:t>
            </a:r>
            <a:r>
              <a:rPr lang="en-US" sz="2400" b="1" dirty="0" err="1" smtClean="0">
                <a:solidFill>
                  <a:schemeClr val="accent2"/>
                </a:solidFill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</a:rPr>
              <a:t> a ;</a:t>
            </a:r>
          </a:p>
          <a:p>
            <a:pPr indent="360363"/>
            <a:r>
              <a:rPr lang="en-US" sz="2400" b="1" dirty="0" smtClean="0">
                <a:solidFill>
                  <a:schemeClr val="accent2"/>
                </a:solidFill>
              </a:rPr>
              <a:t>          float b ;</a:t>
            </a:r>
          </a:p>
          <a:p>
            <a:pPr indent="360363"/>
            <a:r>
              <a:rPr lang="en-US" sz="2400" b="1" dirty="0" smtClean="0">
                <a:solidFill>
                  <a:schemeClr val="accent2"/>
                </a:solidFill>
              </a:rPr>
              <a:t>          char  c;</a:t>
            </a:r>
          </a:p>
          <a:p>
            <a:pPr indent="360363"/>
            <a:r>
              <a:rPr lang="en-US" sz="2400" b="1" dirty="0" smtClean="0">
                <a:solidFill>
                  <a:schemeClr val="accent2"/>
                </a:solidFill>
              </a:rPr>
              <a:t>          </a:t>
            </a:r>
            <a:r>
              <a:rPr lang="en-US" sz="2400" b="1" dirty="0" err="1" smtClean="0">
                <a:solidFill>
                  <a:schemeClr val="accent2"/>
                </a:solidFill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</a:rPr>
              <a:t> d ;</a:t>
            </a:r>
          </a:p>
          <a:p>
            <a:pPr indent="360363"/>
            <a:r>
              <a:rPr lang="en-US" sz="2400" b="1" dirty="0" smtClean="0">
                <a:solidFill>
                  <a:schemeClr val="accent2"/>
                </a:solidFill>
              </a:rPr>
              <a:t>} x, *</a:t>
            </a:r>
            <a:r>
              <a:rPr lang="en-US" sz="2400" b="1" dirty="0" err="1" smtClean="0">
                <a:solidFill>
                  <a:schemeClr val="accent2"/>
                </a:solidFill>
              </a:rPr>
              <a:t>px</a:t>
            </a:r>
            <a:r>
              <a:rPr lang="en-US" sz="2400" b="1" dirty="0" smtClean="0">
                <a:solidFill>
                  <a:schemeClr val="accent2"/>
                </a:solidFill>
              </a:rPr>
              <a:t> ;</a:t>
            </a:r>
          </a:p>
          <a:p>
            <a:pPr algn="just"/>
            <a:endParaRPr lang="fa-IR" sz="2800" dirty="0" smtClean="0"/>
          </a:p>
          <a:p>
            <a:pPr algn="just"/>
            <a:r>
              <a:rPr lang="ar-SA" sz="2800" dirty="0" smtClean="0"/>
              <a:t> </a:t>
            </a:r>
            <a:r>
              <a:rPr lang="en-US" sz="2800" b="1" dirty="0" err="1" smtClean="0">
                <a:solidFill>
                  <a:schemeClr val="accent2"/>
                </a:solidFill>
              </a:rPr>
              <a:t>px</a:t>
            </a:r>
            <a:r>
              <a:rPr lang="en-US" sz="2800" b="1" dirty="0" smtClean="0">
                <a:solidFill>
                  <a:schemeClr val="accent2"/>
                </a:solidFill>
              </a:rPr>
              <a:t> = &amp;x ;</a:t>
            </a:r>
            <a:r>
              <a:rPr lang="ar-SA" sz="2800" dirty="0" smtClean="0"/>
              <a:t> </a:t>
            </a:r>
          </a:p>
          <a:p>
            <a:pPr algn="just" rtl="1">
              <a:buFontTx/>
              <a:buNone/>
            </a:pPr>
            <a:endParaRPr lang="en-US" sz="2800" b="1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/>
          <a:lstStyle/>
          <a:p>
            <a:pPr algn="just"/>
            <a:r>
              <a:rPr lang="fa-IR" sz="2800" b="1" dirty="0" smtClean="0">
                <a:solidFill>
                  <a:srgbClr val="FFFF00"/>
                </a:solidFill>
                <a:latin typeface="Tahoma" pitchFamily="34" charset="0"/>
              </a:rPr>
              <a:t>ساختارها و</a:t>
            </a:r>
            <a:r>
              <a:rPr lang="ar-SA" sz="2800" b="1" dirty="0" smtClean="0">
                <a:solidFill>
                  <a:srgbClr val="FFFF00"/>
                </a:solidFill>
                <a:latin typeface="Tahoma" pitchFamily="34" charset="0"/>
              </a:rPr>
              <a:t> اشاره‌گرها</a:t>
            </a:r>
            <a:endParaRPr 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267200" y="3324235"/>
          <a:ext cx="36957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Document" r:id="rId4" imgW="4450059" imgH="1845482" progId="Word.Document.8">
                  <p:embed/>
                </p:oleObj>
              </mc:Choice>
              <mc:Fallback>
                <p:oleObj name="Document" r:id="rId4" imgW="4450059" imgH="1845482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324235"/>
                        <a:ext cx="369570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229314" y="5857892"/>
            <a:ext cx="4809330" cy="40011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rtl="1"/>
            <a:r>
              <a:rPr lang="ar-SA" sz="2000" b="1" dirty="0">
                <a:solidFill>
                  <a:srgbClr val="003399"/>
                </a:solidFill>
                <a:cs typeface="B Nazanin" pitchFamily="2" charset="-78"/>
              </a:rPr>
              <a:t>عبارت </a:t>
            </a:r>
            <a:r>
              <a:rPr lang="en-US" sz="2000" b="1" dirty="0" err="1">
                <a:solidFill>
                  <a:srgbClr val="003399"/>
                </a:solidFill>
                <a:cs typeface="B Nazanin" pitchFamily="2" charset="-78"/>
              </a:rPr>
              <a:t>x.a</a:t>
            </a:r>
            <a:r>
              <a:rPr lang="ar-SA" sz="2000" b="1" dirty="0">
                <a:solidFill>
                  <a:srgbClr val="003399"/>
                </a:solidFill>
                <a:cs typeface="B Nazanin" pitchFamily="2" charset="-78"/>
              </a:rPr>
              <a:t> معادل </a:t>
            </a:r>
            <a:r>
              <a:rPr lang="en-US" sz="2000" b="1" dirty="0" err="1">
                <a:solidFill>
                  <a:srgbClr val="003399"/>
                </a:solidFill>
                <a:cs typeface="B Nazanin" pitchFamily="2" charset="-78"/>
              </a:rPr>
              <a:t>px</a:t>
            </a:r>
            <a:r>
              <a:rPr lang="en-US" sz="2000" b="1" dirty="0">
                <a:solidFill>
                  <a:srgbClr val="003399"/>
                </a:solidFill>
                <a:cs typeface="B Nazanin" pitchFamily="2" charset="-78"/>
                <a:sym typeface="Symbol" pitchFamily="18" charset="2"/>
              </a:rPr>
              <a:t></a:t>
            </a:r>
            <a:r>
              <a:rPr lang="en-US" sz="2000" b="1" dirty="0" smtClean="0">
                <a:solidFill>
                  <a:srgbClr val="003399"/>
                </a:solidFill>
                <a:cs typeface="B Nazanin" pitchFamily="2" charset="-78"/>
              </a:rPr>
              <a:t>a</a:t>
            </a:r>
            <a:r>
              <a:rPr lang="fa-IR" sz="2000" b="1" dirty="0">
                <a:solidFill>
                  <a:srgbClr val="003399"/>
                </a:solidFill>
                <a:cs typeface="B Nazanin" pitchFamily="2" charset="-78"/>
              </a:rPr>
              <a:t> </a:t>
            </a:r>
            <a:r>
              <a:rPr lang="fa-IR" sz="2000" b="1" dirty="0" smtClean="0">
                <a:solidFill>
                  <a:srgbClr val="003399"/>
                </a:solidFill>
                <a:cs typeface="B Nazanin" pitchFamily="2" charset="-78"/>
              </a:rPr>
              <a:t>و </a:t>
            </a:r>
            <a:r>
              <a:rPr lang="fa-IR" sz="2000" b="1" dirty="0" smtClean="0">
                <a:solidFill>
                  <a:srgbClr val="003399"/>
                </a:solidFill>
                <a:cs typeface="B Nazanin" pitchFamily="2" charset="-78"/>
              </a:rPr>
              <a:t>معادل </a:t>
            </a:r>
            <a:r>
              <a:rPr lang="en-US" sz="2000" b="1" dirty="0">
                <a:solidFill>
                  <a:srgbClr val="003399"/>
                </a:solidFill>
                <a:cs typeface="B Nazanin" pitchFamily="2" charset="-78"/>
              </a:rPr>
              <a:t>(*</a:t>
            </a:r>
            <a:r>
              <a:rPr lang="en-US" sz="2000" b="1" dirty="0" err="1">
                <a:solidFill>
                  <a:srgbClr val="003399"/>
                </a:solidFill>
                <a:cs typeface="B Nazanin" pitchFamily="2" charset="-78"/>
              </a:rPr>
              <a:t>px</a:t>
            </a:r>
            <a:r>
              <a:rPr lang="en-US" sz="2000" b="1" dirty="0">
                <a:solidFill>
                  <a:srgbClr val="003399"/>
                </a:solidFill>
                <a:cs typeface="B Nazanin" pitchFamily="2" charset="-78"/>
              </a:rPr>
              <a:t>).a</a:t>
            </a:r>
            <a:r>
              <a:rPr lang="ar-SA" sz="2000" b="1" dirty="0">
                <a:solidFill>
                  <a:srgbClr val="003399"/>
                </a:solidFill>
                <a:cs typeface="B Nazanin" pitchFamily="2" charset="-78"/>
                <a:sym typeface="Symbol" pitchFamily="18" charset="2"/>
              </a:rPr>
              <a:t> مي‌باشد.</a:t>
            </a:r>
            <a:r>
              <a:rPr lang="en-US" sz="2000" b="1" dirty="0">
                <a:solidFill>
                  <a:srgbClr val="003399"/>
                </a:solidFill>
                <a:cs typeface="B Nazanin" pitchFamily="2" charset="-78"/>
                <a:sym typeface="Symbol" pitchFamily="18" charset="2"/>
              </a:rPr>
              <a:t> </a:t>
            </a: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5451475" y="3626061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71472" y="1357298"/>
            <a:ext cx="750593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</a:rPr>
              <a:t>#include       &lt;</a:t>
            </a:r>
            <a:r>
              <a:rPr lang="en-US" sz="2400" b="1" dirty="0" err="1" smtClean="0">
                <a:solidFill>
                  <a:schemeClr val="accent2"/>
                </a:solidFill>
              </a:rPr>
              <a:t>iostream.h</a:t>
            </a:r>
            <a:r>
              <a:rPr lang="en-US" sz="2400" b="1" dirty="0" smtClean="0">
                <a:solidFill>
                  <a:schemeClr val="accent2"/>
                </a:solidFill>
              </a:rPr>
              <a:t>&gt;</a:t>
            </a:r>
            <a:endParaRPr lang="ar-SA" sz="24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</a:rPr>
              <a:t> main( 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</a:rPr>
              <a:t>struct</a:t>
            </a:r>
            <a:r>
              <a:rPr lang="en-US" sz="2400" b="1" dirty="0" smtClean="0">
                <a:solidFill>
                  <a:schemeClr val="accent2"/>
                </a:solidFill>
              </a:rPr>
              <a:t> </a:t>
            </a:r>
            <a:r>
              <a:rPr lang="en-US" sz="2400" b="1" dirty="0" err="1" smtClean="0">
                <a:solidFill>
                  <a:schemeClr val="accent2"/>
                </a:solidFill>
              </a:rPr>
              <a:t>rec</a:t>
            </a:r>
            <a:r>
              <a:rPr lang="en-US" sz="2400" b="1" dirty="0" smtClean="0">
                <a:solidFill>
                  <a:schemeClr val="accent2"/>
                </a:solidFill>
              </a:rPr>
              <a:t>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fa-IR" sz="2400" b="1" dirty="0" smtClean="0">
                <a:solidFill>
                  <a:schemeClr val="accent2"/>
                </a:solidFill>
              </a:rPr>
              <a:t>	</a:t>
            </a:r>
            <a:r>
              <a:rPr lang="en-US" sz="2400" b="1" dirty="0" smtClean="0">
                <a:solidFill>
                  <a:schemeClr val="accent2"/>
                </a:solidFill>
              </a:rPr>
              <a:t>float  a;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fa-IR" sz="2400" b="1" dirty="0" smtClean="0">
                <a:solidFill>
                  <a:schemeClr val="accent2"/>
                </a:solidFill>
              </a:rPr>
              <a:t>	</a:t>
            </a:r>
            <a:r>
              <a:rPr lang="en-US" sz="2400" b="1" dirty="0" err="1" smtClean="0">
                <a:solidFill>
                  <a:schemeClr val="accent2"/>
                </a:solidFill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</a:rPr>
              <a:t>  b; } *</a:t>
            </a:r>
            <a:r>
              <a:rPr lang="en-US" sz="2400" b="1" dirty="0" err="1" smtClean="0">
                <a:solidFill>
                  <a:schemeClr val="accent2"/>
                </a:solidFill>
              </a:rPr>
              <a:t>ptr</a:t>
            </a:r>
            <a:r>
              <a:rPr lang="en-US" sz="2400" b="1" dirty="0" smtClean="0">
                <a:solidFill>
                  <a:schemeClr val="accent2"/>
                </a:solidFill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</a:rPr>
              <a:t> n;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</a:rPr>
              <a:t>cout</a:t>
            </a:r>
            <a:r>
              <a:rPr lang="en-US" sz="2400" b="1" dirty="0" smtClean="0">
                <a:solidFill>
                  <a:schemeClr val="accent2"/>
                </a:solidFill>
              </a:rPr>
              <a:t> &lt;&lt; </a:t>
            </a:r>
            <a:r>
              <a:rPr lang="en-US" sz="2400" b="1" dirty="0" smtClean="0">
                <a:solidFill>
                  <a:schemeClr val="accent2"/>
                </a:solidFill>
                <a:sym typeface="Symbol" pitchFamily="18" charset="2"/>
              </a:rPr>
              <a:t></a:t>
            </a:r>
            <a:r>
              <a:rPr lang="en-US" sz="2400" b="1" dirty="0" smtClean="0">
                <a:solidFill>
                  <a:schemeClr val="accent2"/>
                </a:solidFill>
              </a:rPr>
              <a:t> how many records? \n</a:t>
            </a:r>
            <a:r>
              <a:rPr lang="en-US" sz="2400" b="1" dirty="0" smtClean="0">
                <a:solidFill>
                  <a:schemeClr val="accent2"/>
                </a:solidFill>
                <a:sym typeface="Symbol" pitchFamily="18" charset="2"/>
              </a:rPr>
              <a:t></a:t>
            </a:r>
            <a:endParaRPr lang="en-US" sz="24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</a:rPr>
              <a:t>cin</a:t>
            </a:r>
            <a:r>
              <a:rPr lang="en-US" sz="2400" b="1" dirty="0" smtClean="0">
                <a:solidFill>
                  <a:schemeClr val="accent2"/>
                </a:solidFill>
              </a:rPr>
              <a:t> &gt;&gt; n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err="1" smtClean="0">
                <a:solidFill>
                  <a:schemeClr val="accent2"/>
                </a:solidFill>
              </a:rPr>
              <a:t>ptr</a:t>
            </a:r>
            <a:r>
              <a:rPr lang="en-US" sz="2400" b="1" dirty="0" smtClean="0">
                <a:solidFill>
                  <a:schemeClr val="accent2"/>
                </a:solidFill>
              </a:rPr>
              <a:t> = new  </a:t>
            </a:r>
            <a:r>
              <a:rPr lang="en-US" sz="2400" b="1" dirty="0" err="1" smtClean="0">
                <a:solidFill>
                  <a:schemeClr val="accent2"/>
                </a:solidFill>
              </a:rPr>
              <a:t>rec</a:t>
            </a:r>
            <a:r>
              <a:rPr lang="en-US" sz="2400" b="1" dirty="0" smtClean="0">
                <a:solidFill>
                  <a:schemeClr val="accent2"/>
                </a:solidFill>
              </a:rPr>
              <a:t>[n];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</a:rPr>
              <a:t>for(</a:t>
            </a:r>
            <a:r>
              <a:rPr lang="en-US" sz="2400" b="1" dirty="0" err="1" smtClean="0">
                <a:solidFill>
                  <a:schemeClr val="accent2"/>
                </a:solidFill>
              </a:rPr>
              <a:t>int</a:t>
            </a:r>
            <a:r>
              <a:rPr lang="en-US" sz="2400" b="1" dirty="0" smtClean="0">
                <a:solidFill>
                  <a:schemeClr val="accent2"/>
                </a:solidFill>
              </a:rPr>
              <a:t>  </a:t>
            </a:r>
            <a:r>
              <a:rPr lang="en-US" sz="2400" b="1" dirty="0" err="1" smtClean="0">
                <a:solidFill>
                  <a:schemeClr val="accent2"/>
                </a:solidFill>
              </a:rPr>
              <a:t>i</a:t>
            </a:r>
            <a:r>
              <a:rPr lang="en-US" sz="2400" b="1" dirty="0" smtClean="0">
                <a:solidFill>
                  <a:schemeClr val="accent2"/>
                </a:solidFill>
              </a:rPr>
              <a:t>=0; </a:t>
            </a:r>
            <a:r>
              <a:rPr lang="en-US" sz="2400" b="1" dirty="0" err="1" smtClean="0">
                <a:solidFill>
                  <a:schemeClr val="accent2"/>
                </a:solidFill>
              </a:rPr>
              <a:t>i</a:t>
            </a:r>
            <a:r>
              <a:rPr lang="en-US" sz="2400" b="1" dirty="0" smtClean="0">
                <a:solidFill>
                  <a:schemeClr val="accent2"/>
                </a:solidFill>
              </a:rPr>
              <a:t>&lt;n; ++</a:t>
            </a:r>
            <a:r>
              <a:rPr lang="en-US" sz="2400" b="1" dirty="0" err="1" smtClean="0">
                <a:solidFill>
                  <a:schemeClr val="accent2"/>
                </a:solidFill>
              </a:rPr>
              <a:t>i</a:t>
            </a:r>
            <a:r>
              <a:rPr lang="en-US" sz="2400" b="1" dirty="0" smtClean="0">
                <a:solidFill>
                  <a:schemeClr val="accent2"/>
                </a:solidFill>
              </a:rPr>
              <a:t>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</a:rPr>
              <a:t>	</a:t>
            </a:r>
            <a:r>
              <a:rPr lang="en-US" sz="2400" b="1" dirty="0" err="1" smtClean="0">
                <a:solidFill>
                  <a:schemeClr val="accent2"/>
                </a:solidFill>
              </a:rPr>
              <a:t>cout</a:t>
            </a:r>
            <a:r>
              <a:rPr lang="en-US" sz="2400" b="1" dirty="0" smtClean="0">
                <a:solidFill>
                  <a:schemeClr val="accent2"/>
                </a:solidFill>
              </a:rPr>
              <a:t> &lt;&lt;((</a:t>
            </a:r>
            <a:r>
              <a:rPr lang="en-US" sz="2400" b="1" dirty="0" err="1" smtClean="0">
                <a:solidFill>
                  <a:schemeClr val="accent2"/>
                </a:solidFill>
              </a:rPr>
              <a:t>ptr+i</a:t>
            </a:r>
            <a:r>
              <a:rPr lang="en-US" sz="2400" b="1" dirty="0" smtClean="0">
                <a:solidFill>
                  <a:schemeClr val="accent2"/>
                </a:solidFill>
              </a:rPr>
              <a:t>) </a:t>
            </a:r>
            <a:r>
              <a:rPr lang="en-US" sz="2400" b="1" dirty="0" smtClean="0">
                <a:solidFill>
                  <a:schemeClr val="accent2"/>
                </a:solidFill>
                <a:sym typeface="Symbol" pitchFamily="18" charset="2"/>
              </a:rPr>
              <a:t></a:t>
            </a:r>
            <a:r>
              <a:rPr lang="en-US" sz="2400" b="1" dirty="0" smtClean="0">
                <a:solidFill>
                  <a:schemeClr val="accent2"/>
                </a:solidFill>
              </a:rPr>
              <a:t>b = </a:t>
            </a:r>
            <a:r>
              <a:rPr lang="en-US" sz="2400" b="1" dirty="0" err="1" smtClean="0">
                <a:solidFill>
                  <a:schemeClr val="accent2"/>
                </a:solidFill>
              </a:rPr>
              <a:t>i</a:t>
            </a:r>
            <a:r>
              <a:rPr lang="en-US" sz="2400" b="1" dirty="0" smtClean="0">
                <a:solidFill>
                  <a:schemeClr val="accent2"/>
                </a:solidFill>
              </a:rPr>
              <a:t> ) &lt;&lt; </a:t>
            </a:r>
            <a:r>
              <a:rPr lang="en-US" sz="2400" b="1" dirty="0" smtClean="0">
                <a:solidFill>
                  <a:schemeClr val="accent2"/>
                </a:solidFill>
                <a:sym typeface="Symbol" pitchFamily="18" charset="2"/>
              </a:rPr>
              <a:t></a:t>
            </a:r>
            <a:r>
              <a:rPr lang="en-US" sz="2400" b="1" dirty="0" smtClean="0">
                <a:solidFill>
                  <a:schemeClr val="accent2"/>
                </a:solidFill>
              </a:rPr>
              <a:t>   </a:t>
            </a:r>
            <a:r>
              <a:rPr lang="en-US" sz="2400" b="1" dirty="0" smtClean="0">
                <a:solidFill>
                  <a:schemeClr val="accent2"/>
                </a:solidFill>
                <a:sym typeface="Symbol" pitchFamily="18" charset="2"/>
              </a:rPr>
              <a:t></a:t>
            </a:r>
            <a:r>
              <a:rPr lang="en-US" sz="2400" b="1" dirty="0" smtClean="0">
                <a:solidFill>
                  <a:schemeClr val="accent2"/>
                </a:solidFill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</a:rPr>
              <a:t>	</a:t>
            </a:r>
            <a:r>
              <a:rPr lang="en-US" sz="2400" b="1" dirty="0" err="1" smtClean="0">
                <a:solidFill>
                  <a:schemeClr val="accent2"/>
                </a:solidFill>
              </a:rPr>
              <a:t>cout</a:t>
            </a:r>
            <a:r>
              <a:rPr lang="en-US" sz="2400" b="1" dirty="0" smtClean="0">
                <a:solidFill>
                  <a:schemeClr val="accent2"/>
                </a:solidFill>
              </a:rPr>
              <a:t> &lt;&lt;((*(</a:t>
            </a:r>
            <a:r>
              <a:rPr lang="en-US" sz="2400" b="1" dirty="0" err="1" smtClean="0">
                <a:solidFill>
                  <a:schemeClr val="accent2"/>
                </a:solidFill>
              </a:rPr>
              <a:t>ptr</a:t>
            </a:r>
            <a:r>
              <a:rPr lang="en-US" sz="2400" b="1" dirty="0" smtClean="0">
                <a:solidFill>
                  <a:schemeClr val="accent2"/>
                </a:solidFill>
              </a:rPr>
              <a:t> +</a:t>
            </a:r>
            <a:r>
              <a:rPr lang="en-US" sz="2400" b="1" dirty="0" err="1" smtClean="0">
                <a:solidFill>
                  <a:schemeClr val="accent2"/>
                </a:solidFill>
              </a:rPr>
              <a:t>i</a:t>
            </a:r>
            <a:r>
              <a:rPr lang="en-US" sz="2400" b="1" dirty="0" smtClean="0">
                <a:solidFill>
                  <a:schemeClr val="accent2"/>
                </a:solidFill>
              </a:rPr>
              <a:t>)).a = i+0.5) &lt;&lt; </a:t>
            </a:r>
            <a:r>
              <a:rPr lang="en-US" sz="2400" b="1" dirty="0" err="1" smtClean="0">
                <a:solidFill>
                  <a:schemeClr val="accent2"/>
                </a:solidFill>
              </a:rPr>
              <a:t>endl</a:t>
            </a:r>
            <a:r>
              <a:rPr lang="en-US" sz="2400" b="1" dirty="0" smtClean="0">
                <a:solidFill>
                  <a:schemeClr val="accent2"/>
                </a:solidFill>
              </a:rPr>
              <a:t> ;}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</a:rPr>
              <a:t>delete  [ ] </a:t>
            </a:r>
            <a:r>
              <a:rPr lang="en-US" sz="2400" b="1" dirty="0" err="1" smtClean="0">
                <a:solidFill>
                  <a:schemeClr val="accent2"/>
                </a:solidFill>
              </a:rPr>
              <a:t>ptr</a:t>
            </a:r>
            <a:r>
              <a:rPr lang="en-US" sz="2400" b="1" dirty="0" smtClean="0">
                <a:solidFill>
                  <a:schemeClr val="accent2"/>
                </a:solidFill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chemeClr val="accent2"/>
                </a:solidFill>
              </a:rPr>
              <a:t>return 0 ; }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>
            <a:normAutofit/>
          </a:bodyPr>
          <a:lstStyle/>
          <a:p>
            <a:pPr algn="just"/>
            <a:r>
              <a:rPr lang="ar-SA" sz="2800" b="1" dirty="0" smtClean="0">
                <a:latin typeface="Tahoma" pitchFamily="34" charset="0"/>
              </a:rPr>
              <a:t>* مثال</a:t>
            </a:r>
            <a:r>
              <a:rPr lang="fa-IR" sz="2800" b="1" dirty="0" smtClean="0">
                <a:latin typeface="Tahoma" pitchFamily="34" charset="0"/>
              </a:rPr>
              <a:t>:</a:t>
            </a:r>
            <a:r>
              <a:rPr lang="ar-SA" sz="2800" b="1" dirty="0" smtClean="0">
                <a:latin typeface="Tahoma" pitchFamily="34" charset="0"/>
              </a:rPr>
              <a:t> </a:t>
            </a:r>
            <a:r>
              <a:rPr lang="fa-IR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ايجاد</a:t>
            </a:r>
            <a:r>
              <a:rPr lang="fa-IR" sz="2800" b="1" dirty="0" smtClean="0">
                <a:latin typeface="Tahoma" pitchFamily="34" charset="0"/>
              </a:rPr>
              <a:t> </a:t>
            </a:r>
            <a:r>
              <a:rPr lang="ar-SA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آرايه</a:t>
            </a:r>
            <a:r>
              <a:rPr lang="fa-IR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‌اي پويا از ساختار</a:t>
            </a:r>
            <a:endParaRPr lang="fa-IR" sz="2800" b="1" dirty="0" smtClean="0"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>
                <a:cs typeface="B Lotus" pitchFamily="2" charset="-78"/>
              </a:rPr>
              <a:t>ارائه دهنده: </a:t>
            </a:r>
            <a:r>
              <a:rPr lang="fa-IR" dirty="0" smtClean="0">
                <a:cs typeface="B Lotus" pitchFamily="2" charset="-78"/>
              </a:rPr>
              <a:t>محسن فرهادي</a:t>
            </a:r>
            <a:endParaRPr lang="fa-IR" dirty="0">
              <a:cs typeface="B Lotus" pitchFamily="2" charset="-78"/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838200" y="1937772"/>
            <a:ext cx="7277334" cy="417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09600" indent="-609600" algn="r" rtl="1"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solidFill>
                  <a:srgbClr val="FF5050"/>
                </a:solidFill>
              </a:rPr>
              <a:t>1</a:t>
            </a:r>
            <a:r>
              <a:rPr lang="fa-IR" sz="2400" b="1" dirty="0" smtClean="0"/>
              <a:t>- ساختمان‌ها</a:t>
            </a:r>
          </a:p>
          <a:p>
            <a:pPr marL="609600" indent="-609600" algn="r" rtl="1"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dirty="0" smtClean="0">
                <a:solidFill>
                  <a:srgbClr val="FF5050"/>
                </a:solidFill>
              </a:rPr>
              <a:t>2</a:t>
            </a:r>
            <a:r>
              <a:rPr lang="fa-IR" sz="2400" dirty="0" smtClean="0"/>
              <a:t>-</a:t>
            </a:r>
            <a:r>
              <a:rPr lang="ar-SA" sz="2400" dirty="0" smtClean="0"/>
              <a:t>  </a:t>
            </a:r>
            <a:r>
              <a:rPr lang="fa-IR" sz="2400" dirty="0" smtClean="0"/>
              <a:t>مقدار دهي اوليه ساختمان</a:t>
            </a:r>
          </a:p>
          <a:p>
            <a:pPr marL="609600" indent="-609600" algn="r" rtl="1"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dirty="0" smtClean="0">
                <a:solidFill>
                  <a:srgbClr val="FF5050"/>
                </a:solidFill>
              </a:rPr>
              <a:t>3</a:t>
            </a:r>
            <a:r>
              <a:rPr lang="fa-IR" sz="2400" dirty="0" smtClean="0"/>
              <a:t>-</a:t>
            </a:r>
            <a:r>
              <a:rPr lang="ar-SA" sz="2400" dirty="0" smtClean="0"/>
              <a:t>   </a:t>
            </a:r>
            <a:r>
              <a:rPr lang="fa-IR" sz="2400" dirty="0" smtClean="0"/>
              <a:t>دسترسي به اجزاي ساختمان</a:t>
            </a:r>
          </a:p>
          <a:p>
            <a:pPr marL="609600" indent="-609600" algn="r" rtl="1"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dirty="0" smtClean="0">
                <a:solidFill>
                  <a:srgbClr val="FF5050"/>
                </a:solidFill>
              </a:rPr>
              <a:t>4</a:t>
            </a:r>
            <a:r>
              <a:rPr lang="fa-IR" sz="2400" dirty="0" smtClean="0"/>
              <a:t>- </a:t>
            </a:r>
            <a:r>
              <a:rPr lang="ar-SA" sz="2400" dirty="0" smtClean="0"/>
              <a:t>  </a:t>
            </a:r>
            <a:r>
              <a:rPr lang="fa-IR" sz="2400" dirty="0" smtClean="0"/>
              <a:t>ساختمان‌هاي تو در تو</a:t>
            </a:r>
          </a:p>
          <a:p>
            <a:pPr marL="609600" indent="-609600" algn="r" rtl="1"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dirty="0" smtClean="0">
                <a:solidFill>
                  <a:srgbClr val="FF5050"/>
                </a:solidFill>
              </a:rPr>
              <a:t>5</a:t>
            </a:r>
            <a:r>
              <a:rPr lang="fa-IR" sz="2400" dirty="0" smtClean="0"/>
              <a:t>- </a:t>
            </a:r>
            <a:r>
              <a:rPr lang="ar-SA" sz="2400" dirty="0" smtClean="0"/>
              <a:t>آرايه‌</a:t>
            </a:r>
            <a:r>
              <a:rPr lang="fa-IR" sz="2400" dirty="0" smtClean="0"/>
              <a:t>اي از ساختمان</a:t>
            </a:r>
          </a:p>
          <a:p>
            <a:pPr algn="r" rtl="1">
              <a:lnSpc>
                <a:spcPct val="90000"/>
              </a:lnSpc>
              <a:spcAft>
                <a:spcPts val="600"/>
              </a:spcAft>
              <a:defRPr/>
            </a:pPr>
            <a:r>
              <a:rPr lang="fa-IR" sz="2400" b="1" dirty="0" smtClean="0">
                <a:solidFill>
                  <a:srgbClr val="FF5050"/>
                </a:solidFill>
                <a:latin typeface="Tahoma" pitchFamily="34" charset="0"/>
              </a:rPr>
              <a:t>6</a:t>
            </a:r>
            <a:r>
              <a:rPr lang="ar-SA" sz="2400" dirty="0" smtClean="0"/>
              <a:t>- </a:t>
            </a:r>
            <a:r>
              <a:rPr lang="fa-IR" sz="2400" dirty="0" smtClean="0"/>
              <a:t>انتساب ساختمان‌ها به يکديگر</a:t>
            </a:r>
          </a:p>
          <a:p>
            <a:pPr algn="r" rtl="1">
              <a:lnSpc>
                <a:spcPct val="90000"/>
              </a:lnSpc>
              <a:spcAft>
                <a:spcPts val="600"/>
              </a:spcAft>
              <a:defRPr/>
            </a:pPr>
            <a:r>
              <a:rPr lang="fa-IR" sz="2400" dirty="0" smtClean="0">
                <a:solidFill>
                  <a:srgbClr val="FF0000"/>
                </a:solidFill>
              </a:rPr>
              <a:t>7</a:t>
            </a:r>
            <a:r>
              <a:rPr lang="fa-IR" sz="2400" dirty="0" smtClean="0"/>
              <a:t>- ساختارها و اشاره‌گرها</a:t>
            </a:r>
          </a:p>
          <a:p>
            <a:pPr algn="r" rtl="1">
              <a:lnSpc>
                <a:spcPct val="90000"/>
              </a:lnSpc>
              <a:spcAft>
                <a:spcPts val="600"/>
              </a:spcAft>
              <a:defRPr/>
            </a:pPr>
            <a:r>
              <a:rPr lang="fa-IR" sz="2400" dirty="0" smtClean="0">
                <a:solidFill>
                  <a:srgbClr val="FF0000"/>
                </a:solidFill>
              </a:rPr>
              <a:t>8</a:t>
            </a:r>
            <a:r>
              <a:rPr lang="fa-IR" sz="2400" dirty="0" smtClean="0"/>
              <a:t>-</a:t>
            </a:r>
            <a:r>
              <a:rPr lang="ar-SA" sz="2400" dirty="0" smtClean="0"/>
              <a:t> آرايه‌هاي‌ پويا</a:t>
            </a:r>
            <a:r>
              <a:rPr lang="fa-IR" sz="2400" dirty="0" smtClean="0"/>
              <a:t> از ساختمان</a:t>
            </a:r>
          </a:p>
          <a:p>
            <a:pPr algn="r" rtl="1">
              <a:lnSpc>
                <a:spcPct val="90000"/>
              </a:lnSpc>
              <a:spcAft>
                <a:spcPts val="600"/>
              </a:spcAft>
              <a:defRPr/>
            </a:pPr>
            <a:r>
              <a:rPr lang="fa-IR" sz="2400" b="1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endParaRPr lang="fa-IR" sz="24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03516"/>
            <a:ext cx="7086600" cy="66803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fa-IR" sz="2400" dirty="0" smtClean="0"/>
              <a:t>{</a:t>
            </a:r>
            <a:r>
              <a:rPr lang="fa-IR" sz="2400" dirty="0" err="1" smtClean="0"/>
              <a:t>ساختمان‌ها</a:t>
            </a:r>
            <a:r>
              <a:rPr lang="fa-IR" sz="2400" dirty="0" smtClean="0"/>
              <a:t> (فهرست مطالب)}</a:t>
            </a:r>
            <a:endParaRPr lang="en-US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/>
              <a:t> </a:t>
            </a:r>
            <a:r>
              <a:rPr lang="ar-SA" sz="2800" b="1" dirty="0" smtClean="0"/>
              <a:t>ساختارها شبيه آرايه‌ها بوده بدين صورت كه يك نوع داده گروهي است كه فضاي پيوسته از حافظه اصلي را اشغال مي‌نمايد. </a:t>
            </a:r>
            <a:r>
              <a:rPr lang="fa-IR" sz="2800" b="1" dirty="0" smtClean="0"/>
              <a:t>اما</a:t>
            </a:r>
            <a:r>
              <a:rPr lang="ar-SA" sz="2800" b="1" dirty="0" smtClean="0"/>
              <a:t> عناصر ساختار الزاماً از يك نوع نمي‌باشند بلكه اعضاي يك ساختار مي‌توانند از نوع‌هاي مختلف از قبيل </a:t>
            </a:r>
            <a:r>
              <a:rPr lang="en-US" sz="2800" b="1" dirty="0" smtClean="0"/>
              <a:t>char</a:t>
            </a:r>
            <a:r>
              <a:rPr lang="ar-SA" sz="2800" b="1" dirty="0" smtClean="0"/>
              <a:t> ، </a:t>
            </a:r>
            <a:r>
              <a:rPr lang="en-US" sz="2800" b="1" dirty="0" err="1" smtClean="0"/>
              <a:t>int</a:t>
            </a:r>
            <a:r>
              <a:rPr lang="ar-SA" sz="2800" b="1" dirty="0" smtClean="0"/>
              <a:t> ، </a:t>
            </a:r>
            <a:r>
              <a:rPr lang="en-US" sz="2800" b="1" dirty="0" smtClean="0"/>
              <a:t>float</a:t>
            </a:r>
            <a:r>
              <a:rPr lang="ar-SA" sz="2800" b="1" dirty="0" smtClean="0"/>
              <a:t> ، </a:t>
            </a:r>
            <a:r>
              <a:rPr lang="en-US" sz="2800" b="1" dirty="0" smtClean="0"/>
              <a:t>…</a:t>
            </a:r>
            <a:r>
              <a:rPr lang="ar-SA" sz="2800" b="1" dirty="0" smtClean="0"/>
              <a:t> باشند.</a:t>
            </a:r>
            <a:r>
              <a:rPr lang="en-US" sz="2800" b="1" dirty="0" smtClean="0"/>
              <a:t> </a:t>
            </a:r>
            <a:endParaRPr lang="fa-IR" sz="2800" dirty="0" smtClean="0"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71480"/>
            <a:ext cx="7086600" cy="689284"/>
          </a:xfrm>
        </p:spPr>
        <p:txBody>
          <a:bodyPr>
            <a:normAutofit/>
          </a:bodyPr>
          <a:lstStyle/>
          <a:p>
            <a:pPr algn="just"/>
            <a:r>
              <a:rPr lang="fa-IR" sz="2400" dirty="0" smtClean="0"/>
              <a:t>مقدمه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3200" dirty="0" smtClean="0">
                <a:latin typeface="Tahoma" pitchFamily="34" charset="0"/>
              </a:rPr>
              <a:t>آشنايي با </a:t>
            </a:r>
            <a:r>
              <a:rPr lang="fa-IR" sz="3200" dirty="0" smtClean="0">
                <a:latin typeface="Tahoma" pitchFamily="34" charset="0"/>
              </a:rPr>
              <a:t>ساختمان‌ها</a:t>
            </a:r>
            <a:r>
              <a:rPr lang="ar-SA" sz="3200" dirty="0" smtClean="0">
                <a:latin typeface="Tahoma" pitchFamily="34" charset="0"/>
              </a:rPr>
              <a:t> و نحوۀ کار با </a:t>
            </a:r>
            <a:r>
              <a:rPr lang="fa-IR" sz="3200" dirty="0" smtClean="0">
                <a:latin typeface="Tahoma" pitchFamily="34" charset="0"/>
              </a:rPr>
              <a:t>آنها</a:t>
            </a:r>
            <a:endParaRPr lang="en-US" sz="3200" dirty="0"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74954"/>
            <a:ext cx="7086600" cy="596592"/>
          </a:xfrm>
        </p:spPr>
        <p:txBody>
          <a:bodyPr/>
          <a:lstStyle/>
          <a:p>
            <a:pPr algn="just"/>
            <a:r>
              <a:rPr lang="ar-SA" sz="2800" b="1" dirty="0" smtClean="0">
                <a:latin typeface="Tahoma" pitchFamily="34" charset="0"/>
              </a:rPr>
              <a:t>هدف کلي:</a:t>
            </a:r>
            <a:r>
              <a:rPr lang="ar-SA" sz="2800" dirty="0" smtClean="0">
                <a:latin typeface="Tahoma" pitchFamily="34" charset="0"/>
              </a:rPr>
              <a:t> </a:t>
            </a:r>
            <a:endParaRPr lang="fa-IR" sz="2800" dirty="0"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40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انتظار مي‌رود پس از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پايان</a:t>
            </a:r>
            <a:r>
              <a:rPr lang="ar-SA" sz="2800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 اين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جلسه</a:t>
            </a:r>
            <a:r>
              <a:rPr lang="ar-SA" sz="2800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 بتوانيد:</a:t>
            </a:r>
            <a:endParaRPr lang="fa-IR" sz="2800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</a:endParaRPr>
          </a:p>
          <a:p>
            <a:pPr algn="just" rtl="1"/>
            <a:r>
              <a:rPr lang="ar-SA" sz="2800" dirty="0" smtClean="0">
                <a:latin typeface="Tahoma" pitchFamily="34" charset="0"/>
              </a:rPr>
              <a:t>- </a:t>
            </a:r>
            <a:r>
              <a:rPr lang="fa-IR" sz="2800" dirty="0" smtClean="0">
                <a:latin typeface="Tahoma" pitchFamily="34" charset="0"/>
              </a:rPr>
              <a:t>ساختمان </a:t>
            </a:r>
            <a:r>
              <a:rPr lang="ar-SA" sz="2800" dirty="0" smtClean="0">
                <a:latin typeface="Tahoma" pitchFamily="34" charset="0"/>
              </a:rPr>
              <a:t>را تعريف کنيد و </a:t>
            </a:r>
            <a:r>
              <a:rPr lang="fa-IR" sz="2800" dirty="0" smtClean="0">
                <a:latin typeface="Tahoma" pitchFamily="34" charset="0"/>
              </a:rPr>
              <a:t>نحوه </a:t>
            </a:r>
            <a:r>
              <a:rPr lang="ar-SA" sz="2800" dirty="0" smtClean="0">
                <a:latin typeface="Tahoma" pitchFamily="34" charset="0"/>
              </a:rPr>
              <a:t>دستيابي </a:t>
            </a:r>
            <a:r>
              <a:rPr lang="fa-IR" sz="2800" dirty="0" smtClean="0">
                <a:latin typeface="Tahoma" pitchFamily="34" charset="0"/>
              </a:rPr>
              <a:t>به اجزاي ساختمان را بدانيد</a:t>
            </a:r>
            <a:r>
              <a:rPr lang="ar-SA" sz="2800" dirty="0" smtClean="0">
                <a:latin typeface="Tahoma" pitchFamily="34" charset="0"/>
              </a:rPr>
              <a:t>.</a:t>
            </a:r>
            <a:endParaRPr lang="fa-IR" sz="2800" dirty="0" smtClean="0">
              <a:latin typeface="Tahoma" pitchFamily="34" charset="0"/>
            </a:endParaRPr>
          </a:p>
          <a:p>
            <a:pPr algn="just" rtl="1">
              <a:buFontTx/>
              <a:buChar char="-"/>
            </a:pPr>
            <a:r>
              <a:rPr lang="fa-IR" sz="2800" dirty="0" smtClean="0">
                <a:latin typeface="Tahoma" pitchFamily="34" charset="0"/>
              </a:rPr>
              <a:t>آرايه‌هايي از نوع ساختمان تعريف نماييد</a:t>
            </a:r>
            <a:r>
              <a:rPr lang="ar-SA" sz="2800" dirty="0" smtClean="0">
                <a:latin typeface="Tahoma" pitchFamily="34" charset="0"/>
              </a:rPr>
              <a:t>.</a:t>
            </a:r>
            <a:endParaRPr lang="fa-IR" sz="2800" dirty="0" smtClean="0"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74954"/>
            <a:ext cx="7086600" cy="596592"/>
          </a:xfrm>
        </p:spPr>
        <p:txBody>
          <a:bodyPr/>
          <a:lstStyle/>
          <a:p>
            <a:pPr algn="just"/>
            <a:r>
              <a:rPr lang="ar-SA" sz="2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هدف‌هاي رفتاري:</a:t>
            </a:r>
            <a:endParaRPr lang="fa-IR" sz="28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40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 smtClean="0"/>
              <a:t>ساختمان، مجموعه‌اي از عناصر است که </a:t>
            </a:r>
            <a:r>
              <a:rPr lang="fa-IR" sz="2400" dirty="0" err="1" smtClean="0"/>
              <a:t>مي‌توانند</a:t>
            </a:r>
            <a:r>
              <a:rPr lang="fa-IR" sz="2400" dirty="0" smtClean="0"/>
              <a:t> </a:t>
            </a:r>
            <a:r>
              <a:rPr lang="fa-IR" sz="2400" dirty="0" err="1" smtClean="0"/>
              <a:t>هم‌نوع</a:t>
            </a:r>
            <a:r>
              <a:rPr lang="fa-IR" sz="2400" dirty="0" smtClean="0"/>
              <a:t> نباشند.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/>
              <a:t>براي تعريف نوع ساختمان از کلمه کليدي </a:t>
            </a:r>
            <a:r>
              <a:rPr lang="en-US" sz="2400" dirty="0" smtClean="0"/>
              <a:t> </a:t>
            </a:r>
            <a:r>
              <a:rPr lang="en-US" sz="2400" dirty="0" err="1" smtClean="0"/>
              <a:t>struct</a:t>
            </a:r>
            <a:r>
              <a:rPr lang="fa-IR" sz="2400" dirty="0" smtClean="0"/>
              <a:t>‌استفاده مي‌شود.</a:t>
            </a:r>
          </a:p>
          <a:p>
            <a:pPr algn="l">
              <a:lnSpc>
                <a:spcPct val="150000"/>
              </a:lnSpc>
            </a:pPr>
            <a:r>
              <a:rPr lang="en-US" sz="2400" dirty="0" smtClean="0"/>
              <a:t> </a:t>
            </a:r>
            <a:r>
              <a:rPr lang="en-US" sz="2400" dirty="0" err="1" smtClean="0"/>
              <a:t>struct</a:t>
            </a:r>
            <a:r>
              <a:rPr lang="en-US" sz="2400" dirty="0" smtClean="0"/>
              <a:t> </a:t>
            </a:r>
            <a:r>
              <a:rPr lang="fa-IR" sz="2400" dirty="0" smtClean="0"/>
              <a:t>نام نوع ساختمان</a:t>
            </a:r>
            <a:r>
              <a:rPr lang="en-US" sz="2400" dirty="0" smtClean="0"/>
              <a:t> {</a:t>
            </a:r>
          </a:p>
          <a:p>
            <a:pPr algn="l">
              <a:lnSpc>
                <a:spcPct val="150000"/>
              </a:lnSpc>
            </a:pPr>
            <a:r>
              <a:rPr lang="en-US" sz="2400" dirty="0" smtClean="0"/>
              <a:t>                       </a:t>
            </a:r>
            <a:r>
              <a:rPr lang="fa-IR" sz="2400" dirty="0" smtClean="0"/>
              <a:t>اجزاي ساختمان</a:t>
            </a:r>
            <a:endParaRPr lang="en-US" sz="2400" dirty="0" smtClean="0"/>
          </a:p>
          <a:p>
            <a:pPr algn="l">
              <a:lnSpc>
                <a:spcPct val="150000"/>
              </a:lnSpc>
            </a:pPr>
            <a:r>
              <a:rPr lang="en-US" sz="2400" dirty="0" smtClean="0"/>
              <a:t>          };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/>
              <a:t>نام ساختمان، از قانون نامگذاري براي متغيرها تبعيت مي‌نمايد.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/>
              <a:t>اجزاي ساختمان، متغيرهايي هستند که قسمتي از ساختمان مي‌باشند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/>
          <a:lstStyle/>
          <a:p>
            <a:pPr algn="just"/>
            <a:r>
              <a:rPr lang="fa-IR" sz="2800" dirty="0" smtClean="0"/>
              <a:t>ساختمان‌ها (</a:t>
            </a:r>
            <a:r>
              <a:rPr lang="en-US" sz="2800" dirty="0" smtClean="0"/>
              <a:t>structures</a:t>
            </a:r>
            <a:r>
              <a:rPr lang="fa-IR" sz="2800" dirty="0" smtClean="0"/>
              <a:t>)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42910" y="2357430"/>
            <a:ext cx="778674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/>
              <a:t>يک ساختمان نمونه با اجزاي اسم، شماره کارمندي و حقوق کارمندان</a:t>
            </a:r>
          </a:p>
          <a:p>
            <a:pPr algn="r" rtl="1"/>
            <a:r>
              <a:rPr lang="fa-IR" sz="2800" dirty="0" smtClean="0"/>
              <a:t> </a:t>
            </a:r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struct</a:t>
            </a:r>
            <a:r>
              <a:rPr lang="en-US" sz="2400" dirty="0" smtClean="0"/>
              <a:t> </a:t>
            </a:r>
            <a:r>
              <a:rPr lang="en-US" sz="2400" dirty="0" err="1" smtClean="0"/>
              <a:t>personel</a:t>
            </a:r>
            <a:r>
              <a:rPr lang="en-US" sz="2400" dirty="0" smtClean="0"/>
              <a:t>{</a:t>
            </a:r>
          </a:p>
          <a:p>
            <a:r>
              <a:rPr lang="en-US" sz="2400" dirty="0" smtClean="0"/>
              <a:t>                  char name[30];</a:t>
            </a:r>
          </a:p>
          <a:p>
            <a:r>
              <a:rPr lang="en-US" sz="2400" dirty="0" smtClean="0"/>
              <a:t>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 person;</a:t>
            </a:r>
          </a:p>
          <a:p>
            <a:r>
              <a:rPr lang="en-US" sz="2400" dirty="0" smtClean="0"/>
              <a:t>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 salary;</a:t>
            </a:r>
          </a:p>
          <a:p>
            <a:r>
              <a:rPr lang="en-US" sz="2400" dirty="0" smtClean="0"/>
              <a:t>     };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/>
          <a:lstStyle/>
          <a:p>
            <a:pPr algn="just"/>
            <a:r>
              <a:rPr lang="fa-IR" sz="2800" dirty="0" smtClean="0"/>
              <a:t>مثال: تعریف ساختمان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/>
              <a:t>روش اول: درحين تعريف نوع ساختمان، متغيرهاي از نوع ساختمان را مشخص مي‌نماييم.</a:t>
            </a:r>
            <a:endParaRPr lang="en-US" sz="2400" dirty="0" smtClean="0"/>
          </a:p>
          <a:p>
            <a:pPr algn="r" rtl="1"/>
            <a:endParaRPr lang="fa-IR" sz="2400" dirty="0" smtClean="0"/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struct</a:t>
            </a:r>
            <a:r>
              <a:rPr lang="en-US" sz="2400" dirty="0" smtClean="0"/>
              <a:t> </a:t>
            </a:r>
            <a:r>
              <a:rPr lang="en-US" sz="2400" dirty="0" err="1" smtClean="0"/>
              <a:t>personel</a:t>
            </a:r>
            <a:r>
              <a:rPr lang="en-US" sz="2400" dirty="0" smtClean="0"/>
              <a:t>{</a:t>
            </a:r>
          </a:p>
          <a:p>
            <a:r>
              <a:rPr lang="en-US" sz="2400" dirty="0" smtClean="0"/>
              <a:t>                  char name[30];</a:t>
            </a:r>
          </a:p>
          <a:p>
            <a:r>
              <a:rPr lang="en-US" sz="2400" dirty="0" smtClean="0"/>
              <a:t>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 person;</a:t>
            </a:r>
          </a:p>
          <a:p>
            <a:r>
              <a:rPr lang="en-US" sz="2400" dirty="0" smtClean="0"/>
              <a:t>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 salary;</a:t>
            </a:r>
          </a:p>
          <a:p>
            <a:r>
              <a:rPr lang="en-US" sz="2400" dirty="0" smtClean="0"/>
              <a:t>     } p1,p2;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>
            <a:normAutofit/>
          </a:bodyPr>
          <a:lstStyle/>
          <a:p>
            <a:pPr algn="just"/>
            <a:r>
              <a:rPr lang="fa-IR" sz="2400" dirty="0" smtClean="0"/>
              <a:t>تعريف متغيرهايي از نوع ساختمان</a:t>
            </a:r>
            <a:endParaRPr lang="fa-IR" sz="2800" b="1" dirty="0" smtClean="0"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/>
              <a:t>روش دوم: پس از تعريف نوع ساختمان، با استفاده از نام ساختمان.</a:t>
            </a:r>
            <a:endParaRPr lang="en-US" sz="2400" dirty="0" smtClean="0"/>
          </a:p>
          <a:p>
            <a:pPr algn="r" rtl="1"/>
            <a:endParaRPr lang="fa-IR" sz="2400" dirty="0" smtClean="0"/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struct</a:t>
            </a:r>
            <a:r>
              <a:rPr lang="en-US" sz="2400" dirty="0" smtClean="0"/>
              <a:t> </a:t>
            </a:r>
            <a:r>
              <a:rPr lang="en-US" sz="2400" dirty="0" err="1" smtClean="0"/>
              <a:t>personel</a:t>
            </a:r>
            <a:r>
              <a:rPr lang="en-US" sz="2400" dirty="0" smtClean="0"/>
              <a:t>{</a:t>
            </a:r>
          </a:p>
          <a:p>
            <a:r>
              <a:rPr lang="en-US" sz="2400" dirty="0" smtClean="0"/>
              <a:t>                  char name[30];</a:t>
            </a:r>
          </a:p>
          <a:p>
            <a:r>
              <a:rPr lang="en-US" sz="2400" dirty="0" smtClean="0"/>
              <a:t>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 person;</a:t>
            </a:r>
          </a:p>
          <a:p>
            <a:r>
              <a:rPr lang="en-US" sz="2400" dirty="0" smtClean="0"/>
              <a:t>                  </a:t>
            </a:r>
            <a:r>
              <a:rPr lang="en-US" sz="2400" dirty="0" err="1" smtClean="0"/>
              <a:t>int</a:t>
            </a:r>
            <a:r>
              <a:rPr lang="en-US" sz="2400" dirty="0" smtClean="0"/>
              <a:t>  salary;</a:t>
            </a:r>
          </a:p>
          <a:p>
            <a:r>
              <a:rPr lang="en-US" sz="2400" dirty="0" smtClean="0"/>
              <a:t>     } ;</a:t>
            </a:r>
          </a:p>
          <a:p>
            <a:endParaRPr lang="fa-IR" sz="2400" dirty="0" smtClean="0"/>
          </a:p>
          <a:p>
            <a:pPr algn="l"/>
            <a:r>
              <a:rPr lang="en-US" sz="2400" dirty="0" err="1" smtClean="0"/>
              <a:t>personel</a:t>
            </a:r>
            <a:r>
              <a:rPr lang="en-US" sz="2400" dirty="0" smtClean="0"/>
              <a:t> </a:t>
            </a:r>
            <a:r>
              <a:rPr lang="fa-IR" sz="2400" dirty="0" smtClean="0"/>
              <a:t> </a:t>
            </a:r>
            <a:r>
              <a:rPr lang="en-US" sz="2400" dirty="0" smtClean="0"/>
              <a:t>p1,p2;</a:t>
            </a:r>
            <a:endParaRPr lang="fa-IR" sz="2400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00042"/>
            <a:ext cx="7086600" cy="760722"/>
          </a:xfrm>
        </p:spPr>
        <p:txBody>
          <a:bodyPr>
            <a:normAutofit/>
          </a:bodyPr>
          <a:lstStyle/>
          <a:p>
            <a:pPr algn="just"/>
            <a:r>
              <a:rPr lang="fa-IR" sz="2400" dirty="0" smtClean="0"/>
              <a:t>تعريف متغيرهايي از نوع ساختمان</a:t>
            </a:r>
            <a:endParaRPr lang="fa-IR" sz="2800" b="1" dirty="0" smtClean="0"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ساختمان‌ها -فرهادي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{نام درس}&amp;quot;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60&quot;/&gt;&lt;/object&gt;&lt;object type=&quot;3&quot; unique_id=&quot;10006&quot;&gt;&lt;property id=&quot;20148&quot; value=&quot;5&quot;/&gt;&lt;property id=&quot;20300&quot; value=&quot;Slide 3&quot;/&gt;&lt;property id=&quot;20307&quot; value=&quot;277&quot;/&gt;&lt;/object&gt;&lt;object type=&quot;3&quot; unique_id=&quot;10009&quot;&gt;&lt;property id=&quot;20148&quot; value=&quot;5&quot;/&gt;&lt;property id=&quot;20300&quot; value=&quot;Slide 9&quot;/&gt;&lt;property id=&quot;20307&quot; value=&quot;258&quot;/&gt;&lt;/object&gt;&lt;object type=&quot;3&quot; unique_id=&quot;10057&quot;&gt;&lt;property id=&quot;20148&quot; value=&quot;5&quot;/&gt;&lt;property id=&quot;20300&quot; value=&quot;Slide 4&quot;/&gt;&lt;property id=&quot;20307&quot; value=&quot;278&quot;/&gt;&lt;/object&gt;&lt;object type=&quot;3&quot; unique_id=&quot;10094&quot;&gt;&lt;property id=&quot;20148&quot; value=&quot;5&quot;/&gt;&lt;property id=&quot;20300&quot; value=&quot;Slide 5&quot;/&gt;&lt;property id=&quot;20307&quot; value=&quot;279&quot;/&gt;&lt;/object&gt;&lt;object type=&quot;3&quot; unique_id=&quot;10095&quot;&gt;&lt;property id=&quot;20148&quot; value=&quot;5&quot;/&gt;&lt;property id=&quot;20300&quot; value=&quot;Slide 6&quot;/&gt;&lt;property id=&quot;20307&quot; value=&quot;280&quot;/&gt;&lt;/object&gt;&lt;object type=&quot;3&quot; unique_id=&quot;10150&quot;&gt;&lt;property id=&quot;20148&quot; value=&quot;5&quot;/&gt;&lt;property id=&quot;20300&quot; value=&quot;Slide 7&quot;/&gt;&lt;property id=&quot;20307&quot; value=&quot;281&quot;/&gt;&lt;/object&gt;&lt;object type=&quot;3&quot; unique_id=&quot;10251&quot;&gt;&lt;property id=&quot;20148&quot; value=&quot;5&quot;/&gt;&lt;property id=&quot;20300&quot; value=&quot;Slide 8&quot;/&gt;&lt;property id=&quot;20307&quot; value=&quot;282&quot;/&gt;&lt;/object&gt;&lt;/object&gt;&lt;/object&gt;&lt;/database&gt;"/>
  <p:tag name="ISPRING_RESOURCE_PATHS_HASH_2" val="e18615a7ccc54a8ab9e947dc9da7651e488a52f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6">
      <a:majorFont>
        <a:latin typeface="Times New Roman"/>
        <a:ea typeface=""/>
        <a:cs typeface="B Titr"/>
      </a:majorFont>
      <a:minorFont>
        <a:latin typeface="Times New Roman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4030</TotalTime>
  <Words>824</Words>
  <Application>Microsoft Office PowerPoint</Application>
  <PresentationFormat>On-screen Show (4:3)</PresentationFormat>
  <Paragraphs>177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B Lotus</vt:lpstr>
      <vt:lpstr>B Nazanin</vt:lpstr>
      <vt:lpstr>B Titr</vt:lpstr>
      <vt:lpstr>Calibri</vt:lpstr>
      <vt:lpstr>Symbol</vt:lpstr>
      <vt:lpstr>Tahoma</vt:lpstr>
      <vt:lpstr>Times New Roman</vt:lpstr>
      <vt:lpstr>Wingdings</vt:lpstr>
      <vt:lpstr>Office Theme</vt:lpstr>
      <vt:lpstr>Document</vt:lpstr>
      <vt:lpstr>مباني کامپيوتر و برنامه‌نويسي</vt:lpstr>
      <vt:lpstr>{ساختمان‌ها (فهرست مطالب)}</vt:lpstr>
      <vt:lpstr>مقدمه</vt:lpstr>
      <vt:lpstr>هدف کلي: </vt:lpstr>
      <vt:lpstr>هدف‌هاي رفتاري:</vt:lpstr>
      <vt:lpstr>ساختمان‌ها (structures)</vt:lpstr>
      <vt:lpstr>مثال: تعریف ساختمان</vt:lpstr>
      <vt:lpstr>تعريف متغيرهايي از نوع ساختمان</vt:lpstr>
      <vt:lpstr>تعريف متغيرهايي از نوع ساختمان</vt:lpstr>
      <vt:lpstr>مقداردهي اوليه به ساختارها</vt:lpstr>
      <vt:lpstr>دسترسي به اجزاي ساختمان</vt:lpstr>
      <vt:lpstr>نکته1: عضو يك ساختار خود مي‌تواند يك ساختار ديگر باشد. </vt:lpstr>
      <vt:lpstr>نکته2: آرايه‌اي از ساختارها</vt:lpstr>
      <vt:lpstr>نحوه‌ي دسترسي به اجزاي عناصر يک آرايه از نوع ساختمان</vt:lpstr>
      <vt:lpstr> انتساب ساختمان‌ها به يکديگر</vt:lpstr>
      <vt:lpstr>مثال: جمع اعداد مختلط</vt:lpstr>
      <vt:lpstr>ساختارها و اشاره‌گرها</vt:lpstr>
      <vt:lpstr>* مثال: ايجاد آرايه‌اي پويا از ساختار</vt:lpstr>
      <vt:lpstr>PowerPoint Presentation</vt:lpstr>
    </vt:vector>
  </TitlesOfParts>
  <Company>semoho.com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Seyyed Moslem Hosseini</dc:creator>
  <cp:lastModifiedBy>Mohsen</cp:lastModifiedBy>
  <cp:revision>247</cp:revision>
  <dcterms:created xsi:type="dcterms:W3CDTF">2012-03-12T06:58:54Z</dcterms:created>
  <dcterms:modified xsi:type="dcterms:W3CDTF">2016-12-10T11:27:09Z</dcterms:modified>
</cp:coreProperties>
</file>