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0" r:id="rId1"/>
  </p:sldMasterIdLst>
  <p:notesMasterIdLst>
    <p:notesMasterId r:id="rId50"/>
  </p:notesMasterIdLst>
  <p:sldIdLst>
    <p:sldId id="640" r:id="rId2"/>
    <p:sldId id="639" r:id="rId3"/>
    <p:sldId id="872" r:id="rId4"/>
    <p:sldId id="873" r:id="rId5"/>
    <p:sldId id="795" r:id="rId6"/>
    <p:sldId id="821" r:id="rId7"/>
    <p:sldId id="827" r:id="rId8"/>
    <p:sldId id="828" r:id="rId9"/>
    <p:sldId id="858" r:id="rId10"/>
    <p:sldId id="826" r:id="rId11"/>
    <p:sldId id="847" r:id="rId12"/>
    <p:sldId id="845" r:id="rId13"/>
    <p:sldId id="829" r:id="rId14"/>
    <p:sldId id="860" r:id="rId15"/>
    <p:sldId id="878" r:id="rId16"/>
    <p:sldId id="859" r:id="rId17"/>
    <p:sldId id="905" r:id="rId18"/>
    <p:sldId id="836" r:id="rId19"/>
    <p:sldId id="861" r:id="rId20"/>
    <p:sldId id="848" r:id="rId21"/>
    <p:sldId id="720" r:id="rId22"/>
    <p:sldId id="718" r:id="rId23"/>
    <p:sldId id="871" r:id="rId24"/>
    <p:sldId id="725" r:id="rId25"/>
    <p:sldId id="726" r:id="rId26"/>
    <p:sldId id="728" r:id="rId27"/>
    <p:sldId id="853" r:id="rId28"/>
    <p:sldId id="854" r:id="rId29"/>
    <p:sldId id="658" r:id="rId30"/>
    <p:sldId id="851" r:id="rId31"/>
    <p:sldId id="659" r:id="rId32"/>
    <p:sldId id="887" r:id="rId33"/>
    <p:sldId id="889" r:id="rId34"/>
    <p:sldId id="896" r:id="rId35"/>
    <p:sldId id="661" r:id="rId36"/>
    <p:sldId id="838" r:id="rId37"/>
    <p:sldId id="677" r:id="rId38"/>
    <p:sldId id="906" r:id="rId39"/>
    <p:sldId id="856" r:id="rId40"/>
    <p:sldId id="902" r:id="rId41"/>
    <p:sldId id="907" r:id="rId42"/>
    <p:sldId id="908" r:id="rId43"/>
    <p:sldId id="909" r:id="rId44"/>
    <p:sldId id="911" r:id="rId45"/>
    <p:sldId id="912" r:id="rId46"/>
    <p:sldId id="913" r:id="rId47"/>
    <p:sldId id="914" r:id="rId48"/>
    <p:sldId id="863" r:id="rId49"/>
  </p:sldIdLst>
  <p:sldSz cx="9144000" cy="6858000" type="screen4x3"/>
  <p:notesSz cx="6858000" cy="9144000"/>
  <p:defaultTextStyle>
    <a:defPPr>
      <a:defRPr lang="en-GB"/>
    </a:defPPr>
    <a:lvl1pPr algn="r" rtl="1" fontAlgn="base">
      <a:spcBef>
        <a:spcPct val="0"/>
      </a:spcBef>
      <a:spcAft>
        <a:spcPct val="0"/>
      </a:spcAft>
      <a:buSzPct val="95000"/>
      <a:buFont typeface="Wingdings" pitchFamily="2" charset="2"/>
      <a:buChar char="§"/>
      <a:defRPr sz="2800" kern="1200">
        <a:solidFill>
          <a:schemeClr val="tx1"/>
        </a:solidFill>
        <a:latin typeface="Times New Roman" pitchFamily="18" charset="0"/>
        <a:ea typeface="+mn-ea"/>
        <a:cs typeface="B Nazanin" pitchFamily="2" charset="-78"/>
      </a:defRPr>
    </a:lvl1pPr>
    <a:lvl2pPr marL="457200" algn="r" rtl="1" fontAlgn="base">
      <a:spcBef>
        <a:spcPct val="0"/>
      </a:spcBef>
      <a:spcAft>
        <a:spcPct val="0"/>
      </a:spcAft>
      <a:buSzPct val="95000"/>
      <a:buFont typeface="Wingdings" pitchFamily="2" charset="2"/>
      <a:buChar char="§"/>
      <a:defRPr sz="2800" kern="1200">
        <a:solidFill>
          <a:schemeClr val="tx1"/>
        </a:solidFill>
        <a:latin typeface="Times New Roman" pitchFamily="18" charset="0"/>
        <a:ea typeface="+mn-ea"/>
        <a:cs typeface="B Nazanin" pitchFamily="2" charset="-78"/>
      </a:defRPr>
    </a:lvl2pPr>
    <a:lvl3pPr marL="914400" algn="r" rtl="1" fontAlgn="base">
      <a:spcBef>
        <a:spcPct val="0"/>
      </a:spcBef>
      <a:spcAft>
        <a:spcPct val="0"/>
      </a:spcAft>
      <a:buSzPct val="95000"/>
      <a:buFont typeface="Wingdings" pitchFamily="2" charset="2"/>
      <a:buChar char="§"/>
      <a:defRPr sz="2800" kern="1200">
        <a:solidFill>
          <a:schemeClr val="tx1"/>
        </a:solidFill>
        <a:latin typeface="Times New Roman" pitchFamily="18" charset="0"/>
        <a:ea typeface="+mn-ea"/>
        <a:cs typeface="B Nazanin" pitchFamily="2" charset="-78"/>
      </a:defRPr>
    </a:lvl3pPr>
    <a:lvl4pPr marL="1371600" algn="r" rtl="1" fontAlgn="base">
      <a:spcBef>
        <a:spcPct val="0"/>
      </a:spcBef>
      <a:spcAft>
        <a:spcPct val="0"/>
      </a:spcAft>
      <a:buSzPct val="95000"/>
      <a:buFont typeface="Wingdings" pitchFamily="2" charset="2"/>
      <a:buChar char="§"/>
      <a:defRPr sz="2800" kern="1200">
        <a:solidFill>
          <a:schemeClr val="tx1"/>
        </a:solidFill>
        <a:latin typeface="Times New Roman" pitchFamily="18" charset="0"/>
        <a:ea typeface="+mn-ea"/>
        <a:cs typeface="B Nazanin" pitchFamily="2" charset="-78"/>
      </a:defRPr>
    </a:lvl4pPr>
    <a:lvl5pPr marL="1828800" algn="r" rtl="1" fontAlgn="base">
      <a:spcBef>
        <a:spcPct val="0"/>
      </a:spcBef>
      <a:spcAft>
        <a:spcPct val="0"/>
      </a:spcAft>
      <a:buSzPct val="95000"/>
      <a:buFont typeface="Wingdings" pitchFamily="2" charset="2"/>
      <a:buChar char="§"/>
      <a:defRPr sz="2800" kern="1200">
        <a:solidFill>
          <a:schemeClr val="tx1"/>
        </a:solidFill>
        <a:latin typeface="Times New Roman" pitchFamily="18" charset="0"/>
        <a:ea typeface="+mn-ea"/>
        <a:cs typeface="B Nazanin" pitchFamily="2" charset="-78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B Nazanin" pitchFamily="2" charset="-78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B Nazanin" pitchFamily="2" charset="-78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B Nazanin" pitchFamily="2" charset="-78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B Nazanin" pitchFamily="2" charset="-7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CCFFFF"/>
    <a:srgbClr val="800000"/>
    <a:srgbClr val="FFFFD1"/>
    <a:srgbClr val="FFBB99"/>
    <a:srgbClr val="663300"/>
    <a:srgbClr val="FF0000"/>
    <a:srgbClr val="CC0000"/>
    <a:srgbClr val="33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214" autoAdjust="0"/>
    <p:restoredTop sz="94491" autoAdjust="0"/>
  </p:normalViewPr>
  <p:slideViewPr>
    <p:cSldViewPr>
      <p:cViewPr varScale="1">
        <p:scale>
          <a:sx n="70" d="100"/>
          <a:sy n="70" d="100"/>
        </p:scale>
        <p:origin x="111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14"/>
    </p:cViewPr>
  </p:sorterViewPr>
  <p:notesViewPr>
    <p:cSldViewPr>
      <p:cViewPr varScale="1">
        <p:scale>
          <a:sx n="40" d="100"/>
          <a:sy n="40" d="100"/>
        </p:scale>
        <p:origin x="-150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image" Target="NULL"/><Relationship Id="rId4" Type="http://schemas.openxmlformats.org/officeDocument/2006/relationships/image" Target="../media/image37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>
              <a:buSzTx/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rtl="0">
              <a:buSzTx/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614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614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14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>
              <a:buSzTx/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614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rtl="0">
              <a:buSzTx/>
              <a:buFontTx/>
              <a:buNone/>
              <a:defRPr sz="1200"/>
            </a:lvl1pPr>
          </a:lstStyle>
          <a:p>
            <a:fld id="{452F6E0D-986D-42A2-AAD5-268782E4632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1320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D65A88-5634-40BF-B9E1-50309403E2FB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12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51343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DCA4F0-EC4B-4D10-BE2A-F55BFD9B2C7C}" type="slidenum">
              <a:rPr lang="en-US"/>
              <a:pPr/>
              <a:t>32</a:t>
            </a:fld>
            <a:endParaRPr lang="en-US"/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5184106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FEA028E-2D9D-4FC3-BCC0-54F637E3AA59}" type="slidenum">
              <a:rPr lang="en-US"/>
              <a:pPr/>
              <a:t>33</a:t>
            </a:fld>
            <a:endParaRPr lang="en-US"/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476401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4FEE7C-4987-4A84-97E8-356948F3214E}" type="slidenum">
              <a:rPr lang="en-US"/>
              <a:pPr/>
              <a:t>34</a:t>
            </a:fld>
            <a:endParaRPr lang="en-US"/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0764984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E3F7473-E3D7-4714-BCB6-A239D492D0EA}" type="slidenum">
              <a:rPr lang="fa-IR"/>
              <a:pPr/>
              <a:t>37</a:t>
            </a:fld>
            <a:endParaRPr lang="en-US"/>
          </a:p>
        </p:txBody>
      </p:sp>
      <p:sp>
        <p:nvSpPr>
          <p:cNvPr id="300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0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7350313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B3F541-DE00-46FB-B121-F8886302B08C}" type="slidenum">
              <a:rPr lang="fa-IR"/>
              <a:pPr/>
              <a:t>38</a:t>
            </a:fld>
            <a:endParaRPr lang="en-US"/>
          </a:p>
        </p:txBody>
      </p:sp>
      <p:sp>
        <p:nvSpPr>
          <p:cNvPr id="301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1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2603232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90F695-F1CE-4711-A6EE-435FF8A21E75}" type="slidenum">
              <a:rPr lang="fa-IR"/>
              <a:pPr/>
              <a:t>41</a:t>
            </a:fld>
            <a:endParaRPr lang="en-US"/>
          </a:p>
        </p:txBody>
      </p:sp>
      <p:sp>
        <p:nvSpPr>
          <p:cNvPr id="307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2233650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AE5236-54AE-420E-A558-5C36959180F5}" type="slidenum">
              <a:rPr lang="fa-IR"/>
              <a:pPr/>
              <a:t>42</a:t>
            </a:fld>
            <a:endParaRPr lang="en-US"/>
          </a:p>
        </p:txBody>
      </p:sp>
      <p:sp>
        <p:nvSpPr>
          <p:cNvPr id="308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8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38150479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2C6E49-55CB-4140-9D41-15D54F07F9FF}" type="slidenum">
              <a:rPr lang="fa-IR"/>
              <a:pPr/>
              <a:t>43</a:t>
            </a:fld>
            <a:endParaRPr lang="en-US"/>
          </a:p>
        </p:txBody>
      </p:sp>
      <p:sp>
        <p:nvSpPr>
          <p:cNvPr id="309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9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3733032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95BED33-A09A-47AE-BED2-45318502E40B}" type="slidenum">
              <a:rPr lang="fa-IR"/>
              <a:pPr/>
              <a:t>44</a:t>
            </a:fld>
            <a:endParaRPr lang="en-US"/>
          </a:p>
        </p:txBody>
      </p:sp>
      <p:sp>
        <p:nvSpPr>
          <p:cNvPr id="311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1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6406084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7096A8C-379F-42D6-B832-BFC711A093C4}" type="slidenum">
              <a:rPr lang="fa-IR"/>
              <a:pPr/>
              <a:t>45</a:t>
            </a:fld>
            <a:endParaRPr lang="en-US"/>
          </a:p>
        </p:txBody>
      </p:sp>
      <p:sp>
        <p:nvSpPr>
          <p:cNvPr id="312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2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767165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6BAA4FB-9323-4FD0-BC4B-E2797285C863}" type="slidenum">
              <a:rPr lang="fa-IR"/>
              <a:pPr/>
              <a:t>14</a:t>
            </a:fld>
            <a:endParaRPr lang="en-US"/>
          </a:p>
        </p:txBody>
      </p:sp>
      <p:sp>
        <p:nvSpPr>
          <p:cNvPr id="295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5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37786123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BF08F37-1EAC-4E85-8DCC-09AB8EF2F029}" type="slidenum">
              <a:rPr lang="fa-IR"/>
              <a:pPr/>
              <a:t>46</a:t>
            </a:fld>
            <a:endParaRPr lang="en-US"/>
          </a:p>
        </p:txBody>
      </p:sp>
      <p:sp>
        <p:nvSpPr>
          <p:cNvPr id="313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3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4614780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FD5DF5B-423F-44A9-9F21-76B9B6ADAF11}" type="slidenum">
              <a:rPr lang="fa-IR"/>
              <a:pPr/>
              <a:t>47</a:t>
            </a:fld>
            <a:endParaRPr lang="en-US"/>
          </a:p>
        </p:txBody>
      </p:sp>
      <p:sp>
        <p:nvSpPr>
          <p:cNvPr id="314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4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9040524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6BAA4FB-9323-4FD0-BC4B-E2797285C863}" type="slidenum">
              <a:rPr lang="fa-IR"/>
              <a:pPr/>
              <a:t>16</a:t>
            </a:fld>
            <a:endParaRPr lang="en-US"/>
          </a:p>
        </p:txBody>
      </p:sp>
      <p:sp>
        <p:nvSpPr>
          <p:cNvPr id="295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5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8113700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6BAA4FB-9323-4FD0-BC4B-E2797285C863}" type="slidenum">
              <a:rPr lang="fa-IR"/>
              <a:pPr/>
              <a:t>17</a:t>
            </a:fld>
            <a:endParaRPr lang="en-US"/>
          </a:p>
        </p:txBody>
      </p:sp>
      <p:sp>
        <p:nvSpPr>
          <p:cNvPr id="295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5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5741839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6BAA4FB-9323-4FD0-BC4B-E2797285C863}" type="slidenum">
              <a:rPr lang="fa-IR"/>
              <a:pPr/>
              <a:t>18</a:t>
            </a:fld>
            <a:endParaRPr lang="en-US"/>
          </a:p>
        </p:txBody>
      </p:sp>
      <p:sp>
        <p:nvSpPr>
          <p:cNvPr id="295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5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5810513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6BAA4FB-9323-4FD0-BC4B-E2797285C863}" type="slidenum">
              <a:rPr lang="fa-IR"/>
              <a:pPr/>
              <a:t>19</a:t>
            </a:fld>
            <a:endParaRPr lang="en-US"/>
          </a:p>
        </p:txBody>
      </p:sp>
      <p:sp>
        <p:nvSpPr>
          <p:cNvPr id="295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5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5009018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8BE0361-E729-477C-A681-18B939EA96DC}" type="slidenum">
              <a:rPr lang="fa-IR"/>
              <a:pPr/>
              <a:t>27</a:t>
            </a:fld>
            <a:endParaRPr lang="en-US"/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2505706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EBB2F3-696A-4860-85D1-8828739B7709}" type="slidenum">
              <a:rPr lang="fa-IR"/>
              <a:pPr/>
              <a:t>28</a:t>
            </a:fld>
            <a:endParaRPr lang="en-US"/>
          </a:p>
        </p:txBody>
      </p:sp>
      <p:sp>
        <p:nvSpPr>
          <p:cNvPr id="299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9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0794453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6CE64B-F47C-4D14-AF4F-A16D567DB5D6}" type="slidenum">
              <a:rPr lang="fa-IR"/>
              <a:pPr/>
              <a:t>30</a:t>
            </a:fld>
            <a:endParaRPr lang="en-US"/>
          </a:p>
        </p:txBody>
      </p:sp>
      <p:sp>
        <p:nvSpPr>
          <p:cNvPr id="293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3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5361026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C18A1-76F9-42AA-BEE9-A006F43AB7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627E2-DADB-459F-AE35-1001496E42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A3261-F112-496E-9979-668F00E6CE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D142D-6E4C-458B-82A7-8156520CF1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88DAB-A334-4241-88AD-13164D2B17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94719-51CB-4C38-B5AA-51B27E0737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7BE4E-B27E-44F0-B055-5ADE542265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96252-0B55-4A90-812D-9C2FCCF6CD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53335-9E93-4E7A-A7F9-18460B09EF1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59CA2-C81A-4687-8795-21BD8CC1F5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D1EBF8A-4BF6-4664-8211-D4C74700C5A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D84CDC1-0A30-45F1-952E-7F4C59DC44C9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1.wmf"/><Relationship Id="rId4" Type="http://schemas.openxmlformats.org/officeDocument/2006/relationships/oleObject" Target="../embeddings/oleObject6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9.wmf"/><Relationship Id="rId4" Type="http://schemas.openxmlformats.org/officeDocument/2006/relationships/oleObject" Target="../embeddings/oleObject7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7" Type="http://schemas.openxmlformats.org/officeDocument/2006/relationships/image" Target="../media/image22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9.bin"/><Relationship Id="rId5" Type="http://schemas.openxmlformats.org/officeDocument/2006/relationships/image" Target="../media/image23.png"/><Relationship Id="rId4" Type="http://schemas.openxmlformats.org/officeDocument/2006/relationships/image" Target="../media/image21.w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25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1.bin"/><Relationship Id="rId11" Type="http://schemas.openxmlformats.org/officeDocument/2006/relationships/image" Target="../media/image26.wmf"/><Relationship Id="rId5" Type="http://schemas.openxmlformats.org/officeDocument/2006/relationships/image" Target="../media/image24.wmf"/><Relationship Id="rId10" Type="http://schemas.openxmlformats.org/officeDocument/2006/relationships/oleObject" Target="../embeddings/oleObject12.bin"/><Relationship Id="rId4" Type="http://schemas.openxmlformats.org/officeDocument/2006/relationships/oleObject" Target="../embeddings/oleObject10.bin"/><Relationship Id="rId9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31.png"/><Relationship Id="rId4" Type="http://schemas.openxmlformats.org/officeDocument/2006/relationships/image" Target="../media/image30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7" Type="http://schemas.openxmlformats.org/officeDocument/2006/relationships/image" Target="../media/image34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33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32.w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3" Type="http://schemas.openxmlformats.org/officeDocument/2006/relationships/oleObject" Target="../embeddings/oleObject16.bin"/><Relationship Id="rId7" Type="http://schemas.openxmlformats.org/officeDocument/2006/relationships/image" Target="../media/image36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18.bin"/><Relationship Id="rId11" Type="http://schemas.openxmlformats.org/officeDocument/2006/relationships/image" Target="../media/image39.png"/><Relationship Id="rId5" Type="http://schemas.openxmlformats.org/officeDocument/2006/relationships/image" Target="../media/image35.wmf"/><Relationship Id="rId10" Type="http://schemas.openxmlformats.org/officeDocument/2006/relationships/image" Target="../media/image38.png"/><Relationship Id="rId4" Type="http://schemas.openxmlformats.org/officeDocument/2006/relationships/oleObject" Target="../embeddings/oleObject17.bin"/><Relationship Id="rId9" Type="http://schemas.openxmlformats.org/officeDocument/2006/relationships/image" Target="../media/image37.wm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6.em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8.emf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49.emf"/><Relationship Id="rId4" Type="http://schemas.openxmlformats.org/officeDocument/2006/relationships/oleObject" Target="../embeddings/oleObject20.bin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1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84375" y="2362200"/>
            <a:ext cx="5816583" cy="1066800"/>
          </a:xfrm>
        </p:spPr>
        <p:txBody>
          <a:bodyPr/>
          <a:lstStyle/>
          <a:p>
            <a:pPr rtl="1"/>
            <a:r>
              <a:rPr lang="fa-IR" sz="6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 Titr" pitchFamily="2" charset="-78"/>
                <a:cs typeface="B Titr" pitchFamily="2" charset="-78"/>
              </a:rPr>
              <a:t>مدار منطقي</a:t>
            </a:r>
            <a:endParaRPr lang="en-GB" sz="6600" dirty="0">
              <a:latin typeface="Arial Unicode MS" pitchFamily="34" charset="-128"/>
              <a:cs typeface="Nazanin" pitchFamily="2" charset="-78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51AB5-0C6C-417E-922E-E1EC7404616A}" type="slidenum">
              <a:rPr lang="en-US"/>
              <a:pPr/>
              <a:t>1</a:t>
            </a:fld>
            <a:endParaRPr lang="en-US" dirty="0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4901662" y="4000504"/>
            <a:ext cx="1039067" cy="46166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ctr" rtl="0">
              <a:buSzTx/>
              <a:buFontTx/>
              <a:buNone/>
            </a:pPr>
            <a:r>
              <a:rPr lang="fa-IR" sz="2400" b="1" dirty="0" smtClean="0">
                <a:solidFill>
                  <a:schemeClr val="bg2"/>
                </a:solidFill>
                <a:latin typeface="Arial" pitchFamily="34" charset="0"/>
                <a:cs typeface="B Titr" pitchFamily="2" charset="-78"/>
              </a:rPr>
              <a:t>فرهادي</a:t>
            </a:r>
            <a:endParaRPr lang="en-US" sz="2400" b="1" dirty="0">
              <a:solidFill>
                <a:schemeClr val="accent2"/>
              </a:solidFill>
              <a:latin typeface="Arial Unicode MS" pitchFamily="34" charset="-128"/>
              <a:cs typeface="B Titr" pitchFamily="2" charset="-78"/>
            </a:endParaRP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4038600" y="5943600"/>
            <a:ext cx="1040670" cy="46166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l" rtl="0">
              <a:buSzTx/>
              <a:buFontTx/>
              <a:buNone/>
            </a:pPr>
            <a:r>
              <a:rPr lang="fa-IR" sz="2400" b="1" dirty="0" smtClean="0">
                <a:solidFill>
                  <a:srgbClr val="C0C0C0"/>
                </a:solidFill>
                <a:latin typeface="Arial" pitchFamily="34" charset="0"/>
                <a:cs typeface="B Titr" pitchFamily="2" charset="-78"/>
              </a:rPr>
              <a:t>پاييز 92</a:t>
            </a:r>
            <a:endParaRPr lang="en-US" sz="2400" b="1" dirty="0">
              <a:solidFill>
                <a:schemeClr val="accent2"/>
              </a:solidFill>
              <a:latin typeface="Arial" pitchFamily="34" charset="0"/>
              <a:cs typeface="B Titr" pitchFamily="2" charset="-78"/>
            </a:endParaRPr>
          </a:p>
        </p:txBody>
      </p:sp>
      <p:pic>
        <p:nvPicPr>
          <p:cNvPr id="8" name="Picture 7" descr="unvarm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5148" y="428604"/>
            <a:ext cx="1604108" cy="1357322"/>
          </a:xfrm>
          <a:prstGeom prst="rect">
            <a:avLst/>
          </a:prstGeom>
        </p:spPr>
      </p:pic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Shape 125953"/>
          <p:cNvSpPr>
            <a:spLocks noGrp="1" noChangeArrowheads="1"/>
          </p:cNvSpPr>
          <p:nvPr>
            <p:ph type="title" idx="4294967295"/>
          </p:nvPr>
        </p:nvSpPr>
        <p:spPr>
          <a:xfrm>
            <a:off x="4672013" y="0"/>
            <a:ext cx="4471987" cy="868363"/>
          </a:xfrm>
        </p:spPr>
        <p:txBody>
          <a:bodyPr lIns="92075" tIns="46038" rIns="92075" bIns="46038"/>
          <a:lstStyle/>
          <a:p>
            <a:pPr algn="r" rtl="1" eaLnBrk="1" hangingPunct="1"/>
            <a:r>
              <a:rPr lang="fa-IR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جدول كارنو براي دو متغير</a:t>
            </a:r>
            <a:endParaRPr lang="en-US" sz="32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121859" name="Shape 125954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000125"/>
            <a:ext cx="8229600" cy="2214563"/>
          </a:xfrm>
        </p:spPr>
        <p:txBody>
          <a:bodyPr lIns="92075" tIns="46038" rIns="92075" bIns="46038"/>
          <a:lstStyle/>
          <a:p>
            <a:pPr algn="justLow" rtl="1">
              <a:buFont typeface="Wingdings" pitchFamily="2" charset="2"/>
              <a:buChar char="q"/>
            </a:pPr>
            <a:r>
              <a:rPr lang="fa-IR" sz="2800" dirty="0" smtClean="0">
                <a:cs typeface="B Lotus" pitchFamily="2" charset="-78"/>
              </a:rPr>
              <a:t> براي توابع دو متغيره، جدول كارنو داراي </a:t>
            </a:r>
            <a:r>
              <a:rPr lang="fa-IR" sz="2800" b="1" dirty="0" smtClean="0">
                <a:solidFill>
                  <a:srgbClr val="C00000"/>
                </a:solidFill>
                <a:cs typeface="B Lotus" pitchFamily="2" charset="-78"/>
              </a:rPr>
              <a:t>چهار</a:t>
            </a:r>
            <a:r>
              <a:rPr lang="fa-IR" sz="2800" dirty="0" smtClean="0">
                <a:cs typeface="B Lotus" pitchFamily="2" charset="-78"/>
              </a:rPr>
              <a:t> خانه است. </a:t>
            </a:r>
          </a:p>
          <a:p>
            <a:pPr algn="justLow" rtl="1">
              <a:buFont typeface="Wingdings" pitchFamily="2" charset="2"/>
              <a:buChar char="q"/>
            </a:pPr>
            <a:r>
              <a:rPr lang="fa-IR" sz="2800" dirty="0" smtClean="0">
                <a:cs typeface="B Lotus" pitchFamily="2" charset="-78"/>
              </a:rPr>
              <a:t> متغيري که در </a:t>
            </a:r>
            <a:r>
              <a:rPr lang="fa-IR" sz="2800" b="1" dirty="0" smtClean="0">
                <a:solidFill>
                  <a:srgbClr val="009900"/>
                </a:solidFill>
                <a:cs typeface="B Lotus" pitchFamily="2" charset="-78"/>
              </a:rPr>
              <a:t>کنار هر سطر يا ستون</a:t>
            </a:r>
            <a:r>
              <a:rPr lang="fa-IR" sz="2800" dirty="0" smtClean="0">
                <a:cs typeface="B Lotus" pitchFamily="2" charset="-78"/>
              </a:rPr>
              <a:t> نشان داده شده است، در آن سطر يا ستون به صورت عادي و در ساير سطرها و ستونها به صورت متمم ظاهر مي شود.</a:t>
            </a:r>
          </a:p>
          <a:p>
            <a:pPr algn="justLow" rtl="1">
              <a:buFont typeface="Wingdings" pitchFamily="2" charset="2"/>
              <a:buChar char="q"/>
            </a:pPr>
            <a:endParaRPr lang="fa-IR" sz="2800" dirty="0" smtClean="0">
              <a:cs typeface="B Lotus" pitchFamily="2" charset="-78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1928794" y="3400428"/>
            <a:ext cx="5229225" cy="3386158"/>
            <a:chOff x="1928794" y="2714620"/>
            <a:chExt cx="5229225" cy="3386158"/>
          </a:xfrm>
        </p:grpSpPr>
        <p:sp>
          <p:nvSpPr>
            <p:cNvPr id="5" name="Text Box 43"/>
            <p:cNvSpPr txBox="1">
              <a:spLocks noChangeArrowheads="1"/>
            </p:cNvSpPr>
            <p:nvPr/>
          </p:nvSpPr>
          <p:spPr bwMode="auto">
            <a:xfrm>
              <a:off x="3290895" y="5643578"/>
              <a:ext cx="2424113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en-US" sz="2400" dirty="0">
                  <a:latin typeface="Times New Roman" pitchFamily="18" charset="0"/>
                </a:rPr>
                <a:t>Two-variable map</a:t>
              </a:r>
            </a:p>
          </p:txBody>
        </p:sp>
        <p:pic>
          <p:nvPicPr>
            <p:cNvPr id="256002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928794" y="2714620"/>
              <a:ext cx="5229225" cy="3028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0" name="Group 9"/>
          <p:cNvGrpSpPr/>
          <p:nvPr/>
        </p:nvGrpSpPr>
        <p:grpSpPr>
          <a:xfrm>
            <a:off x="3187715" y="2643182"/>
            <a:ext cx="1741475" cy="1285884"/>
            <a:chOff x="1116013" y="2130427"/>
            <a:chExt cx="1741475" cy="1285884"/>
          </a:xfrm>
        </p:grpSpPr>
        <p:sp>
          <p:nvSpPr>
            <p:cNvPr id="11" name="Text Box 3"/>
            <p:cNvSpPr txBox="1">
              <a:spLocks noChangeArrowheads="1"/>
            </p:cNvSpPr>
            <p:nvPr/>
          </p:nvSpPr>
          <p:spPr bwMode="auto">
            <a:xfrm>
              <a:off x="1285852" y="2130427"/>
              <a:ext cx="1368425" cy="473075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None/>
              </a:pPr>
              <a:r>
                <a:rPr lang="en-US" sz="2500" i="1" dirty="0" smtClean="0">
                  <a:latin typeface="Times New Roman" pitchFamily="18" charset="0"/>
                  <a:cs typeface="Times New Roman" pitchFamily="18" charset="0"/>
                </a:rPr>
                <a:t>F(</a:t>
              </a:r>
              <a:r>
                <a:rPr lang="en-US" sz="2500" i="1" dirty="0" err="1" smtClean="0">
                  <a:latin typeface="Times New Roman" pitchFamily="18" charset="0"/>
                  <a:cs typeface="Times New Roman" pitchFamily="18" charset="0"/>
                </a:rPr>
                <a:t>x,y</a:t>
              </a:r>
              <a:r>
                <a:rPr lang="en-US" sz="2500" i="1" dirty="0" smtClean="0">
                  <a:latin typeface="Times New Roman" pitchFamily="18" charset="0"/>
                  <a:cs typeface="Times New Roman" pitchFamily="18" charset="0"/>
                </a:rPr>
                <a:t>)</a:t>
              </a:r>
              <a:endParaRPr lang="en-US" sz="2500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3" name="AutoShape 27"/>
            <p:cNvCxnSpPr>
              <a:cxnSpLocks noChangeShapeType="1"/>
              <a:stCxn id="16" idx="0"/>
            </p:cNvCxnSpPr>
            <p:nvPr/>
          </p:nvCxnSpPr>
          <p:spPr bwMode="auto">
            <a:xfrm rot="16200000" flipH="1">
              <a:off x="2285191" y="2629700"/>
              <a:ext cx="642942" cy="501652"/>
            </a:xfrm>
            <a:prstGeom prst="curvedConnector3">
              <a:avLst>
                <a:gd name="adj1" fmla="val 50000"/>
              </a:avLst>
            </a:prstGeom>
            <a:noFill/>
            <a:ln w="19050">
              <a:solidFill>
                <a:schemeClr val="tx2"/>
              </a:solidFill>
              <a:prstDash val="dash"/>
              <a:round/>
              <a:headEnd type="none" w="sm" len="sm"/>
              <a:tailEnd type="stealth" w="lg" len="lg"/>
            </a:ln>
          </p:spPr>
        </p:cxnSp>
        <p:sp>
          <p:nvSpPr>
            <p:cNvPr id="14" name="Line 28"/>
            <p:cNvSpPr>
              <a:spLocks noChangeShapeType="1"/>
            </p:cNvSpPr>
            <p:nvPr/>
          </p:nvSpPr>
          <p:spPr bwMode="auto">
            <a:xfrm>
              <a:off x="1116013" y="2276475"/>
              <a:ext cx="0" cy="0"/>
            </a:xfrm>
            <a:prstGeom prst="line">
              <a:avLst/>
            </a:prstGeom>
            <a:noFill/>
            <a:ln w="12700">
              <a:noFill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algn="ctr">
                <a:buNone/>
              </a:pPr>
              <a:endParaRPr lang="en-US"/>
            </a:p>
          </p:txBody>
        </p:sp>
        <p:cxnSp>
          <p:nvCxnSpPr>
            <p:cNvPr id="15" name="AutoShape 29"/>
            <p:cNvCxnSpPr>
              <a:cxnSpLocks noChangeShapeType="1"/>
              <a:stCxn id="19" idx="0"/>
            </p:cNvCxnSpPr>
            <p:nvPr/>
          </p:nvCxnSpPr>
          <p:spPr bwMode="auto">
            <a:xfrm rot="16200000" flipH="1">
              <a:off x="1892282" y="2736857"/>
              <a:ext cx="857256" cy="501652"/>
            </a:xfrm>
            <a:prstGeom prst="curvedConnector3">
              <a:avLst>
                <a:gd name="adj1" fmla="val 50000"/>
              </a:avLst>
            </a:prstGeom>
            <a:noFill/>
            <a:ln w="19050">
              <a:solidFill>
                <a:schemeClr val="tx2"/>
              </a:solidFill>
              <a:prstDash val="dash"/>
              <a:round/>
              <a:headEnd type="none" w="sm" len="sm"/>
              <a:tailEnd type="stealth" w="lg" len="lg"/>
            </a:ln>
          </p:spPr>
        </p:cxnSp>
        <p:sp>
          <p:nvSpPr>
            <p:cNvPr id="16" name="Line 30"/>
            <p:cNvSpPr>
              <a:spLocks noChangeShapeType="1"/>
            </p:cNvSpPr>
            <p:nvPr/>
          </p:nvSpPr>
          <p:spPr bwMode="auto">
            <a:xfrm>
              <a:off x="2355836" y="2559055"/>
              <a:ext cx="144462" cy="0"/>
            </a:xfrm>
            <a:prstGeom prst="line">
              <a:avLst/>
            </a:prstGeom>
            <a:noFill/>
            <a:ln w="19050">
              <a:solidFill>
                <a:schemeClr val="tx2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algn="ctr">
                <a:buNone/>
              </a:pPr>
              <a:endParaRPr lang="en-US"/>
            </a:p>
          </p:txBody>
        </p:sp>
      </p:grpSp>
      <p:sp>
        <p:nvSpPr>
          <p:cNvPr id="19" name="Line 30"/>
          <p:cNvSpPr>
            <a:spLocks noChangeShapeType="1"/>
          </p:cNvSpPr>
          <p:nvPr/>
        </p:nvSpPr>
        <p:spPr bwMode="auto">
          <a:xfrm>
            <a:off x="4141786" y="3071810"/>
            <a:ext cx="144462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pPr algn="ctr">
              <a:buNone/>
            </a:pPr>
            <a:endParaRPr lang="en-US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Shape 126977"/>
          <p:cNvSpPr>
            <a:spLocks noGrp="1" noChangeArrowheads="1"/>
          </p:cNvSpPr>
          <p:nvPr>
            <p:ph type="title" idx="4294967295"/>
          </p:nvPr>
        </p:nvSpPr>
        <p:spPr>
          <a:xfrm>
            <a:off x="4243388" y="0"/>
            <a:ext cx="4900612" cy="725488"/>
          </a:xfrm>
        </p:spPr>
        <p:txBody>
          <a:bodyPr lIns="92075" tIns="46038" rIns="92075" bIns="46038"/>
          <a:lstStyle/>
          <a:p>
            <a:pPr algn="r" rtl="1" eaLnBrk="1" hangingPunct="1"/>
            <a:r>
              <a:rPr lang="fa-IR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جدول كارنو سه متغيره</a:t>
            </a:r>
            <a:endParaRPr lang="en-US" sz="32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123907" name="Shape 126978"/>
          <p:cNvSpPr>
            <a:spLocks noGrp="1" noChangeArrowheads="1"/>
          </p:cNvSpPr>
          <p:nvPr>
            <p:ph type="body" idx="4294967295"/>
          </p:nvPr>
        </p:nvSpPr>
        <p:spPr>
          <a:xfrm>
            <a:off x="0" y="857250"/>
            <a:ext cx="8229600" cy="971550"/>
          </a:xfrm>
        </p:spPr>
        <p:txBody>
          <a:bodyPr lIns="92075" tIns="46038" rIns="92075" bIns="46038"/>
          <a:lstStyle/>
          <a:p>
            <a:pPr algn="justLow" rtl="1" eaLnBrk="1" hangingPunct="1">
              <a:buFont typeface="Wingdings" pitchFamily="2" charset="2"/>
              <a:buChar char="q"/>
            </a:pPr>
            <a:r>
              <a:rPr lang="fa-IR" sz="2800" dirty="0" smtClean="0">
                <a:cs typeface="B Lotus" pitchFamily="2" charset="-78"/>
              </a:rPr>
              <a:t> براي سه متغير، </a:t>
            </a:r>
            <a:r>
              <a:rPr lang="fa-IR" sz="2800" b="1" dirty="0" smtClean="0">
                <a:solidFill>
                  <a:srgbClr val="C00000"/>
                </a:solidFill>
                <a:cs typeface="B Lotus" pitchFamily="2" charset="-78"/>
              </a:rPr>
              <a:t>هشت مينترم </a:t>
            </a:r>
            <a:r>
              <a:rPr lang="fa-IR" sz="2800" dirty="0" smtClean="0">
                <a:cs typeface="B Lotus" pitchFamily="2" charset="-78"/>
              </a:rPr>
              <a:t>وجود دارد و بنابراين جدول كارنو بايد هشت خانه داشته باشد.</a:t>
            </a:r>
            <a:endParaRPr lang="en-US" sz="2800" dirty="0" smtClean="0">
              <a:cs typeface="B Lotus" pitchFamily="2" charset="-78"/>
            </a:endParaRPr>
          </a:p>
        </p:txBody>
      </p:sp>
      <p:pic>
        <p:nvPicPr>
          <p:cNvPr id="25395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3357562"/>
            <a:ext cx="710565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7" name="Group 6"/>
          <p:cNvGrpSpPr/>
          <p:nvPr/>
        </p:nvGrpSpPr>
        <p:grpSpPr>
          <a:xfrm>
            <a:off x="2541600" y="2143116"/>
            <a:ext cx="2244714" cy="1716091"/>
            <a:chOff x="755650" y="1844675"/>
            <a:chExt cx="2244714" cy="1716091"/>
          </a:xfrm>
        </p:grpSpPr>
        <p:sp>
          <p:nvSpPr>
            <p:cNvPr id="8" name="Text Box 3"/>
            <p:cNvSpPr txBox="1">
              <a:spLocks noChangeArrowheads="1"/>
            </p:cNvSpPr>
            <p:nvPr/>
          </p:nvSpPr>
          <p:spPr bwMode="auto">
            <a:xfrm>
              <a:off x="755650" y="1844675"/>
              <a:ext cx="1368425" cy="473075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None/>
              </a:pPr>
              <a:r>
                <a:rPr lang="en-US" sz="2500" i="1" dirty="0" smtClean="0">
                  <a:latin typeface="Times New Roman" pitchFamily="18" charset="0"/>
                  <a:cs typeface="Times New Roman" pitchFamily="18" charset="0"/>
                </a:rPr>
                <a:t>F(</a:t>
              </a:r>
              <a:r>
                <a:rPr lang="en-US" sz="2500" i="1" dirty="0" err="1" smtClean="0">
                  <a:latin typeface="Times New Roman" pitchFamily="18" charset="0"/>
                  <a:cs typeface="Times New Roman" pitchFamily="18" charset="0"/>
                </a:rPr>
                <a:t>x,y,z</a:t>
              </a:r>
              <a:r>
                <a:rPr lang="en-US" sz="2500" i="1" dirty="0">
                  <a:latin typeface="Times New Roman" pitchFamily="18" charset="0"/>
                  <a:cs typeface="Times New Roman" pitchFamily="18" charset="0"/>
                </a:rPr>
                <a:t>)</a:t>
              </a:r>
            </a:p>
          </p:txBody>
        </p:sp>
        <p:sp>
          <p:nvSpPr>
            <p:cNvPr id="9" name="AutoShape 26"/>
            <p:cNvSpPr>
              <a:spLocks/>
            </p:cNvSpPr>
            <p:nvPr/>
          </p:nvSpPr>
          <p:spPr bwMode="auto">
            <a:xfrm rot="-5400000">
              <a:off x="1748613" y="2167732"/>
              <a:ext cx="142875" cy="360362"/>
            </a:xfrm>
            <a:prstGeom prst="leftBrace">
              <a:avLst>
                <a:gd name="adj1" fmla="val 21018"/>
                <a:gd name="adj2" fmla="val 50000"/>
              </a:avLst>
            </a:prstGeom>
            <a:noFill/>
            <a:ln w="19050">
              <a:solidFill>
                <a:schemeClr val="tx2"/>
              </a:solidFill>
              <a:round/>
              <a:headEnd type="none" w="sm" len="sm"/>
              <a:tailEnd type="none" w="sm" len="sm"/>
            </a:ln>
          </p:spPr>
          <p:txBody>
            <a:bodyPr vert="eaVert" wrap="none" anchor="ctr"/>
            <a:lstStyle/>
            <a:p>
              <a:pPr algn="ctr">
                <a:buNone/>
              </a:pPr>
              <a:endParaRPr lang="en-US" sz="2000">
                <a:solidFill>
                  <a:schemeClr val="bg1"/>
                </a:solidFill>
                <a:latin typeface="Tahoma" pitchFamily="34" charset="0"/>
                <a:cs typeface="Times New Roman" pitchFamily="18" charset="0"/>
              </a:endParaRPr>
            </a:p>
          </p:txBody>
        </p:sp>
        <p:cxnSp>
          <p:nvCxnSpPr>
            <p:cNvPr id="10" name="AutoShape 27"/>
            <p:cNvCxnSpPr>
              <a:cxnSpLocks noChangeShapeType="1"/>
            </p:cNvCxnSpPr>
            <p:nvPr/>
          </p:nvCxnSpPr>
          <p:spPr bwMode="auto">
            <a:xfrm rot="16200000" flipH="1">
              <a:off x="2051833" y="2191544"/>
              <a:ext cx="709612" cy="1187450"/>
            </a:xfrm>
            <a:prstGeom prst="curvedConnector3">
              <a:avLst>
                <a:gd name="adj1" fmla="val 49218"/>
              </a:avLst>
            </a:prstGeom>
            <a:noFill/>
            <a:ln w="19050">
              <a:solidFill>
                <a:schemeClr val="tx2"/>
              </a:solidFill>
              <a:prstDash val="dash"/>
              <a:round/>
              <a:headEnd type="none" w="sm" len="sm"/>
              <a:tailEnd type="stealth" w="lg" len="lg"/>
            </a:ln>
          </p:spPr>
        </p:cxnSp>
        <p:sp>
          <p:nvSpPr>
            <p:cNvPr id="11" name="Line 28"/>
            <p:cNvSpPr>
              <a:spLocks noChangeShapeType="1"/>
            </p:cNvSpPr>
            <p:nvPr/>
          </p:nvSpPr>
          <p:spPr bwMode="auto">
            <a:xfrm>
              <a:off x="1116013" y="2276475"/>
              <a:ext cx="0" cy="0"/>
            </a:xfrm>
            <a:prstGeom prst="line">
              <a:avLst/>
            </a:prstGeom>
            <a:noFill/>
            <a:ln w="12700">
              <a:noFill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algn="ctr">
                <a:buNone/>
              </a:pPr>
              <a:endParaRPr lang="en-US"/>
            </a:p>
          </p:txBody>
        </p:sp>
        <p:cxnSp>
          <p:nvCxnSpPr>
            <p:cNvPr id="12" name="AutoShape 29"/>
            <p:cNvCxnSpPr>
              <a:cxnSpLocks noChangeShapeType="1"/>
            </p:cNvCxnSpPr>
            <p:nvPr/>
          </p:nvCxnSpPr>
          <p:spPr bwMode="auto">
            <a:xfrm rot="5400000" flipV="1">
              <a:off x="1351742" y="2340772"/>
              <a:ext cx="1287463" cy="1152525"/>
            </a:xfrm>
            <a:prstGeom prst="curvedConnector4">
              <a:avLst>
                <a:gd name="adj1" fmla="val 42662"/>
                <a:gd name="adj2" fmla="val 41181"/>
              </a:avLst>
            </a:prstGeom>
            <a:noFill/>
            <a:ln w="19050">
              <a:solidFill>
                <a:schemeClr val="tx2"/>
              </a:solidFill>
              <a:prstDash val="dash"/>
              <a:round/>
              <a:headEnd type="none" w="sm" len="sm"/>
              <a:tailEnd type="stealth" w="lg" len="lg"/>
            </a:ln>
          </p:spPr>
        </p:cxnSp>
        <p:sp>
          <p:nvSpPr>
            <p:cNvPr id="13" name="Line 30"/>
            <p:cNvSpPr>
              <a:spLocks noChangeShapeType="1"/>
            </p:cNvSpPr>
            <p:nvPr/>
          </p:nvSpPr>
          <p:spPr bwMode="auto">
            <a:xfrm>
              <a:off x="1355704" y="2273303"/>
              <a:ext cx="144462" cy="0"/>
            </a:xfrm>
            <a:prstGeom prst="line">
              <a:avLst/>
            </a:prstGeom>
            <a:noFill/>
            <a:ln w="19050">
              <a:solidFill>
                <a:schemeClr val="tx2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algn="ctr">
                <a:buNone/>
              </a:pPr>
              <a:endParaRPr lang="en-US"/>
            </a:p>
          </p:txBody>
        </p:sp>
      </p:grpSp>
      <p:sp>
        <p:nvSpPr>
          <p:cNvPr id="15" name="Text Box 43"/>
          <p:cNvSpPr txBox="1">
            <a:spLocks noChangeArrowheads="1"/>
          </p:cNvSpPr>
          <p:nvPr/>
        </p:nvSpPr>
        <p:spPr bwMode="auto">
          <a:xfrm>
            <a:off x="2968566" y="6043634"/>
            <a:ext cx="259878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2400" dirty="0" smtClean="0">
                <a:latin typeface="Times New Roman" pitchFamily="18" charset="0"/>
              </a:rPr>
              <a:t>Three-variable </a:t>
            </a:r>
            <a:r>
              <a:rPr lang="en-US" sz="2400" dirty="0">
                <a:latin typeface="Times New Roman" pitchFamily="18" charset="0"/>
              </a:rPr>
              <a:t>map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1" name="Shape 126978"/>
          <p:cNvSpPr>
            <a:spLocks noGrp="1" noChangeArrowheads="1"/>
          </p:cNvSpPr>
          <p:nvPr>
            <p:ph type="body" idx="4294967295"/>
          </p:nvPr>
        </p:nvSpPr>
        <p:spPr>
          <a:xfrm>
            <a:off x="0" y="785813"/>
            <a:ext cx="8229600" cy="971550"/>
          </a:xfrm>
        </p:spPr>
        <p:txBody>
          <a:bodyPr lIns="92075" tIns="46038" rIns="92075" bIns="46038"/>
          <a:lstStyle/>
          <a:p>
            <a:pPr algn="justLow" rtl="1" eaLnBrk="1" hangingPunct="1">
              <a:buFont typeface="Wingdings" pitchFamily="2" charset="2"/>
              <a:buChar char="q"/>
            </a:pPr>
            <a:r>
              <a:rPr lang="fa-IR" sz="2800" dirty="0" smtClean="0">
                <a:cs typeface="B Lotus" pitchFamily="2" charset="-78"/>
              </a:rPr>
              <a:t>براي چهار متغير، </a:t>
            </a:r>
            <a:r>
              <a:rPr lang="fa-IR" sz="2800" b="1" dirty="0" smtClean="0">
                <a:solidFill>
                  <a:srgbClr val="C00000"/>
                </a:solidFill>
                <a:cs typeface="B Lotus" pitchFamily="2" charset="-78"/>
              </a:rPr>
              <a:t>شانزده مينترم </a:t>
            </a:r>
            <a:r>
              <a:rPr lang="fa-IR" sz="2800" dirty="0" smtClean="0">
                <a:cs typeface="B Lotus" pitchFamily="2" charset="-78"/>
              </a:rPr>
              <a:t>وجود دارد و بنابراين جدول كارنو بايد  شانزده خانه داشته باشد.</a:t>
            </a:r>
            <a:endParaRPr lang="en-US" sz="2800" dirty="0" smtClean="0">
              <a:cs typeface="B Lotus" pitchFamily="2" charset="-78"/>
            </a:endParaRPr>
          </a:p>
        </p:txBody>
      </p:sp>
      <p:sp>
        <p:nvSpPr>
          <p:cNvPr id="5" name="Shape 126977"/>
          <p:cNvSpPr txBox="1">
            <a:spLocks noChangeArrowheads="1"/>
          </p:cNvSpPr>
          <p:nvPr/>
        </p:nvSpPr>
        <p:spPr bwMode="auto">
          <a:xfrm>
            <a:off x="4243414" y="-24"/>
            <a:ext cx="4900618" cy="725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B Titr" pitchFamily="2" charset="-78"/>
              </a:rPr>
              <a:t>- جدول كارنو براي متغيره</a:t>
            </a:r>
            <a:endParaRPr kumimoji="0" lang="en-US" sz="3200" b="1" i="0" u="none" strike="noStrike" kern="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+mj-ea"/>
              <a:cs typeface="B Titr" pitchFamily="2" charset="-78"/>
            </a:endParaRPr>
          </a:p>
        </p:txBody>
      </p:sp>
      <p:pic>
        <p:nvPicPr>
          <p:cNvPr id="25497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5389" y="2686072"/>
            <a:ext cx="7362825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8" name="Group 7"/>
          <p:cNvGrpSpPr/>
          <p:nvPr/>
        </p:nvGrpSpPr>
        <p:grpSpPr>
          <a:xfrm>
            <a:off x="1757369" y="1665286"/>
            <a:ext cx="3171821" cy="1549400"/>
            <a:chOff x="900113" y="1916113"/>
            <a:chExt cx="3171821" cy="1549400"/>
          </a:xfrm>
        </p:grpSpPr>
        <p:sp>
          <p:nvSpPr>
            <p:cNvPr id="9" name="Text Box 3"/>
            <p:cNvSpPr txBox="1">
              <a:spLocks noChangeArrowheads="1"/>
            </p:cNvSpPr>
            <p:nvPr/>
          </p:nvSpPr>
          <p:spPr bwMode="auto">
            <a:xfrm>
              <a:off x="900113" y="1916113"/>
              <a:ext cx="2376487" cy="473075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2500" i="1" dirty="0" smtClean="0">
                  <a:latin typeface="Times New Roman" pitchFamily="18" charset="0"/>
                  <a:cs typeface="Times New Roman" pitchFamily="18" charset="0"/>
                </a:rPr>
                <a:t>F(</a:t>
              </a:r>
              <a:r>
                <a:rPr lang="en-US" sz="2500" i="1" dirty="0" err="1" smtClean="0">
                  <a:latin typeface="Times New Roman" pitchFamily="18" charset="0"/>
                  <a:cs typeface="Times New Roman" pitchFamily="18" charset="0"/>
                </a:rPr>
                <a:t>w,x,y,z</a:t>
              </a:r>
              <a:r>
                <a:rPr lang="en-US" sz="2500" i="1" dirty="0" smtClean="0">
                  <a:latin typeface="Times New Roman" pitchFamily="18" charset="0"/>
                  <a:cs typeface="Times New Roman" pitchFamily="18" charset="0"/>
                </a:rPr>
                <a:t>)</a:t>
              </a:r>
              <a:endParaRPr lang="en-US" sz="2500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AutoShape 38"/>
            <p:cNvSpPr>
              <a:spLocks/>
            </p:cNvSpPr>
            <p:nvPr/>
          </p:nvSpPr>
          <p:spPr bwMode="auto">
            <a:xfrm rot="-5400000">
              <a:off x="1839910" y="2312987"/>
              <a:ext cx="287338" cy="360363"/>
            </a:xfrm>
            <a:prstGeom prst="leftBrace">
              <a:avLst>
                <a:gd name="adj1" fmla="val 10451"/>
                <a:gd name="adj2" fmla="val 50546"/>
              </a:avLst>
            </a:prstGeom>
            <a:noFill/>
            <a:ln w="28575">
              <a:solidFill>
                <a:schemeClr val="tx2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algn="ctr">
                <a:buNone/>
              </a:pPr>
              <a:endParaRPr lang="en-US"/>
            </a:p>
          </p:txBody>
        </p:sp>
        <p:sp>
          <p:nvSpPr>
            <p:cNvPr id="11" name="AutoShape 39"/>
            <p:cNvSpPr>
              <a:spLocks/>
            </p:cNvSpPr>
            <p:nvPr/>
          </p:nvSpPr>
          <p:spPr bwMode="auto">
            <a:xfrm rot="-5400000">
              <a:off x="2271710" y="2312987"/>
              <a:ext cx="287338" cy="360363"/>
            </a:xfrm>
            <a:prstGeom prst="leftBrace">
              <a:avLst>
                <a:gd name="adj1" fmla="val 10451"/>
                <a:gd name="adj2" fmla="val 50546"/>
              </a:avLst>
            </a:prstGeom>
            <a:noFill/>
            <a:ln w="28575">
              <a:solidFill>
                <a:schemeClr val="tx2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algn="ctr">
                <a:buNone/>
              </a:pPr>
              <a:endParaRPr lang="en-US"/>
            </a:p>
          </p:txBody>
        </p:sp>
        <p:cxnSp>
          <p:nvCxnSpPr>
            <p:cNvPr id="12" name="AutoShape 40"/>
            <p:cNvCxnSpPr>
              <a:cxnSpLocks noChangeShapeType="1"/>
            </p:cNvCxnSpPr>
            <p:nvPr/>
          </p:nvCxnSpPr>
          <p:spPr bwMode="auto">
            <a:xfrm rot="16200000" flipH="1">
              <a:off x="2450303" y="2277269"/>
              <a:ext cx="757238" cy="1619250"/>
            </a:xfrm>
            <a:prstGeom prst="curvedConnector2">
              <a:avLst/>
            </a:prstGeom>
            <a:noFill/>
            <a:ln w="12700">
              <a:solidFill>
                <a:schemeClr val="tx2"/>
              </a:solidFill>
              <a:prstDash val="dash"/>
              <a:round/>
              <a:headEnd type="none" w="sm" len="sm"/>
              <a:tailEnd type="stealth" w="lg" len="lg"/>
            </a:ln>
          </p:spPr>
        </p:cxnSp>
        <p:cxnSp>
          <p:nvCxnSpPr>
            <p:cNvPr id="13" name="AutoShape 41"/>
            <p:cNvCxnSpPr>
              <a:cxnSpLocks noChangeShapeType="1"/>
            </p:cNvCxnSpPr>
            <p:nvPr/>
          </p:nvCxnSpPr>
          <p:spPr bwMode="auto">
            <a:xfrm>
              <a:off x="2451097" y="2679695"/>
              <a:ext cx="1620837" cy="400048"/>
            </a:xfrm>
            <a:prstGeom prst="curvedConnector3">
              <a:avLst>
                <a:gd name="adj1" fmla="val 50000"/>
              </a:avLst>
            </a:prstGeom>
            <a:noFill/>
            <a:ln w="12700">
              <a:solidFill>
                <a:schemeClr val="tx2"/>
              </a:solidFill>
              <a:prstDash val="dash"/>
              <a:round/>
              <a:headEnd type="none" w="sm" len="sm"/>
              <a:tailEnd type="stealth" w="lg" len="lg"/>
            </a:ln>
          </p:spPr>
        </p:cxnSp>
      </p:grpSp>
      <p:sp>
        <p:nvSpPr>
          <p:cNvPr id="14" name="Text Box 43"/>
          <p:cNvSpPr txBox="1">
            <a:spLocks noChangeArrowheads="1"/>
          </p:cNvSpPr>
          <p:nvPr/>
        </p:nvSpPr>
        <p:spPr bwMode="auto">
          <a:xfrm>
            <a:off x="3185591" y="6329386"/>
            <a:ext cx="245798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2400" dirty="0" smtClean="0">
                <a:latin typeface="Times New Roman" pitchFamily="18" charset="0"/>
              </a:rPr>
              <a:t>Four-variable </a:t>
            </a:r>
            <a:r>
              <a:rPr lang="en-US" sz="2400" dirty="0">
                <a:latin typeface="Times New Roman" pitchFamily="18" charset="0"/>
              </a:rPr>
              <a:t>map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9142" y="3286124"/>
            <a:ext cx="8267700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hape 125953"/>
          <p:cNvSpPr txBox="1">
            <a:spLocks noChangeArrowheads="1"/>
          </p:cNvSpPr>
          <p:nvPr/>
        </p:nvSpPr>
        <p:spPr bwMode="auto">
          <a:xfrm>
            <a:off x="4071934" y="-24"/>
            <a:ext cx="5072066" cy="868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B Titr" pitchFamily="2" charset="-78"/>
              </a:rPr>
              <a:t>- حالات ديگر ايجاد جدول كارنو</a:t>
            </a:r>
            <a:endParaRPr kumimoji="0" lang="en-US" sz="3200" b="1" i="0" u="none" strike="noStrike" kern="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+mj-ea"/>
              <a:cs typeface="B Titr" pitchFamily="2" charset="-78"/>
            </a:endParaRPr>
          </a:p>
        </p:txBody>
      </p:sp>
      <p:sp>
        <p:nvSpPr>
          <p:cNvPr id="5" name="Shape 126978"/>
          <p:cNvSpPr txBox="1">
            <a:spLocks noChangeArrowheads="1"/>
          </p:cNvSpPr>
          <p:nvPr/>
        </p:nvSpPr>
        <p:spPr bwMode="auto">
          <a:xfrm>
            <a:off x="457200" y="785794"/>
            <a:ext cx="8229600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justLow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fa-IR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معمولا براي يک تابع نيمي از متغيرهايش</a:t>
            </a:r>
            <a:r>
              <a:rPr kumimoji="0" lang="fa-IR" sz="2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 که </a:t>
            </a:r>
            <a:r>
              <a:rPr kumimoji="0" lang="fa-IR" sz="2800" b="0" i="0" u="none" strike="noStrike" kern="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داراي ارزش بالاتر </a:t>
            </a:r>
            <a:r>
              <a:rPr kumimoji="0" lang="fa-IR" sz="2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هستند، مشخص کننده </a:t>
            </a:r>
            <a:r>
              <a:rPr kumimoji="0" lang="fa-IR" sz="2800" b="1" i="0" u="none" strike="noStrike" kern="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سطرها</a:t>
            </a:r>
            <a:r>
              <a:rPr kumimoji="0" lang="fa-IR" sz="2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 و باقي متغيرها با </a:t>
            </a:r>
            <a:r>
              <a:rPr kumimoji="0" lang="fa-IR" sz="2800" b="0" i="0" u="none" strike="noStrike" kern="0" cap="none" spc="0" normalizeH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ارزش پايين تر</a:t>
            </a:r>
            <a:r>
              <a:rPr kumimoji="0" lang="fa-IR" sz="2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، مشخض کننده </a:t>
            </a:r>
            <a:r>
              <a:rPr kumimoji="0" lang="fa-IR" sz="2800" b="1" i="0" u="none" strike="noStrike" kern="0" cap="none" spc="0" normalizeH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ستونها</a:t>
            </a:r>
            <a:r>
              <a:rPr kumimoji="0" lang="fa-IR" sz="2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 مي باشد.</a:t>
            </a:r>
          </a:p>
          <a:p>
            <a:pPr marL="342900" marR="0" lvl="0" indent="-342900" algn="justLow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lang="fa-IR" kern="0" dirty="0" smtClean="0">
                <a:latin typeface="+mn-lt"/>
                <a:cs typeface="B Lotus" pitchFamily="2" charset="-78"/>
              </a:rPr>
              <a:t> اين فرض يک</a:t>
            </a:r>
            <a:r>
              <a:rPr lang="fa-IR" b="1" u="sng" kern="0" dirty="0" smtClean="0">
                <a:latin typeface="+mn-lt"/>
                <a:cs typeface="B Lotus" pitchFamily="2" charset="-78"/>
              </a:rPr>
              <a:t> قرارداد </a:t>
            </a:r>
            <a:r>
              <a:rPr lang="fa-IR" kern="0" dirty="0" smtClean="0">
                <a:latin typeface="+mn-lt"/>
                <a:cs typeface="B Lotus" pitchFamily="2" charset="-78"/>
              </a:rPr>
              <a:t>است و مي توان به صورت عکس نيز رفتار کرد.</a:t>
            </a: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B Lotus" pitchFamily="2" charset="-78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>
          <a:xfrm>
            <a:off x="2357422" y="71415"/>
            <a:ext cx="6786610" cy="714380"/>
          </a:xfrm>
        </p:spPr>
        <p:txBody>
          <a:bodyPr/>
          <a:lstStyle/>
          <a:p>
            <a:pPr algn="r" rtl="1" eaLnBrk="1" hangingPunct="1"/>
            <a:r>
              <a:rPr lang="fa-IR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همسايگي(</a:t>
            </a:r>
            <a:r>
              <a:rPr lang="en-US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Adjacency</a:t>
            </a:r>
            <a:r>
              <a:rPr lang="fa-IR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)</a:t>
            </a:r>
            <a:r>
              <a:rPr lang="fa-IR" sz="3200" b="1" dirty="0" smtClean="0">
                <a:solidFill>
                  <a:srgbClr val="C00000"/>
                </a:solidFill>
                <a:cs typeface="B Lotus" pitchFamily="2" charset="-78"/>
              </a:rPr>
              <a:t> </a:t>
            </a:r>
            <a:r>
              <a:rPr lang="fa-IR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در جدول کارنا</a:t>
            </a:r>
            <a:endParaRPr lang="en-US" sz="32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14282" y="928670"/>
            <a:ext cx="842968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buFont typeface="Wingdings" pitchFamily="2" charset="2"/>
              <a:buChar char="q"/>
            </a:pPr>
            <a:r>
              <a:rPr lang="fa-IR" dirty="0" smtClean="0">
                <a:cs typeface="B Lotus" pitchFamily="2" charset="-78"/>
              </a:rPr>
              <a:t> به مربع(خانه هايي) که در کنار هم قرار گرفته اند، همسايه مي گويند. هر خانة جدول با خانة مجاور خود </a:t>
            </a:r>
            <a:r>
              <a:rPr lang="fa-IR" u="sng" dirty="0" smtClean="0">
                <a:cs typeface="B Lotus" pitchFamily="2" charset="-78"/>
              </a:rPr>
              <a:t>تنها در يك ليترال </a:t>
            </a:r>
            <a:r>
              <a:rPr lang="fa-IR" dirty="0" smtClean="0">
                <a:cs typeface="B Lotus" pitchFamily="2" charset="-78"/>
              </a:rPr>
              <a:t>تفاوت دارد.</a:t>
            </a:r>
          </a:p>
          <a:p>
            <a:pPr algn="justLow">
              <a:buNone/>
            </a:pPr>
            <a:endParaRPr lang="fa-IR" dirty="0" smtClean="0">
              <a:cs typeface="B Lotus" pitchFamily="2" charset="-78"/>
            </a:endParaRPr>
          </a:p>
          <a:p>
            <a:pPr algn="justLow">
              <a:buFont typeface="Wingdings" pitchFamily="2" charset="2"/>
              <a:buChar char="q"/>
            </a:pPr>
            <a:r>
              <a:rPr lang="fa-IR" dirty="0" smtClean="0">
                <a:cs typeface="B Lotus" pitchFamily="2" charset="-78"/>
              </a:rPr>
              <a:t> علاوه بر مربع هاي همجوار ظاهري، خانه‌هاي </a:t>
            </a:r>
            <a:r>
              <a:rPr lang="fa-IR" u="sng" dirty="0" smtClean="0">
                <a:cs typeface="B Lotus" pitchFamily="2" charset="-78"/>
              </a:rPr>
              <a:t>لبه بالا و پايين و نيز لبه چپ و راست</a:t>
            </a:r>
            <a:r>
              <a:rPr lang="fa-IR" dirty="0" smtClean="0">
                <a:cs typeface="B Lotus" pitchFamily="2" charset="-78"/>
              </a:rPr>
              <a:t> هم مجاور يكديگر هستند، اگرچه در كنار يكديگر قرار ندارند.</a:t>
            </a: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3714752"/>
            <a:ext cx="4248150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857364"/>
            <a:ext cx="7429552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2357422" y="71415"/>
            <a:ext cx="6786610" cy="714380"/>
          </a:xfrm>
        </p:spPr>
        <p:txBody>
          <a:bodyPr/>
          <a:lstStyle/>
          <a:p>
            <a:pPr algn="r" rtl="1" eaLnBrk="1" hangingPunct="1"/>
            <a:r>
              <a:rPr lang="fa-IR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همسايگي(</a:t>
            </a:r>
            <a:r>
              <a:rPr lang="en-US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Adjacency</a:t>
            </a:r>
            <a:r>
              <a:rPr lang="fa-IR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)</a:t>
            </a:r>
            <a:r>
              <a:rPr lang="fa-IR" sz="3200" b="1" dirty="0" smtClean="0">
                <a:solidFill>
                  <a:srgbClr val="C00000"/>
                </a:solidFill>
                <a:cs typeface="B Lotus" pitchFamily="2" charset="-78"/>
              </a:rPr>
              <a:t> </a:t>
            </a:r>
            <a:r>
              <a:rPr lang="fa-IR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در جدول کارنا</a:t>
            </a:r>
            <a:endParaRPr lang="en-US" sz="32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>
          <a:xfrm>
            <a:off x="6215074" y="71414"/>
            <a:ext cx="2928958" cy="827087"/>
          </a:xfrm>
        </p:spPr>
        <p:txBody>
          <a:bodyPr/>
          <a:lstStyle/>
          <a:p>
            <a:pPr algn="r" rtl="1" eaLnBrk="1" hangingPunct="1"/>
            <a:r>
              <a:rPr lang="fa-IR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حلقه(</a:t>
            </a:r>
            <a:r>
              <a:rPr lang="en-US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Cube</a:t>
            </a:r>
            <a:r>
              <a:rPr lang="fa-IR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)</a:t>
            </a:r>
            <a:endParaRPr lang="en-US" sz="32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71472" y="928670"/>
            <a:ext cx="807249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buFont typeface="Wingdings" pitchFamily="2" charset="2"/>
              <a:buChar char="q"/>
            </a:pPr>
            <a:r>
              <a:rPr lang="fa-IR" dirty="0" smtClean="0">
                <a:cs typeface="B Lotus" pitchFamily="2" charset="-78"/>
              </a:rPr>
              <a:t> خانه هاي مجاوري که مقدارشان يک بوده و تعدادشان </a:t>
            </a:r>
            <a:r>
              <a:rPr lang="fa-IR" b="1" dirty="0" smtClean="0">
                <a:solidFill>
                  <a:schemeClr val="accent2"/>
                </a:solidFill>
                <a:cs typeface="B Lotus" pitchFamily="2" charset="-78"/>
              </a:rPr>
              <a:t>تواني از دو باشد</a:t>
            </a:r>
            <a:r>
              <a:rPr lang="fa-IR" dirty="0" smtClean="0">
                <a:cs typeface="B Lotus" pitchFamily="2" charset="-78"/>
              </a:rPr>
              <a:t>، تشکيل حلقه مي دهند. </a:t>
            </a:r>
          </a:p>
          <a:p>
            <a:pPr algn="justLow">
              <a:buFont typeface="Wingdings" pitchFamily="2" charset="2"/>
              <a:buChar char="q"/>
            </a:pPr>
            <a:r>
              <a:rPr lang="fa-IR" dirty="0" smtClean="0">
                <a:cs typeface="B Lotus" pitchFamily="2" charset="-78"/>
              </a:rPr>
              <a:t> در يک جدول کارنو با توجه به تعداد متغيرها و نيز مينترمهاي تابع، مي تواند حلقه هاي تکي، دوتايي، چهارتايي، هشتايي و... وجود داشته باشد.</a:t>
            </a:r>
          </a:p>
          <a:p>
            <a:pPr algn="justLow">
              <a:buFont typeface="Wingdings" pitchFamily="2" charset="2"/>
              <a:buChar char="q"/>
            </a:pPr>
            <a:r>
              <a:rPr lang="fa-IR" dirty="0" smtClean="0">
                <a:cs typeface="B Lotus" pitchFamily="2" charset="-78"/>
              </a:rPr>
              <a:t> </a:t>
            </a:r>
            <a:r>
              <a:rPr lang="fa-IR" b="1" dirty="0" smtClean="0">
                <a:solidFill>
                  <a:schemeClr val="accent2"/>
                </a:solidFill>
                <a:cs typeface="B Lotus" pitchFamily="2" charset="-78"/>
              </a:rPr>
              <a:t>بزرگترين</a:t>
            </a:r>
            <a:r>
              <a:rPr lang="fa-IR" dirty="0" smtClean="0">
                <a:cs typeface="B Lotus" pitchFamily="2" charset="-78"/>
              </a:rPr>
              <a:t> حلقه در يک تابع </a:t>
            </a:r>
            <a:r>
              <a:rPr lang="en-US" i="1" dirty="0" smtClean="0">
                <a:cs typeface="B Lotus" pitchFamily="2" charset="-78"/>
              </a:rPr>
              <a:t>n</a:t>
            </a:r>
            <a:r>
              <a:rPr lang="fa-IR" dirty="0" smtClean="0">
                <a:cs typeface="B Lotus" pitchFamily="2" charset="-78"/>
              </a:rPr>
              <a:t> متغيره حداکثر مي تواند</a:t>
            </a:r>
            <a:r>
              <a:rPr lang="en-US" dirty="0" smtClean="0">
                <a:cs typeface="B Lotus" pitchFamily="2" charset="-78"/>
              </a:rPr>
              <a:t> </a:t>
            </a:r>
            <a:r>
              <a:rPr lang="fa-IR" dirty="0" smtClean="0">
                <a:cs typeface="B Lotus" pitchFamily="2" charset="-78"/>
              </a:rPr>
              <a:t>شامل      خانه مجاور باشد. </a:t>
            </a:r>
          </a:p>
          <a:p>
            <a:pPr algn="justLow">
              <a:buNone/>
            </a:pPr>
            <a:endParaRPr lang="fa-IR" dirty="0" smtClean="0">
              <a:cs typeface="B Lotus" pitchFamily="2" charset="-78"/>
            </a:endParaRPr>
          </a:p>
          <a:p>
            <a:pPr algn="justLow">
              <a:buFont typeface="Wingdings" pitchFamily="2" charset="2"/>
              <a:buChar char="q"/>
            </a:pPr>
            <a:r>
              <a:rPr lang="fa-IR" dirty="0" smtClean="0">
                <a:cs typeface="B Lotus" pitchFamily="2" charset="-78"/>
              </a:rPr>
              <a:t> در حلقه ها، تعدادي از متغيرها به صورت عادي يا متمم ظاهر مي شوند و بقيه در نيمي از خانه ها به صورت عادي و در نيم ديگري از خانه ها صورت متمم قرار دارند. لذا </a:t>
            </a:r>
            <a:r>
              <a:rPr lang="fa-IR" b="1" dirty="0" smtClean="0">
                <a:solidFill>
                  <a:srgbClr val="C00000"/>
                </a:solidFill>
                <a:cs typeface="B Lotus" pitchFamily="2" charset="-78"/>
              </a:rPr>
              <a:t>اين دسته از متغيرها که به دو شکل عادي و متمم ظاهر شده اند در جمله نمايشگر گروه حذف مي شوند.</a:t>
            </a:r>
            <a:endParaRPr lang="en-US" b="1" dirty="0" smtClean="0">
              <a:solidFill>
                <a:srgbClr val="C00000"/>
              </a:solidFill>
              <a:cs typeface="Nazanin" pitchFamily="2" charset="-78"/>
            </a:endParaRPr>
          </a:p>
        </p:txBody>
      </p:sp>
      <p:graphicFrame>
        <p:nvGraphicFramePr>
          <p:cNvPr id="29798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6951004"/>
              </p:ext>
            </p:extLst>
          </p:nvPr>
        </p:nvGraphicFramePr>
        <p:xfrm>
          <a:off x="1259632" y="2564904"/>
          <a:ext cx="444500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993" name="Equation" r:id="rId4" imgW="164880" imgH="177480" progId="Equation.3">
                  <p:embed/>
                </p:oleObj>
              </mc:Choice>
              <mc:Fallback>
                <p:oleObj name="Equation" r:id="rId4" imgW="164880" imgH="177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9632" y="2564904"/>
                        <a:ext cx="444500" cy="479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>
          <a:xfrm>
            <a:off x="6215074" y="71414"/>
            <a:ext cx="2928958" cy="827087"/>
          </a:xfrm>
        </p:spPr>
        <p:txBody>
          <a:bodyPr/>
          <a:lstStyle/>
          <a:p>
            <a:pPr algn="r" rtl="1" eaLnBrk="1" hangingPunct="1"/>
            <a:r>
              <a:rPr lang="fa-IR" sz="4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Nazanin"/>
              </a:rPr>
              <a:t>- حلقه(</a:t>
            </a:r>
            <a:r>
              <a:rPr lang="en-US" sz="4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Nazanin"/>
              </a:rPr>
              <a:t>Cube</a:t>
            </a:r>
            <a:r>
              <a:rPr lang="fa-IR" sz="4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Nazanin"/>
              </a:rPr>
              <a:t>)</a:t>
            </a:r>
            <a:endParaRPr lang="en-US" sz="40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Nazanin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71472" y="928670"/>
            <a:ext cx="807249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buFont typeface="Wingdings" pitchFamily="2" charset="2"/>
              <a:buChar char="q"/>
            </a:pPr>
            <a:r>
              <a:rPr lang="fa-IR" sz="2400" dirty="0" smtClean="0">
                <a:cs typeface="B Nazanin"/>
              </a:rPr>
              <a:t> </a:t>
            </a:r>
            <a:r>
              <a:rPr lang="fa-IR" sz="2400" dirty="0" smtClean="0">
                <a:solidFill>
                  <a:srgbClr val="FF0000"/>
                </a:solidFill>
                <a:cs typeface="B Nazanin"/>
              </a:rPr>
              <a:t>گروه حلقه هاي دوتايي: </a:t>
            </a:r>
            <a:r>
              <a:rPr lang="fa-IR" sz="2400" dirty="0" smtClean="0">
                <a:cs typeface="B Nazanin"/>
              </a:rPr>
              <a:t>شامل دو يک همسايه در جدول کارنو مي باشد. حلقه هاي دوتايي در نقشه کارنو باعث </a:t>
            </a:r>
            <a:r>
              <a:rPr lang="fa-IR" sz="2400" dirty="0" smtClean="0">
                <a:solidFill>
                  <a:schemeClr val="accent2"/>
                </a:solidFill>
                <a:cs typeface="B Nazanin"/>
              </a:rPr>
              <a:t>حذف يک متغير </a:t>
            </a:r>
            <a:r>
              <a:rPr lang="fa-IR" sz="2400" dirty="0" smtClean="0">
                <a:cs typeface="B Nazanin"/>
              </a:rPr>
              <a:t>مي گردد. در اين حلقه متغيري حذف مي گردد که هم به صورت عادي و هم مکمل ظاهر شده باشد.</a:t>
            </a:r>
          </a:p>
          <a:p>
            <a:pPr algn="justLow" rtl="1">
              <a:buFont typeface="Wingdings" pitchFamily="2" charset="2"/>
              <a:buChar char="q"/>
            </a:pPr>
            <a:endParaRPr lang="fa-IR" sz="2400" dirty="0" smtClean="0">
              <a:cs typeface="B Nazanin"/>
            </a:endParaRPr>
          </a:p>
          <a:p>
            <a:pPr algn="justLow" rtl="1">
              <a:buFont typeface="Wingdings" pitchFamily="2" charset="2"/>
              <a:buChar char="q"/>
            </a:pPr>
            <a:r>
              <a:rPr lang="fa-IR" sz="2400" dirty="0" smtClean="0">
                <a:cs typeface="B Nazanin"/>
              </a:rPr>
              <a:t> </a:t>
            </a:r>
            <a:r>
              <a:rPr lang="fa-IR" sz="2400" dirty="0" smtClean="0">
                <a:solidFill>
                  <a:srgbClr val="FF0000"/>
                </a:solidFill>
                <a:cs typeface="B Nazanin"/>
              </a:rPr>
              <a:t>گروه حلقه چهار تايي: </a:t>
            </a:r>
            <a:r>
              <a:rPr lang="fa-IR" sz="2400" dirty="0" smtClean="0">
                <a:cs typeface="B Nazanin"/>
              </a:rPr>
              <a:t>شامل چهار يک همسايه با يکديگر است. اين حلقه باعث </a:t>
            </a:r>
            <a:r>
              <a:rPr lang="fa-IR" sz="2400" dirty="0" smtClean="0">
                <a:solidFill>
                  <a:schemeClr val="accent2"/>
                </a:solidFill>
                <a:cs typeface="B Nazanin"/>
              </a:rPr>
              <a:t>حذف دو متغير</a:t>
            </a:r>
            <a:r>
              <a:rPr lang="fa-IR" sz="2400" dirty="0" smtClean="0">
                <a:cs typeface="B Nazanin"/>
              </a:rPr>
              <a:t>ي مي گردد که به فرم مکمل و نرمال ظاهر شده باشد.</a:t>
            </a:r>
          </a:p>
          <a:p>
            <a:pPr algn="justLow" rtl="1">
              <a:buFont typeface="Wingdings" pitchFamily="2" charset="2"/>
              <a:buChar char="q"/>
            </a:pPr>
            <a:endParaRPr lang="fa-IR" sz="2400" dirty="0" smtClean="0">
              <a:cs typeface="B Nazanin"/>
            </a:endParaRPr>
          </a:p>
          <a:p>
            <a:pPr algn="justLow" rtl="1">
              <a:buFont typeface="Wingdings" pitchFamily="2" charset="2"/>
              <a:buChar char="q"/>
            </a:pPr>
            <a:r>
              <a:rPr lang="fa-IR" sz="2400" dirty="0" smtClean="0">
                <a:solidFill>
                  <a:srgbClr val="FF0000"/>
                </a:solidFill>
                <a:cs typeface="B Nazanin"/>
              </a:rPr>
              <a:t> گروه حلقه هشت تايي: </a:t>
            </a:r>
            <a:r>
              <a:rPr lang="fa-IR" sz="2400" dirty="0" smtClean="0">
                <a:cs typeface="B Nazanin"/>
              </a:rPr>
              <a:t>شامل هشت يک همسايه با يکديگر است. اين حلقه باعث </a:t>
            </a:r>
            <a:r>
              <a:rPr lang="fa-IR" sz="2400" dirty="0" smtClean="0">
                <a:solidFill>
                  <a:schemeClr val="accent2"/>
                </a:solidFill>
                <a:cs typeface="B Nazanin"/>
              </a:rPr>
              <a:t>حذف سه متغير</a:t>
            </a:r>
            <a:r>
              <a:rPr lang="fa-IR" sz="2400" dirty="0" smtClean="0">
                <a:cs typeface="B Nazanin"/>
              </a:rPr>
              <a:t>ي مي گردد که به فرم مکمل و نرمال ظاهر شده باشد.</a:t>
            </a:r>
          </a:p>
          <a:p>
            <a:pPr algn="justLow" rtl="1">
              <a:buFont typeface="Wingdings" pitchFamily="2" charset="2"/>
              <a:buChar char="q"/>
            </a:pPr>
            <a:endParaRPr lang="en-US" sz="2400" b="1" dirty="0" smtClean="0">
              <a:solidFill>
                <a:srgbClr val="C00000"/>
              </a:solidFill>
              <a:cs typeface="B Nazanin"/>
            </a:endParaRPr>
          </a:p>
        </p:txBody>
      </p:sp>
      <p:sp>
        <p:nvSpPr>
          <p:cNvPr id="378882" name="Rectangle 2"/>
          <p:cNvSpPr>
            <a:spLocks noChangeArrowheads="1"/>
          </p:cNvSpPr>
          <p:nvPr/>
        </p:nvSpPr>
        <p:spPr bwMode="auto">
          <a:xfrm>
            <a:off x="0" y="0"/>
            <a:ext cx="1847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r" rtl="1"/>
            <a:endParaRPr lang="fa-IR" sz="2400">
              <a:cs typeface="B Nazanin"/>
            </a:endParaRPr>
          </a:p>
        </p:txBody>
      </p:sp>
      <p:grpSp>
        <p:nvGrpSpPr>
          <p:cNvPr id="2" name="Group 7"/>
          <p:cNvGrpSpPr/>
          <p:nvPr/>
        </p:nvGrpSpPr>
        <p:grpSpPr>
          <a:xfrm>
            <a:off x="2857488" y="5357826"/>
            <a:ext cx="6000792" cy="1071570"/>
            <a:chOff x="1714480" y="5143512"/>
            <a:chExt cx="4929222" cy="1071570"/>
          </a:xfrm>
        </p:grpSpPr>
        <p:sp>
          <p:nvSpPr>
            <p:cNvPr id="4" name="Rounded Rectangle 3"/>
            <p:cNvSpPr/>
            <p:nvPr/>
          </p:nvSpPr>
          <p:spPr bwMode="auto">
            <a:xfrm>
              <a:off x="1714480" y="5143512"/>
              <a:ext cx="4929222" cy="1071570"/>
            </a:xfrm>
            <a:prstGeom prst="roundRect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1" anchor="ctr" anchorCtr="1" compatLnSpc="1">
              <a:prstTxWarp prst="textNoShape">
                <a:avLst/>
              </a:prstTxWarp>
            </a:bodyPr>
            <a:lstStyle/>
            <a:p>
              <a:pPr marL="342900" marR="0" indent="-34290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95000"/>
                <a:buNone/>
                <a:tabLst/>
              </a:pPr>
              <a:r>
                <a:rPr lang="fa-IR" sz="2400" dirty="0" smtClean="0">
                  <a:cs typeface="B Nazanin"/>
                </a:rPr>
                <a:t>هر حلقه </a:t>
              </a:r>
              <a:r>
                <a:rPr lang="en-US" sz="2400" dirty="0" smtClean="0">
                  <a:cs typeface="B Nazanin"/>
                </a:rPr>
                <a:t>n</a:t>
              </a:r>
              <a:r>
                <a:rPr lang="fa-IR" sz="2400" dirty="0" smtClean="0">
                  <a:cs typeface="B Nazanin"/>
                </a:rPr>
                <a:t> تایی ،               متغیر را حذف می کند.</a:t>
              </a:r>
              <a:endParaRPr kumimoji="0" lang="fa-I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B Nazanin"/>
              </a:endParaRPr>
            </a:p>
          </p:txBody>
        </p:sp>
        <p:pic>
          <p:nvPicPr>
            <p:cNvPr id="378881" name="Picture 1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234578" y="5572140"/>
              <a:ext cx="590007" cy="318923"/>
            </a:xfrm>
            <a:prstGeom prst="rect">
              <a:avLst/>
            </a:prstGeom>
            <a:noFill/>
          </p:spPr>
        </p:pic>
      </p:grpSp>
      <p:sp>
        <p:nvSpPr>
          <p:cNvPr id="378883" name="Rectangle 3"/>
          <p:cNvSpPr>
            <a:spLocks noChangeArrowheads="1"/>
          </p:cNvSpPr>
          <p:nvPr/>
        </p:nvSpPr>
        <p:spPr bwMode="auto">
          <a:xfrm>
            <a:off x="8959272" y="647700"/>
            <a:ext cx="1847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a-IR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Nazanin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>
          <a:xfrm>
            <a:off x="1077944" y="71414"/>
            <a:ext cx="8066088" cy="827087"/>
          </a:xfrm>
        </p:spPr>
        <p:txBody>
          <a:bodyPr/>
          <a:lstStyle/>
          <a:p>
            <a:pPr algn="r" eaLnBrk="1" hangingPunct="1"/>
            <a:r>
              <a:rPr lang="fa-IR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الگوريتم ساده سازي توابع با جدول کارنا</a:t>
            </a:r>
            <a:endParaRPr lang="en-US" sz="32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71472" y="928670"/>
            <a:ext cx="8072494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Low">
              <a:buFont typeface="+mj-lt"/>
              <a:buAutoNum type="arabicPeriod"/>
            </a:pPr>
            <a:r>
              <a:rPr lang="fa-IR" dirty="0" smtClean="0">
                <a:cs typeface="B Lotus" pitchFamily="2" charset="-78"/>
              </a:rPr>
              <a:t> انتقال تابع يا جدول درستي به نقشه کارنو</a:t>
            </a:r>
          </a:p>
          <a:p>
            <a:pPr marL="514350" indent="-514350" algn="justLow">
              <a:buFont typeface="+mj-lt"/>
              <a:buAutoNum type="arabicPeriod"/>
            </a:pPr>
            <a:r>
              <a:rPr lang="fa-IR" dirty="0" smtClean="0">
                <a:cs typeface="B Lotus" pitchFamily="2" charset="-78"/>
              </a:rPr>
              <a:t> پيدا کردن يکهايي در داخل نقشه که با هيچکدام از يکهاي داخل نقشه همسايه نباشد. اين يکها به صورت مجزا در حلقه قرار مي‌گيرند و شامل يک عبارت مينترم است.</a:t>
            </a:r>
          </a:p>
          <a:p>
            <a:pPr marL="514350" indent="-514350" algn="justLow">
              <a:buFont typeface="+mj-lt"/>
              <a:buAutoNum type="arabicPeriod"/>
            </a:pPr>
            <a:endParaRPr lang="fa-IR" dirty="0" smtClean="0">
              <a:cs typeface="B Lotus" pitchFamily="2" charset="-78"/>
            </a:endParaRPr>
          </a:p>
          <a:p>
            <a:pPr marL="514350" indent="-514350" algn="justLow">
              <a:buFont typeface="+mj-lt"/>
              <a:buAutoNum type="arabicPeriod"/>
            </a:pPr>
            <a:r>
              <a:rPr lang="fa-IR" dirty="0" smtClean="0">
                <a:cs typeface="B Lotus" pitchFamily="2" charset="-78"/>
              </a:rPr>
              <a:t> </a:t>
            </a:r>
            <a:r>
              <a:rPr lang="fa-IR" b="1" dirty="0" smtClean="0">
                <a:cs typeface="B Lotus" pitchFamily="2" charset="-78"/>
              </a:rPr>
              <a:t>يافتن بزرگترين حلقه از يکها، که حداقل بيش از يک </a:t>
            </a:r>
            <a:r>
              <a:rPr lang="en-US" b="1" dirty="0" smtClean="0">
                <a:cs typeface="B Lotus" pitchFamily="2" charset="-78"/>
              </a:rPr>
              <a:t>‘1’</a:t>
            </a:r>
            <a:r>
              <a:rPr lang="fa-IR" b="1" dirty="0" smtClean="0">
                <a:cs typeface="B Lotus" pitchFamily="2" charset="-78"/>
              </a:rPr>
              <a:t> آن قبلا داخل حلقه‌اي قرار گرفته نباشد. اين مرحله تازمانيکه همه يکها جدول پوشش(</a:t>
            </a:r>
            <a:r>
              <a:rPr lang="en-US" b="1" dirty="0" smtClean="0">
                <a:cs typeface="B Lotus" pitchFamily="2" charset="-78"/>
              </a:rPr>
              <a:t>Cover</a:t>
            </a:r>
            <a:r>
              <a:rPr lang="fa-IR" b="1" dirty="0" smtClean="0">
                <a:cs typeface="B Lotus" pitchFamily="2" charset="-78"/>
              </a:rPr>
              <a:t>) داده نشده باشند، تکرار مي‌گردد.</a:t>
            </a:r>
          </a:p>
          <a:p>
            <a:pPr marL="514350" indent="-514350" algn="justLow">
              <a:buNone/>
            </a:pPr>
            <a:endParaRPr lang="fa-IR" dirty="0" smtClean="0">
              <a:cs typeface="B Lotus" pitchFamily="2" charset="-78"/>
            </a:endParaRPr>
          </a:p>
          <a:p>
            <a:pPr marL="514350" indent="-514350" algn="justLow">
              <a:buFont typeface="+mj-lt"/>
              <a:buAutoNum type="arabicPeriod"/>
            </a:pPr>
            <a:r>
              <a:rPr lang="fa-IR" dirty="0" smtClean="0">
                <a:cs typeface="B Lotus" pitchFamily="2" charset="-78"/>
              </a:rPr>
              <a:t>در پايان جمله نمايشگر هر حلقه با حلقه هاي ديگر </a:t>
            </a:r>
            <a:r>
              <a:rPr lang="en-US" dirty="0" smtClean="0">
                <a:cs typeface="B Lotus" pitchFamily="2" charset="-78"/>
              </a:rPr>
              <a:t>Or</a:t>
            </a:r>
            <a:r>
              <a:rPr lang="fa-IR" dirty="0" smtClean="0">
                <a:cs typeface="B Lotus" pitchFamily="2" charset="-78"/>
              </a:rPr>
              <a:t> مي‌گردد.</a:t>
            </a:r>
          </a:p>
          <a:p>
            <a:pPr marL="514350" indent="-514350" algn="justLow">
              <a:buFont typeface="+mj-lt"/>
              <a:buAutoNum type="arabicPeriod"/>
            </a:pPr>
            <a:endParaRPr lang="fa-IR" b="1" dirty="0" smtClean="0">
              <a:solidFill>
                <a:srgbClr val="C00000"/>
              </a:solidFill>
              <a:cs typeface="B Lotus" pitchFamily="2" charset="-78"/>
            </a:endParaRPr>
          </a:p>
          <a:p>
            <a:pPr marL="514350" indent="-514350" algn="justLow">
              <a:buFont typeface="Wingdings" pitchFamily="2" charset="2"/>
              <a:buChar char="q"/>
            </a:pPr>
            <a:r>
              <a:rPr lang="fa-IR" b="1" dirty="0" smtClean="0">
                <a:solidFill>
                  <a:srgbClr val="C00000"/>
                </a:solidFill>
                <a:cs typeface="B Lotus" pitchFamily="2" charset="-78"/>
              </a:rPr>
              <a:t>نکته يک: </a:t>
            </a:r>
            <a:r>
              <a:rPr lang="fa-IR" dirty="0" smtClean="0">
                <a:cs typeface="B Lotus" pitchFamily="2" charset="-78"/>
              </a:rPr>
              <a:t>تعداد حلقه هاي پيدا شده بايد مينيمم باشد.</a:t>
            </a:r>
          </a:p>
          <a:p>
            <a:pPr marL="514350" indent="-514350" algn="justLow">
              <a:buFont typeface="Wingdings" pitchFamily="2" charset="2"/>
              <a:buChar char="q"/>
            </a:pPr>
            <a:r>
              <a:rPr lang="fa-IR" b="1" dirty="0" smtClean="0">
                <a:solidFill>
                  <a:schemeClr val="accent2"/>
                </a:solidFill>
                <a:cs typeface="B Lotus" pitchFamily="2" charset="-78"/>
              </a:rPr>
              <a:t>نکته دو</a:t>
            </a:r>
            <a:r>
              <a:rPr lang="fa-IR" dirty="0" smtClean="0">
                <a:cs typeface="B Lotus" pitchFamily="2" charset="-78"/>
              </a:rPr>
              <a:t>: امکان </a:t>
            </a:r>
            <a:r>
              <a:rPr lang="en-US" dirty="0" smtClean="0">
                <a:cs typeface="B Lotus" pitchFamily="2" charset="-78"/>
              </a:rPr>
              <a:t>Overlap</a:t>
            </a:r>
            <a:r>
              <a:rPr lang="fa-IR" dirty="0" smtClean="0">
                <a:cs typeface="B Lotus" pitchFamily="2" charset="-78"/>
              </a:rPr>
              <a:t> شدن حلقه ها وجود دارد.</a:t>
            </a:r>
            <a:endParaRPr lang="en-US" dirty="0" smtClean="0">
              <a:cs typeface="B Lotus" pitchFamily="2" charset="-78"/>
            </a:endParaRPr>
          </a:p>
          <a:p>
            <a:pPr marL="514350" indent="-514350" algn="justLow">
              <a:buFont typeface="Wingdings" pitchFamily="2" charset="2"/>
              <a:buChar char="q"/>
            </a:pPr>
            <a:endParaRPr lang="en-US" dirty="0" smtClean="0">
              <a:cs typeface="B Lotus" pitchFamily="2" charset="-78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>
          <a:xfrm>
            <a:off x="4143372" y="71414"/>
            <a:ext cx="5000660" cy="827087"/>
          </a:xfrm>
        </p:spPr>
        <p:txBody>
          <a:bodyPr/>
          <a:lstStyle/>
          <a:p>
            <a:pPr algn="r" rtl="1" eaLnBrk="1" hangingPunct="1"/>
            <a:r>
              <a:rPr lang="fa-IR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</a:t>
            </a:r>
            <a:r>
              <a:rPr lang="en-US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MSOP</a:t>
            </a:r>
            <a:r>
              <a:rPr lang="fa-IR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 و </a:t>
            </a:r>
            <a:r>
              <a:rPr lang="en-US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MPOS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71472" y="2000240"/>
            <a:ext cx="807249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buFont typeface="Wingdings" pitchFamily="2" charset="2"/>
              <a:buChar char="q"/>
            </a:pPr>
            <a:r>
              <a:rPr lang="fa-IR" dirty="0" smtClean="0">
                <a:cs typeface="B Lotus" pitchFamily="2" charset="-78"/>
              </a:rPr>
              <a:t> </a:t>
            </a:r>
            <a:r>
              <a:rPr lang="en-US" dirty="0" smtClean="0">
                <a:cs typeface="B Lotus" pitchFamily="2" charset="-78"/>
              </a:rPr>
              <a:t>Minimum Sum Of Product</a:t>
            </a:r>
            <a:r>
              <a:rPr lang="fa-IR" dirty="0" smtClean="0">
                <a:cs typeface="B Lotus" pitchFamily="2" charset="-78"/>
              </a:rPr>
              <a:t>: نمايش يک تابع به صورت </a:t>
            </a:r>
            <a:r>
              <a:rPr lang="fa-IR" dirty="0" smtClean="0">
                <a:solidFill>
                  <a:srgbClr val="C00000"/>
                </a:solidFill>
                <a:cs typeface="B Lotus" pitchFamily="2" charset="-78"/>
              </a:rPr>
              <a:t>حاصلجمع حداقل تعداد جملات حاصلضرب </a:t>
            </a:r>
            <a:r>
              <a:rPr lang="fa-IR" dirty="0" smtClean="0">
                <a:cs typeface="B Lotus" pitchFamily="2" charset="-78"/>
              </a:rPr>
              <a:t>که با دسته بندي مناسب يکها در جدول کارنو بدست مي آيد.</a:t>
            </a:r>
          </a:p>
          <a:p>
            <a:pPr algn="justLow">
              <a:buFont typeface="Wingdings" pitchFamily="2" charset="2"/>
              <a:buChar char="q"/>
            </a:pPr>
            <a:endParaRPr lang="fa-IR" b="1" dirty="0" smtClean="0">
              <a:solidFill>
                <a:srgbClr val="C00000"/>
              </a:solidFill>
              <a:cs typeface="B Lotus" pitchFamily="2" charset="-78"/>
            </a:endParaRPr>
          </a:p>
          <a:p>
            <a:pPr algn="justLow">
              <a:buFont typeface="Wingdings" pitchFamily="2" charset="2"/>
              <a:buChar char="q"/>
            </a:pPr>
            <a:r>
              <a:rPr lang="en-US" dirty="0" smtClean="0">
                <a:cs typeface="B Lotus" pitchFamily="2" charset="-78"/>
              </a:rPr>
              <a:t>Of Sum </a:t>
            </a:r>
            <a:r>
              <a:rPr lang="fa-IR" dirty="0" smtClean="0">
                <a:cs typeface="B Lotus" pitchFamily="2" charset="-78"/>
              </a:rPr>
              <a:t> </a:t>
            </a:r>
            <a:r>
              <a:rPr lang="en-US" dirty="0" smtClean="0">
                <a:cs typeface="B Lotus" pitchFamily="2" charset="-78"/>
              </a:rPr>
              <a:t>Minimum Product</a:t>
            </a:r>
            <a:r>
              <a:rPr lang="fa-IR" dirty="0" smtClean="0">
                <a:cs typeface="B Lotus" pitchFamily="2" charset="-78"/>
              </a:rPr>
              <a:t>: نمايش يک تابع به صورت </a:t>
            </a:r>
            <a:r>
              <a:rPr lang="fa-IR" dirty="0" smtClean="0">
                <a:solidFill>
                  <a:srgbClr val="009900"/>
                </a:solidFill>
                <a:cs typeface="B Lotus" pitchFamily="2" charset="-78"/>
              </a:rPr>
              <a:t>حاصلضرب حداقل تعداد جملات حاصلجمع </a:t>
            </a:r>
            <a:r>
              <a:rPr lang="fa-IR" dirty="0" smtClean="0">
                <a:cs typeface="B Lotus" pitchFamily="2" charset="-78"/>
              </a:rPr>
              <a:t>که با دسته بندي مناسب صفرها در جدول کارنو بدست مي آيد.</a:t>
            </a:r>
            <a:endParaRPr lang="en-US" b="1" dirty="0" smtClean="0">
              <a:solidFill>
                <a:srgbClr val="C00000"/>
              </a:solidFill>
              <a:cs typeface="Nazanin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71472" y="928670"/>
            <a:ext cx="807249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q"/>
            </a:pPr>
            <a:r>
              <a:rPr lang="en-US" sz="2400" dirty="0" smtClean="0">
                <a:cs typeface="Lotus" pitchFamily="2" charset="-78"/>
              </a:rPr>
              <a:t> </a:t>
            </a:r>
            <a:r>
              <a:rPr lang="fa-IR" sz="2400" dirty="0" smtClean="0">
                <a:cs typeface="Lotus" pitchFamily="2" charset="-78"/>
              </a:rPr>
              <a:t>دو فرم </a:t>
            </a:r>
            <a:r>
              <a:rPr lang="en-US" sz="2400" dirty="0" smtClean="0">
                <a:cs typeface="Lotus" pitchFamily="2" charset="-78"/>
              </a:rPr>
              <a:t>SOP</a:t>
            </a:r>
            <a:r>
              <a:rPr lang="fa-IR" sz="2400" dirty="0" smtClean="0">
                <a:cs typeface="Lotus" pitchFamily="2" charset="-78"/>
              </a:rPr>
              <a:t> و </a:t>
            </a:r>
            <a:r>
              <a:rPr lang="en-US" sz="2400" dirty="0" smtClean="0">
                <a:cs typeface="Lotus" pitchFamily="2" charset="-78"/>
              </a:rPr>
              <a:t>POS</a:t>
            </a:r>
            <a:r>
              <a:rPr lang="fa-IR" sz="2400" dirty="0" smtClean="0">
                <a:cs typeface="Lotus" pitchFamily="2" charset="-78"/>
              </a:rPr>
              <a:t> فرمهاي ابتدايي و متعارف هستند. اين فرمها </a:t>
            </a:r>
            <a:r>
              <a:rPr lang="fa-IR" sz="2400" u="sng" dirty="0" smtClean="0">
                <a:cs typeface="Lotus" pitchFamily="2" charset="-78"/>
              </a:rPr>
              <a:t>داراي حداقل متغيرها نيستند</a:t>
            </a:r>
            <a:r>
              <a:rPr lang="fa-IR" sz="2400" dirty="0" smtClean="0">
                <a:cs typeface="Lotus" pitchFamily="2" charset="-78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557994" y="-24"/>
            <a:ext cx="2514600" cy="914400"/>
          </a:xfrm>
          <a:noFill/>
          <a:ln/>
        </p:spPr>
        <p:txBody>
          <a:bodyPr/>
          <a:lstStyle/>
          <a:p>
            <a:pPr algn="r" rtl="1"/>
            <a:r>
              <a:rPr lang="fa-IR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رئوس مطالب</a:t>
            </a:r>
            <a:endParaRPr lang="en-GB" sz="32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022CD-E423-42E4-A0A3-C1E41BE62131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714348" y="928670"/>
            <a:ext cx="7715272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>
              <a:buFont typeface="Wingdings" pitchFamily="2" charset="2"/>
              <a:buChar char=""/>
            </a:pPr>
            <a:r>
              <a:rPr lang="fa-IR" sz="3600" dirty="0" smtClean="0">
                <a:solidFill>
                  <a:schemeClr val="bg1"/>
                </a:solidFill>
                <a:cs typeface="B Lotus" pitchFamily="2" charset="-78"/>
              </a:rPr>
              <a:t> اصطلاحات </a:t>
            </a:r>
            <a:r>
              <a:rPr lang="en-US" dirty="0" smtClean="0">
                <a:solidFill>
                  <a:schemeClr val="bg1"/>
                </a:solidFill>
                <a:cs typeface="B Lotus" pitchFamily="2" charset="-78"/>
              </a:rPr>
              <a:t>Active Low</a:t>
            </a:r>
            <a:r>
              <a:rPr lang="fa-IR" dirty="0" smtClean="0">
                <a:solidFill>
                  <a:schemeClr val="bg1"/>
                </a:solidFill>
                <a:cs typeface="B Lotus" pitchFamily="2" charset="-78"/>
              </a:rPr>
              <a:t> </a:t>
            </a:r>
            <a:r>
              <a:rPr lang="fa-IR" sz="3600" dirty="0" smtClean="0">
                <a:solidFill>
                  <a:schemeClr val="bg1"/>
                </a:solidFill>
                <a:cs typeface="B Lotus" pitchFamily="2" charset="-78"/>
              </a:rPr>
              <a:t>و </a:t>
            </a:r>
            <a:r>
              <a:rPr lang="en-US" dirty="0" smtClean="0">
                <a:solidFill>
                  <a:schemeClr val="bg1"/>
                </a:solidFill>
                <a:cs typeface="B Lotus" pitchFamily="2" charset="-78"/>
              </a:rPr>
              <a:t>Active High</a:t>
            </a:r>
          </a:p>
          <a:p>
            <a:pPr lvl="1" algn="just">
              <a:buFont typeface="Wingdings" pitchFamily="2" charset="2"/>
              <a:buChar char=""/>
            </a:pPr>
            <a:r>
              <a:rPr lang="fa-IR" sz="3600" dirty="0" smtClean="0">
                <a:solidFill>
                  <a:schemeClr val="bg1"/>
                </a:solidFill>
                <a:cs typeface="B Lotus" pitchFamily="2" charset="-78"/>
              </a:rPr>
              <a:t>  </a:t>
            </a:r>
            <a:r>
              <a:rPr lang="fa-IR" sz="3200" dirty="0" smtClean="0">
                <a:solidFill>
                  <a:schemeClr val="bg1"/>
                </a:solidFill>
                <a:cs typeface="B Lotus" pitchFamily="2" charset="-78"/>
              </a:rPr>
              <a:t>جدول کارنو(</a:t>
            </a:r>
            <a:r>
              <a:rPr lang="en-US" dirty="0" smtClean="0">
                <a:solidFill>
                  <a:schemeClr val="bg1"/>
                </a:solidFill>
                <a:cs typeface="B Lotus" pitchFamily="2" charset="-78"/>
              </a:rPr>
              <a:t>KM</a:t>
            </a:r>
            <a:r>
              <a:rPr lang="fa-IR" sz="3200" dirty="0" smtClean="0">
                <a:solidFill>
                  <a:schemeClr val="bg1"/>
                </a:solidFill>
                <a:cs typeface="B Lotus" pitchFamily="2" charset="-78"/>
              </a:rPr>
              <a:t>)</a:t>
            </a:r>
            <a:endParaRPr lang="en-US" sz="3200" dirty="0" smtClean="0">
              <a:solidFill>
                <a:schemeClr val="bg1"/>
              </a:solidFill>
              <a:cs typeface="B Lotus" pitchFamily="2" charset="-78"/>
            </a:endParaRPr>
          </a:p>
          <a:p>
            <a:pPr lvl="2" algn="just">
              <a:buFont typeface="Wingdings" pitchFamily="2" charset="2"/>
              <a:buChar char=""/>
            </a:pPr>
            <a:r>
              <a:rPr lang="fa-IR" sz="3200" dirty="0" smtClean="0">
                <a:solidFill>
                  <a:schemeClr val="bg1"/>
                </a:solidFill>
                <a:cs typeface="B Lotus" pitchFamily="2" charset="-78"/>
              </a:rPr>
              <a:t> دو، سه، چهار و پنج متغيره</a:t>
            </a:r>
          </a:p>
          <a:p>
            <a:pPr lvl="1" algn="just">
              <a:buFont typeface="Wingdings" pitchFamily="2" charset="2"/>
              <a:buChar char=""/>
            </a:pPr>
            <a:r>
              <a:rPr lang="fa-IR" sz="3200" dirty="0" smtClean="0">
                <a:solidFill>
                  <a:schemeClr val="bg1"/>
                </a:solidFill>
                <a:cs typeface="B Lotus" pitchFamily="2" charset="-78"/>
              </a:rPr>
              <a:t> </a:t>
            </a:r>
            <a:r>
              <a:rPr lang="en-US" sz="3200" dirty="0" smtClean="0">
                <a:solidFill>
                  <a:schemeClr val="bg1"/>
                </a:solidFill>
                <a:cs typeface="B Lotus" pitchFamily="2" charset="-78"/>
              </a:rPr>
              <a:t>MSOP</a:t>
            </a:r>
            <a:r>
              <a:rPr lang="fa-IR" sz="4000" dirty="0" smtClean="0">
                <a:solidFill>
                  <a:schemeClr val="bg1"/>
                </a:solidFill>
                <a:cs typeface="B Lotus" pitchFamily="2" charset="-78"/>
              </a:rPr>
              <a:t> و </a:t>
            </a:r>
            <a:r>
              <a:rPr lang="en-US" sz="3200" dirty="0" smtClean="0">
                <a:solidFill>
                  <a:schemeClr val="bg1"/>
                </a:solidFill>
                <a:cs typeface="B Lotus" pitchFamily="2" charset="-78"/>
              </a:rPr>
              <a:t>MPOS</a:t>
            </a:r>
            <a:endParaRPr lang="fa-IR" sz="3200" dirty="0" smtClean="0">
              <a:solidFill>
                <a:schemeClr val="bg1"/>
              </a:solidFill>
              <a:cs typeface="B Lotus" pitchFamily="2" charset="-78"/>
            </a:endParaRPr>
          </a:p>
          <a:p>
            <a:pPr lvl="1" algn="just">
              <a:buFont typeface="Wingdings" pitchFamily="2" charset="2"/>
              <a:buChar char=""/>
            </a:pPr>
            <a:r>
              <a:rPr lang="fa-IR" sz="3200" dirty="0" smtClean="0">
                <a:solidFill>
                  <a:schemeClr val="bg1"/>
                </a:solidFill>
                <a:cs typeface="B Lotus" pitchFamily="2" charset="-78"/>
              </a:rPr>
              <a:t> </a:t>
            </a:r>
            <a:r>
              <a:rPr lang="en-US" sz="3200" dirty="0" smtClean="0">
                <a:solidFill>
                  <a:schemeClr val="bg1"/>
                </a:solidFill>
                <a:cs typeface="B Lotus" pitchFamily="2" charset="-78"/>
              </a:rPr>
              <a:t>Don’t Care</a:t>
            </a:r>
            <a:endParaRPr lang="fa-IR" sz="3200" dirty="0" smtClean="0">
              <a:solidFill>
                <a:schemeClr val="bg1"/>
              </a:solidFill>
              <a:cs typeface="B Lotus" pitchFamily="2" charset="-78"/>
            </a:endParaRPr>
          </a:p>
          <a:p>
            <a:pPr lvl="1" algn="just">
              <a:buFont typeface="Wingdings" pitchFamily="2" charset="2"/>
              <a:buChar char=""/>
            </a:pPr>
            <a:r>
              <a:rPr lang="fa-IR" sz="3200" dirty="0" smtClean="0">
                <a:solidFill>
                  <a:schemeClr val="bg2"/>
                </a:solidFill>
                <a:cs typeface="B Lotus" pitchFamily="2" charset="-78"/>
              </a:rPr>
              <a:t> ساده سازی به روش </a:t>
            </a:r>
            <a:r>
              <a:rPr lang="en-US" sz="3200" dirty="0" smtClean="0">
                <a:solidFill>
                  <a:schemeClr val="bg2"/>
                </a:solidFill>
                <a:cs typeface="B Lotus" pitchFamily="2" charset="-78"/>
              </a:rPr>
              <a:t>QM </a:t>
            </a:r>
          </a:p>
        </p:txBody>
      </p:sp>
      <p:pic>
        <p:nvPicPr>
          <p:cNvPr id="5" name="Picture 4" descr="AND_07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3504" y="4286256"/>
            <a:ext cx="3381375" cy="2295525"/>
          </a:xfrm>
          <a:prstGeom prst="rect">
            <a:avLst/>
          </a:prstGeom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3" name="Shape 167938"/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1071563"/>
            <a:ext cx="8229600" cy="2714625"/>
          </a:xfrm>
        </p:spPr>
        <p:txBody>
          <a:bodyPr lIns="92075" tIns="46038" rIns="92075" bIns="46038"/>
          <a:lstStyle/>
          <a:p>
            <a:pPr algn="justLow" rtl="1" eaLnBrk="1" hangingPunct="1">
              <a:buFont typeface="Wingdings" pitchFamily="2" charset="2"/>
              <a:buChar char="q"/>
            </a:pPr>
            <a:r>
              <a:rPr lang="fa-IR" sz="2400" dirty="0" smtClean="0">
                <a:cs typeface="Nazanin" pitchFamily="2" charset="-78"/>
              </a:rPr>
              <a:t>توابع زير را توسط جدول كارنو نمايش دهيد.</a:t>
            </a:r>
          </a:p>
          <a:p>
            <a:pPr algn="justLow" rtl="1" eaLnBrk="1" hangingPunct="1">
              <a:buFont typeface="Wingdings" pitchFamily="2" charset="2"/>
              <a:buChar char="q"/>
            </a:pPr>
            <a:endParaRPr lang="en-US" sz="2400" dirty="0" smtClean="0">
              <a:cs typeface="Nazanin" pitchFamily="2" charset="-78"/>
            </a:endParaRPr>
          </a:p>
          <a:p>
            <a:pPr algn="justLow" rtl="1" eaLnBrk="1" hangingPunct="1">
              <a:buFont typeface="Wingdings" pitchFamily="2" charset="2"/>
              <a:buChar char="q"/>
            </a:pPr>
            <a:endParaRPr lang="en-US" sz="2400" dirty="0" smtClean="0">
              <a:cs typeface="Nazanin" pitchFamily="2" charset="-78"/>
            </a:endParaRPr>
          </a:p>
          <a:p>
            <a:pPr algn="justLow" rtl="1" eaLnBrk="1" hangingPunct="1">
              <a:buFont typeface="Wingdings" pitchFamily="2" charset="2"/>
              <a:buChar char="q"/>
            </a:pPr>
            <a:endParaRPr lang="en-US" sz="2400" dirty="0" smtClean="0">
              <a:cs typeface="Nazanin" pitchFamily="2" charset="-78"/>
            </a:endParaRPr>
          </a:p>
          <a:p>
            <a:pPr algn="justLow" rtl="1" eaLnBrk="1" hangingPunct="1">
              <a:buFont typeface="Wingdings" pitchFamily="2" charset="2"/>
              <a:buChar char="q"/>
            </a:pPr>
            <a:r>
              <a:rPr lang="fa-IR" sz="2400" dirty="0" smtClean="0">
                <a:cs typeface="Nazanin" pitchFamily="2" charset="-78"/>
              </a:rPr>
              <a:t>همانگونه كه ديده مي‌شود، هر دو تابع به يك صورت در جدول ظاهر شده اند. همچنين با استفاده از قوانين جبر بول مي توان </a:t>
            </a:r>
            <a:r>
              <a:rPr lang="en-US" sz="2400" i="1" dirty="0" smtClean="0">
                <a:cs typeface="Nazanin" pitchFamily="2" charset="-78"/>
              </a:rPr>
              <a:t>f</a:t>
            </a:r>
            <a:r>
              <a:rPr lang="en-US" sz="2400" i="1" baseline="-25000" dirty="0" smtClean="0">
                <a:cs typeface="Nazanin" pitchFamily="2" charset="-78"/>
              </a:rPr>
              <a:t>1</a:t>
            </a:r>
            <a:r>
              <a:rPr lang="fa-IR" sz="2400" dirty="0" smtClean="0">
                <a:cs typeface="Nazanin" pitchFamily="2" charset="-78"/>
              </a:rPr>
              <a:t> را ساده كرد و به </a:t>
            </a:r>
            <a:r>
              <a:rPr lang="en-US" sz="2400" i="1" dirty="0" smtClean="0">
                <a:cs typeface="Nazanin" pitchFamily="2" charset="-78"/>
              </a:rPr>
              <a:t>f</a:t>
            </a:r>
            <a:r>
              <a:rPr lang="en-US" sz="2400" i="1" baseline="-25000" dirty="0" smtClean="0">
                <a:cs typeface="Nazanin" pitchFamily="2" charset="-78"/>
              </a:rPr>
              <a:t>2</a:t>
            </a:r>
            <a:r>
              <a:rPr lang="fa-IR" sz="2400" i="1" baseline="-25000" dirty="0" smtClean="0">
                <a:cs typeface="Nazanin" pitchFamily="2" charset="-78"/>
              </a:rPr>
              <a:t> </a:t>
            </a:r>
            <a:r>
              <a:rPr lang="fa-IR" sz="2400" dirty="0" smtClean="0">
                <a:cs typeface="Nazanin" pitchFamily="2" charset="-78"/>
              </a:rPr>
              <a:t>رسيد</a:t>
            </a:r>
            <a:r>
              <a:rPr lang="fa-IR" sz="2800" b="1" dirty="0" smtClean="0">
                <a:solidFill>
                  <a:schemeClr val="tx2"/>
                </a:solidFill>
                <a:cs typeface="Nazanin" pitchFamily="2" charset="-78"/>
              </a:rPr>
              <a:t>.</a:t>
            </a:r>
          </a:p>
          <a:p>
            <a:pPr algn="justLow" rtl="1" eaLnBrk="1" hangingPunct="1">
              <a:buFont typeface="Wingdings" pitchFamily="2" charset="2"/>
              <a:buChar char="q"/>
            </a:pPr>
            <a:endParaRPr lang="en-US" sz="2800" b="1" dirty="0" smtClean="0">
              <a:solidFill>
                <a:schemeClr val="tx2"/>
              </a:solidFill>
              <a:cs typeface="Nazanin" pitchFamily="2" charset="-78"/>
            </a:endParaRPr>
          </a:p>
        </p:txBody>
      </p:sp>
      <p:pic>
        <p:nvPicPr>
          <p:cNvPr id="122884" name="Rectangle 16794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06587" y="3910033"/>
            <a:ext cx="4479925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58055" name="Object 7"/>
          <p:cNvGraphicFramePr>
            <a:graphicFrameLocks noChangeAspect="1"/>
          </p:cNvGraphicFramePr>
          <p:nvPr/>
        </p:nvGraphicFramePr>
        <p:xfrm>
          <a:off x="1071537" y="1643050"/>
          <a:ext cx="3270051" cy="10001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060" name="Equation" r:id="rId4" imgW="1257120" imgH="393480" progId="Equation.3">
                  <p:embed/>
                </p:oleObj>
              </mc:Choice>
              <mc:Fallback>
                <p:oleObj name="Equation" r:id="rId4" imgW="1257120" imgH="39348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1537" y="1643050"/>
                        <a:ext cx="3270051" cy="100013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9"/>
          <p:cNvSpPr txBox="1">
            <a:spLocks noChangeArrowheads="1"/>
          </p:cNvSpPr>
          <p:nvPr/>
        </p:nvSpPr>
        <p:spPr>
          <a:xfrm>
            <a:off x="3071802" y="71422"/>
            <a:ext cx="6043626" cy="714372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B Titr" pitchFamily="2" charset="-78"/>
              </a:rPr>
              <a:t>- مثال از جدول کارناي دو متغيره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+mj-ea"/>
              <a:cs typeface="B Titr" pitchFamily="2" charset="-78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250" name="Object 2"/>
          <p:cNvGraphicFramePr>
            <a:graphicFrameLocks noChangeAspect="1"/>
          </p:cNvGraphicFramePr>
          <p:nvPr/>
        </p:nvGraphicFramePr>
        <p:xfrm>
          <a:off x="285720" y="571480"/>
          <a:ext cx="313372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0" name="Equation" r:id="rId3" imgW="1485720" imgH="203040" progId="Equation.3">
                  <p:embed/>
                </p:oleObj>
              </mc:Choice>
              <mc:Fallback>
                <p:oleObj name="Equation" r:id="rId3" imgW="1485720" imgH="2030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20" y="571480"/>
                        <a:ext cx="3133725" cy="428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277" name="Rectangle 29"/>
          <p:cNvSpPr>
            <a:spLocks noGrp="1" noChangeArrowheads="1"/>
          </p:cNvSpPr>
          <p:nvPr>
            <p:ph type="title"/>
          </p:nvPr>
        </p:nvSpPr>
        <p:spPr>
          <a:xfrm>
            <a:off x="4214810" y="71422"/>
            <a:ext cx="4900618" cy="714372"/>
          </a:xfrm>
        </p:spPr>
        <p:txBody>
          <a:bodyPr/>
          <a:lstStyle/>
          <a:p>
            <a:pPr algn="r"/>
            <a:r>
              <a:rPr lang="fa-IR" sz="3200" b="1" kern="12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مثال جدول کارناي </a:t>
            </a:r>
            <a:r>
              <a:rPr lang="fa-IR" sz="3200" b="1" kern="12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سه </a:t>
            </a:r>
            <a:r>
              <a:rPr lang="fa-IR" sz="3200" b="1" kern="12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متغيره</a:t>
            </a:r>
            <a:endParaRPr lang="en-US" sz="3200" b="1" kern="1200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>
          <a:xfrm>
            <a:off x="485804" y="4481530"/>
            <a:ext cx="8229600" cy="2090742"/>
          </a:xfrm>
          <a:prstGeom prst="rect">
            <a:avLst/>
          </a:prstGeom>
        </p:spPr>
        <p:txBody>
          <a:bodyPr/>
          <a:lstStyle/>
          <a:p>
            <a:pPr marL="342900" marR="0" lvl="0" indent="-342900" algn="r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fa-IR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B Lotus" pitchFamily="2" charset="-78"/>
              </a:rPr>
              <a:t>يک مربع نشان دهنده يک مينترم است </a:t>
            </a:r>
            <a:r>
              <a:rPr kumimoji="0" lang="en-US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B Lotus" pitchFamily="2" charset="-78"/>
              </a:rPr>
              <a:t>←</a:t>
            </a:r>
            <a:r>
              <a:rPr kumimoji="0" lang="fa-IR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B Lotus" pitchFamily="2" charset="-78"/>
              </a:rPr>
              <a:t> يک ترم سه متغيره</a:t>
            </a:r>
          </a:p>
          <a:p>
            <a:pPr marL="342900" marR="0" lvl="0" indent="-342900" algn="r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fa-IR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B Lotus" pitchFamily="2" charset="-78"/>
              </a:rPr>
              <a:t>دو مربع همسايه </a:t>
            </a:r>
            <a:r>
              <a:rPr kumimoji="0" lang="en-US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B Lotus" pitchFamily="2" charset="-78"/>
              </a:rPr>
              <a:t>←</a:t>
            </a:r>
            <a:r>
              <a:rPr kumimoji="0" lang="fa-IR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B Lotus" pitchFamily="2" charset="-78"/>
              </a:rPr>
              <a:t> يک ترم دو متغيره</a:t>
            </a:r>
          </a:p>
          <a:p>
            <a:pPr marL="342900" marR="0" lvl="0" indent="-342900" algn="r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fa-IR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B Lotus" pitchFamily="2" charset="-78"/>
              </a:rPr>
              <a:t>چهار مربع همسايه </a:t>
            </a:r>
            <a:r>
              <a:rPr kumimoji="0" lang="en-US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B Lotus" pitchFamily="2" charset="-78"/>
              </a:rPr>
              <a:t>←</a:t>
            </a:r>
            <a:r>
              <a:rPr kumimoji="0" lang="fa-IR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B Lotus" pitchFamily="2" charset="-78"/>
              </a:rPr>
              <a:t> يک ترم  يک متغيره</a:t>
            </a:r>
          </a:p>
          <a:p>
            <a:pPr marL="342900" marR="0" lvl="0" indent="-342900" algn="r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fa-IR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B Lotus" pitchFamily="2" charset="-78"/>
              </a:rPr>
              <a:t>هشت مربع  همسايه </a:t>
            </a:r>
            <a:r>
              <a:rPr kumimoji="0" lang="en-US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B Lotus" pitchFamily="2" charset="-78"/>
              </a:rPr>
              <a:t>←</a:t>
            </a:r>
            <a:r>
              <a:rPr kumimoji="0" lang="fa-IR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B Lotus" pitchFamily="2" charset="-78"/>
              </a:rPr>
              <a:t> تابع هميشه يک</a:t>
            </a:r>
            <a:endParaRPr kumimoji="0" lang="en-US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B Lotus" pitchFamily="2" charset="-78"/>
            </a:endParaRPr>
          </a:p>
        </p:txBody>
      </p:sp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81379" y="1781181"/>
            <a:ext cx="3648075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2" name="Object 3"/>
          <p:cNvGraphicFramePr>
            <a:graphicFrameLocks noChangeAspect="1"/>
          </p:cNvGraphicFramePr>
          <p:nvPr/>
        </p:nvGraphicFramePr>
        <p:xfrm>
          <a:off x="3127393" y="1125525"/>
          <a:ext cx="1658921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1" name="Equation" r:id="rId6" imgW="571320" imgH="177480" progId="Equation.3">
                  <p:embed/>
                </p:oleObj>
              </mc:Choice>
              <mc:Fallback>
                <p:oleObj name="Equation" r:id="rId6" imgW="571320" imgH="177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7393" y="1125525"/>
                        <a:ext cx="1658921" cy="4460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Group 6"/>
          <p:cNvGrpSpPr>
            <a:grpSpLocks/>
          </p:cNvGrpSpPr>
          <p:nvPr/>
        </p:nvGrpSpPr>
        <p:grpSpPr bwMode="auto">
          <a:xfrm>
            <a:off x="3786177" y="1071546"/>
            <a:ext cx="428625" cy="1357087"/>
            <a:chOff x="3174" y="1589"/>
            <a:chExt cx="270" cy="825"/>
          </a:xfrm>
        </p:grpSpPr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3174" y="1589"/>
              <a:ext cx="246" cy="261"/>
            </a:xfrm>
            <a:prstGeom prst="ellipse">
              <a:avLst/>
            </a:prstGeom>
            <a:noFill/>
            <a:ln w="15875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 bwMode="auto">
            <a:xfrm>
              <a:off x="3309" y="1849"/>
              <a:ext cx="135" cy="565"/>
            </a:xfrm>
            <a:prstGeom prst="line">
              <a:avLst/>
            </a:prstGeom>
            <a:noFill/>
            <a:ln w="15875">
              <a:solidFill>
                <a:srgbClr val="FF33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</p:grpSp>
      <p:grpSp>
        <p:nvGrpSpPr>
          <p:cNvPr id="10" name="Group 9"/>
          <p:cNvGrpSpPr>
            <a:grpSpLocks/>
          </p:cNvGrpSpPr>
          <p:nvPr/>
        </p:nvGrpSpPr>
        <p:grpSpPr bwMode="auto">
          <a:xfrm rot="16869184">
            <a:off x="3590573" y="1587076"/>
            <a:ext cx="2051753" cy="1040960"/>
            <a:chOff x="2163" y="1518"/>
            <a:chExt cx="1790" cy="730"/>
          </a:xfrm>
        </p:grpSpPr>
        <p:sp>
          <p:nvSpPr>
            <p:cNvPr id="11" name="Oval 10"/>
            <p:cNvSpPr>
              <a:spLocks noChangeArrowheads="1"/>
            </p:cNvSpPr>
            <p:nvPr/>
          </p:nvSpPr>
          <p:spPr bwMode="auto">
            <a:xfrm>
              <a:off x="3551" y="1518"/>
              <a:ext cx="402" cy="345"/>
            </a:xfrm>
            <a:prstGeom prst="ellipse">
              <a:avLst/>
            </a:prstGeom>
            <a:noFill/>
            <a:ln w="15875">
              <a:solidFill>
                <a:srgbClr val="003399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2" name="Line 11"/>
            <p:cNvSpPr>
              <a:spLocks noChangeShapeType="1"/>
            </p:cNvSpPr>
            <p:nvPr/>
          </p:nvSpPr>
          <p:spPr bwMode="auto">
            <a:xfrm flipH="1">
              <a:off x="2163" y="1873"/>
              <a:ext cx="1433" cy="375"/>
            </a:xfrm>
            <a:prstGeom prst="line">
              <a:avLst/>
            </a:prstGeom>
            <a:noFill/>
            <a:ln w="15875">
              <a:solidFill>
                <a:srgbClr val="003399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4" name="Rectangle 14"/>
          <p:cNvSpPr>
            <a:spLocks noGrp="1" noChangeArrowheads="1"/>
          </p:cNvSpPr>
          <p:nvPr>
            <p:ph type="title"/>
          </p:nvPr>
        </p:nvSpPr>
        <p:spPr>
          <a:xfrm>
            <a:off x="5857884" y="-24"/>
            <a:ext cx="3257544" cy="868346"/>
          </a:xfrm>
        </p:spPr>
        <p:txBody>
          <a:bodyPr/>
          <a:lstStyle/>
          <a:p>
            <a:pPr algn="r"/>
            <a:r>
              <a:rPr lang="fa-IR" sz="3200" b="1" kern="12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مثال هايي ديگر</a:t>
            </a:r>
            <a:endParaRPr lang="en-US" sz="3200" b="1" kern="1200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214422"/>
            <a:ext cx="40195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357189" y="195263"/>
          <a:ext cx="3357556" cy="966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9" name="Equation" r:id="rId4" imgW="1155600" imgH="368280" progId="Equation.3">
                  <p:embed/>
                </p:oleObj>
              </mc:Choice>
              <mc:Fallback>
                <p:oleObj name="Equation" r:id="rId4" imgW="1155600" imgH="3682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89" y="195263"/>
                        <a:ext cx="3357556" cy="966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5"/>
          <p:cNvGraphicFramePr>
            <a:graphicFrameLocks noChangeAspect="1"/>
          </p:cNvGraphicFramePr>
          <p:nvPr/>
        </p:nvGraphicFramePr>
        <p:xfrm>
          <a:off x="5214942" y="3605220"/>
          <a:ext cx="3116263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00" name="Equation" r:id="rId6" imgW="1282680" imgH="368280" progId="Equation.3">
                  <p:embed/>
                </p:oleObj>
              </mc:Choice>
              <mc:Fallback>
                <p:oleObj name="Equation" r:id="rId6" imgW="1282680" imgH="36828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4942" y="3605220"/>
                        <a:ext cx="3116263" cy="895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714876" y="785794"/>
            <a:ext cx="4210050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357290" y="4195785"/>
            <a:ext cx="3762375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46086" name="Object 6"/>
          <p:cNvGraphicFramePr>
            <a:graphicFrameLocks noChangeAspect="1"/>
          </p:cNvGraphicFramePr>
          <p:nvPr/>
        </p:nvGraphicFramePr>
        <p:xfrm>
          <a:off x="5286380" y="5143500"/>
          <a:ext cx="2867025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01" name="Equation" r:id="rId10" imgW="1180800" imgH="368280" progId="Equation.3">
                  <p:embed/>
                </p:oleObj>
              </mc:Choice>
              <mc:Fallback>
                <p:oleObj name="Equation" r:id="rId10" imgW="1180800" imgH="36828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86380" y="5143500"/>
                        <a:ext cx="2867025" cy="895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3357554" y="60324"/>
            <a:ext cx="5786478" cy="796908"/>
          </a:xfrm>
        </p:spPr>
        <p:txBody>
          <a:bodyPr/>
          <a:lstStyle/>
          <a:p>
            <a:pPr algn="r"/>
            <a:r>
              <a:rPr lang="fa-IR" sz="3200" b="1" kern="12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در جدول کارناي سه متغيره</a:t>
            </a:r>
            <a:endParaRPr lang="en-US" sz="3200" b="1" kern="1200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60419" name="Rectangle 3"/>
          <p:cNvSpPr>
            <a:spLocks noChangeArrowheads="1"/>
          </p:cNvSpPr>
          <p:nvPr/>
        </p:nvSpPr>
        <p:spPr bwMode="auto">
          <a:xfrm>
            <a:off x="457200" y="857233"/>
            <a:ext cx="822960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r" rtl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q"/>
            </a:pPr>
            <a:r>
              <a:rPr lang="fa-IR" dirty="0" smtClean="0">
                <a:solidFill>
                  <a:srgbClr val="C00000"/>
                </a:solidFill>
                <a:cs typeface="B Lotus" pitchFamily="2" charset="-78"/>
              </a:rPr>
              <a:t>يک </a:t>
            </a:r>
            <a:r>
              <a:rPr lang="fa-IR" dirty="0">
                <a:solidFill>
                  <a:srgbClr val="C00000"/>
                </a:solidFill>
                <a:cs typeface="B Lotus" pitchFamily="2" charset="-78"/>
              </a:rPr>
              <a:t>مربع نشان دهنده </a:t>
            </a:r>
            <a:r>
              <a:rPr lang="fa-IR" dirty="0" smtClean="0">
                <a:solidFill>
                  <a:srgbClr val="C00000"/>
                </a:solidFill>
                <a:cs typeface="B Lotus" pitchFamily="2" charset="-78"/>
              </a:rPr>
              <a:t>يک مينترم </a:t>
            </a:r>
            <a:r>
              <a:rPr lang="fa-IR" dirty="0">
                <a:solidFill>
                  <a:srgbClr val="C00000"/>
                </a:solidFill>
                <a:cs typeface="B Lotus" pitchFamily="2" charset="-78"/>
              </a:rPr>
              <a:t>است </a:t>
            </a:r>
            <a:r>
              <a:rPr lang="en-US" dirty="0">
                <a:solidFill>
                  <a:srgbClr val="C00000"/>
                </a:solidFill>
                <a:cs typeface="B Lotus" pitchFamily="2" charset="-78"/>
              </a:rPr>
              <a:t>←</a:t>
            </a:r>
            <a:r>
              <a:rPr lang="fa-IR" dirty="0">
                <a:solidFill>
                  <a:srgbClr val="C00000"/>
                </a:solidFill>
                <a:cs typeface="B Lotus" pitchFamily="2" charset="-78"/>
              </a:rPr>
              <a:t> </a:t>
            </a:r>
            <a:r>
              <a:rPr lang="fa-IR" dirty="0" smtClean="0">
                <a:solidFill>
                  <a:srgbClr val="C00000"/>
                </a:solidFill>
                <a:cs typeface="B Lotus" pitchFamily="2" charset="-78"/>
              </a:rPr>
              <a:t>يک </a:t>
            </a:r>
            <a:r>
              <a:rPr lang="fa-IR" dirty="0">
                <a:solidFill>
                  <a:srgbClr val="C00000"/>
                </a:solidFill>
                <a:cs typeface="B Lotus" pitchFamily="2" charset="-78"/>
              </a:rPr>
              <a:t>ترم </a:t>
            </a:r>
            <a:r>
              <a:rPr lang="fa-IR" dirty="0" smtClean="0">
                <a:solidFill>
                  <a:srgbClr val="C00000"/>
                </a:solidFill>
                <a:cs typeface="B Lotus" pitchFamily="2" charset="-78"/>
              </a:rPr>
              <a:t>سه متغيره</a:t>
            </a:r>
            <a:endParaRPr lang="fa-IR" dirty="0">
              <a:solidFill>
                <a:srgbClr val="C00000"/>
              </a:solidFill>
              <a:cs typeface="B Lotus" pitchFamily="2" charset="-78"/>
            </a:endParaRPr>
          </a:p>
          <a:p>
            <a:pPr marL="342900" indent="-342900" algn="r" rtl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q"/>
            </a:pPr>
            <a:r>
              <a:rPr lang="fa-IR" dirty="0">
                <a:cs typeface="B Lotus" pitchFamily="2" charset="-78"/>
              </a:rPr>
              <a:t>دو مربع </a:t>
            </a:r>
            <a:r>
              <a:rPr lang="fa-IR" dirty="0" smtClean="0">
                <a:cs typeface="B Lotus" pitchFamily="2" charset="-78"/>
              </a:rPr>
              <a:t>همسايه </a:t>
            </a:r>
            <a:r>
              <a:rPr lang="en-US" dirty="0">
                <a:cs typeface="B Lotus" pitchFamily="2" charset="-78"/>
              </a:rPr>
              <a:t>←</a:t>
            </a:r>
            <a:r>
              <a:rPr lang="fa-IR" dirty="0">
                <a:cs typeface="B Lotus" pitchFamily="2" charset="-78"/>
              </a:rPr>
              <a:t> </a:t>
            </a:r>
            <a:r>
              <a:rPr lang="fa-IR" dirty="0" smtClean="0">
                <a:cs typeface="B Lotus" pitchFamily="2" charset="-78"/>
              </a:rPr>
              <a:t>يک </a:t>
            </a:r>
            <a:r>
              <a:rPr lang="fa-IR" dirty="0">
                <a:cs typeface="B Lotus" pitchFamily="2" charset="-78"/>
              </a:rPr>
              <a:t>ترم </a:t>
            </a:r>
            <a:r>
              <a:rPr lang="fa-IR" u="sng" dirty="0" smtClean="0">
                <a:cs typeface="B Lotus" pitchFamily="2" charset="-78"/>
              </a:rPr>
              <a:t>دو</a:t>
            </a:r>
            <a:r>
              <a:rPr lang="fa-IR" dirty="0" smtClean="0">
                <a:cs typeface="B Lotus" pitchFamily="2" charset="-78"/>
              </a:rPr>
              <a:t> متغيره</a:t>
            </a:r>
            <a:endParaRPr lang="fa-IR" dirty="0">
              <a:cs typeface="B Lotus" pitchFamily="2" charset="-78"/>
            </a:endParaRPr>
          </a:p>
          <a:p>
            <a:pPr marL="342900" indent="-342900" algn="r" rtl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q"/>
            </a:pPr>
            <a:r>
              <a:rPr lang="fa-IR" dirty="0">
                <a:cs typeface="B Lotus" pitchFamily="2" charset="-78"/>
              </a:rPr>
              <a:t>چهار مربع </a:t>
            </a:r>
            <a:r>
              <a:rPr lang="fa-IR" dirty="0" smtClean="0">
                <a:cs typeface="B Lotus" pitchFamily="2" charset="-78"/>
              </a:rPr>
              <a:t>همسايه </a:t>
            </a:r>
            <a:r>
              <a:rPr lang="en-US" dirty="0">
                <a:cs typeface="B Lotus" pitchFamily="2" charset="-78"/>
              </a:rPr>
              <a:t>←</a:t>
            </a:r>
            <a:r>
              <a:rPr lang="fa-IR" dirty="0">
                <a:cs typeface="B Lotus" pitchFamily="2" charset="-78"/>
              </a:rPr>
              <a:t> </a:t>
            </a:r>
            <a:r>
              <a:rPr lang="fa-IR" dirty="0" smtClean="0">
                <a:cs typeface="B Lotus" pitchFamily="2" charset="-78"/>
              </a:rPr>
              <a:t>يک </a:t>
            </a:r>
            <a:r>
              <a:rPr lang="fa-IR" dirty="0">
                <a:cs typeface="B Lotus" pitchFamily="2" charset="-78"/>
              </a:rPr>
              <a:t>ترم </a:t>
            </a:r>
            <a:r>
              <a:rPr lang="fa-IR" dirty="0" smtClean="0">
                <a:cs typeface="B Lotus" pitchFamily="2" charset="-78"/>
              </a:rPr>
              <a:t>يک متغيره</a:t>
            </a:r>
            <a:endParaRPr lang="fa-IR" dirty="0">
              <a:cs typeface="B Lotus" pitchFamily="2" charset="-78"/>
            </a:endParaRP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q"/>
            </a:pPr>
            <a:r>
              <a:rPr lang="fa-IR" dirty="0">
                <a:solidFill>
                  <a:srgbClr val="009900"/>
                </a:solidFill>
                <a:cs typeface="B Lotus" pitchFamily="2" charset="-78"/>
              </a:rPr>
              <a:t>هشت مربع </a:t>
            </a:r>
            <a:r>
              <a:rPr lang="fa-IR" dirty="0" smtClean="0">
                <a:solidFill>
                  <a:srgbClr val="009900"/>
                </a:solidFill>
                <a:cs typeface="B Lotus" pitchFamily="2" charset="-78"/>
              </a:rPr>
              <a:t>همسايه </a:t>
            </a:r>
            <a:r>
              <a:rPr lang="en-US" dirty="0">
                <a:solidFill>
                  <a:srgbClr val="009900"/>
                </a:solidFill>
                <a:cs typeface="B Lotus" pitchFamily="2" charset="-78"/>
              </a:rPr>
              <a:t>←</a:t>
            </a:r>
            <a:r>
              <a:rPr lang="fa-IR" dirty="0">
                <a:solidFill>
                  <a:srgbClr val="009900"/>
                </a:solidFill>
                <a:cs typeface="B Lotus" pitchFamily="2" charset="-78"/>
              </a:rPr>
              <a:t> </a:t>
            </a:r>
            <a:r>
              <a:rPr lang="fa-IR" dirty="0" smtClean="0">
                <a:solidFill>
                  <a:srgbClr val="009900"/>
                </a:solidFill>
                <a:cs typeface="B Lotus" pitchFamily="2" charset="-78"/>
              </a:rPr>
              <a:t>تابع هميشه يک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3428992" y="3071810"/>
            <a:ext cx="5686436" cy="796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B Titr" pitchFamily="2" charset="-78"/>
              </a:rPr>
              <a:t>- در جدول کارناي چهار متغيره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+mj-ea"/>
              <a:cs typeface="B Titr" pitchFamily="2" charset="-78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500034" y="4000504"/>
            <a:ext cx="8229600" cy="2662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r" rtl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q"/>
            </a:pPr>
            <a:r>
              <a:rPr lang="fa-IR" dirty="0" smtClean="0">
                <a:cs typeface="B Lotus" pitchFamily="2" charset="-78"/>
              </a:rPr>
              <a:t>يک </a:t>
            </a:r>
            <a:r>
              <a:rPr lang="fa-IR" dirty="0">
                <a:cs typeface="B Lotus" pitchFamily="2" charset="-78"/>
              </a:rPr>
              <a:t>مربع نشان دهنده </a:t>
            </a:r>
            <a:r>
              <a:rPr lang="fa-IR" dirty="0" smtClean="0">
                <a:cs typeface="B Lotus" pitchFamily="2" charset="-78"/>
              </a:rPr>
              <a:t>يک مينترم </a:t>
            </a:r>
            <a:r>
              <a:rPr lang="fa-IR" dirty="0">
                <a:cs typeface="B Lotus" pitchFamily="2" charset="-78"/>
              </a:rPr>
              <a:t>است </a:t>
            </a:r>
            <a:r>
              <a:rPr lang="en-US" dirty="0">
                <a:cs typeface="B Lotus" pitchFamily="2" charset="-78"/>
              </a:rPr>
              <a:t>←</a:t>
            </a:r>
            <a:r>
              <a:rPr lang="fa-IR" dirty="0">
                <a:cs typeface="B Lotus" pitchFamily="2" charset="-78"/>
              </a:rPr>
              <a:t> </a:t>
            </a:r>
            <a:r>
              <a:rPr lang="fa-IR" dirty="0" smtClean="0">
                <a:cs typeface="B Lotus" pitchFamily="2" charset="-78"/>
              </a:rPr>
              <a:t>يک </a:t>
            </a:r>
            <a:r>
              <a:rPr lang="fa-IR" dirty="0">
                <a:cs typeface="B Lotus" pitchFamily="2" charset="-78"/>
              </a:rPr>
              <a:t>ترم چهار </a:t>
            </a:r>
            <a:r>
              <a:rPr lang="fa-IR" dirty="0" smtClean="0">
                <a:cs typeface="B Lotus" pitchFamily="2" charset="-78"/>
              </a:rPr>
              <a:t>متغيره</a:t>
            </a:r>
            <a:endParaRPr lang="fa-IR" dirty="0">
              <a:cs typeface="B Lotus" pitchFamily="2" charset="-78"/>
            </a:endParaRPr>
          </a:p>
          <a:p>
            <a:pPr marL="342900" indent="-342900" algn="r" rtl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q"/>
            </a:pPr>
            <a:r>
              <a:rPr lang="fa-IR" dirty="0">
                <a:cs typeface="B Lotus" pitchFamily="2" charset="-78"/>
              </a:rPr>
              <a:t>دو مربع </a:t>
            </a:r>
            <a:r>
              <a:rPr lang="fa-IR" dirty="0" smtClean="0">
                <a:cs typeface="B Lotus" pitchFamily="2" charset="-78"/>
              </a:rPr>
              <a:t>همسايه </a:t>
            </a:r>
            <a:r>
              <a:rPr lang="en-US" dirty="0">
                <a:cs typeface="B Lotus" pitchFamily="2" charset="-78"/>
              </a:rPr>
              <a:t>←</a:t>
            </a:r>
            <a:r>
              <a:rPr lang="fa-IR" dirty="0">
                <a:cs typeface="B Lotus" pitchFamily="2" charset="-78"/>
              </a:rPr>
              <a:t> </a:t>
            </a:r>
            <a:r>
              <a:rPr lang="fa-IR" dirty="0" smtClean="0">
                <a:cs typeface="B Lotus" pitchFamily="2" charset="-78"/>
              </a:rPr>
              <a:t>يک </a:t>
            </a:r>
            <a:r>
              <a:rPr lang="fa-IR" dirty="0">
                <a:cs typeface="B Lotus" pitchFamily="2" charset="-78"/>
              </a:rPr>
              <a:t>ترم </a:t>
            </a:r>
            <a:r>
              <a:rPr lang="fa-IR" u="sng" dirty="0">
                <a:cs typeface="B Lotus" pitchFamily="2" charset="-78"/>
              </a:rPr>
              <a:t>سه</a:t>
            </a:r>
            <a:r>
              <a:rPr lang="fa-IR" dirty="0">
                <a:cs typeface="B Lotus" pitchFamily="2" charset="-78"/>
              </a:rPr>
              <a:t> </a:t>
            </a:r>
            <a:r>
              <a:rPr lang="fa-IR" dirty="0" smtClean="0">
                <a:cs typeface="B Lotus" pitchFamily="2" charset="-78"/>
              </a:rPr>
              <a:t>متغيره</a:t>
            </a:r>
            <a:endParaRPr lang="fa-IR" dirty="0">
              <a:cs typeface="B Lotus" pitchFamily="2" charset="-78"/>
            </a:endParaRPr>
          </a:p>
          <a:p>
            <a:pPr marL="342900" indent="-342900" algn="r" rtl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q"/>
            </a:pPr>
            <a:r>
              <a:rPr lang="fa-IR" dirty="0">
                <a:solidFill>
                  <a:srgbClr val="C00000"/>
                </a:solidFill>
                <a:cs typeface="B Lotus" pitchFamily="2" charset="-78"/>
              </a:rPr>
              <a:t>چهار مربع </a:t>
            </a:r>
            <a:r>
              <a:rPr lang="fa-IR" dirty="0" smtClean="0">
                <a:solidFill>
                  <a:srgbClr val="C00000"/>
                </a:solidFill>
                <a:cs typeface="B Lotus" pitchFamily="2" charset="-78"/>
              </a:rPr>
              <a:t>همسايه </a:t>
            </a:r>
            <a:r>
              <a:rPr lang="en-US" dirty="0">
                <a:solidFill>
                  <a:srgbClr val="C00000"/>
                </a:solidFill>
                <a:cs typeface="B Lotus" pitchFamily="2" charset="-78"/>
              </a:rPr>
              <a:t>←</a:t>
            </a:r>
            <a:r>
              <a:rPr lang="fa-IR" dirty="0">
                <a:solidFill>
                  <a:srgbClr val="C00000"/>
                </a:solidFill>
                <a:cs typeface="B Lotus" pitchFamily="2" charset="-78"/>
              </a:rPr>
              <a:t> </a:t>
            </a:r>
            <a:r>
              <a:rPr lang="fa-IR" dirty="0" smtClean="0">
                <a:solidFill>
                  <a:srgbClr val="C00000"/>
                </a:solidFill>
                <a:cs typeface="B Lotus" pitchFamily="2" charset="-78"/>
              </a:rPr>
              <a:t>يک </a:t>
            </a:r>
            <a:r>
              <a:rPr lang="fa-IR" dirty="0">
                <a:solidFill>
                  <a:srgbClr val="C00000"/>
                </a:solidFill>
                <a:cs typeface="B Lotus" pitchFamily="2" charset="-78"/>
              </a:rPr>
              <a:t>ترم  دو </a:t>
            </a:r>
            <a:r>
              <a:rPr lang="fa-IR" dirty="0" smtClean="0">
                <a:solidFill>
                  <a:srgbClr val="C00000"/>
                </a:solidFill>
                <a:cs typeface="B Lotus" pitchFamily="2" charset="-78"/>
              </a:rPr>
              <a:t>متغيره</a:t>
            </a:r>
            <a:endParaRPr lang="fa-IR" dirty="0">
              <a:solidFill>
                <a:srgbClr val="C00000"/>
              </a:solidFill>
              <a:cs typeface="B Lotus" pitchFamily="2" charset="-78"/>
            </a:endParaRPr>
          </a:p>
          <a:p>
            <a:pPr marL="342900" indent="-342900" algn="r" rtl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q"/>
            </a:pPr>
            <a:r>
              <a:rPr lang="fa-IR" dirty="0">
                <a:cs typeface="B Lotus" pitchFamily="2" charset="-78"/>
              </a:rPr>
              <a:t>هشت مربع </a:t>
            </a:r>
            <a:r>
              <a:rPr lang="fa-IR" dirty="0" smtClean="0">
                <a:cs typeface="B Lotus" pitchFamily="2" charset="-78"/>
              </a:rPr>
              <a:t>همسايه </a:t>
            </a:r>
            <a:r>
              <a:rPr lang="en-US" dirty="0">
                <a:cs typeface="B Lotus" pitchFamily="2" charset="-78"/>
              </a:rPr>
              <a:t>←</a:t>
            </a:r>
            <a:r>
              <a:rPr lang="fa-IR" dirty="0">
                <a:cs typeface="B Lotus" pitchFamily="2" charset="-78"/>
              </a:rPr>
              <a:t> </a:t>
            </a:r>
            <a:r>
              <a:rPr lang="fa-IR" dirty="0" smtClean="0">
                <a:cs typeface="B Lotus" pitchFamily="2" charset="-78"/>
              </a:rPr>
              <a:t>يک </a:t>
            </a:r>
            <a:r>
              <a:rPr lang="fa-IR" dirty="0">
                <a:cs typeface="B Lotus" pitchFamily="2" charset="-78"/>
              </a:rPr>
              <a:t>ترم  </a:t>
            </a:r>
            <a:r>
              <a:rPr lang="fa-IR" dirty="0" smtClean="0">
                <a:cs typeface="B Lotus" pitchFamily="2" charset="-78"/>
              </a:rPr>
              <a:t>يک متغيره</a:t>
            </a:r>
            <a:endParaRPr lang="fa-IR" dirty="0">
              <a:cs typeface="B Lotus" pitchFamily="2" charset="-78"/>
            </a:endParaRPr>
          </a:p>
          <a:p>
            <a:pPr marL="342900" indent="-342900" algn="r" rtl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q"/>
            </a:pPr>
            <a:r>
              <a:rPr lang="fa-IR" dirty="0">
                <a:solidFill>
                  <a:srgbClr val="009900"/>
                </a:solidFill>
                <a:cs typeface="B Lotus" pitchFamily="2" charset="-78"/>
              </a:rPr>
              <a:t>شانزده مربع </a:t>
            </a:r>
            <a:r>
              <a:rPr lang="fa-IR" dirty="0" smtClean="0">
                <a:solidFill>
                  <a:srgbClr val="009900"/>
                </a:solidFill>
                <a:cs typeface="B Lotus" pitchFamily="2" charset="-78"/>
              </a:rPr>
              <a:t>همسايه </a:t>
            </a:r>
            <a:r>
              <a:rPr lang="en-US" dirty="0">
                <a:solidFill>
                  <a:srgbClr val="009900"/>
                </a:solidFill>
                <a:cs typeface="B Lotus" pitchFamily="2" charset="-78"/>
              </a:rPr>
              <a:t>←</a:t>
            </a:r>
            <a:r>
              <a:rPr lang="fa-IR" dirty="0">
                <a:solidFill>
                  <a:srgbClr val="009900"/>
                </a:solidFill>
                <a:cs typeface="B Lotus" pitchFamily="2" charset="-78"/>
              </a:rPr>
              <a:t> تابع </a:t>
            </a:r>
            <a:r>
              <a:rPr lang="fa-IR" dirty="0" smtClean="0">
                <a:solidFill>
                  <a:srgbClr val="009900"/>
                </a:solidFill>
                <a:cs typeface="B Lotus" pitchFamily="2" charset="-78"/>
              </a:rPr>
              <a:t>هميشه يک</a:t>
            </a:r>
            <a:endParaRPr lang="en-US" dirty="0">
              <a:solidFill>
                <a:srgbClr val="009900"/>
              </a:solidFill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385" name="Object 17"/>
          <p:cNvGraphicFramePr>
            <a:graphicFrameLocks noChangeAspect="1"/>
          </p:cNvGraphicFramePr>
          <p:nvPr/>
        </p:nvGraphicFramePr>
        <p:xfrm>
          <a:off x="441325" y="1928802"/>
          <a:ext cx="2309813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07" name="Equation" r:id="rId3" imgW="1015920" imgH="203040" progId="Equation.3">
                  <p:embed/>
                </p:oleObj>
              </mc:Choice>
              <mc:Fallback>
                <p:oleObj name="Equation" r:id="rId3" imgW="1015920" imgH="2030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325" y="1928802"/>
                        <a:ext cx="2309813" cy="4619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386" name="Text Box 18"/>
          <p:cNvSpPr txBox="1">
            <a:spLocks noChangeArrowheads="1"/>
          </p:cNvSpPr>
          <p:nvPr/>
        </p:nvSpPr>
        <p:spPr bwMode="auto">
          <a:xfrm>
            <a:off x="285720" y="1328726"/>
            <a:ext cx="4997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2400" i="1" dirty="0">
                <a:latin typeface="Times New Roman" pitchFamily="18" charset="0"/>
              </a:rPr>
              <a:t>F</a:t>
            </a:r>
            <a:r>
              <a:rPr lang="en-US" sz="2400" dirty="0">
                <a:latin typeface="Times New Roman" pitchFamily="18" charset="0"/>
              </a:rPr>
              <a:t>(</a:t>
            </a:r>
            <a:r>
              <a:rPr lang="en-US" sz="2400" i="1" dirty="0" err="1">
                <a:latin typeface="Times New Roman" pitchFamily="18" charset="0"/>
              </a:rPr>
              <a:t>w</a:t>
            </a:r>
            <a:r>
              <a:rPr lang="en-US" sz="2400" dirty="0" err="1">
                <a:latin typeface="Times New Roman" pitchFamily="18" charset="0"/>
              </a:rPr>
              <a:t>,</a:t>
            </a:r>
            <a:r>
              <a:rPr lang="en-US" sz="2400" i="1" dirty="0" err="1">
                <a:latin typeface="Times New Roman" pitchFamily="18" charset="0"/>
              </a:rPr>
              <a:t>x</a:t>
            </a:r>
            <a:r>
              <a:rPr lang="en-US" sz="2400" dirty="0" err="1">
                <a:latin typeface="Times New Roman" pitchFamily="18" charset="0"/>
              </a:rPr>
              <a:t>,</a:t>
            </a:r>
            <a:r>
              <a:rPr lang="en-US" sz="2400" i="1" dirty="0" err="1">
                <a:latin typeface="Times New Roman" pitchFamily="18" charset="0"/>
              </a:rPr>
              <a:t>y</a:t>
            </a:r>
            <a:r>
              <a:rPr lang="en-US" sz="2400" dirty="0" err="1">
                <a:latin typeface="Times New Roman" pitchFamily="18" charset="0"/>
              </a:rPr>
              <a:t>,</a:t>
            </a:r>
            <a:r>
              <a:rPr lang="en-US" sz="2400" i="1" dirty="0" err="1">
                <a:latin typeface="Times New Roman" pitchFamily="18" charset="0"/>
              </a:rPr>
              <a:t>z</a:t>
            </a:r>
            <a:r>
              <a:rPr lang="en-US" sz="2400" dirty="0">
                <a:latin typeface="Times New Roman" pitchFamily="18" charset="0"/>
              </a:rPr>
              <a:t>) = </a:t>
            </a:r>
            <a:r>
              <a:rPr lang="en-US" sz="2400" dirty="0">
                <a:latin typeface="Symbol" pitchFamily="18" charset="2"/>
              </a:rPr>
              <a:t>S</a:t>
            </a:r>
            <a:r>
              <a:rPr lang="en-US" sz="2400" dirty="0">
                <a:latin typeface="Times New Roman" pitchFamily="18" charset="0"/>
              </a:rPr>
              <a:t>(0,1,2,4,5,6,8,9,12,13,14)</a:t>
            </a:r>
          </a:p>
        </p:txBody>
      </p:sp>
      <p:sp>
        <p:nvSpPr>
          <p:cNvPr id="58388" name="Rectangle 20"/>
          <p:cNvSpPr>
            <a:spLocks noGrp="1" noChangeArrowheads="1"/>
          </p:cNvSpPr>
          <p:nvPr>
            <p:ph type="title"/>
          </p:nvPr>
        </p:nvSpPr>
        <p:spPr>
          <a:xfrm>
            <a:off x="2285984" y="-24"/>
            <a:ext cx="6858048" cy="939784"/>
          </a:xfrm>
        </p:spPr>
        <p:txBody>
          <a:bodyPr/>
          <a:lstStyle/>
          <a:p>
            <a:pPr algn="r"/>
            <a:r>
              <a:rPr lang="fa-IR" sz="3200" b="1" kern="12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مثال از جدول کارناي </a:t>
            </a:r>
            <a:r>
              <a:rPr lang="fa-IR" sz="3200" b="1" kern="12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چهار </a:t>
            </a:r>
            <a:r>
              <a:rPr lang="fa-IR" sz="3200" b="1" kern="12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متغيره</a:t>
            </a:r>
            <a:endParaRPr lang="en-US" sz="3200" b="1" kern="1200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pic>
        <p:nvPicPr>
          <p:cNvPr id="5120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81501" y="2033609"/>
            <a:ext cx="41052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395" name="Object 3"/>
          <p:cNvGraphicFramePr>
            <a:graphicFrameLocks noChangeAspect="1"/>
          </p:cNvGraphicFramePr>
          <p:nvPr/>
        </p:nvGraphicFramePr>
        <p:xfrm>
          <a:off x="571472" y="1571612"/>
          <a:ext cx="2933700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36" name="Equation" r:id="rId3" imgW="1447560" imgH="177480" progId="Equation.3">
                  <p:embed/>
                </p:oleObj>
              </mc:Choice>
              <mc:Fallback>
                <p:oleObj name="Equation" r:id="rId3" imgW="1447560" imgH="177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472" y="1571612"/>
                        <a:ext cx="2933700" cy="3603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412" name="Object 20"/>
          <p:cNvGraphicFramePr>
            <a:graphicFrameLocks noChangeAspect="1"/>
          </p:cNvGraphicFramePr>
          <p:nvPr/>
        </p:nvGraphicFramePr>
        <p:xfrm>
          <a:off x="471488" y="1000124"/>
          <a:ext cx="6658872" cy="5000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37" name="Equation" r:id="rId5" imgW="2539800" imgH="190440" progId="Equation.3">
                  <p:embed/>
                </p:oleObj>
              </mc:Choice>
              <mc:Fallback>
                <p:oleObj name="Equation" r:id="rId5" imgW="2539800" imgH="1904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488" y="1000124"/>
                        <a:ext cx="6658872" cy="5000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2228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643306" y="2643182"/>
            <a:ext cx="4267200" cy="392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20"/>
          <p:cNvSpPr>
            <a:spLocks noGrp="1" noChangeArrowheads="1"/>
          </p:cNvSpPr>
          <p:nvPr>
            <p:ph type="title"/>
          </p:nvPr>
        </p:nvSpPr>
        <p:spPr>
          <a:xfrm>
            <a:off x="2928926" y="-24"/>
            <a:ext cx="6215106" cy="939784"/>
          </a:xfrm>
        </p:spPr>
        <p:txBody>
          <a:bodyPr/>
          <a:lstStyle/>
          <a:p>
            <a:pPr algn="r"/>
            <a:r>
              <a:rPr lang="fa-IR" sz="3200" b="1" kern="12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مثال از جدول کارناي </a:t>
            </a:r>
            <a:r>
              <a:rPr lang="fa-IR" sz="3200" b="1" kern="12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چهار </a:t>
            </a:r>
            <a:r>
              <a:rPr lang="fa-IR" sz="3200" b="1" kern="12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متغيره</a:t>
            </a:r>
            <a:endParaRPr lang="en-US" sz="3200" b="1" kern="1200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42" name="Rectangle 2"/>
          <p:cNvGraphicFramePr>
            <a:graphicFrameLocks/>
          </p:cNvGraphicFramePr>
          <p:nvPr/>
        </p:nvGraphicFramePr>
        <p:xfrm>
          <a:off x="836613" y="1600200"/>
          <a:ext cx="3279775" cy="2185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71" name="Equation" r:id="rId3" imgW="0" imgH="0" progId="">
                  <p:embed/>
                </p:oleObj>
              </mc:Choice>
              <mc:Fallback>
                <p:oleObj name="Equation" r:id="rId3" imgW="0" imgH="0" progId="">
                  <p:embed/>
                  <p:pic>
                    <p:nvPicPr>
                      <p:cNvPr id="0" name="Rectangle 2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6613" y="1600200"/>
                        <a:ext cx="3279775" cy="2185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44" name="Object 4"/>
          <p:cNvGraphicFramePr>
            <a:graphicFrameLocks noChangeAspect="1"/>
          </p:cNvGraphicFramePr>
          <p:nvPr/>
        </p:nvGraphicFramePr>
        <p:xfrm>
          <a:off x="4929190" y="2928934"/>
          <a:ext cx="2435225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72" name="Equation" r:id="rId4" imgW="1295280" imgH="177480" progId="">
                  <p:embed/>
                </p:oleObj>
              </mc:Choice>
              <mc:Fallback>
                <p:oleObj name="Equation" r:id="rId4" imgW="1295280" imgH="17748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29190" y="2928934"/>
                        <a:ext cx="2435225" cy="334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46" name="Object 6"/>
          <p:cNvGraphicFramePr>
            <a:graphicFrameLocks noChangeAspect="1"/>
          </p:cNvGraphicFramePr>
          <p:nvPr/>
        </p:nvGraphicFramePr>
        <p:xfrm>
          <a:off x="357158" y="428604"/>
          <a:ext cx="4114800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73" name="Equation" r:id="rId6" imgW="2082600" imgH="203040" progId="">
                  <p:embed/>
                </p:oleObj>
              </mc:Choice>
              <mc:Fallback>
                <p:oleObj name="Equation" r:id="rId6" imgW="2082600" imgH="20304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58" y="428604"/>
                        <a:ext cx="4114800" cy="403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77" name="Object 37"/>
          <p:cNvGraphicFramePr>
            <a:graphicFrameLocks noChangeAspect="1"/>
          </p:cNvGraphicFramePr>
          <p:nvPr/>
        </p:nvGraphicFramePr>
        <p:xfrm>
          <a:off x="5000628" y="2000240"/>
          <a:ext cx="3000375" cy="328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74" name="Equation" r:id="rId8" imgW="1625400" imgH="177480" progId="">
                  <p:embed/>
                </p:oleObj>
              </mc:Choice>
              <mc:Fallback>
                <p:oleObj name="Equation" r:id="rId8" imgW="1625400" imgH="17748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0628" y="2000240"/>
                        <a:ext cx="3000375" cy="328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80" name="Rectangle 40"/>
          <p:cNvSpPr>
            <a:spLocks noGrp="1" noChangeArrowheads="1"/>
          </p:cNvSpPr>
          <p:nvPr>
            <p:ph type="title"/>
          </p:nvPr>
        </p:nvSpPr>
        <p:spPr>
          <a:xfrm>
            <a:off x="6215074" y="142852"/>
            <a:ext cx="2786050" cy="734994"/>
          </a:xfrm>
        </p:spPr>
        <p:txBody>
          <a:bodyPr/>
          <a:lstStyle/>
          <a:p>
            <a:pPr algn="r" rtl="1"/>
            <a:r>
              <a:rPr lang="fa-IR" sz="3200" b="1" kern="12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</a:t>
            </a:r>
            <a:r>
              <a:rPr lang="en-US" sz="3200" b="1" kern="12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SOP</a:t>
            </a:r>
            <a:r>
              <a:rPr lang="fa-IR" sz="3200" b="1" kern="12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 </a:t>
            </a:r>
            <a:r>
              <a:rPr lang="fa-IR" sz="3200" b="1" kern="12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و </a:t>
            </a:r>
            <a:r>
              <a:rPr lang="en-US" sz="3200" b="1" kern="12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POS</a:t>
            </a:r>
          </a:p>
        </p:txBody>
      </p:sp>
      <p:sp>
        <p:nvSpPr>
          <p:cNvPr id="61481" name="Text Box 41"/>
          <p:cNvSpPr txBox="1">
            <a:spLocks noChangeArrowheads="1"/>
          </p:cNvSpPr>
          <p:nvPr/>
        </p:nvSpPr>
        <p:spPr bwMode="auto">
          <a:xfrm>
            <a:off x="4714876" y="1357298"/>
            <a:ext cx="405288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 rtl="1">
              <a:buFont typeface="Wingdings" pitchFamily="2" charset="2"/>
              <a:buChar char="q"/>
            </a:pPr>
            <a:r>
              <a:rPr lang="fa-IR" dirty="0" smtClean="0">
                <a:cs typeface="B Lotus" pitchFamily="2" charset="-78"/>
              </a:rPr>
              <a:t> يک ها را ترکيب مي کنيم:</a:t>
            </a:r>
            <a:endParaRPr lang="en-US" sz="2400" dirty="0">
              <a:latin typeface="Times New Roman" pitchFamily="18" charset="0"/>
              <a:cs typeface="B Lotus" pitchFamily="2" charset="-78"/>
            </a:endParaRPr>
          </a:p>
        </p:txBody>
      </p:sp>
      <p:pic>
        <p:nvPicPr>
          <p:cNvPr id="53256" name="Picture 8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53856" y="1142984"/>
            <a:ext cx="3118012" cy="2686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 Box 41"/>
          <p:cNvSpPr txBox="1">
            <a:spLocks noChangeArrowheads="1"/>
          </p:cNvSpPr>
          <p:nvPr/>
        </p:nvSpPr>
        <p:spPr bwMode="auto">
          <a:xfrm>
            <a:off x="4714876" y="2262838"/>
            <a:ext cx="405288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 rtl="1">
              <a:buFont typeface="Wingdings" pitchFamily="2" charset="2"/>
              <a:buChar char="q"/>
            </a:pPr>
            <a:r>
              <a:rPr lang="fa-IR" dirty="0" smtClean="0">
                <a:cs typeface="B Lotus" pitchFamily="2" charset="-78"/>
              </a:rPr>
              <a:t> صفرها را ترکيب مي کنيم:</a:t>
            </a:r>
            <a:endParaRPr lang="en-US" sz="2400" dirty="0">
              <a:latin typeface="Times New Roman" pitchFamily="18" charset="0"/>
              <a:cs typeface="B Lotus" pitchFamily="2" charset="-78"/>
            </a:endParaRPr>
          </a:p>
        </p:txBody>
      </p:sp>
      <p:pic>
        <p:nvPicPr>
          <p:cNvPr id="2" name="Picture 8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11257" y="4071942"/>
            <a:ext cx="7575519" cy="2595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248" y="-24"/>
            <a:ext cx="4811720" cy="1025510"/>
          </a:xfrm>
        </p:spPr>
        <p:txBody>
          <a:bodyPr/>
          <a:lstStyle/>
          <a:p>
            <a:pPr algn="r" rtl="1" eaLnBrk="1" hangingPunct="1"/>
            <a:r>
              <a:rPr lang="fa-IR" sz="3200" b="1" kern="12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جدول کارنا براي پنج متغيره</a:t>
            </a:r>
            <a:endParaRPr lang="en-US" sz="3200" b="1" kern="1200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107523" name="Text Box 3"/>
          <p:cNvSpPr txBox="1">
            <a:spLocks noChangeArrowheads="1"/>
          </p:cNvSpPr>
          <p:nvPr/>
        </p:nvSpPr>
        <p:spPr bwMode="auto">
          <a:xfrm>
            <a:off x="500034" y="1844675"/>
            <a:ext cx="2387590" cy="477054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None/>
            </a:pP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f(A,B,C,D,E)</a:t>
            </a:r>
            <a:endParaRPr lang="en-US" sz="2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7524" name="Line 4"/>
          <p:cNvSpPr>
            <a:spLocks noChangeShapeType="1"/>
          </p:cNvSpPr>
          <p:nvPr/>
        </p:nvSpPr>
        <p:spPr bwMode="auto">
          <a:xfrm flipH="1" flipV="1">
            <a:off x="2636830" y="3284538"/>
            <a:ext cx="576262" cy="5762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pPr algn="ctr">
              <a:buNone/>
            </a:pPr>
            <a:endParaRPr lang="en-US"/>
          </a:p>
        </p:txBody>
      </p:sp>
      <p:sp>
        <p:nvSpPr>
          <p:cNvPr id="107525" name="Text Box 5"/>
          <p:cNvSpPr txBox="1">
            <a:spLocks noChangeArrowheads="1"/>
          </p:cNvSpPr>
          <p:nvPr/>
        </p:nvSpPr>
        <p:spPr bwMode="auto">
          <a:xfrm>
            <a:off x="2214546" y="3429000"/>
            <a:ext cx="785818" cy="400110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AB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7526" name="Text Box 6"/>
          <p:cNvSpPr txBox="1">
            <a:spLocks noChangeArrowheads="1"/>
          </p:cNvSpPr>
          <p:nvPr/>
        </p:nvSpPr>
        <p:spPr bwMode="auto">
          <a:xfrm>
            <a:off x="2643174" y="3143248"/>
            <a:ext cx="1004890" cy="400110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CDE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7527" name="Text Box 7"/>
          <p:cNvSpPr txBox="1">
            <a:spLocks noChangeArrowheads="1"/>
          </p:cNvSpPr>
          <p:nvPr/>
        </p:nvSpPr>
        <p:spPr bwMode="auto">
          <a:xfrm>
            <a:off x="3132138" y="3500438"/>
            <a:ext cx="5113337" cy="336550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None/>
            </a:pPr>
            <a:r>
              <a:rPr lang="en-US" sz="1600">
                <a:latin typeface="Times New Roman" pitchFamily="18" charset="0"/>
                <a:cs typeface="Times New Roman" pitchFamily="18" charset="0"/>
              </a:rPr>
              <a:t>000       001       011      010        110       111       101      100</a:t>
            </a:r>
          </a:p>
        </p:txBody>
      </p:sp>
      <p:sp>
        <p:nvSpPr>
          <p:cNvPr id="107528" name="Text Box 8"/>
          <p:cNvSpPr txBox="1">
            <a:spLocks noChangeArrowheads="1"/>
          </p:cNvSpPr>
          <p:nvPr/>
        </p:nvSpPr>
        <p:spPr bwMode="auto">
          <a:xfrm>
            <a:off x="2484438" y="3933825"/>
            <a:ext cx="576262" cy="336550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None/>
            </a:pPr>
            <a:r>
              <a:rPr lang="en-US" sz="1600">
                <a:latin typeface="Times New Roman" pitchFamily="18" charset="0"/>
                <a:cs typeface="Times New Roman" pitchFamily="18" charset="0"/>
              </a:rPr>
              <a:t>00</a:t>
            </a:r>
          </a:p>
        </p:txBody>
      </p:sp>
      <p:sp>
        <p:nvSpPr>
          <p:cNvPr id="107529" name="Text Box 9"/>
          <p:cNvSpPr txBox="1">
            <a:spLocks noChangeArrowheads="1"/>
          </p:cNvSpPr>
          <p:nvPr/>
        </p:nvSpPr>
        <p:spPr bwMode="auto">
          <a:xfrm>
            <a:off x="2484438" y="4365625"/>
            <a:ext cx="504825" cy="336550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None/>
            </a:pPr>
            <a:r>
              <a:rPr lang="en-US" sz="1600">
                <a:latin typeface="Times New Roman" pitchFamily="18" charset="0"/>
                <a:cs typeface="Times New Roman" pitchFamily="18" charset="0"/>
              </a:rPr>
              <a:t>01</a:t>
            </a:r>
          </a:p>
        </p:txBody>
      </p:sp>
      <p:sp>
        <p:nvSpPr>
          <p:cNvPr id="107530" name="Text Box 10"/>
          <p:cNvSpPr txBox="1">
            <a:spLocks noChangeArrowheads="1"/>
          </p:cNvSpPr>
          <p:nvPr/>
        </p:nvSpPr>
        <p:spPr bwMode="auto">
          <a:xfrm>
            <a:off x="2484438" y="5518150"/>
            <a:ext cx="576262" cy="336550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None/>
            </a:pPr>
            <a:r>
              <a:rPr lang="en-US" sz="1600">
                <a:latin typeface="Times New Roman" pitchFamily="18" charset="0"/>
                <a:cs typeface="Times New Roman" pitchFamily="18" charset="0"/>
              </a:rPr>
              <a:t>10</a:t>
            </a:r>
          </a:p>
        </p:txBody>
      </p:sp>
      <p:sp>
        <p:nvSpPr>
          <p:cNvPr id="107531" name="Text Box 11"/>
          <p:cNvSpPr txBox="1">
            <a:spLocks noChangeArrowheads="1"/>
          </p:cNvSpPr>
          <p:nvPr/>
        </p:nvSpPr>
        <p:spPr bwMode="auto">
          <a:xfrm>
            <a:off x="2484438" y="4941888"/>
            <a:ext cx="576262" cy="336550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None/>
            </a:pPr>
            <a:r>
              <a:rPr lang="en-US" sz="1600">
                <a:latin typeface="Times New Roman" pitchFamily="18" charset="0"/>
                <a:cs typeface="Times New Roman" pitchFamily="18" charset="0"/>
              </a:rPr>
              <a:t>11</a:t>
            </a:r>
          </a:p>
        </p:txBody>
      </p:sp>
      <p:sp>
        <p:nvSpPr>
          <p:cNvPr id="107532" name="Line 12"/>
          <p:cNvSpPr>
            <a:spLocks noChangeShapeType="1"/>
          </p:cNvSpPr>
          <p:nvPr/>
        </p:nvSpPr>
        <p:spPr bwMode="auto">
          <a:xfrm>
            <a:off x="5653088" y="3213100"/>
            <a:ext cx="0" cy="3240088"/>
          </a:xfrm>
          <a:prstGeom prst="line">
            <a:avLst/>
          </a:prstGeom>
          <a:noFill/>
          <a:ln w="38100" cmpd="dbl">
            <a:solidFill>
              <a:schemeClr val="tx2"/>
            </a:solidFill>
            <a:prstDash val="dashDot"/>
            <a:round/>
            <a:headEnd type="none" w="sm" len="sm"/>
            <a:tailEnd type="none" w="sm" len="sm"/>
          </a:ln>
        </p:spPr>
        <p:txBody>
          <a:bodyPr/>
          <a:lstStyle/>
          <a:p>
            <a:pPr algn="ctr">
              <a:buNone/>
            </a:pPr>
            <a:endParaRPr lang="en-US"/>
          </a:p>
        </p:txBody>
      </p:sp>
      <p:sp>
        <p:nvSpPr>
          <p:cNvPr id="115725" name="AutoShape 13"/>
          <p:cNvSpPr>
            <a:spLocks/>
          </p:cNvSpPr>
          <p:nvPr/>
        </p:nvSpPr>
        <p:spPr bwMode="auto">
          <a:xfrm rot="-5400000">
            <a:off x="1273956" y="2074057"/>
            <a:ext cx="152393" cy="557229"/>
          </a:xfrm>
          <a:prstGeom prst="leftBrace">
            <a:avLst>
              <a:gd name="adj1" fmla="val 8554"/>
              <a:gd name="adj2" fmla="val 50181"/>
            </a:avLst>
          </a:prstGeom>
          <a:noFill/>
          <a:ln w="12700">
            <a:solidFill>
              <a:schemeClr val="tx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>
              <a:buNone/>
            </a:pPr>
            <a:endParaRPr lang="en-US"/>
          </a:p>
        </p:txBody>
      </p:sp>
      <p:sp>
        <p:nvSpPr>
          <p:cNvPr id="115726" name="AutoShape 14"/>
          <p:cNvSpPr>
            <a:spLocks/>
          </p:cNvSpPr>
          <p:nvPr/>
        </p:nvSpPr>
        <p:spPr bwMode="auto">
          <a:xfrm rot="-5609454">
            <a:off x="2009839" y="2034630"/>
            <a:ext cx="174737" cy="653877"/>
          </a:xfrm>
          <a:prstGeom prst="leftBrace">
            <a:avLst>
              <a:gd name="adj1" fmla="val 26016"/>
              <a:gd name="adj2" fmla="val 48880"/>
            </a:avLst>
          </a:prstGeom>
          <a:noFill/>
          <a:ln w="12700">
            <a:solidFill>
              <a:schemeClr val="tx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>
              <a:buNone/>
            </a:pPr>
            <a:endParaRPr lang="en-US"/>
          </a:p>
        </p:txBody>
      </p:sp>
      <p:cxnSp>
        <p:nvCxnSpPr>
          <p:cNvPr id="115727" name="AutoShape 15"/>
          <p:cNvCxnSpPr>
            <a:cxnSpLocks noChangeShapeType="1"/>
            <a:stCxn id="115725" idx="1"/>
            <a:endCxn id="107525" idx="1"/>
          </p:cNvCxnSpPr>
          <p:nvPr/>
        </p:nvCxnSpPr>
        <p:spPr bwMode="auto">
          <a:xfrm rot="16200000" flipH="1">
            <a:off x="1182760" y="2597268"/>
            <a:ext cx="1200187" cy="863385"/>
          </a:xfrm>
          <a:prstGeom prst="curvedConnector2">
            <a:avLst/>
          </a:prstGeom>
          <a:noFill/>
          <a:ln w="12700">
            <a:solidFill>
              <a:schemeClr val="tx2"/>
            </a:solidFill>
            <a:prstDash val="dashDot"/>
            <a:round/>
            <a:headEnd/>
            <a:tailEnd type="stealth" w="lg" len="lg"/>
          </a:ln>
        </p:spPr>
      </p:cxnSp>
      <p:cxnSp>
        <p:nvCxnSpPr>
          <p:cNvPr id="115728" name="AutoShape 16"/>
          <p:cNvCxnSpPr>
            <a:cxnSpLocks noChangeShapeType="1"/>
          </p:cNvCxnSpPr>
          <p:nvPr/>
        </p:nvCxnSpPr>
        <p:spPr bwMode="auto">
          <a:xfrm rot="16200000" flipH="1">
            <a:off x="2272499" y="2280443"/>
            <a:ext cx="723900" cy="1147763"/>
          </a:xfrm>
          <a:prstGeom prst="curvedConnector3">
            <a:avLst>
              <a:gd name="adj1" fmla="val 51097"/>
            </a:avLst>
          </a:prstGeom>
          <a:noFill/>
          <a:ln w="12700">
            <a:solidFill>
              <a:schemeClr val="tx2"/>
            </a:solidFill>
            <a:prstDash val="dashDot"/>
            <a:round/>
            <a:headEnd/>
            <a:tailEnd type="stealth" w="lg" len="lg"/>
          </a:ln>
        </p:spPr>
      </p:cxnSp>
      <p:sp>
        <p:nvSpPr>
          <p:cNvPr id="107537" name="Rectangle 17"/>
          <p:cNvSpPr>
            <a:spLocks noChangeArrowheads="1"/>
          </p:cNvSpPr>
          <p:nvPr/>
        </p:nvSpPr>
        <p:spPr bwMode="auto">
          <a:xfrm>
            <a:off x="3059113" y="3860800"/>
            <a:ext cx="5257800" cy="2089150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>
              <a:buNone/>
            </a:pPr>
            <a:endParaRPr lang="en-US"/>
          </a:p>
        </p:txBody>
      </p:sp>
      <p:sp>
        <p:nvSpPr>
          <p:cNvPr id="107538" name="Line 18"/>
          <p:cNvSpPr>
            <a:spLocks noChangeShapeType="1"/>
          </p:cNvSpPr>
          <p:nvPr/>
        </p:nvSpPr>
        <p:spPr bwMode="auto">
          <a:xfrm>
            <a:off x="3708400" y="3860800"/>
            <a:ext cx="0" cy="208915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pPr algn="ctr">
              <a:buNone/>
            </a:pPr>
            <a:endParaRPr lang="en-US"/>
          </a:p>
        </p:txBody>
      </p:sp>
      <p:sp>
        <p:nvSpPr>
          <p:cNvPr id="107539" name="Line 19"/>
          <p:cNvSpPr>
            <a:spLocks noChangeShapeType="1"/>
          </p:cNvSpPr>
          <p:nvPr/>
        </p:nvSpPr>
        <p:spPr bwMode="auto">
          <a:xfrm>
            <a:off x="4356100" y="3860800"/>
            <a:ext cx="0" cy="208915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pPr algn="ctr">
              <a:buNone/>
            </a:pPr>
            <a:endParaRPr lang="en-US"/>
          </a:p>
        </p:txBody>
      </p:sp>
      <p:sp>
        <p:nvSpPr>
          <p:cNvPr id="107540" name="Line 20"/>
          <p:cNvSpPr>
            <a:spLocks noChangeShapeType="1"/>
          </p:cNvSpPr>
          <p:nvPr/>
        </p:nvSpPr>
        <p:spPr bwMode="auto">
          <a:xfrm>
            <a:off x="5003800" y="3860800"/>
            <a:ext cx="0" cy="208915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pPr algn="ctr">
              <a:buNone/>
            </a:pPr>
            <a:endParaRPr lang="en-US"/>
          </a:p>
        </p:txBody>
      </p:sp>
      <p:sp>
        <p:nvSpPr>
          <p:cNvPr id="107541" name="Line 21"/>
          <p:cNvSpPr>
            <a:spLocks noChangeShapeType="1"/>
          </p:cNvSpPr>
          <p:nvPr/>
        </p:nvSpPr>
        <p:spPr bwMode="auto">
          <a:xfrm>
            <a:off x="5651500" y="3860800"/>
            <a:ext cx="0" cy="20891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pPr algn="ctr">
              <a:buNone/>
            </a:pPr>
            <a:endParaRPr lang="en-US"/>
          </a:p>
        </p:txBody>
      </p:sp>
      <p:sp>
        <p:nvSpPr>
          <p:cNvPr id="107542" name="Line 22"/>
          <p:cNvSpPr>
            <a:spLocks noChangeShapeType="1"/>
          </p:cNvSpPr>
          <p:nvPr/>
        </p:nvSpPr>
        <p:spPr bwMode="auto">
          <a:xfrm>
            <a:off x="6372225" y="3860800"/>
            <a:ext cx="0" cy="208915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pPr algn="ctr">
              <a:buNone/>
            </a:pPr>
            <a:endParaRPr lang="en-US"/>
          </a:p>
        </p:txBody>
      </p:sp>
      <p:sp>
        <p:nvSpPr>
          <p:cNvPr id="107543" name="Line 23"/>
          <p:cNvSpPr>
            <a:spLocks noChangeShapeType="1"/>
          </p:cNvSpPr>
          <p:nvPr/>
        </p:nvSpPr>
        <p:spPr bwMode="auto">
          <a:xfrm>
            <a:off x="7019925" y="3860800"/>
            <a:ext cx="0" cy="208915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pPr algn="ctr">
              <a:buNone/>
            </a:pPr>
            <a:endParaRPr lang="en-US"/>
          </a:p>
        </p:txBody>
      </p:sp>
      <p:sp>
        <p:nvSpPr>
          <p:cNvPr id="107544" name="Line 24"/>
          <p:cNvSpPr>
            <a:spLocks noChangeShapeType="1"/>
          </p:cNvSpPr>
          <p:nvPr/>
        </p:nvSpPr>
        <p:spPr bwMode="auto">
          <a:xfrm>
            <a:off x="7667625" y="3860800"/>
            <a:ext cx="0" cy="208915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pPr algn="ctr">
              <a:buNone/>
            </a:pPr>
            <a:endParaRPr lang="en-US"/>
          </a:p>
        </p:txBody>
      </p:sp>
      <p:sp>
        <p:nvSpPr>
          <p:cNvPr id="107545" name="Line 25"/>
          <p:cNvSpPr>
            <a:spLocks noChangeShapeType="1"/>
          </p:cNvSpPr>
          <p:nvPr/>
        </p:nvSpPr>
        <p:spPr bwMode="auto">
          <a:xfrm>
            <a:off x="3059113" y="4437063"/>
            <a:ext cx="5257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pPr algn="ctr">
              <a:buNone/>
            </a:pPr>
            <a:endParaRPr lang="en-US"/>
          </a:p>
        </p:txBody>
      </p:sp>
      <p:sp>
        <p:nvSpPr>
          <p:cNvPr id="107546" name="Line 26"/>
          <p:cNvSpPr>
            <a:spLocks noChangeShapeType="1"/>
          </p:cNvSpPr>
          <p:nvPr/>
        </p:nvSpPr>
        <p:spPr bwMode="auto">
          <a:xfrm>
            <a:off x="3059113" y="4941888"/>
            <a:ext cx="5257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pPr algn="ctr">
              <a:buNone/>
            </a:pPr>
            <a:endParaRPr lang="en-US"/>
          </a:p>
        </p:txBody>
      </p:sp>
      <p:sp>
        <p:nvSpPr>
          <p:cNvPr id="107547" name="Line 27"/>
          <p:cNvSpPr>
            <a:spLocks noChangeShapeType="1"/>
          </p:cNvSpPr>
          <p:nvPr/>
        </p:nvSpPr>
        <p:spPr bwMode="auto">
          <a:xfrm>
            <a:off x="3059113" y="5445125"/>
            <a:ext cx="5257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pPr algn="ctr">
              <a:buNone/>
            </a:pPr>
            <a:endParaRPr lang="en-US"/>
          </a:p>
        </p:txBody>
      </p:sp>
      <p:sp>
        <p:nvSpPr>
          <p:cNvPr id="115740" name="Text Box 28"/>
          <p:cNvSpPr txBox="1">
            <a:spLocks noChangeArrowheads="1"/>
          </p:cNvSpPr>
          <p:nvPr/>
        </p:nvSpPr>
        <p:spPr bwMode="auto">
          <a:xfrm>
            <a:off x="3203575" y="3933825"/>
            <a:ext cx="503238" cy="396875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0</a:t>
            </a:r>
          </a:p>
        </p:txBody>
      </p:sp>
      <p:sp>
        <p:nvSpPr>
          <p:cNvPr id="115741" name="Text Box 29"/>
          <p:cNvSpPr txBox="1">
            <a:spLocks noChangeArrowheads="1"/>
          </p:cNvSpPr>
          <p:nvPr/>
        </p:nvSpPr>
        <p:spPr bwMode="auto">
          <a:xfrm>
            <a:off x="3851275" y="3933825"/>
            <a:ext cx="360363" cy="396875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115742" name="Text Box 30"/>
          <p:cNvSpPr txBox="1">
            <a:spLocks noChangeArrowheads="1"/>
          </p:cNvSpPr>
          <p:nvPr/>
        </p:nvSpPr>
        <p:spPr bwMode="auto">
          <a:xfrm>
            <a:off x="5148263" y="3933825"/>
            <a:ext cx="358775" cy="396875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15743" name="Text Box 31"/>
          <p:cNvSpPr txBox="1">
            <a:spLocks noChangeArrowheads="1"/>
          </p:cNvSpPr>
          <p:nvPr/>
        </p:nvSpPr>
        <p:spPr bwMode="auto">
          <a:xfrm>
            <a:off x="4500563" y="3933825"/>
            <a:ext cx="360362" cy="396875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15744" name="Text Box 32"/>
          <p:cNvSpPr txBox="1">
            <a:spLocks noChangeArrowheads="1"/>
          </p:cNvSpPr>
          <p:nvPr/>
        </p:nvSpPr>
        <p:spPr bwMode="auto">
          <a:xfrm>
            <a:off x="7812088" y="3933825"/>
            <a:ext cx="358775" cy="396875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115745" name="Text Box 33"/>
          <p:cNvSpPr txBox="1">
            <a:spLocks noChangeArrowheads="1"/>
          </p:cNvSpPr>
          <p:nvPr/>
        </p:nvSpPr>
        <p:spPr bwMode="auto">
          <a:xfrm>
            <a:off x="7164388" y="3933825"/>
            <a:ext cx="358775" cy="396875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115746" name="Text Box 34"/>
          <p:cNvSpPr txBox="1">
            <a:spLocks noChangeArrowheads="1"/>
          </p:cNvSpPr>
          <p:nvPr/>
        </p:nvSpPr>
        <p:spPr bwMode="auto">
          <a:xfrm>
            <a:off x="6516688" y="3933825"/>
            <a:ext cx="431800" cy="396875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115747" name="Text Box 35"/>
          <p:cNvSpPr txBox="1">
            <a:spLocks noChangeArrowheads="1"/>
          </p:cNvSpPr>
          <p:nvPr/>
        </p:nvSpPr>
        <p:spPr bwMode="auto">
          <a:xfrm>
            <a:off x="5795963" y="3933825"/>
            <a:ext cx="360362" cy="396875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115748" name="Text Box 36"/>
          <p:cNvSpPr txBox="1">
            <a:spLocks noChangeArrowheads="1"/>
          </p:cNvSpPr>
          <p:nvPr/>
        </p:nvSpPr>
        <p:spPr bwMode="auto">
          <a:xfrm>
            <a:off x="3203575" y="4508500"/>
            <a:ext cx="360363" cy="396875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115749" name="Text Box 37"/>
          <p:cNvSpPr txBox="1">
            <a:spLocks noChangeArrowheads="1"/>
          </p:cNvSpPr>
          <p:nvPr/>
        </p:nvSpPr>
        <p:spPr bwMode="auto">
          <a:xfrm>
            <a:off x="3851275" y="4508500"/>
            <a:ext cx="503238" cy="396875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115750" name="Text Box 38"/>
          <p:cNvSpPr txBox="1">
            <a:spLocks noChangeArrowheads="1"/>
          </p:cNvSpPr>
          <p:nvPr/>
        </p:nvSpPr>
        <p:spPr bwMode="auto">
          <a:xfrm>
            <a:off x="5076825" y="4508500"/>
            <a:ext cx="649288" cy="396875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10</a:t>
            </a:r>
          </a:p>
        </p:txBody>
      </p:sp>
      <p:sp>
        <p:nvSpPr>
          <p:cNvPr id="115751" name="Text Box 39"/>
          <p:cNvSpPr txBox="1">
            <a:spLocks noChangeArrowheads="1"/>
          </p:cNvSpPr>
          <p:nvPr/>
        </p:nvSpPr>
        <p:spPr bwMode="auto">
          <a:xfrm>
            <a:off x="4427538" y="4508500"/>
            <a:ext cx="576262" cy="396875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11</a:t>
            </a:r>
          </a:p>
        </p:txBody>
      </p:sp>
      <p:sp>
        <p:nvSpPr>
          <p:cNvPr id="115752" name="Text Box 40"/>
          <p:cNvSpPr txBox="1">
            <a:spLocks noChangeArrowheads="1"/>
          </p:cNvSpPr>
          <p:nvPr/>
        </p:nvSpPr>
        <p:spPr bwMode="auto">
          <a:xfrm>
            <a:off x="7740650" y="4508500"/>
            <a:ext cx="576263" cy="396875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12</a:t>
            </a:r>
          </a:p>
        </p:txBody>
      </p:sp>
      <p:sp>
        <p:nvSpPr>
          <p:cNvPr id="115753" name="Text Box 41"/>
          <p:cNvSpPr txBox="1">
            <a:spLocks noChangeArrowheads="1"/>
          </p:cNvSpPr>
          <p:nvPr/>
        </p:nvSpPr>
        <p:spPr bwMode="auto">
          <a:xfrm>
            <a:off x="7092950" y="4508500"/>
            <a:ext cx="504825" cy="396875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13</a:t>
            </a:r>
          </a:p>
        </p:txBody>
      </p:sp>
      <p:sp>
        <p:nvSpPr>
          <p:cNvPr id="115754" name="Text Box 42"/>
          <p:cNvSpPr txBox="1">
            <a:spLocks noChangeArrowheads="1"/>
          </p:cNvSpPr>
          <p:nvPr/>
        </p:nvSpPr>
        <p:spPr bwMode="auto">
          <a:xfrm>
            <a:off x="5724525" y="4508500"/>
            <a:ext cx="649288" cy="396875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14</a:t>
            </a:r>
          </a:p>
        </p:txBody>
      </p:sp>
      <p:sp>
        <p:nvSpPr>
          <p:cNvPr id="115755" name="Text Box 43"/>
          <p:cNvSpPr txBox="1">
            <a:spLocks noChangeArrowheads="1"/>
          </p:cNvSpPr>
          <p:nvPr/>
        </p:nvSpPr>
        <p:spPr bwMode="auto">
          <a:xfrm>
            <a:off x="6443663" y="4508500"/>
            <a:ext cx="576262" cy="396875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15</a:t>
            </a:r>
          </a:p>
        </p:txBody>
      </p:sp>
      <p:sp>
        <p:nvSpPr>
          <p:cNvPr id="115756" name="Text Box 44"/>
          <p:cNvSpPr txBox="1">
            <a:spLocks noChangeArrowheads="1"/>
          </p:cNvSpPr>
          <p:nvPr/>
        </p:nvSpPr>
        <p:spPr bwMode="auto">
          <a:xfrm>
            <a:off x="3132138" y="5516563"/>
            <a:ext cx="503237" cy="396875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16</a:t>
            </a:r>
          </a:p>
        </p:txBody>
      </p:sp>
      <p:sp>
        <p:nvSpPr>
          <p:cNvPr id="115757" name="Text Box 45"/>
          <p:cNvSpPr txBox="1">
            <a:spLocks noChangeArrowheads="1"/>
          </p:cNvSpPr>
          <p:nvPr/>
        </p:nvSpPr>
        <p:spPr bwMode="auto">
          <a:xfrm>
            <a:off x="3779838" y="5516563"/>
            <a:ext cx="503237" cy="396875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17</a:t>
            </a:r>
          </a:p>
        </p:txBody>
      </p:sp>
      <p:sp>
        <p:nvSpPr>
          <p:cNvPr id="115758" name="Text Box 46"/>
          <p:cNvSpPr txBox="1">
            <a:spLocks noChangeArrowheads="1"/>
          </p:cNvSpPr>
          <p:nvPr/>
        </p:nvSpPr>
        <p:spPr bwMode="auto">
          <a:xfrm>
            <a:off x="5076825" y="5516563"/>
            <a:ext cx="503238" cy="396875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18</a:t>
            </a:r>
          </a:p>
        </p:txBody>
      </p:sp>
      <p:sp>
        <p:nvSpPr>
          <p:cNvPr id="115759" name="Text Box 47"/>
          <p:cNvSpPr txBox="1">
            <a:spLocks noChangeArrowheads="1"/>
          </p:cNvSpPr>
          <p:nvPr/>
        </p:nvSpPr>
        <p:spPr bwMode="auto">
          <a:xfrm>
            <a:off x="4427538" y="5516563"/>
            <a:ext cx="503237" cy="396875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19</a:t>
            </a:r>
          </a:p>
        </p:txBody>
      </p:sp>
      <p:sp>
        <p:nvSpPr>
          <p:cNvPr id="115760" name="Text Box 48"/>
          <p:cNvSpPr txBox="1">
            <a:spLocks noChangeArrowheads="1"/>
          </p:cNvSpPr>
          <p:nvPr/>
        </p:nvSpPr>
        <p:spPr bwMode="auto">
          <a:xfrm>
            <a:off x="7667625" y="5516563"/>
            <a:ext cx="576263" cy="396875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20</a:t>
            </a:r>
          </a:p>
        </p:txBody>
      </p:sp>
      <p:sp>
        <p:nvSpPr>
          <p:cNvPr id="115761" name="Text Box 49"/>
          <p:cNvSpPr txBox="1">
            <a:spLocks noChangeArrowheads="1"/>
          </p:cNvSpPr>
          <p:nvPr/>
        </p:nvSpPr>
        <p:spPr bwMode="auto">
          <a:xfrm>
            <a:off x="7092950" y="5516563"/>
            <a:ext cx="503238" cy="396875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21</a:t>
            </a:r>
          </a:p>
        </p:txBody>
      </p:sp>
      <p:sp>
        <p:nvSpPr>
          <p:cNvPr id="115762" name="Text Box 50"/>
          <p:cNvSpPr txBox="1">
            <a:spLocks noChangeArrowheads="1"/>
          </p:cNvSpPr>
          <p:nvPr/>
        </p:nvSpPr>
        <p:spPr bwMode="auto">
          <a:xfrm>
            <a:off x="5724525" y="5516563"/>
            <a:ext cx="576263" cy="396875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22</a:t>
            </a:r>
          </a:p>
        </p:txBody>
      </p:sp>
      <p:sp>
        <p:nvSpPr>
          <p:cNvPr id="115763" name="Text Box 51"/>
          <p:cNvSpPr txBox="1">
            <a:spLocks noChangeArrowheads="1"/>
          </p:cNvSpPr>
          <p:nvPr/>
        </p:nvSpPr>
        <p:spPr bwMode="auto">
          <a:xfrm>
            <a:off x="6443663" y="5516563"/>
            <a:ext cx="574675" cy="396875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23</a:t>
            </a:r>
          </a:p>
        </p:txBody>
      </p:sp>
      <p:sp>
        <p:nvSpPr>
          <p:cNvPr id="115764" name="Text Box 52"/>
          <p:cNvSpPr txBox="1">
            <a:spLocks noChangeArrowheads="1"/>
          </p:cNvSpPr>
          <p:nvPr/>
        </p:nvSpPr>
        <p:spPr bwMode="auto">
          <a:xfrm>
            <a:off x="3132138" y="5013325"/>
            <a:ext cx="503237" cy="396875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24</a:t>
            </a:r>
          </a:p>
        </p:txBody>
      </p:sp>
      <p:sp>
        <p:nvSpPr>
          <p:cNvPr id="115765" name="Text Box 53"/>
          <p:cNvSpPr txBox="1">
            <a:spLocks noChangeArrowheads="1"/>
          </p:cNvSpPr>
          <p:nvPr/>
        </p:nvSpPr>
        <p:spPr bwMode="auto">
          <a:xfrm>
            <a:off x="3779838" y="5013325"/>
            <a:ext cx="503237" cy="396875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25</a:t>
            </a:r>
          </a:p>
        </p:txBody>
      </p:sp>
      <p:sp>
        <p:nvSpPr>
          <p:cNvPr id="115766" name="Text Box 54"/>
          <p:cNvSpPr txBox="1">
            <a:spLocks noChangeArrowheads="1"/>
          </p:cNvSpPr>
          <p:nvPr/>
        </p:nvSpPr>
        <p:spPr bwMode="auto">
          <a:xfrm>
            <a:off x="5076825" y="5013325"/>
            <a:ext cx="576263" cy="396875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26</a:t>
            </a:r>
          </a:p>
        </p:txBody>
      </p:sp>
      <p:sp>
        <p:nvSpPr>
          <p:cNvPr id="115767" name="Text Box 55"/>
          <p:cNvSpPr txBox="1">
            <a:spLocks noChangeArrowheads="1"/>
          </p:cNvSpPr>
          <p:nvPr/>
        </p:nvSpPr>
        <p:spPr bwMode="auto">
          <a:xfrm>
            <a:off x="4427538" y="5013325"/>
            <a:ext cx="503237" cy="396875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27</a:t>
            </a:r>
          </a:p>
        </p:txBody>
      </p:sp>
      <p:sp>
        <p:nvSpPr>
          <p:cNvPr id="115768" name="Text Box 56"/>
          <p:cNvSpPr txBox="1">
            <a:spLocks noChangeArrowheads="1"/>
          </p:cNvSpPr>
          <p:nvPr/>
        </p:nvSpPr>
        <p:spPr bwMode="auto">
          <a:xfrm>
            <a:off x="7740650" y="5013325"/>
            <a:ext cx="576263" cy="396875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28</a:t>
            </a:r>
          </a:p>
        </p:txBody>
      </p:sp>
      <p:sp>
        <p:nvSpPr>
          <p:cNvPr id="115769" name="Text Box 57"/>
          <p:cNvSpPr txBox="1">
            <a:spLocks noChangeArrowheads="1"/>
          </p:cNvSpPr>
          <p:nvPr/>
        </p:nvSpPr>
        <p:spPr bwMode="auto">
          <a:xfrm>
            <a:off x="7092950" y="5013325"/>
            <a:ext cx="647700" cy="396875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29</a:t>
            </a:r>
          </a:p>
        </p:txBody>
      </p:sp>
      <p:sp>
        <p:nvSpPr>
          <p:cNvPr id="115770" name="Text Box 58"/>
          <p:cNvSpPr txBox="1">
            <a:spLocks noChangeArrowheads="1"/>
          </p:cNvSpPr>
          <p:nvPr/>
        </p:nvSpPr>
        <p:spPr bwMode="auto">
          <a:xfrm>
            <a:off x="5724525" y="5013325"/>
            <a:ext cx="649288" cy="396875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30</a:t>
            </a:r>
          </a:p>
        </p:txBody>
      </p:sp>
      <p:sp>
        <p:nvSpPr>
          <p:cNvPr id="115771" name="Text Box 59"/>
          <p:cNvSpPr txBox="1">
            <a:spLocks noChangeArrowheads="1"/>
          </p:cNvSpPr>
          <p:nvPr/>
        </p:nvSpPr>
        <p:spPr bwMode="auto">
          <a:xfrm>
            <a:off x="6443663" y="5013325"/>
            <a:ext cx="576262" cy="396875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31</a:t>
            </a:r>
          </a:p>
        </p:txBody>
      </p:sp>
      <p:sp>
        <p:nvSpPr>
          <p:cNvPr id="61" name="Shape 126978"/>
          <p:cNvSpPr txBox="1">
            <a:spLocks noChangeArrowheads="1"/>
          </p:cNvSpPr>
          <p:nvPr/>
        </p:nvSpPr>
        <p:spPr bwMode="auto">
          <a:xfrm>
            <a:off x="457200" y="957258"/>
            <a:ext cx="8229600" cy="971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justLow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fa-IR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براي پنج متغير، </a:t>
            </a:r>
            <a:r>
              <a:rPr lang="fa-IR" b="1" kern="0" dirty="0" smtClean="0">
                <a:solidFill>
                  <a:srgbClr val="C00000"/>
                </a:solidFill>
                <a:latin typeface="+mn-lt"/>
                <a:cs typeface="B Lotus" pitchFamily="2" charset="-78"/>
              </a:rPr>
              <a:t>32</a:t>
            </a:r>
            <a:r>
              <a:rPr kumimoji="0" lang="fa-IR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 مينترم </a:t>
            </a:r>
            <a:r>
              <a:rPr kumimoji="0" lang="fa-IR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وجود دارد و بنابراين جدول كارنو بايد</a:t>
            </a:r>
            <a:r>
              <a:rPr kumimoji="0" lang="fa-IR" sz="2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 32</a:t>
            </a:r>
            <a:r>
              <a:rPr kumimoji="0" lang="fa-IR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 خانه داشته باشد.</a:t>
            </a: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B Lotus" pitchFamily="2" charset="-78"/>
            </a:endParaRP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8003" name="Group 3"/>
          <p:cNvGraphicFramePr>
            <a:graphicFrameLocks noGrp="1"/>
          </p:cNvGraphicFramePr>
          <p:nvPr/>
        </p:nvGraphicFramePr>
        <p:xfrm>
          <a:off x="3594128" y="4051322"/>
          <a:ext cx="4992688" cy="2072640"/>
        </p:xfrm>
        <a:graphic>
          <a:graphicData uri="http://schemas.openxmlformats.org/drawingml/2006/table">
            <a:tbl>
              <a:tblPr/>
              <a:tblGrid>
                <a:gridCol w="623888"/>
                <a:gridCol w="625475"/>
                <a:gridCol w="622300"/>
                <a:gridCol w="625475"/>
                <a:gridCol w="623887"/>
                <a:gridCol w="623888"/>
                <a:gridCol w="623887"/>
                <a:gridCol w="623888"/>
              </a:tblGrid>
              <a:tr h="255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5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5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8050" name="Oval 50"/>
          <p:cNvSpPr>
            <a:spLocks noChangeArrowheads="1"/>
          </p:cNvSpPr>
          <p:nvPr/>
        </p:nvSpPr>
        <p:spPr bwMode="auto">
          <a:xfrm>
            <a:off x="3667153" y="4556147"/>
            <a:ext cx="2374900" cy="576263"/>
          </a:xfrm>
          <a:prstGeom prst="ellipse">
            <a:avLst/>
          </a:prstGeom>
          <a:noFill/>
          <a:ln w="19050" algn="ctr">
            <a:solidFill>
              <a:srgbClr val="D36779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>
              <a:buNone/>
            </a:pPr>
            <a:endParaRPr lang="en-US" sz="20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8051" name="Oval 51"/>
          <p:cNvSpPr>
            <a:spLocks noChangeArrowheads="1"/>
          </p:cNvSpPr>
          <p:nvPr/>
        </p:nvSpPr>
        <p:spPr bwMode="auto">
          <a:xfrm>
            <a:off x="4241828" y="4484710"/>
            <a:ext cx="1225550" cy="1150937"/>
          </a:xfrm>
          <a:prstGeom prst="ellipse">
            <a:avLst/>
          </a:prstGeom>
          <a:noFill/>
          <a:ln w="19050" algn="ctr">
            <a:solidFill>
              <a:srgbClr val="D36779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>
              <a:buNone/>
            </a:pPr>
            <a:endParaRPr lang="en-US"/>
          </a:p>
        </p:txBody>
      </p:sp>
      <p:sp>
        <p:nvSpPr>
          <p:cNvPr id="128052" name="Oval 52"/>
          <p:cNvSpPr>
            <a:spLocks noChangeArrowheads="1"/>
          </p:cNvSpPr>
          <p:nvPr/>
        </p:nvSpPr>
        <p:spPr bwMode="auto">
          <a:xfrm>
            <a:off x="3738591" y="5132410"/>
            <a:ext cx="288925" cy="935037"/>
          </a:xfrm>
          <a:prstGeom prst="ellipse">
            <a:avLst/>
          </a:prstGeom>
          <a:noFill/>
          <a:ln w="19050" algn="ctr">
            <a:solidFill>
              <a:srgbClr val="D36779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>
              <a:buNone/>
            </a:pPr>
            <a:endParaRPr lang="en-US"/>
          </a:p>
        </p:txBody>
      </p:sp>
      <p:sp>
        <p:nvSpPr>
          <p:cNvPr id="6198" name="Line 53"/>
          <p:cNvSpPr>
            <a:spLocks noChangeShapeType="1"/>
          </p:cNvSpPr>
          <p:nvPr/>
        </p:nvSpPr>
        <p:spPr bwMode="auto">
          <a:xfrm>
            <a:off x="6115078" y="3548085"/>
            <a:ext cx="0" cy="3024187"/>
          </a:xfrm>
          <a:prstGeom prst="line">
            <a:avLst/>
          </a:prstGeom>
          <a:noFill/>
          <a:ln w="38100" cmpd="dbl">
            <a:solidFill>
              <a:schemeClr val="tx2"/>
            </a:solidFill>
            <a:prstDash val="dash"/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128054" name="Oval 54"/>
          <p:cNvSpPr>
            <a:spLocks noChangeArrowheads="1"/>
          </p:cNvSpPr>
          <p:nvPr/>
        </p:nvSpPr>
        <p:spPr bwMode="auto">
          <a:xfrm>
            <a:off x="6691341" y="4556147"/>
            <a:ext cx="1295400" cy="1152525"/>
          </a:xfrm>
          <a:prstGeom prst="ellipse">
            <a:avLst/>
          </a:prstGeom>
          <a:noFill/>
          <a:ln w="19050" algn="ctr">
            <a:solidFill>
              <a:srgbClr val="D36779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>
              <a:buNone/>
            </a:pPr>
            <a:endParaRPr lang="en-US"/>
          </a:p>
        </p:txBody>
      </p:sp>
      <p:cxnSp>
        <p:nvCxnSpPr>
          <p:cNvPr id="128055" name="AutoShape 55"/>
          <p:cNvCxnSpPr>
            <a:cxnSpLocks noChangeShapeType="1"/>
          </p:cNvCxnSpPr>
          <p:nvPr/>
        </p:nvCxnSpPr>
        <p:spPr bwMode="auto">
          <a:xfrm rot="16200000" flipH="1">
            <a:off x="6096822" y="4429941"/>
            <a:ext cx="73025" cy="2484437"/>
          </a:xfrm>
          <a:prstGeom prst="curvedConnector3">
            <a:avLst>
              <a:gd name="adj1" fmla="val 1280431"/>
            </a:avLst>
          </a:prstGeom>
          <a:noFill/>
          <a:ln w="12700">
            <a:solidFill>
              <a:srgbClr val="D36779"/>
            </a:solidFill>
            <a:prstDash val="dash"/>
            <a:round/>
            <a:headEnd type="stealth" w="lg" len="lg"/>
            <a:tailEnd type="stealth" w="lg" len="lg"/>
          </a:ln>
        </p:spPr>
      </p:cxnSp>
      <p:sp>
        <p:nvSpPr>
          <p:cNvPr id="128056" name="Oval 56"/>
          <p:cNvSpPr>
            <a:spLocks noChangeArrowheads="1"/>
          </p:cNvSpPr>
          <p:nvPr/>
        </p:nvSpPr>
        <p:spPr bwMode="auto">
          <a:xfrm>
            <a:off x="5538816" y="4051322"/>
            <a:ext cx="1152525" cy="577850"/>
          </a:xfrm>
          <a:prstGeom prst="ellipse">
            <a:avLst/>
          </a:prstGeom>
          <a:noFill/>
          <a:ln w="19050" algn="ctr">
            <a:solidFill>
              <a:schemeClr val="tx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>
              <a:buNone/>
            </a:pPr>
            <a:endParaRPr lang="en-US"/>
          </a:p>
        </p:txBody>
      </p:sp>
      <p:sp>
        <p:nvSpPr>
          <p:cNvPr id="128057" name="Oval 57"/>
          <p:cNvSpPr>
            <a:spLocks noChangeArrowheads="1"/>
          </p:cNvSpPr>
          <p:nvPr/>
        </p:nvSpPr>
        <p:spPr bwMode="auto">
          <a:xfrm>
            <a:off x="5538816" y="5564210"/>
            <a:ext cx="1152525" cy="647700"/>
          </a:xfrm>
          <a:prstGeom prst="ellipse">
            <a:avLst/>
          </a:prstGeom>
          <a:noFill/>
          <a:ln w="19050" algn="ctr">
            <a:solidFill>
              <a:schemeClr val="tx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>
              <a:buNone/>
            </a:pPr>
            <a:endParaRPr lang="en-US"/>
          </a:p>
        </p:txBody>
      </p:sp>
      <p:cxnSp>
        <p:nvCxnSpPr>
          <p:cNvPr id="128058" name="AutoShape 58"/>
          <p:cNvCxnSpPr>
            <a:cxnSpLocks noChangeShapeType="1"/>
            <a:stCxn id="128057" idx="4"/>
            <a:endCxn id="128056" idx="0"/>
          </p:cNvCxnSpPr>
          <p:nvPr/>
        </p:nvCxnSpPr>
        <p:spPr bwMode="auto">
          <a:xfrm rot="5400000" flipH="1" flipV="1">
            <a:off x="5026053" y="5130822"/>
            <a:ext cx="2179638" cy="1588"/>
          </a:xfrm>
          <a:prstGeom prst="curvedConnector5">
            <a:avLst>
              <a:gd name="adj1" fmla="val -10051"/>
              <a:gd name="adj2" fmla="val -206800065"/>
              <a:gd name="adj3" fmla="val 110051"/>
            </a:avLst>
          </a:prstGeom>
          <a:noFill/>
          <a:ln w="19050">
            <a:solidFill>
              <a:schemeClr val="tx2"/>
            </a:solidFill>
            <a:prstDash val="dash"/>
            <a:round/>
            <a:headEnd type="stealth" w="lg" len="lg"/>
            <a:tailEnd type="stealth" w="lg" len="lg"/>
          </a:ln>
        </p:spPr>
      </p:cxnSp>
      <p:sp>
        <p:nvSpPr>
          <p:cNvPr id="128059" name="Oval 59"/>
          <p:cNvSpPr>
            <a:spLocks noChangeArrowheads="1"/>
          </p:cNvSpPr>
          <p:nvPr/>
        </p:nvSpPr>
        <p:spPr bwMode="auto">
          <a:xfrm>
            <a:off x="7339041" y="4627585"/>
            <a:ext cx="1295400" cy="936625"/>
          </a:xfrm>
          <a:prstGeom prst="ellipse">
            <a:avLst/>
          </a:prstGeom>
          <a:noFill/>
          <a:ln w="19050" algn="ctr">
            <a:solidFill>
              <a:schemeClr val="accent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>
              <a:buNone/>
            </a:pPr>
            <a:endParaRPr lang="en-US"/>
          </a:p>
        </p:txBody>
      </p:sp>
      <p:sp>
        <p:nvSpPr>
          <p:cNvPr id="128060" name="Oval 60"/>
          <p:cNvSpPr>
            <a:spLocks noChangeArrowheads="1"/>
          </p:cNvSpPr>
          <p:nvPr/>
        </p:nvSpPr>
        <p:spPr bwMode="auto">
          <a:xfrm>
            <a:off x="3522691" y="4627585"/>
            <a:ext cx="1368425" cy="936625"/>
          </a:xfrm>
          <a:prstGeom prst="ellipse">
            <a:avLst/>
          </a:prstGeom>
          <a:noFill/>
          <a:ln w="19050" algn="ctr">
            <a:solidFill>
              <a:schemeClr val="accent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>
              <a:buNone/>
            </a:pPr>
            <a:endParaRPr lang="en-US"/>
          </a:p>
        </p:txBody>
      </p:sp>
      <p:cxnSp>
        <p:nvCxnSpPr>
          <p:cNvPr id="128061" name="AutoShape 61"/>
          <p:cNvCxnSpPr>
            <a:cxnSpLocks noChangeShapeType="1"/>
            <a:stCxn id="128060" idx="2"/>
            <a:endCxn id="128059" idx="6"/>
          </p:cNvCxnSpPr>
          <p:nvPr/>
        </p:nvCxnSpPr>
        <p:spPr bwMode="auto">
          <a:xfrm rot="10800000" flipH="1" flipV="1">
            <a:off x="3513166" y="5095897"/>
            <a:ext cx="5130800" cy="1588"/>
          </a:xfrm>
          <a:prstGeom prst="curvedConnector5">
            <a:avLst>
              <a:gd name="adj1" fmla="val -1856"/>
              <a:gd name="adj2" fmla="val -114900000"/>
              <a:gd name="adj3" fmla="val 102069"/>
            </a:avLst>
          </a:prstGeom>
          <a:noFill/>
          <a:ln w="19050">
            <a:solidFill>
              <a:schemeClr val="accent1"/>
            </a:solidFill>
            <a:prstDash val="dash"/>
            <a:round/>
            <a:headEnd type="stealth" w="lg" len="lg"/>
            <a:tailEnd type="stealth" w="lg" len="lg"/>
          </a:ln>
        </p:spPr>
      </p:cxnSp>
      <p:sp>
        <p:nvSpPr>
          <p:cNvPr id="128062" name="Oval 62"/>
          <p:cNvSpPr>
            <a:spLocks noChangeArrowheads="1"/>
          </p:cNvSpPr>
          <p:nvPr/>
        </p:nvSpPr>
        <p:spPr bwMode="auto">
          <a:xfrm>
            <a:off x="6115078" y="4124347"/>
            <a:ext cx="2520950" cy="431800"/>
          </a:xfrm>
          <a:prstGeom prst="ellipse">
            <a:avLst/>
          </a:prstGeom>
          <a:noFill/>
          <a:ln w="19050" algn="ctr">
            <a:solidFill>
              <a:srgbClr val="D36779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>
              <a:buNone/>
            </a:pPr>
            <a:endParaRPr lang="en-US" sz="2000">
              <a:solidFill>
                <a:srgbClr val="D3677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08" name="Line 63"/>
          <p:cNvSpPr>
            <a:spLocks noChangeShapeType="1"/>
          </p:cNvSpPr>
          <p:nvPr/>
        </p:nvSpPr>
        <p:spPr bwMode="auto">
          <a:xfrm flipH="1" flipV="1">
            <a:off x="3254386" y="3554428"/>
            <a:ext cx="339742" cy="49689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6209" name="Text Box 64"/>
          <p:cNvSpPr txBox="1">
            <a:spLocks noChangeArrowheads="1"/>
          </p:cNvSpPr>
          <p:nvPr/>
        </p:nvSpPr>
        <p:spPr bwMode="auto">
          <a:xfrm>
            <a:off x="2749562" y="3482991"/>
            <a:ext cx="576262" cy="396875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xy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10" name="Text Box 65"/>
          <p:cNvSpPr txBox="1">
            <a:spLocks noChangeArrowheads="1"/>
          </p:cNvSpPr>
          <p:nvPr/>
        </p:nvSpPr>
        <p:spPr bwMode="auto">
          <a:xfrm>
            <a:off x="3033727" y="3228992"/>
            <a:ext cx="720725" cy="396875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zte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11" name="Text Box 66"/>
          <p:cNvSpPr txBox="1">
            <a:spLocks noChangeArrowheads="1"/>
          </p:cNvSpPr>
          <p:nvPr/>
        </p:nvSpPr>
        <p:spPr bwMode="auto">
          <a:xfrm>
            <a:off x="3522691" y="3692547"/>
            <a:ext cx="5113337" cy="336550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en-US" sz="1600">
                <a:latin typeface="Times New Roman" pitchFamily="18" charset="0"/>
                <a:cs typeface="Times New Roman" pitchFamily="18" charset="0"/>
              </a:rPr>
              <a:t> 000       001       011      010        110      111      101     100</a:t>
            </a:r>
          </a:p>
        </p:txBody>
      </p:sp>
      <p:sp>
        <p:nvSpPr>
          <p:cNvPr id="6212" name="Text Box 67"/>
          <p:cNvSpPr txBox="1">
            <a:spLocks noChangeArrowheads="1"/>
          </p:cNvSpPr>
          <p:nvPr/>
        </p:nvSpPr>
        <p:spPr bwMode="auto">
          <a:xfrm>
            <a:off x="3090891" y="4124347"/>
            <a:ext cx="576262" cy="336550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en-US" sz="1600">
                <a:latin typeface="Times New Roman" pitchFamily="18" charset="0"/>
                <a:cs typeface="Times New Roman" pitchFamily="18" charset="0"/>
              </a:rPr>
              <a:t>00</a:t>
            </a:r>
          </a:p>
        </p:txBody>
      </p:sp>
      <p:sp>
        <p:nvSpPr>
          <p:cNvPr id="6213" name="Text Box 68"/>
          <p:cNvSpPr txBox="1">
            <a:spLocks noChangeArrowheads="1"/>
          </p:cNvSpPr>
          <p:nvPr/>
        </p:nvSpPr>
        <p:spPr bwMode="auto">
          <a:xfrm>
            <a:off x="3090891" y="4627585"/>
            <a:ext cx="504825" cy="336550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en-US" sz="1600">
                <a:latin typeface="Times New Roman" pitchFamily="18" charset="0"/>
                <a:cs typeface="Times New Roman" pitchFamily="18" charset="0"/>
              </a:rPr>
              <a:t>01</a:t>
            </a:r>
          </a:p>
        </p:txBody>
      </p:sp>
      <p:sp>
        <p:nvSpPr>
          <p:cNvPr id="6214" name="Text Box 69"/>
          <p:cNvSpPr txBox="1">
            <a:spLocks noChangeArrowheads="1"/>
          </p:cNvSpPr>
          <p:nvPr/>
        </p:nvSpPr>
        <p:spPr bwMode="auto">
          <a:xfrm>
            <a:off x="3090891" y="5635647"/>
            <a:ext cx="576262" cy="336550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en-US" sz="1600">
                <a:latin typeface="Times New Roman" pitchFamily="18" charset="0"/>
                <a:cs typeface="Times New Roman" pitchFamily="18" charset="0"/>
              </a:rPr>
              <a:t>10</a:t>
            </a:r>
          </a:p>
        </p:txBody>
      </p:sp>
      <p:sp>
        <p:nvSpPr>
          <p:cNvPr id="6215" name="Text Box 70"/>
          <p:cNvSpPr txBox="1">
            <a:spLocks noChangeArrowheads="1"/>
          </p:cNvSpPr>
          <p:nvPr/>
        </p:nvSpPr>
        <p:spPr bwMode="auto">
          <a:xfrm>
            <a:off x="3090891" y="5132410"/>
            <a:ext cx="576262" cy="336550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en-US" sz="1600">
                <a:latin typeface="Times New Roman" pitchFamily="18" charset="0"/>
                <a:cs typeface="Times New Roman" pitchFamily="18" charset="0"/>
              </a:rPr>
              <a:t>11</a:t>
            </a:r>
          </a:p>
        </p:txBody>
      </p:sp>
      <p:sp>
        <p:nvSpPr>
          <p:cNvPr id="39" name="Text Box 18"/>
          <p:cNvSpPr txBox="1">
            <a:spLocks noChangeArrowheads="1"/>
          </p:cNvSpPr>
          <p:nvPr/>
        </p:nvSpPr>
        <p:spPr bwMode="auto">
          <a:xfrm>
            <a:off x="99815" y="1071546"/>
            <a:ext cx="8401275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2200" i="1" dirty="0" smtClean="0">
                <a:latin typeface="Times New Roman" pitchFamily="18" charset="0"/>
              </a:rPr>
              <a:t>F(</a:t>
            </a:r>
            <a:r>
              <a:rPr lang="en-US" sz="2200" i="1" dirty="0" err="1" smtClean="0">
                <a:latin typeface="Times New Roman" pitchFamily="18" charset="0"/>
              </a:rPr>
              <a:t>x,y,z,t,e</a:t>
            </a:r>
            <a:r>
              <a:rPr lang="en-US" sz="2200" i="1" dirty="0" smtClean="0">
                <a:latin typeface="Times New Roman" pitchFamily="18" charset="0"/>
              </a:rPr>
              <a:t>) </a:t>
            </a:r>
            <a:r>
              <a:rPr lang="en-US" sz="2200" i="1" dirty="0">
                <a:latin typeface="Times New Roman" pitchFamily="18" charset="0"/>
              </a:rPr>
              <a:t>= </a:t>
            </a:r>
            <a:r>
              <a:rPr lang="en-US" sz="2200" i="1" dirty="0" smtClean="0">
                <a:latin typeface="Symbol" pitchFamily="18" charset="2"/>
              </a:rPr>
              <a:t>S</a:t>
            </a:r>
            <a:r>
              <a:rPr lang="en-US" sz="2200" i="1" dirty="0" smtClean="0">
                <a:latin typeface="Times New Roman" pitchFamily="18" charset="0"/>
              </a:rPr>
              <a:t>(</a:t>
            </a:r>
            <a:r>
              <a:rPr lang="en-US" sz="2200" dirty="0" smtClean="0">
                <a:cs typeface="Times New Roman" pitchFamily="18" charset="0"/>
              </a:rPr>
              <a:t>2,4,5,6,7,8,9,10,11,12,13,15,16,18,22,24,25,27,28,29,31</a:t>
            </a:r>
            <a:r>
              <a:rPr lang="en-US" sz="2200" i="1" dirty="0" smtClean="0">
                <a:latin typeface="Times New Roman" pitchFamily="18" charset="0"/>
              </a:rPr>
              <a:t>)</a:t>
            </a:r>
            <a:endParaRPr lang="en-US" sz="2200" i="1" dirty="0">
              <a:latin typeface="Times New Roman" pitchFamily="18" charset="0"/>
            </a:endParaRPr>
          </a:p>
        </p:txBody>
      </p:sp>
      <p:sp>
        <p:nvSpPr>
          <p:cNvPr id="40" name="Text Box 18"/>
          <p:cNvSpPr txBox="1">
            <a:spLocks noChangeArrowheads="1"/>
          </p:cNvSpPr>
          <p:nvPr/>
        </p:nvSpPr>
        <p:spPr bwMode="auto">
          <a:xfrm>
            <a:off x="1071538" y="1814444"/>
            <a:ext cx="53578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 rtl="0">
              <a:buNone/>
            </a:pPr>
            <a:r>
              <a:rPr lang="en-US" sz="2400" i="1" dirty="0" smtClean="0">
                <a:latin typeface="Times New Roman" pitchFamily="18" charset="0"/>
              </a:rPr>
              <a:t>F= </a:t>
            </a:r>
            <a:r>
              <a:rPr lang="en-US" sz="2400" i="1" dirty="0" err="1" smtClean="0">
                <a:latin typeface="Times New Roman" pitchFamily="18" charset="0"/>
              </a:rPr>
              <a:t>y’e’t</a:t>
            </a:r>
            <a:r>
              <a:rPr lang="en-US" sz="2400" i="1" dirty="0" smtClean="0">
                <a:latin typeface="Times New Roman" pitchFamily="18" charset="0"/>
              </a:rPr>
              <a:t> + ye + </a:t>
            </a:r>
            <a:r>
              <a:rPr lang="en-US" sz="2400" i="1" dirty="0" err="1" smtClean="0">
                <a:latin typeface="Times New Roman" pitchFamily="18" charset="0"/>
              </a:rPr>
              <a:t>x’y’z</a:t>
            </a:r>
            <a:r>
              <a:rPr lang="en-US" sz="2400" i="1" dirty="0" smtClean="0">
                <a:latin typeface="Times New Roman" pitchFamily="18" charset="0"/>
              </a:rPr>
              <a:t> + </a:t>
            </a:r>
            <a:r>
              <a:rPr lang="en-US" sz="2400" i="1" dirty="0" err="1" smtClean="0">
                <a:latin typeface="Times New Roman" pitchFamily="18" charset="0"/>
              </a:rPr>
              <a:t>yt</a:t>
            </a:r>
            <a:r>
              <a:rPr lang="en-US" sz="2400" i="1" dirty="0" smtClean="0">
                <a:latin typeface="Times New Roman" pitchFamily="18" charset="0"/>
              </a:rPr>
              <a:t>’ + </a:t>
            </a:r>
            <a:r>
              <a:rPr lang="en-US" sz="2400" i="1" dirty="0" err="1" smtClean="0">
                <a:latin typeface="Times New Roman" pitchFamily="18" charset="0"/>
              </a:rPr>
              <a:t>x’yz</a:t>
            </a:r>
            <a:r>
              <a:rPr lang="en-US" sz="2400" i="1" dirty="0" smtClean="0">
                <a:latin typeface="Times New Roman" pitchFamily="18" charset="0"/>
              </a:rPr>
              <a:t>’ + </a:t>
            </a:r>
            <a:r>
              <a:rPr lang="en-US" sz="2400" i="1" dirty="0" err="1" smtClean="0">
                <a:latin typeface="Times New Roman" pitchFamily="18" charset="0"/>
              </a:rPr>
              <a:t>xz’t’e</a:t>
            </a:r>
            <a:r>
              <a:rPr lang="en-US" sz="2400" i="1" dirty="0" smtClean="0">
                <a:latin typeface="Times New Roman" pitchFamily="18" charset="0"/>
              </a:rPr>
              <a:t>’</a:t>
            </a:r>
            <a:endParaRPr lang="en-US" sz="2400" i="1" dirty="0">
              <a:latin typeface="Times New Roman" pitchFamily="18" charset="0"/>
            </a:endParaRPr>
          </a:p>
        </p:txBody>
      </p:sp>
      <p:sp>
        <p:nvSpPr>
          <p:cNvPr id="26" name="Rectangle 2"/>
          <p:cNvSpPr>
            <a:spLocks noGrp="1" noChangeArrowheads="1"/>
          </p:cNvSpPr>
          <p:nvPr>
            <p:ph type="title"/>
          </p:nvPr>
        </p:nvSpPr>
        <p:spPr>
          <a:xfrm>
            <a:off x="3357554" y="-24"/>
            <a:ext cx="5740414" cy="1025510"/>
          </a:xfrm>
        </p:spPr>
        <p:txBody>
          <a:bodyPr/>
          <a:lstStyle/>
          <a:p>
            <a:pPr algn="r" rtl="1" eaLnBrk="1" hangingPunct="1"/>
            <a:r>
              <a:rPr lang="fa-IR" sz="3200" b="1" kern="12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مثال از جدول کارنا براي پنج متغيره</a:t>
            </a:r>
            <a:endParaRPr lang="en-US" sz="3200" b="1" kern="1200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28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128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128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28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28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0"/>
                            </p:stCondLst>
                            <p:childTnLst>
                              <p:par>
                                <p:cTn id="2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128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0"/>
                            </p:stCondLst>
                            <p:childTnLst>
                              <p:par>
                                <p:cTn id="2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128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128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0"/>
                            </p:stCondLst>
                            <p:childTnLst>
                              <p:par>
                                <p:cTn id="3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128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4000"/>
                            </p:stCondLst>
                            <p:childTnLst>
                              <p:par>
                                <p:cTn id="3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1" dur="2000"/>
                                        <p:tgtEl>
                                          <p:spTgt spid="128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4" dur="2000"/>
                                        <p:tgtEl>
                                          <p:spTgt spid="128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6000"/>
                            </p:stCondLst>
                            <p:childTnLst>
                              <p:par>
                                <p:cTn id="46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2000"/>
                                        <p:tgtEl>
                                          <p:spTgt spid="128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50" grpId="0" animBg="1"/>
      <p:bldP spid="128051" grpId="0" animBg="1"/>
      <p:bldP spid="128052" grpId="0" animBg="1"/>
      <p:bldP spid="128054" grpId="0" animBg="1"/>
      <p:bldP spid="128056" grpId="0" animBg="1"/>
      <p:bldP spid="128057" grpId="0" animBg="1"/>
      <p:bldP spid="128059" grpId="0" animBg="1"/>
      <p:bldP spid="128060" grpId="0" animBg="1"/>
      <p:bldP spid="12806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Shape 126977"/>
          <p:cNvSpPr>
            <a:spLocks noGrp="1" noChangeArrowheads="1"/>
          </p:cNvSpPr>
          <p:nvPr>
            <p:ph type="title" idx="4294967295"/>
          </p:nvPr>
        </p:nvSpPr>
        <p:spPr>
          <a:xfrm>
            <a:off x="4457700" y="0"/>
            <a:ext cx="4686300" cy="868363"/>
          </a:xfrm>
        </p:spPr>
        <p:txBody>
          <a:bodyPr lIns="92075" tIns="46038" rIns="92075" bIns="46038"/>
          <a:lstStyle/>
          <a:p>
            <a:pPr algn="r" rtl="1" eaLnBrk="1" hangingPunct="1"/>
            <a:r>
              <a:rPr lang="fa-IR" sz="3200" b="1" kern="12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جدول كارنو براي پنج متغيره</a:t>
            </a:r>
            <a:endParaRPr lang="en-US" sz="3200" b="1" kern="1200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pic>
        <p:nvPicPr>
          <p:cNvPr id="17203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50" y="2857496"/>
            <a:ext cx="78105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 Box 74"/>
          <p:cNvSpPr txBox="1">
            <a:spLocks noChangeArrowheads="1"/>
          </p:cNvSpPr>
          <p:nvPr/>
        </p:nvSpPr>
        <p:spPr bwMode="auto">
          <a:xfrm>
            <a:off x="214282" y="893232"/>
            <a:ext cx="8461407" cy="149271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just">
              <a:spcBef>
                <a:spcPct val="50000"/>
              </a:spcBef>
              <a:buSzPct val="110000"/>
              <a:buFont typeface="Wingdings" pitchFamily="2" charset="2"/>
              <a:buChar char="q"/>
            </a:pPr>
            <a:r>
              <a:rPr lang="fa-IR" sz="2600" dirty="0" smtClean="0">
                <a:cs typeface="B Lotus" pitchFamily="2" charset="-78"/>
              </a:rPr>
              <a:t> به جاي يک </a:t>
            </a:r>
            <a:r>
              <a:rPr lang="fa-IR" sz="2600" dirty="0">
                <a:cs typeface="B Lotus" pitchFamily="2" charset="-78"/>
              </a:rPr>
              <a:t>جدول 32 خانه </a:t>
            </a:r>
            <a:r>
              <a:rPr lang="fa-IR" sz="2600" dirty="0" smtClean="0">
                <a:cs typeface="B Lotus" pitchFamily="2" charset="-78"/>
              </a:rPr>
              <a:t>اي مي توان </a:t>
            </a:r>
            <a:r>
              <a:rPr lang="fa-IR" sz="2600" dirty="0">
                <a:cs typeface="B Lotus" pitchFamily="2" charset="-78"/>
              </a:rPr>
              <a:t>از </a:t>
            </a:r>
            <a:r>
              <a:rPr lang="fa-IR" sz="2600" dirty="0" smtClean="0">
                <a:solidFill>
                  <a:srgbClr val="C00000"/>
                </a:solidFill>
                <a:cs typeface="B Lotus" pitchFamily="2" charset="-78"/>
              </a:rPr>
              <a:t>دو </a:t>
            </a:r>
            <a:r>
              <a:rPr lang="fa-IR" sz="2600" dirty="0">
                <a:solidFill>
                  <a:srgbClr val="C00000"/>
                </a:solidFill>
                <a:cs typeface="B Lotus" pitchFamily="2" charset="-78"/>
              </a:rPr>
              <a:t>جدول 16 خانه </a:t>
            </a:r>
            <a:r>
              <a:rPr lang="fa-IR" sz="2600" dirty="0" smtClean="0">
                <a:solidFill>
                  <a:srgbClr val="C00000"/>
                </a:solidFill>
                <a:cs typeface="B Lotus" pitchFamily="2" charset="-78"/>
              </a:rPr>
              <a:t>اي </a:t>
            </a:r>
            <a:r>
              <a:rPr lang="fa-IR" sz="2600" dirty="0">
                <a:cs typeface="B Lotus" pitchFamily="2" charset="-78"/>
              </a:rPr>
              <a:t>استفاده کرد</a:t>
            </a:r>
            <a:r>
              <a:rPr lang="fa-IR" sz="2600" dirty="0" smtClean="0">
                <a:cs typeface="B Lotus" pitchFamily="2" charset="-78"/>
              </a:rPr>
              <a:t>.</a:t>
            </a:r>
          </a:p>
          <a:p>
            <a:pPr marL="342900" lvl="0" indent="-342900" algn="just">
              <a:spcBef>
                <a:spcPct val="50000"/>
              </a:spcBef>
              <a:buSzPct val="110000"/>
              <a:buFont typeface="Wingdings" pitchFamily="2" charset="2"/>
              <a:buChar char="q"/>
            </a:pPr>
            <a:r>
              <a:rPr lang="fa-IR" sz="2600" dirty="0" smtClean="0">
                <a:cs typeface="B Lotus" pitchFamily="2" charset="-78"/>
              </a:rPr>
              <a:t> اگر دو جدول زير را بر هم قرار دهيم، خانه‌هايي كه بر روي  هم قرار مي‌گيرند، نيز </a:t>
            </a:r>
            <a:r>
              <a:rPr lang="fa-IR" sz="2600" b="1" dirty="0" smtClean="0">
                <a:solidFill>
                  <a:schemeClr val="accent2"/>
                </a:solidFill>
                <a:cs typeface="B Lotus" pitchFamily="2" charset="-78"/>
              </a:rPr>
              <a:t>مجاور</a:t>
            </a:r>
            <a:r>
              <a:rPr lang="fa-IR" sz="2600" dirty="0" smtClean="0">
                <a:cs typeface="B Lotus" pitchFamily="2" charset="-78"/>
              </a:rPr>
              <a:t> هستند.</a:t>
            </a:r>
            <a:endParaRPr lang="en-US" sz="2600" dirty="0" smtClean="0">
              <a:cs typeface="B Lotus" pitchFamily="2" charset="-78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-32" y="142852"/>
            <a:ext cx="7115196" cy="725470"/>
          </a:xfrm>
        </p:spPr>
        <p:txBody>
          <a:bodyPr/>
          <a:lstStyle/>
          <a:p>
            <a:pPr algn="l"/>
            <a:r>
              <a:rPr lang="fa-IR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</a:t>
            </a:r>
            <a:r>
              <a:rPr lang="en-US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All </a:t>
            </a:r>
            <a:r>
              <a:rPr lang="en-US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NAND/NOR Gates </a:t>
            </a:r>
            <a:r>
              <a:rPr lang="en-US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Realization</a:t>
            </a:r>
            <a:endParaRPr lang="en-US" sz="32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graphicFrame>
        <p:nvGraphicFramePr>
          <p:cNvPr id="8200" name="Object 8"/>
          <p:cNvGraphicFramePr>
            <a:graphicFrameLocks noGrp="1" noChangeAspect="1"/>
          </p:cNvGraphicFramePr>
          <p:nvPr>
            <p:ph idx="1"/>
          </p:nvPr>
        </p:nvGraphicFramePr>
        <p:xfrm>
          <a:off x="1643063" y="2286000"/>
          <a:ext cx="5943600" cy="202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956" name="Visio" r:id="rId3" imgW="3287078" imgH="1121569" progId="">
                  <p:embed/>
                </p:oleObj>
              </mc:Choice>
              <mc:Fallback>
                <p:oleObj name="Visio" r:id="rId3" imgW="3287078" imgH="1121569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3063" y="2286000"/>
                        <a:ext cx="5943600" cy="2028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857250"/>
            <a:ext cx="8358188" cy="1285875"/>
          </a:xfrm>
        </p:spPr>
        <p:txBody>
          <a:bodyPr>
            <a:noAutofit/>
          </a:bodyPr>
          <a:lstStyle/>
          <a:p>
            <a:pPr algn="just">
              <a:lnSpc>
                <a:spcPct val="90000"/>
              </a:lnSpc>
              <a:buFont typeface="Wingdings" pitchFamily="2" charset="2"/>
              <a:buChar char="q"/>
            </a:pPr>
            <a:r>
              <a:rPr lang="en-US" sz="2400" dirty="0"/>
              <a:t>We need to turn expressions </a:t>
            </a:r>
            <a:r>
              <a:rPr lang="en-US" sz="2400" dirty="0" smtClean="0"/>
              <a:t>to </a:t>
            </a:r>
            <a:r>
              <a:rPr lang="en-US" sz="2400" dirty="0"/>
              <a:t>a representation ready for an all </a:t>
            </a:r>
            <a:r>
              <a:rPr lang="en-US" sz="2400" dirty="0" err="1"/>
              <a:t>nand</a:t>
            </a:r>
            <a:r>
              <a:rPr lang="en-US" sz="2400" dirty="0"/>
              <a:t>/nor gate realization by applying </a:t>
            </a:r>
            <a:r>
              <a:rPr lang="en-US" sz="2400" dirty="0" err="1" smtClean="0">
                <a:solidFill>
                  <a:srgbClr val="C00000"/>
                </a:solidFill>
              </a:rPr>
              <a:t>DeMorgan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dirty="0"/>
              <a:t>law recursively. 																																										</a:t>
            </a:r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94212" name="Object 4"/>
          <p:cNvGraphicFramePr>
            <a:graphicFrameLocks noChangeAspect="1"/>
          </p:cNvGraphicFramePr>
          <p:nvPr/>
        </p:nvGraphicFramePr>
        <p:xfrm>
          <a:off x="1357290" y="5500702"/>
          <a:ext cx="6705600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957" name="Visio" r:id="rId5" imgW="2037874" imgH="249555" progId="">
                  <p:embed/>
                </p:oleObj>
              </mc:Choice>
              <mc:Fallback>
                <p:oleObj name="Visio" r:id="rId5" imgW="2037874" imgH="249555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7290" y="5500702"/>
                        <a:ext cx="6705600" cy="819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500034" y="4857760"/>
            <a:ext cx="8229600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Quote: Inverters can also be considered </a:t>
            </a: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nand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gates: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>
          <a:xfrm>
            <a:off x="2928926" y="142852"/>
            <a:ext cx="6215106" cy="642942"/>
          </a:xfrm>
        </p:spPr>
        <p:txBody>
          <a:bodyPr>
            <a:normAutofit fontScale="90000"/>
          </a:bodyPr>
          <a:lstStyle/>
          <a:p>
            <a:pPr algn="r" rtl="1"/>
            <a:r>
              <a:rPr lang="fa-IR" sz="2400" b="1" kern="12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جدول کارنا براي تابع </a:t>
            </a:r>
            <a:r>
              <a:rPr lang="en-US" sz="2400" b="1" kern="12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F(A,B,C,D,E)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dirty="0" smtClean="0">
                <a:latin typeface="Times New Roman" pitchFamily="18" charset="0"/>
                <a:cs typeface="Times New Roman" pitchFamily="18" charset="0"/>
              </a:rPr>
            </a:br>
            <a:endParaRPr lang="en-US" sz="2400" b="1" kern="1200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grpSp>
        <p:nvGrpSpPr>
          <p:cNvPr id="145" name="Group 144"/>
          <p:cNvGrpSpPr/>
          <p:nvPr/>
        </p:nvGrpSpPr>
        <p:grpSpPr>
          <a:xfrm>
            <a:off x="500034" y="714356"/>
            <a:ext cx="6502087" cy="2786082"/>
            <a:chOff x="655739" y="500042"/>
            <a:chExt cx="7804049" cy="3457393"/>
          </a:xfrm>
        </p:grpSpPr>
        <p:sp>
          <p:nvSpPr>
            <p:cNvPr id="108547" name="Line 3"/>
            <p:cNvSpPr>
              <a:spLocks noChangeShapeType="1"/>
            </p:cNvSpPr>
            <p:nvPr/>
          </p:nvSpPr>
          <p:spPr bwMode="auto">
            <a:xfrm flipH="1" flipV="1">
              <a:off x="1171668" y="765995"/>
              <a:ext cx="304702" cy="4547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algn="ctr">
                <a:buNone/>
              </a:pPr>
              <a:endParaRPr lang="en-US" sz="1400"/>
            </a:p>
          </p:txBody>
        </p:sp>
        <p:sp>
          <p:nvSpPr>
            <p:cNvPr id="108548" name="Text Box 4"/>
            <p:cNvSpPr txBox="1">
              <a:spLocks noChangeArrowheads="1"/>
            </p:cNvSpPr>
            <p:nvPr/>
          </p:nvSpPr>
          <p:spPr bwMode="auto">
            <a:xfrm>
              <a:off x="655739" y="765995"/>
              <a:ext cx="687416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 dirty="0" smtClean="0">
                  <a:latin typeface="Times New Roman" pitchFamily="18" charset="0"/>
                  <a:cs typeface="Times New Roman" pitchFamily="18" charset="0"/>
                </a:rPr>
                <a:t>BC</a:t>
              </a:r>
              <a:endParaRPr lang="en-US" sz="1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8549" name="Text Box 5"/>
            <p:cNvSpPr txBox="1">
              <a:spLocks noChangeArrowheads="1"/>
            </p:cNvSpPr>
            <p:nvPr/>
          </p:nvSpPr>
          <p:spPr bwMode="auto">
            <a:xfrm>
              <a:off x="1087658" y="500042"/>
              <a:ext cx="598467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 dirty="0" smtClean="0">
                  <a:latin typeface="Times New Roman" pitchFamily="18" charset="0"/>
                  <a:cs typeface="Times New Roman" pitchFamily="18" charset="0"/>
                </a:rPr>
                <a:t>DE</a:t>
              </a:r>
              <a:endParaRPr lang="en-US" sz="1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8550" name="Text Box 6"/>
            <p:cNvSpPr txBox="1">
              <a:spLocks noChangeArrowheads="1"/>
            </p:cNvSpPr>
            <p:nvPr/>
          </p:nvSpPr>
          <p:spPr bwMode="auto">
            <a:xfrm>
              <a:off x="900113" y="1365229"/>
              <a:ext cx="647700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00</a:t>
              </a:r>
            </a:p>
          </p:txBody>
        </p:sp>
        <p:sp>
          <p:nvSpPr>
            <p:cNvPr id="108551" name="Text Box 7"/>
            <p:cNvSpPr txBox="1">
              <a:spLocks noChangeArrowheads="1"/>
            </p:cNvSpPr>
            <p:nvPr/>
          </p:nvSpPr>
          <p:spPr bwMode="auto">
            <a:xfrm>
              <a:off x="2411413" y="788967"/>
              <a:ext cx="649287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01</a:t>
              </a:r>
            </a:p>
          </p:txBody>
        </p:sp>
        <p:sp>
          <p:nvSpPr>
            <p:cNvPr id="108552" name="Text Box 8"/>
            <p:cNvSpPr txBox="1">
              <a:spLocks noChangeArrowheads="1"/>
            </p:cNvSpPr>
            <p:nvPr/>
          </p:nvSpPr>
          <p:spPr bwMode="auto">
            <a:xfrm>
              <a:off x="3851275" y="788967"/>
              <a:ext cx="649288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10</a:t>
              </a:r>
            </a:p>
          </p:txBody>
        </p:sp>
        <p:sp>
          <p:nvSpPr>
            <p:cNvPr id="108553" name="Text Box 9"/>
            <p:cNvSpPr txBox="1">
              <a:spLocks noChangeArrowheads="1"/>
            </p:cNvSpPr>
            <p:nvPr/>
          </p:nvSpPr>
          <p:spPr bwMode="auto">
            <a:xfrm>
              <a:off x="900113" y="2516167"/>
              <a:ext cx="647700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11</a:t>
              </a:r>
            </a:p>
          </p:txBody>
        </p:sp>
        <p:sp>
          <p:nvSpPr>
            <p:cNvPr id="108554" name="Text Box 10"/>
            <p:cNvSpPr txBox="1">
              <a:spLocks noChangeArrowheads="1"/>
            </p:cNvSpPr>
            <p:nvPr/>
          </p:nvSpPr>
          <p:spPr bwMode="auto">
            <a:xfrm>
              <a:off x="1619250" y="788967"/>
              <a:ext cx="647700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00</a:t>
              </a:r>
            </a:p>
          </p:txBody>
        </p:sp>
        <p:sp>
          <p:nvSpPr>
            <p:cNvPr id="108555" name="Text Box 11"/>
            <p:cNvSpPr txBox="1">
              <a:spLocks noChangeArrowheads="1"/>
            </p:cNvSpPr>
            <p:nvPr/>
          </p:nvSpPr>
          <p:spPr bwMode="auto">
            <a:xfrm>
              <a:off x="900113" y="1941492"/>
              <a:ext cx="649287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01</a:t>
              </a:r>
            </a:p>
          </p:txBody>
        </p:sp>
        <p:sp>
          <p:nvSpPr>
            <p:cNvPr id="108556" name="Text Box 12"/>
            <p:cNvSpPr txBox="1">
              <a:spLocks noChangeArrowheads="1"/>
            </p:cNvSpPr>
            <p:nvPr/>
          </p:nvSpPr>
          <p:spPr bwMode="auto">
            <a:xfrm>
              <a:off x="900113" y="3020992"/>
              <a:ext cx="649287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10</a:t>
              </a:r>
            </a:p>
          </p:txBody>
        </p:sp>
        <p:sp>
          <p:nvSpPr>
            <p:cNvPr id="108557" name="Text Box 13"/>
            <p:cNvSpPr txBox="1">
              <a:spLocks noChangeArrowheads="1"/>
            </p:cNvSpPr>
            <p:nvPr/>
          </p:nvSpPr>
          <p:spPr bwMode="auto">
            <a:xfrm>
              <a:off x="3059113" y="788967"/>
              <a:ext cx="576262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11</a:t>
              </a:r>
            </a:p>
          </p:txBody>
        </p:sp>
        <p:sp>
          <p:nvSpPr>
            <p:cNvPr id="108558" name="Rectangle 14"/>
            <p:cNvSpPr>
              <a:spLocks noChangeArrowheads="1"/>
            </p:cNvSpPr>
            <p:nvPr/>
          </p:nvSpPr>
          <p:spPr bwMode="auto">
            <a:xfrm>
              <a:off x="1476375" y="1220767"/>
              <a:ext cx="2879725" cy="2303462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algn="ctr">
                <a:buNone/>
              </a:pPr>
              <a:endParaRPr lang="en-US" sz="1400"/>
            </a:p>
          </p:txBody>
        </p:sp>
        <p:sp>
          <p:nvSpPr>
            <p:cNvPr id="108559" name="Line 15"/>
            <p:cNvSpPr>
              <a:spLocks noChangeShapeType="1"/>
            </p:cNvSpPr>
            <p:nvPr/>
          </p:nvSpPr>
          <p:spPr bwMode="auto">
            <a:xfrm>
              <a:off x="2195513" y="1220767"/>
              <a:ext cx="1587" cy="230346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algn="ctr">
                <a:buNone/>
              </a:pPr>
              <a:endParaRPr lang="en-US" sz="1400"/>
            </a:p>
          </p:txBody>
        </p:sp>
        <p:sp>
          <p:nvSpPr>
            <p:cNvPr id="108560" name="Line 16"/>
            <p:cNvSpPr>
              <a:spLocks noChangeShapeType="1"/>
            </p:cNvSpPr>
            <p:nvPr/>
          </p:nvSpPr>
          <p:spPr bwMode="auto">
            <a:xfrm>
              <a:off x="2916238" y="1220767"/>
              <a:ext cx="1587" cy="230346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algn="ctr">
                <a:buNone/>
              </a:pPr>
              <a:endParaRPr lang="en-US" sz="1400"/>
            </a:p>
          </p:txBody>
        </p:sp>
        <p:sp>
          <p:nvSpPr>
            <p:cNvPr id="108561" name="Line 17"/>
            <p:cNvSpPr>
              <a:spLocks noChangeShapeType="1"/>
            </p:cNvSpPr>
            <p:nvPr/>
          </p:nvSpPr>
          <p:spPr bwMode="auto">
            <a:xfrm>
              <a:off x="3708400" y="1220767"/>
              <a:ext cx="1588" cy="230346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algn="ctr">
                <a:buNone/>
              </a:pPr>
              <a:endParaRPr lang="en-US" sz="1400"/>
            </a:p>
          </p:txBody>
        </p:sp>
        <p:sp>
          <p:nvSpPr>
            <p:cNvPr id="108562" name="Line 18"/>
            <p:cNvSpPr>
              <a:spLocks noChangeShapeType="1"/>
            </p:cNvSpPr>
            <p:nvPr/>
          </p:nvSpPr>
          <p:spPr bwMode="auto">
            <a:xfrm>
              <a:off x="1476375" y="1797029"/>
              <a:ext cx="2879725" cy="15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algn="ctr">
                <a:buNone/>
              </a:pPr>
              <a:endParaRPr lang="en-US" sz="1400"/>
            </a:p>
          </p:txBody>
        </p:sp>
        <p:sp>
          <p:nvSpPr>
            <p:cNvPr id="108563" name="Line 19"/>
            <p:cNvSpPr>
              <a:spLocks noChangeShapeType="1"/>
            </p:cNvSpPr>
            <p:nvPr/>
          </p:nvSpPr>
          <p:spPr bwMode="auto">
            <a:xfrm>
              <a:off x="1476375" y="2373292"/>
              <a:ext cx="2879725" cy="158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algn="ctr">
                <a:buNone/>
              </a:pPr>
              <a:endParaRPr lang="en-US" sz="1400"/>
            </a:p>
          </p:txBody>
        </p:sp>
        <p:sp>
          <p:nvSpPr>
            <p:cNvPr id="108564" name="Line 20"/>
            <p:cNvSpPr>
              <a:spLocks noChangeShapeType="1"/>
            </p:cNvSpPr>
            <p:nvPr/>
          </p:nvSpPr>
          <p:spPr bwMode="auto">
            <a:xfrm>
              <a:off x="1476375" y="2949554"/>
              <a:ext cx="2879725" cy="15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algn="ctr">
                <a:buNone/>
              </a:pPr>
              <a:endParaRPr lang="en-US" sz="1400"/>
            </a:p>
          </p:txBody>
        </p:sp>
        <p:sp>
          <p:nvSpPr>
            <p:cNvPr id="117781" name="Text Box 21"/>
            <p:cNvSpPr txBox="1">
              <a:spLocks noChangeArrowheads="1"/>
            </p:cNvSpPr>
            <p:nvPr/>
          </p:nvSpPr>
          <p:spPr bwMode="auto">
            <a:xfrm>
              <a:off x="1619250" y="1292204"/>
              <a:ext cx="431800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0</a:t>
              </a:r>
            </a:p>
          </p:txBody>
        </p:sp>
        <p:sp>
          <p:nvSpPr>
            <p:cNvPr id="117782" name="Text Box 22"/>
            <p:cNvSpPr txBox="1">
              <a:spLocks noChangeArrowheads="1"/>
            </p:cNvSpPr>
            <p:nvPr/>
          </p:nvSpPr>
          <p:spPr bwMode="auto">
            <a:xfrm>
              <a:off x="2339975" y="1292204"/>
              <a:ext cx="288925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sp>
          <p:nvSpPr>
            <p:cNvPr id="117783" name="Text Box 23"/>
            <p:cNvSpPr txBox="1">
              <a:spLocks noChangeArrowheads="1"/>
            </p:cNvSpPr>
            <p:nvPr/>
          </p:nvSpPr>
          <p:spPr bwMode="auto">
            <a:xfrm>
              <a:off x="3829689" y="1292203"/>
              <a:ext cx="358775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 dirty="0">
                  <a:latin typeface="Times New Roman" pitchFamily="18" charset="0"/>
                  <a:cs typeface="Times New Roman" pitchFamily="18" charset="0"/>
                </a:rPr>
                <a:t>2</a:t>
              </a:r>
            </a:p>
          </p:txBody>
        </p:sp>
        <p:sp>
          <p:nvSpPr>
            <p:cNvPr id="117784" name="Text Box 24"/>
            <p:cNvSpPr txBox="1">
              <a:spLocks noChangeArrowheads="1"/>
            </p:cNvSpPr>
            <p:nvPr/>
          </p:nvSpPr>
          <p:spPr bwMode="auto">
            <a:xfrm>
              <a:off x="3059113" y="1292204"/>
              <a:ext cx="360362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3</a:t>
              </a:r>
            </a:p>
          </p:txBody>
        </p:sp>
        <p:sp>
          <p:nvSpPr>
            <p:cNvPr id="117785" name="Text Box 25"/>
            <p:cNvSpPr txBox="1">
              <a:spLocks noChangeArrowheads="1"/>
            </p:cNvSpPr>
            <p:nvPr/>
          </p:nvSpPr>
          <p:spPr bwMode="auto">
            <a:xfrm>
              <a:off x="1692275" y="1868467"/>
              <a:ext cx="358775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4</a:t>
              </a:r>
            </a:p>
          </p:txBody>
        </p:sp>
        <p:sp>
          <p:nvSpPr>
            <p:cNvPr id="117786" name="Text Box 26"/>
            <p:cNvSpPr txBox="1">
              <a:spLocks noChangeArrowheads="1"/>
            </p:cNvSpPr>
            <p:nvPr/>
          </p:nvSpPr>
          <p:spPr bwMode="auto">
            <a:xfrm>
              <a:off x="2339975" y="1868467"/>
              <a:ext cx="287338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5</a:t>
              </a:r>
            </a:p>
          </p:txBody>
        </p:sp>
        <p:sp>
          <p:nvSpPr>
            <p:cNvPr id="117787" name="Text Box 27"/>
            <p:cNvSpPr txBox="1">
              <a:spLocks noChangeArrowheads="1"/>
            </p:cNvSpPr>
            <p:nvPr/>
          </p:nvSpPr>
          <p:spPr bwMode="auto">
            <a:xfrm>
              <a:off x="3852863" y="1868467"/>
              <a:ext cx="360362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6</a:t>
              </a:r>
            </a:p>
          </p:txBody>
        </p:sp>
        <p:sp>
          <p:nvSpPr>
            <p:cNvPr id="117788" name="Text Box 28"/>
            <p:cNvSpPr txBox="1">
              <a:spLocks noChangeArrowheads="1"/>
            </p:cNvSpPr>
            <p:nvPr/>
          </p:nvSpPr>
          <p:spPr bwMode="auto">
            <a:xfrm>
              <a:off x="3058006" y="1868467"/>
              <a:ext cx="358775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 dirty="0">
                  <a:latin typeface="Times New Roman" pitchFamily="18" charset="0"/>
                  <a:cs typeface="Times New Roman" pitchFamily="18" charset="0"/>
                </a:rPr>
                <a:t>7</a:t>
              </a:r>
            </a:p>
          </p:txBody>
        </p:sp>
        <p:sp>
          <p:nvSpPr>
            <p:cNvPr id="117789" name="Text Box 29"/>
            <p:cNvSpPr txBox="1">
              <a:spLocks noChangeArrowheads="1"/>
            </p:cNvSpPr>
            <p:nvPr/>
          </p:nvSpPr>
          <p:spPr bwMode="auto">
            <a:xfrm>
              <a:off x="1692275" y="3020992"/>
              <a:ext cx="287338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8</a:t>
              </a:r>
            </a:p>
          </p:txBody>
        </p:sp>
        <p:sp>
          <p:nvSpPr>
            <p:cNvPr id="117790" name="Text Box 30"/>
            <p:cNvSpPr txBox="1">
              <a:spLocks noChangeArrowheads="1"/>
            </p:cNvSpPr>
            <p:nvPr/>
          </p:nvSpPr>
          <p:spPr bwMode="auto">
            <a:xfrm>
              <a:off x="2411413" y="3020992"/>
              <a:ext cx="288925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9</a:t>
              </a:r>
            </a:p>
          </p:txBody>
        </p:sp>
        <p:sp>
          <p:nvSpPr>
            <p:cNvPr id="117791" name="Text Box 31"/>
            <p:cNvSpPr txBox="1">
              <a:spLocks noChangeArrowheads="1"/>
            </p:cNvSpPr>
            <p:nvPr/>
          </p:nvSpPr>
          <p:spPr bwMode="auto">
            <a:xfrm>
              <a:off x="3743947" y="3020992"/>
              <a:ext cx="504825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 dirty="0">
                  <a:latin typeface="Times New Roman" pitchFamily="18" charset="0"/>
                  <a:cs typeface="Times New Roman" pitchFamily="18" charset="0"/>
                </a:rPr>
                <a:t>10</a:t>
              </a:r>
            </a:p>
          </p:txBody>
        </p:sp>
        <p:sp>
          <p:nvSpPr>
            <p:cNvPr id="117792" name="Text Box 32"/>
            <p:cNvSpPr txBox="1">
              <a:spLocks noChangeArrowheads="1"/>
            </p:cNvSpPr>
            <p:nvPr/>
          </p:nvSpPr>
          <p:spPr bwMode="auto">
            <a:xfrm>
              <a:off x="2972263" y="3020992"/>
              <a:ext cx="649287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 dirty="0">
                  <a:latin typeface="Times New Roman" pitchFamily="18" charset="0"/>
                  <a:cs typeface="Times New Roman" pitchFamily="18" charset="0"/>
                </a:rPr>
                <a:t>11</a:t>
              </a:r>
            </a:p>
          </p:txBody>
        </p:sp>
        <p:sp>
          <p:nvSpPr>
            <p:cNvPr id="117793" name="Text Box 33"/>
            <p:cNvSpPr txBox="1">
              <a:spLocks noChangeArrowheads="1"/>
            </p:cNvSpPr>
            <p:nvPr/>
          </p:nvSpPr>
          <p:spPr bwMode="auto">
            <a:xfrm>
              <a:off x="1514640" y="2444729"/>
              <a:ext cx="719138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 dirty="0">
                  <a:latin typeface="Times New Roman" pitchFamily="18" charset="0"/>
                  <a:cs typeface="Times New Roman" pitchFamily="18" charset="0"/>
                </a:rPr>
                <a:t>12</a:t>
              </a:r>
            </a:p>
          </p:txBody>
        </p:sp>
        <p:sp>
          <p:nvSpPr>
            <p:cNvPr id="117794" name="Text Box 34"/>
            <p:cNvSpPr txBox="1">
              <a:spLocks noChangeArrowheads="1"/>
            </p:cNvSpPr>
            <p:nvPr/>
          </p:nvSpPr>
          <p:spPr bwMode="auto">
            <a:xfrm>
              <a:off x="2268538" y="2444729"/>
              <a:ext cx="647700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13</a:t>
              </a:r>
            </a:p>
          </p:txBody>
        </p:sp>
        <p:sp>
          <p:nvSpPr>
            <p:cNvPr id="117795" name="Text Box 35"/>
            <p:cNvSpPr txBox="1">
              <a:spLocks noChangeArrowheads="1"/>
            </p:cNvSpPr>
            <p:nvPr/>
          </p:nvSpPr>
          <p:spPr bwMode="auto">
            <a:xfrm>
              <a:off x="3779838" y="2444729"/>
              <a:ext cx="503237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14</a:t>
              </a:r>
            </a:p>
          </p:txBody>
        </p:sp>
        <p:sp>
          <p:nvSpPr>
            <p:cNvPr id="117796" name="Text Box 36"/>
            <p:cNvSpPr txBox="1">
              <a:spLocks noChangeArrowheads="1"/>
            </p:cNvSpPr>
            <p:nvPr/>
          </p:nvSpPr>
          <p:spPr bwMode="auto">
            <a:xfrm>
              <a:off x="2972263" y="2444729"/>
              <a:ext cx="647700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 dirty="0">
                  <a:latin typeface="Times New Roman" pitchFamily="18" charset="0"/>
                  <a:cs typeface="Times New Roman" pitchFamily="18" charset="0"/>
                </a:rPr>
                <a:t>15</a:t>
              </a:r>
            </a:p>
          </p:txBody>
        </p:sp>
        <p:sp>
          <p:nvSpPr>
            <p:cNvPr id="108581" name="Text Box 37"/>
            <p:cNvSpPr txBox="1">
              <a:spLocks noChangeArrowheads="1"/>
            </p:cNvSpPr>
            <p:nvPr/>
          </p:nvSpPr>
          <p:spPr bwMode="auto">
            <a:xfrm>
              <a:off x="2357422" y="3649658"/>
              <a:ext cx="1009650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 dirty="0" smtClean="0">
                  <a:cs typeface="Times New Roman" pitchFamily="18" charset="0"/>
                </a:rPr>
                <a:t>A</a:t>
              </a:r>
              <a:r>
                <a:rPr lang="en-US" sz="1400" dirty="0" smtClean="0">
                  <a:latin typeface="Times New Roman" pitchFamily="18" charset="0"/>
                  <a:cs typeface="Times New Roman" pitchFamily="18" charset="0"/>
                </a:rPr>
                <a:t>=0</a:t>
              </a:r>
              <a:endParaRPr lang="en-US" sz="1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8583" name="Line 39"/>
            <p:cNvSpPr>
              <a:spLocks noChangeShapeType="1"/>
            </p:cNvSpPr>
            <p:nvPr/>
          </p:nvSpPr>
          <p:spPr bwMode="auto">
            <a:xfrm flipH="1" flipV="1">
              <a:off x="5072065" y="720699"/>
              <a:ext cx="363534" cy="50006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algn="ctr">
                <a:buNone/>
              </a:pPr>
              <a:endParaRPr lang="en-US" sz="1400"/>
            </a:p>
          </p:txBody>
        </p:sp>
        <p:sp>
          <p:nvSpPr>
            <p:cNvPr id="108584" name="Text Box 40"/>
            <p:cNvSpPr txBox="1">
              <a:spLocks noChangeArrowheads="1"/>
            </p:cNvSpPr>
            <p:nvPr/>
          </p:nvSpPr>
          <p:spPr bwMode="auto">
            <a:xfrm>
              <a:off x="4601373" y="677344"/>
              <a:ext cx="571505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 dirty="0" smtClean="0">
                  <a:latin typeface="Times New Roman" pitchFamily="18" charset="0"/>
                  <a:cs typeface="Times New Roman" pitchFamily="18" charset="0"/>
                </a:rPr>
                <a:t>BC</a:t>
              </a:r>
              <a:endParaRPr lang="en-US" sz="1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8585" name="Text Box 41"/>
            <p:cNvSpPr txBox="1">
              <a:spLocks noChangeArrowheads="1"/>
            </p:cNvSpPr>
            <p:nvPr/>
          </p:nvSpPr>
          <p:spPr bwMode="auto">
            <a:xfrm>
              <a:off x="5075238" y="500042"/>
              <a:ext cx="568332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 dirty="0" smtClean="0">
                  <a:latin typeface="Times New Roman" pitchFamily="18" charset="0"/>
                  <a:cs typeface="Times New Roman" pitchFamily="18" charset="0"/>
                </a:rPr>
                <a:t>DE</a:t>
              </a:r>
              <a:endParaRPr lang="en-US" sz="1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8586" name="Text Box 42"/>
            <p:cNvSpPr txBox="1">
              <a:spLocks noChangeArrowheads="1"/>
            </p:cNvSpPr>
            <p:nvPr/>
          </p:nvSpPr>
          <p:spPr bwMode="auto">
            <a:xfrm>
              <a:off x="4859338" y="1365229"/>
              <a:ext cx="647700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00</a:t>
              </a:r>
            </a:p>
          </p:txBody>
        </p:sp>
        <p:sp>
          <p:nvSpPr>
            <p:cNvPr id="108587" name="Text Box 43"/>
            <p:cNvSpPr txBox="1">
              <a:spLocks noChangeArrowheads="1"/>
            </p:cNvSpPr>
            <p:nvPr/>
          </p:nvSpPr>
          <p:spPr bwMode="auto">
            <a:xfrm>
              <a:off x="6370638" y="788967"/>
              <a:ext cx="649287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01</a:t>
              </a:r>
            </a:p>
          </p:txBody>
        </p:sp>
        <p:sp>
          <p:nvSpPr>
            <p:cNvPr id="108588" name="Text Box 44"/>
            <p:cNvSpPr txBox="1">
              <a:spLocks noChangeArrowheads="1"/>
            </p:cNvSpPr>
            <p:nvPr/>
          </p:nvSpPr>
          <p:spPr bwMode="auto">
            <a:xfrm>
              <a:off x="7810500" y="788967"/>
              <a:ext cx="649288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10</a:t>
              </a:r>
            </a:p>
          </p:txBody>
        </p:sp>
        <p:sp>
          <p:nvSpPr>
            <p:cNvPr id="108589" name="Text Box 45"/>
            <p:cNvSpPr txBox="1">
              <a:spLocks noChangeArrowheads="1"/>
            </p:cNvSpPr>
            <p:nvPr/>
          </p:nvSpPr>
          <p:spPr bwMode="auto">
            <a:xfrm>
              <a:off x="4859338" y="2516167"/>
              <a:ext cx="647700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11</a:t>
              </a:r>
            </a:p>
          </p:txBody>
        </p:sp>
        <p:sp>
          <p:nvSpPr>
            <p:cNvPr id="108590" name="Text Box 46"/>
            <p:cNvSpPr txBox="1">
              <a:spLocks noChangeArrowheads="1"/>
            </p:cNvSpPr>
            <p:nvPr/>
          </p:nvSpPr>
          <p:spPr bwMode="auto">
            <a:xfrm>
              <a:off x="5578475" y="788967"/>
              <a:ext cx="647700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00</a:t>
              </a:r>
            </a:p>
          </p:txBody>
        </p:sp>
        <p:sp>
          <p:nvSpPr>
            <p:cNvPr id="108591" name="Text Box 47"/>
            <p:cNvSpPr txBox="1">
              <a:spLocks noChangeArrowheads="1"/>
            </p:cNvSpPr>
            <p:nvPr/>
          </p:nvSpPr>
          <p:spPr bwMode="auto">
            <a:xfrm>
              <a:off x="4859338" y="1941492"/>
              <a:ext cx="649287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01</a:t>
              </a:r>
            </a:p>
          </p:txBody>
        </p:sp>
        <p:sp>
          <p:nvSpPr>
            <p:cNvPr id="108592" name="Text Box 48"/>
            <p:cNvSpPr txBox="1">
              <a:spLocks noChangeArrowheads="1"/>
            </p:cNvSpPr>
            <p:nvPr/>
          </p:nvSpPr>
          <p:spPr bwMode="auto">
            <a:xfrm>
              <a:off x="4859338" y="3020992"/>
              <a:ext cx="649287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10</a:t>
              </a:r>
            </a:p>
          </p:txBody>
        </p:sp>
        <p:sp>
          <p:nvSpPr>
            <p:cNvPr id="108593" name="Text Box 49"/>
            <p:cNvSpPr txBox="1">
              <a:spLocks noChangeArrowheads="1"/>
            </p:cNvSpPr>
            <p:nvPr/>
          </p:nvSpPr>
          <p:spPr bwMode="auto">
            <a:xfrm>
              <a:off x="7018338" y="788967"/>
              <a:ext cx="576262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11</a:t>
              </a:r>
            </a:p>
          </p:txBody>
        </p:sp>
        <p:sp>
          <p:nvSpPr>
            <p:cNvPr id="108594" name="Rectangle 50"/>
            <p:cNvSpPr>
              <a:spLocks noChangeArrowheads="1"/>
            </p:cNvSpPr>
            <p:nvPr/>
          </p:nvSpPr>
          <p:spPr bwMode="auto">
            <a:xfrm>
              <a:off x="5435600" y="1220767"/>
              <a:ext cx="2879725" cy="2303462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algn="ctr">
                <a:buNone/>
              </a:pPr>
              <a:endParaRPr lang="en-US" sz="1400"/>
            </a:p>
          </p:txBody>
        </p:sp>
        <p:sp>
          <p:nvSpPr>
            <p:cNvPr id="108595" name="Line 51"/>
            <p:cNvSpPr>
              <a:spLocks noChangeShapeType="1"/>
            </p:cNvSpPr>
            <p:nvPr/>
          </p:nvSpPr>
          <p:spPr bwMode="auto">
            <a:xfrm>
              <a:off x="6154738" y="1220767"/>
              <a:ext cx="1587" cy="230346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algn="ctr">
                <a:buNone/>
              </a:pPr>
              <a:endParaRPr lang="en-US" sz="1400"/>
            </a:p>
          </p:txBody>
        </p:sp>
        <p:sp>
          <p:nvSpPr>
            <p:cNvPr id="108596" name="Line 52"/>
            <p:cNvSpPr>
              <a:spLocks noChangeShapeType="1"/>
            </p:cNvSpPr>
            <p:nvPr/>
          </p:nvSpPr>
          <p:spPr bwMode="auto">
            <a:xfrm>
              <a:off x="6875463" y="1220767"/>
              <a:ext cx="1587" cy="230346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algn="ctr">
                <a:buNone/>
              </a:pPr>
              <a:endParaRPr lang="en-US" sz="1400"/>
            </a:p>
          </p:txBody>
        </p:sp>
        <p:sp>
          <p:nvSpPr>
            <p:cNvPr id="108597" name="Line 53"/>
            <p:cNvSpPr>
              <a:spLocks noChangeShapeType="1"/>
            </p:cNvSpPr>
            <p:nvPr/>
          </p:nvSpPr>
          <p:spPr bwMode="auto">
            <a:xfrm>
              <a:off x="7667625" y="1220767"/>
              <a:ext cx="1588" cy="230346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algn="ctr">
                <a:buNone/>
              </a:pPr>
              <a:endParaRPr lang="en-US" sz="1400"/>
            </a:p>
          </p:txBody>
        </p:sp>
        <p:sp>
          <p:nvSpPr>
            <p:cNvPr id="108598" name="Line 54"/>
            <p:cNvSpPr>
              <a:spLocks noChangeShapeType="1"/>
            </p:cNvSpPr>
            <p:nvPr/>
          </p:nvSpPr>
          <p:spPr bwMode="auto">
            <a:xfrm>
              <a:off x="5435600" y="1797029"/>
              <a:ext cx="2879725" cy="15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algn="ctr">
                <a:buNone/>
              </a:pPr>
              <a:endParaRPr lang="en-US" sz="1400"/>
            </a:p>
          </p:txBody>
        </p:sp>
        <p:sp>
          <p:nvSpPr>
            <p:cNvPr id="108599" name="Line 55"/>
            <p:cNvSpPr>
              <a:spLocks noChangeShapeType="1"/>
            </p:cNvSpPr>
            <p:nvPr/>
          </p:nvSpPr>
          <p:spPr bwMode="auto">
            <a:xfrm>
              <a:off x="5435600" y="2373292"/>
              <a:ext cx="2879725" cy="158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algn="ctr">
                <a:buNone/>
              </a:pPr>
              <a:endParaRPr lang="en-US" sz="1400"/>
            </a:p>
          </p:txBody>
        </p:sp>
        <p:sp>
          <p:nvSpPr>
            <p:cNvPr id="108600" name="Line 56"/>
            <p:cNvSpPr>
              <a:spLocks noChangeShapeType="1"/>
            </p:cNvSpPr>
            <p:nvPr/>
          </p:nvSpPr>
          <p:spPr bwMode="auto">
            <a:xfrm>
              <a:off x="5435600" y="2949554"/>
              <a:ext cx="2879725" cy="15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algn="ctr">
                <a:buNone/>
              </a:pPr>
              <a:endParaRPr lang="en-US" sz="1400"/>
            </a:p>
          </p:txBody>
        </p:sp>
        <p:sp>
          <p:nvSpPr>
            <p:cNvPr id="117817" name="Text Box 57"/>
            <p:cNvSpPr txBox="1">
              <a:spLocks noChangeArrowheads="1"/>
            </p:cNvSpPr>
            <p:nvPr/>
          </p:nvSpPr>
          <p:spPr bwMode="auto">
            <a:xfrm>
              <a:off x="5578475" y="1292204"/>
              <a:ext cx="576263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16</a:t>
              </a:r>
            </a:p>
          </p:txBody>
        </p:sp>
        <p:sp>
          <p:nvSpPr>
            <p:cNvPr id="117818" name="Text Box 58"/>
            <p:cNvSpPr txBox="1">
              <a:spLocks noChangeArrowheads="1"/>
            </p:cNvSpPr>
            <p:nvPr/>
          </p:nvSpPr>
          <p:spPr bwMode="auto">
            <a:xfrm>
              <a:off x="6299200" y="1292204"/>
              <a:ext cx="647700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17</a:t>
              </a:r>
            </a:p>
          </p:txBody>
        </p:sp>
        <p:sp>
          <p:nvSpPr>
            <p:cNvPr id="117819" name="Text Box 59"/>
            <p:cNvSpPr txBox="1">
              <a:spLocks noChangeArrowheads="1"/>
            </p:cNvSpPr>
            <p:nvPr/>
          </p:nvSpPr>
          <p:spPr bwMode="auto">
            <a:xfrm>
              <a:off x="7739063" y="1293792"/>
              <a:ext cx="503237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18</a:t>
              </a:r>
            </a:p>
          </p:txBody>
        </p:sp>
        <p:sp>
          <p:nvSpPr>
            <p:cNvPr id="117820" name="Text Box 60"/>
            <p:cNvSpPr txBox="1">
              <a:spLocks noChangeArrowheads="1"/>
            </p:cNvSpPr>
            <p:nvPr/>
          </p:nvSpPr>
          <p:spPr bwMode="auto">
            <a:xfrm>
              <a:off x="7018338" y="1292204"/>
              <a:ext cx="504825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19</a:t>
              </a:r>
            </a:p>
          </p:txBody>
        </p:sp>
        <p:sp>
          <p:nvSpPr>
            <p:cNvPr id="117821" name="Text Box 61"/>
            <p:cNvSpPr txBox="1">
              <a:spLocks noChangeArrowheads="1"/>
            </p:cNvSpPr>
            <p:nvPr/>
          </p:nvSpPr>
          <p:spPr bwMode="auto">
            <a:xfrm>
              <a:off x="5651500" y="1868467"/>
              <a:ext cx="503238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20</a:t>
              </a:r>
            </a:p>
          </p:txBody>
        </p:sp>
        <p:sp>
          <p:nvSpPr>
            <p:cNvPr id="117822" name="Text Box 62"/>
            <p:cNvSpPr txBox="1">
              <a:spLocks noChangeArrowheads="1"/>
            </p:cNvSpPr>
            <p:nvPr/>
          </p:nvSpPr>
          <p:spPr bwMode="auto">
            <a:xfrm>
              <a:off x="6299200" y="1868467"/>
              <a:ext cx="504825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21</a:t>
              </a:r>
            </a:p>
          </p:txBody>
        </p:sp>
        <p:sp>
          <p:nvSpPr>
            <p:cNvPr id="117823" name="Text Box 63"/>
            <p:cNvSpPr txBox="1">
              <a:spLocks noChangeArrowheads="1"/>
            </p:cNvSpPr>
            <p:nvPr/>
          </p:nvSpPr>
          <p:spPr bwMode="auto">
            <a:xfrm>
              <a:off x="7720258" y="1868467"/>
              <a:ext cx="574676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22</a:t>
              </a:r>
            </a:p>
          </p:txBody>
        </p:sp>
        <p:sp>
          <p:nvSpPr>
            <p:cNvPr id="117824" name="Text Box 64"/>
            <p:cNvSpPr txBox="1">
              <a:spLocks noChangeArrowheads="1"/>
            </p:cNvSpPr>
            <p:nvPr/>
          </p:nvSpPr>
          <p:spPr bwMode="auto">
            <a:xfrm>
              <a:off x="7002164" y="1868467"/>
              <a:ext cx="576262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 dirty="0">
                  <a:latin typeface="Times New Roman" pitchFamily="18" charset="0"/>
                  <a:cs typeface="Times New Roman" pitchFamily="18" charset="0"/>
                </a:rPr>
                <a:t>23</a:t>
              </a:r>
            </a:p>
          </p:txBody>
        </p:sp>
        <p:sp>
          <p:nvSpPr>
            <p:cNvPr id="117825" name="Text Box 65"/>
            <p:cNvSpPr txBox="1">
              <a:spLocks noChangeArrowheads="1"/>
            </p:cNvSpPr>
            <p:nvPr/>
          </p:nvSpPr>
          <p:spPr bwMode="auto">
            <a:xfrm>
              <a:off x="5651500" y="3020992"/>
              <a:ext cx="576263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24</a:t>
              </a:r>
            </a:p>
          </p:txBody>
        </p:sp>
        <p:sp>
          <p:nvSpPr>
            <p:cNvPr id="117826" name="Text Box 66"/>
            <p:cNvSpPr txBox="1">
              <a:spLocks noChangeArrowheads="1"/>
            </p:cNvSpPr>
            <p:nvPr/>
          </p:nvSpPr>
          <p:spPr bwMode="auto">
            <a:xfrm>
              <a:off x="6299200" y="3020992"/>
              <a:ext cx="504825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25</a:t>
              </a:r>
            </a:p>
          </p:txBody>
        </p:sp>
        <p:sp>
          <p:nvSpPr>
            <p:cNvPr id="117827" name="Text Box 67"/>
            <p:cNvSpPr txBox="1">
              <a:spLocks noChangeArrowheads="1"/>
            </p:cNvSpPr>
            <p:nvPr/>
          </p:nvSpPr>
          <p:spPr bwMode="auto">
            <a:xfrm>
              <a:off x="7773847" y="3020992"/>
              <a:ext cx="504825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 dirty="0">
                  <a:latin typeface="Times New Roman" pitchFamily="18" charset="0"/>
                  <a:cs typeface="Times New Roman" pitchFamily="18" charset="0"/>
                </a:rPr>
                <a:t>26</a:t>
              </a:r>
            </a:p>
          </p:txBody>
        </p:sp>
        <p:sp>
          <p:nvSpPr>
            <p:cNvPr id="117828" name="Text Box 68"/>
            <p:cNvSpPr txBox="1">
              <a:spLocks noChangeArrowheads="1"/>
            </p:cNvSpPr>
            <p:nvPr/>
          </p:nvSpPr>
          <p:spPr bwMode="auto">
            <a:xfrm>
              <a:off x="6980729" y="3020991"/>
              <a:ext cx="649287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 dirty="0">
                  <a:latin typeface="Times New Roman" pitchFamily="18" charset="0"/>
                  <a:cs typeface="Times New Roman" pitchFamily="18" charset="0"/>
                </a:rPr>
                <a:t>27</a:t>
              </a:r>
            </a:p>
          </p:txBody>
        </p:sp>
        <p:sp>
          <p:nvSpPr>
            <p:cNvPr id="117829" name="Text Box 69"/>
            <p:cNvSpPr txBox="1">
              <a:spLocks noChangeArrowheads="1"/>
            </p:cNvSpPr>
            <p:nvPr/>
          </p:nvSpPr>
          <p:spPr bwMode="auto">
            <a:xfrm>
              <a:off x="5578475" y="2444729"/>
              <a:ext cx="719138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28</a:t>
              </a:r>
            </a:p>
          </p:txBody>
        </p:sp>
        <p:sp>
          <p:nvSpPr>
            <p:cNvPr id="117830" name="Text Box 70"/>
            <p:cNvSpPr txBox="1">
              <a:spLocks noChangeArrowheads="1"/>
            </p:cNvSpPr>
            <p:nvPr/>
          </p:nvSpPr>
          <p:spPr bwMode="auto">
            <a:xfrm>
              <a:off x="6227763" y="2444729"/>
              <a:ext cx="647700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29</a:t>
              </a:r>
            </a:p>
          </p:txBody>
        </p:sp>
        <p:sp>
          <p:nvSpPr>
            <p:cNvPr id="117831" name="Text Box 71"/>
            <p:cNvSpPr txBox="1">
              <a:spLocks noChangeArrowheads="1"/>
            </p:cNvSpPr>
            <p:nvPr/>
          </p:nvSpPr>
          <p:spPr bwMode="auto">
            <a:xfrm>
              <a:off x="7739063" y="2444729"/>
              <a:ext cx="503237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30</a:t>
              </a:r>
            </a:p>
          </p:txBody>
        </p:sp>
        <p:sp>
          <p:nvSpPr>
            <p:cNvPr id="117832" name="Text Box 72"/>
            <p:cNvSpPr txBox="1">
              <a:spLocks noChangeArrowheads="1"/>
            </p:cNvSpPr>
            <p:nvPr/>
          </p:nvSpPr>
          <p:spPr bwMode="auto">
            <a:xfrm>
              <a:off x="6954663" y="2450366"/>
              <a:ext cx="647700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 dirty="0">
                  <a:latin typeface="Times New Roman" pitchFamily="18" charset="0"/>
                  <a:cs typeface="Times New Roman" pitchFamily="18" charset="0"/>
                </a:rPr>
                <a:t>31</a:t>
              </a:r>
            </a:p>
          </p:txBody>
        </p:sp>
        <p:sp>
          <p:nvSpPr>
            <p:cNvPr id="108617" name="Text Box 73"/>
            <p:cNvSpPr txBox="1">
              <a:spLocks noChangeArrowheads="1"/>
            </p:cNvSpPr>
            <p:nvPr/>
          </p:nvSpPr>
          <p:spPr bwMode="auto">
            <a:xfrm>
              <a:off x="6494481" y="3649658"/>
              <a:ext cx="792163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 dirty="0" smtClean="0">
                  <a:latin typeface="Times New Roman" pitchFamily="18" charset="0"/>
                  <a:cs typeface="Times New Roman" pitchFamily="18" charset="0"/>
                </a:rPr>
                <a:t>A=1</a:t>
              </a:r>
              <a:endParaRPr lang="en-US" sz="14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17" name="Group 216"/>
          <p:cNvGrpSpPr/>
          <p:nvPr/>
        </p:nvGrpSpPr>
        <p:grpSpPr>
          <a:xfrm>
            <a:off x="285720" y="4000504"/>
            <a:ext cx="6744822" cy="2857520"/>
            <a:chOff x="970450" y="3857628"/>
            <a:chExt cx="6744822" cy="2857520"/>
          </a:xfrm>
        </p:grpSpPr>
        <p:sp>
          <p:nvSpPr>
            <p:cNvPr id="147" name="Line 3"/>
            <p:cNvSpPr>
              <a:spLocks noChangeShapeType="1"/>
            </p:cNvSpPr>
            <p:nvPr/>
          </p:nvSpPr>
          <p:spPr bwMode="auto">
            <a:xfrm flipH="1" flipV="1">
              <a:off x="4758099" y="4086230"/>
              <a:ext cx="318569" cy="39624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algn="ctr">
                <a:buNone/>
              </a:pPr>
              <a:endParaRPr lang="en-US" sz="1400"/>
            </a:p>
          </p:txBody>
        </p:sp>
        <p:sp>
          <p:nvSpPr>
            <p:cNvPr id="148" name="Text Box 4"/>
            <p:cNvSpPr txBox="1">
              <a:spLocks noChangeArrowheads="1"/>
            </p:cNvSpPr>
            <p:nvPr/>
          </p:nvSpPr>
          <p:spPr bwMode="auto">
            <a:xfrm>
              <a:off x="4369608" y="4071942"/>
              <a:ext cx="559582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 dirty="0" smtClean="0">
                  <a:latin typeface="Times New Roman" pitchFamily="18" charset="0"/>
                  <a:cs typeface="Times New Roman" pitchFamily="18" charset="0"/>
                </a:rPr>
                <a:t>AB</a:t>
              </a:r>
              <a:endParaRPr lang="en-US" sz="1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9" name="Text Box 5"/>
            <p:cNvSpPr txBox="1">
              <a:spLocks noChangeArrowheads="1"/>
            </p:cNvSpPr>
            <p:nvPr/>
          </p:nvSpPr>
          <p:spPr bwMode="auto">
            <a:xfrm>
              <a:off x="4714876" y="3857628"/>
              <a:ext cx="494485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 dirty="0" smtClean="0">
                  <a:latin typeface="Times New Roman" pitchFamily="18" charset="0"/>
                  <a:cs typeface="Times New Roman" pitchFamily="18" charset="0"/>
                </a:rPr>
                <a:t>CD</a:t>
              </a:r>
              <a:endParaRPr lang="en-US" sz="1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0" name="Text Box 6"/>
            <p:cNvSpPr txBox="1">
              <a:spLocks noChangeArrowheads="1"/>
            </p:cNvSpPr>
            <p:nvPr/>
          </p:nvSpPr>
          <p:spPr bwMode="auto">
            <a:xfrm>
              <a:off x="4573878" y="4598046"/>
              <a:ext cx="565119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00</a:t>
              </a:r>
            </a:p>
          </p:txBody>
        </p:sp>
        <p:sp>
          <p:nvSpPr>
            <p:cNvPr id="151" name="Text Box 7"/>
            <p:cNvSpPr txBox="1">
              <a:spLocks noChangeArrowheads="1"/>
            </p:cNvSpPr>
            <p:nvPr/>
          </p:nvSpPr>
          <p:spPr bwMode="auto">
            <a:xfrm>
              <a:off x="5892488" y="4137036"/>
              <a:ext cx="566504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01</a:t>
              </a:r>
            </a:p>
          </p:txBody>
        </p:sp>
        <p:sp>
          <p:nvSpPr>
            <p:cNvPr id="152" name="Text Box 8"/>
            <p:cNvSpPr txBox="1">
              <a:spLocks noChangeArrowheads="1"/>
            </p:cNvSpPr>
            <p:nvPr/>
          </p:nvSpPr>
          <p:spPr bwMode="auto">
            <a:xfrm>
              <a:off x="7148769" y="4137036"/>
              <a:ext cx="566503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10</a:t>
              </a:r>
            </a:p>
          </p:txBody>
        </p:sp>
        <p:sp>
          <p:nvSpPr>
            <p:cNvPr id="153" name="Text Box 9"/>
            <p:cNvSpPr txBox="1">
              <a:spLocks noChangeArrowheads="1"/>
            </p:cNvSpPr>
            <p:nvPr/>
          </p:nvSpPr>
          <p:spPr bwMode="auto">
            <a:xfrm>
              <a:off x="4573878" y="5518796"/>
              <a:ext cx="565119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11</a:t>
              </a:r>
            </a:p>
          </p:txBody>
        </p:sp>
        <p:sp>
          <p:nvSpPr>
            <p:cNvPr id="154" name="Text Box 10"/>
            <p:cNvSpPr txBox="1">
              <a:spLocks noChangeArrowheads="1"/>
            </p:cNvSpPr>
            <p:nvPr/>
          </p:nvSpPr>
          <p:spPr bwMode="auto">
            <a:xfrm>
              <a:off x="5201326" y="4137036"/>
              <a:ext cx="565119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00</a:t>
              </a:r>
            </a:p>
          </p:txBody>
        </p:sp>
        <p:sp>
          <p:nvSpPr>
            <p:cNvPr id="155" name="Text Box 11"/>
            <p:cNvSpPr txBox="1">
              <a:spLocks noChangeArrowheads="1"/>
            </p:cNvSpPr>
            <p:nvPr/>
          </p:nvSpPr>
          <p:spPr bwMode="auto">
            <a:xfrm>
              <a:off x="4573878" y="5059056"/>
              <a:ext cx="566504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01</a:t>
              </a:r>
            </a:p>
          </p:txBody>
        </p:sp>
        <p:sp>
          <p:nvSpPr>
            <p:cNvPr id="156" name="Text Box 12"/>
            <p:cNvSpPr txBox="1">
              <a:spLocks noChangeArrowheads="1"/>
            </p:cNvSpPr>
            <p:nvPr/>
          </p:nvSpPr>
          <p:spPr bwMode="auto">
            <a:xfrm>
              <a:off x="4573878" y="5922656"/>
              <a:ext cx="566504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10</a:t>
              </a:r>
            </a:p>
          </p:txBody>
        </p:sp>
        <p:sp>
          <p:nvSpPr>
            <p:cNvPr id="157" name="Text Box 13"/>
            <p:cNvSpPr txBox="1">
              <a:spLocks noChangeArrowheads="1"/>
            </p:cNvSpPr>
            <p:nvPr/>
          </p:nvSpPr>
          <p:spPr bwMode="auto">
            <a:xfrm>
              <a:off x="6457606" y="4137036"/>
              <a:ext cx="502790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11</a:t>
              </a:r>
            </a:p>
          </p:txBody>
        </p:sp>
        <p:sp>
          <p:nvSpPr>
            <p:cNvPr id="158" name="Rectangle 14"/>
            <p:cNvSpPr>
              <a:spLocks noChangeArrowheads="1"/>
            </p:cNvSpPr>
            <p:nvPr/>
          </p:nvSpPr>
          <p:spPr bwMode="auto">
            <a:xfrm>
              <a:off x="5076668" y="4482476"/>
              <a:ext cx="2512561" cy="1842770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algn="ctr">
                <a:buNone/>
              </a:pPr>
              <a:endParaRPr lang="en-US" sz="1400"/>
            </a:p>
          </p:txBody>
        </p:sp>
        <p:sp>
          <p:nvSpPr>
            <p:cNvPr id="159" name="Line 15"/>
            <p:cNvSpPr>
              <a:spLocks noChangeShapeType="1"/>
            </p:cNvSpPr>
            <p:nvPr/>
          </p:nvSpPr>
          <p:spPr bwMode="auto">
            <a:xfrm>
              <a:off x="5704115" y="4482476"/>
              <a:ext cx="1386" cy="18427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algn="ctr">
                <a:buNone/>
              </a:pPr>
              <a:endParaRPr lang="en-US" sz="1400"/>
            </a:p>
          </p:txBody>
        </p:sp>
        <p:sp>
          <p:nvSpPr>
            <p:cNvPr id="160" name="Line 16"/>
            <p:cNvSpPr>
              <a:spLocks noChangeShapeType="1"/>
            </p:cNvSpPr>
            <p:nvPr/>
          </p:nvSpPr>
          <p:spPr bwMode="auto">
            <a:xfrm>
              <a:off x="6332948" y="4482476"/>
              <a:ext cx="1386" cy="18427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algn="ctr">
                <a:buNone/>
              </a:pPr>
              <a:endParaRPr lang="en-US" sz="1400"/>
            </a:p>
          </p:txBody>
        </p:sp>
        <p:sp>
          <p:nvSpPr>
            <p:cNvPr id="161" name="Line 17"/>
            <p:cNvSpPr>
              <a:spLocks noChangeShapeType="1"/>
            </p:cNvSpPr>
            <p:nvPr/>
          </p:nvSpPr>
          <p:spPr bwMode="auto">
            <a:xfrm>
              <a:off x="7024110" y="4482476"/>
              <a:ext cx="1385" cy="18427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algn="ctr">
                <a:buNone/>
              </a:pPr>
              <a:endParaRPr lang="en-US" sz="1400"/>
            </a:p>
          </p:txBody>
        </p:sp>
        <p:sp>
          <p:nvSpPr>
            <p:cNvPr id="162" name="Line 18"/>
            <p:cNvSpPr>
              <a:spLocks noChangeShapeType="1"/>
            </p:cNvSpPr>
            <p:nvPr/>
          </p:nvSpPr>
          <p:spPr bwMode="auto">
            <a:xfrm>
              <a:off x="5076668" y="4943486"/>
              <a:ext cx="2512561" cy="12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algn="ctr">
                <a:buNone/>
              </a:pPr>
              <a:endParaRPr lang="en-US" sz="1400"/>
            </a:p>
          </p:txBody>
        </p:sp>
        <p:sp>
          <p:nvSpPr>
            <p:cNvPr id="163" name="Line 19"/>
            <p:cNvSpPr>
              <a:spLocks noChangeShapeType="1"/>
            </p:cNvSpPr>
            <p:nvPr/>
          </p:nvSpPr>
          <p:spPr bwMode="auto">
            <a:xfrm>
              <a:off x="5076668" y="5404496"/>
              <a:ext cx="2512561" cy="12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algn="ctr">
                <a:buNone/>
              </a:pPr>
              <a:endParaRPr lang="en-US" sz="1400"/>
            </a:p>
          </p:txBody>
        </p:sp>
        <p:sp>
          <p:nvSpPr>
            <p:cNvPr id="164" name="Line 20"/>
            <p:cNvSpPr>
              <a:spLocks noChangeShapeType="1"/>
            </p:cNvSpPr>
            <p:nvPr/>
          </p:nvSpPr>
          <p:spPr bwMode="auto">
            <a:xfrm>
              <a:off x="5076668" y="5865506"/>
              <a:ext cx="2512561" cy="12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algn="ctr">
                <a:buNone/>
              </a:pPr>
              <a:endParaRPr lang="en-US" sz="1400"/>
            </a:p>
          </p:txBody>
        </p:sp>
        <p:sp>
          <p:nvSpPr>
            <p:cNvPr id="165" name="Text Box 21"/>
            <p:cNvSpPr txBox="1">
              <a:spLocks noChangeArrowheads="1"/>
            </p:cNvSpPr>
            <p:nvPr/>
          </p:nvSpPr>
          <p:spPr bwMode="auto">
            <a:xfrm>
              <a:off x="5201326" y="4539626"/>
              <a:ext cx="376746" cy="317500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0</a:t>
              </a:r>
            </a:p>
          </p:txBody>
        </p:sp>
        <p:sp>
          <p:nvSpPr>
            <p:cNvPr id="166" name="Text Box 22"/>
            <p:cNvSpPr txBox="1">
              <a:spLocks noChangeArrowheads="1"/>
            </p:cNvSpPr>
            <p:nvPr/>
          </p:nvSpPr>
          <p:spPr bwMode="auto">
            <a:xfrm>
              <a:off x="1907947" y="4539626"/>
              <a:ext cx="252087" cy="317500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sp>
          <p:nvSpPr>
            <p:cNvPr id="167" name="Text Box 23"/>
            <p:cNvSpPr txBox="1">
              <a:spLocks noChangeArrowheads="1"/>
            </p:cNvSpPr>
            <p:nvPr/>
          </p:nvSpPr>
          <p:spPr bwMode="auto">
            <a:xfrm>
              <a:off x="5828773" y="4539626"/>
              <a:ext cx="313031" cy="317500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2</a:t>
              </a:r>
            </a:p>
          </p:txBody>
        </p:sp>
        <p:sp>
          <p:nvSpPr>
            <p:cNvPr id="168" name="Text Box 24"/>
            <p:cNvSpPr txBox="1">
              <a:spLocks noChangeArrowheads="1"/>
            </p:cNvSpPr>
            <p:nvPr/>
          </p:nvSpPr>
          <p:spPr bwMode="auto">
            <a:xfrm>
              <a:off x="2473065" y="4539626"/>
              <a:ext cx="314417" cy="317500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3</a:t>
              </a:r>
            </a:p>
          </p:txBody>
        </p:sp>
        <p:sp>
          <p:nvSpPr>
            <p:cNvPr id="169" name="Text Box 25"/>
            <p:cNvSpPr txBox="1">
              <a:spLocks noChangeArrowheads="1"/>
            </p:cNvSpPr>
            <p:nvPr/>
          </p:nvSpPr>
          <p:spPr bwMode="auto">
            <a:xfrm>
              <a:off x="7072330" y="4539626"/>
              <a:ext cx="313031" cy="317500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 dirty="0">
                  <a:latin typeface="Times New Roman" pitchFamily="18" charset="0"/>
                  <a:cs typeface="Times New Roman" pitchFamily="18" charset="0"/>
                </a:rPr>
                <a:t>4</a:t>
              </a:r>
            </a:p>
          </p:txBody>
        </p:sp>
        <p:sp>
          <p:nvSpPr>
            <p:cNvPr id="170" name="Text Box 26"/>
            <p:cNvSpPr txBox="1">
              <a:spLocks noChangeArrowheads="1"/>
            </p:cNvSpPr>
            <p:nvPr/>
          </p:nvSpPr>
          <p:spPr bwMode="auto">
            <a:xfrm>
              <a:off x="3793061" y="4539626"/>
              <a:ext cx="250702" cy="317500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5</a:t>
              </a:r>
            </a:p>
          </p:txBody>
        </p:sp>
        <p:sp>
          <p:nvSpPr>
            <p:cNvPr id="171" name="Text Box 27"/>
            <p:cNvSpPr txBox="1">
              <a:spLocks noChangeArrowheads="1"/>
            </p:cNvSpPr>
            <p:nvPr/>
          </p:nvSpPr>
          <p:spPr bwMode="auto">
            <a:xfrm>
              <a:off x="6519936" y="4539626"/>
              <a:ext cx="314416" cy="317500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6</a:t>
              </a:r>
            </a:p>
          </p:txBody>
        </p:sp>
        <p:sp>
          <p:nvSpPr>
            <p:cNvPr id="172" name="Text Box 28"/>
            <p:cNvSpPr txBox="1">
              <a:spLocks noChangeArrowheads="1"/>
            </p:cNvSpPr>
            <p:nvPr/>
          </p:nvSpPr>
          <p:spPr bwMode="auto">
            <a:xfrm>
              <a:off x="3164228" y="4539626"/>
              <a:ext cx="313031" cy="317500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7</a:t>
              </a:r>
            </a:p>
          </p:txBody>
        </p:sp>
        <p:sp>
          <p:nvSpPr>
            <p:cNvPr id="173" name="Text Box 29"/>
            <p:cNvSpPr txBox="1">
              <a:spLocks noChangeArrowheads="1"/>
            </p:cNvSpPr>
            <p:nvPr/>
          </p:nvSpPr>
          <p:spPr bwMode="auto">
            <a:xfrm>
              <a:off x="5249991" y="5000636"/>
              <a:ext cx="250703" cy="317500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 dirty="0">
                  <a:latin typeface="Times New Roman" pitchFamily="18" charset="0"/>
                  <a:cs typeface="Times New Roman" pitchFamily="18" charset="0"/>
                </a:rPr>
                <a:t>8</a:t>
              </a:r>
            </a:p>
          </p:txBody>
        </p:sp>
        <p:sp>
          <p:nvSpPr>
            <p:cNvPr id="174" name="Text Box 30"/>
            <p:cNvSpPr txBox="1">
              <a:spLocks noChangeArrowheads="1"/>
            </p:cNvSpPr>
            <p:nvPr/>
          </p:nvSpPr>
          <p:spPr bwMode="auto">
            <a:xfrm>
              <a:off x="1907947" y="5000636"/>
              <a:ext cx="252087" cy="317500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9</a:t>
              </a:r>
            </a:p>
          </p:txBody>
        </p:sp>
        <p:sp>
          <p:nvSpPr>
            <p:cNvPr id="175" name="Text Box 31"/>
            <p:cNvSpPr txBox="1">
              <a:spLocks noChangeArrowheads="1"/>
            </p:cNvSpPr>
            <p:nvPr/>
          </p:nvSpPr>
          <p:spPr bwMode="auto">
            <a:xfrm>
              <a:off x="5766445" y="5000636"/>
              <a:ext cx="440460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10</a:t>
              </a:r>
            </a:p>
          </p:txBody>
        </p:sp>
        <p:sp>
          <p:nvSpPr>
            <p:cNvPr id="176" name="Text Box 32"/>
            <p:cNvSpPr txBox="1">
              <a:spLocks noChangeArrowheads="1"/>
            </p:cNvSpPr>
            <p:nvPr/>
          </p:nvSpPr>
          <p:spPr bwMode="auto">
            <a:xfrm>
              <a:off x="2410737" y="5000636"/>
              <a:ext cx="566503" cy="317500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11</a:t>
              </a:r>
            </a:p>
          </p:txBody>
        </p:sp>
        <p:sp>
          <p:nvSpPr>
            <p:cNvPr id="177" name="Text Box 33"/>
            <p:cNvSpPr txBox="1">
              <a:spLocks noChangeArrowheads="1"/>
            </p:cNvSpPr>
            <p:nvPr/>
          </p:nvSpPr>
          <p:spPr bwMode="auto">
            <a:xfrm>
              <a:off x="6944949" y="5000636"/>
              <a:ext cx="627447" cy="317500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 dirty="0">
                  <a:latin typeface="Times New Roman" pitchFamily="18" charset="0"/>
                  <a:cs typeface="Times New Roman" pitchFamily="18" charset="0"/>
                </a:rPr>
                <a:t>12</a:t>
              </a:r>
            </a:p>
          </p:txBody>
        </p:sp>
        <p:sp>
          <p:nvSpPr>
            <p:cNvPr id="178" name="Text Box 34"/>
            <p:cNvSpPr txBox="1">
              <a:spLocks noChangeArrowheads="1"/>
            </p:cNvSpPr>
            <p:nvPr/>
          </p:nvSpPr>
          <p:spPr bwMode="auto">
            <a:xfrm>
              <a:off x="3667017" y="5000636"/>
              <a:ext cx="565119" cy="317500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13</a:t>
              </a:r>
            </a:p>
          </p:txBody>
        </p:sp>
        <p:sp>
          <p:nvSpPr>
            <p:cNvPr id="179" name="Text Box 35"/>
            <p:cNvSpPr txBox="1">
              <a:spLocks noChangeArrowheads="1"/>
            </p:cNvSpPr>
            <p:nvPr/>
          </p:nvSpPr>
          <p:spPr bwMode="auto">
            <a:xfrm>
              <a:off x="6457606" y="5000636"/>
              <a:ext cx="439075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14</a:t>
              </a:r>
            </a:p>
          </p:txBody>
        </p:sp>
        <p:sp>
          <p:nvSpPr>
            <p:cNvPr id="180" name="Text Box 36"/>
            <p:cNvSpPr txBox="1">
              <a:spLocks noChangeArrowheads="1"/>
            </p:cNvSpPr>
            <p:nvPr/>
          </p:nvSpPr>
          <p:spPr bwMode="auto">
            <a:xfrm>
              <a:off x="3038184" y="5000636"/>
              <a:ext cx="565119" cy="317500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15</a:t>
              </a:r>
            </a:p>
          </p:txBody>
        </p:sp>
        <p:sp>
          <p:nvSpPr>
            <p:cNvPr id="181" name="Line 37"/>
            <p:cNvSpPr>
              <a:spLocks noChangeShapeType="1"/>
            </p:cNvSpPr>
            <p:nvPr/>
          </p:nvSpPr>
          <p:spPr bwMode="auto">
            <a:xfrm flipH="1" flipV="1">
              <a:off x="1427300" y="4143380"/>
              <a:ext cx="292274" cy="33909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algn="ctr">
                <a:buNone/>
              </a:pPr>
              <a:endParaRPr lang="en-US" sz="1400"/>
            </a:p>
          </p:txBody>
        </p:sp>
        <p:sp>
          <p:nvSpPr>
            <p:cNvPr id="182" name="Text Box 38"/>
            <p:cNvSpPr txBox="1">
              <a:spLocks noChangeArrowheads="1"/>
            </p:cNvSpPr>
            <p:nvPr/>
          </p:nvSpPr>
          <p:spPr bwMode="auto">
            <a:xfrm>
              <a:off x="970450" y="4137036"/>
              <a:ext cx="601154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 dirty="0" smtClean="0">
                  <a:latin typeface="Times New Roman" pitchFamily="18" charset="0"/>
                  <a:cs typeface="Times New Roman" pitchFamily="18" charset="0"/>
                </a:rPr>
                <a:t>AB</a:t>
              </a:r>
              <a:endParaRPr lang="en-US" sz="1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3" name="Text Box 39"/>
            <p:cNvSpPr txBox="1">
              <a:spLocks noChangeArrowheads="1"/>
            </p:cNvSpPr>
            <p:nvPr/>
          </p:nvSpPr>
          <p:spPr bwMode="auto">
            <a:xfrm>
              <a:off x="1357290" y="3905896"/>
              <a:ext cx="520780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 dirty="0" smtClean="0">
                  <a:latin typeface="Times New Roman" pitchFamily="18" charset="0"/>
                  <a:cs typeface="Times New Roman" pitchFamily="18" charset="0"/>
                </a:rPr>
                <a:t>CD</a:t>
              </a:r>
              <a:endParaRPr lang="en-US" sz="1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4" name="Text Box 40"/>
            <p:cNvSpPr txBox="1">
              <a:spLocks noChangeArrowheads="1"/>
            </p:cNvSpPr>
            <p:nvPr/>
          </p:nvSpPr>
          <p:spPr bwMode="auto">
            <a:xfrm>
              <a:off x="1216785" y="4598046"/>
              <a:ext cx="565119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00</a:t>
              </a:r>
            </a:p>
          </p:txBody>
        </p:sp>
        <p:sp>
          <p:nvSpPr>
            <p:cNvPr id="185" name="Text Box 41"/>
            <p:cNvSpPr txBox="1">
              <a:spLocks noChangeArrowheads="1"/>
            </p:cNvSpPr>
            <p:nvPr/>
          </p:nvSpPr>
          <p:spPr bwMode="auto">
            <a:xfrm>
              <a:off x="2535395" y="4137036"/>
              <a:ext cx="566503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01</a:t>
              </a:r>
            </a:p>
          </p:txBody>
        </p:sp>
        <p:sp>
          <p:nvSpPr>
            <p:cNvPr id="186" name="Text Box 42"/>
            <p:cNvSpPr txBox="1">
              <a:spLocks noChangeArrowheads="1"/>
            </p:cNvSpPr>
            <p:nvPr/>
          </p:nvSpPr>
          <p:spPr bwMode="auto">
            <a:xfrm>
              <a:off x="3791675" y="4137036"/>
              <a:ext cx="566504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10</a:t>
              </a:r>
            </a:p>
          </p:txBody>
        </p:sp>
        <p:sp>
          <p:nvSpPr>
            <p:cNvPr id="187" name="Text Box 43"/>
            <p:cNvSpPr txBox="1">
              <a:spLocks noChangeArrowheads="1"/>
            </p:cNvSpPr>
            <p:nvPr/>
          </p:nvSpPr>
          <p:spPr bwMode="auto">
            <a:xfrm>
              <a:off x="1216785" y="5518796"/>
              <a:ext cx="565119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11</a:t>
              </a:r>
            </a:p>
          </p:txBody>
        </p:sp>
        <p:sp>
          <p:nvSpPr>
            <p:cNvPr id="188" name="Text Box 44"/>
            <p:cNvSpPr txBox="1">
              <a:spLocks noChangeArrowheads="1"/>
            </p:cNvSpPr>
            <p:nvPr/>
          </p:nvSpPr>
          <p:spPr bwMode="auto">
            <a:xfrm>
              <a:off x="1844233" y="4137036"/>
              <a:ext cx="565119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00</a:t>
              </a:r>
            </a:p>
          </p:txBody>
        </p:sp>
        <p:sp>
          <p:nvSpPr>
            <p:cNvPr id="189" name="Text Box 45"/>
            <p:cNvSpPr txBox="1">
              <a:spLocks noChangeArrowheads="1"/>
            </p:cNvSpPr>
            <p:nvPr/>
          </p:nvSpPr>
          <p:spPr bwMode="auto">
            <a:xfrm>
              <a:off x="1216785" y="5059056"/>
              <a:ext cx="566503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01</a:t>
              </a:r>
            </a:p>
          </p:txBody>
        </p:sp>
        <p:sp>
          <p:nvSpPr>
            <p:cNvPr id="190" name="Text Box 46"/>
            <p:cNvSpPr txBox="1">
              <a:spLocks noChangeArrowheads="1"/>
            </p:cNvSpPr>
            <p:nvPr/>
          </p:nvSpPr>
          <p:spPr bwMode="auto">
            <a:xfrm>
              <a:off x="1216785" y="5922656"/>
              <a:ext cx="566503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10</a:t>
              </a:r>
            </a:p>
          </p:txBody>
        </p:sp>
        <p:sp>
          <p:nvSpPr>
            <p:cNvPr id="191" name="Text Box 47"/>
            <p:cNvSpPr txBox="1">
              <a:spLocks noChangeArrowheads="1"/>
            </p:cNvSpPr>
            <p:nvPr/>
          </p:nvSpPr>
          <p:spPr bwMode="auto">
            <a:xfrm>
              <a:off x="3100514" y="4137036"/>
              <a:ext cx="502789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11</a:t>
              </a:r>
            </a:p>
          </p:txBody>
        </p:sp>
        <p:sp>
          <p:nvSpPr>
            <p:cNvPr id="192" name="Rectangle 48"/>
            <p:cNvSpPr>
              <a:spLocks noChangeArrowheads="1"/>
            </p:cNvSpPr>
            <p:nvPr/>
          </p:nvSpPr>
          <p:spPr bwMode="auto">
            <a:xfrm>
              <a:off x="1719574" y="4482476"/>
              <a:ext cx="2512561" cy="1842770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algn="ctr">
                <a:buNone/>
              </a:pPr>
              <a:endParaRPr lang="en-US" sz="1400"/>
            </a:p>
          </p:txBody>
        </p:sp>
        <p:sp>
          <p:nvSpPr>
            <p:cNvPr id="193" name="Line 49"/>
            <p:cNvSpPr>
              <a:spLocks noChangeShapeType="1"/>
            </p:cNvSpPr>
            <p:nvPr/>
          </p:nvSpPr>
          <p:spPr bwMode="auto">
            <a:xfrm>
              <a:off x="2347022" y="4482476"/>
              <a:ext cx="1385" cy="18427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algn="ctr">
                <a:buNone/>
              </a:pPr>
              <a:endParaRPr lang="en-US" sz="1400"/>
            </a:p>
          </p:txBody>
        </p:sp>
        <p:sp>
          <p:nvSpPr>
            <p:cNvPr id="194" name="Line 50"/>
            <p:cNvSpPr>
              <a:spLocks noChangeShapeType="1"/>
            </p:cNvSpPr>
            <p:nvPr/>
          </p:nvSpPr>
          <p:spPr bwMode="auto">
            <a:xfrm>
              <a:off x="2975855" y="4482476"/>
              <a:ext cx="1385" cy="18427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algn="ctr">
                <a:buNone/>
              </a:pPr>
              <a:endParaRPr lang="en-US" sz="1400"/>
            </a:p>
          </p:txBody>
        </p:sp>
        <p:sp>
          <p:nvSpPr>
            <p:cNvPr id="195" name="Line 51"/>
            <p:cNvSpPr>
              <a:spLocks noChangeShapeType="1"/>
            </p:cNvSpPr>
            <p:nvPr/>
          </p:nvSpPr>
          <p:spPr bwMode="auto">
            <a:xfrm>
              <a:off x="3667017" y="4482476"/>
              <a:ext cx="1386" cy="18427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algn="ctr">
                <a:buNone/>
              </a:pPr>
              <a:endParaRPr lang="en-US" sz="1400"/>
            </a:p>
          </p:txBody>
        </p:sp>
        <p:sp>
          <p:nvSpPr>
            <p:cNvPr id="196" name="Line 52"/>
            <p:cNvSpPr>
              <a:spLocks noChangeShapeType="1"/>
            </p:cNvSpPr>
            <p:nvPr/>
          </p:nvSpPr>
          <p:spPr bwMode="auto">
            <a:xfrm>
              <a:off x="1719574" y="4943486"/>
              <a:ext cx="2512561" cy="12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algn="ctr">
                <a:buNone/>
              </a:pPr>
              <a:endParaRPr lang="en-US" sz="1400"/>
            </a:p>
          </p:txBody>
        </p:sp>
        <p:sp>
          <p:nvSpPr>
            <p:cNvPr id="197" name="Line 53"/>
            <p:cNvSpPr>
              <a:spLocks noChangeShapeType="1"/>
            </p:cNvSpPr>
            <p:nvPr/>
          </p:nvSpPr>
          <p:spPr bwMode="auto">
            <a:xfrm>
              <a:off x="1719574" y="5404496"/>
              <a:ext cx="2512561" cy="12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algn="ctr">
                <a:buNone/>
              </a:pPr>
              <a:endParaRPr lang="en-US" sz="1400"/>
            </a:p>
          </p:txBody>
        </p:sp>
        <p:sp>
          <p:nvSpPr>
            <p:cNvPr id="198" name="Line 54"/>
            <p:cNvSpPr>
              <a:spLocks noChangeShapeType="1"/>
            </p:cNvSpPr>
            <p:nvPr/>
          </p:nvSpPr>
          <p:spPr bwMode="auto">
            <a:xfrm>
              <a:off x="1719574" y="5865506"/>
              <a:ext cx="2512561" cy="12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algn="ctr">
                <a:buNone/>
              </a:pPr>
              <a:endParaRPr lang="en-US" sz="1400"/>
            </a:p>
          </p:txBody>
        </p:sp>
        <p:sp>
          <p:nvSpPr>
            <p:cNvPr id="199" name="Text Box 55"/>
            <p:cNvSpPr txBox="1">
              <a:spLocks noChangeArrowheads="1"/>
            </p:cNvSpPr>
            <p:nvPr/>
          </p:nvSpPr>
          <p:spPr bwMode="auto">
            <a:xfrm>
              <a:off x="5137612" y="5922656"/>
              <a:ext cx="565119" cy="317500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16</a:t>
              </a:r>
            </a:p>
          </p:txBody>
        </p:sp>
        <p:sp>
          <p:nvSpPr>
            <p:cNvPr id="200" name="Text Box 56"/>
            <p:cNvSpPr txBox="1">
              <a:spLocks noChangeArrowheads="1"/>
            </p:cNvSpPr>
            <p:nvPr/>
          </p:nvSpPr>
          <p:spPr bwMode="auto">
            <a:xfrm>
              <a:off x="1781904" y="5922656"/>
              <a:ext cx="565119" cy="317500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17</a:t>
              </a:r>
            </a:p>
          </p:txBody>
        </p:sp>
        <p:sp>
          <p:nvSpPr>
            <p:cNvPr id="201" name="Text Box 57"/>
            <p:cNvSpPr txBox="1">
              <a:spLocks noChangeArrowheads="1"/>
            </p:cNvSpPr>
            <p:nvPr/>
          </p:nvSpPr>
          <p:spPr bwMode="auto">
            <a:xfrm>
              <a:off x="5828773" y="5922656"/>
              <a:ext cx="440460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18</a:t>
              </a:r>
            </a:p>
          </p:txBody>
        </p:sp>
        <p:sp>
          <p:nvSpPr>
            <p:cNvPr id="202" name="Text Box 58"/>
            <p:cNvSpPr txBox="1">
              <a:spLocks noChangeArrowheads="1"/>
            </p:cNvSpPr>
            <p:nvPr/>
          </p:nvSpPr>
          <p:spPr bwMode="auto">
            <a:xfrm>
              <a:off x="2410737" y="5922656"/>
              <a:ext cx="501404" cy="317500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19</a:t>
              </a:r>
            </a:p>
          </p:txBody>
        </p:sp>
        <p:sp>
          <p:nvSpPr>
            <p:cNvPr id="203" name="Text Box 59"/>
            <p:cNvSpPr txBox="1">
              <a:spLocks noChangeArrowheads="1"/>
            </p:cNvSpPr>
            <p:nvPr/>
          </p:nvSpPr>
          <p:spPr bwMode="auto">
            <a:xfrm>
              <a:off x="7000892" y="5922656"/>
              <a:ext cx="565119" cy="317500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 dirty="0">
                  <a:latin typeface="Times New Roman" pitchFamily="18" charset="0"/>
                  <a:cs typeface="Times New Roman" pitchFamily="18" charset="0"/>
                </a:rPr>
                <a:t>20</a:t>
              </a:r>
            </a:p>
          </p:txBody>
        </p:sp>
        <p:sp>
          <p:nvSpPr>
            <p:cNvPr id="204" name="Text Box 60"/>
            <p:cNvSpPr txBox="1">
              <a:spLocks noChangeArrowheads="1"/>
            </p:cNvSpPr>
            <p:nvPr/>
          </p:nvSpPr>
          <p:spPr bwMode="auto">
            <a:xfrm>
              <a:off x="3643306" y="5922656"/>
              <a:ext cx="502789" cy="317500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 dirty="0">
                  <a:latin typeface="Times New Roman" pitchFamily="18" charset="0"/>
                  <a:cs typeface="Times New Roman" pitchFamily="18" charset="0"/>
                </a:rPr>
                <a:t>21</a:t>
              </a:r>
            </a:p>
          </p:txBody>
        </p:sp>
        <p:sp>
          <p:nvSpPr>
            <p:cNvPr id="205" name="Text Box 61"/>
            <p:cNvSpPr txBox="1">
              <a:spLocks noChangeArrowheads="1"/>
            </p:cNvSpPr>
            <p:nvPr/>
          </p:nvSpPr>
          <p:spPr bwMode="auto">
            <a:xfrm>
              <a:off x="6393892" y="5922656"/>
              <a:ext cx="502790" cy="317500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22</a:t>
              </a:r>
            </a:p>
          </p:txBody>
        </p:sp>
        <p:sp>
          <p:nvSpPr>
            <p:cNvPr id="206" name="Text Box 62"/>
            <p:cNvSpPr txBox="1">
              <a:spLocks noChangeArrowheads="1"/>
            </p:cNvSpPr>
            <p:nvPr/>
          </p:nvSpPr>
          <p:spPr bwMode="auto">
            <a:xfrm>
              <a:off x="3038184" y="5922656"/>
              <a:ext cx="440460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23</a:t>
              </a:r>
            </a:p>
          </p:txBody>
        </p:sp>
        <p:sp>
          <p:nvSpPr>
            <p:cNvPr id="207" name="Text Box 63"/>
            <p:cNvSpPr txBox="1">
              <a:spLocks noChangeArrowheads="1"/>
            </p:cNvSpPr>
            <p:nvPr/>
          </p:nvSpPr>
          <p:spPr bwMode="auto">
            <a:xfrm>
              <a:off x="5199941" y="5461646"/>
              <a:ext cx="439075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24</a:t>
              </a:r>
            </a:p>
          </p:txBody>
        </p:sp>
        <p:sp>
          <p:nvSpPr>
            <p:cNvPr id="208" name="Text Box 64"/>
            <p:cNvSpPr txBox="1">
              <a:spLocks noChangeArrowheads="1"/>
            </p:cNvSpPr>
            <p:nvPr/>
          </p:nvSpPr>
          <p:spPr bwMode="auto">
            <a:xfrm>
              <a:off x="1781904" y="5461646"/>
              <a:ext cx="502789" cy="317500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25</a:t>
              </a:r>
            </a:p>
          </p:txBody>
        </p:sp>
        <p:sp>
          <p:nvSpPr>
            <p:cNvPr id="209" name="Text Box 65"/>
            <p:cNvSpPr txBox="1">
              <a:spLocks noChangeArrowheads="1"/>
            </p:cNvSpPr>
            <p:nvPr/>
          </p:nvSpPr>
          <p:spPr bwMode="auto">
            <a:xfrm>
              <a:off x="5828773" y="5461646"/>
              <a:ext cx="440460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26</a:t>
              </a:r>
            </a:p>
          </p:txBody>
        </p:sp>
        <p:sp>
          <p:nvSpPr>
            <p:cNvPr id="210" name="Text Box 66"/>
            <p:cNvSpPr txBox="1">
              <a:spLocks noChangeArrowheads="1"/>
            </p:cNvSpPr>
            <p:nvPr/>
          </p:nvSpPr>
          <p:spPr bwMode="auto">
            <a:xfrm>
              <a:off x="2410737" y="5461646"/>
              <a:ext cx="566503" cy="317500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27</a:t>
              </a:r>
            </a:p>
          </p:txBody>
        </p:sp>
        <p:sp>
          <p:nvSpPr>
            <p:cNvPr id="211" name="Text Box 67"/>
            <p:cNvSpPr txBox="1">
              <a:spLocks noChangeArrowheads="1"/>
            </p:cNvSpPr>
            <p:nvPr/>
          </p:nvSpPr>
          <p:spPr bwMode="auto">
            <a:xfrm>
              <a:off x="6944949" y="5461646"/>
              <a:ext cx="627447" cy="317500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 dirty="0">
                  <a:latin typeface="Times New Roman" pitchFamily="18" charset="0"/>
                  <a:cs typeface="Times New Roman" pitchFamily="18" charset="0"/>
                </a:rPr>
                <a:t>28</a:t>
              </a:r>
            </a:p>
          </p:txBody>
        </p:sp>
        <p:sp>
          <p:nvSpPr>
            <p:cNvPr id="212" name="Text Box 68"/>
            <p:cNvSpPr txBox="1">
              <a:spLocks noChangeArrowheads="1"/>
            </p:cNvSpPr>
            <p:nvPr/>
          </p:nvSpPr>
          <p:spPr bwMode="auto">
            <a:xfrm>
              <a:off x="3643306" y="5461646"/>
              <a:ext cx="565119" cy="317500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 dirty="0">
                  <a:latin typeface="Times New Roman" pitchFamily="18" charset="0"/>
                  <a:cs typeface="Times New Roman" pitchFamily="18" charset="0"/>
                </a:rPr>
                <a:t>29</a:t>
              </a:r>
            </a:p>
          </p:txBody>
        </p:sp>
        <p:sp>
          <p:nvSpPr>
            <p:cNvPr id="213" name="Text Box 69"/>
            <p:cNvSpPr txBox="1">
              <a:spLocks noChangeArrowheads="1"/>
            </p:cNvSpPr>
            <p:nvPr/>
          </p:nvSpPr>
          <p:spPr bwMode="auto">
            <a:xfrm>
              <a:off x="6457606" y="5461646"/>
              <a:ext cx="439075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30</a:t>
              </a:r>
            </a:p>
          </p:txBody>
        </p:sp>
        <p:sp>
          <p:nvSpPr>
            <p:cNvPr id="214" name="Text Box 70"/>
            <p:cNvSpPr txBox="1">
              <a:spLocks noChangeArrowheads="1"/>
            </p:cNvSpPr>
            <p:nvPr/>
          </p:nvSpPr>
          <p:spPr bwMode="auto">
            <a:xfrm>
              <a:off x="3101898" y="5461646"/>
              <a:ext cx="565119" cy="317500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>
                  <a:latin typeface="Times New Roman" pitchFamily="18" charset="0"/>
                  <a:cs typeface="Times New Roman" pitchFamily="18" charset="0"/>
                </a:rPr>
                <a:t>31</a:t>
              </a:r>
            </a:p>
          </p:txBody>
        </p:sp>
        <p:sp>
          <p:nvSpPr>
            <p:cNvPr id="215" name="Text Box 71"/>
            <p:cNvSpPr txBox="1">
              <a:spLocks noChangeArrowheads="1"/>
            </p:cNvSpPr>
            <p:nvPr/>
          </p:nvSpPr>
          <p:spPr bwMode="auto">
            <a:xfrm>
              <a:off x="2536780" y="6397648"/>
              <a:ext cx="943250" cy="317500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 dirty="0" smtClean="0">
                  <a:latin typeface="Times New Roman" pitchFamily="18" charset="0"/>
                  <a:cs typeface="Times New Roman" pitchFamily="18" charset="0"/>
                </a:rPr>
                <a:t>E=1</a:t>
              </a:r>
              <a:endParaRPr lang="en-US" sz="1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6" name="Text Box 72"/>
            <p:cNvSpPr txBox="1">
              <a:spLocks noChangeArrowheads="1"/>
            </p:cNvSpPr>
            <p:nvPr/>
          </p:nvSpPr>
          <p:spPr bwMode="auto">
            <a:xfrm>
              <a:off x="6080861" y="6372246"/>
              <a:ext cx="627448" cy="317500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en-US" sz="1400" dirty="0" smtClean="0">
                  <a:latin typeface="Times New Roman" pitchFamily="18" charset="0"/>
                  <a:cs typeface="Times New Roman" pitchFamily="18" charset="0"/>
                </a:rPr>
                <a:t>E=0</a:t>
              </a:r>
              <a:endParaRPr lang="en-US" sz="14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46" name="Shape 129026"/>
          <p:cNvSpPr txBox="1">
            <a:spLocks noChangeArrowheads="1"/>
          </p:cNvSpPr>
          <p:nvPr/>
        </p:nvSpPr>
        <p:spPr bwMode="auto">
          <a:xfrm>
            <a:off x="8029628" y="1600201"/>
            <a:ext cx="685776" cy="542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justLow">
              <a:spcBef>
                <a:spcPct val="20000"/>
              </a:spcBef>
              <a:buSzTx/>
              <a:buFont typeface="Wingdings" pitchFamily="2" charset="2"/>
              <a:buChar char="ü"/>
              <a:defRPr/>
            </a:pPr>
            <a:r>
              <a:rPr lang="fa-IR" sz="9600" kern="0" dirty="0" smtClean="0">
                <a:solidFill>
                  <a:srgbClr val="009900"/>
                </a:solidFill>
                <a:cs typeface="Nazanin" pitchFamily="2" charset="-78"/>
              </a:rPr>
              <a:t> </a:t>
            </a:r>
            <a:endParaRPr lang="en-US" sz="9600" kern="0" dirty="0" smtClean="0">
              <a:solidFill>
                <a:srgbClr val="009900"/>
              </a:solidFill>
              <a:cs typeface="Nazanin" pitchFamily="2" charset="-78"/>
            </a:endParaRPr>
          </a:p>
        </p:txBody>
      </p:sp>
      <p:sp>
        <p:nvSpPr>
          <p:cNvPr id="218" name="Rectangle 217"/>
          <p:cNvSpPr/>
          <p:nvPr/>
        </p:nvSpPr>
        <p:spPr>
          <a:xfrm>
            <a:off x="7429520" y="5000636"/>
            <a:ext cx="117532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justLow">
              <a:spcBef>
                <a:spcPct val="20000"/>
              </a:spcBef>
              <a:buSzTx/>
              <a:buFont typeface="Times New Roman" pitchFamily="18" charset="0"/>
              <a:buChar char="X"/>
              <a:defRPr/>
            </a:pPr>
            <a:r>
              <a:rPr lang="fa-IR" sz="8000" kern="0" dirty="0" smtClean="0">
                <a:solidFill>
                  <a:srgbClr val="FF0000"/>
                </a:solidFill>
                <a:cs typeface="Nazanin" pitchFamily="2" charset="-78"/>
              </a:rPr>
              <a:t> </a:t>
            </a:r>
            <a:endParaRPr lang="en-US" sz="8000" kern="0" dirty="0" smtClean="0">
              <a:solidFill>
                <a:srgbClr val="FF0000"/>
              </a:solidFill>
              <a:cs typeface="Nazanin" pitchFamily="2" charset="-78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18"/>
          <p:cNvSpPr txBox="1">
            <a:spLocks noChangeArrowheads="1"/>
          </p:cNvSpPr>
          <p:nvPr/>
        </p:nvSpPr>
        <p:spPr bwMode="auto">
          <a:xfrm>
            <a:off x="340641" y="1071546"/>
            <a:ext cx="597631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2400" i="1" dirty="0" smtClean="0">
                <a:latin typeface="Times New Roman" pitchFamily="18" charset="0"/>
              </a:rPr>
              <a:t>F</a:t>
            </a:r>
            <a:r>
              <a:rPr lang="en-US" sz="2400" dirty="0" smtClean="0">
                <a:latin typeface="Times New Roman" pitchFamily="18" charset="0"/>
              </a:rPr>
              <a:t>(</a:t>
            </a:r>
            <a:r>
              <a:rPr lang="en-US" sz="2400" i="1" dirty="0" smtClean="0">
                <a:latin typeface="Times New Roman" pitchFamily="18" charset="0"/>
              </a:rPr>
              <a:t>A,B,C,D,E</a:t>
            </a:r>
            <a:r>
              <a:rPr lang="en-US" sz="2400" dirty="0" smtClean="0">
                <a:latin typeface="Times New Roman" pitchFamily="18" charset="0"/>
              </a:rPr>
              <a:t>) </a:t>
            </a:r>
            <a:r>
              <a:rPr lang="en-US" sz="2400" dirty="0">
                <a:latin typeface="Times New Roman" pitchFamily="18" charset="0"/>
              </a:rPr>
              <a:t>= </a:t>
            </a:r>
            <a:r>
              <a:rPr lang="en-US" sz="2400" dirty="0" smtClean="0">
                <a:latin typeface="Symbol" pitchFamily="18" charset="2"/>
              </a:rPr>
              <a:t>S</a:t>
            </a:r>
            <a:r>
              <a:rPr lang="en-US" sz="2400" dirty="0" smtClean="0">
                <a:latin typeface="Times New Roman" pitchFamily="18" charset="0"/>
              </a:rPr>
              <a:t>(0,2,4,6,9,13,21,23,25,29,31)</a:t>
            </a:r>
            <a:endParaRPr lang="en-US" sz="2400" dirty="0">
              <a:latin typeface="Times New Roman" pitchFamily="18" charset="0"/>
            </a:endParaRPr>
          </a:p>
        </p:txBody>
      </p:sp>
      <p:sp>
        <p:nvSpPr>
          <p:cNvPr id="9" name="Text Box 18"/>
          <p:cNvSpPr txBox="1">
            <a:spLocks noChangeArrowheads="1"/>
          </p:cNvSpPr>
          <p:nvPr/>
        </p:nvSpPr>
        <p:spPr bwMode="auto">
          <a:xfrm>
            <a:off x="2072302" y="1752889"/>
            <a:ext cx="328551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2400" i="1" dirty="0" smtClean="0">
                <a:latin typeface="Times New Roman" pitchFamily="18" charset="0"/>
              </a:rPr>
              <a:t>F </a:t>
            </a:r>
            <a:r>
              <a:rPr lang="en-US" sz="2400" i="1" dirty="0">
                <a:latin typeface="Times New Roman" pitchFamily="18" charset="0"/>
              </a:rPr>
              <a:t>= </a:t>
            </a:r>
            <a:r>
              <a:rPr lang="en-US" sz="2400" i="1" dirty="0" smtClean="0">
                <a:latin typeface="Times New Roman" pitchFamily="18" charset="0"/>
              </a:rPr>
              <a:t>A’B’E’+BD’E+ACE</a:t>
            </a:r>
            <a:endParaRPr lang="en-US" sz="2400" i="1" dirty="0">
              <a:latin typeface="Times New Roman" pitchFamily="18" charset="0"/>
            </a:endParaRPr>
          </a:p>
        </p:txBody>
      </p:sp>
      <p:pic>
        <p:nvPicPr>
          <p:cNvPr id="1710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66813" y="2924196"/>
            <a:ext cx="7248525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3357554" y="-24"/>
            <a:ext cx="5740414" cy="1025510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B Titr" pitchFamily="2" charset="-78"/>
              </a:rPr>
              <a:t>- مثال از جدول کارنا براي پنج متغيره</a:t>
            </a: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+mj-ea"/>
              <a:cs typeface="B Titr" pitchFamily="2" charset="-78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>
          <a:xfrm>
            <a:off x="142844" y="0"/>
            <a:ext cx="3471858" cy="939784"/>
          </a:xfrm>
        </p:spPr>
        <p:txBody>
          <a:bodyPr/>
          <a:lstStyle/>
          <a:p>
            <a:pPr algn="l" eaLnBrk="1" hangingPunct="1"/>
            <a:r>
              <a:rPr lang="en-US" sz="3200" b="1" kern="12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5-Variable K-Map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820738">
              <a:defRPr/>
            </a:pPr>
            <a:fld id="{8B692B3B-98FC-492F-8553-EA825B612A76}" type="slidenum">
              <a:rPr lang="en-US">
                <a:latin typeface="+mn-lt"/>
              </a:rPr>
              <a:pPr defTabSz="820738">
                <a:defRPr/>
              </a:pPr>
              <a:t>32</a:t>
            </a:fld>
            <a:endParaRPr lang="en-US">
              <a:latin typeface="+mn-lt"/>
            </a:endParaRPr>
          </a:p>
        </p:txBody>
      </p:sp>
      <p:pic>
        <p:nvPicPr>
          <p:cNvPr id="37892" name="Picture 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000108"/>
            <a:ext cx="2787650" cy="39433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5" name="Picture 5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78" y="1000108"/>
            <a:ext cx="2809875" cy="3921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grpSp>
        <p:nvGrpSpPr>
          <p:cNvPr id="6" name="Group 107"/>
          <p:cNvGrpSpPr>
            <a:grpSpLocks/>
          </p:cNvGrpSpPr>
          <p:nvPr/>
        </p:nvGrpSpPr>
        <p:grpSpPr bwMode="auto">
          <a:xfrm>
            <a:off x="6211899" y="1000108"/>
            <a:ext cx="2813050" cy="3943350"/>
            <a:chOff x="3313" y="503"/>
            <a:chExt cx="1772" cy="2484"/>
          </a:xfrm>
        </p:grpSpPr>
        <p:sp>
          <p:nvSpPr>
            <p:cNvPr id="7" name="AutoShape 9"/>
            <p:cNvSpPr>
              <a:spLocks noChangeAspect="1" noChangeArrowheads="1" noTextEdit="1"/>
            </p:cNvSpPr>
            <p:nvPr/>
          </p:nvSpPr>
          <p:spPr bwMode="auto">
            <a:xfrm>
              <a:off x="3315" y="517"/>
              <a:ext cx="1770" cy="24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8" name="Freeform 11"/>
            <p:cNvSpPr>
              <a:spLocks/>
            </p:cNvSpPr>
            <p:nvPr/>
          </p:nvSpPr>
          <p:spPr bwMode="auto">
            <a:xfrm>
              <a:off x="3705" y="2303"/>
              <a:ext cx="390" cy="321"/>
            </a:xfrm>
            <a:custGeom>
              <a:avLst/>
              <a:gdLst>
                <a:gd name="T0" fmla="*/ 223 w 390"/>
                <a:gd name="T1" fmla="*/ 321 h 321"/>
                <a:gd name="T2" fmla="*/ 390 w 390"/>
                <a:gd name="T3" fmla="*/ 0 h 321"/>
                <a:gd name="T4" fmla="*/ 167 w 390"/>
                <a:gd name="T5" fmla="*/ 0 h 321"/>
                <a:gd name="T6" fmla="*/ 0 w 390"/>
                <a:gd name="T7" fmla="*/ 321 h 321"/>
                <a:gd name="T8" fmla="*/ 223 w 390"/>
                <a:gd name="T9" fmla="*/ 321 h 3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0"/>
                <a:gd name="T16" fmla="*/ 0 h 321"/>
                <a:gd name="T17" fmla="*/ 390 w 390"/>
                <a:gd name="T18" fmla="*/ 321 h 3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0" h="321">
                  <a:moveTo>
                    <a:pt x="223" y="321"/>
                  </a:moveTo>
                  <a:lnTo>
                    <a:pt x="390" y="0"/>
                  </a:lnTo>
                  <a:lnTo>
                    <a:pt x="167" y="0"/>
                  </a:lnTo>
                  <a:lnTo>
                    <a:pt x="0" y="321"/>
                  </a:lnTo>
                  <a:lnTo>
                    <a:pt x="223" y="321"/>
                  </a:lnTo>
                  <a:close/>
                </a:path>
              </a:pathLst>
            </a:custGeom>
            <a:solidFill>
              <a:srgbClr val="BDD1D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9" name="Freeform 12"/>
            <p:cNvSpPr>
              <a:spLocks/>
            </p:cNvSpPr>
            <p:nvPr/>
          </p:nvSpPr>
          <p:spPr bwMode="auto">
            <a:xfrm>
              <a:off x="4444" y="1480"/>
              <a:ext cx="293" cy="153"/>
            </a:xfrm>
            <a:custGeom>
              <a:avLst/>
              <a:gdLst>
                <a:gd name="T0" fmla="*/ 84 w 293"/>
                <a:gd name="T1" fmla="*/ 0 h 153"/>
                <a:gd name="T2" fmla="*/ 293 w 293"/>
                <a:gd name="T3" fmla="*/ 0 h 153"/>
                <a:gd name="T4" fmla="*/ 223 w 293"/>
                <a:gd name="T5" fmla="*/ 153 h 153"/>
                <a:gd name="T6" fmla="*/ 0 w 293"/>
                <a:gd name="T7" fmla="*/ 153 h 153"/>
                <a:gd name="T8" fmla="*/ 84 w 293"/>
                <a:gd name="T9" fmla="*/ 0 h 1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3"/>
                <a:gd name="T16" fmla="*/ 0 h 153"/>
                <a:gd name="T17" fmla="*/ 293 w 293"/>
                <a:gd name="T18" fmla="*/ 153 h 15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3" h="153">
                  <a:moveTo>
                    <a:pt x="84" y="0"/>
                  </a:moveTo>
                  <a:lnTo>
                    <a:pt x="293" y="0"/>
                  </a:lnTo>
                  <a:lnTo>
                    <a:pt x="223" y="153"/>
                  </a:lnTo>
                  <a:lnTo>
                    <a:pt x="0" y="153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BDD1D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10" name="Freeform 13"/>
            <p:cNvSpPr>
              <a:spLocks/>
            </p:cNvSpPr>
            <p:nvPr/>
          </p:nvSpPr>
          <p:spPr bwMode="auto">
            <a:xfrm>
              <a:off x="3952" y="1040"/>
              <a:ext cx="697" cy="1619"/>
            </a:xfrm>
            <a:custGeom>
              <a:avLst/>
              <a:gdLst>
                <a:gd name="T0" fmla="*/ 697 w 697"/>
                <a:gd name="T1" fmla="*/ 0 h 1619"/>
                <a:gd name="T2" fmla="*/ 697 w 697"/>
                <a:gd name="T3" fmla="*/ 1242 h 1619"/>
                <a:gd name="T4" fmla="*/ 502 w 697"/>
                <a:gd name="T5" fmla="*/ 1619 h 1619"/>
                <a:gd name="T6" fmla="*/ 0 w 697"/>
                <a:gd name="T7" fmla="*/ 1619 h 1619"/>
                <a:gd name="T8" fmla="*/ 14 w 697"/>
                <a:gd name="T9" fmla="*/ 377 h 1619"/>
                <a:gd name="T10" fmla="*/ 209 w 697"/>
                <a:gd name="T11" fmla="*/ 0 h 1619"/>
                <a:gd name="T12" fmla="*/ 697 w 697"/>
                <a:gd name="T13" fmla="*/ 0 h 16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7"/>
                <a:gd name="T22" fmla="*/ 0 h 1619"/>
                <a:gd name="T23" fmla="*/ 697 w 697"/>
                <a:gd name="T24" fmla="*/ 1619 h 161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7" h="1619">
                  <a:moveTo>
                    <a:pt x="697" y="0"/>
                  </a:moveTo>
                  <a:lnTo>
                    <a:pt x="697" y="1242"/>
                  </a:lnTo>
                  <a:lnTo>
                    <a:pt x="502" y="1619"/>
                  </a:lnTo>
                  <a:lnTo>
                    <a:pt x="0" y="1619"/>
                  </a:lnTo>
                  <a:lnTo>
                    <a:pt x="14" y="377"/>
                  </a:lnTo>
                  <a:lnTo>
                    <a:pt x="209" y="0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BDD1D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11" name="Freeform 14"/>
            <p:cNvSpPr>
              <a:spLocks/>
            </p:cNvSpPr>
            <p:nvPr/>
          </p:nvSpPr>
          <p:spPr bwMode="auto">
            <a:xfrm>
              <a:off x="4706" y="824"/>
              <a:ext cx="306" cy="1409"/>
            </a:xfrm>
            <a:custGeom>
              <a:avLst/>
              <a:gdLst>
                <a:gd name="T0" fmla="*/ 306 w 306"/>
                <a:gd name="T1" fmla="*/ 0 h 1409"/>
                <a:gd name="T2" fmla="*/ 292 w 306"/>
                <a:gd name="T3" fmla="*/ 1242 h 1409"/>
                <a:gd name="T4" fmla="*/ 209 w 306"/>
                <a:gd name="T5" fmla="*/ 1409 h 1409"/>
                <a:gd name="T6" fmla="*/ 0 w 306"/>
                <a:gd name="T7" fmla="*/ 1409 h 1409"/>
                <a:gd name="T8" fmla="*/ 28 w 306"/>
                <a:gd name="T9" fmla="*/ 167 h 1409"/>
                <a:gd name="T10" fmla="*/ 97 w 306"/>
                <a:gd name="T11" fmla="*/ 0 h 1409"/>
                <a:gd name="T12" fmla="*/ 306 w 306"/>
                <a:gd name="T13" fmla="*/ 0 h 140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06"/>
                <a:gd name="T22" fmla="*/ 0 h 1409"/>
                <a:gd name="T23" fmla="*/ 306 w 306"/>
                <a:gd name="T24" fmla="*/ 1409 h 140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06" h="1409">
                  <a:moveTo>
                    <a:pt x="306" y="0"/>
                  </a:moveTo>
                  <a:lnTo>
                    <a:pt x="292" y="1242"/>
                  </a:lnTo>
                  <a:lnTo>
                    <a:pt x="209" y="1409"/>
                  </a:lnTo>
                  <a:lnTo>
                    <a:pt x="0" y="1409"/>
                  </a:lnTo>
                  <a:lnTo>
                    <a:pt x="28" y="167"/>
                  </a:lnTo>
                  <a:lnTo>
                    <a:pt x="97" y="0"/>
                  </a:lnTo>
                  <a:lnTo>
                    <a:pt x="306" y="0"/>
                  </a:lnTo>
                  <a:close/>
                </a:path>
              </a:pathLst>
            </a:custGeom>
            <a:solidFill>
              <a:srgbClr val="BDD1D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12" name="Line 15"/>
            <p:cNvSpPr>
              <a:spLocks noChangeShapeType="1"/>
            </p:cNvSpPr>
            <p:nvPr/>
          </p:nvSpPr>
          <p:spPr bwMode="auto">
            <a:xfrm flipV="1">
              <a:off x="4150" y="1047"/>
              <a:ext cx="14" cy="1228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13" name="Line 16"/>
            <p:cNvSpPr>
              <a:spLocks noChangeShapeType="1"/>
            </p:cNvSpPr>
            <p:nvPr/>
          </p:nvSpPr>
          <p:spPr bwMode="auto">
            <a:xfrm flipH="1">
              <a:off x="4639" y="1047"/>
              <a:ext cx="14" cy="1228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14" name="Line 17"/>
            <p:cNvSpPr>
              <a:spLocks noChangeShapeType="1"/>
            </p:cNvSpPr>
            <p:nvPr/>
          </p:nvSpPr>
          <p:spPr bwMode="auto">
            <a:xfrm>
              <a:off x="3970" y="810"/>
              <a:ext cx="1115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15" name="Line 18"/>
            <p:cNvSpPr>
              <a:spLocks noChangeShapeType="1"/>
            </p:cNvSpPr>
            <p:nvPr/>
          </p:nvSpPr>
          <p:spPr bwMode="auto">
            <a:xfrm>
              <a:off x="3538" y="1675"/>
              <a:ext cx="1101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16" name="Line 19"/>
            <p:cNvSpPr>
              <a:spLocks noChangeShapeType="1"/>
            </p:cNvSpPr>
            <p:nvPr/>
          </p:nvSpPr>
          <p:spPr bwMode="auto">
            <a:xfrm flipH="1">
              <a:off x="4653" y="810"/>
              <a:ext cx="432" cy="86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17" name="Line 20"/>
            <p:cNvSpPr>
              <a:spLocks noChangeShapeType="1"/>
            </p:cNvSpPr>
            <p:nvPr/>
          </p:nvSpPr>
          <p:spPr bwMode="auto">
            <a:xfrm flipH="1">
              <a:off x="3538" y="810"/>
              <a:ext cx="432" cy="86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18" name="Line 21"/>
            <p:cNvSpPr>
              <a:spLocks noChangeShapeType="1"/>
            </p:cNvSpPr>
            <p:nvPr/>
          </p:nvSpPr>
          <p:spPr bwMode="auto">
            <a:xfrm flipH="1">
              <a:off x="4068" y="810"/>
              <a:ext cx="432" cy="86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19" name="Line 22"/>
            <p:cNvSpPr>
              <a:spLocks noChangeShapeType="1"/>
            </p:cNvSpPr>
            <p:nvPr/>
          </p:nvSpPr>
          <p:spPr bwMode="auto">
            <a:xfrm flipH="1">
              <a:off x="4374" y="810"/>
              <a:ext cx="432" cy="86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0" name="Line 23"/>
            <p:cNvSpPr>
              <a:spLocks noChangeShapeType="1"/>
            </p:cNvSpPr>
            <p:nvPr/>
          </p:nvSpPr>
          <p:spPr bwMode="auto">
            <a:xfrm flipH="1">
              <a:off x="3789" y="810"/>
              <a:ext cx="432" cy="86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1" name="Line 24"/>
            <p:cNvSpPr>
              <a:spLocks noChangeShapeType="1"/>
            </p:cNvSpPr>
            <p:nvPr/>
          </p:nvSpPr>
          <p:spPr bwMode="auto">
            <a:xfrm>
              <a:off x="3761" y="1243"/>
              <a:ext cx="1087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2" name="Line 25"/>
            <p:cNvSpPr>
              <a:spLocks noChangeShapeType="1"/>
            </p:cNvSpPr>
            <p:nvPr/>
          </p:nvSpPr>
          <p:spPr bwMode="auto">
            <a:xfrm>
              <a:off x="3872" y="1019"/>
              <a:ext cx="1102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3" name="Line 26"/>
            <p:cNvSpPr>
              <a:spLocks noChangeShapeType="1"/>
            </p:cNvSpPr>
            <p:nvPr/>
          </p:nvSpPr>
          <p:spPr bwMode="auto">
            <a:xfrm>
              <a:off x="3649" y="1452"/>
              <a:ext cx="1102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4" name="Line 27"/>
            <p:cNvSpPr>
              <a:spLocks noChangeShapeType="1"/>
            </p:cNvSpPr>
            <p:nvPr/>
          </p:nvSpPr>
          <p:spPr bwMode="auto">
            <a:xfrm flipH="1" flipV="1">
              <a:off x="3803" y="629"/>
              <a:ext cx="153" cy="18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5" name="Line 28"/>
            <p:cNvSpPr>
              <a:spLocks noChangeShapeType="1"/>
            </p:cNvSpPr>
            <p:nvPr/>
          </p:nvSpPr>
          <p:spPr bwMode="auto">
            <a:xfrm>
              <a:off x="3956" y="2038"/>
              <a:ext cx="1115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6" name="Line 29"/>
            <p:cNvSpPr>
              <a:spLocks noChangeShapeType="1"/>
            </p:cNvSpPr>
            <p:nvPr/>
          </p:nvSpPr>
          <p:spPr bwMode="auto">
            <a:xfrm>
              <a:off x="3524" y="2903"/>
              <a:ext cx="1115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7" name="Line 30"/>
            <p:cNvSpPr>
              <a:spLocks noChangeShapeType="1"/>
            </p:cNvSpPr>
            <p:nvPr/>
          </p:nvSpPr>
          <p:spPr bwMode="auto">
            <a:xfrm flipH="1">
              <a:off x="4639" y="2038"/>
              <a:ext cx="432" cy="86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8" name="Line 31"/>
            <p:cNvSpPr>
              <a:spLocks noChangeShapeType="1"/>
            </p:cNvSpPr>
            <p:nvPr/>
          </p:nvSpPr>
          <p:spPr bwMode="auto">
            <a:xfrm flipH="1">
              <a:off x="3524" y="2038"/>
              <a:ext cx="432" cy="86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29" name="Line 32"/>
            <p:cNvSpPr>
              <a:spLocks noChangeShapeType="1"/>
            </p:cNvSpPr>
            <p:nvPr/>
          </p:nvSpPr>
          <p:spPr bwMode="auto">
            <a:xfrm flipH="1">
              <a:off x="4054" y="2038"/>
              <a:ext cx="432" cy="86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30" name="Line 33"/>
            <p:cNvSpPr>
              <a:spLocks noChangeShapeType="1"/>
            </p:cNvSpPr>
            <p:nvPr/>
          </p:nvSpPr>
          <p:spPr bwMode="auto">
            <a:xfrm flipH="1">
              <a:off x="4360" y="2038"/>
              <a:ext cx="432" cy="86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31" name="Line 34"/>
            <p:cNvSpPr>
              <a:spLocks noChangeShapeType="1"/>
            </p:cNvSpPr>
            <p:nvPr/>
          </p:nvSpPr>
          <p:spPr bwMode="auto">
            <a:xfrm flipH="1">
              <a:off x="3789" y="2038"/>
              <a:ext cx="432" cy="86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32" name="Line 35"/>
            <p:cNvSpPr>
              <a:spLocks noChangeShapeType="1"/>
            </p:cNvSpPr>
            <p:nvPr/>
          </p:nvSpPr>
          <p:spPr bwMode="auto">
            <a:xfrm>
              <a:off x="3747" y="2471"/>
              <a:ext cx="1101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33" name="Line 36"/>
            <p:cNvSpPr>
              <a:spLocks noChangeShapeType="1"/>
            </p:cNvSpPr>
            <p:nvPr/>
          </p:nvSpPr>
          <p:spPr bwMode="auto">
            <a:xfrm>
              <a:off x="3859" y="2261"/>
              <a:ext cx="1101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34" name="Line 37"/>
            <p:cNvSpPr>
              <a:spLocks noChangeShapeType="1"/>
            </p:cNvSpPr>
            <p:nvPr/>
          </p:nvSpPr>
          <p:spPr bwMode="auto">
            <a:xfrm>
              <a:off x="3636" y="2694"/>
              <a:ext cx="1101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35" name="Line 38"/>
            <p:cNvSpPr>
              <a:spLocks noChangeShapeType="1"/>
            </p:cNvSpPr>
            <p:nvPr/>
          </p:nvSpPr>
          <p:spPr bwMode="auto">
            <a:xfrm flipH="1" flipV="1">
              <a:off x="3789" y="1871"/>
              <a:ext cx="167" cy="16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36" name="Line 39"/>
            <p:cNvSpPr>
              <a:spLocks noChangeShapeType="1"/>
            </p:cNvSpPr>
            <p:nvPr/>
          </p:nvSpPr>
          <p:spPr bwMode="auto">
            <a:xfrm flipH="1">
              <a:off x="4458" y="1047"/>
              <a:ext cx="195" cy="37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37" name="Line 40"/>
            <p:cNvSpPr>
              <a:spLocks noChangeShapeType="1"/>
            </p:cNvSpPr>
            <p:nvPr/>
          </p:nvSpPr>
          <p:spPr bwMode="auto">
            <a:xfrm flipH="1">
              <a:off x="3956" y="1424"/>
              <a:ext cx="502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38" name="Line 41"/>
            <p:cNvSpPr>
              <a:spLocks noChangeShapeType="1"/>
            </p:cNvSpPr>
            <p:nvPr/>
          </p:nvSpPr>
          <p:spPr bwMode="auto">
            <a:xfrm>
              <a:off x="4151" y="1047"/>
              <a:ext cx="502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39" name="Line 42"/>
            <p:cNvSpPr>
              <a:spLocks noChangeShapeType="1"/>
            </p:cNvSpPr>
            <p:nvPr/>
          </p:nvSpPr>
          <p:spPr bwMode="auto">
            <a:xfrm flipV="1">
              <a:off x="3956" y="1047"/>
              <a:ext cx="195" cy="37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40" name="Line 43"/>
            <p:cNvSpPr>
              <a:spLocks noChangeShapeType="1"/>
            </p:cNvSpPr>
            <p:nvPr/>
          </p:nvSpPr>
          <p:spPr bwMode="auto">
            <a:xfrm flipH="1">
              <a:off x="4444" y="2275"/>
              <a:ext cx="195" cy="39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41" name="Line 44"/>
            <p:cNvSpPr>
              <a:spLocks noChangeShapeType="1"/>
            </p:cNvSpPr>
            <p:nvPr/>
          </p:nvSpPr>
          <p:spPr bwMode="auto">
            <a:xfrm flipH="1">
              <a:off x="3942" y="2666"/>
              <a:ext cx="502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42" name="Line 45"/>
            <p:cNvSpPr>
              <a:spLocks noChangeShapeType="1"/>
            </p:cNvSpPr>
            <p:nvPr/>
          </p:nvSpPr>
          <p:spPr bwMode="auto">
            <a:xfrm>
              <a:off x="4137" y="2275"/>
              <a:ext cx="502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43" name="Line 46"/>
            <p:cNvSpPr>
              <a:spLocks noChangeShapeType="1"/>
            </p:cNvSpPr>
            <p:nvPr/>
          </p:nvSpPr>
          <p:spPr bwMode="auto">
            <a:xfrm flipV="1">
              <a:off x="3942" y="2275"/>
              <a:ext cx="195" cy="39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44" name="Line 47"/>
            <p:cNvSpPr>
              <a:spLocks noChangeShapeType="1"/>
            </p:cNvSpPr>
            <p:nvPr/>
          </p:nvSpPr>
          <p:spPr bwMode="auto">
            <a:xfrm>
              <a:off x="3956" y="1410"/>
              <a:ext cx="1" cy="1256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45" name="Line 48"/>
            <p:cNvSpPr>
              <a:spLocks noChangeShapeType="1"/>
            </p:cNvSpPr>
            <p:nvPr/>
          </p:nvSpPr>
          <p:spPr bwMode="auto">
            <a:xfrm>
              <a:off x="4458" y="1424"/>
              <a:ext cx="1" cy="124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46" name="Line 49"/>
            <p:cNvSpPr>
              <a:spLocks noChangeShapeType="1"/>
            </p:cNvSpPr>
            <p:nvPr/>
          </p:nvSpPr>
          <p:spPr bwMode="auto">
            <a:xfrm flipH="1">
              <a:off x="4946" y="824"/>
              <a:ext cx="83" cy="16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47" name="Line 50"/>
            <p:cNvSpPr>
              <a:spLocks noChangeShapeType="1"/>
            </p:cNvSpPr>
            <p:nvPr/>
          </p:nvSpPr>
          <p:spPr bwMode="auto">
            <a:xfrm flipH="1">
              <a:off x="4737" y="991"/>
              <a:ext cx="209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48" name="Line 51"/>
            <p:cNvSpPr>
              <a:spLocks noChangeShapeType="1"/>
            </p:cNvSpPr>
            <p:nvPr/>
          </p:nvSpPr>
          <p:spPr bwMode="auto">
            <a:xfrm>
              <a:off x="4820" y="824"/>
              <a:ext cx="209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49" name="Line 52"/>
            <p:cNvSpPr>
              <a:spLocks noChangeShapeType="1"/>
            </p:cNvSpPr>
            <p:nvPr/>
          </p:nvSpPr>
          <p:spPr bwMode="auto">
            <a:xfrm flipV="1">
              <a:off x="4737" y="824"/>
              <a:ext cx="83" cy="16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50" name="Line 53"/>
            <p:cNvSpPr>
              <a:spLocks noChangeShapeType="1"/>
            </p:cNvSpPr>
            <p:nvPr/>
          </p:nvSpPr>
          <p:spPr bwMode="auto">
            <a:xfrm flipH="1">
              <a:off x="4932" y="2066"/>
              <a:ext cx="83" cy="16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51" name="Line 54"/>
            <p:cNvSpPr>
              <a:spLocks noChangeShapeType="1"/>
            </p:cNvSpPr>
            <p:nvPr/>
          </p:nvSpPr>
          <p:spPr bwMode="auto">
            <a:xfrm flipH="1">
              <a:off x="4737" y="2233"/>
              <a:ext cx="195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52" name="Line 55"/>
            <p:cNvSpPr>
              <a:spLocks noChangeShapeType="1"/>
            </p:cNvSpPr>
            <p:nvPr/>
          </p:nvSpPr>
          <p:spPr bwMode="auto">
            <a:xfrm>
              <a:off x="4806" y="2066"/>
              <a:ext cx="209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53" name="Line 56"/>
            <p:cNvSpPr>
              <a:spLocks noChangeShapeType="1"/>
            </p:cNvSpPr>
            <p:nvPr/>
          </p:nvSpPr>
          <p:spPr bwMode="auto">
            <a:xfrm flipV="1">
              <a:off x="4737" y="2066"/>
              <a:ext cx="69" cy="16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54" name="Line 57"/>
            <p:cNvSpPr>
              <a:spLocks noChangeShapeType="1"/>
            </p:cNvSpPr>
            <p:nvPr/>
          </p:nvSpPr>
          <p:spPr bwMode="auto">
            <a:xfrm>
              <a:off x="4737" y="991"/>
              <a:ext cx="1" cy="124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55" name="Line 58"/>
            <p:cNvSpPr>
              <a:spLocks noChangeShapeType="1"/>
            </p:cNvSpPr>
            <p:nvPr/>
          </p:nvSpPr>
          <p:spPr bwMode="auto">
            <a:xfrm>
              <a:off x="4946" y="991"/>
              <a:ext cx="1" cy="124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56" name="Line 59"/>
            <p:cNvSpPr>
              <a:spLocks noChangeShapeType="1"/>
            </p:cNvSpPr>
            <p:nvPr/>
          </p:nvSpPr>
          <p:spPr bwMode="auto">
            <a:xfrm flipH="1">
              <a:off x="5015" y="824"/>
              <a:ext cx="14" cy="124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57" name="Line 60"/>
            <p:cNvSpPr>
              <a:spLocks noChangeShapeType="1"/>
            </p:cNvSpPr>
            <p:nvPr/>
          </p:nvSpPr>
          <p:spPr bwMode="auto">
            <a:xfrm>
              <a:off x="4820" y="824"/>
              <a:ext cx="1" cy="124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58" name="Line 61"/>
            <p:cNvSpPr>
              <a:spLocks noChangeShapeType="1"/>
            </p:cNvSpPr>
            <p:nvPr/>
          </p:nvSpPr>
          <p:spPr bwMode="auto">
            <a:xfrm>
              <a:off x="4486" y="1480"/>
              <a:ext cx="292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59" name="Line 62"/>
            <p:cNvSpPr>
              <a:spLocks noChangeShapeType="1"/>
            </p:cNvSpPr>
            <p:nvPr/>
          </p:nvSpPr>
          <p:spPr bwMode="auto">
            <a:xfrm>
              <a:off x="4416" y="1633"/>
              <a:ext cx="293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60" name="Line 63"/>
            <p:cNvSpPr>
              <a:spLocks noChangeShapeType="1"/>
            </p:cNvSpPr>
            <p:nvPr/>
          </p:nvSpPr>
          <p:spPr bwMode="auto">
            <a:xfrm flipH="1">
              <a:off x="4402" y="1480"/>
              <a:ext cx="84" cy="15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61" name="Line 64"/>
            <p:cNvSpPr>
              <a:spLocks noChangeShapeType="1"/>
            </p:cNvSpPr>
            <p:nvPr/>
          </p:nvSpPr>
          <p:spPr bwMode="auto">
            <a:xfrm>
              <a:off x="3622" y="1480"/>
              <a:ext cx="223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62" name="Line 65"/>
            <p:cNvSpPr>
              <a:spLocks noChangeShapeType="1"/>
            </p:cNvSpPr>
            <p:nvPr/>
          </p:nvSpPr>
          <p:spPr bwMode="auto">
            <a:xfrm>
              <a:off x="3524" y="1633"/>
              <a:ext cx="251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63" name="Freeform 66"/>
            <p:cNvSpPr>
              <a:spLocks/>
            </p:cNvSpPr>
            <p:nvPr/>
          </p:nvSpPr>
          <p:spPr bwMode="auto">
            <a:xfrm>
              <a:off x="3560" y="1480"/>
              <a:ext cx="279" cy="153"/>
            </a:xfrm>
            <a:custGeom>
              <a:avLst/>
              <a:gdLst>
                <a:gd name="T0" fmla="*/ 279 w 279"/>
                <a:gd name="T1" fmla="*/ 0 h 153"/>
                <a:gd name="T2" fmla="*/ 209 w 279"/>
                <a:gd name="T3" fmla="*/ 153 h 153"/>
                <a:gd name="T4" fmla="*/ 0 w 279"/>
                <a:gd name="T5" fmla="*/ 153 h 153"/>
                <a:gd name="T6" fmla="*/ 70 w 279"/>
                <a:gd name="T7" fmla="*/ 0 h 153"/>
                <a:gd name="T8" fmla="*/ 279 w 279"/>
                <a:gd name="T9" fmla="*/ 0 h 1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9"/>
                <a:gd name="T16" fmla="*/ 0 h 153"/>
                <a:gd name="T17" fmla="*/ 279 w 279"/>
                <a:gd name="T18" fmla="*/ 153 h 15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9" h="153">
                  <a:moveTo>
                    <a:pt x="279" y="0"/>
                  </a:moveTo>
                  <a:lnTo>
                    <a:pt x="209" y="153"/>
                  </a:lnTo>
                  <a:lnTo>
                    <a:pt x="0" y="153"/>
                  </a:lnTo>
                  <a:lnTo>
                    <a:pt x="70" y="0"/>
                  </a:lnTo>
                  <a:lnTo>
                    <a:pt x="279" y="0"/>
                  </a:lnTo>
                  <a:close/>
                </a:path>
              </a:pathLst>
            </a:custGeom>
            <a:solidFill>
              <a:schemeClr val="hlink"/>
            </a:solidFill>
            <a:ln w="222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64" name="Line 67"/>
            <p:cNvSpPr>
              <a:spLocks noChangeShapeType="1"/>
            </p:cNvSpPr>
            <p:nvPr/>
          </p:nvSpPr>
          <p:spPr bwMode="auto">
            <a:xfrm flipH="1">
              <a:off x="3705" y="2303"/>
              <a:ext cx="167" cy="32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65" name="Line 68"/>
            <p:cNvSpPr>
              <a:spLocks noChangeShapeType="1"/>
            </p:cNvSpPr>
            <p:nvPr/>
          </p:nvSpPr>
          <p:spPr bwMode="auto">
            <a:xfrm>
              <a:off x="3705" y="2624"/>
              <a:ext cx="446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66" name="Line 69"/>
            <p:cNvSpPr>
              <a:spLocks noChangeShapeType="1"/>
            </p:cNvSpPr>
            <p:nvPr/>
          </p:nvSpPr>
          <p:spPr bwMode="auto">
            <a:xfrm flipH="1">
              <a:off x="3872" y="2303"/>
              <a:ext cx="433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67" name="Line 70"/>
            <p:cNvSpPr>
              <a:spLocks noChangeShapeType="1"/>
            </p:cNvSpPr>
            <p:nvPr/>
          </p:nvSpPr>
          <p:spPr bwMode="auto">
            <a:xfrm flipV="1">
              <a:off x="4151" y="2303"/>
              <a:ext cx="154" cy="32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68" name="Rectangle 71"/>
            <p:cNvSpPr>
              <a:spLocks noChangeArrowheads="1"/>
            </p:cNvSpPr>
            <p:nvPr/>
          </p:nvSpPr>
          <p:spPr bwMode="auto">
            <a:xfrm>
              <a:off x="3857" y="503"/>
              <a:ext cx="189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400" b="0">
                  <a:solidFill>
                    <a:srgbClr val="000000"/>
                  </a:solidFill>
                  <a:latin typeface="Arial" charset="0"/>
                </a:rPr>
                <a:t>BC </a:t>
              </a:r>
              <a:endParaRPr lang="en-US"/>
            </a:p>
          </p:txBody>
        </p:sp>
        <p:sp>
          <p:nvSpPr>
            <p:cNvPr id="69" name="Rectangle 72"/>
            <p:cNvSpPr>
              <a:spLocks noChangeArrowheads="1"/>
            </p:cNvSpPr>
            <p:nvPr/>
          </p:nvSpPr>
          <p:spPr bwMode="auto">
            <a:xfrm>
              <a:off x="3647" y="642"/>
              <a:ext cx="189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400" b="0">
                  <a:solidFill>
                    <a:srgbClr val="000000"/>
                  </a:solidFill>
                  <a:latin typeface="Arial" charset="0"/>
                </a:rPr>
                <a:t>DE </a:t>
              </a:r>
              <a:endParaRPr lang="en-US"/>
            </a:p>
          </p:txBody>
        </p:sp>
        <p:sp>
          <p:nvSpPr>
            <p:cNvPr id="70" name="Rectangle 73"/>
            <p:cNvSpPr>
              <a:spLocks noChangeArrowheads="1"/>
            </p:cNvSpPr>
            <p:nvPr/>
          </p:nvSpPr>
          <p:spPr bwMode="auto">
            <a:xfrm>
              <a:off x="4024" y="628"/>
              <a:ext cx="157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400" b="0">
                  <a:solidFill>
                    <a:srgbClr val="000000"/>
                  </a:solidFill>
                  <a:latin typeface="Arial" charset="0"/>
                </a:rPr>
                <a:t>00 </a:t>
              </a:r>
              <a:endParaRPr lang="en-US"/>
            </a:p>
          </p:txBody>
        </p:sp>
        <p:sp>
          <p:nvSpPr>
            <p:cNvPr id="71" name="Rectangle 74"/>
            <p:cNvSpPr>
              <a:spLocks noChangeArrowheads="1"/>
            </p:cNvSpPr>
            <p:nvPr/>
          </p:nvSpPr>
          <p:spPr bwMode="auto">
            <a:xfrm>
              <a:off x="4275" y="628"/>
              <a:ext cx="157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400" b="0">
                  <a:solidFill>
                    <a:srgbClr val="000000"/>
                  </a:solidFill>
                  <a:latin typeface="Arial" charset="0"/>
                </a:rPr>
                <a:t>01 </a:t>
              </a:r>
              <a:endParaRPr lang="en-US"/>
            </a:p>
          </p:txBody>
        </p:sp>
        <p:sp>
          <p:nvSpPr>
            <p:cNvPr id="72" name="Rectangle 75"/>
            <p:cNvSpPr>
              <a:spLocks noChangeArrowheads="1"/>
            </p:cNvSpPr>
            <p:nvPr/>
          </p:nvSpPr>
          <p:spPr bwMode="auto">
            <a:xfrm>
              <a:off x="4604" y="628"/>
              <a:ext cx="148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400" b="0">
                  <a:solidFill>
                    <a:srgbClr val="000000"/>
                  </a:solidFill>
                  <a:latin typeface="Arial" charset="0"/>
                </a:rPr>
                <a:t>11 </a:t>
              </a:r>
              <a:endParaRPr lang="en-US"/>
            </a:p>
          </p:txBody>
        </p:sp>
        <p:sp>
          <p:nvSpPr>
            <p:cNvPr id="73" name="Rectangle 76"/>
            <p:cNvSpPr>
              <a:spLocks noChangeArrowheads="1"/>
            </p:cNvSpPr>
            <p:nvPr/>
          </p:nvSpPr>
          <p:spPr bwMode="auto">
            <a:xfrm>
              <a:off x="4888" y="628"/>
              <a:ext cx="157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400" b="0">
                  <a:solidFill>
                    <a:srgbClr val="000000"/>
                  </a:solidFill>
                  <a:latin typeface="Arial" charset="0"/>
                </a:rPr>
                <a:t>10 </a:t>
              </a:r>
              <a:endParaRPr lang="en-US"/>
            </a:p>
          </p:txBody>
        </p:sp>
        <p:sp>
          <p:nvSpPr>
            <p:cNvPr id="74" name="Rectangle 77"/>
            <p:cNvSpPr>
              <a:spLocks noChangeArrowheads="1"/>
            </p:cNvSpPr>
            <p:nvPr/>
          </p:nvSpPr>
          <p:spPr bwMode="auto">
            <a:xfrm>
              <a:off x="3759" y="796"/>
              <a:ext cx="157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400" b="0">
                  <a:solidFill>
                    <a:srgbClr val="000000"/>
                  </a:solidFill>
                  <a:latin typeface="Arial" charset="0"/>
                </a:rPr>
                <a:t>00 </a:t>
              </a:r>
              <a:endParaRPr lang="en-US"/>
            </a:p>
          </p:txBody>
        </p:sp>
        <p:sp>
          <p:nvSpPr>
            <p:cNvPr id="75" name="Rectangle 78"/>
            <p:cNvSpPr>
              <a:spLocks noChangeArrowheads="1"/>
            </p:cNvSpPr>
            <p:nvPr/>
          </p:nvSpPr>
          <p:spPr bwMode="auto">
            <a:xfrm>
              <a:off x="3647" y="1033"/>
              <a:ext cx="157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400" b="0">
                  <a:solidFill>
                    <a:srgbClr val="000000"/>
                  </a:solidFill>
                  <a:latin typeface="Arial" charset="0"/>
                </a:rPr>
                <a:t>01 </a:t>
              </a:r>
              <a:endParaRPr lang="en-US"/>
            </a:p>
          </p:txBody>
        </p:sp>
        <p:sp>
          <p:nvSpPr>
            <p:cNvPr id="76" name="Rectangle 79"/>
            <p:cNvSpPr>
              <a:spLocks noChangeArrowheads="1"/>
            </p:cNvSpPr>
            <p:nvPr/>
          </p:nvSpPr>
          <p:spPr bwMode="auto">
            <a:xfrm>
              <a:off x="3545" y="1228"/>
              <a:ext cx="148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400" b="0">
                  <a:solidFill>
                    <a:srgbClr val="000000"/>
                  </a:solidFill>
                  <a:latin typeface="Arial" charset="0"/>
                </a:rPr>
                <a:t>11 </a:t>
              </a:r>
              <a:endParaRPr lang="en-US"/>
            </a:p>
          </p:txBody>
        </p:sp>
        <p:sp>
          <p:nvSpPr>
            <p:cNvPr id="77" name="Rectangle 80"/>
            <p:cNvSpPr>
              <a:spLocks noChangeArrowheads="1"/>
            </p:cNvSpPr>
            <p:nvPr/>
          </p:nvSpPr>
          <p:spPr bwMode="auto">
            <a:xfrm>
              <a:off x="3438" y="1452"/>
              <a:ext cx="157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400" b="0">
                  <a:solidFill>
                    <a:srgbClr val="000000"/>
                  </a:solidFill>
                  <a:latin typeface="Arial" charset="0"/>
                </a:rPr>
                <a:t>10 </a:t>
              </a:r>
              <a:endParaRPr lang="en-US"/>
            </a:p>
          </p:txBody>
        </p:sp>
        <p:sp>
          <p:nvSpPr>
            <p:cNvPr id="78" name="Rectangle 81"/>
            <p:cNvSpPr>
              <a:spLocks noChangeArrowheads="1"/>
            </p:cNvSpPr>
            <p:nvPr/>
          </p:nvSpPr>
          <p:spPr bwMode="auto">
            <a:xfrm>
              <a:off x="3313" y="796"/>
              <a:ext cx="235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400" b="0">
                  <a:solidFill>
                    <a:srgbClr val="000000"/>
                  </a:solidFill>
                  <a:latin typeface="Arial" charset="0"/>
                </a:rPr>
                <a:t>A=0 </a:t>
              </a:r>
              <a:endParaRPr lang="en-US"/>
            </a:p>
          </p:txBody>
        </p:sp>
        <p:sp>
          <p:nvSpPr>
            <p:cNvPr id="79" name="Rectangle 82"/>
            <p:cNvSpPr>
              <a:spLocks noChangeArrowheads="1"/>
            </p:cNvSpPr>
            <p:nvPr/>
          </p:nvSpPr>
          <p:spPr bwMode="auto">
            <a:xfrm>
              <a:off x="3857" y="1759"/>
              <a:ext cx="189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400" b="0">
                  <a:solidFill>
                    <a:srgbClr val="000000"/>
                  </a:solidFill>
                  <a:latin typeface="Arial" charset="0"/>
                </a:rPr>
                <a:t>BC </a:t>
              </a:r>
              <a:endParaRPr lang="en-US"/>
            </a:p>
          </p:txBody>
        </p:sp>
        <p:sp>
          <p:nvSpPr>
            <p:cNvPr id="80" name="Rectangle 83"/>
            <p:cNvSpPr>
              <a:spLocks noChangeArrowheads="1"/>
            </p:cNvSpPr>
            <p:nvPr/>
          </p:nvSpPr>
          <p:spPr bwMode="auto">
            <a:xfrm>
              <a:off x="3647" y="1898"/>
              <a:ext cx="189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400" b="0">
                  <a:solidFill>
                    <a:srgbClr val="000000"/>
                  </a:solidFill>
                  <a:latin typeface="Arial" charset="0"/>
                </a:rPr>
                <a:t>DE </a:t>
              </a:r>
              <a:endParaRPr lang="en-US"/>
            </a:p>
          </p:txBody>
        </p:sp>
        <p:sp>
          <p:nvSpPr>
            <p:cNvPr id="81" name="Rectangle 84"/>
            <p:cNvSpPr>
              <a:spLocks noChangeArrowheads="1"/>
            </p:cNvSpPr>
            <p:nvPr/>
          </p:nvSpPr>
          <p:spPr bwMode="auto">
            <a:xfrm>
              <a:off x="4024" y="1884"/>
              <a:ext cx="157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400" b="0">
                  <a:solidFill>
                    <a:srgbClr val="000000"/>
                  </a:solidFill>
                  <a:latin typeface="Arial" charset="0"/>
                </a:rPr>
                <a:t>00 </a:t>
              </a:r>
              <a:endParaRPr lang="en-US"/>
            </a:p>
          </p:txBody>
        </p:sp>
        <p:sp>
          <p:nvSpPr>
            <p:cNvPr id="82" name="Rectangle 85"/>
            <p:cNvSpPr>
              <a:spLocks noChangeArrowheads="1"/>
            </p:cNvSpPr>
            <p:nvPr/>
          </p:nvSpPr>
          <p:spPr bwMode="auto">
            <a:xfrm>
              <a:off x="4275" y="1884"/>
              <a:ext cx="157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400" b="0">
                  <a:solidFill>
                    <a:srgbClr val="000000"/>
                  </a:solidFill>
                  <a:latin typeface="Arial" charset="0"/>
                </a:rPr>
                <a:t>01 </a:t>
              </a:r>
              <a:endParaRPr lang="en-US"/>
            </a:p>
          </p:txBody>
        </p:sp>
        <p:sp>
          <p:nvSpPr>
            <p:cNvPr id="83" name="Rectangle 86"/>
            <p:cNvSpPr>
              <a:spLocks noChangeArrowheads="1"/>
            </p:cNvSpPr>
            <p:nvPr/>
          </p:nvSpPr>
          <p:spPr bwMode="auto">
            <a:xfrm>
              <a:off x="4604" y="1884"/>
              <a:ext cx="148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400" b="0">
                  <a:solidFill>
                    <a:srgbClr val="000000"/>
                  </a:solidFill>
                  <a:latin typeface="Arial" charset="0"/>
                </a:rPr>
                <a:t>11 </a:t>
              </a:r>
              <a:endParaRPr lang="en-US"/>
            </a:p>
          </p:txBody>
        </p:sp>
        <p:sp>
          <p:nvSpPr>
            <p:cNvPr id="84" name="Rectangle 87"/>
            <p:cNvSpPr>
              <a:spLocks noChangeArrowheads="1"/>
            </p:cNvSpPr>
            <p:nvPr/>
          </p:nvSpPr>
          <p:spPr bwMode="auto">
            <a:xfrm>
              <a:off x="4888" y="1884"/>
              <a:ext cx="157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400" b="0">
                  <a:solidFill>
                    <a:srgbClr val="000000"/>
                  </a:solidFill>
                  <a:latin typeface="Arial" charset="0"/>
                </a:rPr>
                <a:t>10 </a:t>
              </a:r>
              <a:endParaRPr lang="en-US"/>
            </a:p>
          </p:txBody>
        </p:sp>
        <p:sp>
          <p:nvSpPr>
            <p:cNvPr id="85" name="Rectangle 88"/>
            <p:cNvSpPr>
              <a:spLocks noChangeArrowheads="1"/>
            </p:cNvSpPr>
            <p:nvPr/>
          </p:nvSpPr>
          <p:spPr bwMode="auto">
            <a:xfrm>
              <a:off x="3759" y="2052"/>
              <a:ext cx="157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400" b="0">
                  <a:solidFill>
                    <a:srgbClr val="000000"/>
                  </a:solidFill>
                  <a:latin typeface="Arial" charset="0"/>
                </a:rPr>
                <a:t>00 </a:t>
              </a:r>
              <a:endParaRPr lang="en-US"/>
            </a:p>
          </p:txBody>
        </p:sp>
        <p:sp>
          <p:nvSpPr>
            <p:cNvPr id="86" name="Rectangle 89"/>
            <p:cNvSpPr>
              <a:spLocks noChangeArrowheads="1"/>
            </p:cNvSpPr>
            <p:nvPr/>
          </p:nvSpPr>
          <p:spPr bwMode="auto">
            <a:xfrm>
              <a:off x="3647" y="2289"/>
              <a:ext cx="157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400" b="0">
                  <a:solidFill>
                    <a:srgbClr val="000000"/>
                  </a:solidFill>
                  <a:latin typeface="Arial" charset="0"/>
                </a:rPr>
                <a:t>01 </a:t>
              </a:r>
              <a:endParaRPr lang="en-US"/>
            </a:p>
          </p:txBody>
        </p:sp>
        <p:sp>
          <p:nvSpPr>
            <p:cNvPr id="87" name="Rectangle 90"/>
            <p:cNvSpPr>
              <a:spLocks noChangeArrowheads="1"/>
            </p:cNvSpPr>
            <p:nvPr/>
          </p:nvSpPr>
          <p:spPr bwMode="auto">
            <a:xfrm>
              <a:off x="3545" y="2484"/>
              <a:ext cx="148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400" b="0">
                  <a:solidFill>
                    <a:srgbClr val="000000"/>
                  </a:solidFill>
                  <a:latin typeface="Arial" charset="0"/>
                </a:rPr>
                <a:t>11 </a:t>
              </a:r>
              <a:endParaRPr lang="en-US"/>
            </a:p>
          </p:txBody>
        </p:sp>
        <p:sp>
          <p:nvSpPr>
            <p:cNvPr id="88" name="Rectangle 91"/>
            <p:cNvSpPr>
              <a:spLocks noChangeArrowheads="1"/>
            </p:cNvSpPr>
            <p:nvPr/>
          </p:nvSpPr>
          <p:spPr bwMode="auto">
            <a:xfrm>
              <a:off x="3424" y="2708"/>
              <a:ext cx="157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400" b="0">
                  <a:solidFill>
                    <a:srgbClr val="000000"/>
                  </a:solidFill>
                  <a:latin typeface="Arial" charset="0"/>
                </a:rPr>
                <a:t>10 </a:t>
              </a:r>
              <a:endParaRPr lang="en-US"/>
            </a:p>
          </p:txBody>
        </p:sp>
        <p:sp>
          <p:nvSpPr>
            <p:cNvPr id="89" name="Rectangle 92"/>
            <p:cNvSpPr>
              <a:spLocks noChangeArrowheads="1"/>
            </p:cNvSpPr>
            <p:nvPr/>
          </p:nvSpPr>
          <p:spPr bwMode="auto">
            <a:xfrm>
              <a:off x="3313" y="2052"/>
              <a:ext cx="235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400" b="0">
                  <a:solidFill>
                    <a:srgbClr val="000000"/>
                  </a:solidFill>
                  <a:latin typeface="Arial" charset="0"/>
                </a:rPr>
                <a:t>A=1 </a:t>
              </a:r>
              <a:endParaRPr lang="en-US"/>
            </a:p>
          </p:txBody>
        </p:sp>
        <p:sp>
          <p:nvSpPr>
            <p:cNvPr id="90" name="Rectangle 93"/>
            <p:cNvSpPr>
              <a:spLocks noChangeArrowheads="1"/>
            </p:cNvSpPr>
            <p:nvPr/>
          </p:nvSpPr>
          <p:spPr bwMode="auto">
            <a:xfrm>
              <a:off x="4164" y="1019"/>
              <a:ext cx="94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400" b="0">
                  <a:solidFill>
                    <a:srgbClr val="000000"/>
                  </a:solidFill>
                  <a:latin typeface="Arial" charset="0"/>
                </a:rPr>
                <a:t>1 </a:t>
              </a:r>
              <a:endParaRPr lang="en-US"/>
            </a:p>
          </p:txBody>
        </p:sp>
        <p:sp>
          <p:nvSpPr>
            <p:cNvPr id="91" name="Rectangle 94"/>
            <p:cNvSpPr>
              <a:spLocks noChangeArrowheads="1"/>
            </p:cNvSpPr>
            <p:nvPr/>
          </p:nvSpPr>
          <p:spPr bwMode="auto">
            <a:xfrm>
              <a:off x="4485" y="1019"/>
              <a:ext cx="94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400" b="0">
                  <a:solidFill>
                    <a:srgbClr val="000000"/>
                  </a:solidFill>
                  <a:latin typeface="Arial" charset="0"/>
                </a:rPr>
                <a:t>1 </a:t>
              </a:r>
              <a:endParaRPr lang="en-US"/>
            </a:p>
          </p:txBody>
        </p:sp>
        <p:sp>
          <p:nvSpPr>
            <p:cNvPr id="92" name="Rectangle 95"/>
            <p:cNvSpPr>
              <a:spLocks noChangeArrowheads="1"/>
            </p:cNvSpPr>
            <p:nvPr/>
          </p:nvSpPr>
          <p:spPr bwMode="auto">
            <a:xfrm>
              <a:off x="4847" y="810"/>
              <a:ext cx="94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400" b="0">
                  <a:solidFill>
                    <a:srgbClr val="000000"/>
                  </a:solidFill>
                  <a:latin typeface="Arial" charset="0"/>
                </a:rPr>
                <a:t>1 </a:t>
              </a:r>
              <a:endParaRPr lang="en-US"/>
            </a:p>
          </p:txBody>
        </p:sp>
        <p:sp>
          <p:nvSpPr>
            <p:cNvPr id="93" name="Rectangle 96"/>
            <p:cNvSpPr>
              <a:spLocks noChangeArrowheads="1"/>
            </p:cNvSpPr>
            <p:nvPr/>
          </p:nvSpPr>
          <p:spPr bwMode="auto">
            <a:xfrm>
              <a:off x="3690" y="1438"/>
              <a:ext cx="94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400" b="0">
                  <a:solidFill>
                    <a:srgbClr val="000000"/>
                  </a:solidFill>
                  <a:latin typeface="Arial" charset="0"/>
                </a:rPr>
                <a:t>1 </a:t>
              </a:r>
              <a:endParaRPr lang="en-US"/>
            </a:p>
          </p:txBody>
        </p:sp>
        <p:sp>
          <p:nvSpPr>
            <p:cNvPr id="94" name="Rectangle 97"/>
            <p:cNvSpPr>
              <a:spLocks noChangeArrowheads="1"/>
            </p:cNvSpPr>
            <p:nvPr/>
          </p:nvSpPr>
          <p:spPr bwMode="auto">
            <a:xfrm>
              <a:off x="4067" y="1228"/>
              <a:ext cx="94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400" b="0">
                  <a:solidFill>
                    <a:srgbClr val="000000"/>
                  </a:solidFill>
                  <a:latin typeface="Arial" charset="0"/>
                </a:rPr>
                <a:t>1 </a:t>
              </a:r>
              <a:endParaRPr lang="en-US"/>
            </a:p>
          </p:txBody>
        </p:sp>
        <p:sp>
          <p:nvSpPr>
            <p:cNvPr id="95" name="Rectangle 98"/>
            <p:cNvSpPr>
              <a:spLocks noChangeArrowheads="1"/>
            </p:cNvSpPr>
            <p:nvPr/>
          </p:nvSpPr>
          <p:spPr bwMode="auto">
            <a:xfrm>
              <a:off x="4373" y="1242"/>
              <a:ext cx="94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400" b="0">
                  <a:solidFill>
                    <a:srgbClr val="000000"/>
                  </a:solidFill>
                  <a:latin typeface="Arial" charset="0"/>
                </a:rPr>
                <a:t>1 </a:t>
              </a:r>
              <a:endParaRPr lang="en-US"/>
            </a:p>
          </p:txBody>
        </p:sp>
        <p:sp>
          <p:nvSpPr>
            <p:cNvPr id="96" name="Rectangle 99"/>
            <p:cNvSpPr>
              <a:spLocks noChangeArrowheads="1"/>
            </p:cNvSpPr>
            <p:nvPr/>
          </p:nvSpPr>
          <p:spPr bwMode="auto">
            <a:xfrm>
              <a:off x="4513" y="1452"/>
              <a:ext cx="94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400" b="0">
                  <a:solidFill>
                    <a:srgbClr val="000000"/>
                  </a:solidFill>
                  <a:latin typeface="Arial" charset="0"/>
                </a:rPr>
                <a:t>1 </a:t>
              </a:r>
              <a:endParaRPr lang="en-US"/>
            </a:p>
          </p:txBody>
        </p:sp>
        <p:sp>
          <p:nvSpPr>
            <p:cNvPr id="97" name="Rectangle 100"/>
            <p:cNvSpPr>
              <a:spLocks noChangeArrowheads="1"/>
            </p:cNvSpPr>
            <p:nvPr/>
          </p:nvSpPr>
          <p:spPr bwMode="auto">
            <a:xfrm>
              <a:off x="4833" y="2052"/>
              <a:ext cx="94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400" b="0">
                  <a:solidFill>
                    <a:srgbClr val="000000"/>
                  </a:solidFill>
                  <a:latin typeface="Arial" charset="0"/>
                </a:rPr>
                <a:t>1 </a:t>
              </a:r>
              <a:endParaRPr lang="en-US"/>
            </a:p>
          </p:txBody>
        </p:sp>
        <p:sp>
          <p:nvSpPr>
            <p:cNvPr id="98" name="Rectangle 101"/>
            <p:cNvSpPr>
              <a:spLocks noChangeArrowheads="1"/>
            </p:cNvSpPr>
            <p:nvPr/>
          </p:nvSpPr>
          <p:spPr bwMode="auto">
            <a:xfrm>
              <a:off x="3885" y="2275"/>
              <a:ext cx="94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400" b="0">
                  <a:solidFill>
                    <a:srgbClr val="000000"/>
                  </a:solidFill>
                  <a:latin typeface="Arial" charset="0"/>
                </a:rPr>
                <a:t>1 </a:t>
              </a:r>
              <a:endParaRPr lang="en-US"/>
            </a:p>
          </p:txBody>
        </p:sp>
        <p:sp>
          <p:nvSpPr>
            <p:cNvPr id="99" name="Rectangle 102"/>
            <p:cNvSpPr>
              <a:spLocks noChangeArrowheads="1"/>
            </p:cNvSpPr>
            <p:nvPr/>
          </p:nvSpPr>
          <p:spPr bwMode="auto">
            <a:xfrm>
              <a:off x="4150" y="2261"/>
              <a:ext cx="94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400" b="0">
                  <a:solidFill>
                    <a:srgbClr val="000000"/>
                  </a:solidFill>
                  <a:latin typeface="Arial" charset="0"/>
                </a:rPr>
                <a:t>1 </a:t>
              </a:r>
              <a:endParaRPr lang="en-US"/>
            </a:p>
          </p:txBody>
        </p:sp>
        <p:sp>
          <p:nvSpPr>
            <p:cNvPr id="100" name="Rectangle 103"/>
            <p:cNvSpPr>
              <a:spLocks noChangeArrowheads="1"/>
            </p:cNvSpPr>
            <p:nvPr/>
          </p:nvSpPr>
          <p:spPr bwMode="auto">
            <a:xfrm>
              <a:off x="4429" y="2275"/>
              <a:ext cx="94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400" b="0">
                  <a:solidFill>
                    <a:srgbClr val="000000"/>
                  </a:solidFill>
                  <a:latin typeface="Arial" charset="0"/>
                </a:rPr>
                <a:t>1 </a:t>
              </a:r>
              <a:endParaRPr lang="en-US"/>
            </a:p>
          </p:txBody>
        </p:sp>
        <p:sp>
          <p:nvSpPr>
            <p:cNvPr id="101" name="Rectangle 104"/>
            <p:cNvSpPr>
              <a:spLocks noChangeArrowheads="1"/>
            </p:cNvSpPr>
            <p:nvPr/>
          </p:nvSpPr>
          <p:spPr bwMode="auto">
            <a:xfrm>
              <a:off x="3788" y="2470"/>
              <a:ext cx="94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400" b="0">
                  <a:solidFill>
                    <a:srgbClr val="000000"/>
                  </a:solidFill>
                  <a:latin typeface="Arial" charset="0"/>
                </a:rPr>
                <a:t>1 </a:t>
              </a:r>
              <a:endParaRPr lang="en-US"/>
            </a:p>
          </p:txBody>
        </p:sp>
        <p:sp>
          <p:nvSpPr>
            <p:cNvPr id="102" name="Rectangle 105"/>
            <p:cNvSpPr>
              <a:spLocks noChangeArrowheads="1"/>
            </p:cNvSpPr>
            <p:nvPr/>
          </p:nvSpPr>
          <p:spPr bwMode="auto">
            <a:xfrm>
              <a:off x="4053" y="2470"/>
              <a:ext cx="94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400" b="0">
                  <a:solidFill>
                    <a:srgbClr val="000000"/>
                  </a:solidFill>
                  <a:latin typeface="Arial" charset="0"/>
                </a:rPr>
                <a:t>1 </a:t>
              </a:r>
              <a:endParaRPr lang="en-US"/>
            </a:p>
          </p:txBody>
        </p:sp>
        <p:sp>
          <p:nvSpPr>
            <p:cNvPr id="103" name="Rectangle 106"/>
            <p:cNvSpPr>
              <a:spLocks noChangeArrowheads="1"/>
            </p:cNvSpPr>
            <p:nvPr/>
          </p:nvSpPr>
          <p:spPr bwMode="auto">
            <a:xfrm>
              <a:off x="4345" y="2470"/>
              <a:ext cx="94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400" b="0">
                  <a:solidFill>
                    <a:srgbClr val="000000"/>
                  </a:solidFill>
                  <a:latin typeface="Arial" charset="0"/>
                </a:rPr>
                <a:t>1 </a:t>
              </a:r>
              <a:endParaRPr lang="en-US"/>
            </a:p>
          </p:txBody>
        </p:sp>
      </p:grpSp>
      <p:sp>
        <p:nvSpPr>
          <p:cNvPr id="104" name="Rectangle 4"/>
          <p:cNvSpPr>
            <a:spLocks noChangeArrowheads="1"/>
          </p:cNvSpPr>
          <p:nvPr/>
        </p:nvSpPr>
        <p:spPr bwMode="auto">
          <a:xfrm>
            <a:off x="285720" y="5572140"/>
            <a:ext cx="6958036" cy="2867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63500" tIns="25400" rIns="63500" bIns="25400">
            <a:spAutoFit/>
          </a:bodyPr>
          <a:lstStyle/>
          <a:p>
            <a:pPr algn="ctr" eaLnBrk="0" hangingPunct="0">
              <a:lnSpc>
                <a:spcPct val="85000"/>
              </a:lnSpc>
              <a:buNone/>
            </a:pPr>
            <a:r>
              <a:rPr kumimoji="1" lang="en-US" altLang="ko-KR" sz="1800" dirty="0" smtClean="0">
                <a:latin typeface="Arial" charset="0"/>
                <a:ea typeface="굴림" pitchFamily="50" charset="-127"/>
              </a:rPr>
              <a:t>F(A,B,C,D,E</a:t>
            </a:r>
            <a:r>
              <a:rPr kumimoji="1" lang="en-US" altLang="ko-KR" sz="1800" dirty="0">
                <a:latin typeface="Arial" charset="0"/>
                <a:ea typeface="굴림" pitchFamily="50" charset="-127"/>
              </a:rPr>
              <a:t>) = </a:t>
            </a:r>
            <a:r>
              <a:rPr kumimoji="1" lang="en-US" altLang="ko-KR" sz="1800" dirty="0" err="1" smtClean="0">
                <a:latin typeface="Symbol" pitchFamily="18" charset="2"/>
                <a:ea typeface="굴림" pitchFamily="50" charset="-127"/>
              </a:rPr>
              <a:t>S</a:t>
            </a:r>
            <a:r>
              <a:rPr kumimoji="1" lang="en-US" altLang="ko-KR" sz="1800" dirty="0" err="1" smtClean="0">
                <a:latin typeface="Arial" charset="0"/>
                <a:ea typeface="굴림" pitchFamily="50" charset="-127"/>
              </a:rPr>
              <a:t>m</a:t>
            </a:r>
            <a:r>
              <a:rPr kumimoji="1" lang="en-US" altLang="ko-KR" sz="1800" dirty="0" smtClean="0">
                <a:latin typeface="Arial" charset="0"/>
                <a:ea typeface="굴림" pitchFamily="50" charset="-127"/>
              </a:rPr>
              <a:t>(2,5,7,8,10,13,15,17,19,21,23,24,29 </a:t>
            </a:r>
            <a:r>
              <a:rPr kumimoji="1" lang="en-US" altLang="ko-KR" sz="1800" dirty="0">
                <a:latin typeface="Arial" charset="0"/>
                <a:ea typeface="굴림" pitchFamily="50" charset="-127"/>
              </a:rPr>
              <a:t>31)</a:t>
            </a:r>
          </a:p>
        </p:txBody>
      </p:sp>
      <p:sp>
        <p:nvSpPr>
          <p:cNvPr id="105" name="Rectangle 6"/>
          <p:cNvSpPr>
            <a:spLocks noChangeArrowheads="1"/>
          </p:cNvSpPr>
          <p:nvPr/>
        </p:nvSpPr>
        <p:spPr bwMode="auto">
          <a:xfrm>
            <a:off x="2357422" y="6072206"/>
            <a:ext cx="4786346" cy="2867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63500" tIns="25400" rIns="63500" bIns="25400">
            <a:spAutoFit/>
          </a:bodyPr>
          <a:lstStyle/>
          <a:p>
            <a:pPr algn="ctr" rtl="0" eaLnBrk="0" hangingPunct="0">
              <a:lnSpc>
                <a:spcPct val="85000"/>
              </a:lnSpc>
              <a:buNone/>
            </a:pPr>
            <a:r>
              <a:rPr kumimoji="1" lang="en-US" altLang="ko-KR" sz="1800" dirty="0">
                <a:latin typeface="Arial" charset="0"/>
                <a:ea typeface="굴림" pitchFamily="50" charset="-127"/>
              </a:rPr>
              <a:t>= C E  +  A B' E  +  B C' D' E'  </a:t>
            </a:r>
            <a:r>
              <a:rPr kumimoji="1" lang="en-US" altLang="ko-KR" sz="1800" dirty="0" smtClean="0">
                <a:latin typeface="Arial" charset="0"/>
                <a:ea typeface="굴림" pitchFamily="50" charset="-127"/>
              </a:rPr>
              <a:t>+  </a:t>
            </a:r>
            <a:r>
              <a:rPr kumimoji="1" lang="en-US" altLang="ko-KR" sz="1800" dirty="0">
                <a:latin typeface="Arial" charset="0"/>
                <a:ea typeface="굴림" pitchFamily="50" charset="-127"/>
              </a:rPr>
              <a:t>A' C' D E'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3971924" cy="654032"/>
          </a:xfrm>
        </p:spPr>
        <p:txBody>
          <a:bodyPr/>
          <a:lstStyle/>
          <a:p>
            <a:pPr algn="l" eaLnBrk="1" hangingPunct="1"/>
            <a:r>
              <a:rPr lang="en-US" sz="3200" b="1" kern="12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6-Variable K-Map</a:t>
            </a: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820738">
              <a:defRPr/>
            </a:pPr>
            <a:fld id="{023080DE-97EF-4656-A946-6A1EBD0F022C}" type="slidenum">
              <a:rPr lang="en-US">
                <a:latin typeface="+mn-lt"/>
              </a:rPr>
              <a:pPr defTabSz="820738">
                <a:defRPr/>
              </a:pPr>
              <a:t>33</a:t>
            </a:fld>
            <a:endParaRPr lang="en-US">
              <a:latin typeface="+mn-lt"/>
            </a:endParaRPr>
          </a:p>
        </p:txBody>
      </p:sp>
      <p:pic>
        <p:nvPicPr>
          <p:cNvPr id="39941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1000108"/>
            <a:ext cx="7229177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>
          <a:xfrm>
            <a:off x="3286116" y="0"/>
            <a:ext cx="5686436" cy="796908"/>
          </a:xfrm>
        </p:spPr>
        <p:txBody>
          <a:bodyPr/>
          <a:lstStyle/>
          <a:p>
            <a:pPr algn="r" rtl="1" eaLnBrk="1" hangingPunct="1"/>
            <a:r>
              <a:rPr lang="fa-IR" sz="3200" b="1" kern="12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ترکيب هاي </a:t>
            </a:r>
            <a:r>
              <a:rPr lang="en-US" sz="3200" b="1" kern="12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XOR</a:t>
            </a:r>
            <a:r>
              <a:rPr lang="fa-IR" sz="3200" b="1" kern="12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 در جدول کارنو</a:t>
            </a:r>
            <a:endParaRPr lang="en-US" sz="3200" b="1" kern="1200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43012" name="Rectangle 3"/>
          <p:cNvSpPr>
            <a:spLocks noGrp="1" noChangeArrowheads="1"/>
          </p:cNvSpPr>
          <p:nvPr>
            <p:ph idx="1"/>
          </p:nvPr>
        </p:nvSpPr>
        <p:spPr>
          <a:xfrm>
            <a:off x="714348" y="1214422"/>
            <a:ext cx="7772400" cy="852478"/>
          </a:xfrm>
        </p:spPr>
        <p:txBody>
          <a:bodyPr/>
          <a:lstStyle/>
          <a:p>
            <a:pPr lvl="1" algn="r" rtl="1" eaLnBrk="1" hangingPunct="1">
              <a:lnSpc>
                <a:spcPct val="90000"/>
              </a:lnSpc>
            </a:pPr>
            <a:r>
              <a:rPr lang="fa-IR" dirty="0" smtClean="0">
                <a:cs typeface="B Mitra" pitchFamily="2" charset="-78"/>
              </a:rPr>
              <a:t>خانه هاي قطري نشان مي دهند يکي از فرم هاي </a:t>
            </a:r>
            <a:r>
              <a:rPr lang="en-US" dirty="0" smtClean="0">
                <a:cs typeface="B Mitra" pitchFamily="2" charset="-78"/>
              </a:rPr>
              <a:t>XOR/XNOR</a:t>
            </a:r>
            <a:r>
              <a:rPr lang="fa-IR" dirty="0" smtClean="0">
                <a:cs typeface="B Mitra" pitchFamily="2" charset="-78"/>
              </a:rPr>
              <a:t> است که با دقت بيشتر معلوم مي شود کدام است.</a:t>
            </a:r>
          </a:p>
          <a:p>
            <a:pPr lvl="1" algn="r" rtl="1" eaLnBrk="1" hangingPunct="1">
              <a:lnSpc>
                <a:spcPct val="90000"/>
              </a:lnSpc>
            </a:pPr>
            <a:endParaRPr lang="en-US" dirty="0" smtClean="0">
              <a:cs typeface="B Mitra" pitchFamily="2" charset="-78"/>
            </a:endParaRPr>
          </a:p>
        </p:txBody>
      </p:sp>
      <p:sp>
        <p:nvSpPr>
          <p:cNvPr id="4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820738">
              <a:defRPr/>
            </a:pPr>
            <a:fld id="{C5A47E54-CEC4-4D32-B68B-CF113B79E0C4}" type="slidenum">
              <a:rPr lang="en-US">
                <a:latin typeface="+mn-lt"/>
              </a:rPr>
              <a:pPr defTabSz="820738">
                <a:defRPr/>
              </a:pPr>
              <a:t>34</a:t>
            </a:fld>
            <a:endParaRPr lang="en-US">
              <a:latin typeface="+mn-lt"/>
            </a:endParaRPr>
          </a:p>
        </p:txBody>
      </p:sp>
      <p:graphicFrame>
        <p:nvGraphicFramePr>
          <p:cNvPr id="1280072" name="Group 72"/>
          <p:cNvGraphicFramePr>
            <a:graphicFrameLocks noGrp="1"/>
          </p:cNvGraphicFramePr>
          <p:nvPr/>
        </p:nvGraphicFramePr>
        <p:xfrm>
          <a:off x="1265238" y="2932113"/>
          <a:ext cx="1292225" cy="1073150"/>
        </p:xfrm>
        <a:graphic>
          <a:graphicData uri="http://schemas.openxmlformats.org/drawingml/2006/table">
            <a:tbl>
              <a:tblPr/>
              <a:tblGrid>
                <a:gridCol w="714375"/>
                <a:gridCol w="577850"/>
              </a:tblGrid>
              <a:tr h="533400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5050"/>
                        </a:solidFill>
                        <a:effectLst/>
                        <a:latin typeface="Arial" charset="0"/>
                        <a:cs typeface="Zar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5050"/>
                          </a:solidFill>
                          <a:effectLst/>
                          <a:latin typeface="Arial" charset="0"/>
                          <a:cs typeface="Zar" pitchFamily="2" charset="-78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5050"/>
                          </a:solidFill>
                          <a:effectLst/>
                          <a:latin typeface="Arial" charset="0"/>
                          <a:cs typeface="Zar" pitchFamily="2" charset="-78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5050"/>
                        </a:solidFill>
                        <a:effectLst/>
                        <a:latin typeface="Arial" charset="0"/>
                        <a:cs typeface="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70"/>
          <p:cNvGrpSpPr>
            <a:grpSpLocks/>
          </p:cNvGrpSpPr>
          <p:nvPr/>
        </p:nvGrpSpPr>
        <p:grpSpPr bwMode="auto">
          <a:xfrm>
            <a:off x="820738" y="2349501"/>
            <a:ext cx="1435101" cy="1441451"/>
            <a:chOff x="517" y="1480"/>
            <a:chExt cx="904" cy="908"/>
          </a:xfrm>
        </p:grpSpPr>
        <p:sp>
          <p:nvSpPr>
            <p:cNvPr id="43046" name="Rectangle 57"/>
            <p:cNvSpPr>
              <a:spLocks noChangeArrowheads="1"/>
            </p:cNvSpPr>
            <p:nvPr/>
          </p:nvSpPr>
          <p:spPr bwMode="auto">
            <a:xfrm>
              <a:off x="938" y="1661"/>
              <a:ext cx="81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200" b="0">
                  <a:solidFill>
                    <a:srgbClr val="000000"/>
                  </a:solidFill>
                  <a:latin typeface="Geneva"/>
                </a:rPr>
                <a:t>0 </a:t>
              </a:r>
              <a:endParaRPr lang="en-US" b="0"/>
            </a:p>
          </p:txBody>
        </p:sp>
        <p:sp>
          <p:nvSpPr>
            <p:cNvPr id="43047" name="Rectangle 58"/>
            <p:cNvSpPr>
              <a:spLocks noChangeArrowheads="1"/>
            </p:cNvSpPr>
            <p:nvPr/>
          </p:nvSpPr>
          <p:spPr bwMode="auto">
            <a:xfrm>
              <a:off x="1340" y="1661"/>
              <a:ext cx="81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200" b="0">
                  <a:solidFill>
                    <a:srgbClr val="000000"/>
                  </a:solidFill>
                  <a:latin typeface="Geneva"/>
                </a:rPr>
                <a:t>1 </a:t>
              </a:r>
              <a:endParaRPr lang="en-US" b="0"/>
            </a:p>
          </p:txBody>
        </p:sp>
        <p:sp>
          <p:nvSpPr>
            <p:cNvPr id="43048" name="Rectangle 61"/>
            <p:cNvSpPr>
              <a:spLocks noChangeArrowheads="1"/>
            </p:cNvSpPr>
            <p:nvPr/>
          </p:nvSpPr>
          <p:spPr bwMode="auto">
            <a:xfrm>
              <a:off x="656" y="1933"/>
              <a:ext cx="81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200" b="0">
                  <a:solidFill>
                    <a:srgbClr val="000000"/>
                  </a:solidFill>
                  <a:latin typeface="Geneva"/>
                </a:rPr>
                <a:t>0 </a:t>
              </a:r>
              <a:endParaRPr lang="en-US" b="0"/>
            </a:p>
          </p:txBody>
        </p:sp>
        <p:sp>
          <p:nvSpPr>
            <p:cNvPr id="43049" name="Rectangle 62"/>
            <p:cNvSpPr>
              <a:spLocks noChangeArrowheads="1"/>
            </p:cNvSpPr>
            <p:nvPr/>
          </p:nvSpPr>
          <p:spPr bwMode="auto">
            <a:xfrm>
              <a:off x="622" y="2272"/>
              <a:ext cx="81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200" b="0">
                  <a:solidFill>
                    <a:srgbClr val="000000"/>
                  </a:solidFill>
                  <a:latin typeface="Geneva"/>
                </a:rPr>
                <a:t>1 </a:t>
              </a:r>
              <a:endParaRPr lang="en-US" b="0"/>
            </a:p>
          </p:txBody>
        </p:sp>
        <p:sp>
          <p:nvSpPr>
            <p:cNvPr id="43050" name="Text Box 63"/>
            <p:cNvSpPr txBox="1">
              <a:spLocks noChangeArrowheads="1"/>
            </p:cNvSpPr>
            <p:nvPr/>
          </p:nvSpPr>
          <p:spPr bwMode="auto">
            <a:xfrm>
              <a:off x="517" y="1645"/>
              <a:ext cx="231" cy="291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en-US" sz="2400" b="0" dirty="0">
                  <a:latin typeface="Comic Sans MS" pitchFamily="66" charset="0"/>
                </a:rPr>
                <a:t>b</a:t>
              </a:r>
            </a:p>
          </p:txBody>
        </p:sp>
        <p:sp>
          <p:nvSpPr>
            <p:cNvPr id="43051" name="Text Box 64"/>
            <p:cNvSpPr txBox="1">
              <a:spLocks noChangeArrowheads="1"/>
            </p:cNvSpPr>
            <p:nvPr/>
          </p:nvSpPr>
          <p:spPr bwMode="auto">
            <a:xfrm>
              <a:off x="625" y="1480"/>
              <a:ext cx="215" cy="291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en-US" sz="2400" b="0" dirty="0">
                  <a:latin typeface="Comic Sans MS" pitchFamily="66" charset="0"/>
                </a:rPr>
                <a:t>a</a:t>
              </a:r>
            </a:p>
          </p:txBody>
        </p:sp>
        <p:sp>
          <p:nvSpPr>
            <p:cNvPr id="43052" name="Line 65"/>
            <p:cNvSpPr>
              <a:spLocks noChangeShapeType="1"/>
            </p:cNvSpPr>
            <p:nvPr/>
          </p:nvSpPr>
          <p:spPr bwMode="auto">
            <a:xfrm flipH="1" flipV="1">
              <a:off x="578" y="1618"/>
              <a:ext cx="240" cy="240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/>
            <a:lstStyle/>
            <a:p>
              <a:pPr>
                <a:buNone/>
              </a:pPr>
              <a:endParaRPr lang="en-US"/>
            </a:p>
          </p:txBody>
        </p:sp>
      </p:grpSp>
      <p:sp>
        <p:nvSpPr>
          <p:cNvPr id="1280069" name="Rectangle 69"/>
          <p:cNvSpPr>
            <a:spLocks noChangeArrowheads="1"/>
          </p:cNvSpPr>
          <p:nvPr/>
        </p:nvSpPr>
        <p:spPr bwMode="auto">
          <a:xfrm>
            <a:off x="3581400" y="3170238"/>
            <a:ext cx="3031279" cy="417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63500" tIns="25400" rIns="63500" bIns="25400">
            <a:spAutoFit/>
          </a:bodyPr>
          <a:lstStyle/>
          <a:p>
            <a:pPr algn="ctr" rtl="0" eaLnBrk="0" hangingPunct="0">
              <a:lnSpc>
                <a:spcPct val="85000"/>
              </a:lnSpc>
              <a:buNone/>
            </a:pPr>
            <a:r>
              <a:rPr kumimoji="1" lang="en-US" altLang="ko-KR" sz="2800" dirty="0" err="1">
                <a:latin typeface="Arial" charset="0"/>
                <a:ea typeface="굴림" pitchFamily="50" charset="-127"/>
              </a:rPr>
              <a:t>ab</a:t>
            </a:r>
            <a:r>
              <a:rPr kumimoji="1" lang="en-US" altLang="ko-KR" sz="2800" dirty="0">
                <a:ea typeface="굴림" pitchFamily="50" charset="-127"/>
              </a:rPr>
              <a:t>’</a:t>
            </a:r>
            <a:r>
              <a:rPr kumimoji="1" lang="en-US" altLang="ko-KR" sz="2800" dirty="0">
                <a:latin typeface="Arial" charset="0"/>
                <a:ea typeface="굴림" pitchFamily="50" charset="-127"/>
              </a:rPr>
              <a:t> + </a:t>
            </a:r>
            <a:r>
              <a:rPr kumimoji="1" lang="en-US" altLang="ko-KR" sz="2800" dirty="0" err="1">
                <a:latin typeface="Arial" charset="0"/>
                <a:ea typeface="굴림" pitchFamily="50" charset="-127"/>
              </a:rPr>
              <a:t>a</a:t>
            </a:r>
            <a:r>
              <a:rPr kumimoji="1" lang="en-US" altLang="ko-KR" sz="2800" dirty="0" err="1">
                <a:ea typeface="굴림" pitchFamily="50" charset="-127"/>
              </a:rPr>
              <a:t>’</a:t>
            </a:r>
            <a:r>
              <a:rPr kumimoji="1" lang="en-US" altLang="ko-KR" sz="2800" dirty="0" err="1">
                <a:latin typeface="Arial" charset="0"/>
                <a:ea typeface="굴림" pitchFamily="50" charset="-127"/>
              </a:rPr>
              <a:t>b</a:t>
            </a:r>
            <a:r>
              <a:rPr kumimoji="1" lang="en-US" altLang="ko-KR" sz="2800" dirty="0">
                <a:latin typeface="Arial" charset="0"/>
                <a:ea typeface="굴림" pitchFamily="50" charset="-127"/>
              </a:rPr>
              <a:t> = a </a:t>
            </a:r>
            <a:r>
              <a:rPr kumimoji="1" lang="en-US" altLang="ko-KR" sz="1600" dirty="0">
                <a:latin typeface="Arial" charset="0"/>
                <a:ea typeface="굴림" pitchFamily="50" charset="-127"/>
              </a:rPr>
              <a:t>XOR</a:t>
            </a:r>
            <a:r>
              <a:rPr kumimoji="1" lang="en-US" altLang="ko-KR" sz="2800" dirty="0">
                <a:latin typeface="Arial" charset="0"/>
                <a:ea typeface="굴림" pitchFamily="50" charset="-127"/>
              </a:rPr>
              <a:t> b</a:t>
            </a:r>
          </a:p>
        </p:txBody>
      </p:sp>
      <p:graphicFrame>
        <p:nvGraphicFramePr>
          <p:cNvPr id="1280074" name="Group 74"/>
          <p:cNvGraphicFramePr>
            <a:graphicFrameLocks noGrp="1"/>
          </p:cNvGraphicFramePr>
          <p:nvPr/>
        </p:nvGraphicFramePr>
        <p:xfrm>
          <a:off x="1270000" y="4803775"/>
          <a:ext cx="1292225" cy="1073150"/>
        </p:xfrm>
        <a:graphic>
          <a:graphicData uri="http://schemas.openxmlformats.org/drawingml/2006/table">
            <a:tbl>
              <a:tblPr/>
              <a:tblGrid>
                <a:gridCol w="714375"/>
                <a:gridCol w="577850"/>
              </a:tblGrid>
              <a:tr h="533400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5050"/>
                          </a:solidFill>
                          <a:effectLst/>
                          <a:latin typeface="Arial" charset="0"/>
                          <a:cs typeface="Zar" pitchFamily="2" charset="-78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5050"/>
                        </a:solidFill>
                        <a:effectLst/>
                        <a:latin typeface="Arial" charset="0"/>
                        <a:cs typeface="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5050"/>
                        </a:solidFill>
                        <a:effectLst/>
                        <a:latin typeface="Arial" charset="0"/>
                        <a:cs typeface="Zar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5050"/>
                          </a:solidFill>
                          <a:effectLst/>
                          <a:latin typeface="Arial" charset="0"/>
                          <a:cs typeface="Zar" pitchFamily="2" charset="-78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3" name="Group 86"/>
          <p:cNvGrpSpPr>
            <a:grpSpLocks/>
          </p:cNvGrpSpPr>
          <p:nvPr/>
        </p:nvGrpSpPr>
        <p:grpSpPr bwMode="auto">
          <a:xfrm>
            <a:off x="825500" y="4221162"/>
            <a:ext cx="1435099" cy="1441449"/>
            <a:chOff x="517" y="1480"/>
            <a:chExt cx="904" cy="908"/>
          </a:xfrm>
        </p:grpSpPr>
        <p:sp>
          <p:nvSpPr>
            <p:cNvPr id="43039" name="Rectangle 87"/>
            <p:cNvSpPr>
              <a:spLocks noChangeArrowheads="1"/>
            </p:cNvSpPr>
            <p:nvPr/>
          </p:nvSpPr>
          <p:spPr bwMode="auto">
            <a:xfrm>
              <a:off x="938" y="1661"/>
              <a:ext cx="81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200" b="0">
                  <a:solidFill>
                    <a:srgbClr val="000000"/>
                  </a:solidFill>
                  <a:latin typeface="Geneva"/>
                </a:rPr>
                <a:t>0 </a:t>
              </a:r>
              <a:endParaRPr lang="en-US" b="0"/>
            </a:p>
          </p:txBody>
        </p:sp>
        <p:sp>
          <p:nvSpPr>
            <p:cNvPr id="43040" name="Rectangle 88"/>
            <p:cNvSpPr>
              <a:spLocks noChangeArrowheads="1"/>
            </p:cNvSpPr>
            <p:nvPr/>
          </p:nvSpPr>
          <p:spPr bwMode="auto">
            <a:xfrm>
              <a:off x="1340" y="1661"/>
              <a:ext cx="81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200" b="0">
                  <a:solidFill>
                    <a:srgbClr val="000000"/>
                  </a:solidFill>
                  <a:latin typeface="Geneva"/>
                </a:rPr>
                <a:t>1 </a:t>
              </a:r>
              <a:endParaRPr lang="en-US" b="0"/>
            </a:p>
          </p:txBody>
        </p:sp>
        <p:sp>
          <p:nvSpPr>
            <p:cNvPr id="43041" name="Rectangle 89"/>
            <p:cNvSpPr>
              <a:spLocks noChangeArrowheads="1"/>
            </p:cNvSpPr>
            <p:nvPr/>
          </p:nvSpPr>
          <p:spPr bwMode="auto">
            <a:xfrm>
              <a:off x="656" y="1933"/>
              <a:ext cx="81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200" b="0">
                  <a:solidFill>
                    <a:srgbClr val="000000"/>
                  </a:solidFill>
                  <a:latin typeface="Geneva"/>
                </a:rPr>
                <a:t>0 </a:t>
              </a:r>
              <a:endParaRPr lang="en-US" b="0"/>
            </a:p>
          </p:txBody>
        </p:sp>
        <p:sp>
          <p:nvSpPr>
            <p:cNvPr id="43042" name="Rectangle 90"/>
            <p:cNvSpPr>
              <a:spLocks noChangeArrowheads="1"/>
            </p:cNvSpPr>
            <p:nvPr/>
          </p:nvSpPr>
          <p:spPr bwMode="auto">
            <a:xfrm>
              <a:off x="622" y="2272"/>
              <a:ext cx="81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1019175">
                <a:buNone/>
              </a:pPr>
              <a:r>
                <a:rPr lang="en-US" sz="1200" b="0">
                  <a:solidFill>
                    <a:srgbClr val="000000"/>
                  </a:solidFill>
                  <a:latin typeface="Geneva"/>
                </a:rPr>
                <a:t>1 </a:t>
              </a:r>
              <a:endParaRPr lang="en-US" b="0"/>
            </a:p>
          </p:txBody>
        </p:sp>
        <p:sp>
          <p:nvSpPr>
            <p:cNvPr id="43043" name="Text Box 91"/>
            <p:cNvSpPr txBox="1">
              <a:spLocks noChangeArrowheads="1"/>
            </p:cNvSpPr>
            <p:nvPr/>
          </p:nvSpPr>
          <p:spPr bwMode="auto">
            <a:xfrm>
              <a:off x="517" y="1645"/>
              <a:ext cx="231" cy="291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en-US" sz="2400" b="0" dirty="0">
                  <a:latin typeface="Comic Sans MS" pitchFamily="66" charset="0"/>
                </a:rPr>
                <a:t>b</a:t>
              </a:r>
            </a:p>
          </p:txBody>
        </p:sp>
        <p:sp>
          <p:nvSpPr>
            <p:cNvPr id="43044" name="Text Box 92"/>
            <p:cNvSpPr txBox="1">
              <a:spLocks noChangeArrowheads="1"/>
            </p:cNvSpPr>
            <p:nvPr/>
          </p:nvSpPr>
          <p:spPr bwMode="auto">
            <a:xfrm>
              <a:off x="625" y="1480"/>
              <a:ext cx="215" cy="291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en-US" sz="2400" b="0" dirty="0">
                  <a:latin typeface="Comic Sans MS" pitchFamily="66" charset="0"/>
                </a:rPr>
                <a:t>a</a:t>
              </a:r>
            </a:p>
          </p:txBody>
        </p:sp>
        <p:sp>
          <p:nvSpPr>
            <p:cNvPr id="43045" name="Line 93"/>
            <p:cNvSpPr>
              <a:spLocks noChangeShapeType="1"/>
            </p:cNvSpPr>
            <p:nvPr/>
          </p:nvSpPr>
          <p:spPr bwMode="auto">
            <a:xfrm flipH="1" flipV="1">
              <a:off x="578" y="1618"/>
              <a:ext cx="240" cy="240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/>
            <a:lstStyle/>
            <a:p>
              <a:pPr>
                <a:buNone/>
              </a:pPr>
              <a:endParaRPr lang="en-US"/>
            </a:p>
          </p:txBody>
        </p:sp>
      </p:grpSp>
      <p:sp>
        <p:nvSpPr>
          <p:cNvPr id="1280094" name="Rectangle 94"/>
          <p:cNvSpPr>
            <a:spLocks noChangeArrowheads="1"/>
          </p:cNvSpPr>
          <p:nvPr/>
        </p:nvSpPr>
        <p:spPr bwMode="auto">
          <a:xfrm>
            <a:off x="3459163" y="5041900"/>
            <a:ext cx="3178755" cy="417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63500" tIns="25400" rIns="63500" bIns="25400">
            <a:spAutoFit/>
          </a:bodyPr>
          <a:lstStyle/>
          <a:p>
            <a:pPr algn="ctr" rtl="0" eaLnBrk="0" hangingPunct="0">
              <a:lnSpc>
                <a:spcPct val="85000"/>
              </a:lnSpc>
              <a:buNone/>
            </a:pPr>
            <a:r>
              <a:rPr kumimoji="1" lang="en-US" altLang="ko-KR" sz="2800" dirty="0" err="1">
                <a:latin typeface="Arial" charset="0"/>
                <a:ea typeface="굴림" pitchFamily="50" charset="-127"/>
              </a:rPr>
              <a:t>a</a:t>
            </a:r>
            <a:r>
              <a:rPr kumimoji="1" lang="en-US" altLang="ko-KR" sz="2800" dirty="0" err="1">
                <a:ea typeface="굴림" pitchFamily="50" charset="-127"/>
              </a:rPr>
              <a:t>’</a:t>
            </a:r>
            <a:r>
              <a:rPr kumimoji="1" lang="en-US" altLang="ko-KR" sz="2800" dirty="0" err="1">
                <a:latin typeface="Arial" charset="0"/>
                <a:ea typeface="굴림" pitchFamily="50" charset="-127"/>
              </a:rPr>
              <a:t>b</a:t>
            </a:r>
            <a:r>
              <a:rPr kumimoji="1" lang="en-US" altLang="ko-KR" sz="2800" dirty="0">
                <a:ea typeface="굴림" pitchFamily="50" charset="-127"/>
              </a:rPr>
              <a:t>’</a:t>
            </a:r>
            <a:r>
              <a:rPr kumimoji="1" lang="en-US" altLang="ko-KR" sz="2800" dirty="0">
                <a:latin typeface="Arial" charset="0"/>
                <a:ea typeface="굴림" pitchFamily="50" charset="-127"/>
              </a:rPr>
              <a:t> + </a:t>
            </a:r>
            <a:r>
              <a:rPr kumimoji="1" lang="en-US" altLang="ko-KR" sz="2800" dirty="0" err="1">
                <a:latin typeface="Arial" charset="0"/>
                <a:ea typeface="굴림" pitchFamily="50" charset="-127"/>
              </a:rPr>
              <a:t>ab</a:t>
            </a:r>
            <a:r>
              <a:rPr kumimoji="1" lang="en-US" altLang="ko-KR" sz="2800" dirty="0">
                <a:latin typeface="Arial" charset="0"/>
                <a:ea typeface="굴림" pitchFamily="50" charset="-127"/>
              </a:rPr>
              <a:t> = a </a:t>
            </a:r>
            <a:r>
              <a:rPr kumimoji="1" lang="en-US" altLang="ko-KR" sz="1600" dirty="0">
                <a:latin typeface="Arial" charset="0"/>
                <a:ea typeface="굴림" pitchFamily="50" charset="-127"/>
              </a:rPr>
              <a:t>XNOR</a:t>
            </a:r>
            <a:r>
              <a:rPr kumimoji="1" lang="en-US" altLang="ko-KR" sz="2800" dirty="0">
                <a:latin typeface="Arial" charset="0"/>
                <a:ea typeface="굴림" pitchFamily="50" charset="-127"/>
              </a:rPr>
              <a:t> b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80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280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280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280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69" grpId="0"/>
      <p:bldP spid="128009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Shape 142337"/>
          <p:cNvSpPr>
            <a:spLocks noGrp="1" noChangeArrowheads="1"/>
          </p:cNvSpPr>
          <p:nvPr>
            <p:ph type="title" idx="4294967295"/>
          </p:nvPr>
        </p:nvSpPr>
        <p:spPr>
          <a:xfrm>
            <a:off x="4314825" y="71438"/>
            <a:ext cx="4829175" cy="796925"/>
          </a:xfrm>
        </p:spPr>
        <p:txBody>
          <a:bodyPr lIns="92075" tIns="46038" rIns="92075" bIns="46038"/>
          <a:lstStyle/>
          <a:p>
            <a:pPr algn="r" rtl="1" eaLnBrk="1" hangingPunct="1"/>
            <a:r>
              <a:rPr lang="fa-IR" sz="3200" b="1" kern="12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توابع </a:t>
            </a:r>
            <a:r>
              <a:rPr lang="en-US" sz="3200" b="1" kern="12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XOR</a:t>
            </a:r>
            <a:r>
              <a:rPr lang="fa-IR" sz="3200" b="1" kern="12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 و </a:t>
            </a:r>
            <a:r>
              <a:rPr lang="en-US" sz="3200" b="1" kern="12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XNOR</a:t>
            </a:r>
          </a:p>
        </p:txBody>
      </p:sp>
      <p:sp>
        <p:nvSpPr>
          <p:cNvPr id="144387" name="Shape 142338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071563"/>
            <a:ext cx="8229600" cy="614362"/>
          </a:xfrm>
          <a:noFill/>
        </p:spPr>
        <p:txBody>
          <a:bodyPr lIns="92075" tIns="46038" rIns="92075" bIns="46038"/>
          <a:lstStyle/>
          <a:p>
            <a:pPr algn="justLow" rtl="1" eaLnBrk="1" hangingPunct="1">
              <a:buFont typeface="Wingdings" pitchFamily="2" charset="2"/>
              <a:buChar char="q"/>
            </a:pPr>
            <a:r>
              <a:rPr lang="fa-IR" sz="2400" dirty="0" smtClean="0">
                <a:cs typeface="Nazanin" pitchFamily="2" charset="-78"/>
              </a:rPr>
              <a:t>جداول كارنو سه متغييره براي دو تابع </a:t>
            </a:r>
            <a:r>
              <a:rPr lang="en-US" sz="2400" dirty="0" smtClean="0">
                <a:cs typeface="Nazanin" pitchFamily="2" charset="-78"/>
              </a:rPr>
              <a:t>XOR</a:t>
            </a:r>
            <a:r>
              <a:rPr lang="fa-IR" sz="2400" dirty="0" smtClean="0">
                <a:cs typeface="Nazanin" pitchFamily="2" charset="-78"/>
              </a:rPr>
              <a:t> و </a:t>
            </a:r>
            <a:r>
              <a:rPr lang="en-US" sz="2400" dirty="0" smtClean="0">
                <a:cs typeface="Nazanin" pitchFamily="2" charset="-78"/>
              </a:rPr>
              <a:t>XNOR</a:t>
            </a:r>
            <a:r>
              <a:rPr lang="fa-IR" sz="2400" dirty="0" smtClean="0">
                <a:cs typeface="Nazanin" pitchFamily="2" charset="-78"/>
              </a:rPr>
              <a:t> در زير آورده شده‌اند.</a:t>
            </a:r>
            <a:endParaRPr lang="en-US" sz="2400" dirty="0" smtClean="0">
              <a:cs typeface="Nazanin" pitchFamily="2" charset="-78"/>
            </a:endParaRPr>
          </a:p>
        </p:txBody>
      </p:sp>
      <p:pic>
        <p:nvPicPr>
          <p:cNvPr id="18227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0100" y="2143116"/>
            <a:ext cx="7543800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Oval 4"/>
          <p:cNvSpPr>
            <a:spLocks noChangeArrowheads="1"/>
          </p:cNvSpPr>
          <p:nvPr/>
        </p:nvSpPr>
        <p:spPr bwMode="auto">
          <a:xfrm rot="18980139">
            <a:off x="2428221" y="3133082"/>
            <a:ext cx="1443037" cy="576262"/>
          </a:xfrm>
          <a:prstGeom prst="ellipse">
            <a:avLst/>
          </a:prstGeom>
          <a:noFill/>
          <a:ln w="9525" algn="ctr">
            <a:solidFill>
              <a:srgbClr val="D36779"/>
            </a:solidFill>
            <a:round/>
            <a:headEnd/>
            <a:tailEnd/>
          </a:ln>
        </p:spPr>
        <p:txBody>
          <a:bodyPr wrap="none" anchor="ctr"/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endParaRPr lang="en-US" sz="32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Oval 5"/>
          <p:cNvSpPr>
            <a:spLocks noChangeArrowheads="1"/>
          </p:cNvSpPr>
          <p:nvPr/>
        </p:nvSpPr>
        <p:spPr bwMode="auto">
          <a:xfrm rot="18980139">
            <a:off x="1272214" y="3077218"/>
            <a:ext cx="1443037" cy="576262"/>
          </a:xfrm>
          <a:prstGeom prst="ellipse">
            <a:avLst/>
          </a:prstGeom>
          <a:noFill/>
          <a:ln w="9525" algn="ctr">
            <a:solidFill>
              <a:srgbClr val="D36779"/>
            </a:solidFill>
            <a:round/>
            <a:headEnd/>
            <a:tailEnd/>
          </a:ln>
        </p:spPr>
        <p:txBody>
          <a:bodyPr wrap="none" anchor="ctr"/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endParaRPr lang="en-US" sz="32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 rot="2878002">
            <a:off x="5558494" y="3061644"/>
            <a:ext cx="1443037" cy="576262"/>
          </a:xfrm>
          <a:prstGeom prst="ellipse">
            <a:avLst/>
          </a:prstGeom>
          <a:noFill/>
          <a:ln w="9525" algn="ctr">
            <a:solidFill>
              <a:srgbClr val="D36779"/>
            </a:solidFill>
            <a:round/>
            <a:headEnd/>
            <a:tailEnd/>
          </a:ln>
        </p:spPr>
        <p:txBody>
          <a:bodyPr wrap="none" anchor="ctr"/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endParaRPr lang="en-US" sz="32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 rot="2878002">
            <a:off x="6725268" y="3054977"/>
            <a:ext cx="1443037" cy="576262"/>
          </a:xfrm>
          <a:prstGeom prst="ellipse">
            <a:avLst/>
          </a:prstGeom>
          <a:noFill/>
          <a:ln w="9525" algn="ctr">
            <a:solidFill>
              <a:srgbClr val="D36779"/>
            </a:solidFill>
            <a:round/>
            <a:headEnd/>
            <a:tailEnd/>
          </a:ln>
        </p:spPr>
        <p:txBody>
          <a:bodyPr wrap="none" anchor="ctr"/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endParaRPr lang="en-US" sz="32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2"/>
          <p:cNvSpPr txBox="1">
            <a:spLocks noChangeArrowheads="1"/>
          </p:cNvSpPr>
          <p:nvPr/>
        </p:nvSpPr>
        <p:spPr>
          <a:xfrm>
            <a:off x="857224" y="214290"/>
            <a:ext cx="8229600" cy="582594"/>
          </a:xfrm>
          <a:prstGeom prst="rect">
            <a:avLst/>
          </a:prstGeom>
        </p:spPr>
        <p:txBody>
          <a:bodyPr/>
          <a:lstStyle/>
          <a:p>
            <a:pPr marL="0" marR="0" lvl="0" indent="0" defTabSz="914400" latinLnBrk="0">
              <a:lnSpc>
                <a:spcPct val="100000"/>
              </a:lnSpc>
              <a:buClrTx/>
              <a:buSzTx/>
              <a:buFontTx/>
              <a:buNone/>
              <a:tabLst/>
              <a:defRPr/>
            </a:pPr>
            <a:r>
              <a:rPr lang="fa-IR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  <a:cs typeface="B Titr" pitchFamily="2" charset="-78"/>
              </a:rPr>
              <a:t>- ساده سازي حلقه هاي مورب جدول کارنو</a:t>
            </a:r>
            <a:endParaRPr lang="en-US" sz="32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ea typeface="+mj-ea"/>
              <a:cs typeface="B Titr" pitchFamily="2" charset="-78"/>
            </a:endParaRPr>
          </a:p>
        </p:txBody>
      </p:sp>
      <p:pic>
        <p:nvPicPr>
          <p:cNvPr id="260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785926"/>
            <a:ext cx="7934325" cy="421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41" name="Group 40"/>
          <p:cNvGrpSpPr/>
          <p:nvPr/>
        </p:nvGrpSpPr>
        <p:grpSpPr>
          <a:xfrm>
            <a:off x="829300" y="2781299"/>
            <a:ext cx="3440113" cy="1862147"/>
            <a:chOff x="829300" y="2633015"/>
            <a:chExt cx="3440113" cy="1862147"/>
          </a:xfrm>
        </p:grpSpPr>
        <p:sp>
          <p:nvSpPr>
            <p:cNvPr id="31" name="Oval 30"/>
            <p:cNvSpPr>
              <a:spLocks noChangeArrowheads="1"/>
            </p:cNvSpPr>
            <p:nvPr/>
          </p:nvSpPr>
          <p:spPr bwMode="auto">
            <a:xfrm rot="18980139">
              <a:off x="1200776" y="2633015"/>
              <a:ext cx="1443037" cy="576262"/>
            </a:xfrm>
            <a:prstGeom prst="ellipse">
              <a:avLst/>
            </a:prstGeom>
            <a:noFill/>
            <a:ln w="9525" algn="ctr">
              <a:solidFill>
                <a:srgbClr val="D3677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342900" indent="-342900" algn="ctr">
                <a:spcBef>
                  <a:spcPct val="20000"/>
                </a:spcBef>
                <a:buClr>
                  <a:schemeClr val="hlink"/>
                </a:buClr>
                <a:buSzPct val="110000"/>
                <a:buFont typeface="Wingdings" pitchFamily="2" charset="2"/>
                <a:buNone/>
              </a:pPr>
              <a:endParaRPr lang="en-US" sz="32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3" name="Oval 32"/>
            <p:cNvSpPr>
              <a:spLocks noChangeArrowheads="1"/>
            </p:cNvSpPr>
            <p:nvPr/>
          </p:nvSpPr>
          <p:spPr bwMode="auto">
            <a:xfrm rot="18949350">
              <a:off x="829300" y="3154135"/>
              <a:ext cx="3440113" cy="687388"/>
            </a:xfrm>
            <a:prstGeom prst="ellipse">
              <a:avLst/>
            </a:prstGeom>
            <a:noFill/>
            <a:ln w="9525" algn="ctr">
              <a:solidFill>
                <a:srgbClr val="D3677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342900" indent="-342900" algn="ctr">
                <a:spcBef>
                  <a:spcPct val="20000"/>
                </a:spcBef>
                <a:buClr>
                  <a:schemeClr val="hlink"/>
                </a:buClr>
                <a:buSzPct val="110000"/>
                <a:buFont typeface="Wingdings" pitchFamily="2" charset="2"/>
                <a:buNone/>
              </a:pPr>
              <a:endParaRPr lang="en-US" sz="32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" name="Oval 31"/>
            <p:cNvSpPr>
              <a:spLocks noChangeArrowheads="1"/>
            </p:cNvSpPr>
            <p:nvPr/>
          </p:nvSpPr>
          <p:spPr bwMode="auto">
            <a:xfrm rot="-2619861">
              <a:off x="2428221" y="3918900"/>
              <a:ext cx="1443037" cy="576262"/>
            </a:xfrm>
            <a:prstGeom prst="ellipse">
              <a:avLst/>
            </a:prstGeom>
            <a:noFill/>
            <a:ln w="9525" algn="ctr">
              <a:solidFill>
                <a:srgbClr val="D3677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342900" indent="-342900" algn="ctr">
                <a:spcBef>
                  <a:spcPct val="20000"/>
                </a:spcBef>
                <a:buClr>
                  <a:schemeClr val="hlink"/>
                </a:buClr>
                <a:buSzPct val="110000"/>
                <a:buFont typeface="Wingdings" pitchFamily="2" charset="2"/>
                <a:buNone/>
              </a:pPr>
              <a:endParaRPr lang="en-US" sz="32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4" name="AutoShape 33"/>
            <p:cNvCxnSpPr>
              <a:cxnSpLocks noChangeShapeType="1"/>
              <a:stCxn id="33" idx="0"/>
              <a:endCxn id="33" idx="4"/>
            </p:cNvCxnSpPr>
            <p:nvPr/>
          </p:nvCxnSpPr>
          <p:spPr bwMode="auto">
            <a:xfrm rot="16200000" flipH="1">
              <a:off x="2302865" y="3258314"/>
              <a:ext cx="492984" cy="479030"/>
            </a:xfrm>
            <a:prstGeom prst="curvedConnector5">
              <a:avLst>
                <a:gd name="adj1" fmla="val -46371"/>
                <a:gd name="adj2" fmla="val 456792"/>
                <a:gd name="adj3" fmla="val 146371"/>
              </a:avLst>
            </a:prstGeom>
            <a:noFill/>
            <a:ln w="9525">
              <a:noFill/>
              <a:round/>
              <a:headEnd type="triangle" w="med" len="med"/>
              <a:tailEnd type="triangle" w="med" len="med"/>
            </a:ln>
          </p:spPr>
        </p:cxnSp>
      </p:grpSp>
      <p:sp>
        <p:nvSpPr>
          <p:cNvPr id="9" name="Oval 8"/>
          <p:cNvSpPr>
            <a:spLocks noChangeArrowheads="1"/>
          </p:cNvSpPr>
          <p:nvPr/>
        </p:nvSpPr>
        <p:spPr bwMode="auto">
          <a:xfrm rot="18949350">
            <a:off x="5224417" y="3068259"/>
            <a:ext cx="2524004" cy="687388"/>
          </a:xfrm>
          <a:prstGeom prst="ellipse">
            <a:avLst/>
          </a:prstGeom>
          <a:noFill/>
          <a:ln w="9525" algn="ctr">
            <a:solidFill>
              <a:srgbClr val="D36779"/>
            </a:solidFill>
            <a:round/>
            <a:headEnd/>
            <a:tailEnd/>
          </a:ln>
        </p:spPr>
        <p:txBody>
          <a:bodyPr wrap="none" anchor="ctr"/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endParaRPr lang="en-US" sz="32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auto">
          <a:xfrm rot="18949350">
            <a:off x="5880171" y="3602419"/>
            <a:ext cx="2524004" cy="687388"/>
          </a:xfrm>
          <a:prstGeom prst="ellipse">
            <a:avLst/>
          </a:prstGeom>
          <a:noFill/>
          <a:ln w="9525" algn="ctr">
            <a:solidFill>
              <a:srgbClr val="D36779"/>
            </a:solidFill>
            <a:round/>
            <a:headEnd/>
            <a:tailEnd/>
          </a:ln>
        </p:spPr>
        <p:txBody>
          <a:bodyPr wrap="none" anchor="ctr"/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endParaRPr lang="en-US" sz="32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val 10"/>
          <p:cNvSpPr>
            <a:spLocks noChangeArrowheads="1"/>
          </p:cNvSpPr>
          <p:nvPr/>
        </p:nvSpPr>
        <p:spPr bwMode="auto">
          <a:xfrm rot="18949350">
            <a:off x="5487013" y="2474357"/>
            <a:ext cx="695849" cy="579863"/>
          </a:xfrm>
          <a:prstGeom prst="ellipse">
            <a:avLst/>
          </a:prstGeom>
          <a:noFill/>
          <a:ln w="9525" algn="ctr">
            <a:solidFill>
              <a:srgbClr val="D36779"/>
            </a:solidFill>
            <a:round/>
            <a:headEnd/>
            <a:tailEnd/>
          </a:ln>
        </p:spPr>
        <p:txBody>
          <a:bodyPr wrap="none" anchor="ctr"/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endParaRPr lang="en-US" sz="32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val 11"/>
          <p:cNvSpPr>
            <a:spLocks noChangeArrowheads="1"/>
          </p:cNvSpPr>
          <p:nvPr/>
        </p:nvSpPr>
        <p:spPr bwMode="auto">
          <a:xfrm rot="18949350">
            <a:off x="7412344" y="4326068"/>
            <a:ext cx="695849" cy="579863"/>
          </a:xfrm>
          <a:prstGeom prst="ellipse">
            <a:avLst/>
          </a:prstGeom>
          <a:noFill/>
          <a:ln w="9525" algn="ctr">
            <a:solidFill>
              <a:srgbClr val="D36779"/>
            </a:solidFill>
            <a:round/>
            <a:headEnd/>
            <a:tailEnd/>
          </a:ln>
        </p:spPr>
        <p:txBody>
          <a:bodyPr wrap="none" anchor="ctr"/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endParaRPr lang="en-US" sz="32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2285984" y="-24"/>
            <a:ext cx="6858048" cy="796908"/>
          </a:xfrm>
        </p:spPr>
        <p:txBody>
          <a:bodyPr/>
          <a:lstStyle/>
          <a:p>
            <a:pPr algn="r" rtl="1" eaLnBrk="1" hangingPunct="1"/>
            <a:r>
              <a:rPr lang="fa-IR" sz="3200" b="1" kern="12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توابع نا کامل و حالات </a:t>
            </a:r>
            <a:r>
              <a:rPr lang="en-US" sz="3200" b="1" kern="12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don’t-care</a:t>
            </a:r>
            <a:r>
              <a:rPr lang="fa-IR" sz="3200" b="1" kern="12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 </a:t>
            </a:r>
            <a:endParaRPr lang="en-US" sz="3200" b="1" kern="1200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11366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57232"/>
            <a:ext cx="8229600" cy="5643602"/>
          </a:xfrm>
        </p:spPr>
        <p:txBody>
          <a:bodyPr>
            <a:normAutofit/>
          </a:bodyPr>
          <a:lstStyle/>
          <a:p>
            <a:pPr algn="just" rtl="1">
              <a:buClr>
                <a:schemeClr val="tx2"/>
              </a:buClr>
              <a:buSzPct val="70000"/>
              <a:buFont typeface="Wingdings" pitchFamily="2" charset="2"/>
              <a:buChar char="q"/>
            </a:pPr>
            <a:r>
              <a:rPr lang="fa-IR" sz="2800" dirty="0" smtClean="0">
                <a:latin typeface="Times New Roman" pitchFamily="18" charset="0"/>
                <a:cs typeface="B Lotus" pitchFamily="2" charset="-78"/>
              </a:rPr>
              <a:t> حالاتي (مينترمهايي) در خروجي </a:t>
            </a:r>
            <a:r>
              <a:rPr lang="fa-IR" sz="2800" b="1" dirty="0" smtClean="0">
                <a:solidFill>
                  <a:srgbClr val="C00000"/>
                </a:solidFill>
                <a:latin typeface="Times New Roman" pitchFamily="18" charset="0"/>
                <a:cs typeface="B Lotus" pitchFamily="2" charset="-78"/>
              </a:rPr>
              <a:t>بي اهميت </a:t>
            </a:r>
            <a:r>
              <a:rPr lang="fa-IR" sz="2800" dirty="0" smtClean="0">
                <a:latin typeface="Times New Roman" pitchFamily="18" charset="0"/>
                <a:cs typeface="B Lotus" pitchFamily="2" charset="-78"/>
              </a:rPr>
              <a:t>هستند که در ورودي </a:t>
            </a:r>
            <a:r>
              <a:rPr lang="fa-IR" sz="2800" dirty="0" smtClean="0">
                <a:solidFill>
                  <a:srgbClr val="C00000"/>
                </a:solidFill>
                <a:latin typeface="Times New Roman" pitchFamily="18" charset="0"/>
                <a:cs typeface="B Lotus" pitchFamily="2" charset="-78"/>
              </a:rPr>
              <a:t>اتفاق نمي افتند</a:t>
            </a:r>
            <a:r>
              <a:rPr lang="fa-IR" sz="2800" dirty="0" smtClean="0">
                <a:latin typeface="Times New Roman" pitchFamily="18" charset="0"/>
                <a:cs typeface="B Lotus" pitchFamily="2" charset="-78"/>
              </a:rPr>
              <a:t>.</a:t>
            </a:r>
            <a:r>
              <a:rPr lang="fa-IR" sz="2800" dirty="0" smtClean="0">
                <a:cs typeface="B Lotus" pitchFamily="2" charset="-78"/>
              </a:rPr>
              <a:t> مينترمهايي که مقدار آنها مشخص نيست را </a:t>
            </a:r>
            <a:r>
              <a:rPr lang="en-US" sz="2800" dirty="0" smtClean="0">
                <a:cs typeface="B Lotus" pitchFamily="2" charset="-78"/>
              </a:rPr>
              <a:t>don’t care</a:t>
            </a:r>
            <a:r>
              <a:rPr lang="fa-IR" sz="2800" dirty="0" smtClean="0">
                <a:cs typeface="B Lotus" pitchFamily="2" charset="-78"/>
              </a:rPr>
              <a:t> مي نامند. يعني اهميتي ندارد که خروجي تابع در اين مينترم برابر </a:t>
            </a:r>
            <a:r>
              <a:rPr lang="en-US" sz="2800" dirty="0" smtClean="0">
                <a:cs typeface="B Lotus" pitchFamily="2" charset="-78"/>
              </a:rPr>
              <a:t>0</a:t>
            </a:r>
            <a:r>
              <a:rPr lang="fa-IR" sz="2800" dirty="0" smtClean="0">
                <a:cs typeface="B Lotus" pitchFamily="2" charset="-78"/>
              </a:rPr>
              <a:t> است يا </a:t>
            </a:r>
            <a:r>
              <a:rPr lang="en-US" sz="2800" dirty="0" smtClean="0">
                <a:cs typeface="B Lotus" pitchFamily="2" charset="-78"/>
              </a:rPr>
              <a:t>1</a:t>
            </a:r>
            <a:r>
              <a:rPr lang="fa-IR" sz="2800" dirty="0" smtClean="0">
                <a:cs typeface="B Lotus" pitchFamily="2" charset="-78"/>
              </a:rPr>
              <a:t>.</a:t>
            </a:r>
            <a:endParaRPr lang="fa-IR" sz="2800" dirty="0" smtClean="0">
              <a:latin typeface="Times New Roman" pitchFamily="18" charset="0"/>
              <a:cs typeface="B Lotus" pitchFamily="2" charset="-78"/>
            </a:endParaRPr>
          </a:p>
          <a:p>
            <a:pPr algn="just" rtl="1" eaLnBrk="1" hangingPunct="1">
              <a:buClr>
                <a:schemeClr val="tx2"/>
              </a:buClr>
              <a:buSzPct val="70000"/>
              <a:buFont typeface="Wingdings" pitchFamily="2" charset="2"/>
              <a:buChar char="q"/>
            </a:pPr>
            <a:r>
              <a:rPr lang="fa-IR" sz="2800" dirty="0" smtClean="0">
                <a:latin typeface="Times New Roman" pitchFamily="18" charset="0"/>
                <a:cs typeface="B Lotus" pitchFamily="2" charset="-78"/>
              </a:rPr>
              <a:t>از اين حالات به عنوان يک مؤلفه موثر در </a:t>
            </a:r>
            <a:r>
              <a:rPr lang="fa-IR" sz="28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itchFamily="18" charset="0"/>
                <a:cs typeface="B Lotus" pitchFamily="2" charset="-78"/>
              </a:rPr>
              <a:t>ساده سازي </a:t>
            </a:r>
            <a:r>
              <a:rPr lang="fa-IR" sz="2800" dirty="0" smtClean="0">
                <a:latin typeface="Times New Roman" pitchFamily="18" charset="0"/>
                <a:cs typeface="B Lotus" pitchFamily="2" charset="-78"/>
              </a:rPr>
              <a:t>به خوبي مي توان استفاده کرد.</a:t>
            </a:r>
          </a:p>
          <a:p>
            <a:pPr algn="just" rtl="1" eaLnBrk="1" hangingPunct="1">
              <a:buClr>
                <a:schemeClr val="tx2"/>
              </a:buClr>
              <a:buSzPct val="70000"/>
              <a:buFont typeface="Wingdings" pitchFamily="2" charset="2"/>
              <a:buChar char="q"/>
            </a:pPr>
            <a:r>
              <a:rPr lang="fa-IR" sz="2800" dirty="0" smtClean="0">
                <a:latin typeface="Times New Roman" pitchFamily="18" charset="0"/>
                <a:cs typeface="B Lotus" pitchFamily="2" charset="-78"/>
              </a:rPr>
              <a:t> به اين صورت که اگر يک بودن برخي از اين حالات باعث </a:t>
            </a:r>
            <a:r>
              <a:rPr lang="fa-IR" sz="2800" b="1" dirty="0" smtClean="0">
                <a:solidFill>
                  <a:srgbClr val="92D050"/>
                </a:solidFill>
                <a:latin typeface="Times New Roman" pitchFamily="18" charset="0"/>
                <a:cs typeface="B Lotus" pitchFamily="2" charset="-78"/>
              </a:rPr>
              <a:t>بزرگتر شدن حلقه ها </a:t>
            </a:r>
            <a:r>
              <a:rPr lang="fa-IR" sz="2800" dirty="0" smtClean="0">
                <a:latin typeface="Times New Roman" pitchFamily="18" charset="0"/>
                <a:cs typeface="B Lotus" pitchFamily="2" charset="-78"/>
              </a:rPr>
              <a:t>و ساده سازي بيشتر شود، ما آنها را يک فرض مي کنيم وگرنه، بهتر است که آنها را صفر فرض کنيم.</a:t>
            </a:r>
          </a:p>
          <a:p>
            <a:pPr algn="just" rtl="1" eaLnBrk="1" hangingPunct="1">
              <a:buClr>
                <a:schemeClr val="tx2"/>
              </a:buClr>
              <a:buSzPct val="70000"/>
              <a:buFont typeface="Wingdings" pitchFamily="2" charset="2"/>
              <a:buChar char="q"/>
            </a:pPr>
            <a:endParaRPr lang="fa-IR" sz="2800" dirty="0" smtClean="0">
              <a:latin typeface="Times New Roman" pitchFamily="18" charset="0"/>
              <a:cs typeface="B Lotus" pitchFamily="2" charset="-78"/>
            </a:endParaRPr>
          </a:p>
          <a:p>
            <a:pPr algn="just" rtl="1">
              <a:buClr>
                <a:schemeClr val="tx2"/>
              </a:buClr>
              <a:buSzPct val="70000"/>
              <a:buFont typeface="Wingdings" pitchFamily="2" charset="2"/>
              <a:buChar char="q"/>
            </a:pPr>
            <a:r>
              <a:rPr lang="fa-IR" sz="2800" dirty="0" smtClean="0">
                <a:cs typeface="B Lotus" pitchFamily="2" charset="-78"/>
              </a:rPr>
              <a:t>وجود حالات بي تفاوت، نشان دهنده مقدار </a:t>
            </a:r>
            <a:r>
              <a:rPr lang="fa-IR" sz="2800" u="sng" dirty="0" smtClean="0">
                <a:cs typeface="B Lotus" pitchFamily="2" charset="-78"/>
              </a:rPr>
              <a:t>درجه آزادي</a:t>
            </a:r>
            <a:r>
              <a:rPr lang="fa-IR" sz="2800" dirty="0" smtClean="0">
                <a:cs typeface="B Lotus" pitchFamily="2" charset="-78"/>
              </a:rPr>
              <a:t> موجود در طراحي مدار است و نقش مهمي در ساده سازي مدارات ديجيتال ايفا مي کند. </a:t>
            </a:r>
            <a:endParaRPr lang="en-US" sz="2800" dirty="0" smtClean="0">
              <a:cs typeface="B Lotus" pitchFamily="2" charset="-78"/>
            </a:endParaRPr>
          </a:p>
          <a:p>
            <a:pPr algn="just" rtl="1" eaLnBrk="1" hangingPunct="1">
              <a:buClr>
                <a:schemeClr val="tx2"/>
              </a:buClr>
              <a:buSzPct val="70000"/>
              <a:buFont typeface="Wingdings" pitchFamily="2" charset="2"/>
              <a:buChar char="q"/>
            </a:pPr>
            <a:endParaRPr lang="en-US" sz="2800" dirty="0" smtClean="0">
              <a:latin typeface="Times New Roman" pitchFamily="18" charset="0"/>
              <a:cs typeface="B Lotu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4171976" y="-24"/>
            <a:ext cx="4972056" cy="1082660"/>
          </a:xfrm>
        </p:spPr>
        <p:txBody>
          <a:bodyPr/>
          <a:lstStyle/>
          <a:p>
            <a:pPr algn="r" rtl="1"/>
            <a:r>
              <a:rPr lang="fa-IR" sz="3200" b="1" kern="12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ساده سازي توابع نا کامل</a:t>
            </a:r>
            <a:endParaRPr lang="en-US" sz="3200" b="1" kern="1200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49" name="Rectangle 3"/>
          <p:cNvSpPr txBox="1">
            <a:spLocks noChangeArrowheads="1"/>
          </p:cNvSpPr>
          <p:nvPr/>
        </p:nvSpPr>
        <p:spPr bwMode="auto">
          <a:xfrm>
            <a:off x="485804" y="1000108"/>
            <a:ext cx="8229600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just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fa-IR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 مقادير مينترمهاي بي اهميت در جدول کارنا با 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x</a:t>
            </a:r>
            <a:r>
              <a:rPr kumimoji="0" lang="fa-IR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، 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-</a:t>
            </a:r>
            <a:r>
              <a:rPr kumimoji="0" lang="fa-IR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 يا 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d</a:t>
            </a:r>
            <a:r>
              <a:rPr kumimoji="0" lang="fa-IR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 نشان داده مي شوند. </a:t>
            </a:r>
            <a:r>
              <a:rPr kumimoji="0" lang="fa-IR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بسته به شرايط </a:t>
            </a:r>
            <a:r>
              <a:rPr kumimoji="0" lang="fa-IR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مقدار مينترم بي اهميت را مي توانيم 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0</a:t>
            </a:r>
            <a:r>
              <a:rPr kumimoji="0" lang="fa-IR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 يا 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1</a:t>
            </a:r>
            <a:r>
              <a:rPr kumimoji="0" lang="fa-IR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Lotus" pitchFamily="2" charset="-78"/>
              </a:rPr>
              <a:t> فرض کنيم. </a:t>
            </a:r>
            <a:endParaRPr kumimoji="0" lang="fa-IR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B Lotus" pitchFamily="2" charset="-78"/>
            </a:endParaRPr>
          </a:p>
        </p:txBody>
      </p:sp>
      <p:grpSp>
        <p:nvGrpSpPr>
          <p:cNvPr id="2" name="Group 55"/>
          <p:cNvGrpSpPr/>
          <p:nvPr/>
        </p:nvGrpSpPr>
        <p:grpSpPr>
          <a:xfrm>
            <a:off x="4857752" y="2428868"/>
            <a:ext cx="3600450" cy="3035300"/>
            <a:chOff x="3492500" y="3211513"/>
            <a:chExt cx="3600450" cy="3035300"/>
          </a:xfrm>
        </p:grpSpPr>
        <p:sp>
          <p:nvSpPr>
            <p:cNvPr id="7172" name="Line 3"/>
            <p:cNvSpPr>
              <a:spLocks noChangeShapeType="1"/>
            </p:cNvSpPr>
            <p:nvPr/>
          </p:nvSpPr>
          <p:spPr bwMode="auto">
            <a:xfrm flipH="1" flipV="1">
              <a:off x="3857619" y="3500438"/>
              <a:ext cx="355605" cy="4318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7173" name="Text Box 4"/>
            <p:cNvSpPr txBox="1">
              <a:spLocks noChangeArrowheads="1"/>
            </p:cNvSpPr>
            <p:nvPr/>
          </p:nvSpPr>
          <p:spPr bwMode="auto">
            <a:xfrm>
              <a:off x="3492500" y="3500438"/>
              <a:ext cx="503238" cy="396875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None/>
              </a:pPr>
              <a:r>
                <a:rPr lang="en-US" sz="2000" dirty="0" err="1" smtClean="0">
                  <a:latin typeface="Times New Roman" pitchFamily="18" charset="0"/>
                  <a:cs typeface="Times New Roman" pitchFamily="18" charset="0"/>
                </a:rPr>
                <a:t>wx</a:t>
              </a:r>
              <a:endParaRPr lang="en-US" sz="2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174" name="Text Box 5"/>
            <p:cNvSpPr txBox="1">
              <a:spLocks noChangeArrowheads="1"/>
            </p:cNvSpPr>
            <p:nvPr/>
          </p:nvSpPr>
          <p:spPr bwMode="auto">
            <a:xfrm>
              <a:off x="3852863" y="3211513"/>
              <a:ext cx="431800" cy="396875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None/>
              </a:pPr>
              <a:r>
                <a:rPr lang="en-US" sz="2000" dirty="0" err="1" smtClean="0">
                  <a:latin typeface="Times New Roman" pitchFamily="18" charset="0"/>
                  <a:cs typeface="Times New Roman" pitchFamily="18" charset="0"/>
                </a:rPr>
                <a:t>yz</a:t>
              </a:r>
              <a:endParaRPr lang="en-US" sz="2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175" name="Text Box 6"/>
            <p:cNvSpPr txBox="1">
              <a:spLocks noChangeArrowheads="1"/>
            </p:cNvSpPr>
            <p:nvPr/>
          </p:nvSpPr>
          <p:spPr bwMode="auto">
            <a:xfrm>
              <a:off x="3571868" y="4076700"/>
              <a:ext cx="647700" cy="336550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None/>
              </a:pPr>
              <a:r>
                <a:rPr lang="en-US" sz="1600" dirty="0">
                  <a:latin typeface="Times New Roman" pitchFamily="18" charset="0"/>
                  <a:cs typeface="Times New Roman" pitchFamily="18" charset="0"/>
                </a:rPr>
                <a:t>00</a:t>
              </a:r>
            </a:p>
          </p:txBody>
        </p:sp>
        <p:sp>
          <p:nvSpPr>
            <p:cNvPr id="7176" name="Text Box 7"/>
            <p:cNvSpPr txBox="1">
              <a:spLocks noChangeArrowheads="1"/>
            </p:cNvSpPr>
            <p:nvPr/>
          </p:nvSpPr>
          <p:spPr bwMode="auto">
            <a:xfrm>
              <a:off x="4935535" y="3500438"/>
              <a:ext cx="649287" cy="336550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None/>
              </a:pPr>
              <a:r>
                <a:rPr lang="en-US" sz="1600">
                  <a:latin typeface="Times New Roman" pitchFamily="18" charset="0"/>
                  <a:cs typeface="Times New Roman" pitchFamily="18" charset="0"/>
                </a:rPr>
                <a:t>01</a:t>
              </a:r>
            </a:p>
          </p:txBody>
        </p:sp>
        <p:sp>
          <p:nvSpPr>
            <p:cNvPr id="7177" name="Text Box 8"/>
            <p:cNvSpPr txBox="1">
              <a:spLocks noChangeArrowheads="1"/>
            </p:cNvSpPr>
            <p:nvPr/>
          </p:nvSpPr>
          <p:spPr bwMode="auto">
            <a:xfrm>
              <a:off x="6375397" y="3500438"/>
              <a:ext cx="649288" cy="336550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None/>
              </a:pPr>
              <a:r>
                <a:rPr lang="en-US" sz="1600">
                  <a:latin typeface="Times New Roman" pitchFamily="18" charset="0"/>
                  <a:cs typeface="Times New Roman" pitchFamily="18" charset="0"/>
                </a:rPr>
                <a:t>10</a:t>
              </a:r>
            </a:p>
          </p:txBody>
        </p:sp>
        <p:sp>
          <p:nvSpPr>
            <p:cNvPr id="7178" name="Text Box 9"/>
            <p:cNvSpPr txBox="1">
              <a:spLocks noChangeArrowheads="1"/>
            </p:cNvSpPr>
            <p:nvPr/>
          </p:nvSpPr>
          <p:spPr bwMode="auto">
            <a:xfrm>
              <a:off x="3571868" y="5227638"/>
              <a:ext cx="647700" cy="336550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None/>
              </a:pPr>
              <a:r>
                <a:rPr lang="en-US" sz="1600" dirty="0">
                  <a:latin typeface="Times New Roman" pitchFamily="18" charset="0"/>
                  <a:cs typeface="Times New Roman" pitchFamily="18" charset="0"/>
                </a:rPr>
                <a:t>11</a:t>
              </a:r>
            </a:p>
          </p:txBody>
        </p:sp>
        <p:sp>
          <p:nvSpPr>
            <p:cNvPr id="7179" name="Text Box 10"/>
            <p:cNvSpPr txBox="1">
              <a:spLocks noChangeArrowheads="1"/>
            </p:cNvSpPr>
            <p:nvPr/>
          </p:nvSpPr>
          <p:spPr bwMode="auto">
            <a:xfrm>
              <a:off x="4143372" y="3500438"/>
              <a:ext cx="647700" cy="336550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None/>
              </a:pPr>
              <a:r>
                <a:rPr lang="en-US" sz="1600">
                  <a:latin typeface="Times New Roman" pitchFamily="18" charset="0"/>
                  <a:cs typeface="Times New Roman" pitchFamily="18" charset="0"/>
                </a:rPr>
                <a:t>00</a:t>
              </a:r>
            </a:p>
          </p:txBody>
        </p:sp>
        <p:sp>
          <p:nvSpPr>
            <p:cNvPr id="7180" name="Text Box 11"/>
            <p:cNvSpPr txBox="1">
              <a:spLocks noChangeArrowheads="1"/>
            </p:cNvSpPr>
            <p:nvPr/>
          </p:nvSpPr>
          <p:spPr bwMode="auto">
            <a:xfrm>
              <a:off x="3571868" y="4652963"/>
              <a:ext cx="649287" cy="336550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None/>
              </a:pPr>
              <a:r>
                <a:rPr lang="en-US" sz="1600" dirty="0">
                  <a:latin typeface="Times New Roman" pitchFamily="18" charset="0"/>
                  <a:cs typeface="Times New Roman" pitchFamily="18" charset="0"/>
                </a:rPr>
                <a:t>01</a:t>
              </a:r>
            </a:p>
          </p:txBody>
        </p:sp>
        <p:sp>
          <p:nvSpPr>
            <p:cNvPr id="7181" name="Text Box 12"/>
            <p:cNvSpPr txBox="1">
              <a:spLocks noChangeArrowheads="1"/>
            </p:cNvSpPr>
            <p:nvPr/>
          </p:nvSpPr>
          <p:spPr bwMode="auto">
            <a:xfrm>
              <a:off x="3571868" y="5732463"/>
              <a:ext cx="649287" cy="336550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None/>
              </a:pPr>
              <a:r>
                <a:rPr lang="en-US" sz="1600" dirty="0">
                  <a:latin typeface="Times New Roman" pitchFamily="18" charset="0"/>
                  <a:cs typeface="Times New Roman" pitchFamily="18" charset="0"/>
                </a:rPr>
                <a:t>10</a:t>
              </a:r>
            </a:p>
          </p:txBody>
        </p:sp>
        <p:sp>
          <p:nvSpPr>
            <p:cNvPr id="7182" name="Text Box 13"/>
            <p:cNvSpPr txBox="1">
              <a:spLocks noChangeArrowheads="1"/>
            </p:cNvSpPr>
            <p:nvPr/>
          </p:nvSpPr>
          <p:spPr bwMode="auto">
            <a:xfrm>
              <a:off x="5583235" y="3500438"/>
              <a:ext cx="576262" cy="336550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None/>
              </a:pPr>
              <a:r>
                <a:rPr lang="en-US" sz="1600">
                  <a:latin typeface="Times New Roman" pitchFamily="18" charset="0"/>
                  <a:cs typeface="Times New Roman" pitchFamily="18" charset="0"/>
                </a:rPr>
                <a:t>11</a:t>
              </a:r>
            </a:p>
          </p:txBody>
        </p:sp>
        <p:sp>
          <p:nvSpPr>
            <p:cNvPr id="7183" name="Rectangle 14"/>
            <p:cNvSpPr>
              <a:spLocks noChangeArrowheads="1"/>
            </p:cNvSpPr>
            <p:nvPr/>
          </p:nvSpPr>
          <p:spPr bwMode="auto">
            <a:xfrm>
              <a:off x="4213225" y="3932238"/>
              <a:ext cx="2879725" cy="2303462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7184" name="Line 15"/>
            <p:cNvSpPr>
              <a:spLocks noChangeShapeType="1"/>
            </p:cNvSpPr>
            <p:nvPr/>
          </p:nvSpPr>
          <p:spPr bwMode="auto">
            <a:xfrm>
              <a:off x="4932363" y="3932238"/>
              <a:ext cx="1587" cy="230346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7185" name="Line 16"/>
            <p:cNvSpPr>
              <a:spLocks noChangeShapeType="1"/>
            </p:cNvSpPr>
            <p:nvPr/>
          </p:nvSpPr>
          <p:spPr bwMode="auto">
            <a:xfrm>
              <a:off x="5653088" y="3932238"/>
              <a:ext cx="1587" cy="230346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7186" name="Line 17"/>
            <p:cNvSpPr>
              <a:spLocks noChangeShapeType="1"/>
            </p:cNvSpPr>
            <p:nvPr/>
          </p:nvSpPr>
          <p:spPr bwMode="auto">
            <a:xfrm>
              <a:off x="6445250" y="3932238"/>
              <a:ext cx="1588" cy="230346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7187" name="Line 18"/>
            <p:cNvSpPr>
              <a:spLocks noChangeShapeType="1"/>
            </p:cNvSpPr>
            <p:nvPr/>
          </p:nvSpPr>
          <p:spPr bwMode="auto">
            <a:xfrm>
              <a:off x="4213225" y="4508500"/>
              <a:ext cx="2879725" cy="15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7188" name="Line 19"/>
            <p:cNvSpPr>
              <a:spLocks noChangeShapeType="1"/>
            </p:cNvSpPr>
            <p:nvPr/>
          </p:nvSpPr>
          <p:spPr bwMode="auto">
            <a:xfrm>
              <a:off x="4213225" y="5084763"/>
              <a:ext cx="2879725" cy="158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7189" name="Line 20"/>
            <p:cNvSpPr>
              <a:spLocks noChangeShapeType="1"/>
            </p:cNvSpPr>
            <p:nvPr/>
          </p:nvSpPr>
          <p:spPr bwMode="auto">
            <a:xfrm>
              <a:off x="4213225" y="5661025"/>
              <a:ext cx="2879725" cy="15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7190" name="Text Box 21"/>
            <p:cNvSpPr txBox="1">
              <a:spLocks noChangeArrowheads="1"/>
            </p:cNvSpPr>
            <p:nvPr/>
          </p:nvSpPr>
          <p:spPr bwMode="auto">
            <a:xfrm>
              <a:off x="5148263" y="4003675"/>
              <a:ext cx="431800" cy="396875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None/>
              </a:pPr>
              <a:r>
                <a:rPr lang="en-US" sz="2000"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sp>
          <p:nvSpPr>
            <p:cNvPr id="7191" name="Rectangle 22"/>
            <p:cNvSpPr>
              <a:spLocks noChangeArrowheads="1"/>
            </p:cNvSpPr>
            <p:nvPr/>
          </p:nvSpPr>
          <p:spPr bwMode="auto">
            <a:xfrm>
              <a:off x="5868988" y="4587875"/>
              <a:ext cx="311150" cy="396875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buNone/>
              </a:pPr>
              <a:r>
                <a:rPr lang="en-US" sz="2000"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sp>
          <p:nvSpPr>
            <p:cNvPr id="7192" name="Rectangle 23"/>
            <p:cNvSpPr>
              <a:spLocks noChangeArrowheads="1"/>
            </p:cNvSpPr>
            <p:nvPr/>
          </p:nvSpPr>
          <p:spPr bwMode="auto">
            <a:xfrm>
              <a:off x="6589713" y="4011613"/>
              <a:ext cx="311150" cy="396875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buNone/>
              </a:pPr>
              <a:r>
                <a:rPr lang="en-US" sz="2000"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sp>
          <p:nvSpPr>
            <p:cNvPr id="7193" name="Rectangle 24"/>
            <p:cNvSpPr>
              <a:spLocks noChangeArrowheads="1"/>
            </p:cNvSpPr>
            <p:nvPr/>
          </p:nvSpPr>
          <p:spPr bwMode="auto">
            <a:xfrm>
              <a:off x="5868988" y="5740400"/>
              <a:ext cx="311150" cy="396875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buNone/>
              </a:pPr>
              <a:r>
                <a:rPr lang="en-US" sz="2000"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sp>
          <p:nvSpPr>
            <p:cNvPr id="7194" name="Rectangle 25"/>
            <p:cNvSpPr>
              <a:spLocks noChangeArrowheads="1"/>
            </p:cNvSpPr>
            <p:nvPr/>
          </p:nvSpPr>
          <p:spPr bwMode="auto">
            <a:xfrm>
              <a:off x="4356100" y="5164138"/>
              <a:ext cx="311150" cy="396875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buNone/>
              </a:pPr>
              <a:r>
                <a:rPr lang="en-US" sz="2000"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sp>
          <p:nvSpPr>
            <p:cNvPr id="7195" name="Rectangle 26"/>
            <p:cNvSpPr>
              <a:spLocks noChangeArrowheads="1"/>
            </p:cNvSpPr>
            <p:nvPr/>
          </p:nvSpPr>
          <p:spPr bwMode="auto">
            <a:xfrm>
              <a:off x="5868988" y="5164138"/>
              <a:ext cx="311150" cy="396875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buNone/>
              </a:pPr>
              <a:r>
                <a:rPr lang="en-US" sz="2000"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sp>
          <p:nvSpPr>
            <p:cNvPr id="7196" name="Text Box 27"/>
            <p:cNvSpPr txBox="1">
              <a:spLocks noChangeArrowheads="1"/>
            </p:cNvSpPr>
            <p:nvPr/>
          </p:nvSpPr>
          <p:spPr bwMode="auto">
            <a:xfrm>
              <a:off x="5868988" y="4076700"/>
              <a:ext cx="358775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None/>
              </a:pPr>
              <a:r>
                <a:rPr lang="en-US" sz="1400" dirty="0" smtClean="0">
                  <a:latin typeface="Times New Roman" pitchFamily="18" charset="0"/>
                  <a:cs typeface="Times New Roman" pitchFamily="18" charset="0"/>
                </a:rPr>
                <a:t>X</a:t>
              </a:r>
              <a:endParaRPr lang="en-US" sz="1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2128" name="Oval 32"/>
            <p:cNvSpPr>
              <a:spLocks noChangeArrowheads="1"/>
            </p:cNvSpPr>
            <p:nvPr/>
          </p:nvSpPr>
          <p:spPr bwMode="auto">
            <a:xfrm>
              <a:off x="5724525" y="3932238"/>
              <a:ext cx="1296988" cy="1152525"/>
            </a:xfrm>
            <a:prstGeom prst="ellipse">
              <a:avLst/>
            </a:prstGeom>
            <a:noFill/>
            <a:ln w="19050" algn="ctr">
              <a:solidFill>
                <a:srgbClr val="D36779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132129" name="Oval 33"/>
            <p:cNvSpPr>
              <a:spLocks noChangeArrowheads="1"/>
            </p:cNvSpPr>
            <p:nvPr/>
          </p:nvSpPr>
          <p:spPr bwMode="auto">
            <a:xfrm>
              <a:off x="4213225" y="5156200"/>
              <a:ext cx="2879725" cy="431800"/>
            </a:xfrm>
            <a:prstGeom prst="ellipse">
              <a:avLst/>
            </a:prstGeom>
            <a:noFill/>
            <a:ln w="19050" algn="ctr">
              <a:solidFill>
                <a:srgbClr val="D36779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132130" name="Oval 34"/>
            <p:cNvSpPr>
              <a:spLocks noChangeArrowheads="1"/>
            </p:cNvSpPr>
            <p:nvPr/>
          </p:nvSpPr>
          <p:spPr bwMode="auto">
            <a:xfrm>
              <a:off x="5076825" y="5732463"/>
              <a:ext cx="1223963" cy="504825"/>
            </a:xfrm>
            <a:prstGeom prst="ellipse">
              <a:avLst/>
            </a:prstGeom>
            <a:noFill/>
            <a:ln w="19050" algn="ctr">
              <a:solidFill>
                <a:srgbClr val="D36779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>
                <a:buNone/>
              </a:pPr>
              <a:endParaRPr lang="en-US"/>
            </a:p>
          </p:txBody>
        </p:sp>
        <p:sp>
          <p:nvSpPr>
            <p:cNvPr id="132131" name="Oval 35"/>
            <p:cNvSpPr>
              <a:spLocks noChangeArrowheads="1"/>
            </p:cNvSpPr>
            <p:nvPr/>
          </p:nvSpPr>
          <p:spPr bwMode="auto">
            <a:xfrm>
              <a:off x="5076825" y="3932238"/>
              <a:ext cx="1223963" cy="504825"/>
            </a:xfrm>
            <a:prstGeom prst="ellipse">
              <a:avLst/>
            </a:prstGeom>
            <a:noFill/>
            <a:ln w="19050" algn="ctr">
              <a:solidFill>
                <a:srgbClr val="D36779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>
                <a:buNone/>
              </a:pPr>
              <a:endParaRPr lang="en-US"/>
            </a:p>
          </p:txBody>
        </p:sp>
        <p:cxnSp>
          <p:nvCxnSpPr>
            <p:cNvPr id="132132" name="AutoShape 36"/>
            <p:cNvCxnSpPr>
              <a:cxnSpLocks noChangeShapeType="1"/>
              <a:stCxn id="132131" idx="0"/>
              <a:endCxn id="132130" idx="4"/>
            </p:cNvCxnSpPr>
            <p:nvPr/>
          </p:nvCxnSpPr>
          <p:spPr bwMode="auto">
            <a:xfrm rot="5400000" flipV="1">
              <a:off x="4528344" y="5083969"/>
              <a:ext cx="2324100" cy="1588"/>
            </a:xfrm>
            <a:prstGeom prst="curvedConnector5">
              <a:avLst>
                <a:gd name="adj1" fmla="val -9426"/>
                <a:gd name="adj2" fmla="val 155400000"/>
                <a:gd name="adj3" fmla="val 109426"/>
              </a:avLst>
            </a:prstGeom>
            <a:noFill/>
            <a:ln w="19050">
              <a:solidFill>
                <a:srgbClr val="D36779"/>
              </a:solidFill>
              <a:prstDash val="dash"/>
              <a:round/>
              <a:headEnd type="stealth" w="lg" len="lg"/>
              <a:tailEnd type="stealth" w="lg" len="lg"/>
            </a:ln>
          </p:spPr>
        </p:cxnSp>
        <p:sp>
          <p:nvSpPr>
            <p:cNvPr id="50" name="Text Box 27"/>
            <p:cNvSpPr txBox="1">
              <a:spLocks noChangeArrowheads="1"/>
            </p:cNvSpPr>
            <p:nvPr/>
          </p:nvSpPr>
          <p:spPr bwMode="auto">
            <a:xfrm>
              <a:off x="5143504" y="5214950"/>
              <a:ext cx="358775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None/>
              </a:pPr>
              <a:r>
                <a:rPr lang="en-US" sz="1400" dirty="0" smtClean="0">
                  <a:latin typeface="Times New Roman" pitchFamily="18" charset="0"/>
                  <a:cs typeface="Times New Roman" pitchFamily="18" charset="0"/>
                </a:rPr>
                <a:t>X</a:t>
              </a:r>
              <a:endParaRPr lang="en-US" sz="1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1" name="Text Box 27"/>
            <p:cNvSpPr txBox="1">
              <a:spLocks noChangeArrowheads="1"/>
            </p:cNvSpPr>
            <p:nvPr/>
          </p:nvSpPr>
          <p:spPr bwMode="auto">
            <a:xfrm>
              <a:off x="6499241" y="5214950"/>
              <a:ext cx="358775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None/>
              </a:pPr>
              <a:r>
                <a:rPr lang="en-US" sz="1400" dirty="0" smtClean="0">
                  <a:latin typeface="Times New Roman" pitchFamily="18" charset="0"/>
                  <a:cs typeface="Times New Roman" pitchFamily="18" charset="0"/>
                </a:rPr>
                <a:t>X</a:t>
              </a:r>
              <a:endParaRPr lang="en-US" sz="1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2" name="Text Box 27"/>
            <p:cNvSpPr txBox="1">
              <a:spLocks noChangeArrowheads="1"/>
            </p:cNvSpPr>
            <p:nvPr/>
          </p:nvSpPr>
          <p:spPr bwMode="auto">
            <a:xfrm>
              <a:off x="6570679" y="4621421"/>
              <a:ext cx="358775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None/>
              </a:pPr>
              <a:r>
                <a:rPr lang="en-US" sz="1400" dirty="0" smtClean="0">
                  <a:latin typeface="Times New Roman" pitchFamily="18" charset="0"/>
                  <a:cs typeface="Times New Roman" pitchFamily="18" charset="0"/>
                </a:rPr>
                <a:t>X</a:t>
              </a:r>
              <a:endParaRPr lang="en-US" sz="1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3" name="Text Box 27"/>
            <p:cNvSpPr txBox="1">
              <a:spLocks noChangeArrowheads="1"/>
            </p:cNvSpPr>
            <p:nvPr/>
          </p:nvSpPr>
          <p:spPr bwMode="auto">
            <a:xfrm>
              <a:off x="4357686" y="4071942"/>
              <a:ext cx="358775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None/>
              </a:pPr>
              <a:r>
                <a:rPr lang="en-US" sz="1400" dirty="0" smtClean="0">
                  <a:latin typeface="Times New Roman" pitchFamily="18" charset="0"/>
                  <a:cs typeface="Times New Roman" pitchFamily="18" charset="0"/>
                </a:rPr>
                <a:t>X</a:t>
              </a:r>
              <a:endParaRPr lang="en-US" sz="1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5" name="Text Box 27"/>
            <p:cNvSpPr txBox="1">
              <a:spLocks noChangeArrowheads="1"/>
            </p:cNvSpPr>
            <p:nvPr/>
          </p:nvSpPr>
          <p:spPr bwMode="auto">
            <a:xfrm>
              <a:off x="5072066" y="5835867"/>
              <a:ext cx="358775" cy="307777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None/>
              </a:pPr>
              <a:r>
                <a:rPr lang="en-US" sz="1400" dirty="0" smtClean="0">
                  <a:latin typeface="Times New Roman" pitchFamily="18" charset="0"/>
                  <a:cs typeface="Times New Roman" pitchFamily="18" charset="0"/>
                </a:rPr>
                <a:t>X</a:t>
              </a:r>
              <a:endParaRPr lang="en-US" sz="14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57" name="Text Box 18"/>
          <p:cNvSpPr txBox="1">
            <a:spLocks noChangeArrowheads="1"/>
          </p:cNvSpPr>
          <p:nvPr/>
        </p:nvSpPr>
        <p:spPr bwMode="auto">
          <a:xfrm>
            <a:off x="-32" y="1857364"/>
            <a:ext cx="604672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2400" i="1" dirty="0" smtClean="0">
                <a:latin typeface="Times New Roman" pitchFamily="18" charset="0"/>
              </a:rPr>
              <a:t>F(</a:t>
            </a:r>
            <a:r>
              <a:rPr lang="en-US" sz="2400" i="1" dirty="0" err="1" smtClean="0"/>
              <a:t>w,x,y,z</a:t>
            </a:r>
            <a:r>
              <a:rPr lang="en-US" sz="2400" i="1" dirty="0" smtClean="0">
                <a:latin typeface="Times New Roman" pitchFamily="18" charset="0"/>
              </a:rPr>
              <a:t>) </a:t>
            </a:r>
            <a:r>
              <a:rPr lang="en-US" sz="2400" i="1" dirty="0">
                <a:latin typeface="Times New Roman" pitchFamily="18" charset="0"/>
              </a:rPr>
              <a:t>= </a:t>
            </a:r>
            <a:r>
              <a:rPr lang="en-US" sz="2400" dirty="0" smtClean="0">
                <a:latin typeface="Symbol" pitchFamily="18" charset="2"/>
              </a:rPr>
              <a:t>S</a:t>
            </a:r>
            <a:r>
              <a:rPr lang="en-US" sz="2400" dirty="0" smtClean="0">
                <a:latin typeface="Times New Roman" pitchFamily="18" charset="0"/>
              </a:rPr>
              <a:t>(1,2,7,11,12,15)+d(0,3,6,9,13,14)</a:t>
            </a:r>
            <a:endParaRPr lang="en-US" sz="2400" dirty="0">
              <a:latin typeface="Times New Roman" pitchFamily="18" charset="0"/>
            </a:endParaRPr>
          </a:p>
        </p:txBody>
      </p:sp>
      <p:sp>
        <p:nvSpPr>
          <p:cNvPr id="58" name="Text Box 18"/>
          <p:cNvSpPr txBox="1">
            <a:spLocks noChangeArrowheads="1"/>
          </p:cNvSpPr>
          <p:nvPr/>
        </p:nvSpPr>
        <p:spPr bwMode="auto">
          <a:xfrm>
            <a:off x="5857884" y="5929330"/>
            <a:ext cx="229421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2400" i="1" dirty="0" smtClean="0">
                <a:latin typeface="Times New Roman" pitchFamily="18" charset="0"/>
              </a:rPr>
              <a:t>F = </a:t>
            </a:r>
            <a:r>
              <a:rPr lang="en-US" sz="2400" i="1" dirty="0" err="1" smtClean="0">
                <a:latin typeface="Times New Roman" pitchFamily="18" charset="0"/>
              </a:rPr>
              <a:t>wx+w</a:t>
            </a:r>
            <a:r>
              <a:rPr lang="en-US" sz="2400" i="1" dirty="0" err="1" smtClean="0"/>
              <a:t>’y+x’z</a:t>
            </a:r>
            <a:endParaRPr lang="en-US" sz="2400" i="1" dirty="0">
              <a:latin typeface="Times New Roman" pitchFamily="18" charset="0"/>
            </a:endParaRPr>
          </a:p>
        </p:txBody>
      </p:sp>
      <p:graphicFrame>
        <p:nvGraphicFramePr>
          <p:cNvPr id="44" name="Table 43"/>
          <p:cNvGraphicFramePr>
            <a:graphicFrameLocks noGrp="1"/>
          </p:cNvGraphicFramePr>
          <p:nvPr/>
        </p:nvGraphicFramePr>
        <p:xfrm>
          <a:off x="714348" y="2714620"/>
          <a:ext cx="3330424" cy="2727508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832606"/>
                <a:gridCol w="832606"/>
                <a:gridCol w="832606"/>
                <a:gridCol w="832606"/>
              </a:tblGrid>
              <a:tr h="681877">
                <a:tc>
                  <a:txBody>
                    <a:bodyPr/>
                    <a:lstStyle/>
                    <a:p>
                      <a:pPr algn="ctr" rtl="1"/>
                      <a:r>
                        <a:rPr lang="en-US" dirty="0" smtClean="0"/>
                        <a:t>1</a:t>
                      </a:r>
                      <a:endParaRPr lang="fa-I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 smtClean="0"/>
                        <a:t>X</a:t>
                      </a:r>
                      <a:endParaRPr lang="fa-I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 smtClean="0"/>
                        <a:t>1</a:t>
                      </a:r>
                      <a:endParaRPr lang="fa-I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 smtClean="0"/>
                        <a:t>X</a:t>
                      </a:r>
                      <a:endParaRPr lang="fa-IR" dirty="0"/>
                    </a:p>
                  </a:txBody>
                  <a:tcPr anchor="ctr"/>
                </a:tc>
              </a:tr>
              <a:tr h="681877">
                <a:tc>
                  <a:txBody>
                    <a:bodyPr/>
                    <a:lstStyle/>
                    <a:p>
                      <a:pPr algn="ctr" rtl="1"/>
                      <a:r>
                        <a:rPr lang="en-US" dirty="0" smtClean="0"/>
                        <a:t>X</a:t>
                      </a:r>
                      <a:endParaRPr lang="fa-I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 smtClean="0"/>
                        <a:t>1</a:t>
                      </a:r>
                      <a:endParaRPr lang="fa-I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endParaRPr lang="fa-I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endParaRPr lang="fa-IR" dirty="0"/>
                    </a:p>
                  </a:txBody>
                  <a:tcPr anchor="ctr"/>
                </a:tc>
              </a:tr>
              <a:tr h="681877">
                <a:tc>
                  <a:txBody>
                    <a:bodyPr/>
                    <a:lstStyle/>
                    <a:p>
                      <a:pPr algn="ctr" rtl="1"/>
                      <a:r>
                        <a:rPr lang="en-US" dirty="0" smtClean="0"/>
                        <a:t>X</a:t>
                      </a:r>
                      <a:endParaRPr lang="fa-I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 smtClean="0"/>
                        <a:t>1</a:t>
                      </a:r>
                      <a:endParaRPr lang="fa-I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 smtClean="0"/>
                        <a:t>X</a:t>
                      </a:r>
                      <a:endParaRPr lang="fa-I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 smtClean="0"/>
                        <a:t>1</a:t>
                      </a:r>
                      <a:endParaRPr lang="fa-IR" dirty="0"/>
                    </a:p>
                  </a:txBody>
                  <a:tcPr anchor="ctr"/>
                </a:tc>
              </a:tr>
              <a:tr h="681877">
                <a:tc>
                  <a:txBody>
                    <a:bodyPr/>
                    <a:lstStyle/>
                    <a:p>
                      <a:pPr algn="ctr" rtl="1"/>
                      <a:endParaRPr lang="fa-I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 smtClean="0"/>
                        <a:t>1</a:t>
                      </a:r>
                      <a:endParaRPr lang="fa-I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 smtClean="0"/>
                        <a:t>X</a:t>
                      </a:r>
                      <a:endParaRPr lang="fa-I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endParaRPr lang="fa-IR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5" name="Oval 44"/>
          <p:cNvSpPr/>
          <p:nvPr/>
        </p:nvSpPr>
        <p:spPr bwMode="auto">
          <a:xfrm>
            <a:off x="905952" y="2866391"/>
            <a:ext cx="3164349" cy="43121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1" anchor="ctr" anchorCtr="1" compatLnSpc="1">
            <a:prstTxWarp prst="textNoShape">
              <a:avLst/>
            </a:prstTxWarp>
          </a:bodyPr>
          <a:lstStyle/>
          <a:p>
            <a:pPr marL="342900" marR="0" indent="-34290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95000"/>
              <a:buFont typeface="Wingdings" pitchFamily="2" charset="2"/>
              <a:buChar char="§"/>
              <a:tabLst/>
            </a:pPr>
            <a:endParaRPr kumimoji="0" lang="fa-IR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46" name="Oval 45"/>
          <p:cNvSpPr/>
          <p:nvPr/>
        </p:nvSpPr>
        <p:spPr bwMode="auto">
          <a:xfrm>
            <a:off x="2500300" y="2683450"/>
            <a:ext cx="642942" cy="2674376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1" anchor="ctr" anchorCtr="1" compatLnSpc="1">
            <a:prstTxWarp prst="textNoShape">
              <a:avLst/>
            </a:prstTxWarp>
          </a:bodyPr>
          <a:lstStyle/>
          <a:p>
            <a:pPr marL="342900" marR="0" indent="-34290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95000"/>
              <a:buFont typeface="Wingdings" pitchFamily="2" charset="2"/>
              <a:buChar char="§"/>
              <a:tabLst/>
            </a:pPr>
            <a:endParaRPr kumimoji="0" lang="fa-IR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47" name="Oval 46"/>
          <p:cNvSpPr/>
          <p:nvPr/>
        </p:nvSpPr>
        <p:spPr bwMode="auto">
          <a:xfrm>
            <a:off x="931271" y="4140555"/>
            <a:ext cx="2997790" cy="556263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1" anchor="ctr" anchorCtr="1" compatLnSpc="1">
            <a:prstTxWarp prst="textNoShape">
              <a:avLst/>
            </a:prstTxWarp>
          </a:bodyPr>
          <a:lstStyle/>
          <a:p>
            <a:pPr marL="342900" marR="0" indent="-34290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95000"/>
              <a:buFont typeface="Wingdings" pitchFamily="2" charset="2"/>
              <a:buChar char="§"/>
              <a:tabLst/>
            </a:pPr>
            <a:endParaRPr kumimoji="0" lang="fa-IR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48" name="Text Box 18"/>
          <p:cNvSpPr txBox="1">
            <a:spLocks noChangeArrowheads="1"/>
          </p:cNvSpPr>
          <p:nvPr/>
        </p:nvSpPr>
        <p:spPr bwMode="auto">
          <a:xfrm>
            <a:off x="1142976" y="5929330"/>
            <a:ext cx="229582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rtl="0">
              <a:buNone/>
            </a:pPr>
            <a:r>
              <a:rPr lang="en-US" sz="2400" i="1" dirty="0" smtClean="0">
                <a:latin typeface="Times New Roman" pitchFamily="18" charset="0"/>
              </a:rPr>
              <a:t>F = </a:t>
            </a:r>
            <a:r>
              <a:rPr lang="en-US" sz="2400" i="1" dirty="0" err="1" smtClean="0">
                <a:latin typeface="Times New Roman" pitchFamily="18" charset="0"/>
              </a:rPr>
              <a:t>w’x’+wx+yz</a:t>
            </a:r>
            <a:endParaRPr lang="en-US" sz="2400" i="1" dirty="0">
              <a:latin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5969908" y="1042974"/>
            <a:ext cx="23358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None/>
            </a:pPr>
            <a:r>
              <a:rPr lang="fa-IR" sz="2400" dirty="0" smtClean="0">
                <a:latin typeface="Times New Roman" pitchFamily="18" charset="0"/>
                <a:cs typeface="B Lotus" pitchFamily="2" charset="-78"/>
              </a:rPr>
              <a:t>تابع زير </a:t>
            </a:r>
            <a:r>
              <a:rPr lang="fa-IR" sz="2400" dirty="0">
                <a:latin typeface="Times New Roman" pitchFamily="18" charset="0"/>
                <a:cs typeface="B Lotus" pitchFamily="2" charset="-78"/>
              </a:rPr>
              <a:t>را ساده </a:t>
            </a:r>
            <a:r>
              <a:rPr lang="fa-IR" sz="2400" dirty="0" smtClean="0">
                <a:latin typeface="Times New Roman" pitchFamily="18" charset="0"/>
                <a:cs typeface="B Lotus" pitchFamily="2" charset="-78"/>
              </a:rPr>
              <a:t>کنيد</a:t>
            </a:r>
            <a:r>
              <a:rPr lang="fa-IR" sz="2400" dirty="0">
                <a:latin typeface="Times New Roman" pitchFamily="18" charset="0"/>
                <a:cs typeface="B Lotus" pitchFamily="2" charset="-78"/>
              </a:rPr>
              <a:t>. </a:t>
            </a:r>
            <a:endParaRPr lang="en-US" sz="2400" dirty="0">
              <a:latin typeface="Times New Roman" pitchFamily="18" charset="0"/>
              <a:cs typeface="B Lotus" pitchFamily="2" charset="-78"/>
            </a:endParaRPr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title"/>
          </p:nvPr>
        </p:nvSpPr>
        <p:spPr>
          <a:xfrm>
            <a:off x="3357554" y="60324"/>
            <a:ext cx="5715040" cy="939784"/>
          </a:xfrm>
        </p:spPr>
        <p:txBody>
          <a:bodyPr/>
          <a:lstStyle/>
          <a:p>
            <a:pPr algn="r" rtl="1"/>
            <a:r>
              <a:rPr lang="fa-IR" sz="3200" b="1" kern="12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شرايط بي اهميت در حلقه ها</a:t>
            </a:r>
            <a:endParaRPr lang="en-US" sz="3200" b="1" kern="1200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pic>
        <p:nvPicPr>
          <p:cNvPr id="25088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8" y="2143116"/>
            <a:ext cx="877252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 Box 18"/>
          <p:cNvSpPr txBox="1">
            <a:spLocks noChangeArrowheads="1"/>
          </p:cNvSpPr>
          <p:nvPr/>
        </p:nvSpPr>
        <p:spPr bwMode="auto">
          <a:xfrm>
            <a:off x="428596" y="1357298"/>
            <a:ext cx="463787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2400" i="1" dirty="0" smtClean="0">
                <a:latin typeface="Times New Roman" pitchFamily="18" charset="0"/>
              </a:rPr>
              <a:t>F(</a:t>
            </a:r>
            <a:r>
              <a:rPr lang="en-US" sz="2400" i="1" dirty="0" err="1" smtClean="0"/>
              <a:t>w,x,y,z</a:t>
            </a:r>
            <a:r>
              <a:rPr lang="en-US" sz="2400" i="1" dirty="0" smtClean="0">
                <a:latin typeface="Times New Roman" pitchFamily="18" charset="0"/>
              </a:rPr>
              <a:t>) </a:t>
            </a:r>
            <a:r>
              <a:rPr lang="en-US" sz="2400" i="1" dirty="0">
                <a:latin typeface="Times New Roman" pitchFamily="18" charset="0"/>
              </a:rPr>
              <a:t>= </a:t>
            </a:r>
            <a:r>
              <a:rPr lang="en-US" sz="2400" dirty="0" smtClean="0">
                <a:latin typeface="Symbol" pitchFamily="18" charset="2"/>
              </a:rPr>
              <a:t>S</a:t>
            </a:r>
            <a:r>
              <a:rPr lang="en-US" sz="2400" dirty="0" smtClean="0">
                <a:latin typeface="Times New Roman" pitchFamily="18" charset="0"/>
              </a:rPr>
              <a:t>(1,3,7,11,15)+d(0,2,5)</a:t>
            </a:r>
            <a:endParaRPr lang="en-US" sz="2400" dirty="0">
              <a:latin typeface="Times New Roman" pitchFamily="18" charset="0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-32" y="60324"/>
            <a:ext cx="7115196" cy="725470"/>
          </a:xfrm>
        </p:spPr>
        <p:txBody>
          <a:bodyPr/>
          <a:lstStyle/>
          <a:p>
            <a:pPr algn="l"/>
            <a:r>
              <a:rPr lang="fa-IR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</a:t>
            </a:r>
            <a:r>
              <a:rPr lang="en-US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All </a:t>
            </a:r>
            <a:r>
              <a:rPr lang="en-US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NAND/NOR Gates </a:t>
            </a:r>
            <a:r>
              <a:rPr lang="en-US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Realization</a:t>
            </a:r>
            <a:endParaRPr lang="en-US" sz="32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graphicFrame>
        <p:nvGraphicFramePr>
          <p:cNvPr id="9222" name="Object 6"/>
          <p:cNvGraphicFramePr>
            <a:graphicFrameLocks noGrp="1" noChangeAspect="1"/>
          </p:cNvGraphicFramePr>
          <p:nvPr>
            <p:ph idx="1"/>
          </p:nvPr>
        </p:nvGraphicFramePr>
        <p:xfrm>
          <a:off x="4910138" y="1714500"/>
          <a:ext cx="3733800" cy="2649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980" name="Visio" r:id="rId3" imgW="2043827" imgH="1449705" progId="">
                  <p:embed/>
                </p:oleObj>
              </mc:Choice>
              <mc:Fallback>
                <p:oleObj name="Visio" r:id="rId3" imgW="2043827" imgH="1449705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10138" y="1714500"/>
                        <a:ext cx="3733800" cy="2649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357158" y="857232"/>
            <a:ext cx="8229600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When we put an 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extra bubble 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somewhere in the circuit, another bubble must be accordingly placed somewhere to cancel it out.</a:t>
            </a:r>
          </a:p>
        </p:txBody>
      </p:sp>
      <p:graphicFrame>
        <p:nvGraphicFramePr>
          <p:cNvPr id="339971" name="Object 3"/>
          <p:cNvGraphicFramePr>
            <a:graphicFrameLocks noChangeAspect="1"/>
          </p:cNvGraphicFramePr>
          <p:nvPr/>
        </p:nvGraphicFramePr>
        <p:xfrm>
          <a:off x="5000628" y="4857761"/>
          <a:ext cx="3714776" cy="192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981" name="Visio" r:id="rId5" imgW="3143964" imgH="1607582" progId="">
                  <p:embed/>
                </p:oleObj>
              </mc:Choice>
              <mc:Fallback>
                <p:oleObj name="Visio" r:id="rId5" imgW="3143964" imgH="1607582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0628" y="4857761"/>
                        <a:ext cx="3714776" cy="1928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414366" y="4429132"/>
            <a:ext cx="8229600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 this example we have used an inverter to 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cancel off a bubble 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 one place.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82" name="Text Box 6"/>
          <p:cNvSpPr txBox="1">
            <a:spLocks noChangeArrowheads="1"/>
          </p:cNvSpPr>
          <p:nvPr/>
        </p:nvSpPr>
        <p:spPr bwMode="auto">
          <a:xfrm>
            <a:off x="227925" y="725488"/>
            <a:ext cx="259551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rtl="0">
              <a:buFont typeface="Wingdings" pitchFamily="2" charset="2"/>
              <a:buChar char="q"/>
            </a:pPr>
            <a:r>
              <a:rPr lang="en-US" dirty="0" smtClean="0"/>
              <a:t> Don’t </a:t>
            </a:r>
            <a:r>
              <a:rPr lang="en-US" dirty="0"/>
              <a:t>cares....</a:t>
            </a:r>
          </a:p>
        </p:txBody>
      </p:sp>
      <p:pic>
        <p:nvPicPr>
          <p:cNvPr id="8550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9088" y="1766888"/>
            <a:ext cx="8505825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Line 3"/>
          <p:cNvSpPr>
            <a:spLocks noChangeShapeType="1"/>
          </p:cNvSpPr>
          <p:nvPr/>
        </p:nvSpPr>
        <p:spPr bwMode="auto">
          <a:xfrm flipH="1" flipV="1">
            <a:off x="4541863" y="3549672"/>
            <a:ext cx="649287" cy="647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pPr algn="l" rtl="0">
              <a:buNone/>
            </a:pPr>
            <a:endParaRPr lang="en-US"/>
          </a:p>
        </p:txBody>
      </p:sp>
      <p:sp>
        <p:nvSpPr>
          <p:cNvPr id="8197" name="Text Box 4"/>
          <p:cNvSpPr txBox="1">
            <a:spLocks noChangeArrowheads="1"/>
          </p:cNvSpPr>
          <p:nvPr/>
        </p:nvSpPr>
        <p:spPr bwMode="auto">
          <a:xfrm>
            <a:off x="4470425" y="3765572"/>
            <a:ext cx="503238" cy="400110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ab</a:t>
            </a:r>
          </a:p>
        </p:txBody>
      </p:sp>
      <p:sp>
        <p:nvSpPr>
          <p:cNvPr id="8198" name="Text Box 5"/>
          <p:cNvSpPr txBox="1">
            <a:spLocks noChangeArrowheads="1"/>
          </p:cNvSpPr>
          <p:nvPr/>
        </p:nvSpPr>
        <p:spPr bwMode="auto">
          <a:xfrm>
            <a:off x="4830788" y="3476647"/>
            <a:ext cx="431800" cy="400110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cd</a:t>
            </a:r>
          </a:p>
        </p:txBody>
      </p:sp>
      <p:sp>
        <p:nvSpPr>
          <p:cNvPr id="8199" name="Text Box 6"/>
          <p:cNvSpPr txBox="1">
            <a:spLocks noChangeArrowheads="1"/>
          </p:cNvSpPr>
          <p:nvPr/>
        </p:nvSpPr>
        <p:spPr bwMode="auto">
          <a:xfrm>
            <a:off x="4614888" y="4341834"/>
            <a:ext cx="647700" cy="336550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buNone/>
            </a:pPr>
            <a:r>
              <a:rPr lang="en-US" sz="1600">
                <a:latin typeface="Times New Roman" pitchFamily="18" charset="0"/>
                <a:cs typeface="Times New Roman" pitchFamily="18" charset="0"/>
              </a:rPr>
              <a:t>00</a:t>
            </a:r>
          </a:p>
        </p:txBody>
      </p:sp>
      <p:sp>
        <p:nvSpPr>
          <p:cNvPr id="8200" name="Text Box 7"/>
          <p:cNvSpPr txBox="1">
            <a:spLocks noChangeArrowheads="1"/>
          </p:cNvSpPr>
          <p:nvPr/>
        </p:nvSpPr>
        <p:spPr bwMode="auto">
          <a:xfrm>
            <a:off x="6126188" y="3765572"/>
            <a:ext cx="649287" cy="336550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buNone/>
            </a:pPr>
            <a:r>
              <a:rPr lang="en-US" sz="1600">
                <a:latin typeface="Times New Roman" pitchFamily="18" charset="0"/>
                <a:cs typeface="Times New Roman" pitchFamily="18" charset="0"/>
              </a:rPr>
              <a:t>01</a:t>
            </a:r>
          </a:p>
        </p:txBody>
      </p:sp>
      <p:sp>
        <p:nvSpPr>
          <p:cNvPr id="8201" name="Text Box 8"/>
          <p:cNvSpPr txBox="1">
            <a:spLocks noChangeArrowheads="1"/>
          </p:cNvSpPr>
          <p:nvPr/>
        </p:nvSpPr>
        <p:spPr bwMode="auto">
          <a:xfrm>
            <a:off x="7566050" y="3765572"/>
            <a:ext cx="649288" cy="336550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buNone/>
            </a:pPr>
            <a:r>
              <a:rPr lang="en-US" sz="1600">
                <a:latin typeface="Times New Roman" pitchFamily="18" charset="0"/>
                <a:cs typeface="Times New Roman" pitchFamily="18" charset="0"/>
              </a:rPr>
              <a:t>10</a:t>
            </a:r>
          </a:p>
        </p:txBody>
      </p:sp>
      <p:sp>
        <p:nvSpPr>
          <p:cNvPr id="8202" name="Text Box 9"/>
          <p:cNvSpPr txBox="1">
            <a:spLocks noChangeArrowheads="1"/>
          </p:cNvSpPr>
          <p:nvPr/>
        </p:nvSpPr>
        <p:spPr bwMode="auto">
          <a:xfrm>
            <a:off x="4614888" y="5492772"/>
            <a:ext cx="647700" cy="336550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buNone/>
            </a:pPr>
            <a:r>
              <a:rPr lang="en-US" sz="1600">
                <a:latin typeface="Times New Roman" pitchFamily="18" charset="0"/>
                <a:cs typeface="Times New Roman" pitchFamily="18" charset="0"/>
              </a:rPr>
              <a:t>11</a:t>
            </a:r>
          </a:p>
        </p:txBody>
      </p:sp>
      <p:sp>
        <p:nvSpPr>
          <p:cNvPr id="8203" name="Text Box 10"/>
          <p:cNvSpPr txBox="1">
            <a:spLocks noChangeArrowheads="1"/>
          </p:cNvSpPr>
          <p:nvPr/>
        </p:nvSpPr>
        <p:spPr bwMode="auto">
          <a:xfrm>
            <a:off x="5334025" y="3765572"/>
            <a:ext cx="647700" cy="336550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buNone/>
            </a:pPr>
            <a:r>
              <a:rPr lang="en-US" sz="1600">
                <a:latin typeface="Times New Roman" pitchFamily="18" charset="0"/>
                <a:cs typeface="Times New Roman" pitchFamily="18" charset="0"/>
              </a:rPr>
              <a:t>00</a:t>
            </a:r>
          </a:p>
        </p:txBody>
      </p:sp>
      <p:sp>
        <p:nvSpPr>
          <p:cNvPr id="8204" name="Text Box 11"/>
          <p:cNvSpPr txBox="1">
            <a:spLocks noChangeArrowheads="1"/>
          </p:cNvSpPr>
          <p:nvPr/>
        </p:nvSpPr>
        <p:spPr bwMode="auto">
          <a:xfrm>
            <a:off x="4614888" y="4918097"/>
            <a:ext cx="649287" cy="336550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buNone/>
            </a:pPr>
            <a:r>
              <a:rPr lang="en-US" sz="1600">
                <a:latin typeface="Times New Roman" pitchFamily="18" charset="0"/>
                <a:cs typeface="Times New Roman" pitchFamily="18" charset="0"/>
              </a:rPr>
              <a:t>01</a:t>
            </a:r>
          </a:p>
        </p:txBody>
      </p:sp>
      <p:sp>
        <p:nvSpPr>
          <p:cNvPr id="8205" name="Text Box 12"/>
          <p:cNvSpPr txBox="1">
            <a:spLocks noChangeArrowheads="1"/>
          </p:cNvSpPr>
          <p:nvPr/>
        </p:nvSpPr>
        <p:spPr bwMode="auto">
          <a:xfrm>
            <a:off x="4614888" y="5997597"/>
            <a:ext cx="649287" cy="336550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buNone/>
            </a:pPr>
            <a:r>
              <a:rPr lang="en-US" sz="1600">
                <a:latin typeface="Times New Roman" pitchFamily="18" charset="0"/>
                <a:cs typeface="Times New Roman" pitchFamily="18" charset="0"/>
              </a:rPr>
              <a:t>10</a:t>
            </a:r>
          </a:p>
        </p:txBody>
      </p:sp>
      <p:sp>
        <p:nvSpPr>
          <p:cNvPr id="8206" name="Text Box 13"/>
          <p:cNvSpPr txBox="1">
            <a:spLocks noChangeArrowheads="1"/>
          </p:cNvSpPr>
          <p:nvPr/>
        </p:nvSpPr>
        <p:spPr bwMode="auto">
          <a:xfrm>
            <a:off x="6773888" y="3765572"/>
            <a:ext cx="576262" cy="336550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buNone/>
            </a:pPr>
            <a:r>
              <a:rPr lang="en-US" sz="1600">
                <a:latin typeface="Times New Roman" pitchFamily="18" charset="0"/>
                <a:cs typeface="Times New Roman" pitchFamily="18" charset="0"/>
              </a:rPr>
              <a:t>11</a:t>
            </a:r>
          </a:p>
        </p:txBody>
      </p:sp>
      <p:sp>
        <p:nvSpPr>
          <p:cNvPr id="8207" name="Rectangle 14"/>
          <p:cNvSpPr>
            <a:spLocks noChangeArrowheads="1"/>
          </p:cNvSpPr>
          <p:nvPr/>
        </p:nvSpPr>
        <p:spPr bwMode="auto">
          <a:xfrm>
            <a:off x="5191150" y="4197372"/>
            <a:ext cx="2879725" cy="2303462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l" rtl="0">
              <a:buNone/>
            </a:pPr>
            <a:endParaRPr lang="en-US"/>
          </a:p>
        </p:txBody>
      </p:sp>
      <p:sp>
        <p:nvSpPr>
          <p:cNvPr id="8208" name="Line 15"/>
          <p:cNvSpPr>
            <a:spLocks noChangeShapeType="1"/>
          </p:cNvSpPr>
          <p:nvPr/>
        </p:nvSpPr>
        <p:spPr bwMode="auto">
          <a:xfrm>
            <a:off x="5910288" y="4197372"/>
            <a:ext cx="1587" cy="23034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pPr algn="l" rtl="0">
              <a:buNone/>
            </a:pPr>
            <a:endParaRPr lang="en-US"/>
          </a:p>
        </p:txBody>
      </p:sp>
      <p:sp>
        <p:nvSpPr>
          <p:cNvPr id="8209" name="Line 16"/>
          <p:cNvSpPr>
            <a:spLocks noChangeShapeType="1"/>
          </p:cNvSpPr>
          <p:nvPr/>
        </p:nvSpPr>
        <p:spPr bwMode="auto">
          <a:xfrm>
            <a:off x="6631013" y="4197372"/>
            <a:ext cx="1587" cy="23034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pPr algn="l" rtl="0">
              <a:buNone/>
            </a:pPr>
            <a:endParaRPr lang="en-US"/>
          </a:p>
        </p:txBody>
      </p:sp>
      <p:sp>
        <p:nvSpPr>
          <p:cNvPr id="8210" name="Line 17"/>
          <p:cNvSpPr>
            <a:spLocks noChangeShapeType="1"/>
          </p:cNvSpPr>
          <p:nvPr/>
        </p:nvSpPr>
        <p:spPr bwMode="auto">
          <a:xfrm>
            <a:off x="7423175" y="4197372"/>
            <a:ext cx="1588" cy="23034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pPr algn="l" rtl="0">
              <a:buNone/>
            </a:pPr>
            <a:endParaRPr lang="en-US"/>
          </a:p>
        </p:txBody>
      </p:sp>
      <p:sp>
        <p:nvSpPr>
          <p:cNvPr id="8211" name="Line 18"/>
          <p:cNvSpPr>
            <a:spLocks noChangeShapeType="1"/>
          </p:cNvSpPr>
          <p:nvPr/>
        </p:nvSpPr>
        <p:spPr bwMode="auto">
          <a:xfrm>
            <a:off x="5191150" y="4773634"/>
            <a:ext cx="2879725" cy="15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pPr algn="l" rtl="0">
              <a:buNone/>
            </a:pPr>
            <a:endParaRPr lang="en-US"/>
          </a:p>
        </p:txBody>
      </p:sp>
      <p:sp>
        <p:nvSpPr>
          <p:cNvPr id="8212" name="Line 19"/>
          <p:cNvSpPr>
            <a:spLocks noChangeShapeType="1"/>
          </p:cNvSpPr>
          <p:nvPr/>
        </p:nvSpPr>
        <p:spPr bwMode="auto">
          <a:xfrm>
            <a:off x="5191150" y="5349897"/>
            <a:ext cx="2879725" cy="15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pPr algn="l" rtl="0">
              <a:buNone/>
            </a:pPr>
            <a:endParaRPr lang="en-US"/>
          </a:p>
        </p:txBody>
      </p:sp>
      <p:sp>
        <p:nvSpPr>
          <p:cNvPr id="8213" name="Line 20"/>
          <p:cNvSpPr>
            <a:spLocks noChangeShapeType="1"/>
          </p:cNvSpPr>
          <p:nvPr/>
        </p:nvSpPr>
        <p:spPr bwMode="auto">
          <a:xfrm>
            <a:off x="5191150" y="5926159"/>
            <a:ext cx="2879725" cy="15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pPr algn="l" rtl="0">
              <a:buNone/>
            </a:pPr>
            <a:endParaRPr lang="en-US"/>
          </a:p>
        </p:txBody>
      </p:sp>
      <p:sp>
        <p:nvSpPr>
          <p:cNvPr id="8214" name="Text Box 21"/>
          <p:cNvSpPr txBox="1">
            <a:spLocks noChangeArrowheads="1"/>
          </p:cNvSpPr>
          <p:nvPr/>
        </p:nvSpPr>
        <p:spPr bwMode="auto">
          <a:xfrm>
            <a:off x="7567638" y="4268809"/>
            <a:ext cx="360362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8215" name="Text Box 22"/>
          <p:cNvSpPr txBox="1">
            <a:spLocks noChangeArrowheads="1"/>
          </p:cNvSpPr>
          <p:nvPr/>
        </p:nvSpPr>
        <p:spPr bwMode="auto">
          <a:xfrm>
            <a:off x="5407050" y="4845072"/>
            <a:ext cx="3810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8216" name="Rectangle 23"/>
          <p:cNvSpPr>
            <a:spLocks noChangeArrowheads="1"/>
          </p:cNvSpPr>
          <p:nvPr/>
        </p:nvSpPr>
        <p:spPr bwMode="auto">
          <a:xfrm>
            <a:off x="5407050" y="5997597"/>
            <a:ext cx="31290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l" rtl="0">
              <a:spcBef>
                <a:spcPct val="20000"/>
              </a:spcBef>
              <a:buClr>
                <a:schemeClr val="hlink"/>
              </a:buClr>
              <a:buSzPct val="110000"/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8217" name="Rectangle 24"/>
          <p:cNvSpPr>
            <a:spLocks noChangeArrowheads="1"/>
          </p:cNvSpPr>
          <p:nvPr/>
        </p:nvSpPr>
        <p:spPr bwMode="auto">
          <a:xfrm>
            <a:off x="6846913" y="5421334"/>
            <a:ext cx="31290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l" rtl="0">
              <a:spcBef>
                <a:spcPct val="20000"/>
              </a:spcBef>
              <a:buClr>
                <a:schemeClr val="hlink"/>
              </a:buClr>
              <a:buSzPct val="110000"/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8218" name="Rectangle 25"/>
          <p:cNvSpPr>
            <a:spLocks noChangeArrowheads="1"/>
          </p:cNvSpPr>
          <p:nvPr/>
        </p:nvSpPr>
        <p:spPr bwMode="auto">
          <a:xfrm>
            <a:off x="6126188" y="5421334"/>
            <a:ext cx="31290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l" rtl="0">
              <a:spcBef>
                <a:spcPct val="20000"/>
              </a:spcBef>
              <a:buClr>
                <a:schemeClr val="hlink"/>
              </a:buClr>
              <a:buSzPct val="110000"/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8219" name="Rectangle 26"/>
          <p:cNvSpPr>
            <a:spLocks noChangeArrowheads="1"/>
          </p:cNvSpPr>
          <p:nvPr/>
        </p:nvSpPr>
        <p:spPr bwMode="auto">
          <a:xfrm>
            <a:off x="5407050" y="5421334"/>
            <a:ext cx="31290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l" rtl="0">
              <a:spcBef>
                <a:spcPct val="20000"/>
              </a:spcBef>
              <a:buClr>
                <a:schemeClr val="hlink"/>
              </a:buClr>
              <a:buSzPct val="110000"/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8220" name="Rectangle 27"/>
          <p:cNvSpPr>
            <a:spLocks noChangeArrowheads="1"/>
          </p:cNvSpPr>
          <p:nvPr/>
        </p:nvSpPr>
        <p:spPr bwMode="auto">
          <a:xfrm>
            <a:off x="7567638" y="4845072"/>
            <a:ext cx="31290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l" rtl="0">
              <a:spcBef>
                <a:spcPct val="20000"/>
              </a:spcBef>
              <a:buClr>
                <a:schemeClr val="hlink"/>
              </a:buClr>
              <a:buSzPct val="110000"/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8221" name="Rectangle 28"/>
          <p:cNvSpPr>
            <a:spLocks noChangeArrowheads="1"/>
          </p:cNvSpPr>
          <p:nvPr/>
        </p:nvSpPr>
        <p:spPr bwMode="auto">
          <a:xfrm>
            <a:off x="7567638" y="5997597"/>
            <a:ext cx="3111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 rtl="0">
              <a:spcBef>
                <a:spcPct val="20000"/>
              </a:spcBef>
              <a:buClr>
                <a:schemeClr val="hlink"/>
              </a:buClr>
              <a:buSzPct val="110000"/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8222" name="Rectangle 29"/>
          <p:cNvSpPr>
            <a:spLocks noChangeArrowheads="1"/>
          </p:cNvSpPr>
          <p:nvPr/>
        </p:nvSpPr>
        <p:spPr bwMode="auto">
          <a:xfrm>
            <a:off x="6126188" y="5997597"/>
            <a:ext cx="31290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l" rtl="0">
              <a:spcBef>
                <a:spcPct val="20000"/>
              </a:spcBef>
              <a:buClr>
                <a:schemeClr val="hlink"/>
              </a:buClr>
              <a:buSzPct val="110000"/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grpSp>
        <p:nvGrpSpPr>
          <p:cNvPr id="2" name="Group 34"/>
          <p:cNvGrpSpPr/>
          <p:nvPr/>
        </p:nvGrpSpPr>
        <p:grpSpPr>
          <a:xfrm>
            <a:off x="428596" y="2695586"/>
            <a:ext cx="6769100" cy="590538"/>
            <a:chOff x="755650" y="1628775"/>
            <a:chExt cx="6769100" cy="590538"/>
          </a:xfrm>
        </p:grpSpPr>
        <p:sp>
          <p:nvSpPr>
            <p:cNvPr id="8223" name="Text Box 30"/>
            <p:cNvSpPr txBox="1">
              <a:spLocks noChangeArrowheads="1"/>
            </p:cNvSpPr>
            <p:nvPr/>
          </p:nvSpPr>
          <p:spPr bwMode="auto">
            <a:xfrm>
              <a:off x="755650" y="1628775"/>
              <a:ext cx="6769100" cy="5847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342900" indent="-342900" algn="l" rtl="0">
                <a:spcBef>
                  <a:spcPct val="50000"/>
                </a:spcBef>
                <a:buClr>
                  <a:schemeClr val="tx2"/>
                </a:buClr>
                <a:buSzPct val="70000"/>
                <a:buNone/>
              </a:pPr>
              <a:r>
                <a:rPr lang="en-US" sz="3200" dirty="0" smtClean="0">
                  <a:latin typeface="Times New Roman" pitchFamily="18" charset="0"/>
                  <a:cs typeface="Times New Roman" pitchFamily="18" charset="0"/>
                </a:rPr>
                <a:t>F(</a:t>
              </a:r>
              <a:r>
                <a:rPr lang="en-US" sz="3200" dirty="0" err="1" smtClean="0">
                  <a:latin typeface="Times New Roman" pitchFamily="18" charset="0"/>
                  <a:cs typeface="Times New Roman" pitchFamily="18" charset="0"/>
                </a:rPr>
                <a:t>a,b,c,d</a:t>
              </a:r>
              <a:r>
                <a:rPr lang="en-US" sz="3200" dirty="0">
                  <a:latin typeface="Times New Roman" pitchFamily="18" charset="0"/>
                  <a:cs typeface="Times New Roman" pitchFamily="18" charset="0"/>
                </a:rPr>
                <a:t>)=    m(2,4,6,8,9,10,12,13,15)</a:t>
              </a:r>
            </a:p>
          </p:txBody>
        </p:sp>
        <p:graphicFrame>
          <p:nvGraphicFramePr>
            <p:cNvPr id="8194" name="Object 31"/>
            <p:cNvGraphicFramePr>
              <a:graphicFrameLocks noChangeAspect="1"/>
            </p:cNvGraphicFramePr>
            <p:nvPr/>
          </p:nvGraphicFramePr>
          <p:xfrm>
            <a:off x="2566977" y="1643050"/>
            <a:ext cx="576263" cy="5762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9911" name="Equation" r:id="rId4" imgW="304560" imgH="253800" progId="Equation.3">
                    <p:embed/>
                  </p:oleObj>
                </mc:Choice>
                <mc:Fallback>
                  <p:oleObj name="Equation" r:id="rId4" imgW="304560" imgH="253800" progId="Equation.3">
                    <p:embed/>
                    <p:pic>
                      <p:nvPicPr>
                        <p:cNvPr id="0" name="Object 3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66977" y="1643050"/>
                          <a:ext cx="576263" cy="5762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bg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6" name="Rectangle 2"/>
          <p:cNvSpPr>
            <a:spLocks noGrp="1" noChangeArrowheads="1"/>
          </p:cNvSpPr>
          <p:nvPr>
            <p:ph type="title"/>
          </p:nvPr>
        </p:nvSpPr>
        <p:spPr>
          <a:xfrm>
            <a:off x="3214678" y="203200"/>
            <a:ext cx="5829312" cy="1082660"/>
          </a:xfrm>
        </p:spPr>
        <p:txBody>
          <a:bodyPr>
            <a:normAutofit/>
          </a:bodyPr>
          <a:lstStyle/>
          <a:p>
            <a:pPr algn="r" rtl="1" eaLnBrk="1" hangingPunct="1"/>
            <a:r>
              <a:rPr lang="fa-IR" sz="3200" b="1" kern="1200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روش ساده سازی کویین مک کلاسکی</a:t>
            </a:r>
            <a:endParaRPr lang="en-US" sz="3200" b="1" kern="1200" dirty="0" smtClean="0">
              <a:solidFill>
                <a:srgbClr val="070E9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37" name="Rectangle 3"/>
          <p:cNvSpPr txBox="1">
            <a:spLocks noChangeArrowheads="1"/>
          </p:cNvSpPr>
          <p:nvPr/>
        </p:nvSpPr>
        <p:spPr bwMode="auto">
          <a:xfrm>
            <a:off x="457200" y="1600201"/>
            <a:ext cx="8229600" cy="685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just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q"/>
              <a:tabLst/>
              <a:defRPr/>
            </a:pPr>
            <a:r>
              <a:rPr kumimoji="0" lang="fa-IR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B Lotus" pitchFamily="2" charset="-78"/>
              </a:rPr>
              <a:t>مراحل و روش این نوع ساده سازی را به همراه یک مثال می بینیم.</a:t>
            </a: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B Lotus" pitchFamily="2" charset="-78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274638"/>
            <a:ext cx="7115196" cy="868346"/>
          </a:xfrm>
        </p:spPr>
        <p:txBody>
          <a:bodyPr/>
          <a:lstStyle/>
          <a:p>
            <a:pPr algn="r" rtl="1" eaLnBrk="1" hangingPunct="1"/>
            <a:r>
              <a:rPr lang="fa-IR" sz="3200" b="1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روش ساده سازي کوئين-مک کلاسکي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083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500174"/>
            <a:ext cx="8229600" cy="4786346"/>
          </a:xfrm>
        </p:spPr>
        <p:txBody>
          <a:bodyPr>
            <a:normAutofit fontScale="92500" lnSpcReduction="10000"/>
          </a:bodyPr>
          <a:lstStyle/>
          <a:p>
            <a:pPr marL="514350" indent="-514350" algn="just" rtl="1" eaLnBrk="1" hangingPunct="1">
              <a:lnSpc>
                <a:spcPct val="90000"/>
              </a:lnSpc>
              <a:buClr>
                <a:schemeClr val="tx2"/>
              </a:buClr>
              <a:buSzPct val="70000"/>
              <a:buFont typeface="+mj-lt"/>
              <a:buAutoNum type="arabicPeriod"/>
            </a:pPr>
            <a:r>
              <a:rPr lang="fa-IR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B Nazanin" pitchFamily="2" charset="-78"/>
              </a:rPr>
              <a:t>تابع بر اساس مينترم‌هايش نمايش داده شود</a:t>
            </a:r>
          </a:p>
          <a:p>
            <a:pPr marL="514350" indent="-514350" algn="just" rtl="1" eaLnBrk="1" hangingPunct="1">
              <a:lnSpc>
                <a:spcPct val="90000"/>
              </a:lnSpc>
              <a:buClr>
                <a:schemeClr val="tx2"/>
              </a:buClr>
              <a:buSzPct val="70000"/>
              <a:buFont typeface="+mj-lt"/>
              <a:buAutoNum type="arabicPeriod"/>
            </a:pPr>
            <a:r>
              <a:rPr lang="fa-IR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B Nazanin" pitchFamily="2" charset="-78"/>
              </a:rPr>
              <a:t>مينترم‌ها بر اساس تعداد بيت 1 دسته بندي شود.</a:t>
            </a:r>
          </a:p>
          <a:p>
            <a:pPr lvl="1" algn="just" rtl="1">
              <a:lnSpc>
                <a:spcPct val="90000"/>
              </a:lnSpc>
              <a:buClr>
                <a:schemeClr val="tx2"/>
              </a:buClr>
              <a:buSzPct val="70000"/>
              <a:buFont typeface="Wingdings" pitchFamily="2" charset="2"/>
              <a:buChar char="q"/>
            </a:pPr>
            <a:r>
              <a:rPr lang="en-US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B Nazanin" pitchFamily="2" charset="-78"/>
              </a:rPr>
              <a:t>S0</a:t>
            </a:r>
            <a:r>
              <a:rPr lang="fa-IR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B Nazanin" pitchFamily="2" charset="-78"/>
              </a:rPr>
              <a:t>: دسته‌ي بدون </a:t>
            </a:r>
            <a:r>
              <a:rPr lang="fa-IR" sz="28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B Nazanin" pitchFamily="2" charset="-78"/>
              </a:rPr>
              <a:t>بيت</a:t>
            </a:r>
            <a:r>
              <a:rPr lang="fa-IR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B Nazanin" pitchFamily="2" charset="-78"/>
              </a:rPr>
              <a:t> </a:t>
            </a:r>
            <a:r>
              <a:rPr lang="en-US" sz="2800" b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B Nazanin" pitchFamily="2" charset="-78"/>
              </a:rPr>
              <a:t>1</a:t>
            </a:r>
            <a:endParaRPr lang="fa-IR" sz="28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B Nazanin" pitchFamily="2" charset="-78"/>
            </a:endParaRPr>
          </a:p>
          <a:p>
            <a:pPr lvl="1" algn="just" rtl="1">
              <a:lnSpc>
                <a:spcPct val="90000"/>
              </a:lnSpc>
              <a:buClr>
                <a:schemeClr val="tx2"/>
              </a:buClr>
              <a:buSzPct val="70000"/>
              <a:buFont typeface="Wingdings" pitchFamily="2" charset="2"/>
              <a:buChar char="q"/>
            </a:pPr>
            <a:r>
              <a:rPr lang="en-US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B Nazanin" pitchFamily="2" charset="-78"/>
              </a:rPr>
              <a:t>S1</a:t>
            </a:r>
            <a:r>
              <a:rPr lang="fa-IR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B Nazanin" pitchFamily="2" charset="-78"/>
              </a:rPr>
              <a:t>: دسته‌ي شامل يک بيت </a:t>
            </a:r>
            <a:r>
              <a:rPr lang="en-US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B Nazanin" pitchFamily="2" charset="-78"/>
              </a:rPr>
              <a:t>1</a:t>
            </a:r>
            <a:endParaRPr lang="fa-IR" sz="28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B Nazanin" pitchFamily="2" charset="-78"/>
            </a:endParaRPr>
          </a:p>
          <a:p>
            <a:pPr lvl="1" algn="just" rtl="1">
              <a:lnSpc>
                <a:spcPct val="90000"/>
              </a:lnSpc>
              <a:buClr>
                <a:schemeClr val="tx2"/>
              </a:buClr>
              <a:buSzPct val="70000"/>
              <a:buFont typeface="Wingdings" pitchFamily="2" charset="2"/>
              <a:buChar char="q"/>
            </a:pPr>
            <a:r>
              <a:rPr lang="fa-IR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B Nazanin" pitchFamily="2" charset="-78"/>
              </a:rPr>
              <a:t>...</a:t>
            </a:r>
          </a:p>
          <a:p>
            <a:pPr marL="514350" indent="-514350" algn="just" rtl="1">
              <a:lnSpc>
                <a:spcPct val="90000"/>
              </a:lnSpc>
              <a:buClr>
                <a:schemeClr val="tx2"/>
              </a:buClr>
              <a:buSzPct val="70000"/>
              <a:buFont typeface="+mj-lt"/>
              <a:buAutoNum type="arabicPeriod"/>
            </a:pPr>
            <a:r>
              <a:rPr lang="fa-IR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B Nazanin" pitchFamily="2" charset="-78"/>
              </a:rPr>
              <a:t>هر جمله در هر دسته با جملات دسته‌ي بعدي مقايسه مي‌شود. در صورتيکه تنها دريک بيت اختلاف داشتند، آن دو جمله علامت √ خورده و محل بيت اختلاف (بي‌تفاوت) گذاشته شده و جمله حاصل در دسته بندي جديد همانند مرحله 2 دسته بندي مي‌شود. اين عمل تا بررسي تک تک جملات هر دسته با جملات دسته‌ي بعد از آن ادامه مي‌يابد.</a:t>
            </a:r>
          </a:p>
          <a:p>
            <a:pPr marL="514350" indent="-514350" algn="just" rtl="1">
              <a:lnSpc>
                <a:spcPct val="90000"/>
              </a:lnSpc>
              <a:buClr>
                <a:schemeClr val="tx2"/>
              </a:buClr>
              <a:buSzPct val="70000"/>
              <a:buFont typeface="+mj-lt"/>
              <a:buAutoNum type="arabicPeriod"/>
            </a:pPr>
            <a:r>
              <a:rPr lang="fa-IR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B Nazanin" pitchFamily="2" charset="-78"/>
              </a:rPr>
              <a:t>جملاتي که داراي علامت √ نيستند، ايجاب کننده‌هاي نخستين هستند.</a:t>
            </a:r>
            <a:endParaRPr lang="en-US" sz="2800" dirty="0" smtClean="0">
              <a:solidFill>
                <a:schemeClr val="tx2"/>
              </a:solidFill>
              <a:latin typeface="Times New Roman" pitchFamily="18" charset="0"/>
              <a:cs typeface="B Nazanin" pitchFamily="2" charset="-78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9" name="Line 3"/>
          <p:cNvSpPr>
            <a:spLocks noChangeShapeType="1"/>
          </p:cNvSpPr>
          <p:nvPr/>
        </p:nvSpPr>
        <p:spPr bwMode="auto">
          <a:xfrm>
            <a:off x="1258888" y="2058988"/>
            <a:ext cx="5041900" cy="15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l" rtl="0"/>
            <a:endParaRPr lang="en-US"/>
          </a:p>
        </p:txBody>
      </p:sp>
      <p:sp>
        <p:nvSpPr>
          <p:cNvPr id="121860" name="Text Box 4"/>
          <p:cNvSpPr txBox="1">
            <a:spLocks noChangeArrowheads="1"/>
          </p:cNvSpPr>
          <p:nvPr/>
        </p:nvSpPr>
        <p:spPr bwMode="auto">
          <a:xfrm>
            <a:off x="1547813" y="1484313"/>
            <a:ext cx="5111750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3200">
                <a:latin typeface="Times New Roman" pitchFamily="18" charset="0"/>
                <a:cs typeface="Times New Roman" pitchFamily="18" charset="0"/>
              </a:rPr>
              <a:t>Minterms            a b c d</a:t>
            </a:r>
          </a:p>
        </p:txBody>
      </p:sp>
      <p:sp>
        <p:nvSpPr>
          <p:cNvPr id="121861" name="Line 5"/>
          <p:cNvSpPr>
            <a:spLocks noChangeShapeType="1"/>
          </p:cNvSpPr>
          <p:nvPr/>
        </p:nvSpPr>
        <p:spPr bwMode="auto">
          <a:xfrm>
            <a:off x="3708400" y="1484313"/>
            <a:ext cx="0" cy="472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l" rtl="0"/>
            <a:endParaRPr lang="en-US"/>
          </a:p>
        </p:txBody>
      </p:sp>
      <p:sp>
        <p:nvSpPr>
          <p:cNvPr id="149510" name="Text Box 6"/>
          <p:cNvSpPr txBox="1">
            <a:spLocks noChangeArrowheads="1"/>
          </p:cNvSpPr>
          <p:nvPr/>
        </p:nvSpPr>
        <p:spPr bwMode="auto">
          <a:xfrm>
            <a:off x="2124075" y="2058988"/>
            <a:ext cx="6048375" cy="4054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2                                   0 0 1 0</a:t>
            </a:r>
          </a:p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4                                   0 1 0 0       Group 1 (a single 1)</a:t>
            </a:r>
          </a:p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8                                   1 0 0 0</a:t>
            </a:r>
          </a:p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6                                   0 1 1 0</a:t>
            </a:r>
          </a:p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9                                   1 0 0 1       Group 2 (two 1’s)</a:t>
            </a:r>
          </a:p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10                                 1 0 1 0</a:t>
            </a:r>
          </a:p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12                                 1 1 0 0 </a:t>
            </a:r>
          </a:p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13                                 1 1 0 1        Group 3 (three 1’s)</a:t>
            </a:r>
          </a:p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15                                 1 1 1 1        Group 4 (four 1’s)</a:t>
            </a:r>
          </a:p>
        </p:txBody>
      </p:sp>
      <p:sp>
        <p:nvSpPr>
          <p:cNvPr id="121863" name="Line 7"/>
          <p:cNvSpPr>
            <a:spLocks noChangeShapeType="1"/>
          </p:cNvSpPr>
          <p:nvPr/>
        </p:nvSpPr>
        <p:spPr bwMode="auto">
          <a:xfrm>
            <a:off x="1547813" y="3357563"/>
            <a:ext cx="4752975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pPr algn="l" rtl="0"/>
            <a:endParaRPr lang="en-US"/>
          </a:p>
        </p:txBody>
      </p:sp>
      <p:sp>
        <p:nvSpPr>
          <p:cNvPr id="121864" name="Line 8"/>
          <p:cNvSpPr>
            <a:spLocks noChangeShapeType="1"/>
          </p:cNvSpPr>
          <p:nvPr/>
        </p:nvSpPr>
        <p:spPr bwMode="auto">
          <a:xfrm>
            <a:off x="1547813" y="5157788"/>
            <a:ext cx="4752975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pPr algn="l" rtl="0"/>
            <a:endParaRPr lang="en-US"/>
          </a:p>
        </p:txBody>
      </p:sp>
      <p:sp>
        <p:nvSpPr>
          <p:cNvPr id="121865" name="Line 9"/>
          <p:cNvSpPr>
            <a:spLocks noChangeShapeType="1"/>
          </p:cNvSpPr>
          <p:nvPr/>
        </p:nvSpPr>
        <p:spPr bwMode="auto">
          <a:xfrm>
            <a:off x="1547813" y="5734050"/>
            <a:ext cx="4752975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pPr algn="l" rtl="0"/>
            <a:endParaRPr lang="en-US"/>
          </a:p>
        </p:txBody>
      </p:sp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274638"/>
            <a:ext cx="7115196" cy="868346"/>
          </a:xfrm>
        </p:spPr>
        <p:txBody>
          <a:bodyPr/>
          <a:lstStyle/>
          <a:p>
            <a:pPr algn="l" eaLnBrk="1" hangingPunct="1"/>
            <a:r>
              <a:rPr lang="en-US" sz="3200" b="1" kern="1200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-QM Tabular Minimization Method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7" name="Line 3"/>
          <p:cNvSpPr>
            <a:spLocks noChangeShapeType="1"/>
          </p:cNvSpPr>
          <p:nvPr/>
        </p:nvSpPr>
        <p:spPr bwMode="auto">
          <a:xfrm>
            <a:off x="611188" y="2060575"/>
            <a:ext cx="820896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l" rtl="0"/>
            <a:endParaRPr lang="en-US"/>
          </a:p>
        </p:txBody>
      </p:sp>
      <p:sp>
        <p:nvSpPr>
          <p:cNvPr id="123908" name="Text Box 4"/>
          <p:cNvSpPr txBox="1">
            <a:spLocks noChangeArrowheads="1"/>
          </p:cNvSpPr>
          <p:nvPr/>
        </p:nvSpPr>
        <p:spPr bwMode="auto">
          <a:xfrm>
            <a:off x="539750" y="1557338"/>
            <a:ext cx="29527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Minterms       a b c d</a:t>
            </a:r>
          </a:p>
        </p:txBody>
      </p:sp>
      <p:sp>
        <p:nvSpPr>
          <p:cNvPr id="123909" name="Line 5"/>
          <p:cNvSpPr>
            <a:spLocks noChangeShapeType="1"/>
          </p:cNvSpPr>
          <p:nvPr/>
        </p:nvSpPr>
        <p:spPr bwMode="auto">
          <a:xfrm>
            <a:off x="3132138" y="1484313"/>
            <a:ext cx="0" cy="5113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l" rtl="0"/>
            <a:endParaRPr lang="en-US"/>
          </a:p>
        </p:txBody>
      </p:sp>
      <p:sp>
        <p:nvSpPr>
          <p:cNvPr id="153606" name="Text Box 6"/>
          <p:cNvSpPr txBox="1">
            <a:spLocks noChangeArrowheads="1"/>
          </p:cNvSpPr>
          <p:nvPr/>
        </p:nvSpPr>
        <p:spPr bwMode="auto">
          <a:xfrm>
            <a:off x="755650" y="2060575"/>
            <a:ext cx="4318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2 </a:t>
            </a:r>
          </a:p>
        </p:txBody>
      </p:sp>
      <p:sp>
        <p:nvSpPr>
          <p:cNvPr id="123911" name="Line 7"/>
          <p:cNvSpPr>
            <a:spLocks noChangeShapeType="1"/>
          </p:cNvSpPr>
          <p:nvPr/>
        </p:nvSpPr>
        <p:spPr bwMode="auto">
          <a:xfrm>
            <a:off x="611188" y="3357563"/>
            <a:ext cx="252095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pPr algn="l" rtl="0"/>
            <a:endParaRPr lang="en-US"/>
          </a:p>
        </p:txBody>
      </p:sp>
      <p:sp>
        <p:nvSpPr>
          <p:cNvPr id="123912" name="Line 8"/>
          <p:cNvSpPr>
            <a:spLocks noChangeShapeType="1"/>
          </p:cNvSpPr>
          <p:nvPr/>
        </p:nvSpPr>
        <p:spPr bwMode="auto">
          <a:xfrm>
            <a:off x="611188" y="5229225"/>
            <a:ext cx="5545137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pPr algn="l" rtl="0"/>
            <a:endParaRPr lang="en-US"/>
          </a:p>
        </p:txBody>
      </p:sp>
      <p:sp>
        <p:nvSpPr>
          <p:cNvPr id="123913" name="Line 9"/>
          <p:cNvSpPr>
            <a:spLocks noChangeShapeType="1"/>
          </p:cNvSpPr>
          <p:nvPr/>
        </p:nvSpPr>
        <p:spPr bwMode="auto">
          <a:xfrm>
            <a:off x="611188" y="5661025"/>
            <a:ext cx="252095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pPr algn="l" rtl="0"/>
            <a:endParaRPr lang="en-US"/>
          </a:p>
        </p:txBody>
      </p:sp>
      <p:sp>
        <p:nvSpPr>
          <p:cNvPr id="123914" name="Rectangle 10"/>
          <p:cNvSpPr>
            <a:spLocks noChangeArrowheads="1"/>
          </p:cNvSpPr>
          <p:nvPr/>
        </p:nvSpPr>
        <p:spPr bwMode="auto">
          <a:xfrm>
            <a:off x="3132138" y="1628775"/>
            <a:ext cx="221932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Minterms      a b c d</a:t>
            </a:r>
          </a:p>
        </p:txBody>
      </p:sp>
      <p:sp>
        <p:nvSpPr>
          <p:cNvPr id="123915" name="Rectangle 11"/>
          <p:cNvSpPr>
            <a:spLocks noChangeArrowheads="1"/>
          </p:cNvSpPr>
          <p:nvPr/>
        </p:nvSpPr>
        <p:spPr bwMode="auto">
          <a:xfrm>
            <a:off x="6227763" y="1557338"/>
            <a:ext cx="240982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Minterms         a b c d</a:t>
            </a:r>
          </a:p>
        </p:txBody>
      </p:sp>
      <p:sp>
        <p:nvSpPr>
          <p:cNvPr id="123916" name="Line 12"/>
          <p:cNvSpPr>
            <a:spLocks noChangeShapeType="1"/>
          </p:cNvSpPr>
          <p:nvPr/>
        </p:nvSpPr>
        <p:spPr bwMode="auto">
          <a:xfrm>
            <a:off x="6156325" y="1484313"/>
            <a:ext cx="0" cy="5113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l" rtl="0"/>
            <a:endParaRPr lang="en-US"/>
          </a:p>
        </p:txBody>
      </p:sp>
      <p:sp>
        <p:nvSpPr>
          <p:cNvPr id="153613" name="Freeform 13"/>
          <p:cNvSpPr>
            <a:spLocks/>
          </p:cNvSpPr>
          <p:nvPr/>
        </p:nvSpPr>
        <p:spPr bwMode="auto">
          <a:xfrm>
            <a:off x="2771775" y="5734050"/>
            <a:ext cx="144463" cy="287338"/>
          </a:xfrm>
          <a:custGeom>
            <a:avLst/>
            <a:gdLst>
              <a:gd name="T0" fmla="*/ 0 w 155"/>
              <a:gd name="T1" fmla="*/ 110 h 174"/>
              <a:gd name="T2" fmla="*/ 73 w 155"/>
              <a:gd name="T3" fmla="*/ 174 h 174"/>
              <a:gd name="T4" fmla="*/ 109 w 155"/>
              <a:gd name="T5" fmla="*/ 64 h 174"/>
              <a:gd name="T6" fmla="*/ 118 w 155"/>
              <a:gd name="T7" fmla="*/ 37 h 174"/>
              <a:gd name="T8" fmla="*/ 155 w 155"/>
              <a:gd name="T9" fmla="*/ 0 h 17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5"/>
              <a:gd name="T16" fmla="*/ 0 h 174"/>
              <a:gd name="T17" fmla="*/ 155 w 155"/>
              <a:gd name="T18" fmla="*/ 174 h 17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5" h="174">
                <a:moveTo>
                  <a:pt x="0" y="110"/>
                </a:moveTo>
                <a:cubicBezTo>
                  <a:pt x="23" y="134"/>
                  <a:pt x="49" y="151"/>
                  <a:pt x="73" y="174"/>
                </a:cubicBezTo>
                <a:cubicBezTo>
                  <a:pt x="81" y="122"/>
                  <a:pt x="88" y="107"/>
                  <a:pt x="109" y="64"/>
                </a:cubicBezTo>
                <a:cubicBezTo>
                  <a:pt x="113" y="55"/>
                  <a:pt x="113" y="45"/>
                  <a:pt x="118" y="37"/>
                </a:cubicBezTo>
                <a:cubicBezTo>
                  <a:pt x="127" y="22"/>
                  <a:pt x="155" y="0"/>
                  <a:pt x="155" y="0"/>
                </a:cubicBezTo>
              </a:path>
            </a:pathLst>
          </a:custGeom>
          <a:noFill/>
          <a:ln w="28575">
            <a:solidFill>
              <a:srgbClr val="D36779"/>
            </a:solidFill>
            <a:round/>
            <a:headEnd/>
            <a:tailEnd/>
          </a:ln>
        </p:spPr>
        <p:txBody>
          <a:bodyPr/>
          <a:lstStyle/>
          <a:p>
            <a:pPr algn="l" rtl="0"/>
            <a:endParaRPr lang="en-US"/>
          </a:p>
        </p:txBody>
      </p:sp>
      <p:sp>
        <p:nvSpPr>
          <p:cNvPr id="153614" name="Freeform 14"/>
          <p:cNvSpPr>
            <a:spLocks/>
          </p:cNvSpPr>
          <p:nvPr/>
        </p:nvSpPr>
        <p:spPr bwMode="auto">
          <a:xfrm>
            <a:off x="2771775" y="5229225"/>
            <a:ext cx="144463" cy="287338"/>
          </a:xfrm>
          <a:custGeom>
            <a:avLst/>
            <a:gdLst>
              <a:gd name="T0" fmla="*/ 0 w 155"/>
              <a:gd name="T1" fmla="*/ 110 h 174"/>
              <a:gd name="T2" fmla="*/ 73 w 155"/>
              <a:gd name="T3" fmla="*/ 174 h 174"/>
              <a:gd name="T4" fmla="*/ 109 w 155"/>
              <a:gd name="T5" fmla="*/ 64 h 174"/>
              <a:gd name="T6" fmla="*/ 118 w 155"/>
              <a:gd name="T7" fmla="*/ 37 h 174"/>
              <a:gd name="T8" fmla="*/ 155 w 155"/>
              <a:gd name="T9" fmla="*/ 0 h 17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5"/>
              <a:gd name="T16" fmla="*/ 0 h 174"/>
              <a:gd name="T17" fmla="*/ 155 w 155"/>
              <a:gd name="T18" fmla="*/ 174 h 17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5" h="174">
                <a:moveTo>
                  <a:pt x="0" y="110"/>
                </a:moveTo>
                <a:cubicBezTo>
                  <a:pt x="23" y="134"/>
                  <a:pt x="49" y="151"/>
                  <a:pt x="73" y="174"/>
                </a:cubicBezTo>
                <a:cubicBezTo>
                  <a:pt x="81" y="122"/>
                  <a:pt x="88" y="107"/>
                  <a:pt x="109" y="64"/>
                </a:cubicBezTo>
                <a:cubicBezTo>
                  <a:pt x="113" y="55"/>
                  <a:pt x="113" y="45"/>
                  <a:pt x="118" y="37"/>
                </a:cubicBezTo>
                <a:cubicBezTo>
                  <a:pt x="127" y="22"/>
                  <a:pt x="155" y="0"/>
                  <a:pt x="155" y="0"/>
                </a:cubicBezTo>
              </a:path>
            </a:pathLst>
          </a:custGeom>
          <a:noFill/>
          <a:ln w="28575">
            <a:solidFill>
              <a:srgbClr val="D36779"/>
            </a:solidFill>
            <a:round/>
            <a:headEnd/>
            <a:tailEnd/>
          </a:ln>
        </p:spPr>
        <p:txBody>
          <a:bodyPr/>
          <a:lstStyle/>
          <a:p>
            <a:pPr algn="l" rtl="0"/>
            <a:endParaRPr lang="en-US"/>
          </a:p>
        </p:txBody>
      </p:sp>
      <p:sp>
        <p:nvSpPr>
          <p:cNvPr id="153615" name="Freeform 15"/>
          <p:cNvSpPr>
            <a:spLocks/>
          </p:cNvSpPr>
          <p:nvPr/>
        </p:nvSpPr>
        <p:spPr bwMode="auto">
          <a:xfrm>
            <a:off x="2771775" y="4797425"/>
            <a:ext cx="144463" cy="287338"/>
          </a:xfrm>
          <a:custGeom>
            <a:avLst/>
            <a:gdLst>
              <a:gd name="T0" fmla="*/ 0 w 155"/>
              <a:gd name="T1" fmla="*/ 110 h 174"/>
              <a:gd name="T2" fmla="*/ 73 w 155"/>
              <a:gd name="T3" fmla="*/ 174 h 174"/>
              <a:gd name="T4" fmla="*/ 109 w 155"/>
              <a:gd name="T5" fmla="*/ 64 h 174"/>
              <a:gd name="T6" fmla="*/ 118 w 155"/>
              <a:gd name="T7" fmla="*/ 37 h 174"/>
              <a:gd name="T8" fmla="*/ 155 w 155"/>
              <a:gd name="T9" fmla="*/ 0 h 17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5"/>
              <a:gd name="T16" fmla="*/ 0 h 174"/>
              <a:gd name="T17" fmla="*/ 155 w 155"/>
              <a:gd name="T18" fmla="*/ 174 h 17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5" h="174">
                <a:moveTo>
                  <a:pt x="0" y="110"/>
                </a:moveTo>
                <a:cubicBezTo>
                  <a:pt x="23" y="134"/>
                  <a:pt x="49" y="151"/>
                  <a:pt x="73" y="174"/>
                </a:cubicBezTo>
                <a:cubicBezTo>
                  <a:pt x="81" y="122"/>
                  <a:pt x="88" y="107"/>
                  <a:pt x="109" y="64"/>
                </a:cubicBezTo>
                <a:cubicBezTo>
                  <a:pt x="113" y="55"/>
                  <a:pt x="113" y="45"/>
                  <a:pt x="118" y="37"/>
                </a:cubicBezTo>
                <a:cubicBezTo>
                  <a:pt x="127" y="22"/>
                  <a:pt x="155" y="0"/>
                  <a:pt x="155" y="0"/>
                </a:cubicBezTo>
              </a:path>
            </a:pathLst>
          </a:custGeom>
          <a:noFill/>
          <a:ln w="28575">
            <a:solidFill>
              <a:srgbClr val="D36779"/>
            </a:solidFill>
            <a:round/>
            <a:headEnd/>
            <a:tailEnd/>
          </a:ln>
        </p:spPr>
        <p:txBody>
          <a:bodyPr/>
          <a:lstStyle/>
          <a:p>
            <a:pPr algn="l" rtl="0"/>
            <a:endParaRPr lang="en-US"/>
          </a:p>
        </p:txBody>
      </p:sp>
      <p:sp>
        <p:nvSpPr>
          <p:cNvPr id="153616" name="Freeform 16"/>
          <p:cNvSpPr>
            <a:spLocks/>
          </p:cNvSpPr>
          <p:nvPr/>
        </p:nvSpPr>
        <p:spPr bwMode="auto">
          <a:xfrm>
            <a:off x="2771775" y="4292600"/>
            <a:ext cx="144463" cy="287338"/>
          </a:xfrm>
          <a:custGeom>
            <a:avLst/>
            <a:gdLst>
              <a:gd name="T0" fmla="*/ 0 w 155"/>
              <a:gd name="T1" fmla="*/ 110 h 174"/>
              <a:gd name="T2" fmla="*/ 73 w 155"/>
              <a:gd name="T3" fmla="*/ 174 h 174"/>
              <a:gd name="T4" fmla="*/ 109 w 155"/>
              <a:gd name="T5" fmla="*/ 64 h 174"/>
              <a:gd name="T6" fmla="*/ 118 w 155"/>
              <a:gd name="T7" fmla="*/ 37 h 174"/>
              <a:gd name="T8" fmla="*/ 155 w 155"/>
              <a:gd name="T9" fmla="*/ 0 h 17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5"/>
              <a:gd name="T16" fmla="*/ 0 h 174"/>
              <a:gd name="T17" fmla="*/ 155 w 155"/>
              <a:gd name="T18" fmla="*/ 174 h 17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5" h="174">
                <a:moveTo>
                  <a:pt x="0" y="110"/>
                </a:moveTo>
                <a:cubicBezTo>
                  <a:pt x="23" y="134"/>
                  <a:pt x="49" y="151"/>
                  <a:pt x="73" y="174"/>
                </a:cubicBezTo>
                <a:cubicBezTo>
                  <a:pt x="81" y="122"/>
                  <a:pt x="88" y="107"/>
                  <a:pt x="109" y="64"/>
                </a:cubicBezTo>
                <a:cubicBezTo>
                  <a:pt x="113" y="55"/>
                  <a:pt x="113" y="45"/>
                  <a:pt x="118" y="37"/>
                </a:cubicBezTo>
                <a:cubicBezTo>
                  <a:pt x="127" y="22"/>
                  <a:pt x="155" y="0"/>
                  <a:pt x="155" y="0"/>
                </a:cubicBezTo>
              </a:path>
            </a:pathLst>
          </a:custGeom>
          <a:noFill/>
          <a:ln w="28575">
            <a:solidFill>
              <a:srgbClr val="D36779"/>
            </a:solidFill>
            <a:round/>
            <a:headEnd/>
            <a:tailEnd/>
          </a:ln>
        </p:spPr>
        <p:txBody>
          <a:bodyPr/>
          <a:lstStyle/>
          <a:p>
            <a:pPr algn="l" rtl="0"/>
            <a:endParaRPr lang="en-US"/>
          </a:p>
        </p:txBody>
      </p:sp>
      <p:sp>
        <p:nvSpPr>
          <p:cNvPr id="153617" name="Freeform 17"/>
          <p:cNvSpPr>
            <a:spLocks/>
          </p:cNvSpPr>
          <p:nvPr/>
        </p:nvSpPr>
        <p:spPr bwMode="auto">
          <a:xfrm>
            <a:off x="2771775" y="3860800"/>
            <a:ext cx="144463" cy="287338"/>
          </a:xfrm>
          <a:custGeom>
            <a:avLst/>
            <a:gdLst>
              <a:gd name="T0" fmla="*/ 0 w 155"/>
              <a:gd name="T1" fmla="*/ 110 h 174"/>
              <a:gd name="T2" fmla="*/ 73 w 155"/>
              <a:gd name="T3" fmla="*/ 174 h 174"/>
              <a:gd name="T4" fmla="*/ 109 w 155"/>
              <a:gd name="T5" fmla="*/ 64 h 174"/>
              <a:gd name="T6" fmla="*/ 118 w 155"/>
              <a:gd name="T7" fmla="*/ 37 h 174"/>
              <a:gd name="T8" fmla="*/ 155 w 155"/>
              <a:gd name="T9" fmla="*/ 0 h 17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5"/>
              <a:gd name="T16" fmla="*/ 0 h 174"/>
              <a:gd name="T17" fmla="*/ 155 w 155"/>
              <a:gd name="T18" fmla="*/ 174 h 17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5" h="174">
                <a:moveTo>
                  <a:pt x="0" y="110"/>
                </a:moveTo>
                <a:cubicBezTo>
                  <a:pt x="23" y="134"/>
                  <a:pt x="49" y="151"/>
                  <a:pt x="73" y="174"/>
                </a:cubicBezTo>
                <a:cubicBezTo>
                  <a:pt x="81" y="122"/>
                  <a:pt x="88" y="107"/>
                  <a:pt x="109" y="64"/>
                </a:cubicBezTo>
                <a:cubicBezTo>
                  <a:pt x="113" y="55"/>
                  <a:pt x="113" y="45"/>
                  <a:pt x="118" y="37"/>
                </a:cubicBezTo>
                <a:cubicBezTo>
                  <a:pt x="127" y="22"/>
                  <a:pt x="155" y="0"/>
                  <a:pt x="155" y="0"/>
                </a:cubicBezTo>
              </a:path>
            </a:pathLst>
          </a:custGeom>
          <a:noFill/>
          <a:ln w="28575">
            <a:solidFill>
              <a:srgbClr val="D36779"/>
            </a:solidFill>
            <a:round/>
            <a:headEnd/>
            <a:tailEnd/>
          </a:ln>
        </p:spPr>
        <p:txBody>
          <a:bodyPr/>
          <a:lstStyle/>
          <a:p>
            <a:pPr algn="l" rtl="0"/>
            <a:endParaRPr lang="en-US"/>
          </a:p>
        </p:txBody>
      </p:sp>
      <p:sp>
        <p:nvSpPr>
          <p:cNvPr id="153618" name="Freeform 18"/>
          <p:cNvSpPr>
            <a:spLocks/>
          </p:cNvSpPr>
          <p:nvPr/>
        </p:nvSpPr>
        <p:spPr bwMode="auto">
          <a:xfrm>
            <a:off x="2771775" y="3429000"/>
            <a:ext cx="144463" cy="287338"/>
          </a:xfrm>
          <a:custGeom>
            <a:avLst/>
            <a:gdLst>
              <a:gd name="T0" fmla="*/ 0 w 155"/>
              <a:gd name="T1" fmla="*/ 110 h 174"/>
              <a:gd name="T2" fmla="*/ 73 w 155"/>
              <a:gd name="T3" fmla="*/ 174 h 174"/>
              <a:gd name="T4" fmla="*/ 109 w 155"/>
              <a:gd name="T5" fmla="*/ 64 h 174"/>
              <a:gd name="T6" fmla="*/ 118 w 155"/>
              <a:gd name="T7" fmla="*/ 37 h 174"/>
              <a:gd name="T8" fmla="*/ 155 w 155"/>
              <a:gd name="T9" fmla="*/ 0 h 17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5"/>
              <a:gd name="T16" fmla="*/ 0 h 174"/>
              <a:gd name="T17" fmla="*/ 155 w 155"/>
              <a:gd name="T18" fmla="*/ 174 h 17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5" h="174">
                <a:moveTo>
                  <a:pt x="0" y="110"/>
                </a:moveTo>
                <a:cubicBezTo>
                  <a:pt x="23" y="134"/>
                  <a:pt x="49" y="151"/>
                  <a:pt x="73" y="174"/>
                </a:cubicBezTo>
                <a:cubicBezTo>
                  <a:pt x="81" y="122"/>
                  <a:pt x="88" y="107"/>
                  <a:pt x="109" y="64"/>
                </a:cubicBezTo>
                <a:cubicBezTo>
                  <a:pt x="113" y="55"/>
                  <a:pt x="113" y="45"/>
                  <a:pt x="118" y="37"/>
                </a:cubicBezTo>
                <a:cubicBezTo>
                  <a:pt x="127" y="22"/>
                  <a:pt x="155" y="0"/>
                  <a:pt x="155" y="0"/>
                </a:cubicBezTo>
              </a:path>
            </a:pathLst>
          </a:custGeom>
          <a:noFill/>
          <a:ln w="28575">
            <a:solidFill>
              <a:srgbClr val="D36779"/>
            </a:solidFill>
            <a:round/>
            <a:headEnd/>
            <a:tailEnd/>
          </a:ln>
        </p:spPr>
        <p:txBody>
          <a:bodyPr/>
          <a:lstStyle/>
          <a:p>
            <a:pPr algn="l" rtl="0"/>
            <a:endParaRPr lang="en-US"/>
          </a:p>
        </p:txBody>
      </p:sp>
      <p:sp>
        <p:nvSpPr>
          <p:cNvPr id="153619" name="Freeform 19"/>
          <p:cNvSpPr>
            <a:spLocks/>
          </p:cNvSpPr>
          <p:nvPr/>
        </p:nvSpPr>
        <p:spPr bwMode="auto">
          <a:xfrm>
            <a:off x="2771775" y="2997200"/>
            <a:ext cx="144463" cy="287338"/>
          </a:xfrm>
          <a:custGeom>
            <a:avLst/>
            <a:gdLst>
              <a:gd name="T0" fmla="*/ 0 w 155"/>
              <a:gd name="T1" fmla="*/ 110 h 174"/>
              <a:gd name="T2" fmla="*/ 73 w 155"/>
              <a:gd name="T3" fmla="*/ 174 h 174"/>
              <a:gd name="T4" fmla="*/ 109 w 155"/>
              <a:gd name="T5" fmla="*/ 64 h 174"/>
              <a:gd name="T6" fmla="*/ 118 w 155"/>
              <a:gd name="T7" fmla="*/ 37 h 174"/>
              <a:gd name="T8" fmla="*/ 155 w 155"/>
              <a:gd name="T9" fmla="*/ 0 h 17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5"/>
              <a:gd name="T16" fmla="*/ 0 h 174"/>
              <a:gd name="T17" fmla="*/ 155 w 155"/>
              <a:gd name="T18" fmla="*/ 174 h 17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5" h="174">
                <a:moveTo>
                  <a:pt x="0" y="110"/>
                </a:moveTo>
                <a:cubicBezTo>
                  <a:pt x="23" y="134"/>
                  <a:pt x="49" y="151"/>
                  <a:pt x="73" y="174"/>
                </a:cubicBezTo>
                <a:cubicBezTo>
                  <a:pt x="81" y="122"/>
                  <a:pt x="88" y="107"/>
                  <a:pt x="109" y="64"/>
                </a:cubicBezTo>
                <a:cubicBezTo>
                  <a:pt x="113" y="55"/>
                  <a:pt x="113" y="45"/>
                  <a:pt x="118" y="37"/>
                </a:cubicBezTo>
                <a:cubicBezTo>
                  <a:pt x="127" y="22"/>
                  <a:pt x="155" y="0"/>
                  <a:pt x="155" y="0"/>
                </a:cubicBezTo>
              </a:path>
            </a:pathLst>
          </a:custGeom>
          <a:noFill/>
          <a:ln w="28575">
            <a:solidFill>
              <a:srgbClr val="D36779"/>
            </a:solidFill>
            <a:round/>
            <a:headEnd/>
            <a:tailEnd/>
          </a:ln>
        </p:spPr>
        <p:txBody>
          <a:bodyPr/>
          <a:lstStyle/>
          <a:p>
            <a:pPr algn="l" rtl="0"/>
            <a:endParaRPr lang="en-US"/>
          </a:p>
        </p:txBody>
      </p:sp>
      <p:sp>
        <p:nvSpPr>
          <p:cNvPr id="153620" name="Freeform 20"/>
          <p:cNvSpPr>
            <a:spLocks/>
          </p:cNvSpPr>
          <p:nvPr/>
        </p:nvSpPr>
        <p:spPr bwMode="auto">
          <a:xfrm>
            <a:off x="2771775" y="2492375"/>
            <a:ext cx="144463" cy="287338"/>
          </a:xfrm>
          <a:custGeom>
            <a:avLst/>
            <a:gdLst>
              <a:gd name="T0" fmla="*/ 0 w 155"/>
              <a:gd name="T1" fmla="*/ 110 h 174"/>
              <a:gd name="T2" fmla="*/ 73 w 155"/>
              <a:gd name="T3" fmla="*/ 174 h 174"/>
              <a:gd name="T4" fmla="*/ 109 w 155"/>
              <a:gd name="T5" fmla="*/ 64 h 174"/>
              <a:gd name="T6" fmla="*/ 118 w 155"/>
              <a:gd name="T7" fmla="*/ 37 h 174"/>
              <a:gd name="T8" fmla="*/ 155 w 155"/>
              <a:gd name="T9" fmla="*/ 0 h 17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5"/>
              <a:gd name="T16" fmla="*/ 0 h 174"/>
              <a:gd name="T17" fmla="*/ 155 w 155"/>
              <a:gd name="T18" fmla="*/ 174 h 17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5" h="174">
                <a:moveTo>
                  <a:pt x="0" y="110"/>
                </a:moveTo>
                <a:cubicBezTo>
                  <a:pt x="23" y="134"/>
                  <a:pt x="49" y="151"/>
                  <a:pt x="73" y="174"/>
                </a:cubicBezTo>
                <a:cubicBezTo>
                  <a:pt x="81" y="122"/>
                  <a:pt x="88" y="107"/>
                  <a:pt x="109" y="64"/>
                </a:cubicBezTo>
                <a:cubicBezTo>
                  <a:pt x="113" y="55"/>
                  <a:pt x="113" y="45"/>
                  <a:pt x="118" y="37"/>
                </a:cubicBezTo>
                <a:cubicBezTo>
                  <a:pt x="127" y="22"/>
                  <a:pt x="155" y="0"/>
                  <a:pt x="155" y="0"/>
                </a:cubicBezTo>
              </a:path>
            </a:pathLst>
          </a:custGeom>
          <a:noFill/>
          <a:ln w="28575">
            <a:solidFill>
              <a:srgbClr val="D36779"/>
            </a:solidFill>
            <a:round/>
            <a:headEnd/>
            <a:tailEnd/>
          </a:ln>
        </p:spPr>
        <p:txBody>
          <a:bodyPr/>
          <a:lstStyle/>
          <a:p>
            <a:pPr algn="l" rtl="0"/>
            <a:endParaRPr lang="en-US"/>
          </a:p>
        </p:txBody>
      </p:sp>
      <p:sp>
        <p:nvSpPr>
          <p:cNvPr id="153621" name="Freeform 21"/>
          <p:cNvSpPr>
            <a:spLocks/>
          </p:cNvSpPr>
          <p:nvPr/>
        </p:nvSpPr>
        <p:spPr bwMode="auto">
          <a:xfrm>
            <a:off x="2771775" y="2133600"/>
            <a:ext cx="144463" cy="287338"/>
          </a:xfrm>
          <a:custGeom>
            <a:avLst/>
            <a:gdLst>
              <a:gd name="T0" fmla="*/ 0 w 155"/>
              <a:gd name="T1" fmla="*/ 110 h 174"/>
              <a:gd name="T2" fmla="*/ 73 w 155"/>
              <a:gd name="T3" fmla="*/ 174 h 174"/>
              <a:gd name="T4" fmla="*/ 109 w 155"/>
              <a:gd name="T5" fmla="*/ 64 h 174"/>
              <a:gd name="T6" fmla="*/ 118 w 155"/>
              <a:gd name="T7" fmla="*/ 37 h 174"/>
              <a:gd name="T8" fmla="*/ 155 w 155"/>
              <a:gd name="T9" fmla="*/ 0 h 17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5"/>
              <a:gd name="T16" fmla="*/ 0 h 174"/>
              <a:gd name="T17" fmla="*/ 155 w 155"/>
              <a:gd name="T18" fmla="*/ 174 h 17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5" h="174">
                <a:moveTo>
                  <a:pt x="0" y="110"/>
                </a:moveTo>
                <a:cubicBezTo>
                  <a:pt x="23" y="134"/>
                  <a:pt x="49" y="151"/>
                  <a:pt x="73" y="174"/>
                </a:cubicBezTo>
                <a:cubicBezTo>
                  <a:pt x="81" y="122"/>
                  <a:pt x="88" y="107"/>
                  <a:pt x="109" y="64"/>
                </a:cubicBezTo>
                <a:cubicBezTo>
                  <a:pt x="113" y="55"/>
                  <a:pt x="113" y="45"/>
                  <a:pt x="118" y="37"/>
                </a:cubicBezTo>
                <a:cubicBezTo>
                  <a:pt x="127" y="22"/>
                  <a:pt x="155" y="0"/>
                  <a:pt x="155" y="0"/>
                </a:cubicBezTo>
              </a:path>
            </a:pathLst>
          </a:custGeom>
          <a:noFill/>
          <a:ln w="28575">
            <a:solidFill>
              <a:srgbClr val="D36779"/>
            </a:solidFill>
            <a:round/>
            <a:headEnd/>
            <a:tailEnd/>
          </a:ln>
        </p:spPr>
        <p:txBody>
          <a:bodyPr/>
          <a:lstStyle/>
          <a:p>
            <a:pPr algn="l" rtl="0"/>
            <a:endParaRPr lang="en-US" dirty="0"/>
          </a:p>
        </p:txBody>
      </p:sp>
      <p:sp>
        <p:nvSpPr>
          <p:cNvPr id="153622" name="Text Box 22"/>
          <p:cNvSpPr txBox="1">
            <a:spLocks noChangeArrowheads="1"/>
          </p:cNvSpPr>
          <p:nvPr/>
        </p:nvSpPr>
        <p:spPr bwMode="auto">
          <a:xfrm>
            <a:off x="3276600" y="2060575"/>
            <a:ext cx="503238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2,6 </a:t>
            </a:r>
            <a:endParaRPr lang="en-US" sz="1500">
              <a:solidFill>
                <a:srgbClr val="D3677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23" name="Freeform 23"/>
          <p:cNvSpPr>
            <a:spLocks/>
          </p:cNvSpPr>
          <p:nvPr/>
        </p:nvSpPr>
        <p:spPr bwMode="auto">
          <a:xfrm>
            <a:off x="5580063" y="4005263"/>
            <a:ext cx="144462" cy="287337"/>
          </a:xfrm>
          <a:custGeom>
            <a:avLst/>
            <a:gdLst>
              <a:gd name="T0" fmla="*/ 0 w 155"/>
              <a:gd name="T1" fmla="*/ 110 h 174"/>
              <a:gd name="T2" fmla="*/ 73 w 155"/>
              <a:gd name="T3" fmla="*/ 174 h 174"/>
              <a:gd name="T4" fmla="*/ 109 w 155"/>
              <a:gd name="T5" fmla="*/ 64 h 174"/>
              <a:gd name="T6" fmla="*/ 118 w 155"/>
              <a:gd name="T7" fmla="*/ 37 h 174"/>
              <a:gd name="T8" fmla="*/ 155 w 155"/>
              <a:gd name="T9" fmla="*/ 0 h 17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5"/>
              <a:gd name="T16" fmla="*/ 0 h 174"/>
              <a:gd name="T17" fmla="*/ 155 w 155"/>
              <a:gd name="T18" fmla="*/ 174 h 17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5" h="174">
                <a:moveTo>
                  <a:pt x="0" y="110"/>
                </a:moveTo>
                <a:cubicBezTo>
                  <a:pt x="23" y="134"/>
                  <a:pt x="49" y="151"/>
                  <a:pt x="73" y="174"/>
                </a:cubicBezTo>
                <a:cubicBezTo>
                  <a:pt x="81" y="122"/>
                  <a:pt x="88" y="107"/>
                  <a:pt x="109" y="64"/>
                </a:cubicBezTo>
                <a:cubicBezTo>
                  <a:pt x="113" y="55"/>
                  <a:pt x="113" y="45"/>
                  <a:pt x="118" y="37"/>
                </a:cubicBezTo>
                <a:cubicBezTo>
                  <a:pt x="127" y="22"/>
                  <a:pt x="155" y="0"/>
                  <a:pt x="155" y="0"/>
                </a:cubicBezTo>
              </a:path>
            </a:pathLst>
          </a:custGeom>
          <a:noFill/>
          <a:ln w="28575">
            <a:solidFill>
              <a:srgbClr val="D36779"/>
            </a:solidFill>
            <a:round/>
            <a:headEnd/>
            <a:tailEnd/>
          </a:ln>
        </p:spPr>
        <p:txBody>
          <a:bodyPr/>
          <a:lstStyle/>
          <a:p>
            <a:pPr algn="l" rtl="0"/>
            <a:endParaRPr lang="en-US"/>
          </a:p>
        </p:txBody>
      </p:sp>
      <p:sp>
        <p:nvSpPr>
          <p:cNvPr id="153624" name="Freeform 24"/>
          <p:cNvSpPr>
            <a:spLocks/>
          </p:cNvSpPr>
          <p:nvPr/>
        </p:nvSpPr>
        <p:spPr bwMode="auto">
          <a:xfrm>
            <a:off x="5580063" y="4868863"/>
            <a:ext cx="144462" cy="287337"/>
          </a:xfrm>
          <a:custGeom>
            <a:avLst/>
            <a:gdLst>
              <a:gd name="T0" fmla="*/ 0 w 155"/>
              <a:gd name="T1" fmla="*/ 110 h 174"/>
              <a:gd name="T2" fmla="*/ 73 w 155"/>
              <a:gd name="T3" fmla="*/ 174 h 174"/>
              <a:gd name="T4" fmla="*/ 109 w 155"/>
              <a:gd name="T5" fmla="*/ 64 h 174"/>
              <a:gd name="T6" fmla="*/ 118 w 155"/>
              <a:gd name="T7" fmla="*/ 37 h 174"/>
              <a:gd name="T8" fmla="*/ 155 w 155"/>
              <a:gd name="T9" fmla="*/ 0 h 17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5"/>
              <a:gd name="T16" fmla="*/ 0 h 174"/>
              <a:gd name="T17" fmla="*/ 155 w 155"/>
              <a:gd name="T18" fmla="*/ 174 h 17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5" h="174">
                <a:moveTo>
                  <a:pt x="0" y="110"/>
                </a:moveTo>
                <a:cubicBezTo>
                  <a:pt x="23" y="134"/>
                  <a:pt x="49" y="151"/>
                  <a:pt x="73" y="174"/>
                </a:cubicBezTo>
                <a:cubicBezTo>
                  <a:pt x="81" y="122"/>
                  <a:pt x="88" y="107"/>
                  <a:pt x="109" y="64"/>
                </a:cubicBezTo>
                <a:cubicBezTo>
                  <a:pt x="113" y="55"/>
                  <a:pt x="113" y="45"/>
                  <a:pt x="118" y="37"/>
                </a:cubicBezTo>
                <a:cubicBezTo>
                  <a:pt x="127" y="22"/>
                  <a:pt x="155" y="0"/>
                  <a:pt x="155" y="0"/>
                </a:cubicBezTo>
              </a:path>
            </a:pathLst>
          </a:custGeom>
          <a:noFill/>
          <a:ln w="28575">
            <a:solidFill>
              <a:srgbClr val="D36779"/>
            </a:solidFill>
            <a:round/>
            <a:headEnd/>
            <a:tailEnd/>
          </a:ln>
        </p:spPr>
        <p:txBody>
          <a:bodyPr/>
          <a:lstStyle/>
          <a:p>
            <a:pPr algn="l" rtl="0"/>
            <a:endParaRPr lang="en-US"/>
          </a:p>
        </p:txBody>
      </p:sp>
      <p:sp>
        <p:nvSpPr>
          <p:cNvPr id="153625" name="Freeform 25"/>
          <p:cNvSpPr>
            <a:spLocks/>
          </p:cNvSpPr>
          <p:nvPr/>
        </p:nvSpPr>
        <p:spPr bwMode="auto">
          <a:xfrm>
            <a:off x="5580063" y="5373688"/>
            <a:ext cx="144462" cy="287337"/>
          </a:xfrm>
          <a:custGeom>
            <a:avLst/>
            <a:gdLst>
              <a:gd name="T0" fmla="*/ 0 w 155"/>
              <a:gd name="T1" fmla="*/ 110 h 174"/>
              <a:gd name="T2" fmla="*/ 73 w 155"/>
              <a:gd name="T3" fmla="*/ 174 h 174"/>
              <a:gd name="T4" fmla="*/ 109 w 155"/>
              <a:gd name="T5" fmla="*/ 64 h 174"/>
              <a:gd name="T6" fmla="*/ 118 w 155"/>
              <a:gd name="T7" fmla="*/ 37 h 174"/>
              <a:gd name="T8" fmla="*/ 155 w 155"/>
              <a:gd name="T9" fmla="*/ 0 h 17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5"/>
              <a:gd name="T16" fmla="*/ 0 h 174"/>
              <a:gd name="T17" fmla="*/ 155 w 155"/>
              <a:gd name="T18" fmla="*/ 174 h 17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5" h="174">
                <a:moveTo>
                  <a:pt x="0" y="110"/>
                </a:moveTo>
                <a:cubicBezTo>
                  <a:pt x="23" y="134"/>
                  <a:pt x="49" y="151"/>
                  <a:pt x="73" y="174"/>
                </a:cubicBezTo>
                <a:cubicBezTo>
                  <a:pt x="81" y="122"/>
                  <a:pt x="88" y="107"/>
                  <a:pt x="109" y="64"/>
                </a:cubicBezTo>
                <a:cubicBezTo>
                  <a:pt x="113" y="55"/>
                  <a:pt x="113" y="45"/>
                  <a:pt x="118" y="37"/>
                </a:cubicBezTo>
                <a:cubicBezTo>
                  <a:pt x="127" y="22"/>
                  <a:pt x="155" y="0"/>
                  <a:pt x="155" y="0"/>
                </a:cubicBezTo>
              </a:path>
            </a:pathLst>
          </a:custGeom>
          <a:noFill/>
          <a:ln w="28575">
            <a:solidFill>
              <a:srgbClr val="D36779"/>
            </a:solidFill>
            <a:round/>
            <a:headEnd/>
            <a:tailEnd/>
          </a:ln>
        </p:spPr>
        <p:txBody>
          <a:bodyPr/>
          <a:lstStyle/>
          <a:p>
            <a:pPr algn="l" rtl="0"/>
            <a:endParaRPr lang="en-US"/>
          </a:p>
        </p:txBody>
      </p:sp>
      <p:sp>
        <p:nvSpPr>
          <p:cNvPr id="153626" name="Freeform 26"/>
          <p:cNvSpPr>
            <a:spLocks/>
          </p:cNvSpPr>
          <p:nvPr/>
        </p:nvSpPr>
        <p:spPr bwMode="auto">
          <a:xfrm>
            <a:off x="5580063" y="5805488"/>
            <a:ext cx="144462" cy="287337"/>
          </a:xfrm>
          <a:custGeom>
            <a:avLst/>
            <a:gdLst>
              <a:gd name="T0" fmla="*/ 0 w 155"/>
              <a:gd name="T1" fmla="*/ 110 h 174"/>
              <a:gd name="T2" fmla="*/ 73 w 155"/>
              <a:gd name="T3" fmla="*/ 174 h 174"/>
              <a:gd name="T4" fmla="*/ 109 w 155"/>
              <a:gd name="T5" fmla="*/ 64 h 174"/>
              <a:gd name="T6" fmla="*/ 118 w 155"/>
              <a:gd name="T7" fmla="*/ 37 h 174"/>
              <a:gd name="T8" fmla="*/ 155 w 155"/>
              <a:gd name="T9" fmla="*/ 0 h 17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5"/>
              <a:gd name="T16" fmla="*/ 0 h 174"/>
              <a:gd name="T17" fmla="*/ 155 w 155"/>
              <a:gd name="T18" fmla="*/ 174 h 17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5" h="174">
                <a:moveTo>
                  <a:pt x="0" y="110"/>
                </a:moveTo>
                <a:cubicBezTo>
                  <a:pt x="23" y="134"/>
                  <a:pt x="49" y="151"/>
                  <a:pt x="73" y="174"/>
                </a:cubicBezTo>
                <a:cubicBezTo>
                  <a:pt x="81" y="122"/>
                  <a:pt x="88" y="107"/>
                  <a:pt x="109" y="64"/>
                </a:cubicBezTo>
                <a:cubicBezTo>
                  <a:pt x="113" y="55"/>
                  <a:pt x="113" y="45"/>
                  <a:pt x="118" y="37"/>
                </a:cubicBezTo>
                <a:cubicBezTo>
                  <a:pt x="127" y="22"/>
                  <a:pt x="155" y="0"/>
                  <a:pt x="155" y="0"/>
                </a:cubicBezTo>
              </a:path>
            </a:pathLst>
          </a:custGeom>
          <a:noFill/>
          <a:ln w="28575">
            <a:solidFill>
              <a:srgbClr val="D36779"/>
            </a:solidFill>
            <a:round/>
            <a:headEnd/>
            <a:tailEnd/>
          </a:ln>
        </p:spPr>
        <p:txBody>
          <a:bodyPr/>
          <a:lstStyle/>
          <a:p>
            <a:pPr algn="l" rtl="0"/>
            <a:endParaRPr lang="en-US"/>
          </a:p>
        </p:txBody>
      </p:sp>
      <p:sp>
        <p:nvSpPr>
          <p:cNvPr id="123931" name="Line 27"/>
          <p:cNvSpPr>
            <a:spLocks noChangeShapeType="1"/>
          </p:cNvSpPr>
          <p:nvPr/>
        </p:nvSpPr>
        <p:spPr bwMode="auto">
          <a:xfrm>
            <a:off x="3132138" y="6165850"/>
            <a:ext cx="3024187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pPr algn="l" rtl="0"/>
            <a:endParaRPr lang="en-US"/>
          </a:p>
        </p:txBody>
      </p:sp>
      <p:sp>
        <p:nvSpPr>
          <p:cNvPr id="153628" name="Text Box 28"/>
          <p:cNvSpPr txBox="1">
            <a:spLocks noChangeArrowheads="1"/>
          </p:cNvSpPr>
          <p:nvPr/>
        </p:nvSpPr>
        <p:spPr bwMode="auto">
          <a:xfrm>
            <a:off x="6227763" y="2133600"/>
            <a:ext cx="1223962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8,9,12,13</a:t>
            </a:r>
          </a:p>
        </p:txBody>
      </p:sp>
      <p:sp>
        <p:nvSpPr>
          <p:cNvPr id="153629" name="Text Box 29"/>
          <p:cNvSpPr txBox="1">
            <a:spLocks noChangeArrowheads="1"/>
          </p:cNvSpPr>
          <p:nvPr/>
        </p:nvSpPr>
        <p:spPr bwMode="auto">
          <a:xfrm>
            <a:off x="755650" y="2492375"/>
            <a:ext cx="4318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153630" name="Text Box 30"/>
          <p:cNvSpPr txBox="1">
            <a:spLocks noChangeArrowheads="1"/>
          </p:cNvSpPr>
          <p:nvPr/>
        </p:nvSpPr>
        <p:spPr bwMode="auto">
          <a:xfrm>
            <a:off x="755650" y="2997200"/>
            <a:ext cx="649288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153631" name="Text Box 31"/>
          <p:cNvSpPr txBox="1">
            <a:spLocks noChangeArrowheads="1"/>
          </p:cNvSpPr>
          <p:nvPr/>
        </p:nvSpPr>
        <p:spPr bwMode="auto">
          <a:xfrm>
            <a:off x="755650" y="3429000"/>
            <a:ext cx="8636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153632" name="Text Box 32"/>
          <p:cNvSpPr txBox="1">
            <a:spLocks noChangeArrowheads="1"/>
          </p:cNvSpPr>
          <p:nvPr/>
        </p:nvSpPr>
        <p:spPr bwMode="auto">
          <a:xfrm>
            <a:off x="755650" y="3860800"/>
            <a:ext cx="503238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153633" name="Text Box 33"/>
          <p:cNvSpPr txBox="1">
            <a:spLocks noChangeArrowheads="1"/>
          </p:cNvSpPr>
          <p:nvPr/>
        </p:nvSpPr>
        <p:spPr bwMode="auto">
          <a:xfrm>
            <a:off x="755650" y="4365625"/>
            <a:ext cx="792163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10</a:t>
            </a:r>
          </a:p>
        </p:txBody>
      </p:sp>
      <p:sp>
        <p:nvSpPr>
          <p:cNvPr id="153634" name="Text Box 34"/>
          <p:cNvSpPr txBox="1">
            <a:spLocks noChangeArrowheads="1"/>
          </p:cNvSpPr>
          <p:nvPr/>
        </p:nvSpPr>
        <p:spPr bwMode="auto">
          <a:xfrm>
            <a:off x="755650" y="4797425"/>
            <a:ext cx="8636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12</a:t>
            </a:r>
          </a:p>
        </p:txBody>
      </p:sp>
      <p:sp>
        <p:nvSpPr>
          <p:cNvPr id="153635" name="Text Box 35"/>
          <p:cNvSpPr txBox="1">
            <a:spLocks noChangeArrowheads="1"/>
          </p:cNvSpPr>
          <p:nvPr/>
        </p:nvSpPr>
        <p:spPr bwMode="auto">
          <a:xfrm>
            <a:off x="755650" y="5300663"/>
            <a:ext cx="6477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13</a:t>
            </a:r>
          </a:p>
        </p:txBody>
      </p:sp>
      <p:sp>
        <p:nvSpPr>
          <p:cNvPr id="153636" name="Text Box 36"/>
          <p:cNvSpPr txBox="1">
            <a:spLocks noChangeArrowheads="1"/>
          </p:cNvSpPr>
          <p:nvPr/>
        </p:nvSpPr>
        <p:spPr bwMode="auto">
          <a:xfrm>
            <a:off x="755650" y="5734050"/>
            <a:ext cx="1008063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15</a:t>
            </a:r>
          </a:p>
        </p:txBody>
      </p:sp>
      <p:sp>
        <p:nvSpPr>
          <p:cNvPr id="153637" name="Text Box 37"/>
          <p:cNvSpPr txBox="1">
            <a:spLocks noChangeArrowheads="1"/>
          </p:cNvSpPr>
          <p:nvPr/>
        </p:nvSpPr>
        <p:spPr bwMode="auto">
          <a:xfrm>
            <a:off x="1979613" y="2060575"/>
            <a:ext cx="1081087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0010</a:t>
            </a:r>
          </a:p>
        </p:txBody>
      </p:sp>
      <p:sp>
        <p:nvSpPr>
          <p:cNvPr id="153638" name="Text Box 38"/>
          <p:cNvSpPr txBox="1">
            <a:spLocks noChangeArrowheads="1"/>
          </p:cNvSpPr>
          <p:nvPr/>
        </p:nvSpPr>
        <p:spPr bwMode="auto">
          <a:xfrm>
            <a:off x="1979613" y="2492375"/>
            <a:ext cx="10795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0100</a:t>
            </a:r>
          </a:p>
        </p:txBody>
      </p:sp>
      <p:sp>
        <p:nvSpPr>
          <p:cNvPr id="153639" name="Text Box 39"/>
          <p:cNvSpPr txBox="1">
            <a:spLocks noChangeArrowheads="1"/>
          </p:cNvSpPr>
          <p:nvPr/>
        </p:nvSpPr>
        <p:spPr bwMode="auto">
          <a:xfrm>
            <a:off x="1908175" y="2997200"/>
            <a:ext cx="8636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1000</a:t>
            </a:r>
          </a:p>
        </p:txBody>
      </p:sp>
      <p:sp>
        <p:nvSpPr>
          <p:cNvPr id="153640" name="Text Box 40"/>
          <p:cNvSpPr txBox="1">
            <a:spLocks noChangeArrowheads="1"/>
          </p:cNvSpPr>
          <p:nvPr/>
        </p:nvSpPr>
        <p:spPr bwMode="auto">
          <a:xfrm>
            <a:off x="1908175" y="3429000"/>
            <a:ext cx="792163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0110</a:t>
            </a:r>
          </a:p>
        </p:txBody>
      </p:sp>
      <p:sp>
        <p:nvSpPr>
          <p:cNvPr id="153641" name="Text Box 41"/>
          <p:cNvSpPr txBox="1">
            <a:spLocks noChangeArrowheads="1"/>
          </p:cNvSpPr>
          <p:nvPr/>
        </p:nvSpPr>
        <p:spPr bwMode="auto">
          <a:xfrm>
            <a:off x="1908175" y="3860800"/>
            <a:ext cx="719138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1001</a:t>
            </a:r>
          </a:p>
        </p:txBody>
      </p:sp>
      <p:sp>
        <p:nvSpPr>
          <p:cNvPr id="153642" name="Text Box 42"/>
          <p:cNvSpPr txBox="1">
            <a:spLocks noChangeArrowheads="1"/>
          </p:cNvSpPr>
          <p:nvPr/>
        </p:nvSpPr>
        <p:spPr bwMode="auto">
          <a:xfrm>
            <a:off x="1908175" y="4365625"/>
            <a:ext cx="792163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1010</a:t>
            </a:r>
          </a:p>
        </p:txBody>
      </p:sp>
      <p:sp>
        <p:nvSpPr>
          <p:cNvPr id="153643" name="Text Box 43"/>
          <p:cNvSpPr txBox="1">
            <a:spLocks noChangeArrowheads="1"/>
          </p:cNvSpPr>
          <p:nvPr/>
        </p:nvSpPr>
        <p:spPr bwMode="auto">
          <a:xfrm>
            <a:off x="1908175" y="4797425"/>
            <a:ext cx="1008063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1100</a:t>
            </a:r>
          </a:p>
        </p:txBody>
      </p:sp>
      <p:sp>
        <p:nvSpPr>
          <p:cNvPr id="153644" name="Text Box 44"/>
          <p:cNvSpPr txBox="1">
            <a:spLocks noChangeArrowheads="1"/>
          </p:cNvSpPr>
          <p:nvPr/>
        </p:nvSpPr>
        <p:spPr bwMode="auto">
          <a:xfrm>
            <a:off x="1908175" y="5300663"/>
            <a:ext cx="8636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1101</a:t>
            </a:r>
          </a:p>
        </p:txBody>
      </p:sp>
      <p:sp>
        <p:nvSpPr>
          <p:cNvPr id="153645" name="Text Box 45"/>
          <p:cNvSpPr txBox="1">
            <a:spLocks noChangeArrowheads="1"/>
          </p:cNvSpPr>
          <p:nvPr/>
        </p:nvSpPr>
        <p:spPr bwMode="auto">
          <a:xfrm>
            <a:off x="1908175" y="5734050"/>
            <a:ext cx="719138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1111</a:t>
            </a:r>
          </a:p>
        </p:txBody>
      </p:sp>
      <p:sp>
        <p:nvSpPr>
          <p:cNvPr id="153646" name="Rectangle 46"/>
          <p:cNvSpPr>
            <a:spLocks noChangeArrowheads="1"/>
          </p:cNvSpPr>
          <p:nvPr/>
        </p:nvSpPr>
        <p:spPr bwMode="auto">
          <a:xfrm>
            <a:off x="4500563" y="6165850"/>
            <a:ext cx="649287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11-1</a:t>
            </a:r>
          </a:p>
        </p:txBody>
      </p:sp>
      <p:sp>
        <p:nvSpPr>
          <p:cNvPr id="153647" name="Rectangle 47"/>
          <p:cNvSpPr>
            <a:spLocks noChangeArrowheads="1"/>
          </p:cNvSpPr>
          <p:nvPr/>
        </p:nvSpPr>
        <p:spPr bwMode="auto">
          <a:xfrm>
            <a:off x="4500563" y="5734050"/>
            <a:ext cx="649287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l" rtl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110-</a:t>
            </a:r>
          </a:p>
        </p:txBody>
      </p:sp>
      <p:sp>
        <p:nvSpPr>
          <p:cNvPr id="153648" name="Rectangle 48"/>
          <p:cNvSpPr>
            <a:spLocks noChangeArrowheads="1"/>
          </p:cNvSpPr>
          <p:nvPr/>
        </p:nvSpPr>
        <p:spPr bwMode="auto">
          <a:xfrm>
            <a:off x="4500563" y="5300663"/>
            <a:ext cx="649287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l" rtl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1-01</a:t>
            </a:r>
          </a:p>
        </p:txBody>
      </p:sp>
      <p:sp>
        <p:nvSpPr>
          <p:cNvPr id="153649" name="Rectangle 49"/>
          <p:cNvSpPr>
            <a:spLocks noChangeArrowheads="1"/>
          </p:cNvSpPr>
          <p:nvPr/>
        </p:nvSpPr>
        <p:spPr bwMode="auto">
          <a:xfrm>
            <a:off x="4500563" y="4797425"/>
            <a:ext cx="649287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l" rtl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1-00</a:t>
            </a:r>
          </a:p>
        </p:txBody>
      </p:sp>
      <p:sp>
        <p:nvSpPr>
          <p:cNvPr id="153650" name="Rectangle 50"/>
          <p:cNvSpPr>
            <a:spLocks noChangeArrowheads="1"/>
          </p:cNvSpPr>
          <p:nvPr/>
        </p:nvSpPr>
        <p:spPr bwMode="auto">
          <a:xfrm>
            <a:off x="4500563" y="4365625"/>
            <a:ext cx="649287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l" rtl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10-0</a:t>
            </a:r>
          </a:p>
        </p:txBody>
      </p:sp>
      <p:sp>
        <p:nvSpPr>
          <p:cNvPr id="153651" name="Rectangle 51"/>
          <p:cNvSpPr>
            <a:spLocks noChangeArrowheads="1"/>
          </p:cNvSpPr>
          <p:nvPr/>
        </p:nvSpPr>
        <p:spPr bwMode="auto">
          <a:xfrm>
            <a:off x="4500563" y="3860800"/>
            <a:ext cx="649287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100-</a:t>
            </a:r>
          </a:p>
        </p:txBody>
      </p:sp>
      <p:sp>
        <p:nvSpPr>
          <p:cNvPr id="153652" name="Rectangle 52"/>
          <p:cNvSpPr>
            <a:spLocks noChangeArrowheads="1"/>
          </p:cNvSpPr>
          <p:nvPr/>
        </p:nvSpPr>
        <p:spPr bwMode="auto">
          <a:xfrm>
            <a:off x="4500563" y="3429000"/>
            <a:ext cx="649287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l" rtl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-100</a:t>
            </a:r>
          </a:p>
        </p:txBody>
      </p:sp>
      <p:sp>
        <p:nvSpPr>
          <p:cNvPr id="153653" name="Rectangle 53"/>
          <p:cNvSpPr>
            <a:spLocks noChangeArrowheads="1"/>
          </p:cNvSpPr>
          <p:nvPr/>
        </p:nvSpPr>
        <p:spPr bwMode="auto">
          <a:xfrm>
            <a:off x="4500563" y="2997200"/>
            <a:ext cx="649287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l" rtl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01-0</a:t>
            </a:r>
          </a:p>
        </p:txBody>
      </p:sp>
      <p:sp>
        <p:nvSpPr>
          <p:cNvPr id="153654" name="Rectangle 54"/>
          <p:cNvSpPr>
            <a:spLocks noChangeArrowheads="1"/>
          </p:cNvSpPr>
          <p:nvPr/>
        </p:nvSpPr>
        <p:spPr bwMode="auto">
          <a:xfrm>
            <a:off x="4500563" y="2492375"/>
            <a:ext cx="649287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l" rtl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-010</a:t>
            </a:r>
          </a:p>
        </p:txBody>
      </p:sp>
      <p:sp>
        <p:nvSpPr>
          <p:cNvPr id="153655" name="Rectangle 55"/>
          <p:cNvSpPr>
            <a:spLocks noChangeArrowheads="1"/>
          </p:cNvSpPr>
          <p:nvPr/>
        </p:nvSpPr>
        <p:spPr bwMode="auto">
          <a:xfrm>
            <a:off x="4500563" y="2060575"/>
            <a:ext cx="649287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l" rtl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0-10</a:t>
            </a:r>
          </a:p>
        </p:txBody>
      </p:sp>
      <p:sp>
        <p:nvSpPr>
          <p:cNvPr id="153656" name="Text Box 56"/>
          <p:cNvSpPr txBox="1">
            <a:spLocks noChangeArrowheads="1"/>
          </p:cNvSpPr>
          <p:nvPr/>
        </p:nvSpPr>
        <p:spPr bwMode="auto">
          <a:xfrm>
            <a:off x="3276600" y="2492375"/>
            <a:ext cx="72072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2,10</a:t>
            </a:r>
          </a:p>
        </p:txBody>
      </p:sp>
      <p:sp>
        <p:nvSpPr>
          <p:cNvPr id="153657" name="Text Box 57"/>
          <p:cNvSpPr txBox="1">
            <a:spLocks noChangeArrowheads="1"/>
          </p:cNvSpPr>
          <p:nvPr/>
        </p:nvSpPr>
        <p:spPr bwMode="auto">
          <a:xfrm>
            <a:off x="3276600" y="2997200"/>
            <a:ext cx="115252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4,6</a:t>
            </a:r>
          </a:p>
        </p:txBody>
      </p:sp>
      <p:sp>
        <p:nvSpPr>
          <p:cNvPr id="153658" name="Text Box 58"/>
          <p:cNvSpPr txBox="1">
            <a:spLocks noChangeArrowheads="1"/>
          </p:cNvSpPr>
          <p:nvPr/>
        </p:nvSpPr>
        <p:spPr bwMode="auto">
          <a:xfrm>
            <a:off x="3276600" y="3429000"/>
            <a:ext cx="1223963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4,12</a:t>
            </a:r>
          </a:p>
        </p:txBody>
      </p:sp>
      <p:sp>
        <p:nvSpPr>
          <p:cNvPr id="153659" name="Text Box 59"/>
          <p:cNvSpPr txBox="1">
            <a:spLocks noChangeArrowheads="1"/>
          </p:cNvSpPr>
          <p:nvPr/>
        </p:nvSpPr>
        <p:spPr bwMode="auto">
          <a:xfrm>
            <a:off x="3276600" y="3860800"/>
            <a:ext cx="5016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l" rtl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8,9</a:t>
            </a:r>
          </a:p>
        </p:txBody>
      </p:sp>
      <p:sp>
        <p:nvSpPr>
          <p:cNvPr id="153660" name="Text Box 60"/>
          <p:cNvSpPr txBox="1">
            <a:spLocks noChangeArrowheads="1"/>
          </p:cNvSpPr>
          <p:nvPr/>
        </p:nvSpPr>
        <p:spPr bwMode="auto">
          <a:xfrm>
            <a:off x="3276600" y="4365625"/>
            <a:ext cx="6286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l" rtl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8,10</a:t>
            </a:r>
          </a:p>
        </p:txBody>
      </p:sp>
      <p:sp>
        <p:nvSpPr>
          <p:cNvPr id="153661" name="Text Box 61"/>
          <p:cNvSpPr txBox="1">
            <a:spLocks noChangeArrowheads="1"/>
          </p:cNvSpPr>
          <p:nvPr/>
        </p:nvSpPr>
        <p:spPr bwMode="auto">
          <a:xfrm>
            <a:off x="3276600" y="5300663"/>
            <a:ext cx="6286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l" rtl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9,13</a:t>
            </a:r>
          </a:p>
        </p:txBody>
      </p:sp>
      <p:sp>
        <p:nvSpPr>
          <p:cNvPr id="153662" name="Text Box 62"/>
          <p:cNvSpPr txBox="1">
            <a:spLocks noChangeArrowheads="1"/>
          </p:cNvSpPr>
          <p:nvPr/>
        </p:nvSpPr>
        <p:spPr bwMode="auto">
          <a:xfrm>
            <a:off x="3276600" y="5734050"/>
            <a:ext cx="7556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l" rtl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12,13</a:t>
            </a:r>
          </a:p>
        </p:txBody>
      </p:sp>
      <p:sp>
        <p:nvSpPr>
          <p:cNvPr id="153663" name="Text Box 63"/>
          <p:cNvSpPr txBox="1">
            <a:spLocks noChangeArrowheads="1"/>
          </p:cNvSpPr>
          <p:nvPr/>
        </p:nvSpPr>
        <p:spPr bwMode="auto">
          <a:xfrm>
            <a:off x="3276600" y="6165850"/>
            <a:ext cx="7556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l" rtl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13,15</a:t>
            </a:r>
          </a:p>
        </p:txBody>
      </p:sp>
      <p:sp>
        <p:nvSpPr>
          <p:cNvPr id="153664" name="Text Box 64"/>
          <p:cNvSpPr txBox="1">
            <a:spLocks noChangeArrowheads="1"/>
          </p:cNvSpPr>
          <p:nvPr/>
        </p:nvSpPr>
        <p:spPr bwMode="auto">
          <a:xfrm>
            <a:off x="3276600" y="4797425"/>
            <a:ext cx="6286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l" rtl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8,12</a:t>
            </a:r>
          </a:p>
        </p:txBody>
      </p:sp>
      <p:sp>
        <p:nvSpPr>
          <p:cNvPr id="153665" name="Text Box 65"/>
          <p:cNvSpPr txBox="1">
            <a:spLocks noChangeArrowheads="1"/>
          </p:cNvSpPr>
          <p:nvPr/>
        </p:nvSpPr>
        <p:spPr bwMode="auto">
          <a:xfrm>
            <a:off x="5435600" y="2060575"/>
            <a:ext cx="50482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l" rtl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2000">
                <a:solidFill>
                  <a:srgbClr val="D36779"/>
                </a:solidFill>
                <a:latin typeface="Times New Roman" pitchFamily="18" charset="0"/>
                <a:cs typeface="Times New Roman" pitchFamily="18" charset="0"/>
              </a:rPr>
              <a:t>PI</a:t>
            </a:r>
            <a:r>
              <a:rPr lang="en-US" sz="1500">
                <a:solidFill>
                  <a:srgbClr val="D36779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53666" name="Rectangle 66"/>
          <p:cNvSpPr>
            <a:spLocks noChangeArrowheads="1"/>
          </p:cNvSpPr>
          <p:nvPr/>
        </p:nvSpPr>
        <p:spPr bwMode="auto">
          <a:xfrm>
            <a:off x="5435600" y="4365625"/>
            <a:ext cx="50482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l" rtl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2000">
                <a:solidFill>
                  <a:srgbClr val="D36779"/>
                </a:solidFill>
                <a:latin typeface="Times New Roman" pitchFamily="18" charset="0"/>
                <a:cs typeface="Times New Roman" pitchFamily="18" charset="0"/>
              </a:rPr>
              <a:t>PI</a:t>
            </a:r>
            <a:r>
              <a:rPr lang="en-US" sz="1500">
                <a:solidFill>
                  <a:srgbClr val="D36779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153667" name="Rectangle 67"/>
          <p:cNvSpPr>
            <a:spLocks noChangeArrowheads="1"/>
          </p:cNvSpPr>
          <p:nvPr/>
        </p:nvSpPr>
        <p:spPr bwMode="auto">
          <a:xfrm>
            <a:off x="5435600" y="3429000"/>
            <a:ext cx="50482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l" rtl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2000">
                <a:solidFill>
                  <a:srgbClr val="D36779"/>
                </a:solidFill>
                <a:latin typeface="Times New Roman" pitchFamily="18" charset="0"/>
                <a:cs typeface="Times New Roman" pitchFamily="18" charset="0"/>
              </a:rPr>
              <a:t>PI</a:t>
            </a:r>
            <a:r>
              <a:rPr lang="en-US" sz="1500">
                <a:solidFill>
                  <a:srgbClr val="D36779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153668" name="Rectangle 68"/>
          <p:cNvSpPr>
            <a:spLocks noChangeArrowheads="1"/>
          </p:cNvSpPr>
          <p:nvPr/>
        </p:nvSpPr>
        <p:spPr bwMode="auto">
          <a:xfrm>
            <a:off x="5435600" y="2997200"/>
            <a:ext cx="50482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l" rtl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2000">
                <a:solidFill>
                  <a:srgbClr val="D36779"/>
                </a:solidFill>
                <a:latin typeface="Times New Roman" pitchFamily="18" charset="0"/>
                <a:cs typeface="Times New Roman" pitchFamily="18" charset="0"/>
              </a:rPr>
              <a:t>PI</a:t>
            </a:r>
            <a:r>
              <a:rPr lang="en-US" sz="1500">
                <a:solidFill>
                  <a:srgbClr val="D36779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153669" name="Rectangle 69"/>
          <p:cNvSpPr>
            <a:spLocks noChangeArrowheads="1"/>
          </p:cNvSpPr>
          <p:nvPr/>
        </p:nvSpPr>
        <p:spPr bwMode="auto">
          <a:xfrm>
            <a:off x="5435600" y="2492375"/>
            <a:ext cx="50482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l" rtl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2000">
                <a:solidFill>
                  <a:srgbClr val="D36779"/>
                </a:solidFill>
                <a:latin typeface="Times New Roman" pitchFamily="18" charset="0"/>
                <a:cs typeface="Times New Roman" pitchFamily="18" charset="0"/>
              </a:rPr>
              <a:t>PI</a:t>
            </a:r>
            <a:r>
              <a:rPr lang="en-US" sz="1500">
                <a:solidFill>
                  <a:srgbClr val="D36779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53670" name="Text Box 70"/>
          <p:cNvSpPr txBox="1">
            <a:spLocks noChangeArrowheads="1"/>
          </p:cNvSpPr>
          <p:nvPr/>
        </p:nvSpPr>
        <p:spPr bwMode="auto">
          <a:xfrm>
            <a:off x="5435600" y="6165850"/>
            <a:ext cx="50482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l" rtl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2000">
                <a:solidFill>
                  <a:srgbClr val="D36779"/>
                </a:solidFill>
                <a:latin typeface="Times New Roman" pitchFamily="18" charset="0"/>
                <a:cs typeface="Times New Roman" pitchFamily="18" charset="0"/>
              </a:rPr>
              <a:t>PI</a:t>
            </a:r>
            <a:r>
              <a:rPr lang="en-US" sz="1500">
                <a:solidFill>
                  <a:srgbClr val="D36779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153671" name="Rectangle 71"/>
          <p:cNvSpPr>
            <a:spLocks noChangeArrowheads="1"/>
          </p:cNvSpPr>
          <p:nvPr/>
        </p:nvSpPr>
        <p:spPr bwMode="auto">
          <a:xfrm>
            <a:off x="7740650" y="2133600"/>
            <a:ext cx="60642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l" rtl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1-0-</a:t>
            </a:r>
          </a:p>
        </p:txBody>
      </p:sp>
      <p:sp>
        <p:nvSpPr>
          <p:cNvPr id="153672" name="Rectangle 72"/>
          <p:cNvSpPr>
            <a:spLocks noChangeArrowheads="1"/>
          </p:cNvSpPr>
          <p:nvPr/>
        </p:nvSpPr>
        <p:spPr bwMode="auto">
          <a:xfrm>
            <a:off x="8388350" y="2133600"/>
            <a:ext cx="50482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 rtl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2000" dirty="0">
                <a:solidFill>
                  <a:srgbClr val="D36779"/>
                </a:solidFill>
                <a:latin typeface="Times New Roman" pitchFamily="18" charset="0"/>
                <a:cs typeface="Times New Roman" pitchFamily="18" charset="0"/>
              </a:rPr>
              <a:t>PI</a:t>
            </a:r>
            <a:r>
              <a:rPr lang="en-US" sz="1500" dirty="0">
                <a:solidFill>
                  <a:srgbClr val="D36779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74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274638"/>
            <a:ext cx="7115196" cy="868346"/>
          </a:xfrm>
        </p:spPr>
        <p:txBody>
          <a:bodyPr/>
          <a:lstStyle/>
          <a:p>
            <a:pPr algn="l" eaLnBrk="1" hangingPunct="1"/>
            <a:r>
              <a:rPr lang="en-US" sz="3200" b="1" kern="1200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-QM Tabular Minimization Method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5" name="Rounded Rectangle 74"/>
          <p:cNvSpPr/>
          <p:nvPr/>
        </p:nvSpPr>
        <p:spPr bwMode="auto">
          <a:xfrm>
            <a:off x="6429388" y="3286124"/>
            <a:ext cx="2506333" cy="3357586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1" anchor="ctr" anchorCtr="1" compatLnSpc="1">
            <a:prstTxWarp prst="textNoShape">
              <a:avLst/>
            </a:prstTxWarp>
          </a:bodyPr>
          <a:lstStyle/>
          <a:p>
            <a:pPr marR="0" indent="176213" algn="just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95000"/>
              <a:buNone/>
              <a:tabLst/>
            </a:pPr>
            <a:r>
              <a:rPr kumimoji="0" lang="fa-I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B Nazanin" pitchFamily="2" charset="-78"/>
              </a:rPr>
              <a:t>اگر بخواهیم مقایسه ای با روش جدول کارنو داشته باشیم، این مرحله برابر با</a:t>
            </a:r>
            <a:r>
              <a:rPr kumimoji="0" lang="fa-IR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B Nazanin" pitchFamily="2" charset="-78"/>
              </a:rPr>
              <a:t> مشخص کردن حلقه های </a:t>
            </a:r>
            <a:r>
              <a:rPr kumimoji="0" lang="en-US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B Nazanin" pitchFamily="2" charset="-78"/>
              </a:rPr>
              <a:t>PI</a:t>
            </a:r>
            <a:r>
              <a:rPr kumimoji="0" lang="fa-IR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B Nazanin" pitchFamily="2" charset="-78"/>
              </a:rPr>
              <a:t> و حذف </a:t>
            </a:r>
            <a:r>
              <a:rPr kumimoji="0" lang="en-US" sz="20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B Nazanin" pitchFamily="2" charset="-78"/>
              </a:rPr>
              <a:t>implicants</a:t>
            </a:r>
            <a:r>
              <a:rPr kumimoji="0" lang="fa-IR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B Nazanin" pitchFamily="2" charset="-78"/>
              </a:rPr>
              <a:t> هست. در حقیقت مواردی که تیک خورده اند مواردی هستند که قابلیت پوشش با حلقه های بزرگتر را داشته اند.</a:t>
            </a:r>
            <a:endParaRPr kumimoji="0" lang="fa-I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B Nazanin" pitchFamily="2" charset="-78"/>
            </a:endParaRPr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3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3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53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53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53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53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53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53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53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53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53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53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53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53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2" dur="500"/>
                                        <p:tgtEl>
                                          <p:spTgt spid="153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5" dur="500"/>
                                        <p:tgtEl>
                                          <p:spTgt spid="153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8" dur="500"/>
                                        <p:tgtEl>
                                          <p:spTgt spid="153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1" dur="500"/>
                                        <p:tgtEl>
                                          <p:spTgt spid="153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4" dur="500"/>
                                        <p:tgtEl>
                                          <p:spTgt spid="153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7" dur="500"/>
                                        <p:tgtEl>
                                          <p:spTgt spid="153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0" dur="500"/>
                                        <p:tgtEl>
                                          <p:spTgt spid="153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3" grpId="0" animBg="1"/>
      <p:bldP spid="153614" grpId="0" animBg="1"/>
      <p:bldP spid="153615" grpId="0" animBg="1"/>
      <p:bldP spid="153615" grpId="1" animBg="1"/>
      <p:bldP spid="153616" grpId="0" animBg="1"/>
      <p:bldP spid="153616" grpId="1" animBg="1"/>
      <p:bldP spid="153617" grpId="0" animBg="1"/>
      <p:bldP spid="153618" grpId="0" animBg="1"/>
      <p:bldP spid="153619" grpId="0" animBg="1"/>
      <p:bldP spid="153620" grpId="0" animBg="1"/>
      <p:bldP spid="153621" grpId="0" animBg="1"/>
      <p:bldP spid="153623" grpId="0" animBg="1"/>
      <p:bldP spid="153624" grpId="0" animBg="1"/>
      <p:bldP spid="153625" grpId="0" animBg="1"/>
      <p:bldP spid="153626" grpId="0" animBg="1"/>
      <p:bldP spid="153665" grpId="0"/>
      <p:bldP spid="153666" grpId="0"/>
      <p:bldP spid="153667" grpId="0"/>
      <p:bldP spid="153668" grpId="0"/>
      <p:bldP spid="153669" grpId="0"/>
      <p:bldP spid="153670" grpId="0"/>
      <p:bldP spid="15367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274638"/>
            <a:ext cx="7115196" cy="868346"/>
          </a:xfrm>
        </p:spPr>
        <p:txBody>
          <a:bodyPr/>
          <a:lstStyle/>
          <a:p>
            <a:pPr algn="r" rtl="1" eaLnBrk="1" hangingPunct="1"/>
            <a:r>
              <a:rPr lang="fa-IR" sz="3200" b="1" kern="1200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انتخاب کمترين تعداد ايجاب کننده‌هاي نخستين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493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1788"/>
            <a:ext cx="8229600" cy="4525962"/>
          </a:xfrm>
        </p:spPr>
        <p:txBody>
          <a:bodyPr>
            <a:noAutofit/>
          </a:bodyPr>
          <a:lstStyle/>
          <a:p>
            <a:pPr marL="514350" indent="-514350" algn="just" rtl="1" eaLnBrk="1" hangingPunct="1">
              <a:buClr>
                <a:schemeClr val="tx2"/>
              </a:buClr>
              <a:buSzPct val="70000"/>
              <a:buFont typeface="+mj-lt"/>
              <a:buAutoNum type="arabicPeriod"/>
            </a:pPr>
            <a:r>
              <a:rPr lang="fa-IR" sz="2800" dirty="0" smtClean="0">
                <a:solidFill>
                  <a:schemeClr val="tx2"/>
                </a:solidFill>
                <a:latin typeface="Times New Roman" pitchFamily="18" charset="0"/>
                <a:cs typeface="B Nazanin" pitchFamily="2" charset="-78"/>
              </a:rPr>
              <a:t>رسم جدول پوششي (جدولي شامل </a:t>
            </a:r>
            <a:r>
              <a:rPr lang="en-US" sz="2800" dirty="0" smtClean="0">
                <a:solidFill>
                  <a:schemeClr val="tx2"/>
                </a:solidFill>
                <a:latin typeface="Times New Roman" pitchFamily="18" charset="0"/>
                <a:cs typeface="B Nazanin" pitchFamily="2" charset="-78"/>
              </a:rPr>
              <a:t>Pi</a:t>
            </a:r>
            <a:r>
              <a:rPr lang="fa-IR" sz="2800" dirty="0" smtClean="0">
                <a:solidFill>
                  <a:schemeClr val="tx2"/>
                </a:solidFill>
                <a:latin typeface="Times New Roman" pitchFamily="18" charset="0"/>
                <a:cs typeface="B Nazanin" pitchFamily="2" charset="-78"/>
              </a:rPr>
              <a:t>ها و مينترم‌هاي تشکيل دهنده‌ي آنها)</a:t>
            </a:r>
          </a:p>
          <a:p>
            <a:pPr marL="514350" indent="-514350" algn="just" rtl="1" eaLnBrk="1" hangingPunct="1">
              <a:buClr>
                <a:schemeClr val="tx2"/>
              </a:buClr>
              <a:buSzPct val="70000"/>
              <a:buFont typeface="+mj-lt"/>
              <a:buAutoNum type="arabicPeriod"/>
            </a:pPr>
            <a:r>
              <a:rPr lang="fa-IR" sz="2800" dirty="0" smtClean="0">
                <a:solidFill>
                  <a:schemeClr val="tx2"/>
                </a:solidFill>
                <a:latin typeface="Times New Roman" pitchFamily="18" charset="0"/>
                <a:cs typeface="B Nazanin" pitchFamily="2" charset="-78"/>
              </a:rPr>
              <a:t>انتخاب ايجاب کننده‌هاي نخستين اساسي، که بعضي از مينترم‌هاي آنها توسط </a:t>
            </a:r>
            <a:r>
              <a:rPr lang="en-US" sz="2800" dirty="0" smtClean="0">
                <a:solidFill>
                  <a:schemeClr val="tx2"/>
                </a:solidFill>
                <a:latin typeface="Times New Roman" pitchFamily="18" charset="0"/>
                <a:cs typeface="B Nazanin" pitchFamily="2" charset="-78"/>
              </a:rPr>
              <a:t>PI</a:t>
            </a:r>
            <a:r>
              <a:rPr lang="fa-IR" sz="2800" dirty="0" smtClean="0">
                <a:solidFill>
                  <a:schemeClr val="tx2"/>
                </a:solidFill>
                <a:latin typeface="Times New Roman" pitchFamily="18" charset="0"/>
                <a:cs typeface="B Nazanin" pitchFamily="2" charset="-78"/>
              </a:rPr>
              <a:t> ديگري پوشش داده نمي‌شود، ستون‌هائي که توسط </a:t>
            </a:r>
            <a:r>
              <a:rPr lang="en-US" sz="2800" dirty="0" smtClean="0">
                <a:solidFill>
                  <a:schemeClr val="tx2"/>
                </a:solidFill>
                <a:latin typeface="Times New Roman" pitchFamily="18" charset="0"/>
                <a:cs typeface="B Nazanin" pitchFamily="2" charset="-78"/>
              </a:rPr>
              <a:t>PI</a:t>
            </a:r>
            <a:r>
              <a:rPr lang="fa-IR" sz="2800" dirty="0" smtClean="0">
                <a:solidFill>
                  <a:schemeClr val="tx2"/>
                </a:solidFill>
                <a:latin typeface="Times New Roman" pitchFamily="18" charset="0"/>
                <a:cs typeface="B Nazanin" pitchFamily="2" charset="-78"/>
              </a:rPr>
              <a:t>هاي اساسي پوشش داده مي‌شود، از جدول حذف مي‌شود.</a:t>
            </a:r>
          </a:p>
          <a:p>
            <a:pPr marL="514350" indent="-514350" algn="just" rtl="1" eaLnBrk="1" hangingPunct="1">
              <a:buClr>
                <a:schemeClr val="tx2"/>
              </a:buClr>
              <a:buSzPct val="70000"/>
              <a:buFont typeface="+mj-lt"/>
              <a:buAutoNum type="arabicPeriod"/>
            </a:pPr>
            <a:r>
              <a:rPr lang="fa-IR" sz="2800" dirty="0" smtClean="0">
                <a:solidFill>
                  <a:schemeClr val="tx2"/>
                </a:solidFill>
                <a:latin typeface="Times New Roman" pitchFamily="18" charset="0"/>
                <a:cs typeface="B Nazanin" pitchFamily="2" charset="-78"/>
              </a:rPr>
              <a:t>ساده کردن جدول و اجراي مرحله 2 براي جدول ساده شده. ساده کردن بصورت زير انجام مي‌شود:</a:t>
            </a:r>
          </a:p>
          <a:p>
            <a:pPr lvl="1" algn="just" rtl="1">
              <a:buClr>
                <a:schemeClr val="tx2"/>
              </a:buClr>
              <a:buSzPct val="70000"/>
              <a:buFont typeface="Wingdings" pitchFamily="2" charset="2"/>
              <a:buChar char="q"/>
            </a:pPr>
            <a:r>
              <a:rPr lang="fa-IR" sz="2800" dirty="0">
                <a:solidFill>
                  <a:schemeClr val="tx2"/>
                </a:solidFill>
                <a:latin typeface="Times New Roman" pitchFamily="18" charset="0"/>
                <a:cs typeface="B Nazanin" pitchFamily="2" charset="-78"/>
              </a:rPr>
              <a:t>حذف ستون غالب: ستوني که کليه‌ي سطرهاي ستون ديگر را بپوشاند.</a:t>
            </a:r>
          </a:p>
          <a:p>
            <a:pPr lvl="1" algn="just" rtl="1">
              <a:buClr>
                <a:schemeClr val="tx2"/>
              </a:buClr>
              <a:buSzPct val="70000"/>
              <a:buFont typeface="Wingdings" pitchFamily="2" charset="2"/>
              <a:buChar char="q"/>
            </a:pPr>
            <a:r>
              <a:rPr lang="fa-IR" sz="2800" dirty="0" smtClean="0">
                <a:solidFill>
                  <a:schemeClr val="tx2"/>
                </a:solidFill>
                <a:latin typeface="Times New Roman" pitchFamily="18" charset="0"/>
                <a:cs typeface="B Nazanin" pitchFamily="2" charset="-78"/>
              </a:rPr>
              <a:t>حذف سطر مغلوب: سطري که کليه‌ي مينترم‌هايش توسط سطر ديگري پوشش داده شود.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5" name="Line 3"/>
          <p:cNvSpPr>
            <a:spLocks noChangeShapeType="1"/>
          </p:cNvSpPr>
          <p:nvPr/>
        </p:nvSpPr>
        <p:spPr bwMode="auto">
          <a:xfrm>
            <a:off x="790543" y="1360472"/>
            <a:ext cx="0" cy="4824412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pPr algn="l" rtl="0"/>
            <a:endParaRPr lang="en-US">
              <a:cs typeface="B Nazanin"/>
            </a:endParaRPr>
          </a:p>
        </p:txBody>
      </p:sp>
      <p:sp>
        <p:nvSpPr>
          <p:cNvPr id="125956" name="Line 4"/>
          <p:cNvSpPr>
            <a:spLocks noChangeShapeType="1"/>
          </p:cNvSpPr>
          <p:nvPr/>
        </p:nvSpPr>
        <p:spPr bwMode="auto">
          <a:xfrm>
            <a:off x="1439831" y="1360472"/>
            <a:ext cx="0" cy="4824412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pPr algn="l" rtl="0"/>
            <a:endParaRPr lang="en-US">
              <a:cs typeface="B Nazanin"/>
            </a:endParaRPr>
          </a:p>
        </p:txBody>
      </p:sp>
      <p:sp>
        <p:nvSpPr>
          <p:cNvPr id="125957" name="Line 5"/>
          <p:cNvSpPr>
            <a:spLocks noChangeShapeType="1"/>
          </p:cNvSpPr>
          <p:nvPr/>
        </p:nvSpPr>
        <p:spPr bwMode="auto">
          <a:xfrm>
            <a:off x="2014506" y="1360472"/>
            <a:ext cx="0" cy="4824412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pPr algn="l" rtl="0"/>
            <a:endParaRPr lang="en-US">
              <a:cs typeface="B Nazanin"/>
            </a:endParaRPr>
          </a:p>
        </p:txBody>
      </p:sp>
      <p:sp>
        <p:nvSpPr>
          <p:cNvPr id="125958" name="Line 6"/>
          <p:cNvSpPr>
            <a:spLocks noChangeShapeType="1"/>
          </p:cNvSpPr>
          <p:nvPr/>
        </p:nvSpPr>
        <p:spPr bwMode="auto">
          <a:xfrm>
            <a:off x="2663793" y="1360472"/>
            <a:ext cx="0" cy="4824412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pPr algn="l" rtl="0"/>
            <a:endParaRPr lang="en-US">
              <a:cs typeface="B Nazanin"/>
            </a:endParaRPr>
          </a:p>
        </p:txBody>
      </p:sp>
      <p:sp>
        <p:nvSpPr>
          <p:cNvPr id="125959" name="Line 7"/>
          <p:cNvSpPr>
            <a:spLocks noChangeShapeType="1"/>
          </p:cNvSpPr>
          <p:nvPr/>
        </p:nvSpPr>
        <p:spPr bwMode="auto">
          <a:xfrm>
            <a:off x="3240056" y="1360472"/>
            <a:ext cx="0" cy="4824412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pPr algn="l" rtl="0"/>
            <a:endParaRPr lang="en-US">
              <a:cs typeface="B Nazanin"/>
            </a:endParaRPr>
          </a:p>
        </p:txBody>
      </p:sp>
      <p:sp>
        <p:nvSpPr>
          <p:cNvPr id="125960" name="Line 8"/>
          <p:cNvSpPr>
            <a:spLocks noChangeShapeType="1"/>
          </p:cNvSpPr>
          <p:nvPr/>
        </p:nvSpPr>
        <p:spPr bwMode="auto">
          <a:xfrm>
            <a:off x="3814731" y="1360472"/>
            <a:ext cx="0" cy="4824412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pPr algn="l" rtl="0"/>
            <a:endParaRPr lang="en-US">
              <a:cs typeface="B Nazanin"/>
            </a:endParaRPr>
          </a:p>
        </p:txBody>
      </p:sp>
      <p:sp>
        <p:nvSpPr>
          <p:cNvPr id="125961" name="Line 9"/>
          <p:cNvSpPr>
            <a:spLocks noChangeShapeType="1"/>
          </p:cNvSpPr>
          <p:nvPr/>
        </p:nvSpPr>
        <p:spPr bwMode="auto">
          <a:xfrm>
            <a:off x="4464018" y="1360472"/>
            <a:ext cx="0" cy="4824412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pPr algn="l" rtl="0"/>
            <a:endParaRPr lang="en-US">
              <a:cs typeface="B Nazanin"/>
            </a:endParaRPr>
          </a:p>
        </p:txBody>
      </p:sp>
      <p:sp>
        <p:nvSpPr>
          <p:cNvPr id="125962" name="Line 10"/>
          <p:cNvSpPr>
            <a:spLocks noChangeShapeType="1"/>
          </p:cNvSpPr>
          <p:nvPr/>
        </p:nvSpPr>
        <p:spPr bwMode="auto">
          <a:xfrm>
            <a:off x="5040281" y="1360472"/>
            <a:ext cx="0" cy="4824412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pPr algn="l" rtl="0"/>
            <a:endParaRPr lang="en-US">
              <a:cs typeface="B Nazanin"/>
            </a:endParaRPr>
          </a:p>
        </p:txBody>
      </p:sp>
      <p:sp>
        <p:nvSpPr>
          <p:cNvPr id="125963" name="Line 11"/>
          <p:cNvSpPr>
            <a:spLocks noChangeShapeType="1"/>
          </p:cNvSpPr>
          <p:nvPr/>
        </p:nvSpPr>
        <p:spPr bwMode="auto">
          <a:xfrm>
            <a:off x="5687981" y="1360472"/>
            <a:ext cx="0" cy="4824412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pPr algn="l" rtl="0"/>
            <a:endParaRPr lang="en-US">
              <a:cs typeface="B Nazanin"/>
            </a:endParaRPr>
          </a:p>
        </p:txBody>
      </p:sp>
      <p:sp>
        <p:nvSpPr>
          <p:cNvPr id="125964" name="Line 12"/>
          <p:cNvSpPr>
            <a:spLocks noChangeShapeType="1"/>
          </p:cNvSpPr>
          <p:nvPr/>
        </p:nvSpPr>
        <p:spPr bwMode="auto">
          <a:xfrm>
            <a:off x="71406" y="2224072"/>
            <a:ext cx="6192837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pPr algn="l" rtl="0"/>
            <a:endParaRPr lang="en-US">
              <a:cs typeface="B Nazanin"/>
            </a:endParaRPr>
          </a:p>
        </p:txBody>
      </p:sp>
      <p:sp>
        <p:nvSpPr>
          <p:cNvPr id="125965" name="Line 13"/>
          <p:cNvSpPr>
            <a:spLocks noChangeShapeType="1"/>
          </p:cNvSpPr>
          <p:nvPr/>
        </p:nvSpPr>
        <p:spPr bwMode="auto">
          <a:xfrm>
            <a:off x="71406" y="2800334"/>
            <a:ext cx="6192837" cy="0"/>
          </a:xfrm>
          <a:prstGeom prst="line">
            <a:avLst/>
          </a:prstGeom>
          <a:noFill/>
          <a:ln w="38100" cmpd="dbl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pPr algn="l" rtl="0"/>
            <a:endParaRPr lang="en-US">
              <a:cs typeface="B Nazanin"/>
            </a:endParaRPr>
          </a:p>
        </p:txBody>
      </p:sp>
      <p:sp>
        <p:nvSpPr>
          <p:cNvPr id="125966" name="Line 14"/>
          <p:cNvSpPr>
            <a:spLocks noChangeShapeType="1"/>
          </p:cNvSpPr>
          <p:nvPr/>
        </p:nvSpPr>
        <p:spPr bwMode="auto">
          <a:xfrm>
            <a:off x="71406" y="3303572"/>
            <a:ext cx="6192837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pPr algn="l" rtl="0"/>
            <a:endParaRPr lang="en-US">
              <a:cs typeface="B Nazanin"/>
            </a:endParaRPr>
          </a:p>
        </p:txBody>
      </p:sp>
      <p:sp>
        <p:nvSpPr>
          <p:cNvPr id="125967" name="Line 15"/>
          <p:cNvSpPr>
            <a:spLocks noChangeShapeType="1"/>
          </p:cNvSpPr>
          <p:nvPr/>
        </p:nvSpPr>
        <p:spPr bwMode="auto">
          <a:xfrm>
            <a:off x="142843" y="3808397"/>
            <a:ext cx="6192838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pPr algn="l" rtl="0"/>
            <a:endParaRPr lang="en-US">
              <a:cs typeface="B Nazanin"/>
            </a:endParaRPr>
          </a:p>
        </p:txBody>
      </p:sp>
      <p:sp>
        <p:nvSpPr>
          <p:cNvPr id="125968" name="Line 16"/>
          <p:cNvSpPr>
            <a:spLocks noChangeShapeType="1"/>
          </p:cNvSpPr>
          <p:nvPr/>
        </p:nvSpPr>
        <p:spPr bwMode="auto">
          <a:xfrm>
            <a:off x="142843" y="4384659"/>
            <a:ext cx="6192838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pPr algn="l" rtl="0"/>
            <a:endParaRPr lang="en-US">
              <a:cs typeface="B Nazanin"/>
            </a:endParaRPr>
          </a:p>
        </p:txBody>
      </p:sp>
      <p:sp>
        <p:nvSpPr>
          <p:cNvPr id="125969" name="Line 17"/>
          <p:cNvSpPr>
            <a:spLocks noChangeShapeType="1"/>
          </p:cNvSpPr>
          <p:nvPr/>
        </p:nvSpPr>
        <p:spPr bwMode="auto">
          <a:xfrm>
            <a:off x="71406" y="4960922"/>
            <a:ext cx="6192837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pPr algn="l" rtl="0"/>
            <a:endParaRPr lang="en-US">
              <a:cs typeface="B Nazanin"/>
            </a:endParaRPr>
          </a:p>
        </p:txBody>
      </p:sp>
      <p:sp>
        <p:nvSpPr>
          <p:cNvPr id="125970" name="Line 18"/>
          <p:cNvSpPr>
            <a:spLocks noChangeShapeType="1"/>
          </p:cNvSpPr>
          <p:nvPr/>
        </p:nvSpPr>
        <p:spPr bwMode="auto">
          <a:xfrm>
            <a:off x="71406" y="5464159"/>
            <a:ext cx="6192837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pPr algn="l" rtl="0"/>
            <a:endParaRPr lang="en-US">
              <a:cs typeface="B Nazanin"/>
            </a:endParaRPr>
          </a:p>
        </p:txBody>
      </p:sp>
      <p:sp>
        <p:nvSpPr>
          <p:cNvPr id="157715" name="Text Box 19"/>
          <p:cNvSpPr txBox="1">
            <a:spLocks noChangeArrowheads="1"/>
          </p:cNvSpPr>
          <p:nvPr/>
        </p:nvSpPr>
        <p:spPr bwMode="auto">
          <a:xfrm>
            <a:off x="169807" y="2224072"/>
            <a:ext cx="665148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3200" dirty="0">
                <a:latin typeface="Times New Roman" pitchFamily="18" charset="0"/>
                <a:cs typeface="B Nazanin"/>
              </a:rPr>
              <a:t>PI</a:t>
            </a:r>
            <a:r>
              <a:rPr lang="en-US" sz="1600" dirty="0">
                <a:latin typeface="Times New Roman" pitchFamily="18" charset="0"/>
                <a:cs typeface="B Nazanin"/>
              </a:rPr>
              <a:t>1</a:t>
            </a:r>
          </a:p>
        </p:txBody>
      </p:sp>
      <p:sp>
        <p:nvSpPr>
          <p:cNvPr id="157716" name="Rectangle 20"/>
          <p:cNvSpPr>
            <a:spLocks noChangeArrowheads="1"/>
          </p:cNvSpPr>
          <p:nvPr/>
        </p:nvSpPr>
        <p:spPr bwMode="auto">
          <a:xfrm>
            <a:off x="98369" y="5518150"/>
            <a:ext cx="71438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3200" dirty="0">
                <a:latin typeface="Times New Roman" pitchFamily="18" charset="0"/>
                <a:cs typeface="B Nazanin"/>
              </a:rPr>
              <a:t>PI</a:t>
            </a:r>
            <a:r>
              <a:rPr lang="en-US" sz="1600" dirty="0">
                <a:latin typeface="Times New Roman" pitchFamily="18" charset="0"/>
                <a:cs typeface="B Nazanin"/>
              </a:rPr>
              <a:t>7</a:t>
            </a:r>
          </a:p>
        </p:txBody>
      </p:sp>
      <p:sp>
        <p:nvSpPr>
          <p:cNvPr id="157717" name="Rectangle 21"/>
          <p:cNvSpPr>
            <a:spLocks noChangeArrowheads="1"/>
          </p:cNvSpPr>
          <p:nvPr/>
        </p:nvSpPr>
        <p:spPr bwMode="auto">
          <a:xfrm>
            <a:off x="142843" y="4960922"/>
            <a:ext cx="792163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3200">
                <a:latin typeface="Times New Roman" pitchFamily="18" charset="0"/>
                <a:cs typeface="B Nazanin"/>
              </a:rPr>
              <a:t>PI</a:t>
            </a:r>
            <a:r>
              <a:rPr lang="en-US" sz="1600">
                <a:latin typeface="Times New Roman" pitchFamily="18" charset="0"/>
                <a:cs typeface="B Nazanin"/>
              </a:rPr>
              <a:t>6</a:t>
            </a:r>
          </a:p>
        </p:txBody>
      </p:sp>
      <p:sp>
        <p:nvSpPr>
          <p:cNvPr id="157718" name="Rectangle 22"/>
          <p:cNvSpPr>
            <a:spLocks noChangeArrowheads="1"/>
          </p:cNvSpPr>
          <p:nvPr/>
        </p:nvSpPr>
        <p:spPr bwMode="auto">
          <a:xfrm>
            <a:off x="142843" y="4384659"/>
            <a:ext cx="792163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3200">
                <a:latin typeface="Times New Roman" pitchFamily="18" charset="0"/>
                <a:cs typeface="B Nazanin"/>
              </a:rPr>
              <a:t>PI</a:t>
            </a:r>
            <a:r>
              <a:rPr lang="en-US" sz="1600">
                <a:latin typeface="Times New Roman" pitchFamily="18" charset="0"/>
                <a:cs typeface="B Nazanin"/>
              </a:rPr>
              <a:t>5</a:t>
            </a:r>
          </a:p>
        </p:txBody>
      </p:sp>
      <p:sp>
        <p:nvSpPr>
          <p:cNvPr id="157719" name="Rectangle 23"/>
          <p:cNvSpPr>
            <a:spLocks noChangeArrowheads="1"/>
          </p:cNvSpPr>
          <p:nvPr/>
        </p:nvSpPr>
        <p:spPr bwMode="auto">
          <a:xfrm>
            <a:off x="142843" y="3808397"/>
            <a:ext cx="863600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3200">
                <a:latin typeface="Times New Roman" pitchFamily="18" charset="0"/>
                <a:cs typeface="B Nazanin"/>
              </a:rPr>
              <a:t>PI</a:t>
            </a:r>
            <a:r>
              <a:rPr lang="en-US" sz="1600">
                <a:latin typeface="Times New Roman" pitchFamily="18" charset="0"/>
                <a:cs typeface="B Nazanin"/>
              </a:rPr>
              <a:t>4</a:t>
            </a:r>
          </a:p>
        </p:txBody>
      </p:sp>
      <p:sp>
        <p:nvSpPr>
          <p:cNvPr id="157720" name="Rectangle 24"/>
          <p:cNvSpPr>
            <a:spLocks noChangeArrowheads="1"/>
          </p:cNvSpPr>
          <p:nvPr/>
        </p:nvSpPr>
        <p:spPr bwMode="auto">
          <a:xfrm>
            <a:off x="142843" y="3303572"/>
            <a:ext cx="792163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3200">
                <a:latin typeface="Times New Roman" pitchFamily="18" charset="0"/>
                <a:cs typeface="B Nazanin"/>
              </a:rPr>
              <a:t>PI</a:t>
            </a:r>
            <a:r>
              <a:rPr lang="en-US" sz="1600">
                <a:latin typeface="Times New Roman" pitchFamily="18" charset="0"/>
                <a:cs typeface="B Nazanin"/>
              </a:rPr>
              <a:t>3</a:t>
            </a:r>
          </a:p>
        </p:txBody>
      </p:sp>
      <p:sp>
        <p:nvSpPr>
          <p:cNvPr id="157721" name="Rectangle 25"/>
          <p:cNvSpPr>
            <a:spLocks noChangeArrowheads="1"/>
          </p:cNvSpPr>
          <p:nvPr/>
        </p:nvSpPr>
        <p:spPr bwMode="auto">
          <a:xfrm>
            <a:off x="142843" y="2800334"/>
            <a:ext cx="720725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3200">
                <a:latin typeface="Times New Roman" pitchFamily="18" charset="0"/>
                <a:cs typeface="B Nazanin"/>
              </a:rPr>
              <a:t>PI</a:t>
            </a:r>
            <a:r>
              <a:rPr lang="en-US" sz="1600">
                <a:latin typeface="Times New Roman" pitchFamily="18" charset="0"/>
                <a:cs typeface="B Nazanin"/>
              </a:rPr>
              <a:t>2</a:t>
            </a:r>
          </a:p>
        </p:txBody>
      </p:sp>
      <p:sp>
        <p:nvSpPr>
          <p:cNvPr id="157722" name="Text Box 26"/>
          <p:cNvSpPr txBox="1">
            <a:spLocks noChangeArrowheads="1"/>
          </p:cNvSpPr>
          <p:nvPr/>
        </p:nvSpPr>
        <p:spPr bwMode="auto">
          <a:xfrm>
            <a:off x="863568" y="1647809"/>
            <a:ext cx="431800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3200">
                <a:latin typeface="Times New Roman" pitchFamily="18" charset="0"/>
                <a:cs typeface="B Nazanin"/>
              </a:rPr>
              <a:t>2</a:t>
            </a:r>
          </a:p>
        </p:txBody>
      </p:sp>
      <p:sp>
        <p:nvSpPr>
          <p:cNvPr id="157723" name="Text Box 27"/>
          <p:cNvSpPr txBox="1">
            <a:spLocks noChangeArrowheads="1"/>
          </p:cNvSpPr>
          <p:nvPr/>
        </p:nvSpPr>
        <p:spPr bwMode="auto">
          <a:xfrm>
            <a:off x="1511268" y="1647809"/>
            <a:ext cx="431800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3200">
                <a:latin typeface="Times New Roman" pitchFamily="18" charset="0"/>
                <a:cs typeface="B Nazanin"/>
              </a:rPr>
              <a:t>4</a:t>
            </a:r>
          </a:p>
        </p:txBody>
      </p:sp>
      <p:sp>
        <p:nvSpPr>
          <p:cNvPr id="157724" name="Text Box 28"/>
          <p:cNvSpPr txBox="1">
            <a:spLocks noChangeArrowheads="1"/>
          </p:cNvSpPr>
          <p:nvPr/>
        </p:nvSpPr>
        <p:spPr bwMode="auto">
          <a:xfrm>
            <a:off x="2158968" y="1647809"/>
            <a:ext cx="503238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3200">
                <a:latin typeface="Times New Roman" pitchFamily="18" charset="0"/>
                <a:cs typeface="B Nazanin"/>
              </a:rPr>
              <a:t>6</a:t>
            </a:r>
          </a:p>
        </p:txBody>
      </p:sp>
      <p:sp>
        <p:nvSpPr>
          <p:cNvPr id="157725" name="Text Box 29"/>
          <p:cNvSpPr txBox="1">
            <a:spLocks noChangeArrowheads="1"/>
          </p:cNvSpPr>
          <p:nvPr/>
        </p:nvSpPr>
        <p:spPr bwMode="auto">
          <a:xfrm>
            <a:off x="2806668" y="1647809"/>
            <a:ext cx="504825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3200" dirty="0">
                <a:latin typeface="Times New Roman" pitchFamily="18" charset="0"/>
                <a:cs typeface="B Nazanin"/>
              </a:rPr>
              <a:t>8</a:t>
            </a:r>
          </a:p>
        </p:txBody>
      </p:sp>
      <p:sp>
        <p:nvSpPr>
          <p:cNvPr id="157726" name="Text Box 30"/>
          <p:cNvSpPr txBox="1">
            <a:spLocks noChangeArrowheads="1"/>
          </p:cNvSpPr>
          <p:nvPr/>
        </p:nvSpPr>
        <p:spPr bwMode="auto">
          <a:xfrm>
            <a:off x="3311493" y="1647809"/>
            <a:ext cx="576263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3200">
                <a:latin typeface="Times New Roman" pitchFamily="18" charset="0"/>
                <a:cs typeface="B Nazanin"/>
              </a:rPr>
              <a:t>9</a:t>
            </a:r>
          </a:p>
        </p:txBody>
      </p:sp>
      <p:sp>
        <p:nvSpPr>
          <p:cNvPr id="157727" name="Text Box 31"/>
          <p:cNvSpPr txBox="1">
            <a:spLocks noChangeArrowheads="1"/>
          </p:cNvSpPr>
          <p:nvPr/>
        </p:nvSpPr>
        <p:spPr bwMode="auto">
          <a:xfrm>
            <a:off x="3814731" y="1647809"/>
            <a:ext cx="792162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3200" dirty="0">
                <a:latin typeface="Times New Roman" pitchFamily="18" charset="0"/>
                <a:cs typeface="B Nazanin"/>
              </a:rPr>
              <a:t>10</a:t>
            </a:r>
          </a:p>
        </p:txBody>
      </p:sp>
      <p:sp>
        <p:nvSpPr>
          <p:cNvPr id="157728" name="Text Box 32"/>
          <p:cNvSpPr txBox="1">
            <a:spLocks noChangeArrowheads="1"/>
          </p:cNvSpPr>
          <p:nvPr/>
        </p:nvSpPr>
        <p:spPr bwMode="auto">
          <a:xfrm>
            <a:off x="4390993" y="1576372"/>
            <a:ext cx="590550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l" rtl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3200">
                <a:latin typeface="Times New Roman" pitchFamily="18" charset="0"/>
                <a:cs typeface="B Nazanin"/>
              </a:rPr>
              <a:t>12</a:t>
            </a:r>
          </a:p>
        </p:txBody>
      </p:sp>
      <p:sp>
        <p:nvSpPr>
          <p:cNvPr id="157729" name="Text Box 33"/>
          <p:cNvSpPr txBox="1">
            <a:spLocks noChangeArrowheads="1"/>
          </p:cNvSpPr>
          <p:nvPr/>
        </p:nvSpPr>
        <p:spPr bwMode="auto">
          <a:xfrm>
            <a:off x="5040281" y="1576372"/>
            <a:ext cx="590550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l" rtl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3200">
                <a:latin typeface="Times New Roman" pitchFamily="18" charset="0"/>
                <a:cs typeface="B Nazanin"/>
              </a:rPr>
              <a:t>13</a:t>
            </a:r>
          </a:p>
        </p:txBody>
      </p:sp>
      <p:sp>
        <p:nvSpPr>
          <p:cNvPr id="157730" name="Text Box 34"/>
          <p:cNvSpPr txBox="1">
            <a:spLocks noChangeArrowheads="1"/>
          </p:cNvSpPr>
          <p:nvPr/>
        </p:nvSpPr>
        <p:spPr bwMode="auto">
          <a:xfrm>
            <a:off x="5687981" y="1576372"/>
            <a:ext cx="590550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l" rtl="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3200">
                <a:latin typeface="Times New Roman" pitchFamily="18" charset="0"/>
                <a:cs typeface="B Nazanin"/>
              </a:rPr>
              <a:t>15</a:t>
            </a:r>
          </a:p>
        </p:txBody>
      </p:sp>
      <p:sp>
        <p:nvSpPr>
          <p:cNvPr id="157731" name="Text Box 35"/>
          <p:cNvSpPr txBox="1">
            <a:spLocks noChangeArrowheads="1"/>
          </p:cNvSpPr>
          <p:nvPr/>
        </p:nvSpPr>
        <p:spPr bwMode="auto">
          <a:xfrm>
            <a:off x="2735231" y="2224072"/>
            <a:ext cx="576262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3200" dirty="0">
                <a:latin typeface="Times New Roman" pitchFamily="18" charset="0"/>
                <a:cs typeface="B Nazanin"/>
              </a:rPr>
              <a:t>*</a:t>
            </a:r>
          </a:p>
        </p:txBody>
      </p:sp>
      <p:sp>
        <p:nvSpPr>
          <p:cNvPr id="157732" name="Rectangle 36"/>
          <p:cNvSpPr>
            <a:spLocks noChangeArrowheads="1"/>
          </p:cNvSpPr>
          <p:nvPr/>
        </p:nvSpPr>
        <p:spPr bwMode="auto">
          <a:xfrm>
            <a:off x="2087531" y="3879834"/>
            <a:ext cx="387350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3200">
                <a:latin typeface="Times New Roman" pitchFamily="18" charset="0"/>
                <a:cs typeface="B Nazanin"/>
              </a:rPr>
              <a:t>*</a:t>
            </a:r>
          </a:p>
        </p:txBody>
      </p:sp>
      <p:sp>
        <p:nvSpPr>
          <p:cNvPr id="157733" name="Rectangle 37"/>
          <p:cNvSpPr>
            <a:spLocks noChangeArrowheads="1"/>
          </p:cNvSpPr>
          <p:nvPr/>
        </p:nvSpPr>
        <p:spPr bwMode="auto">
          <a:xfrm>
            <a:off x="1511268" y="4456097"/>
            <a:ext cx="387350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3200">
                <a:latin typeface="Times New Roman" pitchFamily="18" charset="0"/>
                <a:cs typeface="B Nazanin"/>
              </a:rPr>
              <a:t>*</a:t>
            </a:r>
          </a:p>
        </p:txBody>
      </p:sp>
      <p:sp>
        <p:nvSpPr>
          <p:cNvPr id="157734" name="Rectangle 38"/>
          <p:cNvSpPr>
            <a:spLocks noChangeArrowheads="1"/>
          </p:cNvSpPr>
          <p:nvPr/>
        </p:nvSpPr>
        <p:spPr bwMode="auto">
          <a:xfrm>
            <a:off x="1511268" y="3879834"/>
            <a:ext cx="387350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3200">
                <a:latin typeface="Times New Roman" pitchFamily="18" charset="0"/>
                <a:cs typeface="B Nazanin"/>
              </a:rPr>
              <a:t>*</a:t>
            </a:r>
          </a:p>
        </p:txBody>
      </p:sp>
      <p:sp>
        <p:nvSpPr>
          <p:cNvPr id="157735" name="Rectangle 39"/>
          <p:cNvSpPr>
            <a:spLocks noChangeArrowheads="1"/>
          </p:cNvSpPr>
          <p:nvPr/>
        </p:nvSpPr>
        <p:spPr bwMode="auto">
          <a:xfrm>
            <a:off x="863568" y="3303572"/>
            <a:ext cx="38735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3200">
                <a:latin typeface="Times New Roman" pitchFamily="18" charset="0"/>
                <a:cs typeface="B Nazanin"/>
              </a:rPr>
              <a:t>*</a:t>
            </a:r>
          </a:p>
        </p:txBody>
      </p:sp>
      <p:sp>
        <p:nvSpPr>
          <p:cNvPr id="157736" name="Rectangle 40"/>
          <p:cNvSpPr>
            <a:spLocks noChangeArrowheads="1"/>
          </p:cNvSpPr>
          <p:nvPr/>
        </p:nvSpPr>
        <p:spPr bwMode="auto">
          <a:xfrm>
            <a:off x="2087531" y="2871772"/>
            <a:ext cx="387350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3200">
                <a:latin typeface="Times New Roman" pitchFamily="18" charset="0"/>
                <a:cs typeface="B Nazanin"/>
              </a:rPr>
              <a:t>*</a:t>
            </a:r>
          </a:p>
        </p:txBody>
      </p:sp>
      <p:sp>
        <p:nvSpPr>
          <p:cNvPr id="157737" name="Rectangle 41"/>
          <p:cNvSpPr>
            <a:spLocks noChangeArrowheads="1"/>
          </p:cNvSpPr>
          <p:nvPr/>
        </p:nvSpPr>
        <p:spPr bwMode="auto">
          <a:xfrm>
            <a:off x="863568" y="2871772"/>
            <a:ext cx="387350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3200">
                <a:latin typeface="Times New Roman" pitchFamily="18" charset="0"/>
                <a:cs typeface="B Nazanin"/>
              </a:rPr>
              <a:t>*</a:t>
            </a:r>
          </a:p>
        </p:txBody>
      </p:sp>
      <p:sp>
        <p:nvSpPr>
          <p:cNvPr id="157738" name="Rectangle 42"/>
          <p:cNvSpPr>
            <a:spLocks noChangeArrowheads="1"/>
          </p:cNvSpPr>
          <p:nvPr/>
        </p:nvSpPr>
        <p:spPr bwMode="auto">
          <a:xfrm>
            <a:off x="5183156" y="2224072"/>
            <a:ext cx="387350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3200">
                <a:latin typeface="Times New Roman" pitchFamily="18" charset="0"/>
                <a:cs typeface="B Nazanin"/>
              </a:rPr>
              <a:t>*</a:t>
            </a:r>
          </a:p>
        </p:txBody>
      </p:sp>
      <p:sp>
        <p:nvSpPr>
          <p:cNvPr id="157739" name="Rectangle 43"/>
          <p:cNvSpPr>
            <a:spLocks noChangeArrowheads="1"/>
          </p:cNvSpPr>
          <p:nvPr/>
        </p:nvSpPr>
        <p:spPr bwMode="auto">
          <a:xfrm>
            <a:off x="4535456" y="2224072"/>
            <a:ext cx="387350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3200">
                <a:latin typeface="Times New Roman" pitchFamily="18" charset="0"/>
                <a:cs typeface="B Nazanin"/>
              </a:rPr>
              <a:t>*</a:t>
            </a:r>
          </a:p>
        </p:txBody>
      </p:sp>
      <p:sp>
        <p:nvSpPr>
          <p:cNvPr id="157740" name="Rectangle 44"/>
          <p:cNvSpPr>
            <a:spLocks noChangeArrowheads="1"/>
          </p:cNvSpPr>
          <p:nvPr/>
        </p:nvSpPr>
        <p:spPr bwMode="auto">
          <a:xfrm>
            <a:off x="3311493" y="2224072"/>
            <a:ext cx="387350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3200">
                <a:latin typeface="Times New Roman" pitchFamily="18" charset="0"/>
                <a:cs typeface="B Nazanin"/>
              </a:rPr>
              <a:t>*</a:t>
            </a:r>
          </a:p>
        </p:txBody>
      </p:sp>
      <p:sp>
        <p:nvSpPr>
          <p:cNvPr id="157741" name="Rectangle 45"/>
          <p:cNvSpPr>
            <a:spLocks noChangeArrowheads="1"/>
          </p:cNvSpPr>
          <p:nvPr/>
        </p:nvSpPr>
        <p:spPr bwMode="auto">
          <a:xfrm>
            <a:off x="3959193" y="5032359"/>
            <a:ext cx="387350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3200">
                <a:latin typeface="Times New Roman" pitchFamily="18" charset="0"/>
                <a:cs typeface="B Nazanin"/>
              </a:rPr>
              <a:t>*</a:t>
            </a:r>
          </a:p>
        </p:txBody>
      </p:sp>
      <p:sp>
        <p:nvSpPr>
          <p:cNvPr id="157742" name="Rectangle 46"/>
          <p:cNvSpPr>
            <a:spLocks noChangeArrowheads="1"/>
          </p:cNvSpPr>
          <p:nvPr/>
        </p:nvSpPr>
        <p:spPr bwMode="auto">
          <a:xfrm>
            <a:off x="2735231" y="5032359"/>
            <a:ext cx="387350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3200">
                <a:latin typeface="Times New Roman" pitchFamily="18" charset="0"/>
                <a:cs typeface="B Nazanin"/>
              </a:rPr>
              <a:t>*</a:t>
            </a:r>
          </a:p>
        </p:txBody>
      </p:sp>
      <p:sp>
        <p:nvSpPr>
          <p:cNvPr id="157743" name="Rectangle 47"/>
          <p:cNvSpPr>
            <a:spLocks noChangeArrowheads="1"/>
          </p:cNvSpPr>
          <p:nvPr/>
        </p:nvSpPr>
        <p:spPr bwMode="auto">
          <a:xfrm>
            <a:off x="5111718" y="5537184"/>
            <a:ext cx="387350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3200">
                <a:latin typeface="Times New Roman" pitchFamily="18" charset="0"/>
                <a:cs typeface="B Nazanin"/>
              </a:rPr>
              <a:t>*</a:t>
            </a:r>
          </a:p>
        </p:txBody>
      </p:sp>
      <p:sp>
        <p:nvSpPr>
          <p:cNvPr id="157744" name="Rectangle 48"/>
          <p:cNvSpPr>
            <a:spLocks noChangeArrowheads="1"/>
          </p:cNvSpPr>
          <p:nvPr/>
        </p:nvSpPr>
        <p:spPr bwMode="auto">
          <a:xfrm>
            <a:off x="4535456" y="4456097"/>
            <a:ext cx="387350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3200">
                <a:latin typeface="Times New Roman" pitchFamily="18" charset="0"/>
                <a:cs typeface="B Nazanin"/>
              </a:rPr>
              <a:t>*</a:t>
            </a:r>
          </a:p>
        </p:txBody>
      </p:sp>
      <p:sp>
        <p:nvSpPr>
          <p:cNvPr id="157745" name="Rectangle 49"/>
          <p:cNvSpPr>
            <a:spLocks noChangeArrowheads="1"/>
          </p:cNvSpPr>
          <p:nvPr/>
        </p:nvSpPr>
        <p:spPr bwMode="auto">
          <a:xfrm>
            <a:off x="3959193" y="3303572"/>
            <a:ext cx="387350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3200">
                <a:latin typeface="Times New Roman" pitchFamily="18" charset="0"/>
                <a:cs typeface="B Nazanin"/>
              </a:rPr>
              <a:t>*</a:t>
            </a:r>
          </a:p>
        </p:txBody>
      </p:sp>
      <p:sp>
        <p:nvSpPr>
          <p:cNvPr id="157746" name="Rectangle 50"/>
          <p:cNvSpPr>
            <a:spLocks noChangeArrowheads="1"/>
          </p:cNvSpPr>
          <p:nvPr/>
        </p:nvSpPr>
        <p:spPr bwMode="auto">
          <a:xfrm>
            <a:off x="5759418" y="5537184"/>
            <a:ext cx="387350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sz="3200">
                <a:latin typeface="Times New Roman" pitchFamily="18" charset="0"/>
                <a:cs typeface="B Nazanin"/>
              </a:rPr>
              <a:t>*</a:t>
            </a:r>
          </a:p>
        </p:txBody>
      </p:sp>
      <p:sp>
        <p:nvSpPr>
          <p:cNvPr id="157747" name="Oval 51"/>
          <p:cNvSpPr>
            <a:spLocks noChangeArrowheads="1"/>
          </p:cNvSpPr>
          <p:nvPr/>
        </p:nvSpPr>
        <p:spPr bwMode="auto">
          <a:xfrm>
            <a:off x="3311493" y="2295509"/>
            <a:ext cx="360363" cy="288925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l" rtl="0"/>
            <a:endParaRPr lang="en-US">
              <a:cs typeface="B Nazanin"/>
            </a:endParaRPr>
          </a:p>
        </p:txBody>
      </p:sp>
      <p:sp>
        <p:nvSpPr>
          <p:cNvPr id="157748" name="Oval 52"/>
          <p:cNvSpPr>
            <a:spLocks noChangeArrowheads="1"/>
          </p:cNvSpPr>
          <p:nvPr/>
        </p:nvSpPr>
        <p:spPr bwMode="auto">
          <a:xfrm>
            <a:off x="5759418" y="5567347"/>
            <a:ext cx="360363" cy="360362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l" rtl="0"/>
            <a:endParaRPr lang="en-US">
              <a:cs typeface="B Nazanin"/>
            </a:endParaRPr>
          </a:p>
        </p:txBody>
      </p:sp>
      <p:sp>
        <p:nvSpPr>
          <p:cNvPr id="157749" name="Freeform 53"/>
          <p:cNvSpPr>
            <a:spLocks/>
          </p:cNvSpPr>
          <p:nvPr/>
        </p:nvSpPr>
        <p:spPr bwMode="auto">
          <a:xfrm>
            <a:off x="2879693" y="1287447"/>
            <a:ext cx="144463" cy="287337"/>
          </a:xfrm>
          <a:custGeom>
            <a:avLst/>
            <a:gdLst>
              <a:gd name="T0" fmla="*/ 0 w 155"/>
              <a:gd name="T1" fmla="*/ 110 h 174"/>
              <a:gd name="T2" fmla="*/ 73 w 155"/>
              <a:gd name="T3" fmla="*/ 174 h 174"/>
              <a:gd name="T4" fmla="*/ 109 w 155"/>
              <a:gd name="T5" fmla="*/ 64 h 174"/>
              <a:gd name="T6" fmla="*/ 118 w 155"/>
              <a:gd name="T7" fmla="*/ 37 h 174"/>
              <a:gd name="T8" fmla="*/ 155 w 155"/>
              <a:gd name="T9" fmla="*/ 0 h 17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5"/>
              <a:gd name="T16" fmla="*/ 0 h 174"/>
              <a:gd name="T17" fmla="*/ 155 w 155"/>
              <a:gd name="T18" fmla="*/ 174 h 17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5" h="174">
                <a:moveTo>
                  <a:pt x="0" y="110"/>
                </a:moveTo>
                <a:cubicBezTo>
                  <a:pt x="23" y="134"/>
                  <a:pt x="49" y="151"/>
                  <a:pt x="73" y="174"/>
                </a:cubicBezTo>
                <a:cubicBezTo>
                  <a:pt x="81" y="122"/>
                  <a:pt x="88" y="107"/>
                  <a:pt x="109" y="64"/>
                </a:cubicBezTo>
                <a:cubicBezTo>
                  <a:pt x="113" y="55"/>
                  <a:pt x="113" y="45"/>
                  <a:pt x="118" y="37"/>
                </a:cubicBezTo>
                <a:cubicBezTo>
                  <a:pt x="127" y="22"/>
                  <a:pt x="155" y="0"/>
                  <a:pt x="155" y="0"/>
                </a:cubicBezTo>
              </a:path>
            </a:pathLst>
          </a:custGeom>
          <a:noFill/>
          <a:ln w="28575">
            <a:solidFill>
              <a:srgbClr val="D36779"/>
            </a:solidFill>
            <a:round/>
            <a:headEnd/>
            <a:tailEnd/>
          </a:ln>
        </p:spPr>
        <p:txBody>
          <a:bodyPr/>
          <a:lstStyle/>
          <a:p>
            <a:pPr algn="l" rtl="0"/>
            <a:endParaRPr lang="en-US">
              <a:cs typeface="B Nazanin"/>
            </a:endParaRPr>
          </a:p>
        </p:txBody>
      </p:sp>
      <p:sp>
        <p:nvSpPr>
          <p:cNvPr id="157750" name="Freeform 54"/>
          <p:cNvSpPr>
            <a:spLocks/>
          </p:cNvSpPr>
          <p:nvPr/>
        </p:nvSpPr>
        <p:spPr bwMode="auto">
          <a:xfrm>
            <a:off x="3455956" y="1287447"/>
            <a:ext cx="144462" cy="287337"/>
          </a:xfrm>
          <a:custGeom>
            <a:avLst/>
            <a:gdLst>
              <a:gd name="T0" fmla="*/ 0 w 155"/>
              <a:gd name="T1" fmla="*/ 110 h 174"/>
              <a:gd name="T2" fmla="*/ 73 w 155"/>
              <a:gd name="T3" fmla="*/ 174 h 174"/>
              <a:gd name="T4" fmla="*/ 109 w 155"/>
              <a:gd name="T5" fmla="*/ 64 h 174"/>
              <a:gd name="T6" fmla="*/ 118 w 155"/>
              <a:gd name="T7" fmla="*/ 37 h 174"/>
              <a:gd name="T8" fmla="*/ 155 w 155"/>
              <a:gd name="T9" fmla="*/ 0 h 17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5"/>
              <a:gd name="T16" fmla="*/ 0 h 174"/>
              <a:gd name="T17" fmla="*/ 155 w 155"/>
              <a:gd name="T18" fmla="*/ 174 h 17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5" h="174">
                <a:moveTo>
                  <a:pt x="0" y="110"/>
                </a:moveTo>
                <a:cubicBezTo>
                  <a:pt x="23" y="134"/>
                  <a:pt x="49" y="151"/>
                  <a:pt x="73" y="174"/>
                </a:cubicBezTo>
                <a:cubicBezTo>
                  <a:pt x="81" y="122"/>
                  <a:pt x="88" y="107"/>
                  <a:pt x="109" y="64"/>
                </a:cubicBezTo>
                <a:cubicBezTo>
                  <a:pt x="113" y="55"/>
                  <a:pt x="113" y="45"/>
                  <a:pt x="118" y="37"/>
                </a:cubicBezTo>
                <a:cubicBezTo>
                  <a:pt x="127" y="22"/>
                  <a:pt x="155" y="0"/>
                  <a:pt x="155" y="0"/>
                </a:cubicBezTo>
              </a:path>
            </a:pathLst>
          </a:custGeom>
          <a:noFill/>
          <a:ln w="28575">
            <a:solidFill>
              <a:srgbClr val="D36779"/>
            </a:solidFill>
            <a:round/>
            <a:headEnd/>
            <a:tailEnd/>
          </a:ln>
        </p:spPr>
        <p:txBody>
          <a:bodyPr/>
          <a:lstStyle/>
          <a:p>
            <a:pPr algn="l" rtl="0"/>
            <a:endParaRPr lang="en-US">
              <a:cs typeface="B Nazanin"/>
            </a:endParaRPr>
          </a:p>
        </p:txBody>
      </p:sp>
      <p:sp>
        <p:nvSpPr>
          <p:cNvPr id="157751" name="Freeform 55"/>
          <p:cNvSpPr>
            <a:spLocks/>
          </p:cNvSpPr>
          <p:nvPr/>
        </p:nvSpPr>
        <p:spPr bwMode="auto">
          <a:xfrm>
            <a:off x="4679918" y="1287447"/>
            <a:ext cx="144463" cy="287337"/>
          </a:xfrm>
          <a:custGeom>
            <a:avLst/>
            <a:gdLst>
              <a:gd name="T0" fmla="*/ 0 w 155"/>
              <a:gd name="T1" fmla="*/ 110 h 174"/>
              <a:gd name="T2" fmla="*/ 73 w 155"/>
              <a:gd name="T3" fmla="*/ 174 h 174"/>
              <a:gd name="T4" fmla="*/ 109 w 155"/>
              <a:gd name="T5" fmla="*/ 64 h 174"/>
              <a:gd name="T6" fmla="*/ 118 w 155"/>
              <a:gd name="T7" fmla="*/ 37 h 174"/>
              <a:gd name="T8" fmla="*/ 155 w 155"/>
              <a:gd name="T9" fmla="*/ 0 h 17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5"/>
              <a:gd name="T16" fmla="*/ 0 h 174"/>
              <a:gd name="T17" fmla="*/ 155 w 155"/>
              <a:gd name="T18" fmla="*/ 174 h 17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5" h="174">
                <a:moveTo>
                  <a:pt x="0" y="110"/>
                </a:moveTo>
                <a:cubicBezTo>
                  <a:pt x="23" y="134"/>
                  <a:pt x="49" y="151"/>
                  <a:pt x="73" y="174"/>
                </a:cubicBezTo>
                <a:cubicBezTo>
                  <a:pt x="81" y="122"/>
                  <a:pt x="88" y="107"/>
                  <a:pt x="109" y="64"/>
                </a:cubicBezTo>
                <a:cubicBezTo>
                  <a:pt x="113" y="55"/>
                  <a:pt x="113" y="45"/>
                  <a:pt x="118" y="37"/>
                </a:cubicBezTo>
                <a:cubicBezTo>
                  <a:pt x="127" y="22"/>
                  <a:pt x="155" y="0"/>
                  <a:pt x="155" y="0"/>
                </a:cubicBezTo>
              </a:path>
            </a:pathLst>
          </a:custGeom>
          <a:noFill/>
          <a:ln w="28575">
            <a:solidFill>
              <a:srgbClr val="D36779"/>
            </a:solidFill>
            <a:round/>
            <a:headEnd/>
            <a:tailEnd/>
          </a:ln>
        </p:spPr>
        <p:txBody>
          <a:bodyPr/>
          <a:lstStyle/>
          <a:p>
            <a:pPr algn="l" rtl="0"/>
            <a:endParaRPr lang="en-US">
              <a:cs typeface="B Nazanin"/>
            </a:endParaRPr>
          </a:p>
        </p:txBody>
      </p:sp>
      <p:sp>
        <p:nvSpPr>
          <p:cNvPr id="157752" name="Freeform 56"/>
          <p:cNvSpPr>
            <a:spLocks/>
          </p:cNvSpPr>
          <p:nvPr/>
        </p:nvSpPr>
        <p:spPr bwMode="auto">
          <a:xfrm>
            <a:off x="5327618" y="1287447"/>
            <a:ext cx="144463" cy="287337"/>
          </a:xfrm>
          <a:custGeom>
            <a:avLst/>
            <a:gdLst>
              <a:gd name="T0" fmla="*/ 0 w 155"/>
              <a:gd name="T1" fmla="*/ 110 h 174"/>
              <a:gd name="T2" fmla="*/ 73 w 155"/>
              <a:gd name="T3" fmla="*/ 174 h 174"/>
              <a:gd name="T4" fmla="*/ 109 w 155"/>
              <a:gd name="T5" fmla="*/ 64 h 174"/>
              <a:gd name="T6" fmla="*/ 118 w 155"/>
              <a:gd name="T7" fmla="*/ 37 h 174"/>
              <a:gd name="T8" fmla="*/ 155 w 155"/>
              <a:gd name="T9" fmla="*/ 0 h 17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5"/>
              <a:gd name="T16" fmla="*/ 0 h 174"/>
              <a:gd name="T17" fmla="*/ 155 w 155"/>
              <a:gd name="T18" fmla="*/ 174 h 17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5" h="174">
                <a:moveTo>
                  <a:pt x="0" y="110"/>
                </a:moveTo>
                <a:cubicBezTo>
                  <a:pt x="23" y="134"/>
                  <a:pt x="49" y="151"/>
                  <a:pt x="73" y="174"/>
                </a:cubicBezTo>
                <a:cubicBezTo>
                  <a:pt x="81" y="122"/>
                  <a:pt x="88" y="107"/>
                  <a:pt x="109" y="64"/>
                </a:cubicBezTo>
                <a:cubicBezTo>
                  <a:pt x="113" y="55"/>
                  <a:pt x="113" y="45"/>
                  <a:pt x="118" y="37"/>
                </a:cubicBezTo>
                <a:cubicBezTo>
                  <a:pt x="127" y="22"/>
                  <a:pt x="155" y="0"/>
                  <a:pt x="155" y="0"/>
                </a:cubicBezTo>
              </a:path>
            </a:pathLst>
          </a:custGeom>
          <a:noFill/>
          <a:ln w="28575">
            <a:solidFill>
              <a:srgbClr val="D36779"/>
            </a:solidFill>
            <a:round/>
            <a:headEnd/>
            <a:tailEnd/>
          </a:ln>
        </p:spPr>
        <p:txBody>
          <a:bodyPr/>
          <a:lstStyle/>
          <a:p>
            <a:pPr algn="l" rtl="0"/>
            <a:endParaRPr lang="en-US">
              <a:cs typeface="B Nazanin"/>
            </a:endParaRPr>
          </a:p>
        </p:txBody>
      </p:sp>
      <p:sp>
        <p:nvSpPr>
          <p:cNvPr id="157753" name="Freeform 57"/>
          <p:cNvSpPr>
            <a:spLocks/>
          </p:cNvSpPr>
          <p:nvPr/>
        </p:nvSpPr>
        <p:spPr bwMode="auto">
          <a:xfrm>
            <a:off x="5903881" y="1287447"/>
            <a:ext cx="144462" cy="287337"/>
          </a:xfrm>
          <a:custGeom>
            <a:avLst/>
            <a:gdLst>
              <a:gd name="T0" fmla="*/ 0 w 155"/>
              <a:gd name="T1" fmla="*/ 110 h 174"/>
              <a:gd name="T2" fmla="*/ 73 w 155"/>
              <a:gd name="T3" fmla="*/ 174 h 174"/>
              <a:gd name="T4" fmla="*/ 109 w 155"/>
              <a:gd name="T5" fmla="*/ 64 h 174"/>
              <a:gd name="T6" fmla="*/ 118 w 155"/>
              <a:gd name="T7" fmla="*/ 37 h 174"/>
              <a:gd name="T8" fmla="*/ 155 w 155"/>
              <a:gd name="T9" fmla="*/ 0 h 17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5"/>
              <a:gd name="T16" fmla="*/ 0 h 174"/>
              <a:gd name="T17" fmla="*/ 155 w 155"/>
              <a:gd name="T18" fmla="*/ 174 h 17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5" h="174">
                <a:moveTo>
                  <a:pt x="0" y="110"/>
                </a:moveTo>
                <a:cubicBezTo>
                  <a:pt x="23" y="134"/>
                  <a:pt x="49" y="151"/>
                  <a:pt x="73" y="174"/>
                </a:cubicBezTo>
                <a:cubicBezTo>
                  <a:pt x="81" y="122"/>
                  <a:pt x="88" y="107"/>
                  <a:pt x="109" y="64"/>
                </a:cubicBezTo>
                <a:cubicBezTo>
                  <a:pt x="113" y="55"/>
                  <a:pt x="113" y="45"/>
                  <a:pt x="118" y="37"/>
                </a:cubicBezTo>
                <a:cubicBezTo>
                  <a:pt x="127" y="22"/>
                  <a:pt x="155" y="0"/>
                  <a:pt x="155" y="0"/>
                </a:cubicBezTo>
              </a:path>
            </a:pathLst>
          </a:custGeom>
          <a:noFill/>
          <a:ln w="28575">
            <a:solidFill>
              <a:srgbClr val="D36779"/>
            </a:solidFill>
            <a:round/>
            <a:headEnd/>
            <a:tailEnd/>
          </a:ln>
        </p:spPr>
        <p:txBody>
          <a:bodyPr/>
          <a:lstStyle/>
          <a:p>
            <a:pPr algn="l" rtl="0"/>
            <a:endParaRPr lang="en-US">
              <a:cs typeface="B Nazanin"/>
            </a:endParaRPr>
          </a:p>
        </p:txBody>
      </p:sp>
      <p:sp>
        <p:nvSpPr>
          <p:cNvPr id="157754" name="AutoShape 58"/>
          <p:cNvSpPr>
            <a:spLocks noChangeArrowheads="1"/>
          </p:cNvSpPr>
          <p:nvPr/>
        </p:nvSpPr>
        <p:spPr bwMode="auto">
          <a:xfrm rot="5400000">
            <a:off x="754825" y="1323165"/>
            <a:ext cx="647700" cy="144463"/>
          </a:xfrm>
          <a:custGeom>
            <a:avLst/>
            <a:gdLst>
              <a:gd name="T0" fmla="*/ 485775 w 21600"/>
              <a:gd name="T1" fmla="*/ 0 h 21600"/>
              <a:gd name="T2" fmla="*/ 0 w 21600"/>
              <a:gd name="T3" fmla="*/ 72232 h 21600"/>
              <a:gd name="T4" fmla="*/ 485775 w 21600"/>
              <a:gd name="T5" fmla="*/ 144463 h 21600"/>
              <a:gd name="T6" fmla="*/ 647700 w 21600"/>
              <a:gd name="T7" fmla="*/ 72232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1">
            <a:gsLst>
              <a:gs pos="0">
                <a:srgbClr val="D36779"/>
              </a:gs>
              <a:gs pos="100000">
                <a:schemeClr val="tx2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en-US">
              <a:cs typeface="B Nazanin"/>
            </a:endParaRPr>
          </a:p>
        </p:txBody>
      </p:sp>
      <p:sp>
        <p:nvSpPr>
          <p:cNvPr id="157755" name="AutoShape 59"/>
          <p:cNvSpPr>
            <a:spLocks noChangeArrowheads="1"/>
          </p:cNvSpPr>
          <p:nvPr/>
        </p:nvSpPr>
        <p:spPr bwMode="auto">
          <a:xfrm rot="5400000">
            <a:off x="1404112" y="1323166"/>
            <a:ext cx="647700" cy="144462"/>
          </a:xfrm>
          <a:custGeom>
            <a:avLst/>
            <a:gdLst>
              <a:gd name="T0" fmla="*/ 485775 w 21600"/>
              <a:gd name="T1" fmla="*/ 0 h 21600"/>
              <a:gd name="T2" fmla="*/ 0 w 21600"/>
              <a:gd name="T3" fmla="*/ 72231 h 21600"/>
              <a:gd name="T4" fmla="*/ 485775 w 21600"/>
              <a:gd name="T5" fmla="*/ 144462 h 21600"/>
              <a:gd name="T6" fmla="*/ 647700 w 21600"/>
              <a:gd name="T7" fmla="*/ 72231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1">
            <a:gsLst>
              <a:gs pos="0">
                <a:srgbClr val="D36779"/>
              </a:gs>
              <a:gs pos="100000">
                <a:schemeClr val="tx2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en-US">
              <a:cs typeface="B Nazanin"/>
            </a:endParaRPr>
          </a:p>
        </p:txBody>
      </p:sp>
      <p:sp>
        <p:nvSpPr>
          <p:cNvPr id="157756" name="AutoShape 60"/>
          <p:cNvSpPr>
            <a:spLocks noChangeArrowheads="1"/>
          </p:cNvSpPr>
          <p:nvPr/>
        </p:nvSpPr>
        <p:spPr bwMode="auto">
          <a:xfrm rot="5400000">
            <a:off x="1980375" y="1323165"/>
            <a:ext cx="647700" cy="144463"/>
          </a:xfrm>
          <a:custGeom>
            <a:avLst/>
            <a:gdLst>
              <a:gd name="T0" fmla="*/ 485775 w 21600"/>
              <a:gd name="T1" fmla="*/ 0 h 21600"/>
              <a:gd name="T2" fmla="*/ 0 w 21600"/>
              <a:gd name="T3" fmla="*/ 72232 h 21600"/>
              <a:gd name="T4" fmla="*/ 485775 w 21600"/>
              <a:gd name="T5" fmla="*/ 144463 h 21600"/>
              <a:gd name="T6" fmla="*/ 647700 w 21600"/>
              <a:gd name="T7" fmla="*/ 72232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1">
            <a:gsLst>
              <a:gs pos="0">
                <a:srgbClr val="D36779"/>
              </a:gs>
              <a:gs pos="100000">
                <a:schemeClr val="tx2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en-US">
              <a:cs typeface="B Nazanin"/>
            </a:endParaRPr>
          </a:p>
        </p:txBody>
      </p:sp>
      <p:sp>
        <p:nvSpPr>
          <p:cNvPr id="157757" name="AutoShape 61"/>
          <p:cNvSpPr>
            <a:spLocks noChangeArrowheads="1"/>
          </p:cNvSpPr>
          <p:nvPr/>
        </p:nvSpPr>
        <p:spPr bwMode="auto">
          <a:xfrm rot="5400000">
            <a:off x="3780600" y="1323165"/>
            <a:ext cx="647700" cy="144463"/>
          </a:xfrm>
          <a:custGeom>
            <a:avLst/>
            <a:gdLst>
              <a:gd name="T0" fmla="*/ 485775 w 21600"/>
              <a:gd name="T1" fmla="*/ 0 h 21600"/>
              <a:gd name="T2" fmla="*/ 0 w 21600"/>
              <a:gd name="T3" fmla="*/ 72232 h 21600"/>
              <a:gd name="T4" fmla="*/ 485775 w 21600"/>
              <a:gd name="T5" fmla="*/ 144463 h 21600"/>
              <a:gd name="T6" fmla="*/ 647700 w 21600"/>
              <a:gd name="T7" fmla="*/ 72232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1">
            <a:gsLst>
              <a:gs pos="0">
                <a:srgbClr val="D36779"/>
              </a:gs>
              <a:gs pos="100000">
                <a:schemeClr val="tx2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en-US">
              <a:cs typeface="B Nazanin"/>
            </a:endParaRPr>
          </a:p>
        </p:txBody>
      </p:sp>
      <p:sp>
        <p:nvSpPr>
          <p:cNvPr id="63" name="Rectangle 2"/>
          <p:cNvSpPr>
            <a:spLocks noGrp="1" noChangeArrowheads="1"/>
          </p:cNvSpPr>
          <p:nvPr>
            <p:ph type="title"/>
          </p:nvPr>
        </p:nvSpPr>
        <p:spPr>
          <a:xfrm>
            <a:off x="-32" y="214290"/>
            <a:ext cx="7115196" cy="868346"/>
          </a:xfrm>
        </p:spPr>
        <p:txBody>
          <a:bodyPr/>
          <a:lstStyle/>
          <a:p>
            <a:pPr algn="l" eaLnBrk="1" hangingPunct="1"/>
            <a:r>
              <a:rPr lang="en-US" sz="3200" b="1" kern="1200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Nazanin"/>
              </a:rPr>
              <a:t>-QM Tabular Minimization Method</a:t>
            </a:r>
            <a:endParaRPr lang="en-US" sz="2000" dirty="0" smtClean="0">
              <a:latin typeface="Times New Roman" pitchFamily="18" charset="0"/>
              <a:cs typeface="B Nazanin"/>
            </a:endParaRPr>
          </a:p>
        </p:txBody>
      </p:sp>
      <p:sp>
        <p:nvSpPr>
          <p:cNvPr id="62" name="Rounded Rectangle 61"/>
          <p:cNvSpPr/>
          <p:nvPr/>
        </p:nvSpPr>
        <p:spPr bwMode="auto">
          <a:xfrm>
            <a:off x="6500826" y="1285859"/>
            <a:ext cx="2504451" cy="4643471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1" anchor="ctr" anchorCtr="1" compatLnSpc="1">
            <a:prstTxWarp prst="textNoShape">
              <a:avLst/>
            </a:prstTxWarp>
          </a:bodyPr>
          <a:lstStyle/>
          <a:p>
            <a:pPr marR="0" indent="176213" algn="just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95000"/>
              <a:buNone/>
              <a:tabLst/>
            </a:pPr>
            <a:r>
              <a:rPr lang="fa-IR" sz="2000" dirty="0" smtClean="0">
                <a:cs typeface="B Nazanin"/>
              </a:rPr>
              <a:t>این مرحله نیز مطابق با مشخص کردن و انتخاب کردن </a:t>
            </a:r>
            <a:r>
              <a:rPr lang="en-US" sz="2000" dirty="0" smtClean="0">
                <a:cs typeface="B Nazanin"/>
              </a:rPr>
              <a:t>EPIs</a:t>
            </a:r>
            <a:r>
              <a:rPr lang="fa-IR" sz="2000" dirty="0" smtClean="0">
                <a:cs typeface="B Nazanin"/>
              </a:rPr>
              <a:t> هست. در حقیقت ”یک“ هایی که توسط </a:t>
            </a:r>
            <a:r>
              <a:rPr lang="en-US" sz="2000" dirty="0" smtClean="0">
                <a:cs typeface="B Nazanin"/>
              </a:rPr>
              <a:t>EPIs</a:t>
            </a:r>
            <a:r>
              <a:rPr lang="fa-IR" sz="2000" dirty="0" smtClean="0">
                <a:cs typeface="B Nazanin"/>
              </a:rPr>
              <a:t> پوشانده می شوند مشخص می شوند و در مرحله بعد ”یک“ هایی می مانند که با </a:t>
            </a:r>
            <a:r>
              <a:rPr lang="en-US" sz="2000" dirty="0" smtClean="0">
                <a:cs typeface="B Nazanin"/>
              </a:rPr>
              <a:t>EPIs</a:t>
            </a:r>
            <a:r>
              <a:rPr lang="fa-IR" sz="2000" dirty="0" smtClean="0">
                <a:cs typeface="B Nazanin"/>
              </a:rPr>
              <a:t> پوشانده نشده اند و ما طوری انتخاب می کنیم که با کمترین تعداد </a:t>
            </a:r>
            <a:r>
              <a:rPr lang="en-US" sz="2000" dirty="0" smtClean="0">
                <a:cs typeface="B Nazanin"/>
              </a:rPr>
              <a:t>Pi</a:t>
            </a:r>
            <a:r>
              <a:rPr lang="fa-IR" sz="2000" dirty="0" smtClean="0">
                <a:cs typeface="B Nazanin"/>
              </a:rPr>
              <a:t>ها آن ها را پوشش دهیم.</a:t>
            </a:r>
            <a:endParaRPr kumimoji="0" lang="fa-I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B Nazanin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7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7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747" grpId="0" animBg="1"/>
      <p:bldP spid="157748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142852"/>
            <a:ext cx="7115196" cy="868346"/>
          </a:xfrm>
        </p:spPr>
        <p:txBody>
          <a:bodyPr/>
          <a:lstStyle/>
          <a:p>
            <a:pPr algn="l" eaLnBrk="1" hangingPunct="1"/>
            <a:r>
              <a:rPr lang="en-US" sz="3200" b="1" kern="1200" dirty="0" smtClean="0">
                <a:solidFill>
                  <a:srgbClr val="070E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-QM Tabular Minimization Method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697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71546"/>
            <a:ext cx="7972452" cy="1543048"/>
          </a:xfrm>
        </p:spPr>
        <p:txBody>
          <a:bodyPr/>
          <a:lstStyle/>
          <a:p>
            <a:pPr algn="just" eaLnBrk="1" hangingPunct="1">
              <a:buClr>
                <a:schemeClr val="tx2"/>
              </a:buClr>
              <a:buSzPct val="70000"/>
              <a:buFont typeface="Wingdings" pitchFamily="2" charset="2"/>
              <a:buChar char="q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35"/>
          <p:cNvGrpSpPr/>
          <p:nvPr/>
        </p:nvGrpSpPr>
        <p:grpSpPr>
          <a:xfrm>
            <a:off x="428596" y="2892450"/>
            <a:ext cx="4000528" cy="3679822"/>
            <a:chOff x="3251221" y="2678136"/>
            <a:chExt cx="4249737" cy="4037012"/>
          </a:xfrm>
        </p:grpSpPr>
        <p:sp>
          <p:nvSpPr>
            <p:cNvPr id="6" name="Line 3"/>
            <p:cNvSpPr>
              <a:spLocks noChangeShapeType="1"/>
            </p:cNvSpPr>
            <p:nvPr/>
          </p:nvSpPr>
          <p:spPr bwMode="auto">
            <a:xfrm>
              <a:off x="3251221" y="3614761"/>
              <a:ext cx="4249737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Line 4"/>
            <p:cNvSpPr>
              <a:spLocks noChangeShapeType="1"/>
            </p:cNvSpPr>
            <p:nvPr/>
          </p:nvSpPr>
          <p:spPr bwMode="auto">
            <a:xfrm>
              <a:off x="3251221" y="4262461"/>
              <a:ext cx="4249737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Line 5"/>
            <p:cNvSpPr>
              <a:spLocks noChangeShapeType="1"/>
            </p:cNvSpPr>
            <p:nvPr/>
          </p:nvSpPr>
          <p:spPr bwMode="auto">
            <a:xfrm>
              <a:off x="3251221" y="4838723"/>
              <a:ext cx="4249737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Line 6"/>
            <p:cNvSpPr>
              <a:spLocks noChangeShapeType="1"/>
            </p:cNvSpPr>
            <p:nvPr/>
          </p:nvSpPr>
          <p:spPr bwMode="auto">
            <a:xfrm>
              <a:off x="3251221" y="6062686"/>
              <a:ext cx="4249737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Line 7"/>
            <p:cNvSpPr>
              <a:spLocks noChangeShapeType="1"/>
            </p:cNvSpPr>
            <p:nvPr/>
          </p:nvSpPr>
          <p:spPr bwMode="auto">
            <a:xfrm>
              <a:off x="3251221" y="5414986"/>
              <a:ext cx="4249737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Line 8"/>
            <p:cNvSpPr>
              <a:spLocks noChangeShapeType="1"/>
            </p:cNvSpPr>
            <p:nvPr/>
          </p:nvSpPr>
          <p:spPr bwMode="auto">
            <a:xfrm>
              <a:off x="3971946" y="2751161"/>
              <a:ext cx="0" cy="3960812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Line 9"/>
            <p:cNvSpPr>
              <a:spLocks noChangeShapeType="1"/>
            </p:cNvSpPr>
            <p:nvPr/>
          </p:nvSpPr>
          <p:spPr bwMode="auto">
            <a:xfrm>
              <a:off x="5772171" y="2751161"/>
              <a:ext cx="0" cy="3960812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Line 10"/>
            <p:cNvSpPr>
              <a:spLocks noChangeShapeType="1"/>
            </p:cNvSpPr>
            <p:nvPr/>
          </p:nvSpPr>
          <p:spPr bwMode="auto">
            <a:xfrm>
              <a:off x="4835546" y="2751161"/>
              <a:ext cx="0" cy="3960812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Text Box 11"/>
            <p:cNvSpPr txBox="1">
              <a:spLocks noChangeArrowheads="1"/>
            </p:cNvSpPr>
            <p:nvPr/>
          </p:nvSpPr>
          <p:spPr bwMode="auto">
            <a:xfrm>
              <a:off x="3251221" y="3614761"/>
              <a:ext cx="865187" cy="57943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342900" indent="-342900" algn="l" rtl="0">
                <a:spcBef>
                  <a:spcPct val="50000"/>
                </a:spcBef>
                <a:buClr>
                  <a:schemeClr val="hlink"/>
                </a:buClr>
                <a:buSzPct val="110000"/>
                <a:buFont typeface="Wingdings" pitchFamily="2" charset="2"/>
                <a:buNone/>
              </a:pPr>
              <a:r>
                <a:rPr lang="en-US" sz="3200" dirty="0">
                  <a:latin typeface="Times New Roman" pitchFamily="18" charset="0"/>
                  <a:cs typeface="Times New Roman" pitchFamily="18" charset="0"/>
                </a:rPr>
                <a:t>PI</a:t>
              </a:r>
              <a:r>
                <a:rPr lang="en-US" sz="1600" dirty="0">
                  <a:latin typeface="Times New Roman" pitchFamily="18" charset="0"/>
                  <a:cs typeface="Times New Roman" pitchFamily="18" charset="0"/>
                </a:rPr>
                <a:t>2</a:t>
              </a:r>
            </a:p>
          </p:txBody>
        </p:sp>
        <p:sp>
          <p:nvSpPr>
            <p:cNvPr id="15" name="Text Box 12"/>
            <p:cNvSpPr txBox="1">
              <a:spLocks noChangeArrowheads="1"/>
            </p:cNvSpPr>
            <p:nvPr/>
          </p:nvSpPr>
          <p:spPr bwMode="auto">
            <a:xfrm>
              <a:off x="3251221" y="4335486"/>
              <a:ext cx="646112" cy="57943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342900" indent="-342900">
                <a:spcBef>
                  <a:spcPct val="20000"/>
                </a:spcBef>
                <a:buClr>
                  <a:schemeClr val="hlink"/>
                </a:buClr>
                <a:buSzPct val="110000"/>
                <a:buFont typeface="Wingdings" pitchFamily="2" charset="2"/>
                <a:buNone/>
              </a:pPr>
              <a:r>
                <a:rPr lang="en-US" sz="3200">
                  <a:latin typeface="Times New Roman" pitchFamily="18" charset="0"/>
                  <a:cs typeface="Times New Roman" pitchFamily="18" charset="0"/>
                </a:rPr>
                <a:t>PI</a:t>
              </a:r>
              <a:r>
                <a:rPr lang="en-US" sz="1600">
                  <a:latin typeface="Times New Roman" pitchFamily="18" charset="0"/>
                  <a:cs typeface="Times New Roman" pitchFamily="18" charset="0"/>
                </a:rPr>
                <a:t>3</a:t>
              </a:r>
            </a:p>
          </p:txBody>
        </p:sp>
        <p:sp>
          <p:nvSpPr>
            <p:cNvPr id="16" name="Rectangle 13"/>
            <p:cNvSpPr>
              <a:spLocks noChangeArrowheads="1"/>
            </p:cNvSpPr>
            <p:nvPr/>
          </p:nvSpPr>
          <p:spPr bwMode="auto">
            <a:xfrm>
              <a:off x="3251221" y="6135711"/>
              <a:ext cx="646112" cy="57943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342900" indent="-342900">
                <a:spcBef>
                  <a:spcPct val="20000"/>
                </a:spcBef>
                <a:buClr>
                  <a:schemeClr val="hlink"/>
                </a:buClr>
                <a:buSzPct val="110000"/>
                <a:buFont typeface="Wingdings" pitchFamily="2" charset="2"/>
                <a:buNone/>
              </a:pPr>
              <a:r>
                <a:rPr lang="en-US" sz="3200">
                  <a:latin typeface="Times New Roman" pitchFamily="18" charset="0"/>
                  <a:cs typeface="Times New Roman" pitchFamily="18" charset="0"/>
                </a:rPr>
                <a:t>PI</a:t>
              </a:r>
              <a:r>
                <a:rPr lang="en-US" sz="1600">
                  <a:latin typeface="Times New Roman" pitchFamily="18" charset="0"/>
                  <a:cs typeface="Times New Roman" pitchFamily="18" charset="0"/>
                </a:rPr>
                <a:t>6</a:t>
              </a:r>
            </a:p>
          </p:txBody>
        </p:sp>
        <p:sp>
          <p:nvSpPr>
            <p:cNvPr id="17" name="Rectangle 14"/>
            <p:cNvSpPr>
              <a:spLocks noChangeArrowheads="1"/>
            </p:cNvSpPr>
            <p:nvPr/>
          </p:nvSpPr>
          <p:spPr bwMode="auto">
            <a:xfrm>
              <a:off x="3251221" y="5414986"/>
              <a:ext cx="646112" cy="57943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342900" indent="-342900">
                <a:spcBef>
                  <a:spcPct val="20000"/>
                </a:spcBef>
                <a:buClr>
                  <a:schemeClr val="hlink"/>
                </a:buClr>
                <a:buSzPct val="110000"/>
                <a:buFont typeface="Wingdings" pitchFamily="2" charset="2"/>
                <a:buNone/>
              </a:pPr>
              <a:r>
                <a:rPr lang="en-US" sz="3200">
                  <a:latin typeface="Times New Roman" pitchFamily="18" charset="0"/>
                  <a:cs typeface="Times New Roman" pitchFamily="18" charset="0"/>
                </a:rPr>
                <a:t>PI</a:t>
              </a:r>
              <a:r>
                <a:rPr lang="en-US" sz="1600">
                  <a:latin typeface="Times New Roman" pitchFamily="18" charset="0"/>
                  <a:cs typeface="Times New Roman" pitchFamily="18" charset="0"/>
                </a:rPr>
                <a:t>5</a:t>
              </a:r>
            </a:p>
          </p:txBody>
        </p:sp>
        <p:sp>
          <p:nvSpPr>
            <p:cNvPr id="18" name="Rectangle 15"/>
            <p:cNvSpPr>
              <a:spLocks noChangeArrowheads="1"/>
            </p:cNvSpPr>
            <p:nvPr/>
          </p:nvSpPr>
          <p:spPr bwMode="auto">
            <a:xfrm>
              <a:off x="3251221" y="4838723"/>
              <a:ext cx="646112" cy="5794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342900" indent="-342900">
                <a:spcBef>
                  <a:spcPct val="20000"/>
                </a:spcBef>
                <a:buClr>
                  <a:schemeClr val="hlink"/>
                </a:buClr>
                <a:buSzPct val="110000"/>
                <a:buFont typeface="Wingdings" pitchFamily="2" charset="2"/>
                <a:buNone/>
              </a:pPr>
              <a:r>
                <a:rPr lang="en-US" sz="3200">
                  <a:latin typeface="Times New Roman" pitchFamily="18" charset="0"/>
                  <a:cs typeface="Times New Roman" pitchFamily="18" charset="0"/>
                </a:rPr>
                <a:t>PI</a:t>
              </a:r>
              <a:r>
                <a:rPr lang="en-US" sz="1600">
                  <a:latin typeface="Times New Roman" pitchFamily="18" charset="0"/>
                  <a:cs typeface="Times New Roman" pitchFamily="18" charset="0"/>
                </a:rPr>
                <a:t>4</a:t>
              </a:r>
            </a:p>
          </p:txBody>
        </p:sp>
        <p:sp>
          <p:nvSpPr>
            <p:cNvPr id="19" name="Text Box 16"/>
            <p:cNvSpPr txBox="1">
              <a:spLocks noChangeArrowheads="1"/>
            </p:cNvSpPr>
            <p:nvPr/>
          </p:nvSpPr>
          <p:spPr bwMode="auto">
            <a:xfrm>
              <a:off x="4114821" y="2967061"/>
              <a:ext cx="503237" cy="57943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342900" indent="-342900">
                <a:spcBef>
                  <a:spcPct val="50000"/>
                </a:spcBef>
                <a:buClr>
                  <a:schemeClr val="hlink"/>
                </a:buClr>
                <a:buSzPct val="110000"/>
                <a:buFont typeface="Wingdings" pitchFamily="2" charset="2"/>
                <a:buNone/>
              </a:pPr>
              <a:r>
                <a:rPr lang="en-US" sz="3200">
                  <a:latin typeface="Times New Roman" pitchFamily="18" charset="0"/>
                  <a:cs typeface="Times New Roman" pitchFamily="18" charset="0"/>
                </a:rPr>
                <a:t>2</a:t>
              </a:r>
            </a:p>
          </p:txBody>
        </p:sp>
        <p:sp>
          <p:nvSpPr>
            <p:cNvPr id="20" name="Line 17"/>
            <p:cNvSpPr>
              <a:spLocks noChangeShapeType="1"/>
            </p:cNvSpPr>
            <p:nvPr/>
          </p:nvSpPr>
          <p:spPr bwMode="auto">
            <a:xfrm>
              <a:off x="6635771" y="2751161"/>
              <a:ext cx="0" cy="3960812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Text Box 18"/>
            <p:cNvSpPr txBox="1">
              <a:spLocks noChangeArrowheads="1"/>
            </p:cNvSpPr>
            <p:nvPr/>
          </p:nvSpPr>
          <p:spPr bwMode="auto">
            <a:xfrm>
              <a:off x="4980008" y="2967061"/>
              <a:ext cx="431800" cy="57943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342900" indent="-342900">
                <a:spcBef>
                  <a:spcPct val="50000"/>
                </a:spcBef>
                <a:buClr>
                  <a:schemeClr val="hlink"/>
                </a:buClr>
                <a:buSzPct val="110000"/>
                <a:buFont typeface="Wingdings" pitchFamily="2" charset="2"/>
                <a:buNone/>
              </a:pPr>
              <a:r>
                <a:rPr lang="en-US" sz="3200">
                  <a:latin typeface="Times New Roman" pitchFamily="18" charset="0"/>
                  <a:cs typeface="Times New Roman" pitchFamily="18" charset="0"/>
                </a:rPr>
                <a:t>4</a:t>
              </a:r>
            </a:p>
          </p:txBody>
        </p:sp>
        <p:sp>
          <p:nvSpPr>
            <p:cNvPr id="22" name="Text Box 19"/>
            <p:cNvSpPr txBox="1">
              <a:spLocks noChangeArrowheads="1"/>
            </p:cNvSpPr>
            <p:nvPr/>
          </p:nvSpPr>
          <p:spPr bwMode="auto">
            <a:xfrm>
              <a:off x="5988071" y="2967061"/>
              <a:ext cx="387350" cy="57943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342900" indent="-342900">
                <a:spcBef>
                  <a:spcPct val="20000"/>
                </a:spcBef>
                <a:buClr>
                  <a:schemeClr val="hlink"/>
                </a:buClr>
                <a:buSzPct val="110000"/>
                <a:buFont typeface="Wingdings" pitchFamily="2" charset="2"/>
                <a:buNone/>
              </a:pPr>
              <a:r>
                <a:rPr lang="en-US" sz="3200">
                  <a:latin typeface="Times New Roman" pitchFamily="18" charset="0"/>
                  <a:cs typeface="Times New Roman" pitchFamily="18" charset="0"/>
                </a:rPr>
                <a:t>6</a:t>
              </a:r>
            </a:p>
          </p:txBody>
        </p:sp>
        <p:sp>
          <p:nvSpPr>
            <p:cNvPr id="23" name="Text Box 20"/>
            <p:cNvSpPr txBox="1">
              <a:spLocks noChangeArrowheads="1"/>
            </p:cNvSpPr>
            <p:nvPr/>
          </p:nvSpPr>
          <p:spPr bwMode="auto">
            <a:xfrm>
              <a:off x="6780233" y="2967061"/>
              <a:ext cx="590550" cy="57943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342900" indent="-342900">
                <a:spcBef>
                  <a:spcPct val="20000"/>
                </a:spcBef>
                <a:buClr>
                  <a:schemeClr val="hlink"/>
                </a:buClr>
                <a:buSzPct val="110000"/>
                <a:buFont typeface="Wingdings" pitchFamily="2" charset="2"/>
                <a:buNone/>
              </a:pPr>
              <a:r>
                <a:rPr lang="en-US" sz="3200">
                  <a:latin typeface="Times New Roman" pitchFamily="18" charset="0"/>
                  <a:cs typeface="Times New Roman" pitchFamily="18" charset="0"/>
                </a:rPr>
                <a:t>10</a:t>
              </a:r>
            </a:p>
          </p:txBody>
        </p:sp>
        <p:sp>
          <p:nvSpPr>
            <p:cNvPr id="24" name="Text Box 21"/>
            <p:cNvSpPr txBox="1">
              <a:spLocks noChangeArrowheads="1"/>
            </p:cNvSpPr>
            <p:nvPr/>
          </p:nvSpPr>
          <p:spPr bwMode="auto">
            <a:xfrm>
              <a:off x="4187846" y="3686198"/>
              <a:ext cx="387350" cy="5794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342900" indent="-342900">
                <a:spcBef>
                  <a:spcPct val="20000"/>
                </a:spcBef>
                <a:buClr>
                  <a:schemeClr val="hlink"/>
                </a:buClr>
                <a:buSzPct val="110000"/>
                <a:buFont typeface="Wingdings" pitchFamily="2" charset="2"/>
                <a:buNone/>
              </a:pPr>
              <a:r>
                <a:rPr lang="en-US" sz="320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25" name="Rectangle 22"/>
            <p:cNvSpPr>
              <a:spLocks noChangeArrowheads="1"/>
            </p:cNvSpPr>
            <p:nvPr/>
          </p:nvSpPr>
          <p:spPr bwMode="auto">
            <a:xfrm>
              <a:off x="6851671" y="6135711"/>
              <a:ext cx="387350" cy="57943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342900" indent="-342900">
                <a:spcBef>
                  <a:spcPct val="20000"/>
                </a:spcBef>
                <a:buClr>
                  <a:schemeClr val="hlink"/>
                </a:buClr>
                <a:buSzPct val="110000"/>
                <a:buFont typeface="Wingdings" pitchFamily="2" charset="2"/>
                <a:buNone/>
              </a:pPr>
              <a:r>
                <a:rPr lang="en-US" sz="320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26" name="Rectangle 23"/>
            <p:cNvSpPr>
              <a:spLocks noChangeArrowheads="1"/>
            </p:cNvSpPr>
            <p:nvPr/>
          </p:nvSpPr>
          <p:spPr bwMode="auto">
            <a:xfrm>
              <a:off x="5051446" y="5414986"/>
              <a:ext cx="387350" cy="57943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342900" indent="-342900">
                <a:spcBef>
                  <a:spcPct val="20000"/>
                </a:spcBef>
                <a:buClr>
                  <a:schemeClr val="hlink"/>
                </a:buClr>
                <a:buSzPct val="110000"/>
                <a:buFont typeface="Wingdings" pitchFamily="2" charset="2"/>
                <a:buNone/>
              </a:pPr>
              <a:r>
                <a:rPr lang="en-US" sz="320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27" name="Rectangle 24"/>
            <p:cNvSpPr>
              <a:spLocks noChangeArrowheads="1"/>
            </p:cNvSpPr>
            <p:nvPr/>
          </p:nvSpPr>
          <p:spPr bwMode="auto">
            <a:xfrm>
              <a:off x="5915046" y="4910161"/>
              <a:ext cx="387350" cy="57943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342900" indent="-342900">
                <a:spcBef>
                  <a:spcPct val="20000"/>
                </a:spcBef>
                <a:buClr>
                  <a:schemeClr val="hlink"/>
                </a:buClr>
                <a:buSzPct val="110000"/>
                <a:buFont typeface="Wingdings" pitchFamily="2" charset="2"/>
                <a:buNone/>
              </a:pPr>
              <a:r>
                <a:rPr lang="en-US" sz="320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28" name="Rectangle 25"/>
            <p:cNvSpPr>
              <a:spLocks noChangeArrowheads="1"/>
            </p:cNvSpPr>
            <p:nvPr/>
          </p:nvSpPr>
          <p:spPr bwMode="auto">
            <a:xfrm>
              <a:off x="5051446" y="4910161"/>
              <a:ext cx="387350" cy="57943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342900" indent="-342900">
                <a:spcBef>
                  <a:spcPct val="20000"/>
                </a:spcBef>
                <a:buClr>
                  <a:schemeClr val="hlink"/>
                </a:buClr>
                <a:buSzPct val="110000"/>
                <a:buFont typeface="Wingdings" pitchFamily="2" charset="2"/>
                <a:buNone/>
              </a:pPr>
              <a:r>
                <a:rPr lang="en-US" sz="320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29" name="Rectangle 26"/>
            <p:cNvSpPr>
              <a:spLocks noChangeArrowheads="1"/>
            </p:cNvSpPr>
            <p:nvPr/>
          </p:nvSpPr>
          <p:spPr bwMode="auto">
            <a:xfrm>
              <a:off x="6780233" y="4335486"/>
              <a:ext cx="387350" cy="57943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342900" indent="-342900">
                <a:spcBef>
                  <a:spcPct val="20000"/>
                </a:spcBef>
                <a:buClr>
                  <a:schemeClr val="hlink"/>
                </a:buClr>
                <a:buSzPct val="110000"/>
                <a:buFont typeface="Wingdings" pitchFamily="2" charset="2"/>
                <a:buNone/>
              </a:pPr>
              <a:r>
                <a:rPr lang="en-US" sz="320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0" name="Rectangle 27"/>
            <p:cNvSpPr>
              <a:spLocks noChangeArrowheads="1"/>
            </p:cNvSpPr>
            <p:nvPr/>
          </p:nvSpPr>
          <p:spPr bwMode="auto">
            <a:xfrm>
              <a:off x="4187846" y="4262461"/>
              <a:ext cx="387350" cy="57943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342900" indent="-342900">
                <a:spcBef>
                  <a:spcPct val="20000"/>
                </a:spcBef>
                <a:buClr>
                  <a:schemeClr val="hlink"/>
                </a:buClr>
                <a:buSzPct val="110000"/>
                <a:buFont typeface="Wingdings" pitchFamily="2" charset="2"/>
                <a:buNone/>
              </a:pPr>
              <a:r>
                <a:rPr lang="en-US" sz="320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1" name="Rectangle 28"/>
            <p:cNvSpPr>
              <a:spLocks noChangeArrowheads="1"/>
            </p:cNvSpPr>
            <p:nvPr/>
          </p:nvSpPr>
          <p:spPr bwMode="auto">
            <a:xfrm>
              <a:off x="5988071" y="3686198"/>
              <a:ext cx="387350" cy="5794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342900" indent="-342900">
                <a:spcBef>
                  <a:spcPct val="20000"/>
                </a:spcBef>
                <a:buClr>
                  <a:schemeClr val="hlink"/>
                </a:buClr>
                <a:buSzPct val="110000"/>
                <a:buFont typeface="Wingdings" pitchFamily="2" charset="2"/>
                <a:buNone/>
              </a:pPr>
              <a:r>
                <a:rPr lang="en-US" sz="3200">
                  <a:latin typeface="Times New Roman" pitchFamily="18" charset="0"/>
                  <a:cs typeface="Times New Roman" pitchFamily="18" charset="0"/>
                </a:rPr>
                <a:t>*</a:t>
              </a:r>
            </a:p>
          </p:txBody>
        </p:sp>
        <p:sp>
          <p:nvSpPr>
            <p:cNvPr id="32" name="Freeform 29"/>
            <p:cNvSpPr>
              <a:spLocks/>
            </p:cNvSpPr>
            <p:nvPr/>
          </p:nvSpPr>
          <p:spPr bwMode="auto">
            <a:xfrm>
              <a:off x="4259283" y="2678136"/>
              <a:ext cx="144463" cy="287337"/>
            </a:xfrm>
            <a:custGeom>
              <a:avLst/>
              <a:gdLst>
                <a:gd name="T0" fmla="*/ 0 w 155"/>
                <a:gd name="T1" fmla="*/ 110 h 174"/>
                <a:gd name="T2" fmla="*/ 73 w 155"/>
                <a:gd name="T3" fmla="*/ 174 h 174"/>
                <a:gd name="T4" fmla="*/ 109 w 155"/>
                <a:gd name="T5" fmla="*/ 64 h 174"/>
                <a:gd name="T6" fmla="*/ 118 w 155"/>
                <a:gd name="T7" fmla="*/ 37 h 174"/>
                <a:gd name="T8" fmla="*/ 155 w 155"/>
                <a:gd name="T9" fmla="*/ 0 h 1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5"/>
                <a:gd name="T16" fmla="*/ 0 h 174"/>
                <a:gd name="T17" fmla="*/ 155 w 155"/>
                <a:gd name="T18" fmla="*/ 174 h 17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5" h="174">
                  <a:moveTo>
                    <a:pt x="0" y="110"/>
                  </a:moveTo>
                  <a:cubicBezTo>
                    <a:pt x="23" y="134"/>
                    <a:pt x="49" y="151"/>
                    <a:pt x="73" y="174"/>
                  </a:cubicBezTo>
                  <a:cubicBezTo>
                    <a:pt x="81" y="122"/>
                    <a:pt x="88" y="107"/>
                    <a:pt x="109" y="64"/>
                  </a:cubicBezTo>
                  <a:cubicBezTo>
                    <a:pt x="113" y="55"/>
                    <a:pt x="113" y="45"/>
                    <a:pt x="118" y="37"/>
                  </a:cubicBezTo>
                  <a:cubicBezTo>
                    <a:pt x="127" y="22"/>
                    <a:pt x="155" y="0"/>
                    <a:pt x="155" y="0"/>
                  </a:cubicBezTo>
                </a:path>
              </a:pathLst>
            </a:custGeom>
            <a:noFill/>
            <a:ln w="28575">
              <a:solidFill>
                <a:srgbClr val="D36779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30"/>
            <p:cNvSpPr>
              <a:spLocks/>
            </p:cNvSpPr>
            <p:nvPr/>
          </p:nvSpPr>
          <p:spPr bwMode="auto">
            <a:xfrm>
              <a:off x="5267346" y="2678136"/>
              <a:ext cx="144462" cy="287337"/>
            </a:xfrm>
            <a:custGeom>
              <a:avLst/>
              <a:gdLst>
                <a:gd name="T0" fmla="*/ 0 w 155"/>
                <a:gd name="T1" fmla="*/ 110 h 174"/>
                <a:gd name="T2" fmla="*/ 73 w 155"/>
                <a:gd name="T3" fmla="*/ 174 h 174"/>
                <a:gd name="T4" fmla="*/ 109 w 155"/>
                <a:gd name="T5" fmla="*/ 64 h 174"/>
                <a:gd name="T6" fmla="*/ 118 w 155"/>
                <a:gd name="T7" fmla="*/ 37 h 174"/>
                <a:gd name="T8" fmla="*/ 155 w 155"/>
                <a:gd name="T9" fmla="*/ 0 h 1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5"/>
                <a:gd name="T16" fmla="*/ 0 h 174"/>
                <a:gd name="T17" fmla="*/ 155 w 155"/>
                <a:gd name="T18" fmla="*/ 174 h 17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5" h="174">
                  <a:moveTo>
                    <a:pt x="0" y="110"/>
                  </a:moveTo>
                  <a:cubicBezTo>
                    <a:pt x="23" y="134"/>
                    <a:pt x="49" y="151"/>
                    <a:pt x="73" y="174"/>
                  </a:cubicBezTo>
                  <a:cubicBezTo>
                    <a:pt x="81" y="122"/>
                    <a:pt x="88" y="107"/>
                    <a:pt x="109" y="64"/>
                  </a:cubicBezTo>
                  <a:cubicBezTo>
                    <a:pt x="113" y="55"/>
                    <a:pt x="113" y="45"/>
                    <a:pt x="118" y="37"/>
                  </a:cubicBezTo>
                  <a:cubicBezTo>
                    <a:pt x="127" y="22"/>
                    <a:pt x="155" y="0"/>
                    <a:pt x="155" y="0"/>
                  </a:cubicBezTo>
                </a:path>
              </a:pathLst>
            </a:custGeom>
            <a:noFill/>
            <a:ln w="28575">
              <a:solidFill>
                <a:srgbClr val="D36779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31"/>
            <p:cNvSpPr>
              <a:spLocks/>
            </p:cNvSpPr>
            <p:nvPr/>
          </p:nvSpPr>
          <p:spPr bwMode="auto">
            <a:xfrm>
              <a:off x="7067571" y="2678136"/>
              <a:ext cx="144462" cy="287337"/>
            </a:xfrm>
            <a:custGeom>
              <a:avLst/>
              <a:gdLst>
                <a:gd name="T0" fmla="*/ 0 w 155"/>
                <a:gd name="T1" fmla="*/ 110 h 174"/>
                <a:gd name="T2" fmla="*/ 73 w 155"/>
                <a:gd name="T3" fmla="*/ 174 h 174"/>
                <a:gd name="T4" fmla="*/ 109 w 155"/>
                <a:gd name="T5" fmla="*/ 64 h 174"/>
                <a:gd name="T6" fmla="*/ 118 w 155"/>
                <a:gd name="T7" fmla="*/ 37 h 174"/>
                <a:gd name="T8" fmla="*/ 155 w 155"/>
                <a:gd name="T9" fmla="*/ 0 h 1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5"/>
                <a:gd name="T16" fmla="*/ 0 h 174"/>
                <a:gd name="T17" fmla="*/ 155 w 155"/>
                <a:gd name="T18" fmla="*/ 174 h 17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5" h="174">
                  <a:moveTo>
                    <a:pt x="0" y="110"/>
                  </a:moveTo>
                  <a:cubicBezTo>
                    <a:pt x="23" y="134"/>
                    <a:pt x="49" y="151"/>
                    <a:pt x="73" y="174"/>
                  </a:cubicBezTo>
                  <a:cubicBezTo>
                    <a:pt x="81" y="122"/>
                    <a:pt x="88" y="107"/>
                    <a:pt x="109" y="64"/>
                  </a:cubicBezTo>
                  <a:cubicBezTo>
                    <a:pt x="113" y="55"/>
                    <a:pt x="113" y="45"/>
                    <a:pt x="118" y="37"/>
                  </a:cubicBezTo>
                  <a:cubicBezTo>
                    <a:pt x="127" y="22"/>
                    <a:pt x="155" y="0"/>
                    <a:pt x="155" y="0"/>
                  </a:cubicBezTo>
                </a:path>
              </a:pathLst>
            </a:custGeom>
            <a:noFill/>
            <a:ln w="28575">
              <a:solidFill>
                <a:srgbClr val="D36779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2"/>
            <p:cNvSpPr>
              <a:spLocks/>
            </p:cNvSpPr>
            <p:nvPr/>
          </p:nvSpPr>
          <p:spPr bwMode="auto">
            <a:xfrm>
              <a:off x="6130946" y="2678136"/>
              <a:ext cx="144462" cy="287337"/>
            </a:xfrm>
            <a:custGeom>
              <a:avLst/>
              <a:gdLst>
                <a:gd name="T0" fmla="*/ 0 w 155"/>
                <a:gd name="T1" fmla="*/ 110 h 174"/>
                <a:gd name="T2" fmla="*/ 73 w 155"/>
                <a:gd name="T3" fmla="*/ 174 h 174"/>
                <a:gd name="T4" fmla="*/ 109 w 155"/>
                <a:gd name="T5" fmla="*/ 64 h 174"/>
                <a:gd name="T6" fmla="*/ 118 w 155"/>
                <a:gd name="T7" fmla="*/ 37 h 174"/>
                <a:gd name="T8" fmla="*/ 155 w 155"/>
                <a:gd name="T9" fmla="*/ 0 h 1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5"/>
                <a:gd name="T16" fmla="*/ 0 h 174"/>
                <a:gd name="T17" fmla="*/ 155 w 155"/>
                <a:gd name="T18" fmla="*/ 174 h 17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5" h="174">
                  <a:moveTo>
                    <a:pt x="0" y="110"/>
                  </a:moveTo>
                  <a:cubicBezTo>
                    <a:pt x="23" y="134"/>
                    <a:pt x="49" y="151"/>
                    <a:pt x="73" y="174"/>
                  </a:cubicBezTo>
                  <a:cubicBezTo>
                    <a:pt x="81" y="122"/>
                    <a:pt x="88" y="107"/>
                    <a:pt x="109" y="64"/>
                  </a:cubicBezTo>
                  <a:cubicBezTo>
                    <a:pt x="113" y="55"/>
                    <a:pt x="113" y="45"/>
                    <a:pt x="118" y="37"/>
                  </a:cubicBezTo>
                  <a:cubicBezTo>
                    <a:pt x="127" y="22"/>
                    <a:pt x="155" y="0"/>
                    <a:pt x="155" y="0"/>
                  </a:cubicBezTo>
                </a:path>
              </a:pathLst>
            </a:custGeom>
            <a:noFill/>
            <a:ln w="28575">
              <a:solidFill>
                <a:srgbClr val="D36779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36"/>
          <p:cNvGrpSpPr/>
          <p:nvPr/>
        </p:nvGrpSpPr>
        <p:grpSpPr>
          <a:xfrm>
            <a:off x="4143372" y="2357430"/>
            <a:ext cx="4676469" cy="1762018"/>
            <a:chOff x="2015522" y="2492375"/>
            <a:chExt cx="6336311" cy="2566761"/>
          </a:xfrm>
        </p:grpSpPr>
        <p:sp>
          <p:nvSpPr>
            <p:cNvPr id="38" name="Text Box 3"/>
            <p:cNvSpPr txBox="1">
              <a:spLocks noChangeArrowheads="1"/>
            </p:cNvSpPr>
            <p:nvPr/>
          </p:nvSpPr>
          <p:spPr bwMode="auto">
            <a:xfrm>
              <a:off x="2015522" y="2492375"/>
              <a:ext cx="1918810" cy="62207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342900" indent="-342900" algn="l" rtl="0">
                <a:spcBef>
                  <a:spcPct val="20000"/>
                </a:spcBef>
                <a:buClr>
                  <a:schemeClr val="hlink"/>
                </a:buClr>
                <a:buSzPct val="110000"/>
                <a:buFont typeface="Wingdings" pitchFamily="2" charset="2"/>
                <a:buNone/>
              </a:pP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F(</a:t>
              </a:r>
              <a:r>
                <a:rPr lang="en-US" sz="2400" dirty="0" err="1" smtClean="0">
                  <a:latin typeface="Times New Roman" pitchFamily="18" charset="0"/>
                  <a:cs typeface="Times New Roman" pitchFamily="18" charset="0"/>
                </a:rPr>
                <a:t>a,b,c,d</a:t>
              </a:r>
              <a:r>
                <a:rPr lang="en-US" sz="2400" dirty="0">
                  <a:latin typeface="Times New Roman" pitchFamily="18" charset="0"/>
                  <a:cs typeface="Times New Roman" pitchFamily="18" charset="0"/>
                </a:rPr>
                <a:t>)=</a:t>
              </a:r>
            </a:p>
          </p:txBody>
        </p:sp>
        <p:sp>
          <p:nvSpPr>
            <p:cNvPr id="39" name="Text Box 4"/>
            <p:cNvSpPr txBox="1">
              <a:spLocks noChangeArrowheads="1"/>
            </p:cNvSpPr>
            <p:nvPr/>
          </p:nvSpPr>
          <p:spPr bwMode="auto">
            <a:xfrm>
              <a:off x="3995738" y="2492375"/>
              <a:ext cx="760599" cy="62207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342900" indent="-342900" algn="l" rtl="0">
                <a:spcBef>
                  <a:spcPct val="20000"/>
                </a:spcBef>
                <a:buClr>
                  <a:schemeClr val="hlink"/>
                </a:buClr>
                <a:buSzPct val="110000"/>
                <a:buFont typeface="Wingdings" pitchFamily="2" charset="2"/>
                <a:buNone/>
              </a:pPr>
              <a:r>
                <a:rPr lang="en-US" sz="2400">
                  <a:latin typeface="Times New Roman" pitchFamily="18" charset="0"/>
                  <a:cs typeface="Times New Roman" pitchFamily="18" charset="0"/>
                </a:rPr>
                <a:t>PI1</a:t>
              </a:r>
            </a:p>
          </p:txBody>
        </p:sp>
        <p:sp>
          <p:nvSpPr>
            <p:cNvPr id="40" name="Text Box 5"/>
            <p:cNvSpPr txBox="1">
              <a:spLocks noChangeArrowheads="1"/>
            </p:cNvSpPr>
            <p:nvPr/>
          </p:nvSpPr>
          <p:spPr bwMode="auto">
            <a:xfrm>
              <a:off x="4571951" y="2492375"/>
              <a:ext cx="444180" cy="62207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342900" indent="-342900" algn="l" rtl="0">
                <a:spcBef>
                  <a:spcPct val="20000"/>
                </a:spcBef>
                <a:buClr>
                  <a:schemeClr val="hlink"/>
                </a:buClr>
                <a:buSzPct val="110000"/>
                <a:buFont typeface="Wingdings" pitchFamily="2" charset="2"/>
                <a:buNone/>
              </a:pPr>
              <a:r>
                <a:rPr lang="en-US" sz="2400" dirty="0">
                  <a:latin typeface="Times New Roman" pitchFamily="18" charset="0"/>
                  <a:cs typeface="Times New Roman" pitchFamily="18" charset="0"/>
                </a:rPr>
                <a:t>+</a:t>
              </a:r>
            </a:p>
          </p:txBody>
        </p:sp>
        <p:sp>
          <p:nvSpPr>
            <p:cNvPr id="41" name="Text Box 6"/>
            <p:cNvSpPr txBox="1">
              <a:spLocks noChangeArrowheads="1"/>
            </p:cNvSpPr>
            <p:nvPr/>
          </p:nvSpPr>
          <p:spPr bwMode="auto">
            <a:xfrm>
              <a:off x="4860926" y="2492375"/>
              <a:ext cx="760599" cy="62207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342900" indent="-342900" algn="l" rtl="0">
                <a:spcBef>
                  <a:spcPct val="20000"/>
                </a:spcBef>
                <a:buClr>
                  <a:schemeClr val="hlink"/>
                </a:buClr>
                <a:buSzPct val="110000"/>
                <a:buFont typeface="Wingdings" pitchFamily="2" charset="2"/>
                <a:buNone/>
              </a:pPr>
              <a:r>
                <a:rPr lang="en-US" sz="2400">
                  <a:latin typeface="Times New Roman" pitchFamily="18" charset="0"/>
                  <a:cs typeface="Times New Roman" pitchFamily="18" charset="0"/>
                </a:rPr>
                <a:t>PI3</a:t>
              </a:r>
            </a:p>
          </p:txBody>
        </p:sp>
        <p:sp>
          <p:nvSpPr>
            <p:cNvPr id="42" name="Text Box 7"/>
            <p:cNvSpPr txBox="1">
              <a:spLocks noChangeArrowheads="1"/>
            </p:cNvSpPr>
            <p:nvPr/>
          </p:nvSpPr>
          <p:spPr bwMode="auto">
            <a:xfrm>
              <a:off x="5707439" y="2492375"/>
              <a:ext cx="760599" cy="62207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342900" indent="-342900" algn="l" rtl="0">
                <a:spcBef>
                  <a:spcPct val="20000"/>
                </a:spcBef>
                <a:buClr>
                  <a:schemeClr val="hlink"/>
                </a:buClr>
                <a:buSzPct val="110000"/>
                <a:buFont typeface="Wingdings" pitchFamily="2" charset="2"/>
                <a:buNone/>
              </a:pPr>
              <a:r>
                <a:rPr lang="en-US" sz="2400" dirty="0">
                  <a:latin typeface="Times New Roman" pitchFamily="18" charset="0"/>
                  <a:cs typeface="Times New Roman" pitchFamily="18" charset="0"/>
                </a:rPr>
                <a:t>PI4</a:t>
              </a:r>
            </a:p>
          </p:txBody>
        </p:sp>
        <p:sp>
          <p:nvSpPr>
            <p:cNvPr id="43" name="Text Box 8"/>
            <p:cNvSpPr txBox="1">
              <a:spLocks noChangeArrowheads="1"/>
            </p:cNvSpPr>
            <p:nvPr/>
          </p:nvSpPr>
          <p:spPr bwMode="auto">
            <a:xfrm>
              <a:off x="6578584" y="2492375"/>
              <a:ext cx="760599" cy="62207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342900" indent="-342900" algn="l" rtl="0">
                <a:spcBef>
                  <a:spcPct val="20000"/>
                </a:spcBef>
                <a:buClr>
                  <a:schemeClr val="hlink"/>
                </a:buClr>
                <a:buSzPct val="110000"/>
                <a:buFont typeface="Wingdings" pitchFamily="2" charset="2"/>
                <a:buNone/>
              </a:pPr>
              <a:r>
                <a:rPr lang="en-US" sz="2400" dirty="0">
                  <a:latin typeface="Times New Roman" pitchFamily="18" charset="0"/>
                  <a:cs typeface="Times New Roman" pitchFamily="18" charset="0"/>
                </a:rPr>
                <a:t>PI7</a:t>
              </a:r>
            </a:p>
          </p:txBody>
        </p:sp>
        <p:sp>
          <p:nvSpPr>
            <p:cNvPr id="44" name="Text Box 9"/>
            <p:cNvSpPr txBox="1">
              <a:spLocks noChangeArrowheads="1"/>
            </p:cNvSpPr>
            <p:nvPr/>
          </p:nvSpPr>
          <p:spPr bwMode="auto">
            <a:xfrm>
              <a:off x="5443095" y="2492375"/>
              <a:ext cx="444180" cy="62207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342900" indent="-342900" algn="l" rtl="0">
                <a:spcBef>
                  <a:spcPct val="20000"/>
                </a:spcBef>
                <a:buClr>
                  <a:schemeClr val="hlink"/>
                </a:buClr>
                <a:buSzPct val="110000"/>
                <a:buFont typeface="Wingdings" pitchFamily="2" charset="2"/>
                <a:buNone/>
              </a:pPr>
              <a:r>
                <a:rPr lang="en-US" sz="2400" dirty="0">
                  <a:latin typeface="Times New Roman" pitchFamily="18" charset="0"/>
                  <a:cs typeface="Times New Roman" pitchFamily="18" charset="0"/>
                </a:rPr>
                <a:t>+</a:t>
              </a:r>
            </a:p>
          </p:txBody>
        </p:sp>
        <p:sp>
          <p:nvSpPr>
            <p:cNvPr id="45" name="Text Box 10"/>
            <p:cNvSpPr txBox="1">
              <a:spLocks noChangeArrowheads="1"/>
            </p:cNvSpPr>
            <p:nvPr/>
          </p:nvSpPr>
          <p:spPr bwMode="auto">
            <a:xfrm>
              <a:off x="6274451" y="2492375"/>
              <a:ext cx="444180" cy="62207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342900" indent="-342900" algn="l" rtl="0">
                <a:spcBef>
                  <a:spcPct val="20000"/>
                </a:spcBef>
                <a:buClr>
                  <a:schemeClr val="hlink"/>
                </a:buClr>
                <a:buSzPct val="110000"/>
                <a:buFont typeface="Wingdings" pitchFamily="2" charset="2"/>
                <a:buNone/>
              </a:pPr>
              <a:r>
                <a:rPr lang="en-US" sz="2400" dirty="0">
                  <a:latin typeface="Times New Roman" pitchFamily="18" charset="0"/>
                  <a:cs typeface="Times New Roman" pitchFamily="18" charset="0"/>
                </a:rPr>
                <a:t>+</a:t>
              </a:r>
            </a:p>
          </p:txBody>
        </p:sp>
        <p:sp>
          <p:nvSpPr>
            <p:cNvPr id="46" name="Text Box 11"/>
            <p:cNvSpPr txBox="1">
              <a:spLocks noChangeArrowheads="1"/>
            </p:cNvSpPr>
            <p:nvPr/>
          </p:nvSpPr>
          <p:spPr bwMode="auto">
            <a:xfrm>
              <a:off x="3492500" y="3500438"/>
              <a:ext cx="444180" cy="62207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342900" indent="-342900" algn="l" rtl="0">
                <a:spcBef>
                  <a:spcPct val="20000"/>
                </a:spcBef>
                <a:buClr>
                  <a:schemeClr val="hlink"/>
                </a:buClr>
                <a:buSzPct val="110000"/>
                <a:buFont typeface="Wingdings" pitchFamily="2" charset="2"/>
                <a:buNone/>
              </a:pPr>
              <a:r>
                <a:rPr lang="en-US" sz="2400">
                  <a:latin typeface="Times New Roman" pitchFamily="18" charset="0"/>
                  <a:cs typeface="Times New Roman" pitchFamily="18" charset="0"/>
                </a:rPr>
                <a:t>=</a:t>
              </a:r>
            </a:p>
          </p:txBody>
        </p:sp>
        <p:sp>
          <p:nvSpPr>
            <p:cNvPr id="47" name="Text Box 12"/>
            <p:cNvSpPr txBox="1">
              <a:spLocks noChangeArrowheads="1"/>
            </p:cNvSpPr>
            <p:nvPr/>
          </p:nvSpPr>
          <p:spPr bwMode="auto">
            <a:xfrm>
              <a:off x="3708400" y="3429000"/>
              <a:ext cx="866071" cy="62207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342900" indent="-342900" algn="l" rtl="0">
                <a:spcBef>
                  <a:spcPct val="20000"/>
                </a:spcBef>
                <a:buClr>
                  <a:schemeClr val="hlink"/>
                </a:buClr>
                <a:buSzPct val="110000"/>
                <a:buFont typeface="Wingdings" pitchFamily="2" charset="2"/>
                <a:buNone/>
              </a:pPr>
              <a:r>
                <a:rPr lang="en-US" sz="2400">
                  <a:latin typeface="Times New Roman" pitchFamily="18" charset="0"/>
                  <a:cs typeface="Times New Roman" pitchFamily="18" charset="0"/>
                </a:rPr>
                <a:t>1-0-</a:t>
              </a:r>
            </a:p>
          </p:txBody>
        </p:sp>
        <p:sp>
          <p:nvSpPr>
            <p:cNvPr id="48" name="Text Box 13"/>
            <p:cNvSpPr txBox="1">
              <a:spLocks noChangeArrowheads="1"/>
            </p:cNvSpPr>
            <p:nvPr/>
          </p:nvSpPr>
          <p:spPr bwMode="auto">
            <a:xfrm>
              <a:off x="4787900" y="3429000"/>
              <a:ext cx="1041196" cy="62207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342900" indent="-342900" algn="l" rtl="0">
                <a:spcBef>
                  <a:spcPct val="20000"/>
                </a:spcBef>
                <a:buClr>
                  <a:schemeClr val="hlink"/>
                </a:buClr>
                <a:buSzPct val="110000"/>
                <a:buFont typeface="Wingdings" pitchFamily="2" charset="2"/>
                <a:buNone/>
              </a:pPr>
              <a:r>
                <a:rPr lang="en-US" sz="2400">
                  <a:latin typeface="Times New Roman" pitchFamily="18" charset="0"/>
                  <a:cs typeface="Times New Roman" pitchFamily="18" charset="0"/>
                </a:rPr>
                <a:t>-0	10</a:t>
              </a:r>
            </a:p>
          </p:txBody>
        </p:sp>
        <p:sp>
          <p:nvSpPr>
            <p:cNvPr id="49" name="Text Box 14"/>
            <p:cNvSpPr txBox="1">
              <a:spLocks noChangeArrowheads="1"/>
            </p:cNvSpPr>
            <p:nvPr/>
          </p:nvSpPr>
          <p:spPr bwMode="auto">
            <a:xfrm>
              <a:off x="6084888" y="3429000"/>
              <a:ext cx="929753" cy="62207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342900" indent="-342900" algn="l" rtl="0">
                <a:spcBef>
                  <a:spcPct val="20000"/>
                </a:spcBef>
                <a:buClr>
                  <a:schemeClr val="hlink"/>
                </a:buClr>
                <a:buSzPct val="110000"/>
                <a:buFont typeface="Wingdings" pitchFamily="2" charset="2"/>
                <a:buNone/>
              </a:pPr>
              <a:r>
                <a:rPr lang="en-US" sz="2400">
                  <a:latin typeface="Times New Roman" pitchFamily="18" charset="0"/>
                  <a:cs typeface="Times New Roman" pitchFamily="18" charset="0"/>
                </a:rPr>
                <a:t>01-0</a:t>
              </a:r>
            </a:p>
          </p:txBody>
        </p:sp>
        <p:sp>
          <p:nvSpPr>
            <p:cNvPr id="50" name="Text Box 15"/>
            <p:cNvSpPr txBox="1">
              <a:spLocks noChangeArrowheads="1"/>
            </p:cNvSpPr>
            <p:nvPr/>
          </p:nvSpPr>
          <p:spPr bwMode="auto">
            <a:xfrm>
              <a:off x="7242389" y="3429000"/>
              <a:ext cx="915584" cy="62207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342900" indent="-342900" algn="l" rtl="0">
                <a:spcBef>
                  <a:spcPct val="20000"/>
                </a:spcBef>
                <a:buClr>
                  <a:schemeClr val="hlink"/>
                </a:buClr>
                <a:buSzPct val="110000"/>
                <a:buFont typeface="Wingdings" pitchFamily="2" charset="2"/>
                <a:buNone/>
              </a:pPr>
              <a:r>
                <a:rPr lang="en-US" sz="2400" dirty="0">
                  <a:latin typeface="Times New Roman" pitchFamily="18" charset="0"/>
                  <a:cs typeface="Times New Roman" pitchFamily="18" charset="0"/>
                </a:rPr>
                <a:t>11-1</a:t>
              </a:r>
            </a:p>
          </p:txBody>
        </p:sp>
        <p:sp>
          <p:nvSpPr>
            <p:cNvPr id="51" name="Text Box 16"/>
            <p:cNvSpPr txBox="1">
              <a:spLocks noChangeArrowheads="1"/>
            </p:cNvSpPr>
            <p:nvPr/>
          </p:nvSpPr>
          <p:spPr bwMode="auto">
            <a:xfrm>
              <a:off x="4500563" y="3429000"/>
              <a:ext cx="412750" cy="62207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342900" indent="-342900" algn="l" rtl="0">
                <a:spcBef>
                  <a:spcPct val="20000"/>
                </a:spcBef>
                <a:buClr>
                  <a:schemeClr val="hlink"/>
                </a:buClr>
                <a:buSzPct val="110000"/>
                <a:buFont typeface="Wingdings" pitchFamily="2" charset="2"/>
                <a:buNone/>
              </a:pPr>
              <a:r>
                <a:rPr lang="en-US" sz="2400">
                  <a:latin typeface="Times New Roman" pitchFamily="18" charset="0"/>
                  <a:cs typeface="Times New Roman" pitchFamily="18" charset="0"/>
                </a:rPr>
                <a:t>+</a:t>
              </a:r>
            </a:p>
          </p:txBody>
        </p:sp>
        <p:sp>
          <p:nvSpPr>
            <p:cNvPr id="52" name="Text Box 17"/>
            <p:cNvSpPr txBox="1">
              <a:spLocks noChangeArrowheads="1"/>
            </p:cNvSpPr>
            <p:nvPr/>
          </p:nvSpPr>
          <p:spPr bwMode="auto">
            <a:xfrm>
              <a:off x="5724525" y="4437063"/>
              <a:ext cx="444180" cy="62207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342900" indent="-342900" algn="l" rtl="0">
                <a:spcBef>
                  <a:spcPct val="20000"/>
                </a:spcBef>
                <a:buClr>
                  <a:schemeClr val="hlink"/>
                </a:buClr>
                <a:buSzPct val="110000"/>
                <a:buFont typeface="Wingdings" pitchFamily="2" charset="2"/>
                <a:buNone/>
              </a:pPr>
              <a:r>
                <a:rPr lang="en-US" sz="2400">
                  <a:latin typeface="Times New Roman" pitchFamily="18" charset="0"/>
                  <a:cs typeface="Times New Roman" pitchFamily="18" charset="0"/>
                </a:rPr>
                <a:t>+</a:t>
              </a:r>
            </a:p>
          </p:txBody>
        </p:sp>
        <p:sp>
          <p:nvSpPr>
            <p:cNvPr id="53" name="Text Box 18"/>
            <p:cNvSpPr txBox="1">
              <a:spLocks noChangeArrowheads="1"/>
            </p:cNvSpPr>
            <p:nvPr/>
          </p:nvSpPr>
          <p:spPr bwMode="auto">
            <a:xfrm>
              <a:off x="7092951" y="4437063"/>
              <a:ext cx="444180" cy="62207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342900" indent="-342900" algn="l" rtl="0">
                <a:spcBef>
                  <a:spcPct val="20000"/>
                </a:spcBef>
                <a:buClr>
                  <a:schemeClr val="hlink"/>
                </a:buClr>
                <a:buSzPct val="110000"/>
                <a:buFont typeface="Wingdings" pitchFamily="2" charset="2"/>
                <a:buNone/>
              </a:pPr>
              <a:r>
                <a:rPr lang="en-US" sz="2400">
                  <a:latin typeface="Times New Roman" pitchFamily="18" charset="0"/>
                  <a:cs typeface="Times New Roman" pitchFamily="18" charset="0"/>
                </a:rPr>
                <a:t>+</a:t>
              </a:r>
            </a:p>
          </p:txBody>
        </p:sp>
        <p:sp>
          <p:nvSpPr>
            <p:cNvPr id="54" name="Text Box 19"/>
            <p:cNvSpPr txBox="1">
              <a:spLocks noChangeArrowheads="1"/>
            </p:cNvSpPr>
            <p:nvPr/>
          </p:nvSpPr>
          <p:spPr bwMode="auto">
            <a:xfrm>
              <a:off x="3492500" y="4437063"/>
              <a:ext cx="444180" cy="62207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342900" indent="-342900" algn="l" rtl="0">
                <a:spcBef>
                  <a:spcPct val="20000"/>
                </a:spcBef>
                <a:buClr>
                  <a:schemeClr val="hlink"/>
                </a:buClr>
                <a:buSzPct val="110000"/>
                <a:buFont typeface="Wingdings" pitchFamily="2" charset="2"/>
                <a:buNone/>
              </a:pPr>
              <a:r>
                <a:rPr lang="en-US" sz="2400">
                  <a:latin typeface="Times New Roman" pitchFamily="18" charset="0"/>
                  <a:cs typeface="Times New Roman" pitchFamily="18" charset="0"/>
                </a:rPr>
                <a:t>=</a:t>
              </a:r>
            </a:p>
          </p:txBody>
        </p:sp>
        <p:sp>
          <p:nvSpPr>
            <p:cNvPr id="55" name="Text Box 20"/>
            <p:cNvSpPr txBox="1">
              <a:spLocks noChangeArrowheads="1"/>
            </p:cNvSpPr>
            <p:nvPr/>
          </p:nvSpPr>
          <p:spPr bwMode="auto">
            <a:xfrm>
              <a:off x="3779838" y="4365625"/>
              <a:ext cx="790450" cy="62207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342900" indent="-342900" algn="l" rtl="0">
                <a:spcBef>
                  <a:spcPct val="20000"/>
                </a:spcBef>
                <a:buClr>
                  <a:schemeClr val="hlink"/>
                </a:buClr>
                <a:buSzPct val="110000"/>
                <a:buFont typeface="Wingdings" pitchFamily="2" charset="2"/>
                <a:buNone/>
              </a:pPr>
              <a:r>
                <a:rPr lang="en-US" sz="2400" dirty="0" err="1" smtClean="0">
                  <a:latin typeface="Times New Roman" pitchFamily="18" charset="0"/>
                  <a:cs typeface="Times New Roman" pitchFamily="18" charset="0"/>
                </a:rPr>
                <a:t>a.c</a:t>
              </a:r>
              <a:r>
                <a:rPr lang="en-US" sz="2400" dirty="0">
                  <a:latin typeface="Times New Roman" pitchFamily="18" charset="0"/>
                  <a:cs typeface="Times New Roman" pitchFamily="18" charset="0"/>
                </a:rPr>
                <a:t>’</a:t>
              </a:r>
            </a:p>
          </p:txBody>
        </p:sp>
        <p:sp>
          <p:nvSpPr>
            <p:cNvPr id="56" name="Text Box 21"/>
            <p:cNvSpPr txBox="1">
              <a:spLocks noChangeArrowheads="1"/>
            </p:cNvSpPr>
            <p:nvPr/>
          </p:nvSpPr>
          <p:spPr bwMode="auto">
            <a:xfrm>
              <a:off x="4716463" y="4365625"/>
              <a:ext cx="1226272" cy="62207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342900" indent="-342900" algn="l" rtl="0">
                <a:spcBef>
                  <a:spcPct val="20000"/>
                </a:spcBef>
                <a:buClr>
                  <a:schemeClr val="hlink"/>
                </a:buClr>
                <a:buSzPct val="110000"/>
                <a:buFont typeface="Wingdings" pitchFamily="2" charset="2"/>
                <a:buNone/>
              </a:pPr>
              <a:r>
                <a:rPr lang="en-US" sz="2400">
                  <a:latin typeface="Times New Roman" pitchFamily="18" charset="0"/>
                  <a:cs typeface="Times New Roman" pitchFamily="18" charset="0"/>
                </a:rPr>
                <a:t>b’.c.d’</a:t>
              </a:r>
            </a:p>
          </p:txBody>
        </p:sp>
        <p:sp>
          <p:nvSpPr>
            <p:cNvPr id="57" name="Text Box 22"/>
            <p:cNvSpPr txBox="1">
              <a:spLocks noChangeArrowheads="1"/>
            </p:cNvSpPr>
            <p:nvPr/>
          </p:nvSpPr>
          <p:spPr bwMode="auto">
            <a:xfrm>
              <a:off x="6013450" y="4365625"/>
              <a:ext cx="1366838" cy="62207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342900" indent="-342900" algn="l" rtl="0">
                <a:spcBef>
                  <a:spcPct val="20000"/>
                </a:spcBef>
                <a:buClr>
                  <a:schemeClr val="hlink"/>
                </a:buClr>
                <a:buSzPct val="110000"/>
                <a:buFont typeface="Wingdings" pitchFamily="2" charset="2"/>
                <a:buNone/>
              </a:pPr>
              <a:r>
                <a:rPr lang="en-US" sz="2400">
                  <a:latin typeface="Times New Roman" pitchFamily="18" charset="0"/>
                  <a:cs typeface="Times New Roman" pitchFamily="18" charset="0"/>
                </a:rPr>
                <a:t>a’.b.d’</a:t>
              </a:r>
            </a:p>
          </p:txBody>
        </p:sp>
        <p:sp>
          <p:nvSpPr>
            <p:cNvPr id="58" name="Text Box 23"/>
            <p:cNvSpPr txBox="1">
              <a:spLocks noChangeArrowheads="1"/>
            </p:cNvSpPr>
            <p:nvPr/>
          </p:nvSpPr>
          <p:spPr bwMode="auto">
            <a:xfrm>
              <a:off x="7380288" y="4365625"/>
              <a:ext cx="971545" cy="62207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342900" indent="-342900" algn="l" rtl="0">
                <a:spcBef>
                  <a:spcPct val="20000"/>
                </a:spcBef>
                <a:buClr>
                  <a:schemeClr val="hlink"/>
                </a:buClr>
                <a:buSzPct val="110000"/>
                <a:buFont typeface="Wingdings" pitchFamily="2" charset="2"/>
                <a:buNone/>
              </a:pPr>
              <a:r>
                <a:rPr lang="en-US" sz="2400">
                  <a:latin typeface="Times New Roman" pitchFamily="18" charset="0"/>
                  <a:cs typeface="Times New Roman" pitchFamily="18" charset="0"/>
                </a:rPr>
                <a:t>a.b.d</a:t>
              </a:r>
            </a:p>
          </p:txBody>
        </p:sp>
        <p:sp>
          <p:nvSpPr>
            <p:cNvPr id="59" name="Rectangle 24"/>
            <p:cNvSpPr>
              <a:spLocks noChangeArrowheads="1"/>
            </p:cNvSpPr>
            <p:nvPr/>
          </p:nvSpPr>
          <p:spPr bwMode="auto">
            <a:xfrm>
              <a:off x="4429125" y="4437063"/>
              <a:ext cx="444180" cy="62207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342900" indent="-342900" algn="l" rtl="0">
                <a:spcBef>
                  <a:spcPct val="20000"/>
                </a:spcBef>
                <a:buClr>
                  <a:schemeClr val="hlink"/>
                </a:buClr>
                <a:buSzPct val="110000"/>
                <a:buFont typeface="Wingdings" pitchFamily="2" charset="2"/>
                <a:buNone/>
              </a:pPr>
              <a:r>
                <a:rPr lang="en-US" sz="2400">
                  <a:latin typeface="Times New Roman" pitchFamily="18" charset="0"/>
                  <a:cs typeface="Times New Roman" pitchFamily="18" charset="0"/>
                </a:rPr>
                <a:t>+</a:t>
              </a:r>
            </a:p>
          </p:txBody>
        </p:sp>
        <p:sp>
          <p:nvSpPr>
            <p:cNvPr id="60" name="Rectangle 26"/>
            <p:cNvSpPr>
              <a:spLocks noChangeArrowheads="1"/>
            </p:cNvSpPr>
            <p:nvPr/>
          </p:nvSpPr>
          <p:spPr bwMode="auto">
            <a:xfrm>
              <a:off x="5724525" y="3429000"/>
              <a:ext cx="444180" cy="62207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342900" indent="-342900" algn="l" rtl="0">
                <a:spcBef>
                  <a:spcPct val="20000"/>
                </a:spcBef>
                <a:buClr>
                  <a:schemeClr val="hlink"/>
                </a:buClr>
                <a:buSzPct val="110000"/>
                <a:buFont typeface="Wingdings" pitchFamily="2" charset="2"/>
                <a:buNone/>
              </a:pPr>
              <a:r>
                <a:rPr lang="en-US" sz="2400">
                  <a:latin typeface="Times New Roman" pitchFamily="18" charset="0"/>
                  <a:cs typeface="Times New Roman" pitchFamily="18" charset="0"/>
                </a:rPr>
                <a:t>+</a:t>
              </a:r>
            </a:p>
          </p:txBody>
        </p:sp>
        <p:sp>
          <p:nvSpPr>
            <p:cNvPr id="61" name="Rectangle 27"/>
            <p:cNvSpPr>
              <a:spLocks noChangeArrowheads="1"/>
            </p:cNvSpPr>
            <p:nvPr/>
          </p:nvSpPr>
          <p:spPr bwMode="auto">
            <a:xfrm>
              <a:off x="6952008" y="3429000"/>
              <a:ext cx="444180" cy="62207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342900" indent="-342900" algn="l" rtl="0">
                <a:spcBef>
                  <a:spcPct val="20000"/>
                </a:spcBef>
                <a:buClr>
                  <a:schemeClr val="hlink"/>
                </a:buClr>
                <a:buSzPct val="110000"/>
                <a:buFont typeface="Wingdings" pitchFamily="2" charset="2"/>
                <a:buNone/>
              </a:pPr>
              <a:r>
                <a:rPr lang="en-US" sz="2400" dirty="0">
                  <a:latin typeface="Times New Roman" pitchFamily="18" charset="0"/>
                  <a:cs typeface="Times New Roman" pitchFamily="18" charset="0"/>
                </a:rPr>
                <a:t>+</a:t>
              </a:r>
            </a:p>
          </p:txBody>
        </p:sp>
      </p:grp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>
            <a:spLocks noGrp="1" noChangeArrowheads="1"/>
          </p:cNvSpPr>
          <p:nvPr>
            <p:ph type="title"/>
          </p:nvPr>
        </p:nvSpPr>
        <p:spPr>
          <a:xfrm>
            <a:off x="5886488" y="60324"/>
            <a:ext cx="3186106" cy="939784"/>
          </a:xfrm>
        </p:spPr>
        <p:txBody>
          <a:bodyPr/>
          <a:lstStyle/>
          <a:p>
            <a:pPr algn="r" rtl="1"/>
            <a:r>
              <a:rPr lang="fa-IR" sz="3200" b="1" kern="12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جلسه آينده</a:t>
            </a:r>
            <a:endParaRPr lang="en-US" sz="3200" b="1" kern="1200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96252-0B55-4A90-812D-9C2FCCF6CDC0}" type="slidenum">
              <a:rPr lang="en-US" smtClean="0"/>
              <a:pPr/>
              <a:t>48</a:t>
            </a:fld>
            <a:endParaRPr lang="en-US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71473" y="1285860"/>
            <a:ext cx="8358246" cy="2776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742950" marR="0" lvl="1" indent="-285750" algn="just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"/>
              <a:tabLst/>
              <a:defRPr/>
            </a:pPr>
            <a:r>
              <a:rPr kumimoji="0" lang="fa-IR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B Lotus" pitchFamily="2" charset="-78"/>
              </a:rPr>
              <a:t>روش </a:t>
            </a:r>
            <a:r>
              <a:rPr lang="fa-IR" sz="3200" b="1" kern="0" dirty="0" smtClean="0">
                <a:latin typeface="+mn-lt"/>
                <a:cs typeface="B Lotus" pitchFamily="2" charset="-78"/>
              </a:rPr>
              <a:t>طراحي مدارات منطقي</a:t>
            </a:r>
          </a:p>
          <a:p>
            <a:pPr marL="742950" marR="0" lvl="1" indent="-285750" algn="just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"/>
              <a:tabLst/>
              <a:defRPr/>
            </a:pPr>
            <a:r>
              <a:rPr lang="fa-IR" sz="3200" b="1" kern="0" dirty="0" smtClean="0">
                <a:latin typeface="+mn-lt"/>
                <a:cs typeface="B Lotus" pitchFamily="2" charset="-78"/>
              </a:rPr>
              <a:t> مدارات </a:t>
            </a:r>
            <a:r>
              <a:rPr lang="en-US" sz="3200" b="1" kern="0" dirty="0" smtClean="0">
                <a:latin typeface="+mn-lt"/>
                <a:cs typeface="B Lotus" pitchFamily="2" charset="-78"/>
              </a:rPr>
              <a:t>MSI</a:t>
            </a:r>
            <a:endParaRPr lang="fa-IR" sz="3200" b="1" kern="0" dirty="0" smtClean="0">
              <a:latin typeface="+mn-lt"/>
              <a:cs typeface="B Lotus" pitchFamily="2" charset="-78"/>
            </a:endParaRPr>
          </a:p>
          <a:p>
            <a:pPr marL="1200150" lvl="2" indent="-285750" algn="just">
              <a:spcBef>
                <a:spcPct val="20000"/>
              </a:spcBef>
              <a:buSzTx/>
              <a:buFont typeface="Wingdings" pitchFamily="2" charset="2"/>
              <a:buChar char=""/>
              <a:defRPr/>
            </a:pPr>
            <a:r>
              <a:rPr lang="fa-IR" sz="3200" b="1" kern="0" dirty="0" smtClean="0">
                <a:latin typeface="+mn-lt"/>
                <a:cs typeface="B Lotus" pitchFamily="2" charset="-78"/>
              </a:rPr>
              <a:t> جمع کننده و تفريق کننده و مقايسه گرها</a:t>
            </a:r>
            <a:endParaRPr kumimoji="0" lang="fa-IR" sz="3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B Lotus" pitchFamily="2" charset="-78"/>
            </a:endParaRPr>
          </a:p>
          <a:p>
            <a:pPr marL="742950" marR="0" lvl="1" indent="-285750" algn="just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"/>
              <a:tabLst/>
              <a:defRPr/>
            </a:pPr>
            <a:endParaRPr lang="fa-IR" sz="3200" b="1" kern="0" dirty="0" smtClean="0">
              <a:latin typeface="+mn-lt"/>
              <a:cs typeface="B Lotus" pitchFamily="2" charset="-78"/>
            </a:endParaRPr>
          </a:p>
          <a:p>
            <a:pPr marL="742950" marR="0" lvl="1" indent="-285750" algn="just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"/>
              <a:tabLst/>
              <a:defRPr/>
            </a:pPr>
            <a:endParaRPr kumimoji="0" lang="fa-IR" sz="3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B Lotus" pitchFamily="2" charset="-78"/>
            </a:endParaRPr>
          </a:p>
          <a:p>
            <a:pPr marL="742950" marR="0" lvl="1" indent="-285750" algn="just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"/>
              <a:tabLst/>
              <a:defRPr/>
            </a:pPr>
            <a:endParaRPr lang="fa-IR" sz="3200" b="1" kern="0" dirty="0" smtClean="0">
              <a:latin typeface="+mn-lt"/>
              <a:cs typeface="B Lotus" pitchFamily="2" charset="-78"/>
            </a:endParaRPr>
          </a:p>
          <a:p>
            <a:pPr marL="742950" marR="0" lvl="1" indent="-285750" algn="just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"/>
              <a:tabLst/>
              <a:defRPr/>
            </a:pPr>
            <a:r>
              <a:rPr kumimoji="0" lang="fa-IR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B Lotus" pitchFamily="2" charset="-78"/>
              </a:rPr>
              <a:t>تحقيق: </a:t>
            </a:r>
            <a:r>
              <a:rPr lang="fa-IR" sz="2000" b="1" kern="0" dirty="0" smtClean="0">
                <a:latin typeface="+mn-lt"/>
                <a:cs typeface="B Lotus" pitchFamily="2" charset="-78"/>
              </a:rPr>
              <a:t>روش</a:t>
            </a:r>
            <a:r>
              <a:rPr kumimoji="0" lang="fa-IR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B Lotus" pitchFamily="2" charset="-78"/>
              </a:rPr>
              <a:t> 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B Lotus" pitchFamily="2" charset="-78"/>
              </a:rPr>
              <a:t>VEM</a:t>
            </a:r>
            <a:r>
              <a:rPr kumimoji="0" lang="fa-IR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B Lotus" pitchFamily="2" charset="-78"/>
              </a:rPr>
              <a:t> (</a:t>
            </a:r>
            <a:r>
              <a:rPr lang="en-US" sz="2000" b="1" kern="0" dirty="0" smtClean="0">
                <a:latin typeface="+mn-lt"/>
                <a:cs typeface="B Lotus" pitchFamily="2" charset="-78"/>
              </a:rPr>
              <a:t>Variable Entered Map</a:t>
            </a:r>
            <a:r>
              <a:rPr lang="fa-IR" sz="2000" b="1" kern="0" dirty="0" smtClean="0">
                <a:latin typeface="+mn-lt"/>
                <a:cs typeface="B Lotus" pitchFamily="2" charset="-78"/>
              </a:rPr>
              <a:t>) را که يکي از روش هاي ساده سازي است، بررسي نماييد.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36000" b="-3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71414"/>
            <a:ext cx="6715172" cy="928694"/>
          </a:xfrm>
        </p:spPr>
        <p:txBody>
          <a:bodyPr/>
          <a:lstStyle/>
          <a:p>
            <a:pPr algn="l"/>
            <a:r>
              <a:rPr lang="en-US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-Minimization’s </a:t>
            </a:r>
            <a:r>
              <a:rPr lang="en-US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Effects on a Circuit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1000100" y="4957786"/>
            <a:ext cx="7358114" cy="147161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  <a:buFont typeface="Wingdings" pitchFamily="2" charset="2"/>
              <a:buChar char="q"/>
            </a:pPr>
            <a:r>
              <a:rPr lang="en-US" sz="1800" dirty="0"/>
              <a:t>Minimization </a:t>
            </a:r>
            <a:r>
              <a:rPr lang="en-US" sz="1800" dirty="0">
                <a:solidFill>
                  <a:srgbClr val="C00000"/>
                </a:solidFill>
              </a:rPr>
              <a:t>decreases</a:t>
            </a:r>
            <a:r>
              <a:rPr lang="en-US" sz="1800" dirty="0"/>
              <a:t> our use of </a:t>
            </a:r>
            <a:r>
              <a:rPr lang="en-US" sz="1800" dirty="0">
                <a:solidFill>
                  <a:srgbClr val="C00000"/>
                </a:solidFill>
              </a:rPr>
              <a:t>transistors</a:t>
            </a:r>
            <a:r>
              <a:rPr lang="en-US" sz="1800" dirty="0"/>
              <a:t>.</a:t>
            </a:r>
          </a:p>
          <a:p>
            <a:pPr>
              <a:lnSpc>
                <a:spcPct val="90000"/>
              </a:lnSpc>
              <a:buFont typeface="Wingdings" pitchFamily="2" charset="2"/>
              <a:buChar char="q"/>
            </a:pPr>
            <a:r>
              <a:rPr lang="en-US" sz="1800" dirty="0"/>
              <a:t>Minimization affects </a:t>
            </a:r>
            <a:r>
              <a:rPr lang="en-US" sz="1800" dirty="0">
                <a:solidFill>
                  <a:srgbClr val="00B050"/>
                </a:solidFill>
              </a:rPr>
              <a:t>circuit timing </a:t>
            </a:r>
            <a:r>
              <a:rPr lang="en-US" sz="1800" dirty="0"/>
              <a:t>.</a:t>
            </a:r>
          </a:p>
          <a:p>
            <a:pPr>
              <a:lnSpc>
                <a:spcPct val="90000"/>
              </a:lnSpc>
              <a:buFont typeface="Wingdings" pitchFamily="2" charset="2"/>
              <a:buChar char="q"/>
            </a:pPr>
            <a:r>
              <a:rPr lang="en-US" sz="1800" dirty="0"/>
              <a:t>Minimization affects </a:t>
            </a:r>
            <a:r>
              <a:rPr lang="en-US" sz="18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power consumption</a:t>
            </a:r>
            <a:r>
              <a:rPr lang="en-US" sz="1800" dirty="0"/>
              <a:t>.																																																																		</a:t>
            </a:r>
          </a:p>
        </p:txBody>
      </p:sp>
      <p:sp>
        <p:nvSpPr>
          <p:cNvPr id="4" name="Rectangle 3"/>
          <p:cNvSpPr/>
          <p:nvPr/>
        </p:nvSpPr>
        <p:spPr>
          <a:xfrm>
            <a:off x="1142976" y="1214422"/>
            <a:ext cx="735811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"/>
            </a:pPr>
            <a:r>
              <a:rPr lang="fa-IR" sz="3200" dirty="0" smtClean="0">
                <a:cs typeface="B Lotus" pitchFamily="2" charset="-78"/>
              </a:rPr>
              <a:t> نتيجه حاصل از ساده سازي، ليترالهاي (</a:t>
            </a:r>
            <a:r>
              <a:rPr lang="en-US" sz="3200" dirty="0" smtClean="0">
                <a:cs typeface="B Lotus" pitchFamily="2" charset="-78"/>
              </a:rPr>
              <a:t>literals</a:t>
            </a:r>
            <a:r>
              <a:rPr lang="fa-IR" sz="3200" dirty="0" smtClean="0">
                <a:cs typeface="B Lotus" pitchFamily="2" charset="-78"/>
              </a:rPr>
              <a:t>) کمتري خواهد داشت.</a:t>
            </a:r>
            <a:endParaRPr lang="en-US" sz="3200" dirty="0" smtClean="0">
              <a:cs typeface="B Lotus" pitchFamily="2" charset="-78"/>
            </a:endParaRPr>
          </a:p>
          <a:p>
            <a:pPr algn="just">
              <a:buFont typeface="Wingdings" pitchFamily="2" charset="2"/>
              <a:buChar char=""/>
            </a:pPr>
            <a:endParaRPr lang="en-US" sz="3200" dirty="0" smtClean="0">
              <a:cs typeface="B Lotus" pitchFamily="2" charset="-78"/>
            </a:endParaRPr>
          </a:p>
          <a:p>
            <a:pPr algn="just">
              <a:buFont typeface="Wingdings" pitchFamily="2" charset="2"/>
              <a:buChar char=""/>
            </a:pPr>
            <a:r>
              <a:rPr lang="en-US" sz="3200" dirty="0" smtClean="0">
                <a:cs typeface="B Lotus" pitchFamily="2" charset="-78"/>
              </a:rPr>
              <a:t> </a:t>
            </a:r>
            <a:r>
              <a:rPr lang="fa-IR" sz="3200" dirty="0" smtClean="0">
                <a:cs typeface="B Lotus" pitchFamily="2" charset="-78"/>
              </a:rPr>
              <a:t>لذا در پياده سازي نهايي به تعداد کمتري سيم و گيت منطقي نياز دارد.</a:t>
            </a:r>
            <a:endParaRPr lang="en-US" sz="3200" dirty="0" smtClean="0">
              <a:cs typeface="B Lotus" pitchFamily="2" charset="-78"/>
            </a:endParaRPr>
          </a:p>
          <a:p>
            <a:pPr algn="just">
              <a:buFont typeface="Wingdings" pitchFamily="2" charset="2"/>
              <a:buChar char=""/>
            </a:pPr>
            <a:endParaRPr lang="fa-IR" sz="3200" dirty="0" smtClean="0">
              <a:cs typeface="B Lotus" pitchFamily="2" charset="-78"/>
            </a:endParaRPr>
          </a:p>
          <a:p>
            <a:pPr algn="just">
              <a:buFont typeface="Wingdings" pitchFamily="2" charset="2"/>
              <a:buChar char=""/>
            </a:pPr>
            <a:r>
              <a:rPr lang="fa-IR" sz="3200" dirty="0" smtClean="0">
                <a:cs typeface="B Lotus" pitchFamily="2" charset="-78"/>
              </a:rPr>
              <a:t> بالطبع اين مساله باعث مي گردد که:</a:t>
            </a:r>
            <a:endParaRPr lang="en-US" sz="3200" dirty="0">
              <a:cs typeface="B Lotus" pitchFamily="2" charset="-78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Shape 124929"/>
          <p:cNvSpPr>
            <a:spLocks noGrp="1" noChangeArrowheads="1"/>
          </p:cNvSpPr>
          <p:nvPr>
            <p:ph type="title" idx="4294967295"/>
          </p:nvPr>
        </p:nvSpPr>
        <p:spPr>
          <a:xfrm>
            <a:off x="4957763" y="71438"/>
            <a:ext cx="4186237" cy="939800"/>
          </a:xfrm>
        </p:spPr>
        <p:txBody>
          <a:bodyPr lIns="92075" tIns="46038" rIns="92075" bIns="46038"/>
          <a:lstStyle/>
          <a:p>
            <a:pPr algn="r" rtl="1" eaLnBrk="1" hangingPunct="1"/>
            <a:r>
              <a:rPr lang="fa-IR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روشهاي ساده‌سازي توابع</a:t>
            </a:r>
            <a:endParaRPr lang="en-US" sz="32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120835" name="Shape 124930"/>
          <p:cNvSpPr>
            <a:spLocks noGrp="1" noChangeArrowheads="1"/>
          </p:cNvSpPr>
          <p:nvPr>
            <p:ph type="body" idx="4294967295"/>
          </p:nvPr>
        </p:nvSpPr>
        <p:spPr>
          <a:xfrm>
            <a:off x="3171825" y="1000125"/>
            <a:ext cx="5972175" cy="1428750"/>
          </a:xfrm>
        </p:spPr>
        <p:txBody>
          <a:bodyPr lIns="92075" tIns="46038" rIns="92075" bIns="46038">
            <a:normAutofit lnSpcReduction="10000"/>
          </a:bodyPr>
          <a:lstStyle/>
          <a:p>
            <a:pPr algn="justLow" rtl="1" eaLnBrk="1" hangingPunct="1">
              <a:buFont typeface="Wingdings" pitchFamily="2" charset="2"/>
              <a:buChar char="q"/>
            </a:pPr>
            <a:r>
              <a:rPr lang="fa-IR" sz="2600" b="1" dirty="0" smtClean="0">
                <a:cs typeface="Nazanin" pitchFamily="2" charset="-78"/>
              </a:rPr>
              <a:t>استفاده از قضايا و اصول جبر بول</a:t>
            </a:r>
          </a:p>
          <a:p>
            <a:pPr algn="justLow" rtl="1" eaLnBrk="1" hangingPunct="1">
              <a:buFont typeface="Wingdings" pitchFamily="2" charset="2"/>
              <a:buChar char="q"/>
            </a:pPr>
            <a:r>
              <a:rPr lang="fa-IR" sz="2600" b="1" dirty="0" smtClean="0">
                <a:cs typeface="Nazanin" pitchFamily="2" charset="-78"/>
              </a:rPr>
              <a:t>استفاده از جدول كارنو(</a:t>
            </a:r>
            <a:r>
              <a:rPr lang="en-US" sz="2800" dirty="0" smtClean="0">
                <a:cs typeface="B Lotus" pitchFamily="2" charset="-78"/>
              </a:rPr>
              <a:t>KM</a:t>
            </a:r>
            <a:r>
              <a:rPr lang="fa-IR" sz="2600" b="1" dirty="0" smtClean="0">
                <a:cs typeface="Nazanin" pitchFamily="2" charset="-78"/>
              </a:rPr>
              <a:t>)</a:t>
            </a:r>
          </a:p>
          <a:p>
            <a:pPr algn="justLow" rtl="1" eaLnBrk="1" hangingPunct="1">
              <a:buFont typeface="Wingdings" pitchFamily="2" charset="2"/>
              <a:buChar char="q"/>
            </a:pPr>
            <a:r>
              <a:rPr lang="fa-IR" sz="2600" b="1" dirty="0" smtClean="0">
                <a:cs typeface="Nazanin" pitchFamily="2" charset="-78"/>
              </a:rPr>
              <a:t>استفاده از روش جدول بندي(</a:t>
            </a:r>
            <a:r>
              <a:rPr lang="en-US" sz="2800" dirty="0" smtClean="0">
                <a:cs typeface="B Lotus" pitchFamily="2" charset="-78"/>
              </a:rPr>
              <a:t>QM</a:t>
            </a:r>
            <a:r>
              <a:rPr lang="fa-IR" sz="2600" b="1" dirty="0" smtClean="0">
                <a:cs typeface="Nazanin" pitchFamily="2" charset="-78"/>
              </a:rPr>
              <a:t>)</a:t>
            </a:r>
          </a:p>
        </p:txBody>
      </p:sp>
      <p:sp>
        <p:nvSpPr>
          <p:cNvPr id="4" name="Rectangle 3"/>
          <p:cNvSpPr/>
          <p:nvPr/>
        </p:nvSpPr>
        <p:spPr>
          <a:xfrm>
            <a:off x="642910" y="3000372"/>
            <a:ext cx="771528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;"/>
            </a:pPr>
            <a:r>
              <a:rPr lang="fa-IR" dirty="0" smtClean="0">
                <a:cs typeface="B Lotus" pitchFamily="2" charset="-78"/>
              </a:rPr>
              <a:t> در جبر بول </a:t>
            </a:r>
            <a:r>
              <a:rPr lang="fa-IR" dirty="0" smtClean="0">
                <a:solidFill>
                  <a:srgbClr val="C00000"/>
                </a:solidFill>
                <a:cs typeface="B Lotus" pitchFamily="2" charset="-78"/>
              </a:rPr>
              <a:t>تشخيص قدم بعدي </a:t>
            </a:r>
            <a:r>
              <a:rPr lang="fa-IR" dirty="0" smtClean="0">
                <a:cs typeface="B Lotus" pitchFamily="2" charset="-78"/>
              </a:rPr>
              <a:t>مشکل است.</a:t>
            </a:r>
            <a:endParaRPr lang="en-US" dirty="0" smtClean="0">
              <a:cs typeface="B Lotus" pitchFamily="2" charset="-78"/>
            </a:endParaRPr>
          </a:p>
          <a:p>
            <a:pPr algn="just">
              <a:buFont typeface="Wingdings" pitchFamily="2" charset="2"/>
              <a:buChar char=";"/>
            </a:pPr>
            <a:endParaRPr lang="fa-IR" dirty="0" smtClean="0">
              <a:cs typeface="B Lotus" pitchFamily="2" charset="-78"/>
            </a:endParaRPr>
          </a:p>
          <a:p>
            <a:pPr algn="just">
              <a:buFont typeface="Wingdings" pitchFamily="2" charset="2"/>
              <a:buChar char=";"/>
            </a:pPr>
            <a:r>
              <a:rPr lang="fa-IR" dirty="0" smtClean="0">
                <a:cs typeface="B Lotus" pitchFamily="2" charset="-78"/>
              </a:rPr>
              <a:t>  لذا ساده سازي بولي با </a:t>
            </a:r>
            <a:r>
              <a:rPr lang="fa-IR" dirty="0" smtClean="0">
                <a:solidFill>
                  <a:schemeClr val="accent2"/>
                </a:solidFill>
                <a:cs typeface="B Lotus" pitchFamily="2" charset="-78"/>
              </a:rPr>
              <a:t>سعي و خطا </a:t>
            </a:r>
            <a:r>
              <a:rPr lang="fa-IR" dirty="0" smtClean="0">
                <a:cs typeface="B Lotus" pitchFamily="2" charset="-78"/>
              </a:rPr>
              <a:t>همراه است.</a:t>
            </a:r>
            <a:endParaRPr lang="en-US" dirty="0" smtClean="0">
              <a:cs typeface="B Lotus" pitchFamily="2" charset="-78"/>
            </a:endParaRPr>
          </a:p>
          <a:p>
            <a:pPr algn="just">
              <a:buFont typeface="Wingdings" pitchFamily="2" charset="2"/>
              <a:buChar char=";"/>
            </a:pPr>
            <a:endParaRPr lang="fa-IR" dirty="0" smtClean="0">
              <a:cs typeface="B Lotus" pitchFamily="2" charset="-78"/>
            </a:endParaRPr>
          </a:p>
          <a:p>
            <a:pPr algn="just">
              <a:buFont typeface="Wingdings" pitchFamily="2" charset="2"/>
              <a:buChar char=";"/>
            </a:pPr>
            <a:r>
              <a:rPr lang="fa-IR" dirty="0" smtClean="0">
                <a:cs typeface="B Lotus" pitchFamily="2" charset="-78"/>
              </a:rPr>
              <a:t> بنابراين از روشهاي سيستماتيک(</a:t>
            </a:r>
            <a:r>
              <a:rPr lang="en-US" dirty="0" smtClean="0"/>
              <a:t>systematic approach</a:t>
            </a:r>
            <a:r>
              <a:rPr lang="fa-IR" dirty="0" smtClean="0">
                <a:cs typeface="B Lotus" pitchFamily="2" charset="-78"/>
              </a:rPr>
              <a:t>) مانند </a:t>
            </a:r>
            <a:r>
              <a:rPr lang="en-US" dirty="0" smtClean="0">
                <a:cs typeface="B Lotus" pitchFamily="2" charset="-78"/>
              </a:rPr>
              <a:t>KM</a:t>
            </a:r>
            <a:r>
              <a:rPr lang="fa-IR" dirty="0" smtClean="0">
                <a:cs typeface="B Lotus" pitchFamily="2" charset="-78"/>
              </a:rPr>
              <a:t> و </a:t>
            </a:r>
            <a:r>
              <a:rPr lang="en-US" dirty="0" smtClean="0">
                <a:cs typeface="B Lotus" pitchFamily="2" charset="-78"/>
              </a:rPr>
              <a:t>QM</a:t>
            </a:r>
            <a:r>
              <a:rPr lang="fa-IR" dirty="0" smtClean="0">
                <a:cs typeface="B Lotus" pitchFamily="2" charset="-78"/>
              </a:rPr>
              <a:t> براي ساده سازي توابع بولي استفاده مي شود.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Shape 128001"/>
          <p:cNvSpPr>
            <a:spLocks noGrp="1" noChangeArrowheads="1"/>
          </p:cNvSpPr>
          <p:nvPr>
            <p:ph type="title" idx="4294967295"/>
          </p:nvPr>
        </p:nvSpPr>
        <p:spPr>
          <a:xfrm>
            <a:off x="1600200" y="0"/>
            <a:ext cx="7543800" cy="868363"/>
          </a:xfrm>
        </p:spPr>
        <p:txBody>
          <a:bodyPr lIns="92075" tIns="46038" rIns="92075" bIns="46038"/>
          <a:lstStyle/>
          <a:p>
            <a:pPr algn="r" rtl="1" eaLnBrk="1" hangingPunct="1"/>
            <a:r>
              <a:rPr lang="fa-IR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جدول كارنو (</a:t>
            </a:r>
            <a:r>
              <a:rPr lang="en-US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Karnaugh map</a:t>
            </a:r>
            <a:r>
              <a:rPr lang="fa-IR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)</a:t>
            </a:r>
            <a:endParaRPr lang="en-US" sz="32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124931" name="Shape 128002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000125"/>
            <a:ext cx="8229600" cy="5597525"/>
          </a:xfrm>
        </p:spPr>
        <p:txBody>
          <a:bodyPr lIns="92075" tIns="46038" rIns="92075" bIns="46038">
            <a:normAutofit/>
          </a:bodyPr>
          <a:lstStyle/>
          <a:p>
            <a:pPr algn="justLow" rtl="1" eaLnBrk="1" hangingPunct="1">
              <a:buFont typeface="Wingdings" pitchFamily="2" charset="2"/>
              <a:buChar char="q"/>
            </a:pPr>
            <a:r>
              <a:rPr lang="fa-IR" sz="2800" kern="1200" dirty="0" smtClean="0">
                <a:latin typeface="Times New Roman" pitchFamily="18" charset="0"/>
                <a:cs typeface="B Lotus" pitchFamily="2" charset="-78"/>
              </a:rPr>
              <a:t> يكي از بهترين ابزارها براي ساده‌سازي توابع، جدول كارنو است. اين روش اولين بار توسط ويچ پيشنهاد شد و سپس توسط کارنو اصلاح گرديد.(</a:t>
            </a:r>
            <a:r>
              <a:rPr lang="fa-IR" sz="2800" kern="1200" dirty="0" smtClean="0">
                <a:solidFill>
                  <a:srgbClr val="FF0000"/>
                </a:solidFill>
                <a:latin typeface="Times New Roman" pitchFamily="18" charset="0"/>
                <a:cs typeface="B Lotus" pitchFamily="2" charset="-78"/>
              </a:rPr>
              <a:t>دياگرام ويچ</a:t>
            </a:r>
            <a:r>
              <a:rPr lang="fa-IR" sz="2800" kern="1200" dirty="0" smtClean="0">
                <a:latin typeface="Times New Roman" pitchFamily="18" charset="0"/>
                <a:cs typeface="B Lotus" pitchFamily="2" charset="-78"/>
              </a:rPr>
              <a:t>)</a:t>
            </a:r>
            <a:endParaRPr lang="en-US" sz="2800" kern="1200" dirty="0" smtClean="0">
              <a:latin typeface="Times New Roman" pitchFamily="18" charset="0"/>
              <a:cs typeface="B Lotus" pitchFamily="2" charset="-78"/>
            </a:endParaRPr>
          </a:p>
          <a:p>
            <a:pPr algn="justLow" rtl="1" eaLnBrk="1" hangingPunct="1">
              <a:buFont typeface="Wingdings" pitchFamily="2" charset="2"/>
              <a:buChar char="q"/>
            </a:pPr>
            <a:endParaRPr lang="fa-IR" sz="2800" kern="1200" dirty="0" smtClean="0">
              <a:latin typeface="Times New Roman" pitchFamily="18" charset="0"/>
              <a:cs typeface="B Lotus" pitchFamily="2" charset="-78"/>
            </a:endParaRPr>
          </a:p>
          <a:p>
            <a:pPr algn="justLow" rtl="1">
              <a:buFont typeface="Wingdings" pitchFamily="2" charset="2"/>
              <a:buChar char="q"/>
            </a:pPr>
            <a:r>
              <a:rPr lang="fa-IR" sz="2800" kern="1200" dirty="0" smtClean="0">
                <a:latin typeface="Times New Roman" pitchFamily="18" charset="0"/>
                <a:cs typeface="B Lotus" pitchFamily="2" charset="-78"/>
              </a:rPr>
              <a:t> براي ساده سازي توابع با </a:t>
            </a:r>
            <a:r>
              <a:rPr lang="fa-IR" sz="2800" b="1" kern="1200" dirty="0" smtClean="0">
                <a:solidFill>
                  <a:schemeClr val="accent2"/>
                </a:solidFill>
                <a:latin typeface="Times New Roman" pitchFamily="18" charset="0"/>
                <a:cs typeface="B Lotus" pitchFamily="2" charset="-78"/>
              </a:rPr>
              <a:t>حداکثر شش ورودي</a:t>
            </a:r>
            <a:r>
              <a:rPr lang="fa-IR" sz="2800" kern="1200" dirty="0" smtClean="0">
                <a:latin typeface="Times New Roman" pitchFamily="18" charset="0"/>
                <a:cs typeface="B Lotus" pitchFamily="2" charset="-78"/>
              </a:rPr>
              <a:t>، مي توان از جدول کارنا استفاده کرد.</a:t>
            </a:r>
            <a:endParaRPr lang="en-US" sz="2800" kern="1200" dirty="0" smtClean="0">
              <a:latin typeface="Times New Roman" pitchFamily="18" charset="0"/>
              <a:cs typeface="B Lotus" pitchFamily="2" charset="-78"/>
            </a:endParaRPr>
          </a:p>
          <a:p>
            <a:pPr algn="justLow" rtl="1">
              <a:buFont typeface="Wingdings" pitchFamily="2" charset="2"/>
              <a:buChar char="q"/>
            </a:pPr>
            <a:endParaRPr lang="en-US" sz="2800" kern="1200" dirty="0" smtClean="0">
              <a:latin typeface="Times New Roman" pitchFamily="18" charset="0"/>
              <a:cs typeface="B Lotus" pitchFamily="2" charset="-78"/>
            </a:endParaRPr>
          </a:p>
          <a:p>
            <a:pPr algn="justLow" rtl="1">
              <a:buFont typeface="Wingdings" pitchFamily="2" charset="2"/>
              <a:buChar char="q"/>
            </a:pPr>
            <a:r>
              <a:rPr lang="fa-IR" sz="2800" kern="1200" dirty="0" smtClean="0">
                <a:latin typeface="Times New Roman" pitchFamily="18" charset="0"/>
                <a:cs typeface="B Lotus" pitchFamily="2" charset="-78"/>
              </a:rPr>
              <a:t> جدول کارنا را مي توان به عنوان </a:t>
            </a:r>
            <a:r>
              <a:rPr lang="fa-IR" sz="2800" u="sng" kern="1200" dirty="0" smtClean="0">
                <a:solidFill>
                  <a:srgbClr val="00B050"/>
                </a:solidFill>
                <a:latin typeface="Times New Roman" pitchFamily="18" charset="0"/>
                <a:cs typeface="B Lotus" pitchFamily="2" charset="-78"/>
              </a:rPr>
              <a:t>معادل گرافيکي جدول درستي </a:t>
            </a:r>
            <a:r>
              <a:rPr lang="fa-IR" sz="2800" kern="1200" dirty="0" smtClean="0">
                <a:latin typeface="Times New Roman" pitchFamily="18" charset="0"/>
                <a:cs typeface="B Lotus" pitchFamily="2" charset="-78"/>
              </a:rPr>
              <a:t>در نظر گرفت. </a:t>
            </a:r>
            <a:endParaRPr lang="en-US" sz="2800" kern="1200" dirty="0" smtClean="0">
              <a:latin typeface="Times New Roman" pitchFamily="18" charset="0"/>
              <a:cs typeface="B Lotus" pitchFamily="2" charset="-78"/>
            </a:endParaRPr>
          </a:p>
          <a:p>
            <a:pPr algn="justLow" rtl="1">
              <a:buFont typeface="Wingdings" pitchFamily="2" charset="2"/>
              <a:buChar char="q"/>
            </a:pPr>
            <a:r>
              <a:rPr lang="fa-IR" sz="2800" kern="1200" dirty="0" smtClean="0">
                <a:latin typeface="Times New Roman" pitchFamily="18" charset="0"/>
                <a:cs typeface="B Lotus" pitchFamily="2" charset="-78"/>
              </a:rPr>
              <a:t> هر </a:t>
            </a:r>
            <a:r>
              <a:rPr lang="fa-IR" sz="2800" b="1" kern="1200" dirty="0" smtClean="0">
                <a:latin typeface="Times New Roman" pitchFamily="18" charset="0"/>
                <a:cs typeface="B Lotus" pitchFamily="2" charset="-78"/>
              </a:rPr>
              <a:t>حالت </a:t>
            </a:r>
            <a:r>
              <a:rPr lang="fa-IR" sz="2800" kern="1200" dirty="0" smtClean="0">
                <a:latin typeface="Times New Roman" pitchFamily="18" charset="0"/>
                <a:cs typeface="B Lotus" pitchFamily="2" charset="-78"/>
              </a:rPr>
              <a:t>از جدول درستي معادل با يک </a:t>
            </a:r>
            <a:r>
              <a:rPr lang="fa-IR" sz="2800" b="1" kern="1200" dirty="0" smtClean="0">
                <a:latin typeface="Times New Roman" pitchFamily="18" charset="0"/>
                <a:cs typeface="B Lotus" pitchFamily="2" charset="-78"/>
              </a:rPr>
              <a:t>مربع(خانه)</a:t>
            </a:r>
            <a:r>
              <a:rPr lang="fa-IR" sz="2800" kern="1200" dirty="0" smtClean="0">
                <a:latin typeface="Times New Roman" pitchFamily="18" charset="0"/>
                <a:cs typeface="B Lotus" pitchFamily="2" charset="-78"/>
              </a:rPr>
              <a:t> از نقشه کارنو است. بنابراين تعداد خانه هاي جدول کارنو، با توجه به تعداد ورودي ها بدست مي آيد.</a:t>
            </a:r>
          </a:p>
          <a:p>
            <a:pPr algn="justLow" rtl="1">
              <a:buFont typeface="Wingdings" pitchFamily="2" charset="2"/>
              <a:buChar char="q"/>
            </a:pPr>
            <a:endParaRPr lang="fa-IR" sz="2800" kern="1200" dirty="0" smtClean="0">
              <a:latin typeface="Times New Roman" pitchFamily="18" charset="0"/>
              <a:cs typeface="B Lotus" pitchFamily="2" charset="-78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Shape 124929"/>
          <p:cNvSpPr>
            <a:spLocks noGrp="1" noChangeArrowheads="1"/>
          </p:cNvSpPr>
          <p:nvPr>
            <p:ph type="title" idx="4294967295"/>
          </p:nvPr>
        </p:nvSpPr>
        <p:spPr>
          <a:xfrm>
            <a:off x="4929188" y="0"/>
            <a:ext cx="4214812" cy="785813"/>
          </a:xfrm>
        </p:spPr>
        <p:txBody>
          <a:bodyPr lIns="92075" tIns="46038" rIns="92075" bIns="46038"/>
          <a:lstStyle/>
          <a:p>
            <a:pPr algn="r" rtl="1" eaLnBrk="1" hangingPunct="1"/>
            <a:r>
              <a:rPr lang="fa-IR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مشخصات جدول كارنو </a:t>
            </a:r>
            <a:endParaRPr lang="en-US" sz="32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120835" name="Shape 124930"/>
          <p:cNvSpPr>
            <a:spLocks noGrp="1" noChangeArrowheads="1"/>
          </p:cNvSpPr>
          <p:nvPr>
            <p:ph type="body" idx="4294967295"/>
          </p:nvPr>
        </p:nvSpPr>
        <p:spPr>
          <a:xfrm>
            <a:off x="0" y="785813"/>
            <a:ext cx="8229600" cy="5500687"/>
          </a:xfrm>
        </p:spPr>
        <p:txBody>
          <a:bodyPr lIns="92075" tIns="46038" rIns="92075" bIns="46038"/>
          <a:lstStyle/>
          <a:p>
            <a:pPr algn="justLow" rtl="1" eaLnBrk="1" hangingPunct="1">
              <a:buFont typeface="Wingdings" pitchFamily="2" charset="2"/>
              <a:buChar char="q"/>
            </a:pPr>
            <a:r>
              <a:rPr lang="fa-IR" sz="2800" kern="1200" dirty="0" smtClean="0">
                <a:latin typeface="Times New Roman" pitchFamily="18" charset="0"/>
                <a:cs typeface="B Lotus" pitchFamily="2" charset="-78"/>
              </a:rPr>
              <a:t> هر تابع بولي را مي‌توان بصورت مجموعي از مينترمها نشان داد. جدول كارنو از مربع هايي تشكيل شده است كه </a:t>
            </a:r>
            <a:r>
              <a:rPr lang="fa-IR" sz="2800" b="1" kern="1200" dirty="0" smtClean="0">
                <a:latin typeface="Times New Roman" pitchFamily="18" charset="0"/>
                <a:cs typeface="B Lotus" pitchFamily="2" charset="-78"/>
              </a:rPr>
              <a:t>هر مربع، نشان دهنده يک مينترم است.</a:t>
            </a:r>
          </a:p>
          <a:p>
            <a:pPr algn="justLow" rtl="1">
              <a:buFont typeface="Wingdings" pitchFamily="2" charset="2"/>
              <a:buChar char="q"/>
            </a:pPr>
            <a:r>
              <a:rPr lang="fa-IR" sz="2800" kern="1200" dirty="0" smtClean="0">
                <a:latin typeface="Times New Roman" pitchFamily="18" charset="0"/>
                <a:cs typeface="B Lotus" pitchFamily="2" charset="-78"/>
              </a:rPr>
              <a:t> سطرها و ستونهاي اين جدول به روش </a:t>
            </a:r>
            <a:r>
              <a:rPr lang="fa-IR" sz="2800" b="1" kern="1200" dirty="0" smtClean="0">
                <a:solidFill>
                  <a:srgbClr val="C00000"/>
                </a:solidFill>
                <a:latin typeface="Times New Roman" pitchFamily="18" charset="0"/>
                <a:cs typeface="B Lotus" pitchFamily="2" charset="-78"/>
              </a:rPr>
              <a:t>کد گري</a:t>
            </a:r>
            <a:r>
              <a:rPr lang="fa-IR" sz="2800" kern="1200" dirty="0" smtClean="0">
                <a:latin typeface="Times New Roman" pitchFamily="18" charset="0"/>
                <a:cs typeface="B Lotus" pitchFamily="2" charset="-78"/>
              </a:rPr>
              <a:t>، کدگذاري مي گردند.</a:t>
            </a:r>
          </a:p>
          <a:p>
            <a:pPr algn="justLow" rtl="1">
              <a:buNone/>
            </a:pPr>
            <a:endParaRPr lang="fa-IR" sz="2800" kern="1200" dirty="0" smtClean="0">
              <a:latin typeface="Times New Roman" pitchFamily="18" charset="0"/>
              <a:cs typeface="B Lotus" pitchFamily="2" charset="-78"/>
            </a:endParaRPr>
          </a:p>
          <a:p>
            <a:pPr algn="justLow" rtl="1" eaLnBrk="1" hangingPunct="1">
              <a:buFont typeface="Wingdings" pitchFamily="2" charset="2"/>
              <a:buChar char="q"/>
            </a:pPr>
            <a:r>
              <a:rPr lang="fa-IR" sz="2800" kern="1200" dirty="0" smtClean="0">
                <a:latin typeface="Times New Roman" pitchFamily="18" charset="0"/>
                <a:cs typeface="B Lotus" pitchFamily="2" charset="-78"/>
              </a:rPr>
              <a:t> </a:t>
            </a:r>
            <a:r>
              <a:rPr lang="fa-IR" sz="2800" u="sng" kern="1200" dirty="0" smtClean="0">
                <a:latin typeface="Times New Roman" pitchFamily="18" charset="0"/>
                <a:cs typeface="B Lotus" pitchFamily="2" charset="-78"/>
              </a:rPr>
              <a:t>هر دومربع همسايه فقط در يک متغير با هم اختلاف دارند. </a:t>
            </a:r>
            <a:r>
              <a:rPr lang="fa-IR" sz="2800" kern="1200" dirty="0" smtClean="0">
                <a:latin typeface="Times New Roman" pitchFamily="18" charset="0"/>
                <a:cs typeface="B Lotus" pitchFamily="2" charset="-78"/>
              </a:rPr>
              <a:t>لذا مي توان با توجه به خواص جبر بول، مجموع آنها را ساده کرد.(متغير مشترک را حذف نمود)</a:t>
            </a:r>
          </a:p>
          <a:p>
            <a:pPr algn="justLow" rtl="1" eaLnBrk="1" hangingPunct="1">
              <a:buFont typeface="Wingdings" pitchFamily="2" charset="2"/>
              <a:buChar char="q"/>
            </a:pPr>
            <a:r>
              <a:rPr lang="fa-IR" sz="2800" kern="1200" dirty="0" smtClean="0">
                <a:latin typeface="Times New Roman" pitchFamily="18" charset="0"/>
                <a:cs typeface="B Lotus" pitchFamily="2" charset="-78"/>
              </a:rPr>
              <a:t> خانه‌هايي از جدول كه </a:t>
            </a:r>
            <a:r>
              <a:rPr lang="fa-IR" sz="2800" b="1" kern="1200" dirty="0" smtClean="0">
                <a:solidFill>
                  <a:srgbClr val="009900"/>
                </a:solidFill>
                <a:latin typeface="Times New Roman" pitchFamily="18" charset="0"/>
                <a:cs typeface="B Lotus" pitchFamily="2" charset="-78"/>
              </a:rPr>
              <a:t>مقدارتابع در آنها برابر با يك </a:t>
            </a:r>
            <a:r>
              <a:rPr lang="fa-IR" sz="2800" kern="1200" dirty="0" smtClean="0">
                <a:latin typeface="Times New Roman" pitchFamily="18" charset="0"/>
                <a:cs typeface="B Lotus" pitchFamily="2" charset="-78"/>
              </a:rPr>
              <a:t>مي‌باشد را مشخص مي‌كنيم.</a:t>
            </a:r>
          </a:p>
          <a:p>
            <a:pPr algn="justLow" rtl="1">
              <a:buFont typeface="Wingdings" pitchFamily="2" charset="2"/>
              <a:buChar char="q"/>
            </a:pPr>
            <a:r>
              <a:rPr lang="fa-IR" sz="2800" kern="1200" dirty="0" smtClean="0">
                <a:latin typeface="Times New Roman" pitchFamily="18" charset="0"/>
                <a:cs typeface="B Lotus" pitchFamily="2" charset="-78"/>
              </a:rPr>
              <a:t> </a:t>
            </a:r>
            <a:r>
              <a:rPr lang="fa-IR" sz="2800" dirty="0" smtClean="0">
                <a:cs typeface="B Lotus" pitchFamily="2" charset="-78"/>
              </a:rPr>
              <a:t> بطور كلي براي توابع با </a:t>
            </a:r>
            <a:r>
              <a:rPr lang="en-US" sz="2800" b="1" i="1" dirty="0" smtClean="0">
                <a:solidFill>
                  <a:schemeClr val="accent2"/>
                </a:solidFill>
                <a:cs typeface="B Lotus" pitchFamily="2" charset="-78"/>
              </a:rPr>
              <a:t>n</a:t>
            </a:r>
            <a:r>
              <a:rPr lang="fa-IR" sz="2800" b="1" dirty="0" smtClean="0">
                <a:solidFill>
                  <a:schemeClr val="accent2"/>
                </a:solidFill>
                <a:cs typeface="B Lotus" pitchFamily="2" charset="-78"/>
              </a:rPr>
              <a:t> متغير</a:t>
            </a:r>
            <a:r>
              <a:rPr lang="fa-IR" sz="2800" dirty="0" smtClean="0">
                <a:cs typeface="B Lotus" pitchFamily="2" charset="-78"/>
              </a:rPr>
              <a:t>، جدول كارنو داراي       خانه است.</a:t>
            </a:r>
          </a:p>
        </p:txBody>
      </p:sp>
      <p:graphicFrame>
        <p:nvGraphicFramePr>
          <p:cNvPr id="267265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8874036"/>
              </p:ext>
            </p:extLst>
          </p:nvPr>
        </p:nvGraphicFramePr>
        <p:xfrm>
          <a:off x="2123728" y="4941168"/>
          <a:ext cx="511175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270" name="Equation" r:id="rId3" imgW="164880" imgH="177480" progId="Equation.3">
                  <p:embed/>
                </p:oleObj>
              </mc:Choice>
              <mc:Fallback>
                <p:oleObj name="Equation" r:id="rId3" imgW="164880" imgH="177480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3728" y="4941168"/>
                        <a:ext cx="511175" cy="5508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36000" b="-3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>
          <a:xfrm>
            <a:off x="4357686" y="19048"/>
            <a:ext cx="4714908" cy="909622"/>
          </a:xfrm>
        </p:spPr>
        <p:txBody>
          <a:bodyPr/>
          <a:lstStyle/>
          <a:p>
            <a:pPr algn="r" rtl="1" eaLnBrk="1" hangingPunct="1"/>
            <a:r>
              <a:rPr lang="fa-IR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-کد گِري(</a:t>
            </a:r>
            <a:r>
              <a:rPr lang="en-US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Gray</a:t>
            </a:r>
            <a:r>
              <a:rPr lang="fa-IR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)</a:t>
            </a:r>
            <a:endParaRPr lang="en-US" sz="32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10035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00134"/>
            <a:ext cx="8229600" cy="1757362"/>
          </a:xfrm>
        </p:spPr>
        <p:txBody>
          <a:bodyPr>
            <a:normAutofit/>
          </a:bodyPr>
          <a:lstStyle/>
          <a:p>
            <a:pPr algn="just" rtl="1" eaLnBrk="1" hangingPunct="1">
              <a:spcBef>
                <a:spcPct val="0"/>
              </a:spcBef>
              <a:buSzPct val="95000"/>
              <a:buFont typeface="Wingdings" pitchFamily="2" charset="2"/>
              <a:buChar char="q"/>
            </a:pPr>
            <a:r>
              <a:rPr lang="fa-IR" sz="2800" kern="1200" dirty="0" smtClean="0">
                <a:latin typeface="Times New Roman" pitchFamily="18" charset="0"/>
                <a:cs typeface="B Lotus" pitchFamily="2" charset="-78"/>
              </a:rPr>
              <a:t>در اين کد،</a:t>
            </a:r>
            <a:r>
              <a:rPr lang="en-US" sz="2800" kern="1200" dirty="0" smtClean="0">
                <a:latin typeface="Times New Roman" pitchFamily="18" charset="0"/>
                <a:cs typeface="B Lotus" pitchFamily="2" charset="-78"/>
              </a:rPr>
              <a:t> </a:t>
            </a:r>
            <a:r>
              <a:rPr lang="fa-IR" sz="2800" kern="1200" dirty="0" smtClean="0">
                <a:latin typeface="Times New Roman" pitchFamily="18" charset="0"/>
                <a:cs typeface="B Lotus" pitchFamily="2" charset="-78"/>
              </a:rPr>
              <a:t>هرکدام از کد ها </a:t>
            </a:r>
            <a:r>
              <a:rPr lang="fa-IR" sz="2800" b="1" kern="1200" dirty="0" smtClean="0">
                <a:solidFill>
                  <a:srgbClr val="C00000"/>
                </a:solidFill>
                <a:latin typeface="Times New Roman" pitchFamily="18" charset="0"/>
                <a:cs typeface="B Lotus" pitchFamily="2" charset="-78"/>
              </a:rPr>
              <a:t>تنها در يک بيت </a:t>
            </a:r>
            <a:r>
              <a:rPr lang="fa-IR" sz="2800" kern="1200" dirty="0" smtClean="0">
                <a:latin typeface="Times New Roman" pitchFamily="18" charset="0"/>
                <a:cs typeface="B Lotus" pitchFamily="2" charset="-78"/>
              </a:rPr>
              <a:t>با کد مجاور خود متفاوت است.</a:t>
            </a:r>
          </a:p>
          <a:p>
            <a:pPr algn="just" rtl="1" eaLnBrk="1" hangingPunct="1">
              <a:spcBef>
                <a:spcPct val="0"/>
              </a:spcBef>
              <a:buSzPct val="95000"/>
              <a:buFont typeface="Wingdings" pitchFamily="2" charset="2"/>
              <a:buChar char="q"/>
            </a:pPr>
            <a:r>
              <a:rPr lang="fa-IR" sz="2800" kern="1200" dirty="0" smtClean="0">
                <a:latin typeface="Times New Roman" pitchFamily="18" charset="0"/>
                <a:cs typeface="B Lotus" pitchFamily="2" charset="-78"/>
              </a:rPr>
              <a:t>اين روند </a:t>
            </a:r>
            <a:r>
              <a:rPr lang="fa-IR" sz="2800" b="1" kern="1200" dirty="0" smtClean="0">
                <a:solidFill>
                  <a:schemeClr val="accent2"/>
                </a:solidFill>
                <a:latin typeface="Times New Roman" pitchFamily="18" charset="0"/>
                <a:cs typeface="B Lotus" pitchFamily="2" charset="-78"/>
              </a:rPr>
              <a:t>چرخشي</a:t>
            </a:r>
            <a:r>
              <a:rPr lang="fa-IR" sz="2800" kern="1200" dirty="0" smtClean="0">
                <a:latin typeface="Times New Roman" pitchFamily="18" charset="0"/>
                <a:cs typeface="B Lotus" pitchFamily="2" charset="-78"/>
              </a:rPr>
              <a:t> است. يعني آخرين کد و اولين کد نيز تنها در يک بيت متفاوتند.</a:t>
            </a:r>
            <a:endParaRPr lang="en-US" sz="2800" kern="1200" dirty="0" smtClean="0">
              <a:latin typeface="Times New Roman" pitchFamily="18" charset="0"/>
              <a:cs typeface="B Lotus" pitchFamily="2" charset="-78"/>
            </a:endParaRPr>
          </a:p>
        </p:txBody>
      </p:sp>
      <p:graphicFrame>
        <p:nvGraphicFramePr>
          <p:cNvPr id="39" name="Table 38"/>
          <p:cNvGraphicFramePr>
            <a:graphicFrameLocks noGrp="1"/>
          </p:cNvGraphicFramePr>
          <p:nvPr/>
        </p:nvGraphicFramePr>
        <p:xfrm>
          <a:off x="1166808" y="3330914"/>
          <a:ext cx="3405192" cy="316992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chemeClr val="bg2">
                      <a:lumMod val="60000"/>
                      <a:lumOff val="40000"/>
                    </a:schemeClr>
                  </a:outerShdw>
                </a:effectLst>
                <a:tableStyleId>{5940675A-B579-460E-94D1-54222C63F5DA}</a:tableStyleId>
              </a:tblPr>
              <a:tblGrid>
                <a:gridCol w="571504"/>
                <a:gridCol w="571504"/>
                <a:gridCol w="571504"/>
                <a:gridCol w="16906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000" dirty="0" smtClean="0">
                          <a:solidFill>
                            <a:srgbClr val="C00000"/>
                          </a:solidFill>
                        </a:rPr>
                        <a:t>0</a:t>
                      </a:r>
                      <a:endParaRPr lang="en-US" sz="20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CCFF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000" dirty="0" smtClean="0">
                          <a:solidFill>
                            <a:srgbClr val="C00000"/>
                          </a:solidFill>
                        </a:rPr>
                        <a:t>1</a:t>
                      </a:r>
                      <a:endParaRPr lang="en-US" sz="20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CCFF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000" dirty="0" smtClean="0">
                          <a:solidFill>
                            <a:srgbClr val="C00000"/>
                          </a:solidFill>
                        </a:rPr>
                        <a:t>2</a:t>
                      </a:r>
                      <a:endParaRPr lang="en-US" sz="20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CCFF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000" dirty="0" smtClean="0">
                          <a:solidFill>
                            <a:srgbClr val="C00000"/>
                          </a:solidFill>
                        </a:rPr>
                        <a:t>3</a:t>
                      </a:r>
                      <a:endParaRPr lang="en-US" sz="20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CCFF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000" dirty="0" smtClean="0">
                          <a:solidFill>
                            <a:srgbClr val="C00000"/>
                          </a:solidFill>
                        </a:rPr>
                        <a:t>4</a:t>
                      </a:r>
                      <a:endParaRPr lang="en-US" sz="20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CCFF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000" dirty="0" smtClean="0">
                          <a:solidFill>
                            <a:srgbClr val="C00000"/>
                          </a:solidFill>
                        </a:rPr>
                        <a:t>5</a:t>
                      </a:r>
                      <a:endParaRPr lang="en-US" sz="20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CCFF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000" dirty="0" smtClean="0">
                          <a:solidFill>
                            <a:srgbClr val="C00000"/>
                          </a:solidFill>
                        </a:rPr>
                        <a:t>6</a:t>
                      </a:r>
                      <a:endParaRPr lang="en-US" sz="20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CCFF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000" dirty="0" smtClean="0">
                          <a:solidFill>
                            <a:srgbClr val="C00000"/>
                          </a:solidFill>
                        </a:rPr>
                        <a:t>7</a:t>
                      </a:r>
                      <a:endParaRPr lang="en-US" sz="20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CCFFFF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4922988" y="2928934"/>
            <a:ext cx="23887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;"/>
            </a:pPr>
            <a:r>
              <a:rPr lang="fa-IR" dirty="0" smtClean="0">
                <a:cs typeface="B Lotus" pitchFamily="2" charset="-78"/>
              </a:rPr>
              <a:t>کد گري سه بيتي:</a:t>
            </a:r>
            <a:endParaRPr lang="en-US" dirty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23486</TotalTime>
  <Words>2912</Words>
  <Application>Microsoft Office PowerPoint</Application>
  <PresentationFormat>On-screen Show (4:3)</PresentationFormat>
  <Paragraphs>676</Paragraphs>
  <Slides>48</Slides>
  <Notes>21</Notes>
  <HiddenSlides>0</HiddenSlides>
  <MMClips>0</MMClips>
  <ScaleCrop>false</ScaleCrop>
  <HeadingPairs>
    <vt:vector size="8" baseType="variant">
      <vt:variant>
        <vt:lpstr>Fonts Used</vt:lpstr>
      </vt:variant>
      <vt:variant>
        <vt:i4>20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48</vt:i4>
      </vt:variant>
    </vt:vector>
  </HeadingPairs>
  <TitlesOfParts>
    <vt:vector size="71" baseType="lpstr">
      <vt:lpstr>Arial Unicode MS</vt:lpstr>
      <vt:lpstr>Arial</vt:lpstr>
      <vt:lpstr>B Lotus</vt:lpstr>
      <vt:lpstr>B Mitra</vt:lpstr>
      <vt:lpstr>B Nazanin</vt:lpstr>
      <vt:lpstr>B Titr</vt:lpstr>
      <vt:lpstr>Calibri</vt:lpstr>
      <vt:lpstr>Comic Sans MS</vt:lpstr>
      <vt:lpstr>Constantia</vt:lpstr>
      <vt:lpstr>Geneva</vt:lpstr>
      <vt:lpstr>굴림</vt:lpstr>
      <vt:lpstr>Lotus</vt:lpstr>
      <vt:lpstr>Majalla UI</vt:lpstr>
      <vt:lpstr>Nazanin</vt:lpstr>
      <vt:lpstr>Symbol</vt:lpstr>
      <vt:lpstr>Tahoma</vt:lpstr>
      <vt:lpstr>Times New Roman</vt:lpstr>
      <vt:lpstr>Wingdings</vt:lpstr>
      <vt:lpstr>Wingdings 2</vt:lpstr>
      <vt:lpstr>Zar</vt:lpstr>
      <vt:lpstr>Flow</vt:lpstr>
      <vt:lpstr>Visio</vt:lpstr>
      <vt:lpstr>Equation</vt:lpstr>
      <vt:lpstr>مدار منطقي</vt:lpstr>
      <vt:lpstr>- رئوس مطالب</vt:lpstr>
      <vt:lpstr>-All NAND/NOR Gates Realization</vt:lpstr>
      <vt:lpstr>-All NAND/NOR Gates Realization</vt:lpstr>
      <vt:lpstr>-Minimization’s Effects on a Circuit</vt:lpstr>
      <vt:lpstr>- روشهاي ساده‌سازي توابع</vt:lpstr>
      <vt:lpstr>- جدول كارنو (Karnaugh map)</vt:lpstr>
      <vt:lpstr>- مشخصات جدول كارنو </vt:lpstr>
      <vt:lpstr>-کد گِري(Gray)</vt:lpstr>
      <vt:lpstr>- جدول كارنو براي دو متغير</vt:lpstr>
      <vt:lpstr>- جدول كارنو سه متغيره</vt:lpstr>
      <vt:lpstr>PowerPoint Presentation</vt:lpstr>
      <vt:lpstr>PowerPoint Presentation</vt:lpstr>
      <vt:lpstr>- همسايگي(Adjacency) در جدول کارنا</vt:lpstr>
      <vt:lpstr>- همسايگي(Adjacency) در جدول کارنا</vt:lpstr>
      <vt:lpstr>- حلقه(Cube)</vt:lpstr>
      <vt:lpstr>- حلقه(Cube)</vt:lpstr>
      <vt:lpstr>- الگوريتم ساده سازي توابع با جدول کارنا</vt:lpstr>
      <vt:lpstr>- MSOP و MPOS</vt:lpstr>
      <vt:lpstr>PowerPoint Presentation</vt:lpstr>
      <vt:lpstr>- مثال جدول کارناي سه متغيره</vt:lpstr>
      <vt:lpstr>- مثال هايي ديگر</vt:lpstr>
      <vt:lpstr>- در جدول کارناي سه متغيره</vt:lpstr>
      <vt:lpstr>- مثال از جدول کارناي چهار متغيره</vt:lpstr>
      <vt:lpstr>- مثال از جدول کارناي چهار متغيره</vt:lpstr>
      <vt:lpstr>- SOP و POS</vt:lpstr>
      <vt:lpstr>- جدول کارنا براي پنج متغيره</vt:lpstr>
      <vt:lpstr>- مثال از جدول کارنا براي پنج متغيره</vt:lpstr>
      <vt:lpstr>- جدول كارنو براي پنج متغيره</vt:lpstr>
      <vt:lpstr>- جدول کارنا براي تابع F(A,B,C,D,E) </vt:lpstr>
      <vt:lpstr>PowerPoint Presentation</vt:lpstr>
      <vt:lpstr>5-Variable K-Map</vt:lpstr>
      <vt:lpstr>6-Variable K-Map</vt:lpstr>
      <vt:lpstr>- ترکيب هاي XOR در جدول کارنو</vt:lpstr>
      <vt:lpstr>- توابع XOR و XNOR</vt:lpstr>
      <vt:lpstr>PowerPoint Presentation</vt:lpstr>
      <vt:lpstr>- توابع نا کامل و حالات don’t-care </vt:lpstr>
      <vt:lpstr>- ساده سازي توابع نا کامل</vt:lpstr>
      <vt:lpstr>- شرايط بي اهميت در حلقه ها</vt:lpstr>
      <vt:lpstr>PowerPoint Presentation</vt:lpstr>
      <vt:lpstr>- روش ساده سازی کویین مک کلاسکی</vt:lpstr>
      <vt:lpstr>روش ساده سازي کوئين-مک کلاسکي</vt:lpstr>
      <vt:lpstr>-QM Tabular Minimization Method</vt:lpstr>
      <vt:lpstr>-QM Tabular Minimization Method</vt:lpstr>
      <vt:lpstr>انتخاب کمترين تعداد ايجاب کننده‌هاي نخستين</vt:lpstr>
      <vt:lpstr>-QM Tabular Minimization Method</vt:lpstr>
      <vt:lpstr>-QM Tabular Minimization Method</vt:lpstr>
      <vt:lpstr>- جلسه آينده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FLORIN LEON</dc:creator>
  <cp:lastModifiedBy>Windows User</cp:lastModifiedBy>
  <cp:revision>1067</cp:revision>
  <dcterms:created xsi:type="dcterms:W3CDTF">2003-04-14T07:27:37Z</dcterms:created>
  <dcterms:modified xsi:type="dcterms:W3CDTF">2018-04-08T19:01:58Z</dcterms:modified>
</cp:coreProperties>
</file>