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99" r:id="rId18"/>
    <p:sldId id="298" r:id="rId19"/>
    <p:sldId id="273" r:id="rId20"/>
    <p:sldId id="274" r:id="rId21"/>
    <p:sldId id="275" r:id="rId22"/>
    <p:sldId id="318" r:id="rId23"/>
    <p:sldId id="319" r:id="rId24"/>
    <p:sldId id="320" r:id="rId25"/>
    <p:sldId id="294" r:id="rId26"/>
    <p:sldId id="295" r:id="rId27"/>
    <p:sldId id="322" r:id="rId28"/>
    <p:sldId id="316" r:id="rId29"/>
    <p:sldId id="317" r:id="rId30"/>
    <p:sldId id="279" r:id="rId31"/>
    <p:sldId id="321"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300" r:id="rId47"/>
    <p:sldId id="301" r:id="rId48"/>
    <p:sldId id="302" r:id="rId49"/>
    <p:sldId id="303" r:id="rId50"/>
    <p:sldId id="304" r:id="rId51"/>
    <p:sldId id="305" r:id="rId52"/>
    <p:sldId id="306" r:id="rId53"/>
    <p:sldId id="307" r:id="rId54"/>
    <p:sldId id="309" r:id="rId55"/>
    <p:sldId id="310" r:id="rId56"/>
    <p:sldId id="308" r:id="rId57"/>
    <p:sldId id="315" r:id="rId58"/>
    <p:sldId id="311" r:id="rId59"/>
    <p:sldId id="313" r:id="rId60"/>
    <p:sldId id="312"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normAutofit/>
          </a:bodyPr>
          <a:lstStyle>
            <a:lvl1pPr algn="ctr">
              <a:defRPr sz="4000">
                <a:cs typeface="B Titr" pitchFamily="2" charset="-78"/>
              </a:defRPr>
            </a:lvl1pPr>
            <a:extLst/>
          </a:lstStyle>
          <a:p>
            <a:r>
              <a:rPr kumimoji="0" lang="en-US" dirty="0" smtClean="0"/>
              <a:t>Click to edit Master title style</a:t>
            </a:r>
            <a:endParaRPr kumimoji="0" lang="en-US" dirty="0"/>
          </a:p>
        </p:txBody>
      </p:sp>
      <p:sp>
        <p:nvSpPr>
          <p:cNvPr id="22" name="Subtitle 21"/>
          <p:cNvSpPr>
            <a:spLocks noGrp="1"/>
          </p:cNvSpPr>
          <p:nvPr>
            <p:ph type="subTitle" idx="1"/>
          </p:nvPr>
        </p:nvSpPr>
        <p:spPr>
          <a:xfrm>
            <a:off x="1432560" y="1850064"/>
            <a:ext cx="7406640" cy="1752600"/>
          </a:xfrm>
        </p:spPr>
        <p:txBody>
          <a:bodyPr tIns="0"/>
          <a:lstStyle>
            <a:lvl1pPr marL="27432" indent="0" algn="r" rtl="1">
              <a:buNone/>
              <a:defRPr sz="2600">
                <a:solidFill>
                  <a:schemeClr val="tx2">
                    <a:shade val="30000"/>
                    <a:satMod val="150000"/>
                  </a:schemeClr>
                </a:solidFill>
                <a:cs typeface="B Traffic"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dirty="0" smtClean="0"/>
              <a:t>Click to edit Master subtitle style</a:t>
            </a:r>
            <a:endParaRPr kumimoji="0" lang="en-US" dirty="0"/>
          </a:p>
        </p:txBody>
      </p:sp>
      <p:sp>
        <p:nvSpPr>
          <p:cNvPr id="7" name="Date Placeholder 6"/>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DA977902-2C33-4684-81A3-AD6835F23ACA}"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4400">
                <a:cs typeface="B Nazanin" panose="00000400000000000000" pitchFamily="2" charset="-78"/>
              </a:defRPr>
            </a:lvl1pPr>
            <a:extLst/>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normAutofit/>
          </a:bodyPr>
          <a:lstStyle>
            <a:lvl1pPr algn="r" rtl="1">
              <a:defRPr sz="4000">
                <a:cs typeface="B Nazanin" panose="00000400000000000000" pitchFamily="2" charset="-78"/>
              </a:defRPr>
            </a:lvl1pPr>
            <a:lvl2pPr algn="r" rtl="1">
              <a:defRPr sz="3600">
                <a:cs typeface="B Nazanin" panose="00000400000000000000" pitchFamily="2" charset="-78"/>
              </a:defRPr>
            </a:lvl2pPr>
            <a:lvl3pPr algn="r" rtl="1">
              <a:defRPr sz="3200">
                <a:cs typeface="B Nazanin" panose="00000400000000000000" pitchFamily="2" charset="-78"/>
              </a:defRPr>
            </a:lvl3pPr>
            <a:lvl4pPr algn="r" rtl="1">
              <a:defRPr sz="2800">
                <a:cs typeface="B Nazanin" panose="00000400000000000000" pitchFamily="2" charset="-78"/>
              </a:defRPr>
            </a:lvl4pPr>
            <a:lvl5pPr algn="r" rtl="1">
              <a:defRPr sz="2800">
                <a:cs typeface="B Nazanin" panose="00000400000000000000" pitchFamily="2" charset="-78"/>
              </a:defRPr>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lvl1pPr>
              <a:defRPr sz="1400">
                <a:cs typeface="B Nazanin" panose="00000400000000000000" pitchFamily="2" charset="-78"/>
              </a:defRPr>
            </a:lvl1pPr>
            <a:extLst/>
          </a:lstStyle>
          <a:p>
            <a:fld id="{830389B6-59C0-4AD1-9FED-785418D2558D}" type="datetimeFigureOut">
              <a:rPr lang="en-US" smtClean="0"/>
              <a:pPr/>
              <a:t>5/31/2017</a:t>
            </a:fld>
            <a:endParaRPr lang="en-US"/>
          </a:p>
        </p:txBody>
      </p:sp>
      <p:sp>
        <p:nvSpPr>
          <p:cNvPr id="5" name="Footer Placeholder 4"/>
          <p:cNvSpPr>
            <a:spLocks noGrp="1"/>
          </p:cNvSpPr>
          <p:nvPr>
            <p:ph type="ftr" sz="quarter" idx="11"/>
          </p:nvPr>
        </p:nvSpPr>
        <p:spPr/>
        <p:txBody>
          <a:bodyPr/>
          <a:lstStyle>
            <a:lvl1pPr>
              <a:defRPr sz="1400">
                <a:cs typeface="B Nazanin" panose="00000400000000000000" pitchFamily="2" charset="-78"/>
              </a:defRPr>
            </a:lvl1pPr>
            <a:extLst/>
          </a:lstStyle>
          <a:p>
            <a:endParaRPr lang="en-US"/>
          </a:p>
        </p:txBody>
      </p:sp>
      <p:sp>
        <p:nvSpPr>
          <p:cNvPr id="6" name="Slide Number Placeholder 5"/>
          <p:cNvSpPr>
            <a:spLocks noGrp="1"/>
          </p:cNvSpPr>
          <p:nvPr>
            <p:ph type="sldNum" sz="quarter" idx="12"/>
          </p:nvPr>
        </p:nvSpPr>
        <p:spPr/>
        <p:txBody>
          <a:bodyPr/>
          <a:lstStyle>
            <a:lvl1pPr>
              <a:defRPr sz="1400">
                <a:cs typeface="B Nazanin" panose="00000400000000000000" pitchFamily="2" charset="-78"/>
              </a:defRPr>
            </a:lvl1pPr>
            <a:extLst/>
          </a:lstStyle>
          <a:p>
            <a:fld id="{DA977902-2C33-4684-81A3-AD6835F23AC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977902-2C33-4684-81A3-AD6835F23ACA}"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A977902-2C33-4684-81A3-AD6835F23ACA}"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A977902-2C33-4684-81A3-AD6835F23AC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830389B6-59C0-4AD1-9FED-785418D2558D}" type="datetimeFigureOut">
              <a:rPr lang="en-US" smtClean="0"/>
              <a:pPr/>
              <a:t>5/31/2017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A977902-2C33-4684-81A3-AD6835F23ACA}"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dirty="0" smtClean="0"/>
              <a:t>Click to edit Master title style</a:t>
            </a:r>
            <a:endParaRPr kumimoji="0" lang="en-US" dirty="0"/>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30389B6-59C0-4AD1-9FED-785418D2558D}" type="datetimeFigureOut">
              <a:rPr lang="en-US" smtClean="0"/>
              <a:pPr/>
              <a:t>5/31/2017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A977902-2C33-4684-81A3-AD6835F23ACA}"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000" kern="1200">
          <a:solidFill>
            <a:schemeClr val="tx2">
              <a:satMod val="130000"/>
            </a:schemeClr>
          </a:solidFill>
          <a:effectLst>
            <a:outerShdw blurRad="50000" dist="30000" dir="5400000" algn="tl" rotWithShape="0">
              <a:srgbClr val="000000">
                <a:alpha val="30000"/>
              </a:srgbClr>
            </a:outerShdw>
          </a:effectLst>
          <a:latin typeface="+mj-lt"/>
          <a:ea typeface="+mj-ea"/>
          <a:cs typeface="B Traffic" pitchFamily="2" charset="-78"/>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600" kern="1200">
          <a:solidFill>
            <a:schemeClr val="tx1"/>
          </a:solidFill>
          <a:latin typeface="+mn-lt"/>
          <a:ea typeface="+mn-ea"/>
          <a:cs typeface="B Roya" pitchFamily="2" charset="-78"/>
        </a:defRPr>
      </a:lvl1pPr>
      <a:lvl2pPr marL="640080" indent="-237744" algn="r" rtl="1" eaLnBrk="1" latinLnBrk="0" hangingPunct="1">
        <a:lnSpc>
          <a:spcPct val="100000"/>
        </a:lnSpc>
        <a:spcBef>
          <a:spcPts val="550"/>
        </a:spcBef>
        <a:buClr>
          <a:schemeClr val="accent1"/>
        </a:buClr>
        <a:buFont typeface="Verdana"/>
        <a:buChar char="◦"/>
        <a:defRPr kumimoji="0" sz="3200" kern="1200">
          <a:solidFill>
            <a:schemeClr val="tx1"/>
          </a:solidFill>
          <a:latin typeface="+mn-lt"/>
          <a:ea typeface="+mn-ea"/>
          <a:cs typeface="B Roya" pitchFamily="2" charset="-78"/>
        </a:defRPr>
      </a:lvl2pPr>
      <a:lvl3pPr marL="886968" indent="-228600" algn="r" rtl="1" eaLnBrk="1" latinLnBrk="0" hangingPunct="1">
        <a:lnSpc>
          <a:spcPct val="100000"/>
        </a:lnSpc>
        <a:spcBef>
          <a:spcPct val="20000"/>
        </a:spcBef>
        <a:buClr>
          <a:schemeClr val="accent2"/>
        </a:buClr>
        <a:buFont typeface="Wingdings 2"/>
        <a:buChar char=""/>
        <a:defRPr kumimoji="0" sz="2800" kern="1200">
          <a:solidFill>
            <a:schemeClr val="tx1"/>
          </a:solidFill>
          <a:latin typeface="+mn-lt"/>
          <a:ea typeface="+mn-ea"/>
          <a:cs typeface="B Roya" pitchFamily="2" charset="-78"/>
        </a:defRPr>
      </a:lvl3pPr>
      <a:lvl4pPr marL="1097280" indent="-173736" algn="r" rtl="1" eaLnBrk="1" latinLnBrk="0" hangingPunct="1">
        <a:lnSpc>
          <a:spcPct val="100000"/>
        </a:lnSpc>
        <a:spcBef>
          <a:spcPct val="20000"/>
        </a:spcBef>
        <a:buClr>
          <a:schemeClr val="accent3"/>
        </a:buClr>
        <a:buFont typeface="Wingdings 2"/>
        <a:buChar char=""/>
        <a:defRPr kumimoji="0" sz="2400" kern="1200">
          <a:solidFill>
            <a:schemeClr val="tx1"/>
          </a:solidFill>
          <a:latin typeface="+mn-lt"/>
          <a:ea typeface="+mn-ea"/>
          <a:cs typeface="B Roya" pitchFamily="2" charset="-78"/>
        </a:defRPr>
      </a:lvl4pPr>
      <a:lvl5pPr marL="1298448" indent="-182880" algn="r" rtl="1" eaLnBrk="1" latinLnBrk="0" hangingPunct="1">
        <a:lnSpc>
          <a:spcPct val="100000"/>
        </a:lnSpc>
        <a:spcBef>
          <a:spcPct val="20000"/>
        </a:spcBef>
        <a:buClr>
          <a:schemeClr val="accent4"/>
        </a:buClr>
        <a:buFont typeface="Wingdings 2"/>
        <a:buChar char=""/>
        <a:defRPr kumimoji="0" sz="2400" kern="1200">
          <a:solidFill>
            <a:schemeClr val="tx1"/>
          </a:solidFill>
          <a:latin typeface="+mn-lt"/>
          <a:ea typeface="+mn-ea"/>
          <a:cs typeface="B Roya" pitchFamily="2" charset="-78"/>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وابستگي و نرمال‌سازي</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smtClean="0"/>
              <a:t> وابستگي تابعي کامل (</a:t>
            </a:r>
            <a:r>
              <a:rPr lang="en-US" dirty="0" smtClean="0"/>
              <a:t>FFD</a:t>
            </a:r>
            <a:r>
              <a:rPr lang="fa-IR" dirty="0" smtClean="0"/>
              <a:t>)</a:t>
            </a:r>
            <a:br>
              <a:rPr lang="fa-IR" dirty="0" smtClean="0"/>
            </a:br>
            <a:r>
              <a:rPr lang="en-US" dirty="0" smtClean="0"/>
              <a:t>Full Functional Dependency</a:t>
            </a:r>
            <a:endParaRPr lang="en-US" dirty="0"/>
          </a:p>
        </p:txBody>
      </p:sp>
      <p:sp>
        <p:nvSpPr>
          <p:cNvPr id="3" name="Content Placeholder 2"/>
          <p:cNvSpPr>
            <a:spLocks noGrp="1"/>
          </p:cNvSpPr>
          <p:nvPr>
            <p:ph idx="1"/>
          </p:nvPr>
        </p:nvSpPr>
        <p:spPr>
          <a:xfrm>
            <a:off x="1214414" y="1447800"/>
            <a:ext cx="7719274" cy="4800600"/>
          </a:xfrm>
        </p:spPr>
        <p:txBody>
          <a:bodyPr/>
          <a:lstStyle/>
          <a:p>
            <a:endParaRPr lang="fa-IR" dirty="0" smtClean="0"/>
          </a:p>
          <a:p>
            <a:r>
              <a:rPr lang="fa-IR" dirty="0" smtClean="0"/>
              <a:t>اگر داشته باشيم </a:t>
            </a:r>
            <a:r>
              <a:rPr lang="en-US" dirty="0" smtClean="0"/>
              <a:t>A</a:t>
            </a:r>
            <a:r>
              <a:rPr lang="en-US" dirty="0" smtClean="0">
                <a:sym typeface="Wingdings" pitchFamily="2" charset="2"/>
              </a:rPr>
              <a:t>B</a:t>
            </a:r>
            <a:r>
              <a:rPr lang="fa-IR" dirty="0" smtClean="0">
                <a:sym typeface="Wingdings" pitchFamily="2" charset="2"/>
              </a:rPr>
              <a:t>، چنانچه </a:t>
            </a:r>
            <a:r>
              <a:rPr lang="fa-IR" dirty="0" smtClean="0">
                <a:solidFill>
                  <a:srgbClr val="FF0000"/>
                </a:solidFill>
                <a:sym typeface="Wingdings" pitchFamily="2" charset="2"/>
              </a:rPr>
              <a:t>هر صفتي از </a:t>
            </a:r>
            <a:r>
              <a:rPr lang="en-US" dirty="0" smtClean="0">
                <a:solidFill>
                  <a:srgbClr val="FF0000"/>
                </a:solidFill>
                <a:sym typeface="Wingdings" pitchFamily="2" charset="2"/>
              </a:rPr>
              <a:t>A</a:t>
            </a:r>
            <a:r>
              <a:rPr lang="fa-IR" dirty="0" smtClean="0">
                <a:solidFill>
                  <a:srgbClr val="FF0000"/>
                </a:solidFill>
                <a:sym typeface="Wingdings" pitchFamily="2" charset="2"/>
              </a:rPr>
              <a:t> را حذف نماييم </a:t>
            </a:r>
            <a:r>
              <a:rPr lang="fa-IR" dirty="0" smtClean="0">
                <a:sym typeface="Wingdings" pitchFamily="2" charset="2"/>
              </a:rPr>
              <a:t>ديگر </a:t>
            </a:r>
            <a:r>
              <a:rPr lang="fa-IR" dirty="0" smtClean="0">
                <a:solidFill>
                  <a:srgbClr val="FF0000"/>
                </a:solidFill>
                <a:sym typeface="Wingdings" pitchFamily="2" charset="2"/>
              </a:rPr>
              <a:t>وابستگي تابعي وجود نداشته باشد</a:t>
            </a:r>
            <a:r>
              <a:rPr lang="fa-IR" dirty="0" smtClean="0">
                <a:sym typeface="Wingdings" pitchFamily="2" charset="2"/>
              </a:rPr>
              <a:t>، در اينصورت مي‌گوييم </a:t>
            </a:r>
            <a:r>
              <a:rPr lang="en-US" dirty="0" smtClean="0"/>
              <a:t>A</a:t>
            </a:r>
            <a:r>
              <a:rPr lang="en-US" dirty="0" smtClean="0">
                <a:sym typeface="Wingdings" pitchFamily="2" charset="2"/>
              </a:rPr>
              <a:t>B</a:t>
            </a:r>
            <a:r>
              <a:rPr lang="fa-IR" dirty="0" smtClean="0">
                <a:sym typeface="Wingdings" pitchFamily="2" charset="2"/>
              </a:rPr>
              <a:t> </a:t>
            </a:r>
            <a:r>
              <a:rPr lang="fa-IR" dirty="0" smtClean="0">
                <a:solidFill>
                  <a:srgbClr val="FF0000"/>
                </a:solidFill>
                <a:sym typeface="Wingdings" pitchFamily="2" charset="2"/>
              </a:rPr>
              <a:t>وابستگي تابعي کامل است </a:t>
            </a:r>
            <a:r>
              <a:rPr lang="fa-IR" dirty="0" smtClean="0">
                <a:sym typeface="Wingdings" pitchFamily="2" charset="2"/>
              </a:rPr>
              <a:t>و مي‌نويسيم:</a:t>
            </a:r>
          </a:p>
          <a:p>
            <a:endParaRPr lang="en-US" dirty="0"/>
          </a:p>
        </p:txBody>
      </p:sp>
      <p:pic>
        <p:nvPicPr>
          <p:cNvPr id="2051" name="Picture 3"/>
          <p:cNvPicPr>
            <a:picLocks noChangeAspect="1" noChangeArrowheads="1"/>
          </p:cNvPicPr>
          <p:nvPr/>
        </p:nvPicPr>
        <p:blipFill>
          <a:blip r:embed="rId2"/>
          <a:srcRect/>
          <a:stretch>
            <a:fillRect/>
          </a:stretch>
        </p:blipFill>
        <p:spPr bwMode="auto">
          <a:xfrm>
            <a:off x="4500562" y="4572008"/>
            <a:ext cx="1737071" cy="78581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arn(inHorizontal)">
                                      <p:cBhvr>
                                        <p:cTn id="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t>وابستگي تابعي کامل مشابه خاصيت کمينگي است.</a:t>
            </a:r>
            <a:endParaRPr lang="en-US" sz="3200" dirty="0"/>
          </a:p>
        </p:txBody>
      </p:sp>
      <p:sp>
        <p:nvSpPr>
          <p:cNvPr id="3" name="Content Placeholder 2"/>
          <p:cNvSpPr>
            <a:spLocks noGrp="1"/>
          </p:cNvSpPr>
          <p:nvPr>
            <p:ph idx="1"/>
          </p:nvPr>
        </p:nvSpPr>
        <p:spPr/>
        <p:txBody>
          <a:bodyPr/>
          <a:lstStyle/>
          <a:p>
            <a:endParaRPr lang="en-US" dirty="0" smtClean="0"/>
          </a:p>
          <a:p>
            <a:r>
              <a:rPr lang="fa-IR" dirty="0" smtClean="0">
                <a:solidFill>
                  <a:srgbClr val="FF0000"/>
                </a:solidFill>
              </a:rPr>
              <a:t>مثال</a:t>
            </a:r>
            <a:r>
              <a:rPr lang="fa-IR" dirty="0" smtClean="0"/>
              <a:t>: </a:t>
            </a:r>
            <a:r>
              <a:rPr lang="en-US" dirty="0" smtClean="0"/>
              <a:t>s#, </a:t>
            </a:r>
            <a:r>
              <a:rPr lang="en-US" dirty="0" err="1" smtClean="0"/>
              <a:t>sname</a:t>
            </a:r>
            <a:r>
              <a:rPr lang="en-US" dirty="0" smtClean="0"/>
              <a:t>     </a:t>
            </a:r>
            <a:r>
              <a:rPr lang="en-US" dirty="0" smtClean="0">
                <a:sym typeface="Wingdings" pitchFamily="2" charset="2"/>
              </a:rPr>
              <a:t>city</a:t>
            </a:r>
            <a:r>
              <a:rPr lang="fa-IR" dirty="0" smtClean="0">
                <a:sym typeface="Wingdings" pitchFamily="2" charset="2"/>
              </a:rPr>
              <a:t> ؟</a:t>
            </a:r>
            <a:endParaRPr lang="en-US" dirty="0"/>
          </a:p>
        </p:txBody>
      </p:sp>
      <p:pic>
        <p:nvPicPr>
          <p:cNvPr id="3074" name="Picture 2"/>
          <p:cNvPicPr>
            <a:picLocks noChangeAspect="1" noChangeArrowheads="1"/>
          </p:cNvPicPr>
          <p:nvPr/>
        </p:nvPicPr>
        <p:blipFill>
          <a:blip r:embed="rId2"/>
          <a:srcRect/>
          <a:stretch>
            <a:fillRect/>
          </a:stretch>
        </p:blipFill>
        <p:spPr bwMode="auto">
          <a:xfrm>
            <a:off x="6300192" y="1988840"/>
            <a:ext cx="409575" cy="571500"/>
          </a:xfrm>
          <a:prstGeom prst="rect">
            <a:avLst/>
          </a:prstGeom>
          <a:noFill/>
          <a:ln w="9525">
            <a:noFill/>
            <a:miter lim="800000"/>
            <a:headEnd/>
            <a:tailEnd/>
          </a:ln>
          <a:effectLst/>
        </p:spPr>
      </p:pic>
      <p:cxnSp>
        <p:nvCxnSpPr>
          <p:cNvPr id="6" name="Straight Connector 5"/>
          <p:cNvCxnSpPr/>
          <p:nvPr/>
        </p:nvCxnSpPr>
        <p:spPr>
          <a:xfrm rot="5400000">
            <a:off x="5436666" y="2197837"/>
            <a:ext cx="642942" cy="5000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6335911" y="1953121"/>
            <a:ext cx="357190" cy="2857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ابر کليد</a:t>
            </a:r>
            <a:endParaRPr lang="en-US" dirty="0"/>
          </a:p>
        </p:txBody>
      </p:sp>
      <p:sp>
        <p:nvSpPr>
          <p:cNvPr id="3" name="Content Placeholder 2"/>
          <p:cNvSpPr>
            <a:spLocks noGrp="1"/>
          </p:cNvSpPr>
          <p:nvPr>
            <p:ph idx="1"/>
          </p:nvPr>
        </p:nvSpPr>
        <p:spPr>
          <a:xfrm>
            <a:off x="1357290" y="1447800"/>
            <a:ext cx="7576398" cy="4800600"/>
          </a:xfrm>
        </p:spPr>
        <p:txBody>
          <a:bodyPr/>
          <a:lstStyle/>
          <a:p>
            <a:r>
              <a:rPr lang="fa-IR" dirty="0" smtClean="0"/>
              <a:t>اگر </a:t>
            </a:r>
            <a:r>
              <a:rPr lang="en-US" dirty="0" smtClean="0"/>
              <a:t>B</a:t>
            </a:r>
            <a:r>
              <a:rPr lang="fa-IR" dirty="0" smtClean="0"/>
              <a:t> شامل تمام صفات شماي </a:t>
            </a:r>
            <a:r>
              <a:rPr lang="en-US" dirty="0" smtClean="0"/>
              <a:t>R</a:t>
            </a:r>
            <a:r>
              <a:rPr lang="fa-IR" dirty="0" smtClean="0"/>
              <a:t> باشد و داشته باشيم </a:t>
            </a:r>
            <a:r>
              <a:rPr lang="en-US" dirty="0" smtClean="0"/>
              <a:t>A </a:t>
            </a:r>
            <a:r>
              <a:rPr lang="en-US" dirty="0" smtClean="0">
                <a:sym typeface="Wingdings" pitchFamily="2" charset="2"/>
              </a:rPr>
              <a:t> B</a:t>
            </a:r>
            <a:r>
              <a:rPr lang="fa-IR" dirty="0" smtClean="0">
                <a:sym typeface="Wingdings" pitchFamily="2" charset="2"/>
              </a:rPr>
              <a:t>‌، در اينصورت </a:t>
            </a:r>
            <a:r>
              <a:rPr lang="en-US" dirty="0" smtClean="0">
                <a:sym typeface="Wingdings" pitchFamily="2" charset="2"/>
              </a:rPr>
              <a:t>A</a:t>
            </a:r>
            <a:r>
              <a:rPr lang="fa-IR" dirty="0" smtClean="0">
                <a:sym typeface="Wingdings" pitchFamily="2" charset="2"/>
              </a:rPr>
              <a:t>‌ را ابرکليد ناميده و مي‌نويسيم </a:t>
            </a:r>
            <a:r>
              <a:rPr lang="en-US" dirty="0" smtClean="0">
                <a:sym typeface="Wingdings" pitchFamily="2" charset="2"/>
              </a:rPr>
              <a:t>A  R</a:t>
            </a:r>
            <a:r>
              <a:rPr lang="fa-IR" dirty="0" smtClean="0">
                <a:sym typeface="Wingdings" pitchFamily="2" charset="2"/>
              </a:rPr>
              <a:t>.</a:t>
            </a:r>
          </a:p>
          <a:p>
            <a:endParaRPr lang="fa-IR" dirty="0" smtClean="0"/>
          </a:p>
          <a:p>
            <a:r>
              <a:rPr lang="fa-IR" dirty="0" smtClean="0">
                <a:solidFill>
                  <a:srgbClr val="C00000"/>
                </a:solidFill>
              </a:rPr>
              <a:t>مثال</a:t>
            </a:r>
            <a:r>
              <a:rPr lang="fa-IR" dirty="0" smtClean="0"/>
              <a:t>: </a:t>
            </a:r>
            <a:r>
              <a:rPr lang="en-US" dirty="0" smtClean="0"/>
              <a:t>s# </a:t>
            </a:r>
            <a:r>
              <a:rPr lang="en-US" dirty="0" smtClean="0">
                <a:sym typeface="Wingdings" pitchFamily="2" charset="2"/>
              </a:rPr>
              <a:t> stud</a:t>
            </a:r>
          </a:p>
          <a:p>
            <a:r>
              <a:rPr lang="fa-IR" dirty="0" smtClean="0">
                <a:solidFill>
                  <a:srgbClr val="C00000"/>
                </a:solidFill>
              </a:rPr>
              <a:t>مثال</a:t>
            </a:r>
            <a:r>
              <a:rPr lang="fa-IR" dirty="0" smtClean="0"/>
              <a:t>: </a:t>
            </a:r>
            <a:r>
              <a:rPr lang="en-US" dirty="0" smtClean="0"/>
              <a:t>s#, </a:t>
            </a:r>
            <a:r>
              <a:rPr lang="en-US" dirty="0" err="1" smtClean="0"/>
              <a:t>sname</a:t>
            </a:r>
            <a:r>
              <a:rPr lang="en-US" dirty="0" smtClean="0"/>
              <a:t> </a:t>
            </a:r>
            <a:r>
              <a:rPr lang="en-US" dirty="0" smtClean="0">
                <a:sym typeface="Wingdings" pitchFamily="2" charset="2"/>
              </a:rPr>
              <a:t> stud</a:t>
            </a:r>
          </a:p>
          <a:p>
            <a:r>
              <a:rPr lang="fa-IR" dirty="0" smtClean="0">
                <a:solidFill>
                  <a:srgbClr val="C00000"/>
                </a:solidFill>
              </a:rPr>
              <a:t>مثال</a:t>
            </a:r>
            <a:r>
              <a:rPr lang="fa-IR" dirty="0" smtClean="0"/>
              <a:t>: </a:t>
            </a:r>
            <a:r>
              <a:rPr lang="en-US" dirty="0" err="1" smtClean="0"/>
              <a:t>avg</a:t>
            </a:r>
            <a:r>
              <a:rPr lang="en-US" dirty="0" smtClean="0"/>
              <a:t> </a:t>
            </a:r>
            <a:r>
              <a:rPr lang="en-US" dirty="0" smtClean="0">
                <a:sym typeface="Wingdings" pitchFamily="2" charset="2"/>
              </a:rPr>
              <a:t> stud</a:t>
            </a:r>
            <a:endParaRPr lang="en-US" dirty="0" smtClean="0"/>
          </a:p>
          <a:p>
            <a:endParaRPr lang="en-US" dirty="0" smtClean="0"/>
          </a:p>
          <a:p>
            <a:endParaRPr lang="en-US" dirty="0"/>
          </a:p>
        </p:txBody>
      </p:sp>
      <p:cxnSp>
        <p:nvCxnSpPr>
          <p:cNvPr id="5" name="Straight Connector 4"/>
          <p:cNvCxnSpPr/>
          <p:nvPr/>
        </p:nvCxnSpPr>
        <p:spPr>
          <a:xfrm rot="5400000">
            <a:off x="6029065" y="4863831"/>
            <a:ext cx="500066" cy="2857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643438" y="3929066"/>
            <a:ext cx="928694" cy="369332"/>
          </a:xfrm>
          <a:prstGeom prst="rect">
            <a:avLst/>
          </a:prstGeom>
          <a:noFill/>
        </p:spPr>
        <p:txBody>
          <a:bodyPr wrap="square" rtlCol="0">
            <a:spAutoFit/>
          </a:bodyPr>
          <a:lstStyle/>
          <a:p>
            <a:pPr algn="r" rtl="1"/>
            <a:r>
              <a:rPr lang="fa-IR" dirty="0" smtClean="0">
                <a:solidFill>
                  <a:srgbClr val="002060"/>
                </a:solidFill>
                <a:cs typeface="B Titr" pitchFamily="2" charset="-78"/>
              </a:rPr>
              <a:t>ابر کليد</a:t>
            </a:r>
            <a:endParaRPr lang="en-US" dirty="0">
              <a:solidFill>
                <a:srgbClr val="002060"/>
              </a:solidFill>
              <a:cs typeface="B Titr" pitchFamily="2" charset="-78"/>
            </a:endParaRPr>
          </a:p>
        </p:txBody>
      </p:sp>
      <p:sp>
        <p:nvSpPr>
          <p:cNvPr id="7" name="TextBox 6"/>
          <p:cNvSpPr txBox="1"/>
          <p:nvPr/>
        </p:nvSpPr>
        <p:spPr>
          <a:xfrm>
            <a:off x="3286116" y="4572008"/>
            <a:ext cx="928694" cy="369332"/>
          </a:xfrm>
          <a:prstGeom prst="rect">
            <a:avLst/>
          </a:prstGeom>
          <a:noFill/>
        </p:spPr>
        <p:txBody>
          <a:bodyPr wrap="square" rtlCol="0">
            <a:spAutoFit/>
          </a:bodyPr>
          <a:lstStyle/>
          <a:p>
            <a:pPr algn="r" rtl="1"/>
            <a:r>
              <a:rPr lang="fa-IR" dirty="0" smtClean="0">
                <a:solidFill>
                  <a:srgbClr val="002060"/>
                </a:solidFill>
                <a:cs typeface="B Titr" pitchFamily="2" charset="-78"/>
              </a:rPr>
              <a:t>ابر کليد</a:t>
            </a:r>
            <a:endParaRPr lang="en-US" dirty="0">
              <a:solidFill>
                <a:srgbClr val="002060"/>
              </a:solidFill>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کليد کانديد</a:t>
            </a:r>
            <a:endParaRPr lang="en-US" dirty="0"/>
          </a:p>
        </p:txBody>
      </p:sp>
      <p:sp>
        <p:nvSpPr>
          <p:cNvPr id="3" name="Content Placeholder 2"/>
          <p:cNvSpPr>
            <a:spLocks noGrp="1"/>
          </p:cNvSpPr>
          <p:nvPr>
            <p:ph idx="1"/>
          </p:nvPr>
        </p:nvSpPr>
        <p:spPr/>
        <p:txBody>
          <a:bodyPr/>
          <a:lstStyle/>
          <a:p>
            <a:r>
              <a:rPr lang="fa-IR" dirty="0" smtClean="0"/>
              <a:t>اگر                آنگاه گوييم، </a:t>
            </a:r>
            <a:r>
              <a:rPr lang="en-US" dirty="0" smtClean="0"/>
              <a:t>A</a:t>
            </a:r>
            <a:r>
              <a:rPr lang="fa-IR" dirty="0" smtClean="0"/>
              <a:t> کليد کانديداي شماي </a:t>
            </a:r>
            <a:r>
              <a:rPr lang="en-US" dirty="0" smtClean="0"/>
              <a:t>R</a:t>
            </a:r>
            <a:r>
              <a:rPr lang="fa-IR" dirty="0" smtClean="0"/>
              <a:t>‌ است.  </a:t>
            </a:r>
          </a:p>
          <a:p>
            <a:endParaRPr lang="fa-IR" dirty="0" smtClean="0"/>
          </a:p>
          <a:p>
            <a:r>
              <a:rPr lang="fa-IR" dirty="0" smtClean="0"/>
              <a:t>مثال:</a:t>
            </a:r>
          </a:p>
          <a:p>
            <a:endParaRPr lang="en-US" dirty="0"/>
          </a:p>
        </p:txBody>
      </p:sp>
      <p:pic>
        <p:nvPicPr>
          <p:cNvPr id="4099" name="Picture 3"/>
          <p:cNvPicPr>
            <a:picLocks noChangeAspect="1" noChangeArrowheads="1"/>
          </p:cNvPicPr>
          <p:nvPr/>
        </p:nvPicPr>
        <p:blipFill>
          <a:blip r:embed="rId2"/>
          <a:srcRect/>
          <a:stretch>
            <a:fillRect/>
          </a:stretch>
        </p:blipFill>
        <p:spPr bwMode="auto">
          <a:xfrm>
            <a:off x="6252673" y="1500174"/>
            <a:ext cx="1748351" cy="428628"/>
          </a:xfrm>
          <a:prstGeom prst="rect">
            <a:avLst/>
          </a:prstGeom>
          <a:noFill/>
          <a:ln w="9525">
            <a:noFill/>
            <a:miter lim="800000"/>
            <a:headEnd/>
            <a:tailEnd/>
          </a:ln>
          <a:effectLst/>
        </p:spPr>
      </p:pic>
      <p:pic>
        <p:nvPicPr>
          <p:cNvPr id="4101" name="Picture 5"/>
          <p:cNvPicPr>
            <a:picLocks noChangeAspect="1" noChangeArrowheads="1"/>
          </p:cNvPicPr>
          <p:nvPr/>
        </p:nvPicPr>
        <p:blipFill>
          <a:blip r:embed="rId3"/>
          <a:srcRect/>
          <a:stretch>
            <a:fillRect/>
          </a:stretch>
        </p:blipFill>
        <p:spPr bwMode="auto">
          <a:xfrm>
            <a:off x="3772123" y="4000504"/>
            <a:ext cx="4447955" cy="500066"/>
          </a:xfrm>
          <a:prstGeom prst="rect">
            <a:avLst/>
          </a:prstGeom>
          <a:noFill/>
          <a:ln w="9525">
            <a:noFill/>
            <a:miter lim="800000"/>
            <a:headEnd/>
            <a:tailEnd/>
          </a:ln>
          <a:effectLst/>
        </p:spPr>
      </p:pic>
      <p:pic>
        <p:nvPicPr>
          <p:cNvPr id="4102" name="Picture 6"/>
          <p:cNvPicPr>
            <a:picLocks noChangeAspect="1" noChangeArrowheads="1"/>
          </p:cNvPicPr>
          <p:nvPr/>
        </p:nvPicPr>
        <p:blipFill>
          <a:blip r:embed="rId4"/>
          <a:srcRect/>
          <a:stretch>
            <a:fillRect/>
          </a:stretch>
        </p:blipFill>
        <p:spPr bwMode="auto">
          <a:xfrm>
            <a:off x="5072066" y="5000636"/>
            <a:ext cx="3143272" cy="428020"/>
          </a:xfrm>
          <a:prstGeom prst="rect">
            <a:avLst/>
          </a:prstGeom>
          <a:noFill/>
          <a:ln w="9525">
            <a:noFill/>
            <a:miter lim="800000"/>
            <a:headEnd/>
            <a:tailEnd/>
          </a:ln>
          <a:effectLst/>
        </p:spPr>
      </p:pic>
      <p:cxnSp>
        <p:nvCxnSpPr>
          <p:cNvPr id="10" name="Straight Connector 9"/>
          <p:cNvCxnSpPr/>
          <p:nvPr/>
        </p:nvCxnSpPr>
        <p:spPr>
          <a:xfrm rot="5400000">
            <a:off x="6357950" y="4000504"/>
            <a:ext cx="428628" cy="28575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5000628" y="5000636"/>
            <a:ext cx="642942" cy="5000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2000"/>
                                        <p:tgtEl>
                                          <p:spTgt spid="4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fade">
                                      <p:cBhvr>
                                        <p:cTn id="17" dur="2000"/>
                                        <p:tgtEl>
                                          <p:spTgt spid="410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strVal val="#ppt_w*0.70"/>
                                          </p:val>
                                        </p:tav>
                                        <p:tav tm="100000">
                                          <p:val>
                                            <p:strVal val="#ppt_w"/>
                                          </p:val>
                                        </p:tav>
                                      </p:tavLst>
                                    </p:anim>
                                    <p:anim calcmode="lin" valueType="num">
                                      <p:cBhvr>
                                        <p:cTn id="23" dur="1000" fill="hold"/>
                                        <p:tgtEl>
                                          <p:spTgt spid="11"/>
                                        </p:tgtEl>
                                        <p:attrNameLst>
                                          <p:attrName>ppt_h</p:attrName>
                                        </p:attrNameLst>
                                      </p:cBhvr>
                                      <p:tavLst>
                                        <p:tav tm="0">
                                          <p:val>
                                            <p:strVal val="#ppt_h"/>
                                          </p:val>
                                        </p:tav>
                                        <p:tav tm="100000">
                                          <p:val>
                                            <p:strVal val="#ppt_h"/>
                                          </p:val>
                                        </p:tav>
                                      </p:tavLst>
                                    </p:anim>
                                    <p:animEffect transition="in" filter="fade">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وابستگي تابعي بديهي</a:t>
            </a:r>
            <a:endParaRPr lang="en-US" dirty="0"/>
          </a:p>
        </p:txBody>
      </p:sp>
      <p:sp>
        <p:nvSpPr>
          <p:cNvPr id="3" name="Content Placeholder 2"/>
          <p:cNvSpPr>
            <a:spLocks noGrp="1"/>
          </p:cNvSpPr>
          <p:nvPr>
            <p:ph idx="1"/>
          </p:nvPr>
        </p:nvSpPr>
        <p:spPr/>
        <p:txBody>
          <a:bodyPr/>
          <a:lstStyle/>
          <a:p>
            <a:r>
              <a:rPr lang="fa-IR" dirty="0" smtClean="0"/>
              <a:t>اگر </a:t>
            </a:r>
            <a:r>
              <a:rPr lang="en-US" dirty="0" smtClean="0"/>
              <a:t>B</a:t>
            </a:r>
            <a:r>
              <a:rPr lang="fa-IR" dirty="0" smtClean="0"/>
              <a:t> زيرمجموعه </a:t>
            </a:r>
            <a:r>
              <a:rPr lang="en-US" dirty="0" smtClean="0"/>
              <a:t>A</a:t>
            </a:r>
            <a:r>
              <a:rPr lang="fa-IR" dirty="0" smtClean="0"/>
              <a:t>‌ باشد، </a:t>
            </a:r>
            <a:r>
              <a:rPr lang="en-US" dirty="0" smtClean="0"/>
              <a:t>A </a:t>
            </a:r>
            <a:r>
              <a:rPr lang="en-US" dirty="0" smtClean="0">
                <a:sym typeface="Wingdings" pitchFamily="2" charset="2"/>
              </a:rPr>
              <a:t> B</a:t>
            </a:r>
            <a:r>
              <a:rPr lang="fa-IR" dirty="0" smtClean="0">
                <a:sym typeface="Wingdings" pitchFamily="2" charset="2"/>
              </a:rPr>
              <a:t> را وابستگي تابعي بديهي مي‌ناميم.</a:t>
            </a:r>
          </a:p>
          <a:p>
            <a:endParaRPr lang="fa-IR" dirty="0" smtClean="0">
              <a:sym typeface="Wingdings" pitchFamily="2" charset="2"/>
            </a:endParaRPr>
          </a:p>
          <a:p>
            <a:r>
              <a:rPr lang="fa-IR" dirty="0" smtClean="0">
                <a:sym typeface="Wingdings" pitchFamily="2" charset="2"/>
              </a:rPr>
              <a:t>مثال: </a:t>
            </a:r>
            <a:endParaRPr lang="en-US" dirty="0"/>
          </a:p>
        </p:txBody>
      </p:sp>
      <p:pic>
        <p:nvPicPr>
          <p:cNvPr id="5122" name="Picture 2"/>
          <p:cNvPicPr>
            <a:picLocks noChangeAspect="1" noChangeArrowheads="1"/>
          </p:cNvPicPr>
          <p:nvPr/>
        </p:nvPicPr>
        <p:blipFill>
          <a:blip r:embed="rId2"/>
          <a:srcRect/>
          <a:stretch>
            <a:fillRect/>
          </a:stretch>
        </p:blipFill>
        <p:spPr bwMode="auto">
          <a:xfrm>
            <a:off x="3500430" y="4000504"/>
            <a:ext cx="4559043" cy="57150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مجموعه پوششي وابستگي</a:t>
            </a:r>
            <a:endParaRPr lang="en-US" dirty="0"/>
          </a:p>
        </p:txBody>
      </p:sp>
      <p:sp>
        <p:nvSpPr>
          <p:cNvPr id="3" name="Content Placeholder 2"/>
          <p:cNvSpPr>
            <a:spLocks noGrp="1"/>
          </p:cNvSpPr>
          <p:nvPr>
            <p:ph idx="1"/>
          </p:nvPr>
        </p:nvSpPr>
        <p:spPr/>
        <p:txBody>
          <a:bodyPr/>
          <a:lstStyle/>
          <a:p>
            <a:r>
              <a:rPr lang="fa-IR" dirty="0" smtClean="0"/>
              <a:t>اگر </a:t>
            </a:r>
            <a:r>
              <a:rPr lang="en-US" dirty="0" smtClean="0">
                <a:latin typeface="Lucida Calligraphy" pitchFamily="66" charset="0"/>
              </a:rPr>
              <a:t>F</a:t>
            </a:r>
            <a:r>
              <a:rPr lang="fa-IR" dirty="0" smtClean="0">
                <a:latin typeface="Lucida Calligraphy" pitchFamily="66" charset="0"/>
              </a:rPr>
              <a:t> </a:t>
            </a:r>
            <a:r>
              <a:rPr lang="fa-IR" dirty="0" smtClean="0"/>
              <a:t>يک مجموعه از وابستگي‌هاي تابعي باشد آنگاه مجموعه تمام وابستگي‌هاي تابعي که از آن منتج مي‌شود را مجموعه پوششي </a:t>
            </a:r>
            <a:r>
              <a:rPr lang="en-US" dirty="0" smtClean="0">
                <a:latin typeface="Lucida Calligraphy" pitchFamily="66" charset="0"/>
              </a:rPr>
              <a:t>F</a:t>
            </a:r>
            <a:r>
              <a:rPr lang="fa-IR" dirty="0" smtClean="0"/>
              <a:t> مي‌ناميم و با </a:t>
            </a:r>
            <a:r>
              <a:rPr lang="en-US" dirty="0" smtClean="0">
                <a:latin typeface="Lucida Calligraphy" pitchFamily="66" charset="0"/>
              </a:rPr>
              <a:t>F</a:t>
            </a:r>
            <a:r>
              <a:rPr lang="en-US" baseline="30000" dirty="0" smtClean="0">
                <a:latin typeface="Lucida Calligraphy" pitchFamily="66" charset="0"/>
              </a:rPr>
              <a:t>+</a:t>
            </a:r>
            <a:r>
              <a:rPr lang="fa-IR" baseline="30000" dirty="0" smtClean="0"/>
              <a:t> </a:t>
            </a:r>
            <a:r>
              <a:rPr lang="fa-IR" dirty="0" smtClean="0"/>
              <a:t>نمايش مي‌دهيم.</a:t>
            </a: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قواعد استخراج وابستگي تابعي</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2643174" y="1785926"/>
            <a:ext cx="5962650" cy="17907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1214414" y="4000504"/>
            <a:ext cx="7620000" cy="1762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قواعد استخراج وابستگي تابعي</a:t>
            </a:r>
            <a:endParaRPr lang="en-US" dirty="0"/>
          </a:p>
        </p:txBody>
      </p:sp>
      <p:sp>
        <p:nvSpPr>
          <p:cNvPr id="3" name="Content Placeholder 2"/>
          <p:cNvSpPr>
            <a:spLocks noGrp="1"/>
          </p:cNvSpPr>
          <p:nvPr>
            <p:ph idx="1"/>
          </p:nvPr>
        </p:nvSpPr>
        <p:spPr/>
        <p:txBody>
          <a:bodyPr>
            <a:normAutofit fontScale="92500" lnSpcReduction="10000"/>
          </a:bodyPr>
          <a:lstStyle/>
          <a:p>
            <a:pPr>
              <a:buNone/>
            </a:pPr>
            <a:endParaRPr lang="fa-IR" dirty="0" smtClean="0"/>
          </a:p>
          <a:p>
            <a:pPr>
              <a:buNone/>
            </a:pPr>
            <a:endParaRPr lang="fa-IR" dirty="0" smtClean="0"/>
          </a:p>
          <a:p>
            <a:pPr>
              <a:buNone/>
            </a:pPr>
            <a:endParaRPr lang="fa-IR" dirty="0" smtClean="0"/>
          </a:p>
          <a:p>
            <a:pPr>
              <a:buNone/>
            </a:pPr>
            <a:endParaRPr lang="fa-IR" dirty="0" smtClean="0"/>
          </a:p>
          <a:p>
            <a:pPr>
              <a:buNone/>
            </a:pPr>
            <a:r>
              <a:rPr lang="fa-IR" dirty="0" smtClean="0">
                <a:solidFill>
                  <a:srgbClr val="FF0000"/>
                </a:solidFill>
              </a:rPr>
              <a:t> قاعده‌ي شبه انتقال </a:t>
            </a:r>
            <a:r>
              <a:rPr lang="fa-IR" dirty="0" smtClean="0"/>
              <a:t>(</a:t>
            </a:r>
            <a:r>
              <a:rPr lang="en-US" dirty="0" err="1" smtClean="0"/>
              <a:t>psoudo</a:t>
            </a:r>
            <a:r>
              <a:rPr lang="en-US" dirty="0" smtClean="0"/>
              <a:t> transitivity</a:t>
            </a:r>
            <a:r>
              <a:rPr lang="fa-IR" dirty="0" smtClean="0"/>
              <a:t>)</a:t>
            </a:r>
          </a:p>
          <a:p>
            <a:endParaRPr lang="fa-IR" dirty="0" smtClean="0"/>
          </a:p>
          <a:p>
            <a:pPr algn="l" rtl="0">
              <a:buNone/>
            </a:pPr>
            <a:r>
              <a:rPr lang="fa-IR" dirty="0" smtClean="0"/>
              <a:t>	</a:t>
            </a:r>
            <a:r>
              <a:rPr lang="en-US" dirty="0" smtClean="0"/>
              <a:t>A </a:t>
            </a:r>
            <a:r>
              <a:rPr lang="en-US" dirty="0" smtClean="0">
                <a:sym typeface="Wingdings" pitchFamily="2" charset="2"/>
              </a:rPr>
              <a:t> B</a:t>
            </a:r>
          </a:p>
          <a:p>
            <a:pPr algn="l" rtl="0">
              <a:buNone/>
            </a:pPr>
            <a:r>
              <a:rPr lang="fa-IR" dirty="0" smtClean="0">
                <a:sym typeface="Wingdings" pitchFamily="2" charset="2"/>
              </a:rPr>
              <a:t>  </a:t>
            </a:r>
            <a:r>
              <a:rPr lang="en-US" dirty="0" smtClean="0">
                <a:sym typeface="Wingdings" pitchFamily="2" charset="2"/>
              </a:rPr>
              <a:t>(C,B)  D</a:t>
            </a:r>
            <a:endParaRPr lang="en-US" dirty="0"/>
          </a:p>
        </p:txBody>
      </p:sp>
      <p:sp>
        <p:nvSpPr>
          <p:cNvPr id="4" name="Right Brace 3"/>
          <p:cNvSpPr/>
          <p:nvPr/>
        </p:nvSpPr>
        <p:spPr>
          <a:xfrm>
            <a:off x="4143372" y="4857760"/>
            <a:ext cx="142876" cy="92869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ight Arrow 4"/>
          <p:cNvSpPr/>
          <p:nvPr/>
        </p:nvSpPr>
        <p:spPr>
          <a:xfrm>
            <a:off x="4500562" y="5214950"/>
            <a:ext cx="714380"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429256" y="5000636"/>
            <a:ext cx="2286016" cy="523220"/>
          </a:xfrm>
          <a:prstGeom prst="rect">
            <a:avLst/>
          </a:prstGeom>
          <a:noFill/>
        </p:spPr>
        <p:txBody>
          <a:bodyPr wrap="square" rtlCol="0">
            <a:spAutoFit/>
          </a:bodyPr>
          <a:lstStyle/>
          <a:p>
            <a:r>
              <a:rPr lang="en-US" sz="2800" dirty="0" smtClean="0">
                <a:sym typeface="Wingdings" pitchFamily="2" charset="2"/>
              </a:rPr>
              <a:t>(C,A)  D</a:t>
            </a:r>
            <a:endParaRPr lang="en-US" sz="2800" dirty="0" smtClean="0"/>
          </a:p>
        </p:txBody>
      </p:sp>
      <p:pic>
        <p:nvPicPr>
          <p:cNvPr id="7" name="Picture 2"/>
          <p:cNvPicPr>
            <a:picLocks noChangeAspect="1" noChangeArrowheads="1"/>
          </p:cNvPicPr>
          <p:nvPr/>
        </p:nvPicPr>
        <p:blipFill>
          <a:blip r:embed="rId2"/>
          <a:srcRect/>
          <a:stretch>
            <a:fillRect/>
          </a:stretch>
        </p:blipFill>
        <p:spPr bwMode="auto">
          <a:xfrm>
            <a:off x="1428728" y="1428736"/>
            <a:ext cx="7391400" cy="2028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قواعد استخراج وابستگي تابعي</a:t>
            </a:r>
            <a:endParaRPr lang="en-US" dirty="0"/>
          </a:p>
        </p:txBody>
      </p:sp>
      <p:pic>
        <p:nvPicPr>
          <p:cNvPr id="7171" name="Picture 3"/>
          <p:cNvPicPr>
            <a:picLocks noGrp="1" noChangeAspect="1" noChangeArrowheads="1"/>
          </p:cNvPicPr>
          <p:nvPr>
            <p:ph idx="1"/>
          </p:nvPr>
        </p:nvPicPr>
        <p:blipFill>
          <a:blip r:embed="rId2"/>
          <a:srcRect/>
          <a:stretch>
            <a:fillRect/>
          </a:stretch>
        </p:blipFill>
        <p:spPr bwMode="auto">
          <a:xfrm>
            <a:off x="1357290" y="1357298"/>
            <a:ext cx="7300916" cy="2372286"/>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1357290" y="3929066"/>
            <a:ext cx="6715172" cy="23264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قواعد استخراج وابستگي تابعي</a:t>
            </a:r>
            <a:endParaRPr lang="en-US" dirty="0"/>
          </a:p>
        </p:txBody>
      </p:sp>
      <p:pic>
        <p:nvPicPr>
          <p:cNvPr id="8195" name="Picture 3"/>
          <p:cNvPicPr>
            <a:picLocks noChangeAspect="1" noChangeArrowheads="1"/>
          </p:cNvPicPr>
          <p:nvPr/>
        </p:nvPicPr>
        <p:blipFill>
          <a:blip r:embed="rId2"/>
          <a:srcRect/>
          <a:stretch>
            <a:fillRect/>
          </a:stretch>
        </p:blipFill>
        <p:spPr bwMode="auto">
          <a:xfrm>
            <a:off x="1500166" y="1500174"/>
            <a:ext cx="6786610" cy="27129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en-US" dirty="0"/>
          </a:p>
        </p:txBody>
      </p:sp>
      <p:sp>
        <p:nvSpPr>
          <p:cNvPr id="3" name="Content Placeholder 2"/>
          <p:cNvSpPr>
            <a:spLocks noGrp="1"/>
          </p:cNvSpPr>
          <p:nvPr>
            <p:ph idx="1"/>
          </p:nvPr>
        </p:nvSpPr>
        <p:spPr>
          <a:xfrm>
            <a:off x="1071538" y="1447800"/>
            <a:ext cx="7862150" cy="4800600"/>
          </a:xfrm>
        </p:spPr>
        <p:txBody>
          <a:bodyPr/>
          <a:lstStyle/>
          <a:p>
            <a:r>
              <a:rPr lang="fa-IR" dirty="0" smtClean="0"/>
              <a:t>سئوال:</a:t>
            </a:r>
          </a:p>
          <a:p>
            <a:pPr lvl="1"/>
            <a:r>
              <a:rPr lang="fa-IR" dirty="0" smtClean="0"/>
              <a:t>اگر همه اطلاعات مربوط به دروس (شامل درس‌ها و گروه‌هاي آنها) را در يک جدول مي‌آورديم، چه مي‌شد؟</a:t>
            </a:r>
          </a:p>
          <a:p>
            <a:pPr marL="658368" lvl="2" indent="0">
              <a:buNone/>
            </a:pPr>
            <a:r>
              <a:rPr lang="fa-IR" dirty="0"/>
              <a:t>1- افزونگي داده‌ها (</a:t>
            </a:r>
            <a:r>
              <a:rPr lang="en-US" dirty="0"/>
              <a:t>data redundancy</a:t>
            </a:r>
            <a:r>
              <a:rPr lang="fa-IR" dirty="0" smtClean="0"/>
              <a:t>)</a:t>
            </a:r>
          </a:p>
          <a:p>
            <a:pPr marL="658368" lvl="2" indent="0">
              <a:buNone/>
            </a:pPr>
            <a:r>
              <a:rPr lang="fa-IR" dirty="0"/>
              <a:t>2- بي‌نظمي (</a:t>
            </a:r>
            <a:r>
              <a:rPr lang="en-US" dirty="0"/>
              <a:t>anomaly</a:t>
            </a:r>
            <a:r>
              <a:rPr lang="fa-IR" dirty="0" smtClean="0"/>
              <a:t>)</a:t>
            </a:r>
          </a:p>
          <a:p>
            <a:pPr marL="658368" lvl="2" indent="0">
              <a:buNone/>
            </a:pPr>
            <a:r>
              <a:rPr lang="fa-IR" dirty="0"/>
              <a:t>3- مقادير تهي (</a:t>
            </a:r>
            <a:r>
              <a:rPr lang="en-US" dirty="0"/>
              <a:t>NULL values</a:t>
            </a:r>
            <a:r>
              <a:rPr lang="fa-IR" dirty="0" smtClean="0"/>
              <a:t>)</a:t>
            </a:r>
            <a:endParaRPr lang="en-US" dirty="0"/>
          </a:p>
          <a:p>
            <a:pPr lvl="2"/>
            <a:endParaRPr lang="en-US" dirty="0"/>
          </a:p>
          <a:p>
            <a:pPr lvl="2"/>
            <a:endParaRPr lang="fa-IR" dirty="0" smtClean="0"/>
          </a:p>
          <a:p>
            <a:pPr lvl="1" algn="just">
              <a:buNone/>
            </a:pPr>
            <a:endParaRPr lang="fa-I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مجموعه وابستگي معادل</a:t>
            </a:r>
            <a:endParaRPr lang="en-US" dirty="0"/>
          </a:p>
        </p:txBody>
      </p:sp>
      <p:sp>
        <p:nvSpPr>
          <p:cNvPr id="3" name="Content Placeholder 2"/>
          <p:cNvSpPr>
            <a:spLocks noGrp="1"/>
          </p:cNvSpPr>
          <p:nvPr>
            <p:ph idx="1"/>
          </p:nvPr>
        </p:nvSpPr>
        <p:spPr/>
        <p:txBody>
          <a:bodyPr/>
          <a:lstStyle/>
          <a:p>
            <a:endParaRPr lang="en-US" dirty="0" smtClean="0"/>
          </a:p>
          <a:p>
            <a:r>
              <a:rPr lang="fa-IR" dirty="0" smtClean="0"/>
              <a:t>دو مجموعه وابستگي تابعي </a:t>
            </a:r>
            <a:r>
              <a:rPr lang="en-US" dirty="0" smtClean="0">
                <a:latin typeface="Lucida Calligraphy" pitchFamily="66" charset="0"/>
              </a:rPr>
              <a:t>F</a:t>
            </a:r>
            <a:r>
              <a:rPr lang="en-US" baseline="-25000" dirty="0" smtClean="0">
                <a:latin typeface="Lucida Calligraphy" pitchFamily="66" charset="0"/>
              </a:rPr>
              <a:t>1</a:t>
            </a:r>
            <a:r>
              <a:rPr lang="fa-IR" dirty="0" smtClean="0"/>
              <a:t> و</a:t>
            </a:r>
            <a:r>
              <a:rPr lang="en-US" dirty="0" smtClean="0">
                <a:latin typeface="Lucida Calligraphy" pitchFamily="66" charset="0"/>
              </a:rPr>
              <a:t>F</a:t>
            </a:r>
            <a:r>
              <a:rPr lang="en-US" baseline="-25000" dirty="0" smtClean="0">
                <a:latin typeface="Lucida Calligraphy" pitchFamily="66" charset="0"/>
              </a:rPr>
              <a:t>2</a:t>
            </a:r>
            <a:r>
              <a:rPr lang="en-US" dirty="0" smtClean="0"/>
              <a:t> </a:t>
            </a:r>
            <a:r>
              <a:rPr lang="fa-IR" dirty="0" smtClean="0"/>
              <a:t> را معادل (</a:t>
            </a:r>
            <a:r>
              <a:rPr lang="en-US" dirty="0" smtClean="0"/>
              <a:t>equivalent</a:t>
            </a:r>
            <a:r>
              <a:rPr lang="fa-IR" dirty="0" smtClean="0"/>
              <a:t>)</a:t>
            </a:r>
            <a:r>
              <a:rPr lang="en-US" dirty="0" smtClean="0"/>
              <a:t> </a:t>
            </a:r>
            <a:r>
              <a:rPr lang="fa-IR" dirty="0" smtClean="0"/>
              <a:t>‌نامند، اگر مجموعه پوششي آنها برابر باشد، يعني:</a:t>
            </a:r>
          </a:p>
          <a:p>
            <a:pPr algn="ctr">
              <a:buNone/>
            </a:pPr>
            <a:r>
              <a:rPr lang="en-US" dirty="0" smtClean="0">
                <a:latin typeface="Lucida Calligraphy" pitchFamily="66" charset="0"/>
              </a:rPr>
              <a:t>F</a:t>
            </a:r>
            <a:r>
              <a:rPr lang="en-US" baseline="-25000" dirty="0" smtClean="0">
                <a:latin typeface="Lucida Calligraphy" pitchFamily="66" charset="0"/>
              </a:rPr>
              <a:t>1</a:t>
            </a:r>
            <a:r>
              <a:rPr lang="en-US" baseline="30000" dirty="0" smtClean="0">
                <a:latin typeface="Lucida Calligraphy" pitchFamily="66" charset="0"/>
              </a:rPr>
              <a:t>+</a:t>
            </a:r>
            <a:r>
              <a:rPr lang="en-US" dirty="0" smtClean="0">
                <a:latin typeface="Lucida Calligraphy" pitchFamily="66" charset="0"/>
              </a:rPr>
              <a:t> </a:t>
            </a:r>
            <a:r>
              <a:rPr lang="en-US" dirty="0" smtClean="0"/>
              <a:t>=</a:t>
            </a:r>
            <a:r>
              <a:rPr lang="en-US" dirty="0" smtClean="0">
                <a:latin typeface="Lucida Calligraphy" pitchFamily="66" charset="0"/>
              </a:rPr>
              <a:t>F</a:t>
            </a:r>
            <a:r>
              <a:rPr lang="en-US" baseline="-25000" dirty="0" smtClean="0">
                <a:latin typeface="Lucida Calligraphy" pitchFamily="66" charset="0"/>
              </a:rPr>
              <a:t>2</a:t>
            </a:r>
            <a:r>
              <a:rPr lang="en-US" baseline="30000" dirty="0" smtClean="0">
                <a:latin typeface="Lucida Calligraphy" pitchFamily="66" charset="0"/>
              </a:rPr>
              <a:t>+</a:t>
            </a:r>
            <a:endParaRPr lang="en-US" dirty="0">
              <a:latin typeface="Lucida Calligraphy" pitchFamily="66"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t>مثال:</a:t>
            </a:r>
          </a:p>
          <a:p>
            <a:endParaRPr lang="fa-IR" dirty="0" smtClean="0"/>
          </a:p>
          <a:p>
            <a:endParaRPr lang="en-US" dirty="0" smtClean="0"/>
          </a:p>
          <a:p>
            <a:r>
              <a:rPr lang="en-US" dirty="0" smtClean="0">
                <a:latin typeface="Lucida Calligraphy" pitchFamily="66" charset="0"/>
              </a:rPr>
              <a:t>F</a:t>
            </a:r>
            <a:r>
              <a:rPr lang="en-US" baseline="-25000" dirty="0" smtClean="0">
                <a:latin typeface="Lucida Calligraphy" pitchFamily="66" charset="0"/>
              </a:rPr>
              <a:t>1</a:t>
            </a:r>
            <a:r>
              <a:rPr lang="fa-IR" dirty="0" smtClean="0"/>
              <a:t> و </a:t>
            </a:r>
            <a:r>
              <a:rPr lang="en-US" dirty="0" smtClean="0">
                <a:latin typeface="Lucida Calligraphy" pitchFamily="66" charset="0"/>
              </a:rPr>
              <a:t>F</a:t>
            </a:r>
            <a:r>
              <a:rPr lang="en-US" baseline="-25000" dirty="0" smtClean="0">
                <a:latin typeface="Lucida Calligraphy" pitchFamily="66" charset="0"/>
              </a:rPr>
              <a:t>2</a:t>
            </a:r>
            <a:r>
              <a:rPr lang="fa-IR" dirty="0" smtClean="0"/>
              <a:t> با هم برابر نيستند ولي معادلند، چون </a:t>
            </a:r>
            <a:r>
              <a:rPr lang="en-US" dirty="0" smtClean="0">
                <a:latin typeface="Lucida Calligraphy" pitchFamily="66" charset="0"/>
              </a:rPr>
              <a:t>F</a:t>
            </a:r>
            <a:r>
              <a:rPr lang="en-US" baseline="-25000" dirty="0" smtClean="0">
                <a:latin typeface="Lucida Calligraphy" pitchFamily="66" charset="0"/>
              </a:rPr>
              <a:t>1</a:t>
            </a:r>
            <a:r>
              <a:rPr lang="fa-IR" baseline="-25000" dirty="0" smtClean="0"/>
              <a:t> </a:t>
            </a:r>
            <a:r>
              <a:rPr lang="fa-IR" dirty="0" smtClean="0"/>
              <a:t>‌را مي‌توان از روي </a:t>
            </a:r>
            <a:r>
              <a:rPr lang="en-US" dirty="0" smtClean="0">
                <a:latin typeface="Lucida Calligraphy" pitchFamily="66" charset="0"/>
              </a:rPr>
              <a:t>F</a:t>
            </a:r>
            <a:r>
              <a:rPr lang="en-US" baseline="-25000" dirty="0" smtClean="0">
                <a:latin typeface="Lucida Calligraphy" pitchFamily="66" charset="0"/>
              </a:rPr>
              <a:t>2</a:t>
            </a:r>
            <a:r>
              <a:rPr lang="fa-IR" dirty="0" smtClean="0"/>
              <a:t> بدست آورد.</a:t>
            </a:r>
            <a:endParaRPr lang="en-US" dirty="0"/>
          </a:p>
        </p:txBody>
      </p:sp>
      <p:pic>
        <p:nvPicPr>
          <p:cNvPr id="9218" name="Picture 2"/>
          <p:cNvPicPr>
            <a:picLocks noChangeAspect="1" noChangeArrowheads="1"/>
          </p:cNvPicPr>
          <p:nvPr/>
        </p:nvPicPr>
        <p:blipFill>
          <a:blip r:embed="rId2"/>
          <a:srcRect/>
          <a:stretch>
            <a:fillRect/>
          </a:stretch>
        </p:blipFill>
        <p:spPr bwMode="auto">
          <a:xfrm>
            <a:off x="1500166" y="1714488"/>
            <a:ext cx="5495925" cy="1104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2800" dirty="0" smtClean="0">
                <a:solidFill>
                  <a:srgbClr val="C00000"/>
                </a:solidFill>
              </a:rPr>
              <a:t>مثال</a:t>
            </a:r>
            <a:r>
              <a:rPr lang="fa-IR" sz="2800" dirty="0" smtClean="0"/>
              <a:t>: رابطه </a:t>
            </a:r>
            <a:r>
              <a:rPr lang="en-US" sz="2800" dirty="0" smtClean="0">
                <a:latin typeface="Lucida Calligraphy" panose="03010101010101010101" pitchFamily="66" charset="0"/>
              </a:rPr>
              <a:t>R</a:t>
            </a:r>
            <a:r>
              <a:rPr lang="fa-IR" sz="2800" dirty="0" smtClean="0"/>
              <a:t>‌ با صفات خاصه </a:t>
            </a:r>
            <a:r>
              <a:rPr lang="en-US" sz="2800" dirty="0" smtClean="0">
                <a:latin typeface="Lucida Calligraphy" panose="03010101010101010101" pitchFamily="66" charset="0"/>
              </a:rPr>
              <a:t>R</a:t>
            </a:r>
            <a:r>
              <a:rPr lang="en-US" sz="2800" dirty="0" smtClean="0"/>
              <a:t>=(U,V,W,X,Y,Z)</a:t>
            </a:r>
            <a:r>
              <a:rPr lang="fa-IR" sz="2800" dirty="0" smtClean="0"/>
              <a:t> و وابستگي تابعي </a:t>
            </a:r>
            <a:r>
              <a:rPr lang="en-US" sz="2800" dirty="0" smtClean="0">
                <a:latin typeface="Lucida Calligraphy" pitchFamily="66" charset="0"/>
              </a:rPr>
              <a:t>F</a:t>
            </a:r>
            <a:r>
              <a:rPr lang="fa-IR" sz="2800" dirty="0" smtClean="0"/>
              <a:t> بصورت زير داده شده است. </a:t>
            </a:r>
            <a:r>
              <a:rPr lang="en-US" sz="2800" dirty="0" smtClean="0">
                <a:latin typeface="Lucida Calligraphy" pitchFamily="66" charset="0"/>
              </a:rPr>
              <a:t>F</a:t>
            </a:r>
            <a:r>
              <a:rPr lang="en-US" sz="2800" baseline="30000" dirty="0" smtClean="0">
                <a:latin typeface="Lucida Calligraphy" pitchFamily="66" charset="0"/>
              </a:rPr>
              <a:t>+</a:t>
            </a:r>
            <a:r>
              <a:rPr lang="fa-IR" sz="2800" dirty="0" smtClean="0"/>
              <a:t> را محاسبه نماييد.</a:t>
            </a:r>
            <a:endParaRPr lang="en-US" sz="2800" dirty="0"/>
          </a:p>
        </p:txBody>
      </p:sp>
      <p:sp>
        <p:nvSpPr>
          <p:cNvPr id="3" name="Content Placeholder 2"/>
          <p:cNvSpPr>
            <a:spLocks noGrp="1"/>
          </p:cNvSpPr>
          <p:nvPr>
            <p:ph idx="1"/>
          </p:nvPr>
        </p:nvSpPr>
        <p:spPr/>
        <p:txBody>
          <a:bodyPr/>
          <a:lstStyle/>
          <a:p>
            <a:pPr algn="l" rtl="0">
              <a:buNone/>
            </a:pPr>
            <a:endParaRPr lang="es-ES" sz="3200" dirty="0" smtClean="0">
              <a:latin typeface="Lucida Calligraphy" pitchFamily="66" charset="0"/>
            </a:endParaRPr>
          </a:p>
          <a:p>
            <a:pPr algn="l" rtl="0">
              <a:buNone/>
            </a:pPr>
            <a:r>
              <a:rPr lang="es-ES" sz="3200" dirty="0" smtClean="0">
                <a:latin typeface="Lucida Calligraphy" pitchFamily="66" charset="0"/>
              </a:rPr>
              <a:t>F </a:t>
            </a:r>
            <a:r>
              <a:rPr lang="es-ES" sz="3200" dirty="0" smtClean="0"/>
              <a:t>={ U→ (X,Y) , X → Y , (X,Y) → (Z,V)}</a:t>
            </a:r>
          </a:p>
          <a:p>
            <a:pPr algn="l" rtl="0">
              <a:buNone/>
            </a:pPr>
            <a:endParaRPr lang="en-US" sz="3200" dirty="0" smtClean="0">
              <a:latin typeface="Lucida Calligraphy" pitchFamily="66" charset="0"/>
            </a:endParaRPr>
          </a:p>
          <a:p>
            <a:pPr algn="l" rtl="0">
              <a:buNone/>
            </a:pPr>
            <a:r>
              <a:rPr lang="en-US" sz="3200" dirty="0" smtClean="0">
                <a:latin typeface="Lucida Calligraphy" pitchFamily="66" charset="0"/>
              </a:rPr>
              <a:t>F</a:t>
            </a:r>
            <a:r>
              <a:rPr lang="en-US" sz="3200" baseline="30000" dirty="0" smtClean="0">
                <a:latin typeface="Lucida Calligraphy" pitchFamily="66" charset="0"/>
              </a:rPr>
              <a:t>+</a:t>
            </a:r>
            <a:r>
              <a:rPr lang="en-US" sz="3200" dirty="0" smtClean="0"/>
              <a:t>= { U → X , U → Y , X → Y , </a:t>
            </a:r>
            <a:br>
              <a:rPr lang="en-US" sz="3200" dirty="0" smtClean="0"/>
            </a:br>
            <a:r>
              <a:rPr lang="en-US" sz="3200" dirty="0" smtClean="0"/>
              <a:t>       (X, Y ) → ( Z,V ), U → (Z,V) }</a:t>
            </a:r>
          </a:p>
          <a:p>
            <a:pPr algn="l" rtl="0"/>
            <a:endParaRPr lang="en-US" dirty="0"/>
          </a:p>
        </p:txBody>
      </p:sp>
    </p:spTree>
    <p:extLst>
      <p:ext uri="{BB962C8B-B14F-4D97-AF65-F5344CB8AC3E}">
        <p14:creationId xmlns:p14="http://schemas.microsoft.com/office/powerpoint/2010/main" val="279670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مجموعه وابستگي بهينه</a:t>
            </a:r>
            <a:endParaRPr lang="en-US" dirty="0"/>
          </a:p>
        </p:txBody>
      </p:sp>
      <p:sp>
        <p:nvSpPr>
          <p:cNvPr id="3" name="Content Placeholder 2"/>
          <p:cNvSpPr>
            <a:spLocks noGrp="1"/>
          </p:cNvSpPr>
          <p:nvPr>
            <p:ph idx="1"/>
          </p:nvPr>
        </p:nvSpPr>
        <p:spPr/>
        <p:txBody>
          <a:bodyPr/>
          <a:lstStyle/>
          <a:p>
            <a:r>
              <a:rPr lang="fa-IR" dirty="0" smtClean="0"/>
              <a:t>با استفاده از قواعد سه‌گانه زير مي‌توان يک مجموعه وابستگي را به مجموعه بهينه معادل آن تبديل کرد:</a:t>
            </a:r>
          </a:p>
          <a:p>
            <a:pPr marL="916686" lvl="1" indent="-514350">
              <a:buFont typeface="+mj-lt"/>
              <a:buAutoNum type="arabicPeriod"/>
            </a:pPr>
            <a:r>
              <a:rPr lang="fa-IR" dirty="0" smtClean="0"/>
              <a:t>سمت راست هر وابستگي فقط يک صفت باشد.</a:t>
            </a:r>
          </a:p>
          <a:p>
            <a:pPr marL="916686" lvl="1" indent="-514350">
              <a:buFont typeface="+mj-lt"/>
              <a:buAutoNum type="arabicPeriod"/>
            </a:pPr>
            <a:r>
              <a:rPr lang="fa-IR" dirty="0" smtClean="0"/>
              <a:t>هر صفتي که </a:t>
            </a:r>
            <a:r>
              <a:rPr lang="en-US" dirty="0" smtClean="0">
                <a:latin typeface="Lucida Calligraphy" pitchFamily="66" charset="0"/>
              </a:rPr>
              <a:t>F</a:t>
            </a:r>
            <a:r>
              <a:rPr lang="en-US" baseline="30000" dirty="0" smtClean="0">
                <a:latin typeface="Lucida Calligraphy" pitchFamily="66" charset="0"/>
              </a:rPr>
              <a:t>+</a:t>
            </a:r>
            <a:r>
              <a:rPr lang="fa-IR" dirty="0" smtClean="0"/>
              <a:t> را تغيير نمي‌دهد از سمت چپ حذف شود.</a:t>
            </a:r>
          </a:p>
          <a:p>
            <a:pPr marL="916686" lvl="1" indent="-514350">
              <a:buFont typeface="+mj-lt"/>
              <a:buAutoNum type="arabicPeriod"/>
            </a:pPr>
            <a:r>
              <a:rPr lang="fa-IR" dirty="0" smtClean="0"/>
              <a:t>وابستگي‌هاي تکراري و اضافي حذف شود.</a:t>
            </a:r>
          </a:p>
          <a:p>
            <a:endParaRPr lang="en-US" dirty="0"/>
          </a:p>
        </p:txBody>
      </p:sp>
    </p:spTree>
    <p:extLst>
      <p:ext uri="{BB962C8B-B14F-4D97-AF65-F5344CB8AC3E}">
        <p14:creationId xmlns:p14="http://schemas.microsoft.com/office/powerpoint/2010/main" val="4291026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t>مثال: با توجه به مثال قبل مجموعه وابستگي تابعي پوششي بهينه را بدست آوريد.</a:t>
            </a:r>
            <a:endParaRPr lang="en-US" sz="2800" dirty="0"/>
          </a:p>
        </p:txBody>
      </p:sp>
      <p:sp>
        <p:nvSpPr>
          <p:cNvPr id="3" name="Content Placeholder 2"/>
          <p:cNvSpPr>
            <a:spLocks noGrp="1"/>
          </p:cNvSpPr>
          <p:nvPr>
            <p:ph idx="1"/>
          </p:nvPr>
        </p:nvSpPr>
        <p:spPr>
          <a:xfrm>
            <a:off x="1071538" y="1447800"/>
            <a:ext cx="7862150" cy="4800600"/>
          </a:xfrm>
        </p:spPr>
        <p:txBody>
          <a:bodyPr>
            <a:normAutofit/>
          </a:bodyPr>
          <a:lstStyle/>
          <a:p>
            <a:pPr algn="l" rtl="0">
              <a:buNone/>
            </a:pPr>
            <a:r>
              <a:rPr lang="en-US" sz="2800" dirty="0" smtClean="0">
                <a:latin typeface="Lucida Calligraphy" pitchFamily="66" charset="0"/>
              </a:rPr>
              <a:t>F</a:t>
            </a:r>
            <a:r>
              <a:rPr lang="en-US" sz="2800" baseline="30000" dirty="0" smtClean="0">
                <a:latin typeface="Lucida Calligraphy" pitchFamily="66" charset="0"/>
              </a:rPr>
              <a:t>+</a:t>
            </a:r>
            <a:r>
              <a:rPr lang="en-US" sz="2800" dirty="0" smtClean="0">
                <a:latin typeface="Lucida Calligraphy" pitchFamily="66" charset="0"/>
              </a:rPr>
              <a:t>={</a:t>
            </a:r>
            <a:r>
              <a:rPr lang="en-US" sz="2800" dirty="0" smtClean="0"/>
              <a:t>U → (X,Y) , X →Y, (X,Y) → (Z,V), U → (Z,V) } </a:t>
            </a:r>
            <a:endParaRPr lang="en-US" sz="2800" i="1" dirty="0" smtClean="0"/>
          </a:p>
          <a:p>
            <a:pPr algn="l" rtl="0">
              <a:buNone/>
            </a:pPr>
            <a:endParaRPr lang="es-ES" sz="3200" dirty="0" smtClean="0"/>
          </a:p>
          <a:p>
            <a:pPr algn="l" rtl="0">
              <a:buNone/>
            </a:pPr>
            <a:r>
              <a:rPr lang="es-ES" sz="3200" dirty="0" smtClean="0"/>
              <a:t>♦ U → (X,Y) 	⇒	 U → X , U→ Y</a:t>
            </a:r>
          </a:p>
          <a:p>
            <a:pPr algn="l" rtl="0">
              <a:buNone/>
            </a:pPr>
            <a:r>
              <a:rPr lang="pl-PL" sz="3200" dirty="0" smtClean="0"/>
              <a:t>♦ U → (Z,V)</a:t>
            </a:r>
            <a:r>
              <a:rPr lang="en-US" sz="3200" dirty="0" smtClean="0"/>
              <a:t>	</a:t>
            </a:r>
            <a:r>
              <a:rPr lang="pl-PL" sz="3200" dirty="0" smtClean="0"/>
              <a:t> ⇒ </a:t>
            </a:r>
            <a:r>
              <a:rPr lang="en-US" sz="3200" dirty="0" smtClean="0"/>
              <a:t>	</a:t>
            </a:r>
            <a:r>
              <a:rPr lang="pl-PL" sz="3200" dirty="0" smtClean="0"/>
              <a:t>U → Z , U → V</a:t>
            </a:r>
          </a:p>
          <a:p>
            <a:pPr algn="l" rtl="0">
              <a:buNone/>
            </a:pPr>
            <a:r>
              <a:rPr lang="pl-PL" sz="3200" dirty="0" smtClean="0"/>
              <a:t>♦ (X,Y) → (Z,V) </a:t>
            </a:r>
            <a:r>
              <a:rPr lang="en-US" sz="3200" dirty="0" smtClean="0"/>
              <a:t>  ,	</a:t>
            </a:r>
            <a:r>
              <a:rPr lang="pl-PL" sz="3200" dirty="0" smtClean="0"/>
              <a:t>X→Y ⇒ </a:t>
            </a:r>
            <a:r>
              <a:rPr lang="en-US" sz="3200" dirty="0" smtClean="0"/>
              <a:t>	</a:t>
            </a:r>
            <a:r>
              <a:rPr lang="pl-PL" sz="3200" dirty="0" smtClean="0"/>
              <a:t>X→ (Z,V)</a:t>
            </a:r>
          </a:p>
          <a:p>
            <a:pPr algn="l" rtl="0">
              <a:buNone/>
            </a:pPr>
            <a:r>
              <a:rPr lang="pl-PL" sz="3200" dirty="0" smtClean="0"/>
              <a:t>♦ X →(Z,V) </a:t>
            </a:r>
            <a:r>
              <a:rPr lang="en-US" sz="3200" dirty="0" smtClean="0"/>
              <a:t>	</a:t>
            </a:r>
            <a:r>
              <a:rPr lang="pl-PL" sz="3200" dirty="0" smtClean="0"/>
              <a:t>⇒</a:t>
            </a:r>
            <a:r>
              <a:rPr lang="en-US" sz="3200" dirty="0" smtClean="0"/>
              <a:t>	</a:t>
            </a:r>
            <a:r>
              <a:rPr lang="pl-PL" sz="3200" dirty="0" smtClean="0"/>
              <a:t> X→Z , X → V</a:t>
            </a:r>
          </a:p>
          <a:p>
            <a:pPr algn="l" rtl="0">
              <a:buNone/>
            </a:pPr>
            <a:r>
              <a:rPr lang="en-US" sz="3200" dirty="0" smtClean="0"/>
              <a:t>♦ F</a:t>
            </a:r>
            <a:r>
              <a:rPr lang="en-US" sz="3200" baseline="-25000" dirty="0" smtClean="0"/>
              <a:t>OPT</a:t>
            </a:r>
            <a:r>
              <a:rPr lang="en-US" sz="3200" dirty="0" smtClean="0"/>
              <a:t> = </a:t>
            </a:r>
            <a:r>
              <a:rPr lang="en-US" sz="3200" b="1" dirty="0" smtClean="0"/>
              <a:t>{ U → X , U→ Y, U → Z , U → V , X→Y, X→Z , X → V}</a:t>
            </a:r>
          </a:p>
          <a:p>
            <a:pPr algn="l" rtl="0">
              <a:buNone/>
            </a:pPr>
            <a:endParaRPr lang="en-US" sz="3200" dirty="0"/>
          </a:p>
        </p:txBody>
      </p:sp>
    </p:spTree>
    <p:extLst>
      <p:ext uri="{BB962C8B-B14F-4D97-AF65-F5344CB8AC3E}">
        <p14:creationId xmlns:p14="http://schemas.microsoft.com/office/powerpoint/2010/main" val="4172798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2000"/>
                                        <p:tgtEl>
                                          <p:spTgt spid="3">
                                            <p:txEl>
                                              <p:pRg st="4" end="4"/>
                                            </p:txEl>
                                          </p:spTgt>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childTnLst>
                          </p:cTn>
                        </p:par>
                        <p:par>
                          <p:cTn id="25" fill="hold">
                            <p:stCondLst>
                              <p:cond delay="8000"/>
                            </p:stCondLst>
                            <p:childTnLst>
                              <p:par>
                                <p:cTn id="26" presetID="10" presetClass="entr" presetSubtype="0" fill="hold" grpId="0"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مجموعه صفات پوششی</a:t>
            </a:r>
            <a:endParaRPr lang="en-US" dirty="0"/>
          </a:p>
        </p:txBody>
      </p:sp>
      <p:sp>
        <p:nvSpPr>
          <p:cNvPr id="3" name="Content Placeholder 2"/>
          <p:cNvSpPr>
            <a:spLocks noGrp="1"/>
          </p:cNvSpPr>
          <p:nvPr>
            <p:ph idx="1"/>
          </p:nvPr>
        </p:nvSpPr>
        <p:spPr>
          <a:xfrm>
            <a:off x="1000100" y="1447800"/>
            <a:ext cx="8143900" cy="4800600"/>
          </a:xfrm>
        </p:spPr>
        <p:txBody>
          <a:bodyPr>
            <a:normAutofit lnSpcReduction="10000"/>
          </a:bodyPr>
          <a:lstStyle/>
          <a:p>
            <a:r>
              <a:rPr lang="fa-IR" sz="3200" dirty="0" smtClean="0">
                <a:solidFill>
                  <a:srgbClr val="FF0000"/>
                </a:solidFill>
              </a:rPr>
              <a:t>مجموعه صفاتي که مي‌توان از روي يک صفت بدست آورد:</a:t>
            </a:r>
          </a:p>
          <a:p>
            <a:pPr algn="just">
              <a:buNone/>
            </a:pPr>
            <a:r>
              <a:rPr lang="en-US" dirty="0" smtClean="0"/>
              <a:t>  </a:t>
            </a:r>
            <a:r>
              <a:rPr lang="fa-IR" dirty="0" smtClean="0"/>
              <a:t>اگر </a:t>
            </a:r>
            <a:r>
              <a:rPr lang="en-US" dirty="0" err="1" smtClean="0"/>
              <a:t>Attr</a:t>
            </a:r>
            <a:r>
              <a:rPr lang="fa-IR" dirty="0" smtClean="0"/>
              <a:t> يک مجموعه صفت باشد و </a:t>
            </a:r>
            <a:r>
              <a:rPr lang="en-US" dirty="0" smtClean="0">
                <a:latin typeface="Lucida Calligraphy" pitchFamily="66" charset="0"/>
              </a:rPr>
              <a:t>F</a:t>
            </a:r>
            <a:r>
              <a:rPr lang="fa-IR" dirty="0" smtClean="0"/>
              <a:t> يک مجموعه از وابستگي‌هاي تابعي باشدکه هر دو روي شماي </a:t>
            </a:r>
            <a:r>
              <a:rPr lang="en-US" dirty="0" smtClean="0"/>
              <a:t>R</a:t>
            </a:r>
            <a:r>
              <a:rPr lang="fa-IR" dirty="0" smtClean="0"/>
              <a:t> تعريف شده باشند، در اينصورت از روي </a:t>
            </a:r>
            <a:r>
              <a:rPr lang="en-US" dirty="0" err="1" smtClean="0"/>
              <a:t>Attr</a:t>
            </a:r>
            <a:r>
              <a:rPr lang="fa-IR" dirty="0" smtClean="0"/>
              <a:t> با استفاده از </a:t>
            </a:r>
            <a:r>
              <a:rPr lang="en-US" dirty="0" smtClean="0">
                <a:latin typeface="Lucida Calligraphy" pitchFamily="66" charset="0"/>
              </a:rPr>
              <a:t>F</a:t>
            </a:r>
            <a:r>
              <a:rPr lang="fa-IR" dirty="0" smtClean="0"/>
              <a:t> مي‌توان به يک تعداد صفات رسيد، مجموعه اين صفات را اصطلاحاً </a:t>
            </a:r>
            <a:r>
              <a:rPr lang="en-US" dirty="0" err="1" smtClean="0"/>
              <a:t>Attr</a:t>
            </a:r>
            <a:r>
              <a:rPr lang="en-US" baseline="30000" dirty="0" smtClean="0"/>
              <a:t>+</a:t>
            </a:r>
            <a:r>
              <a:rPr lang="fa-IR" dirty="0" smtClean="0"/>
              <a:t> مي‌ناميم. (بهتر است ابتدا </a:t>
            </a:r>
            <a:r>
              <a:rPr lang="en-US" dirty="0">
                <a:latin typeface="Lucida Calligraphy" pitchFamily="66" charset="0"/>
              </a:rPr>
              <a:t>F</a:t>
            </a:r>
            <a:r>
              <a:rPr lang="fa-IR" dirty="0" smtClean="0"/>
              <a:t> را بهینه نمود.)</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dirty="0" smtClean="0"/>
              <a:t>الگوریتم محاسبه مجموعه تمام صفت های وابسته به </a:t>
            </a:r>
            <a:r>
              <a:rPr lang="en-US" sz="2400" dirty="0" err="1" smtClean="0"/>
              <a:t>Attr</a:t>
            </a:r>
            <a:r>
              <a:rPr lang="fa-IR" sz="2400" dirty="0" smtClean="0"/>
              <a:t/>
            </a:r>
            <a:br>
              <a:rPr lang="fa-IR" sz="2400" dirty="0" smtClean="0"/>
            </a:br>
            <a:r>
              <a:rPr lang="en-US" sz="2400" dirty="0" smtClean="0"/>
              <a:t>(</a:t>
            </a:r>
            <a:r>
              <a:rPr lang="en-US" sz="2400" dirty="0" err="1" smtClean="0"/>
              <a:t>Attr</a:t>
            </a:r>
            <a:r>
              <a:rPr lang="en-US" sz="2400" baseline="30000" dirty="0" smtClean="0"/>
              <a:t>+</a:t>
            </a:r>
            <a:r>
              <a:rPr lang="en-US" sz="2400" dirty="0" smtClean="0"/>
              <a:t>) </a:t>
            </a:r>
            <a:endParaRPr lang="en-US" sz="2400" dirty="0"/>
          </a:p>
        </p:txBody>
      </p:sp>
      <p:sp>
        <p:nvSpPr>
          <p:cNvPr id="3" name="Content Placeholder 2"/>
          <p:cNvSpPr>
            <a:spLocks noGrp="1"/>
          </p:cNvSpPr>
          <p:nvPr>
            <p:ph idx="1"/>
          </p:nvPr>
        </p:nvSpPr>
        <p:spPr/>
        <p:txBody>
          <a:bodyPr>
            <a:normAutofit/>
          </a:bodyPr>
          <a:lstStyle/>
          <a:p>
            <a:pPr marL="825246" indent="-742950">
              <a:buFont typeface="+mj-lt"/>
              <a:buAutoNum type="arabicPeriod"/>
            </a:pPr>
            <a:r>
              <a:rPr lang="en-US" dirty="0" err="1" smtClean="0"/>
              <a:t>Attr</a:t>
            </a:r>
            <a:r>
              <a:rPr lang="en-US" baseline="30000" dirty="0" smtClean="0"/>
              <a:t>+</a:t>
            </a:r>
            <a:r>
              <a:rPr lang="en-US" dirty="0" smtClean="0"/>
              <a:t> =</a:t>
            </a:r>
            <a:r>
              <a:rPr lang="en-US" dirty="0" err="1" smtClean="0"/>
              <a:t>Attr</a:t>
            </a:r>
            <a:endParaRPr lang="fa-IR" dirty="0" smtClean="0"/>
          </a:p>
          <a:p>
            <a:pPr marL="825246" indent="-742950">
              <a:buFont typeface="+mj-lt"/>
              <a:buAutoNum type="arabicPeriod"/>
            </a:pPr>
            <a:endParaRPr lang="fa-IR" dirty="0" smtClean="0"/>
          </a:p>
          <a:p>
            <a:pPr marL="825246" indent="-742950">
              <a:buFont typeface="+mj-lt"/>
              <a:buAutoNum type="arabicPeriod"/>
            </a:pPr>
            <a:r>
              <a:rPr lang="fa-IR" dirty="0" smtClean="0"/>
              <a:t>به ازاي هر </a:t>
            </a:r>
            <a:r>
              <a:rPr lang="en-US" dirty="0" smtClean="0"/>
              <a:t>x </a:t>
            </a:r>
            <a:r>
              <a:rPr lang="en-US" dirty="0" smtClean="0">
                <a:sym typeface="Wingdings" pitchFamily="2" charset="2"/>
              </a:rPr>
              <a:t> y</a:t>
            </a:r>
            <a:r>
              <a:rPr lang="fa-IR" dirty="0" smtClean="0">
                <a:sym typeface="Wingdings" pitchFamily="2" charset="2"/>
              </a:rPr>
              <a:t> در </a:t>
            </a:r>
            <a:r>
              <a:rPr lang="en-US" dirty="0" smtClean="0">
                <a:sym typeface="Wingdings" pitchFamily="2" charset="2"/>
              </a:rPr>
              <a:t>F</a:t>
            </a:r>
            <a:r>
              <a:rPr lang="fa-IR" dirty="0" smtClean="0">
                <a:sym typeface="Wingdings" pitchFamily="2" charset="2"/>
              </a:rPr>
              <a:t>، اگر </a:t>
            </a:r>
            <a:r>
              <a:rPr lang="en-US" dirty="0" smtClean="0">
                <a:sym typeface="Wingdings" pitchFamily="2" charset="2"/>
              </a:rPr>
              <a:t>x</a:t>
            </a:r>
            <a:r>
              <a:rPr lang="en-US" dirty="0" smtClean="0">
                <a:sym typeface="Symbol"/>
              </a:rPr>
              <a:t> </a:t>
            </a:r>
            <a:r>
              <a:rPr lang="en-US" dirty="0" err="1" smtClean="0">
                <a:sym typeface="Symbol"/>
              </a:rPr>
              <a:t>Attr</a:t>
            </a:r>
            <a:r>
              <a:rPr lang="en-US" baseline="30000" dirty="0" smtClean="0">
                <a:sym typeface="Symbol"/>
              </a:rPr>
              <a:t>+</a:t>
            </a:r>
            <a:r>
              <a:rPr lang="fa-IR" dirty="0" smtClean="0">
                <a:sym typeface="Symbol"/>
              </a:rPr>
              <a:t> باشد، آنگاه </a:t>
            </a:r>
            <a:r>
              <a:rPr lang="en-US" dirty="0" smtClean="0">
                <a:sym typeface="Symbol"/>
              </a:rPr>
              <a:t>y</a:t>
            </a:r>
            <a:r>
              <a:rPr lang="fa-IR" dirty="0" smtClean="0">
                <a:sym typeface="Symbol"/>
              </a:rPr>
              <a:t> را به </a:t>
            </a:r>
            <a:r>
              <a:rPr lang="en-US" dirty="0" err="1" smtClean="0">
                <a:sym typeface="Symbol"/>
              </a:rPr>
              <a:t>Attr</a:t>
            </a:r>
            <a:r>
              <a:rPr lang="en-US" baseline="30000" dirty="0" smtClean="0">
                <a:sym typeface="Symbol"/>
              </a:rPr>
              <a:t>+ </a:t>
            </a:r>
            <a:r>
              <a:rPr lang="fa-IR" baseline="30000" dirty="0" smtClean="0">
                <a:sym typeface="Symbol"/>
              </a:rPr>
              <a:t> </a:t>
            </a:r>
            <a:r>
              <a:rPr lang="fa-IR" dirty="0" smtClean="0">
                <a:sym typeface="Symbol"/>
              </a:rPr>
              <a:t>اضافه مي‌کنيم.</a:t>
            </a:r>
          </a:p>
          <a:p>
            <a:pPr marL="825246" indent="-742950">
              <a:buFont typeface="+mj-lt"/>
              <a:buAutoNum type="arabicPeriod"/>
            </a:pPr>
            <a:endParaRPr lang="fa-IR" dirty="0" smtClean="0">
              <a:sym typeface="Symbol"/>
            </a:endParaRPr>
          </a:p>
          <a:p>
            <a:pPr marL="825246" indent="-742950">
              <a:buFont typeface="+mj-lt"/>
              <a:buAutoNum type="arabicPeriod"/>
            </a:pPr>
            <a:r>
              <a:rPr lang="fa-IR" dirty="0" smtClean="0">
                <a:sym typeface="Symbol"/>
              </a:rPr>
              <a:t>اگر در مرحله قبل </a:t>
            </a:r>
            <a:r>
              <a:rPr lang="en-US" dirty="0" err="1" smtClean="0">
                <a:sym typeface="Symbol"/>
              </a:rPr>
              <a:t>Attr</a:t>
            </a:r>
            <a:r>
              <a:rPr lang="en-US" baseline="30000" dirty="0" smtClean="0">
                <a:sym typeface="Symbol"/>
              </a:rPr>
              <a:t>+ </a:t>
            </a:r>
            <a:r>
              <a:rPr lang="fa-IR" baseline="30000" dirty="0" smtClean="0">
                <a:sym typeface="Symbol"/>
              </a:rPr>
              <a:t> </a:t>
            </a:r>
            <a:r>
              <a:rPr lang="fa-IR" dirty="0" smtClean="0">
                <a:sym typeface="Symbol"/>
              </a:rPr>
              <a:t>عوض شده است، آنگاه مرحله فوق را تکرار مي‌نماييم.</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a:t>
            </a:r>
            <a:endParaRPr lang="en-US" dirty="0"/>
          </a:p>
        </p:txBody>
      </p:sp>
      <p:sp>
        <p:nvSpPr>
          <p:cNvPr id="5" name="Content Placeholder 4"/>
          <p:cNvSpPr>
            <a:spLocks noGrp="1"/>
          </p:cNvSpPr>
          <p:nvPr>
            <p:ph idx="1"/>
          </p:nvPr>
        </p:nvSpPr>
        <p:spPr/>
        <p:txBody>
          <a:bodyPr/>
          <a:lstStyle/>
          <a:p>
            <a:endParaRPr lang="en-US" dirty="0"/>
          </a:p>
        </p:txBody>
      </p:sp>
      <p:pic>
        <p:nvPicPr>
          <p:cNvPr id="6" name="Picture 2"/>
          <p:cNvPicPr>
            <a:picLocks noChangeAspect="1" noChangeArrowheads="1"/>
          </p:cNvPicPr>
          <p:nvPr/>
        </p:nvPicPr>
        <p:blipFill>
          <a:blip r:embed="rId2"/>
          <a:srcRect/>
          <a:stretch>
            <a:fillRect/>
          </a:stretch>
        </p:blipFill>
        <p:spPr bwMode="auto">
          <a:xfrm>
            <a:off x="1500166" y="1571612"/>
            <a:ext cx="4714908" cy="224011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357290" y="4714885"/>
            <a:ext cx="4000528" cy="725242"/>
          </a:xfrm>
          <a:prstGeom prst="rect">
            <a:avLst/>
          </a:prstGeom>
          <a:noFill/>
          <a:ln w="9525">
            <a:noFill/>
            <a:miter lim="800000"/>
            <a:headEnd/>
            <a:tailEnd/>
          </a:ln>
          <a:effectLst/>
        </p:spPr>
      </p:pic>
    </p:spTree>
    <p:extLst>
      <p:ext uri="{BB962C8B-B14F-4D97-AF65-F5344CB8AC3E}">
        <p14:creationId xmlns:p14="http://schemas.microsoft.com/office/powerpoint/2010/main" val="180027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t>نکات قابل توجه در محاسبه </a:t>
            </a:r>
            <a:r>
              <a:rPr lang="fa-IR" sz="3200" b="1" dirty="0" smtClean="0"/>
              <a:t>کلید کاندید</a:t>
            </a:r>
            <a:endParaRPr lang="fa-IR" sz="3200" b="1" dirty="0"/>
          </a:p>
        </p:txBody>
      </p:sp>
      <p:sp>
        <p:nvSpPr>
          <p:cNvPr id="3" name="Content Placeholder 2"/>
          <p:cNvSpPr>
            <a:spLocks noGrp="1"/>
          </p:cNvSpPr>
          <p:nvPr>
            <p:ph idx="1"/>
          </p:nvPr>
        </p:nvSpPr>
        <p:spPr/>
        <p:txBody>
          <a:bodyPr>
            <a:normAutofit/>
          </a:bodyPr>
          <a:lstStyle/>
          <a:p>
            <a:pPr marL="825246" indent="-742950">
              <a:buFont typeface="+mj-lt"/>
              <a:buAutoNum type="arabicPeriod"/>
            </a:pPr>
            <a:r>
              <a:rPr lang="fa-IR" sz="3200" dirty="0" smtClean="0"/>
              <a:t>هر کلید کاندید شامل مجموعه ای از </a:t>
            </a:r>
            <a:r>
              <a:rPr lang="fa-IR" sz="3200" dirty="0" err="1" smtClean="0"/>
              <a:t>صفت‌هایی</a:t>
            </a:r>
            <a:r>
              <a:rPr lang="fa-IR" sz="3200" dirty="0" smtClean="0"/>
              <a:t> است که در سمت چپ پیکان ها </a:t>
            </a:r>
            <a:r>
              <a:rPr lang="fa-IR" sz="3200" dirty="0" err="1" smtClean="0"/>
              <a:t>می‌آیند</a:t>
            </a:r>
            <a:r>
              <a:rPr lang="fa-IR" sz="3200" dirty="0" smtClean="0"/>
              <a:t>.</a:t>
            </a:r>
          </a:p>
          <a:p>
            <a:pPr marL="825246" indent="-742950">
              <a:buFont typeface="+mj-lt"/>
              <a:buAutoNum type="arabicPeriod"/>
            </a:pPr>
            <a:r>
              <a:rPr lang="fa-IR" sz="3200" dirty="0" smtClean="0"/>
              <a:t>کلید کاندید باید کمینه باشد، یعنی زیر </a:t>
            </a:r>
            <a:r>
              <a:rPr lang="fa-IR" sz="3200" dirty="0" err="1" smtClean="0"/>
              <a:t>مجموعه‌ای</a:t>
            </a:r>
            <a:r>
              <a:rPr lang="fa-IR" sz="3200" dirty="0" smtClean="0"/>
              <a:t> از آن خاصیت کلیدی نداشته باشد.</a:t>
            </a:r>
          </a:p>
          <a:p>
            <a:pPr marL="825246" indent="-742950">
              <a:buFont typeface="+mj-lt"/>
              <a:buAutoNum type="arabicPeriod"/>
            </a:pPr>
            <a:r>
              <a:rPr lang="fa-IR" sz="3200" dirty="0" smtClean="0"/>
              <a:t>بانک اطلاعات ممکن است چند کلید کاندید داشته باشد.</a:t>
            </a:r>
          </a:p>
          <a:p>
            <a:pPr marL="825246" indent="-742950">
              <a:buFont typeface="+mj-lt"/>
              <a:buAutoNum type="arabicPeriod"/>
            </a:pPr>
            <a:r>
              <a:rPr lang="fa-IR" sz="3200" dirty="0" smtClean="0"/>
              <a:t>کلیدهای کاندید ممکن است در یک یا چند صفت مشترک باشند.</a:t>
            </a:r>
            <a:endParaRPr lang="fa-IR" sz="3200" dirty="0"/>
          </a:p>
        </p:txBody>
      </p:sp>
    </p:spTree>
    <p:extLst>
      <p:ext uri="{BB962C8B-B14F-4D97-AF65-F5344CB8AC3E}">
        <p14:creationId xmlns:p14="http://schemas.microsoft.com/office/powerpoint/2010/main" val="28694632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200" dirty="0" smtClean="0"/>
              <a:t>مثال: بدست آوردن کلید کاندید</a:t>
            </a:r>
            <a:endParaRPr lang="fa-IR" sz="3200" dirty="0"/>
          </a:p>
        </p:txBody>
      </p:sp>
      <p:sp>
        <p:nvSpPr>
          <p:cNvPr id="3" name="Content Placeholder 2"/>
          <p:cNvSpPr>
            <a:spLocks noGrp="1"/>
          </p:cNvSpPr>
          <p:nvPr>
            <p:ph idx="1"/>
          </p:nvPr>
        </p:nvSpPr>
        <p:spPr/>
        <p:txBody>
          <a:bodyPr>
            <a:normAutofit/>
          </a:bodyPr>
          <a:lstStyle/>
          <a:p>
            <a:pPr algn="l" rtl="0"/>
            <a:r>
              <a:rPr lang="es-ES" sz="2800" dirty="0" smtClean="0">
                <a:latin typeface="Lucida Calligraphy" pitchFamily="66" charset="0"/>
              </a:rPr>
              <a:t>R</a:t>
            </a:r>
            <a:r>
              <a:rPr lang="es-ES" sz="2800" dirty="0" smtClean="0">
                <a:latin typeface="Times New Roman" panose="02020603050405020304" pitchFamily="18" charset="0"/>
                <a:cs typeface="Times New Roman" panose="02020603050405020304" pitchFamily="18" charset="0"/>
              </a:rPr>
              <a:t>=(S,T,U,V,W,X,Y)</a:t>
            </a:r>
          </a:p>
          <a:p>
            <a:pPr algn="l" rtl="0"/>
            <a:r>
              <a:rPr lang="es-ES" sz="2800" dirty="0" smtClean="0">
                <a:latin typeface="Lucida Calligraphy" pitchFamily="66" charset="0"/>
              </a:rPr>
              <a:t>F</a:t>
            </a:r>
            <a:r>
              <a:rPr lang="es-ES" sz="2800" dirty="0" smtClean="0">
                <a:latin typeface="Times New Roman" panose="02020603050405020304" pitchFamily="18" charset="0"/>
                <a:cs typeface="Times New Roman" panose="02020603050405020304" pitchFamily="18" charset="0"/>
              </a:rPr>
              <a:t>={S</a:t>
            </a:r>
            <a:r>
              <a:rPr lang="es-ES" sz="2800" dirty="0" smtClean="0">
                <a:latin typeface="Times New Roman" panose="02020603050405020304" pitchFamily="18" charset="0"/>
                <a:cs typeface="Times New Roman" panose="02020603050405020304" pitchFamily="18" charset="0"/>
                <a:sym typeface="Wingdings" panose="05000000000000000000" pitchFamily="2" charset="2"/>
              </a:rPr>
              <a:t>T,VSW,TU,SXY}</a:t>
            </a:r>
          </a:p>
          <a:p>
            <a:pPr algn="r"/>
            <a:r>
              <a:rPr lang="fa-IR" sz="2800" dirty="0" smtClean="0">
                <a:latin typeface="Times New Roman" panose="02020603050405020304" pitchFamily="18" charset="0"/>
                <a:cs typeface="B Nazanin" panose="00000400000000000000" pitchFamily="2" charset="-78"/>
                <a:sym typeface="Wingdings" panose="05000000000000000000" pitchFamily="2" charset="2"/>
              </a:rPr>
              <a:t>راه حل:</a:t>
            </a:r>
          </a:p>
          <a:p>
            <a:pPr algn="l" rtl="0"/>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S</a:t>
            </a:r>
            <a:r>
              <a:rPr lang="en-US" sz="2400" baseline="30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={S,T,U} , V</a:t>
            </a:r>
            <a:r>
              <a:rPr lang="en-US" sz="2400" baseline="30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={V,S,W,T,U} , SX</a:t>
            </a:r>
            <a:r>
              <a:rPr lang="en-US" sz="2400" baseline="30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={S,X,T,U,Y}</a:t>
            </a:r>
          </a:p>
          <a:p>
            <a:r>
              <a:rPr lang="fa-IR" sz="2400" dirty="0" smtClean="0">
                <a:latin typeface="Times New Roman" panose="02020603050405020304" pitchFamily="18" charset="0"/>
                <a:cs typeface="B Nazanin" panose="00000400000000000000" pitchFamily="2" charset="-78"/>
                <a:sym typeface="Wingdings" panose="05000000000000000000" pitchFamily="2" charset="2"/>
              </a:rPr>
              <a:t>چون </a:t>
            </a:r>
            <a:r>
              <a:rPr lang="en-US" sz="2400" dirty="0">
                <a:latin typeface="Times New Roman" panose="02020603050405020304" pitchFamily="18" charset="0"/>
                <a:cs typeface="Times New Roman" panose="02020603050405020304" pitchFamily="18" charset="0"/>
                <a:sym typeface="Wingdings" panose="05000000000000000000" pitchFamily="2" charset="2"/>
              </a:rPr>
              <a:t>V</a:t>
            </a:r>
            <a:r>
              <a:rPr lang="en-US" sz="2400" baseline="30000" dirty="0">
                <a:latin typeface="Times New Roman" panose="02020603050405020304" pitchFamily="18" charset="0"/>
                <a:cs typeface="Times New Roman" panose="02020603050405020304" pitchFamily="18" charset="0"/>
                <a:sym typeface="Wingdings" panose="05000000000000000000" pitchFamily="2" charset="2"/>
              </a:rPr>
              <a:t>+</a:t>
            </a:r>
            <a:r>
              <a:rPr lang="fa-IR" sz="2400" dirty="0" smtClean="0">
                <a:latin typeface="Times New Roman" panose="02020603050405020304" pitchFamily="18" charset="0"/>
                <a:cs typeface="B Nazanin" panose="00000400000000000000" pitchFamily="2" charset="-78"/>
                <a:sym typeface="Wingdings" panose="05000000000000000000" pitchFamily="2" charset="2"/>
              </a:rPr>
              <a:t> و </a:t>
            </a:r>
            <a:r>
              <a:rPr lang="en-US" sz="2400" dirty="0">
                <a:latin typeface="Times New Roman" panose="02020603050405020304" pitchFamily="18" charset="0"/>
                <a:cs typeface="Times New Roman" panose="02020603050405020304" pitchFamily="18" charset="0"/>
                <a:sym typeface="Wingdings" panose="05000000000000000000" pitchFamily="2" charset="2"/>
              </a:rPr>
              <a:t>SX</a:t>
            </a:r>
            <a:r>
              <a:rPr lang="en-US" sz="2400" baseline="30000" dirty="0">
                <a:latin typeface="Times New Roman" panose="02020603050405020304" pitchFamily="18" charset="0"/>
                <a:cs typeface="Times New Roman" panose="02020603050405020304" pitchFamily="18" charset="0"/>
                <a:sym typeface="Wingdings" panose="05000000000000000000" pitchFamily="2" charset="2"/>
              </a:rPr>
              <a:t>+</a:t>
            </a:r>
            <a:r>
              <a:rPr lang="fa-IR" sz="2400" dirty="0" smtClean="0">
                <a:latin typeface="Times New Roman" panose="02020603050405020304" pitchFamily="18" charset="0"/>
                <a:cs typeface="B Nazanin" panose="00000400000000000000" pitchFamily="2" charset="-78"/>
                <a:sym typeface="Wingdings" panose="05000000000000000000" pitchFamily="2" charset="2"/>
              </a:rPr>
              <a:t> بیشترین تعداد صفات را دارند از آنها شروع می کنیم.</a:t>
            </a:r>
          </a:p>
          <a:p>
            <a:pPr algn="l" rtl="0"/>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V</a:t>
            </a:r>
            <a:r>
              <a:rPr lang="en-US" sz="2400" baseline="30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VXY</a:t>
            </a:r>
            <a:r>
              <a:rPr lang="en-US" sz="2400" dirty="0">
                <a:latin typeface="Lucida Calligraphy" panose="03010101010101010101" pitchFamily="66" charset="0"/>
                <a:cs typeface="Times New Roman" panose="02020603050405020304" pitchFamily="18" charset="0"/>
                <a:sym typeface="Wingdings" panose="05000000000000000000" pitchFamily="2" charset="2"/>
              </a:rPr>
              <a:t>R</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 (VS, SXY  VXY)  VX</a:t>
            </a:r>
            <a:r>
              <a:rPr lang="en-US" sz="2400" dirty="0" smtClean="0">
                <a:latin typeface="Lucida Calligraphy" panose="03010101010101010101" pitchFamily="66" charset="0"/>
                <a:cs typeface="Times New Roman" panose="02020603050405020304" pitchFamily="18" charset="0"/>
                <a:sym typeface="Wingdings" panose="05000000000000000000" pitchFamily="2" charset="2"/>
              </a:rPr>
              <a:t>R</a:t>
            </a:r>
          </a:p>
          <a:p>
            <a:pPr algn="l" rtl="0"/>
            <a:r>
              <a:rPr lang="en-US" sz="2400" dirty="0">
                <a:latin typeface="Times New Roman" panose="02020603050405020304" pitchFamily="18" charset="0"/>
                <a:cs typeface="Times New Roman" panose="02020603050405020304" pitchFamily="18" charset="0"/>
                <a:sym typeface="Wingdings" panose="05000000000000000000" pitchFamily="2" charset="2"/>
              </a:rPr>
              <a:t>SX</a:t>
            </a:r>
            <a:r>
              <a:rPr lang="en-US" sz="2400" baseline="30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rPr>
              <a:t>: SXVW</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Lucida Calligraphy" panose="03010101010101010101" pitchFamily="66" charset="0"/>
                <a:cs typeface="Times New Roman" panose="02020603050405020304" pitchFamily="18" charset="0"/>
                <a:sym typeface="Wingdings" panose="05000000000000000000" pitchFamily="2" charset="2"/>
              </a:rPr>
              <a:t>R</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 (VS,VW) VX</a:t>
            </a:r>
            <a:r>
              <a:rPr lang="en-US" sz="2400" dirty="0" smtClean="0">
                <a:latin typeface="Lucida Calligraphy" panose="03010101010101010101" pitchFamily="66" charset="0"/>
                <a:cs typeface="Times New Roman" panose="02020603050405020304" pitchFamily="18" charset="0"/>
                <a:sym typeface="Wingdings" panose="05000000000000000000" pitchFamily="2" charset="2"/>
              </a:rPr>
              <a:t>R</a:t>
            </a:r>
          </a:p>
          <a:p>
            <a:pPr algn="r"/>
            <a:r>
              <a:rPr lang="fa-IR" sz="2400" dirty="0" smtClean="0">
                <a:latin typeface="Lucida Calligraphy" panose="03010101010101010101" pitchFamily="66" charset="0"/>
                <a:cs typeface="B Nazanin" panose="00000400000000000000" pitchFamily="2" charset="-78"/>
                <a:sym typeface="Wingdings" panose="05000000000000000000" pitchFamily="2" charset="2"/>
              </a:rPr>
              <a:t>در هر دو حالت کلید کاندید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VX</a:t>
            </a:r>
            <a:r>
              <a:rPr lang="fa-IR" sz="2400" dirty="0" smtClean="0">
                <a:latin typeface="Lucida Calligraphy" panose="03010101010101010101" pitchFamily="66" charset="0"/>
                <a:cs typeface="B Nazanin" panose="00000400000000000000" pitchFamily="2" charset="-78"/>
                <a:sym typeface="Wingdings" panose="05000000000000000000" pitchFamily="2" charset="2"/>
              </a:rPr>
              <a:t> بدست آمد.</a:t>
            </a:r>
            <a:endParaRPr lang="fa-IR" sz="2400" dirty="0">
              <a:latin typeface="Lucida Calligraphy" panose="03010101010101010101" pitchFamily="66" charset="0"/>
              <a:cs typeface="B Nazanin" panose="00000400000000000000" pitchFamily="2" charset="-78"/>
            </a:endParaRPr>
          </a:p>
        </p:txBody>
      </p:sp>
    </p:spTree>
    <p:extLst>
      <p:ext uri="{BB962C8B-B14F-4D97-AF65-F5344CB8AC3E}">
        <p14:creationId xmlns:p14="http://schemas.microsoft.com/office/powerpoint/2010/main" val="300086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1)">
                                      <p:cBhvr>
                                        <p:cTn id="7" dur="2000"/>
                                        <p:tgtEl>
                                          <p:spTgt spid="3">
                                            <p:txEl>
                                              <p:pRg st="2" end="2"/>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heel(1)">
                                      <p:cBhvr>
                                        <p:cTn id="10" dur="20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heel(1)">
                                      <p:cBhvr>
                                        <p:cTn id="15" dur="2000"/>
                                        <p:tgtEl>
                                          <p:spTgt spid="3">
                                            <p:txEl>
                                              <p:pRg st="4" end="4"/>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wheel(1)">
                                      <p:cBhvr>
                                        <p:cTn id="18" dur="2000"/>
                                        <p:tgtEl>
                                          <p:spTgt spid="3">
                                            <p:txEl>
                                              <p:pRg st="5" end="5"/>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heel(1)">
                                      <p:cBhvr>
                                        <p:cTn id="21" dur="2000"/>
                                        <p:tgtEl>
                                          <p:spTgt spid="3">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heel(1)">
                                      <p:cBhvr>
                                        <p:cTn id="2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سه اشکال عمده در رابطه با جداول</a:t>
            </a:r>
            <a:endParaRPr lang="en-US" dirty="0"/>
          </a:p>
        </p:txBody>
      </p:sp>
      <p:sp>
        <p:nvSpPr>
          <p:cNvPr id="3" name="Content Placeholder 2"/>
          <p:cNvSpPr>
            <a:spLocks noGrp="1"/>
          </p:cNvSpPr>
          <p:nvPr>
            <p:ph idx="1"/>
          </p:nvPr>
        </p:nvSpPr>
        <p:spPr/>
        <p:txBody>
          <a:bodyPr/>
          <a:lstStyle/>
          <a:p>
            <a:pPr marL="825246" indent="-742950">
              <a:buNone/>
            </a:pPr>
            <a:r>
              <a:rPr lang="fa-IR" dirty="0" smtClean="0"/>
              <a:t>1- افزونگي داده‌ها (</a:t>
            </a:r>
            <a:r>
              <a:rPr lang="en-US" dirty="0" smtClean="0"/>
              <a:t>data redundancy</a:t>
            </a:r>
            <a:r>
              <a:rPr lang="fa-IR" dirty="0" smtClean="0"/>
              <a:t>)</a:t>
            </a:r>
            <a:endParaRPr lang="en-US" dirty="0" smtClean="0"/>
          </a:p>
          <a:p>
            <a:pPr lvl="1"/>
            <a:r>
              <a:rPr lang="fa-IR" dirty="0" smtClean="0"/>
              <a:t>افزونگي يعني تکرار بي‌رويه داده‌ها.</a:t>
            </a:r>
          </a:p>
          <a:p>
            <a:pPr lvl="1"/>
            <a:endParaRPr lang="fa-IR" dirty="0" smtClean="0"/>
          </a:p>
          <a:p>
            <a:pPr lvl="1"/>
            <a:r>
              <a:rPr lang="fa-IR" dirty="0" smtClean="0"/>
              <a:t>در بانک اطلاعات رابطه‌اي، تکرار داده‌ها تنها راه برقراري ارتباط بين جداول است و از آن به عنوان کليد خارجي ياد مي‌شود. تکرار بيش از اين، افزونگي نام دارد.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1154098"/>
          </a:xfrm>
        </p:spPr>
        <p:txBody>
          <a:bodyPr>
            <a:normAutofit fontScale="90000"/>
          </a:bodyPr>
          <a:lstStyle/>
          <a:p>
            <a:r>
              <a:rPr lang="fa-IR" dirty="0" smtClean="0"/>
              <a:t>نمودار وابستگي تابعي</a:t>
            </a:r>
            <a:br>
              <a:rPr lang="fa-IR" dirty="0" smtClean="0"/>
            </a:br>
            <a:r>
              <a:rPr lang="en-US" sz="3600" dirty="0" smtClean="0"/>
              <a:t> FDD ( Function Dependency Diagram )</a:t>
            </a:r>
            <a:endParaRPr lang="en-US" dirty="0"/>
          </a:p>
        </p:txBody>
      </p:sp>
      <p:sp>
        <p:nvSpPr>
          <p:cNvPr id="3" name="Content Placeholder 2"/>
          <p:cNvSpPr>
            <a:spLocks noGrp="1"/>
          </p:cNvSpPr>
          <p:nvPr>
            <p:ph idx="1"/>
          </p:nvPr>
        </p:nvSpPr>
        <p:spPr/>
        <p:txBody>
          <a:bodyPr/>
          <a:lstStyle/>
          <a:p>
            <a:pPr algn="l" rtl="0"/>
            <a:endParaRPr lang="fa-IR" dirty="0" smtClean="0"/>
          </a:p>
          <a:p>
            <a:pPr algn="l" rtl="0"/>
            <a:endParaRPr lang="fa-IR" dirty="0" smtClean="0"/>
          </a:p>
          <a:p>
            <a:pPr algn="l" rtl="0"/>
            <a:endParaRPr lang="fa-IR" dirty="0" smtClean="0"/>
          </a:p>
          <a:p>
            <a:pPr algn="l" rtl="0"/>
            <a:endParaRPr lang="fa-IR" dirty="0" smtClean="0"/>
          </a:p>
          <a:p>
            <a:pPr algn="l" rtl="0"/>
            <a:endParaRPr lang="fa-IR" dirty="0" smtClean="0"/>
          </a:p>
          <a:p>
            <a:pPr algn="l" rtl="0"/>
            <a:r>
              <a:rPr lang="en-US" dirty="0" smtClean="0"/>
              <a:t>F = {A </a:t>
            </a:r>
            <a:r>
              <a:rPr lang="fa-IR" dirty="0" smtClean="0">
                <a:sym typeface="Wingdings" pitchFamily="2" charset="2"/>
              </a:rPr>
              <a:t> </a:t>
            </a:r>
            <a:r>
              <a:rPr lang="en-US" dirty="0" smtClean="0"/>
              <a:t>B,</a:t>
            </a:r>
            <a:r>
              <a:rPr lang="fa-IR" dirty="0" smtClean="0"/>
              <a:t> </a:t>
            </a:r>
            <a:r>
              <a:rPr lang="en-US" dirty="0" smtClean="0"/>
              <a:t>B </a:t>
            </a:r>
            <a:r>
              <a:rPr lang="fa-IR" dirty="0" smtClean="0">
                <a:sym typeface="Wingdings" pitchFamily="2" charset="2"/>
              </a:rPr>
              <a:t> </a:t>
            </a:r>
            <a:r>
              <a:rPr lang="en-US" dirty="0" smtClean="0"/>
              <a:t>CD,</a:t>
            </a:r>
            <a:r>
              <a:rPr lang="fa-IR" dirty="0" smtClean="0"/>
              <a:t> </a:t>
            </a:r>
            <a:r>
              <a:rPr lang="en-US" dirty="0" smtClean="0"/>
              <a:t>CD </a:t>
            </a:r>
            <a:r>
              <a:rPr lang="fa-IR" dirty="0" smtClean="0">
                <a:sym typeface="Wingdings" pitchFamily="2" charset="2"/>
              </a:rPr>
              <a:t> </a:t>
            </a:r>
            <a:r>
              <a:rPr lang="en-US" dirty="0" smtClean="0"/>
              <a:t>EF }</a:t>
            </a:r>
          </a:p>
          <a:p>
            <a:endParaRPr lang="en-US" dirty="0"/>
          </a:p>
        </p:txBody>
      </p:sp>
      <p:pic>
        <p:nvPicPr>
          <p:cNvPr id="10242" name="Picture 2"/>
          <p:cNvPicPr>
            <a:picLocks noChangeAspect="1" noChangeArrowheads="1"/>
          </p:cNvPicPr>
          <p:nvPr/>
        </p:nvPicPr>
        <p:blipFill>
          <a:blip r:embed="rId2"/>
          <a:srcRect/>
          <a:stretch>
            <a:fillRect/>
          </a:stretch>
        </p:blipFill>
        <p:spPr bwMode="auto">
          <a:xfrm>
            <a:off x="2786050" y="1928802"/>
            <a:ext cx="5002879" cy="19764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تمرین</a:t>
            </a:r>
            <a:endParaRPr lang="fa-IR" dirty="0"/>
          </a:p>
        </p:txBody>
      </p:sp>
      <p:sp>
        <p:nvSpPr>
          <p:cNvPr id="3" name="Content Placeholder 2"/>
          <p:cNvSpPr>
            <a:spLocks noGrp="1"/>
          </p:cNvSpPr>
          <p:nvPr>
            <p:ph idx="1"/>
          </p:nvPr>
        </p:nvSpPr>
        <p:spPr/>
        <p:txBody>
          <a:bodyPr/>
          <a:lstStyle/>
          <a:p>
            <a:r>
              <a:rPr lang="fa-IR" dirty="0" smtClean="0"/>
              <a:t>در بانک اطلاعات زیر ابتدا همه کلیدهای کاندید را بیابید و سپس نمودار وابستگی را رسم نمایید.</a:t>
            </a:r>
          </a:p>
          <a:p>
            <a:pPr algn="l" rtl="0"/>
            <a:r>
              <a:rPr lang="en-US" sz="3200" dirty="0" smtClean="0">
                <a:latin typeface="Lucida Calligraphy" panose="03010101010101010101" pitchFamily="66" charset="0"/>
              </a:rPr>
              <a:t>R</a:t>
            </a:r>
            <a:r>
              <a:rPr lang="en-US" sz="3200" dirty="0" smtClean="0"/>
              <a:t>=(A, B, C, D, E, F, G)</a:t>
            </a:r>
          </a:p>
          <a:p>
            <a:pPr algn="l" rtl="0"/>
            <a:r>
              <a:rPr lang="en-US" sz="3200" dirty="0" smtClean="0">
                <a:latin typeface="Lucida Calligraphy" panose="03010101010101010101" pitchFamily="66" charset="0"/>
              </a:rPr>
              <a:t>F</a:t>
            </a:r>
            <a:r>
              <a:rPr lang="en-US" sz="3200" dirty="0" smtClean="0"/>
              <a:t>={ AB</a:t>
            </a:r>
            <a:r>
              <a:rPr lang="en-US" sz="3200" dirty="0" smtClean="0">
                <a:sym typeface="Wingdings" panose="05000000000000000000" pitchFamily="2" charset="2"/>
              </a:rPr>
              <a:t>C, CDE, DEF, AFD}</a:t>
            </a:r>
            <a:endParaRPr lang="fa-IR" sz="3200" dirty="0"/>
          </a:p>
        </p:txBody>
      </p:sp>
    </p:spTree>
    <p:extLst>
      <p:ext uri="{BB962C8B-B14F-4D97-AF65-F5344CB8AC3E}">
        <p14:creationId xmlns:p14="http://schemas.microsoft.com/office/powerpoint/2010/main" val="15131092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نرمال‌سازي (</a:t>
            </a:r>
            <a:r>
              <a:rPr lang="en-US" smtClean="0"/>
              <a:t>normalization</a:t>
            </a:r>
            <a:r>
              <a:rPr lang="fa-IR" smtClean="0"/>
              <a:t>)</a:t>
            </a:r>
            <a:endParaRPr lang="en-US" dirty="0"/>
          </a:p>
        </p:txBody>
      </p:sp>
      <p:sp>
        <p:nvSpPr>
          <p:cNvPr id="3" name="Content Placeholder 2"/>
          <p:cNvSpPr>
            <a:spLocks noGrp="1"/>
          </p:cNvSpPr>
          <p:nvPr>
            <p:ph idx="1"/>
          </p:nvPr>
        </p:nvSpPr>
        <p:spPr/>
        <p:txBody>
          <a:bodyPr>
            <a:normAutofit/>
          </a:bodyPr>
          <a:lstStyle/>
          <a:p>
            <a:r>
              <a:rPr lang="fa-IR" dirty="0" smtClean="0"/>
              <a:t>آيا جداولي که طراحي کرده‌ايم بهترين است؟</a:t>
            </a:r>
          </a:p>
          <a:p>
            <a:pPr lvl="1"/>
            <a:r>
              <a:rPr lang="fa-IR" dirty="0" smtClean="0"/>
              <a:t>در مدل رابطه‌اي، با ”نرمال‌سازي“ مي‌توان به اين سئوال پاسخ داد.</a:t>
            </a:r>
            <a:endParaRPr lang="en-US" dirty="0" smtClean="0"/>
          </a:p>
          <a:p>
            <a:endParaRPr lang="en-US" dirty="0" smtClean="0"/>
          </a:p>
          <a:p>
            <a:r>
              <a:rPr lang="fa-IR" dirty="0" smtClean="0"/>
              <a:t>نرمال‌سازي يعني پيروي از يک سري فرم‌هاي نرمال که منجر به تجزيه جداول مي‌گردد.</a:t>
            </a: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فرم‌هاي نرمال</a:t>
            </a:r>
            <a:endParaRPr lang="en-US" dirty="0"/>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1NF</a:t>
            </a:r>
          </a:p>
          <a:p>
            <a:r>
              <a:rPr lang="en-US" dirty="0" smtClean="0">
                <a:latin typeface="Times New Roman" pitchFamily="18" charset="0"/>
                <a:cs typeface="Times New Roman" pitchFamily="18" charset="0"/>
              </a:rPr>
              <a:t>2NF</a:t>
            </a:r>
          </a:p>
          <a:p>
            <a:r>
              <a:rPr lang="en-US" dirty="0" smtClean="0">
                <a:latin typeface="Times New Roman" pitchFamily="18" charset="0"/>
                <a:cs typeface="Times New Roman" pitchFamily="18" charset="0"/>
              </a:rPr>
              <a:t>3NF</a:t>
            </a:r>
          </a:p>
          <a:p>
            <a:r>
              <a:rPr lang="en-US" dirty="0" smtClean="0">
                <a:latin typeface="Times New Roman" pitchFamily="18" charset="0"/>
                <a:cs typeface="Times New Roman" pitchFamily="18" charset="0"/>
              </a:rPr>
              <a:t>BCNF</a:t>
            </a:r>
          </a:p>
          <a:p>
            <a:r>
              <a:rPr lang="en-US" dirty="0" smtClean="0">
                <a:latin typeface="Times New Roman" pitchFamily="18" charset="0"/>
                <a:cs typeface="Times New Roman" pitchFamily="18" charset="0"/>
              </a:rPr>
              <a:t>4NF</a:t>
            </a:r>
          </a:p>
          <a:p>
            <a:r>
              <a:rPr lang="en-US" dirty="0" smtClean="0">
                <a:latin typeface="Times New Roman" pitchFamily="18" charset="0"/>
                <a:cs typeface="Times New Roman" pitchFamily="18" charset="0"/>
              </a:rPr>
              <a:t>5NF</a:t>
            </a:r>
            <a:endParaRPr lang="fa-IR" dirty="0" smtClean="0">
              <a:latin typeface="Times New Roman" pitchFamily="18" charset="0"/>
              <a:cs typeface="Times New Roman" pitchFamily="18" charset="0"/>
            </a:endParaRPr>
          </a:p>
          <a:p>
            <a:r>
              <a:rPr lang="fa-IR" dirty="0" smtClean="0">
                <a:latin typeface="Times New Roman" pitchFamily="18" charset="0"/>
                <a:cs typeface="B Traffic" pitchFamily="2" charset="-78"/>
              </a:rPr>
              <a:t>نرمال‌سازي تا سطح </a:t>
            </a:r>
            <a:r>
              <a:rPr lang="en-US" dirty="0" smtClean="0">
                <a:latin typeface="Times New Roman" pitchFamily="18" charset="0"/>
                <a:cs typeface="B Traffic" pitchFamily="2" charset="-78"/>
              </a:rPr>
              <a:t>3NF</a:t>
            </a:r>
            <a:r>
              <a:rPr lang="fa-IR" dirty="0" smtClean="0">
                <a:latin typeface="Times New Roman" pitchFamily="18" charset="0"/>
                <a:cs typeface="B Traffic" pitchFamily="2" charset="-78"/>
              </a:rPr>
              <a:t> اجباري است.</a:t>
            </a:r>
            <a:endParaRPr lang="en-US" dirty="0" smtClean="0">
              <a:latin typeface="Times New Roman" pitchFamily="18" charset="0"/>
              <a:cs typeface="B Traffic" pitchFamily="2" charset="-78"/>
            </a:endParaRPr>
          </a:p>
          <a:p>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فرم نرمال </a:t>
            </a:r>
            <a:r>
              <a:rPr lang="en-US" dirty="0" smtClean="0">
                <a:latin typeface="Times New Roman" pitchFamily="18" charset="0"/>
                <a:cs typeface="Times New Roman" pitchFamily="18" charset="0"/>
              </a:rPr>
              <a:t>1NF</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825246" indent="-742950"/>
            <a:r>
              <a:rPr lang="fa-IR" dirty="0" smtClean="0"/>
              <a:t>جدولي در </a:t>
            </a:r>
            <a:r>
              <a:rPr lang="en-US" dirty="0" smtClean="0">
                <a:latin typeface="Times New Roman" pitchFamily="18" charset="0"/>
                <a:cs typeface="Times New Roman" pitchFamily="18" charset="0"/>
              </a:rPr>
              <a:t>1NF</a:t>
            </a:r>
            <a:r>
              <a:rPr lang="fa-IR" dirty="0" smtClean="0"/>
              <a:t> است که:</a:t>
            </a:r>
          </a:p>
          <a:p>
            <a:pPr marL="825246" indent="-742950">
              <a:buFont typeface="+mj-lt"/>
              <a:buAutoNum type="arabicPeriod"/>
            </a:pPr>
            <a:r>
              <a:rPr lang="fa-IR" dirty="0" smtClean="0"/>
              <a:t>صفات آن از دامنه ساده باشند.</a:t>
            </a:r>
          </a:p>
          <a:p>
            <a:pPr marL="825246" indent="-742950">
              <a:buFont typeface="+mj-lt"/>
              <a:buAutoNum type="arabicPeriod"/>
            </a:pPr>
            <a:r>
              <a:rPr lang="fa-IR" dirty="0" smtClean="0"/>
              <a:t>کليدهاي اصلي و فرعي آن تعيين شده باشد.</a:t>
            </a:r>
          </a:p>
          <a:p>
            <a:pPr marL="825246" indent="-742950">
              <a:buFont typeface="+mj-lt"/>
              <a:buAutoNum type="arabicPeriod"/>
            </a:pPr>
            <a:r>
              <a:rPr lang="fa-IR" dirty="0" smtClean="0"/>
              <a:t>تمام صفتهاي آن به کليد اصلي وابستگي تابعي داشته شده باشند.</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مثال:</a:t>
            </a:r>
            <a:endParaRPr lang="en-US" dirty="0"/>
          </a:p>
        </p:txBody>
      </p:sp>
      <p:sp>
        <p:nvSpPr>
          <p:cNvPr id="3" name="Content Placeholder 2"/>
          <p:cNvSpPr>
            <a:spLocks noGrp="1"/>
          </p:cNvSpPr>
          <p:nvPr>
            <p:ph idx="1"/>
          </p:nvPr>
        </p:nvSpPr>
        <p:spPr>
          <a:xfrm>
            <a:off x="1142976" y="1447800"/>
            <a:ext cx="7790712" cy="4800600"/>
          </a:xfrm>
        </p:spPr>
        <p:txBody>
          <a:bodyPr>
            <a:normAutofit/>
          </a:bodyPr>
          <a:lstStyle/>
          <a:p>
            <a:pPr algn="l" rtl="0"/>
            <a:r>
              <a:rPr lang="en-US" sz="3200" dirty="0" err="1" smtClean="0"/>
              <a:t>crs</a:t>
            </a:r>
            <a:r>
              <a:rPr lang="en-US" sz="3200" dirty="0" smtClean="0"/>
              <a:t> = { c# , </a:t>
            </a:r>
            <a:r>
              <a:rPr lang="en-US" sz="3200" dirty="0" err="1" smtClean="0"/>
              <a:t>cname</a:t>
            </a:r>
            <a:r>
              <a:rPr lang="en-US" sz="3200" dirty="0" smtClean="0"/>
              <a:t> , unit , </a:t>
            </a:r>
            <a:r>
              <a:rPr lang="en-US" sz="3200" dirty="0" err="1" smtClean="0"/>
              <a:t>clg</a:t>
            </a:r>
            <a:r>
              <a:rPr lang="en-US" sz="3200" dirty="0" smtClean="0"/>
              <a:t># }</a:t>
            </a:r>
          </a:p>
          <a:p>
            <a:pPr algn="l" rtl="0"/>
            <a:endParaRPr lang="en-US" sz="4800" dirty="0" smtClean="0"/>
          </a:p>
          <a:p>
            <a:pPr algn="l" rtl="0"/>
            <a:r>
              <a:rPr lang="en-US" sz="3200" dirty="0" err="1" smtClean="0"/>
              <a:t>clg</a:t>
            </a:r>
            <a:r>
              <a:rPr lang="en-US" sz="3200" dirty="0" smtClean="0"/>
              <a:t>  = { </a:t>
            </a:r>
            <a:r>
              <a:rPr lang="en-US" sz="3200" dirty="0" err="1" smtClean="0"/>
              <a:t>clg</a:t>
            </a:r>
            <a:r>
              <a:rPr lang="en-US" sz="3200" dirty="0" smtClean="0"/>
              <a:t># , </a:t>
            </a:r>
            <a:r>
              <a:rPr lang="en-US" sz="3200" dirty="0" err="1" smtClean="0"/>
              <a:t>clgname</a:t>
            </a:r>
            <a:r>
              <a:rPr lang="en-US" sz="3200" dirty="0" smtClean="0"/>
              <a:t> , city , </a:t>
            </a:r>
            <a:r>
              <a:rPr lang="en-US" sz="3200" dirty="0" err="1" smtClean="0"/>
              <a:t>pname</a:t>
            </a:r>
            <a:r>
              <a:rPr lang="en-US" sz="3200" dirty="0" smtClean="0"/>
              <a:t> }</a:t>
            </a:r>
          </a:p>
          <a:p>
            <a:pPr algn="l" rtl="0"/>
            <a:endParaRPr lang="en-US" dirty="0" smtClean="0"/>
          </a:p>
          <a:p>
            <a:pPr algn="l" rtl="0"/>
            <a:r>
              <a:rPr lang="en-US" sz="3200" dirty="0" smtClean="0">
                <a:sym typeface="Wingdings" pitchFamily="2" charset="2"/>
              </a:rPr>
              <a:t>sec={s#, c#, term, sec#, </a:t>
            </a:r>
            <a:r>
              <a:rPr lang="en-US" sz="3200" dirty="0" err="1" smtClean="0">
                <a:sym typeface="Wingdings" pitchFamily="2" charset="2"/>
              </a:rPr>
              <a:t>pname</a:t>
            </a:r>
            <a:r>
              <a:rPr lang="en-US" sz="3200" dirty="0" smtClean="0">
                <a:sym typeface="Wingdings" pitchFamily="2" charset="2"/>
              </a:rPr>
              <a:t>, score}</a:t>
            </a:r>
          </a:p>
          <a:p>
            <a:pPr algn="l" rtl="0"/>
            <a:endParaRPr lang="en-US" sz="3200" dirty="0" smtClean="0">
              <a:sym typeface="Wingdings" pitchFamily="2" charset="2"/>
            </a:endParaRPr>
          </a:p>
          <a:p>
            <a:pPr algn="r"/>
            <a:r>
              <a:rPr lang="fa-IR" sz="3200" dirty="0" smtClean="0">
                <a:sym typeface="Wingdings" pitchFamily="2" charset="2"/>
              </a:rPr>
              <a:t>اين سه جدول در </a:t>
            </a:r>
            <a:r>
              <a:rPr lang="en-US" sz="3200" dirty="0" smtClean="0">
                <a:latin typeface="Times New Roman" pitchFamily="18" charset="0"/>
                <a:cs typeface="Times New Roman" pitchFamily="18" charset="0"/>
                <a:sym typeface="Wingdings" pitchFamily="2" charset="2"/>
              </a:rPr>
              <a:t>1NF</a:t>
            </a:r>
            <a:r>
              <a:rPr lang="fa-IR" sz="3200" dirty="0" smtClean="0">
                <a:sym typeface="Wingdings" pitchFamily="2" charset="2"/>
              </a:rPr>
              <a:t> هستند.</a:t>
            </a:r>
            <a:endParaRPr lang="en-US" sz="3200" dirty="0" smtClean="0"/>
          </a:p>
        </p:txBody>
      </p:sp>
      <p:grpSp>
        <p:nvGrpSpPr>
          <p:cNvPr id="60" name="Group 59"/>
          <p:cNvGrpSpPr/>
          <p:nvPr/>
        </p:nvGrpSpPr>
        <p:grpSpPr>
          <a:xfrm>
            <a:off x="2915816" y="1142190"/>
            <a:ext cx="3430612" cy="429422"/>
            <a:chOff x="3355966" y="1000108"/>
            <a:chExt cx="3430612" cy="429422"/>
          </a:xfrm>
        </p:grpSpPr>
        <p:cxnSp>
          <p:nvCxnSpPr>
            <p:cNvPr id="40" name="Straight Connector 39"/>
            <p:cNvCxnSpPr/>
            <p:nvPr/>
          </p:nvCxnSpPr>
          <p:spPr>
            <a:xfrm rot="5400000" flipH="1" flipV="1">
              <a:off x="3178165" y="1177909"/>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357554" y="1000108"/>
              <a:ext cx="342902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4357686" y="1214422"/>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5644364" y="121362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6571470" y="121362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3995936" y="2000240"/>
            <a:ext cx="2144728" cy="358778"/>
            <a:chOff x="4429124" y="2000240"/>
            <a:chExt cx="2144728" cy="358778"/>
          </a:xfrm>
        </p:grpSpPr>
        <p:cxnSp>
          <p:nvCxnSpPr>
            <p:cNvPr id="30" name="Straight Connector 29"/>
            <p:cNvCxnSpPr/>
            <p:nvPr/>
          </p:nvCxnSpPr>
          <p:spPr>
            <a:xfrm rot="5400000">
              <a:off x="4286645"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429124" y="2357430"/>
              <a:ext cx="21431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flipH="1" flipV="1">
              <a:off x="6394463" y="2178041"/>
              <a:ext cx="357190"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a:off x="5501091"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a:off x="3059832" y="2500306"/>
            <a:ext cx="4073554" cy="428628"/>
            <a:chOff x="3643306" y="2928934"/>
            <a:chExt cx="4073554" cy="428628"/>
          </a:xfrm>
        </p:grpSpPr>
        <p:cxnSp>
          <p:nvCxnSpPr>
            <p:cNvPr id="64" name="Straight Connector 63"/>
            <p:cNvCxnSpPr/>
            <p:nvPr/>
          </p:nvCxnSpPr>
          <p:spPr>
            <a:xfrm rot="5400000" flipH="1" flipV="1">
              <a:off x="3465505" y="3106735"/>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3644894" y="2928934"/>
              <a:ext cx="4070378"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5001422" y="3142454"/>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a:off x="6287306" y="3142454"/>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a:off x="7501752" y="3142454"/>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a:off x="3203848" y="4500570"/>
            <a:ext cx="3217886" cy="359572"/>
            <a:chOff x="3427404" y="5142718"/>
            <a:chExt cx="3217886" cy="359572"/>
          </a:xfrm>
        </p:grpSpPr>
        <p:cxnSp>
          <p:nvCxnSpPr>
            <p:cNvPr id="83" name="Straight Connector 82"/>
            <p:cNvCxnSpPr/>
            <p:nvPr/>
          </p:nvCxnSpPr>
          <p:spPr>
            <a:xfrm>
              <a:off x="3428992" y="5500702"/>
              <a:ext cx="321471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rot="5400000" flipH="1" flipV="1">
              <a:off x="6465504" y="5320916"/>
              <a:ext cx="357984"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a:off x="5143504"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214810"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3284528"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2555776" y="3714752"/>
            <a:ext cx="5002248" cy="429422"/>
            <a:chOff x="2857488" y="3714752"/>
            <a:chExt cx="5002248" cy="429422"/>
          </a:xfrm>
        </p:grpSpPr>
        <p:grpSp>
          <p:nvGrpSpPr>
            <p:cNvPr id="80" name="Group 79"/>
            <p:cNvGrpSpPr/>
            <p:nvPr/>
          </p:nvGrpSpPr>
          <p:grpSpPr>
            <a:xfrm>
              <a:off x="2857488" y="3714752"/>
              <a:ext cx="5002248" cy="428628"/>
              <a:chOff x="2857488" y="4286256"/>
              <a:chExt cx="5002248" cy="428628"/>
            </a:xfrm>
          </p:grpSpPr>
          <p:cxnSp>
            <p:nvCxnSpPr>
              <p:cNvPr id="72" name="Straight Connector 71"/>
              <p:cNvCxnSpPr/>
              <p:nvPr/>
            </p:nvCxnSpPr>
            <p:spPr>
              <a:xfrm rot="5400000" flipH="1" flipV="1">
                <a:off x="2679687"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859076" y="4286256"/>
                <a:ext cx="4999072"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5072860" y="4499776"/>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7644628" y="4499776"/>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flipH="1" flipV="1">
                <a:off x="3249603"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5400000" flipH="1" flipV="1">
                <a:off x="4178297"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36" name="Straight Arrow Connector 35"/>
            <p:cNvCxnSpPr/>
            <p:nvPr/>
          </p:nvCxnSpPr>
          <p:spPr>
            <a:xfrm rot="5400000">
              <a:off x="6428594" y="3929066"/>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مشکل </a:t>
            </a:r>
            <a:r>
              <a:rPr lang="en-US" dirty="0" smtClean="0">
                <a:latin typeface="Times New Roman" pitchFamily="18" charset="0"/>
                <a:cs typeface="Times New Roman" pitchFamily="18" charset="0"/>
              </a:rPr>
              <a:t>1NF</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1071538" y="1447800"/>
            <a:ext cx="7862150" cy="4800600"/>
          </a:xfrm>
        </p:spPr>
        <p:txBody>
          <a:bodyPr/>
          <a:lstStyle/>
          <a:p>
            <a:r>
              <a:rPr lang="fa-IR" dirty="0" smtClean="0">
                <a:solidFill>
                  <a:srgbClr val="FF0000"/>
                </a:solidFill>
              </a:rPr>
              <a:t>وابستگي جزئي:</a:t>
            </a:r>
          </a:p>
          <a:p>
            <a:pPr lvl="1"/>
            <a:r>
              <a:rPr lang="fa-IR" dirty="0" smtClean="0"/>
              <a:t>وابستگي يک صفت غير کليدي به بخشي از کليد اصلي.</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فرم نرمال </a:t>
            </a:r>
            <a:r>
              <a:rPr lang="en-US" dirty="0" smtClean="0">
                <a:latin typeface="Times New Roman" pitchFamily="18" charset="0"/>
                <a:cs typeface="Times New Roman" pitchFamily="18" charset="0"/>
              </a:rPr>
              <a:t>2NF</a:t>
            </a:r>
            <a:endParaRPr lang="en-US" dirty="0"/>
          </a:p>
        </p:txBody>
      </p:sp>
      <p:sp>
        <p:nvSpPr>
          <p:cNvPr id="3" name="Content Placeholder 2"/>
          <p:cNvSpPr>
            <a:spLocks noGrp="1"/>
          </p:cNvSpPr>
          <p:nvPr>
            <p:ph idx="1"/>
          </p:nvPr>
        </p:nvSpPr>
        <p:spPr/>
        <p:txBody>
          <a:bodyPr/>
          <a:lstStyle/>
          <a:p>
            <a:pPr marL="825246" indent="-742950">
              <a:buFont typeface="+mj-lt"/>
              <a:buAutoNum type="arabicPeriod"/>
            </a:pPr>
            <a:endParaRPr lang="fa-IR" dirty="0" smtClean="0">
              <a:latin typeface="Times New Roman" pitchFamily="18" charset="0"/>
              <a:cs typeface="Times New Roman" pitchFamily="18" charset="0"/>
            </a:endParaRPr>
          </a:p>
          <a:p>
            <a:pPr marL="825246" indent="-742950">
              <a:buFont typeface="+mj-lt"/>
              <a:buAutoNum type="arabicPeriod"/>
            </a:pPr>
            <a:r>
              <a:rPr lang="en-US" dirty="0" smtClean="0">
                <a:latin typeface="Times New Roman" pitchFamily="18" charset="0"/>
                <a:cs typeface="Times New Roman" pitchFamily="18" charset="0"/>
              </a:rPr>
              <a:t>1NF </a:t>
            </a:r>
            <a:r>
              <a:rPr lang="fa-IR" dirty="0" smtClean="0">
                <a:latin typeface="Times New Roman" pitchFamily="18" charset="0"/>
                <a:cs typeface="Times New Roman" pitchFamily="18" charset="0"/>
              </a:rPr>
              <a:t> </a:t>
            </a:r>
            <a:r>
              <a:rPr lang="fa-IR" dirty="0" smtClean="0"/>
              <a:t>باشد.</a:t>
            </a:r>
          </a:p>
          <a:p>
            <a:pPr marL="825246" indent="-742950">
              <a:buFont typeface="+mj-lt"/>
              <a:buAutoNum type="arabicPeriod"/>
            </a:pPr>
            <a:r>
              <a:rPr lang="fa-IR" dirty="0" smtClean="0"/>
              <a:t>وابستگي جزئي نداشته باشد. </a:t>
            </a:r>
            <a:r>
              <a:rPr lang="fa-IR" sz="2800" dirty="0" smtClean="0"/>
              <a:t>(صفت‌هاي آن به زير مجموعه‌هاي کليد اصلي وابستگي نداشته باشند.)</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نحوه تبديل از </a:t>
            </a:r>
            <a:r>
              <a:rPr lang="en-US" dirty="0" smtClean="0">
                <a:latin typeface="Times New Roman" pitchFamily="18" charset="0"/>
                <a:cs typeface="Times New Roman" pitchFamily="18" charset="0"/>
              </a:rPr>
              <a:t>1NF</a:t>
            </a:r>
            <a:r>
              <a:rPr lang="fa-IR" dirty="0" smtClean="0">
                <a:latin typeface="Times New Roman" pitchFamily="18" charset="0"/>
                <a:cs typeface="Times New Roman" pitchFamily="18" charset="0"/>
              </a:rPr>
              <a:t> به </a:t>
            </a:r>
            <a:r>
              <a:rPr lang="en-US" dirty="0" smtClean="0">
                <a:latin typeface="Times New Roman" pitchFamily="18" charset="0"/>
                <a:cs typeface="Times New Roman" pitchFamily="18" charset="0"/>
              </a:rPr>
              <a:t>2NF</a:t>
            </a:r>
            <a:endParaRPr lang="en-US" dirty="0"/>
          </a:p>
        </p:txBody>
      </p:sp>
      <p:sp>
        <p:nvSpPr>
          <p:cNvPr id="3" name="Content Placeholder 2"/>
          <p:cNvSpPr>
            <a:spLocks noGrp="1"/>
          </p:cNvSpPr>
          <p:nvPr>
            <p:ph idx="1"/>
          </p:nvPr>
        </p:nvSpPr>
        <p:spPr>
          <a:xfrm>
            <a:off x="714348" y="1447800"/>
            <a:ext cx="8429652" cy="4800600"/>
          </a:xfrm>
        </p:spPr>
        <p:txBody>
          <a:bodyPr>
            <a:normAutofit/>
          </a:bodyPr>
          <a:lstStyle/>
          <a:p>
            <a:pPr>
              <a:buNone/>
            </a:pPr>
            <a:r>
              <a:rPr lang="fa-IR" sz="3200" dirty="0" smtClean="0"/>
              <a:t>جدول را به دو جدول به صورت زير مي‌شكنيم</a:t>
            </a:r>
          </a:p>
          <a:p>
            <a:pPr>
              <a:buNone/>
            </a:pPr>
            <a:r>
              <a:rPr lang="fa-IR" sz="3200" dirty="0" smtClean="0"/>
              <a:t>1. صفت يا صفاتي كه ايجاد وابستگي جزئي كرده است با تمام وابسته‌هايش را در جدول اول قرار مي‌دهيم .</a:t>
            </a:r>
          </a:p>
          <a:p>
            <a:pPr>
              <a:buNone/>
            </a:pPr>
            <a:r>
              <a:rPr lang="fa-IR" sz="3200" dirty="0" smtClean="0"/>
              <a:t>2. صفت يا صفاتي كه ايجاد وابستگي جزئي كرده است را به همراه باقيمانده صفات در جدول دوم قرار مي‌دهيم.</a:t>
            </a:r>
          </a:p>
          <a:p>
            <a:pPr marL="825246" indent="-742950">
              <a:buNone/>
            </a:pPr>
            <a:endParaRPr lang="fa-IR" dirty="0" smtClean="0">
              <a:solidFill>
                <a:srgbClr val="FF0000"/>
              </a:solidFill>
            </a:endParaRPr>
          </a:p>
          <a:p>
            <a:pPr marL="825246" indent="-742950">
              <a:buNone/>
            </a:pPr>
            <a:r>
              <a:rPr lang="fa-IR" sz="3200" dirty="0" smtClean="0">
                <a:solidFill>
                  <a:srgbClr val="FF0000"/>
                </a:solidFill>
              </a:rPr>
              <a:t>نکته</a:t>
            </a:r>
            <a:r>
              <a:rPr lang="fa-IR" sz="3200" dirty="0" smtClean="0"/>
              <a:t>: ممکن است نياز باشد مراحل فوق را دوباره تکرار کنيد.</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فرم نرمال </a:t>
            </a:r>
            <a:r>
              <a:rPr lang="en-US" dirty="0" smtClean="0">
                <a:latin typeface="Times New Roman" pitchFamily="18" charset="0"/>
                <a:cs typeface="Times New Roman" pitchFamily="18" charset="0"/>
              </a:rPr>
              <a:t>2NF</a:t>
            </a:r>
            <a:endParaRPr lang="en-US" dirty="0"/>
          </a:p>
        </p:txBody>
      </p:sp>
      <p:sp>
        <p:nvSpPr>
          <p:cNvPr id="3" name="Content Placeholder 2"/>
          <p:cNvSpPr>
            <a:spLocks noGrp="1"/>
          </p:cNvSpPr>
          <p:nvPr>
            <p:ph idx="1"/>
          </p:nvPr>
        </p:nvSpPr>
        <p:spPr>
          <a:xfrm>
            <a:off x="1142976" y="1447800"/>
            <a:ext cx="7790712" cy="4800600"/>
          </a:xfrm>
        </p:spPr>
        <p:txBody>
          <a:bodyPr>
            <a:normAutofit/>
          </a:bodyPr>
          <a:lstStyle/>
          <a:p>
            <a:pPr algn="l" rtl="0">
              <a:buNone/>
            </a:pPr>
            <a:endParaRPr lang="fa-IR" sz="4000" dirty="0" smtClean="0">
              <a:sym typeface="Wingdings" pitchFamily="2" charset="2"/>
            </a:endParaRPr>
          </a:p>
          <a:p>
            <a:pPr algn="l" rtl="0">
              <a:buNone/>
            </a:pPr>
            <a:r>
              <a:rPr lang="en-US" sz="3200" dirty="0" smtClean="0">
                <a:sym typeface="Wingdings" pitchFamily="2" charset="2"/>
              </a:rPr>
              <a:t>sec={s#, c#, term, sec#, </a:t>
            </a:r>
            <a:r>
              <a:rPr lang="en-US" sz="3200" dirty="0" err="1" smtClean="0">
                <a:sym typeface="Wingdings" pitchFamily="2" charset="2"/>
              </a:rPr>
              <a:t>pname</a:t>
            </a:r>
            <a:r>
              <a:rPr lang="en-US" sz="3200" dirty="0" smtClean="0">
                <a:sym typeface="Wingdings" pitchFamily="2" charset="2"/>
              </a:rPr>
              <a:t>, score}</a:t>
            </a:r>
          </a:p>
          <a:p>
            <a:endParaRPr lang="fa-IR" dirty="0" smtClean="0"/>
          </a:p>
          <a:p>
            <a:pPr algn="l" rtl="0">
              <a:buNone/>
            </a:pPr>
            <a:r>
              <a:rPr lang="en-US" sz="3200" dirty="0" smtClean="0">
                <a:sym typeface="Wingdings" pitchFamily="2" charset="2"/>
              </a:rPr>
              <a:t>enroll={ c#, term, sec#, </a:t>
            </a:r>
            <a:r>
              <a:rPr lang="en-US" sz="3200" dirty="0" err="1" smtClean="0">
                <a:sym typeface="Wingdings" pitchFamily="2" charset="2"/>
              </a:rPr>
              <a:t>pname</a:t>
            </a:r>
            <a:r>
              <a:rPr lang="en-US" sz="3200" dirty="0" smtClean="0">
                <a:sym typeface="Wingdings" pitchFamily="2" charset="2"/>
              </a:rPr>
              <a:t>}</a:t>
            </a:r>
          </a:p>
          <a:p>
            <a:pPr algn="l" rtl="0">
              <a:buNone/>
            </a:pPr>
            <a:endParaRPr lang="en-US" sz="3200" dirty="0" smtClean="0"/>
          </a:p>
          <a:p>
            <a:pPr algn="l" rtl="0">
              <a:buNone/>
            </a:pPr>
            <a:endParaRPr lang="en-US" sz="2800" dirty="0" smtClean="0">
              <a:sym typeface="Wingdings" pitchFamily="2" charset="2"/>
            </a:endParaRPr>
          </a:p>
          <a:p>
            <a:pPr algn="l" rtl="0">
              <a:buNone/>
            </a:pPr>
            <a:r>
              <a:rPr lang="en-US" sz="3200" dirty="0" smtClean="0">
                <a:sym typeface="Wingdings" pitchFamily="2" charset="2"/>
              </a:rPr>
              <a:t>grade={s#, c#, term, sec#, score}</a:t>
            </a:r>
          </a:p>
          <a:p>
            <a:pPr algn="l" rtl="0">
              <a:buNone/>
            </a:pPr>
            <a:endParaRPr lang="en-US" sz="3200" dirty="0"/>
          </a:p>
        </p:txBody>
      </p:sp>
      <p:grpSp>
        <p:nvGrpSpPr>
          <p:cNvPr id="11" name="Group 10"/>
          <p:cNvGrpSpPr/>
          <p:nvPr/>
        </p:nvGrpSpPr>
        <p:grpSpPr>
          <a:xfrm>
            <a:off x="3017437" y="2627727"/>
            <a:ext cx="2819202" cy="359572"/>
            <a:chOff x="3427404" y="5142718"/>
            <a:chExt cx="3217886" cy="359572"/>
          </a:xfrm>
        </p:grpSpPr>
        <p:cxnSp>
          <p:nvCxnSpPr>
            <p:cNvPr id="12" name="Straight Connector 11"/>
            <p:cNvCxnSpPr/>
            <p:nvPr/>
          </p:nvCxnSpPr>
          <p:spPr>
            <a:xfrm>
              <a:off x="3428992" y="5500702"/>
              <a:ext cx="321471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6465504" y="5320916"/>
              <a:ext cx="357984"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5143504"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214810"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3284528"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843808" y="3786190"/>
            <a:ext cx="2991439" cy="359572"/>
            <a:chOff x="3427404" y="5142718"/>
            <a:chExt cx="3217886" cy="359572"/>
          </a:xfrm>
        </p:grpSpPr>
        <p:cxnSp>
          <p:nvCxnSpPr>
            <p:cNvPr id="18" name="Straight Connector 17"/>
            <p:cNvCxnSpPr/>
            <p:nvPr/>
          </p:nvCxnSpPr>
          <p:spPr>
            <a:xfrm>
              <a:off x="3428992" y="5500702"/>
              <a:ext cx="321471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flipH="1" flipV="1">
              <a:off x="6465504" y="5320916"/>
              <a:ext cx="357984"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5143504"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4214810"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284528" y="5357826"/>
              <a:ext cx="2873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2771800" y="4643446"/>
            <a:ext cx="3312368" cy="428628"/>
            <a:chOff x="2857488" y="4500570"/>
            <a:chExt cx="3716364" cy="428628"/>
          </a:xfrm>
        </p:grpSpPr>
        <p:cxnSp>
          <p:nvCxnSpPr>
            <p:cNvPr id="24" name="Straight Connector 23"/>
            <p:cNvCxnSpPr/>
            <p:nvPr/>
          </p:nvCxnSpPr>
          <p:spPr>
            <a:xfrm rot="5400000" flipH="1" flipV="1">
              <a:off x="2679687" y="4678371"/>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859076" y="4500570"/>
              <a:ext cx="3713188"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5072860" y="4714090"/>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6358744" y="4714090"/>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3249603" y="4678371"/>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flipH="1" flipV="1">
              <a:off x="4178297" y="4678371"/>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2447521" y="1841909"/>
            <a:ext cx="4500743" cy="428628"/>
            <a:chOff x="2447521" y="1841909"/>
            <a:chExt cx="5002248" cy="428628"/>
          </a:xfrm>
        </p:grpSpPr>
        <p:grpSp>
          <p:nvGrpSpPr>
            <p:cNvPr id="4" name="Group 3"/>
            <p:cNvGrpSpPr/>
            <p:nvPr/>
          </p:nvGrpSpPr>
          <p:grpSpPr>
            <a:xfrm>
              <a:off x="2447521" y="1841909"/>
              <a:ext cx="5002248" cy="428628"/>
              <a:chOff x="2857488" y="4286256"/>
              <a:chExt cx="5002248" cy="428628"/>
            </a:xfrm>
          </p:grpSpPr>
          <p:cxnSp>
            <p:nvCxnSpPr>
              <p:cNvPr id="5" name="Straight Connector 4"/>
              <p:cNvCxnSpPr/>
              <p:nvPr/>
            </p:nvCxnSpPr>
            <p:spPr>
              <a:xfrm rot="5400000" flipH="1" flipV="1">
                <a:off x="2679687"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859076" y="4286256"/>
                <a:ext cx="4999072"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5072860" y="4499776"/>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7644628" y="4499776"/>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3249603"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4178297" y="4464057"/>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32" name="Straight Arrow Connector 31"/>
            <p:cNvCxnSpPr/>
            <p:nvPr/>
          </p:nvCxnSpPr>
          <p:spPr>
            <a:xfrm rot="5400000">
              <a:off x="6036479" y="2035959"/>
              <a:ext cx="357190"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سه اشکال عمده در رابطه با جداول</a:t>
            </a:r>
            <a:endParaRPr lang="en-US" dirty="0"/>
          </a:p>
        </p:txBody>
      </p:sp>
      <p:sp>
        <p:nvSpPr>
          <p:cNvPr id="3" name="Content Placeholder 2"/>
          <p:cNvSpPr>
            <a:spLocks noGrp="1"/>
          </p:cNvSpPr>
          <p:nvPr>
            <p:ph idx="1"/>
          </p:nvPr>
        </p:nvSpPr>
        <p:spPr>
          <a:xfrm>
            <a:off x="1142976" y="1447800"/>
            <a:ext cx="7790712" cy="4800600"/>
          </a:xfrm>
        </p:spPr>
        <p:txBody>
          <a:bodyPr>
            <a:normAutofit fontScale="92500"/>
          </a:bodyPr>
          <a:lstStyle/>
          <a:p>
            <a:pPr marL="825246" indent="-742950">
              <a:buNone/>
            </a:pPr>
            <a:r>
              <a:rPr lang="fa-IR" dirty="0" smtClean="0"/>
              <a:t>2- بي‌نظمي (</a:t>
            </a:r>
            <a:r>
              <a:rPr lang="en-US" dirty="0" smtClean="0"/>
              <a:t>anomaly</a:t>
            </a:r>
            <a:r>
              <a:rPr lang="fa-IR" dirty="0" smtClean="0"/>
              <a:t>)</a:t>
            </a:r>
            <a:endParaRPr lang="en-US" dirty="0" smtClean="0"/>
          </a:p>
          <a:p>
            <a:pPr lvl="1"/>
            <a:r>
              <a:rPr lang="fa-IR" dirty="0" smtClean="0"/>
              <a:t>وجود افزونگي باعث بي‌نظمي در تغيير داده‌ها مي‌شود.</a:t>
            </a:r>
          </a:p>
          <a:p>
            <a:pPr lvl="1"/>
            <a:endParaRPr lang="fa-IR" dirty="0" smtClean="0"/>
          </a:p>
          <a:p>
            <a:pPr lvl="1"/>
            <a:r>
              <a:rPr lang="fa-IR" dirty="0" smtClean="0"/>
              <a:t>بعنوان مثال در سئوال مطرح شده در ابتدا، اگر بخواهيد يک نمره در اين جدول وارد نماييد، بايد اطلاعات کامل درس را نيز همراه آن وارد نماييد. همين اتفاق در حذف کردن و به روز درآوردن داده‌ها نيز اتفاق مي‌افتد. در اينحالت کار کنترل دشوار مي‌شود.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مشکل فرم نرمال </a:t>
            </a:r>
            <a:r>
              <a:rPr lang="en-US" dirty="0" smtClean="0">
                <a:latin typeface="Times New Roman" pitchFamily="18" charset="0"/>
                <a:cs typeface="Times New Roman" pitchFamily="18" charset="0"/>
              </a:rPr>
              <a:t>2NF</a:t>
            </a:r>
            <a:endParaRPr lang="en-US" dirty="0"/>
          </a:p>
        </p:txBody>
      </p:sp>
      <p:sp>
        <p:nvSpPr>
          <p:cNvPr id="3" name="Content Placeholder 2"/>
          <p:cNvSpPr>
            <a:spLocks noGrp="1"/>
          </p:cNvSpPr>
          <p:nvPr>
            <p:ph idx="1"/>
          </p:nvPr>
        </p:nvSpPr>
        <p:spPr/>
        <p:txBody>
          <a:bodyPr/>
          <a:lstStyle/>
          <a:p>
            <a:endParaRPr lang="fa-IR" dirty="0" smtClean="0">
              <a:solidFill>
                <a:srgbClr val="FF0000"/>
              </a:solidFill>
            </a:endParaRPr>
          </a:p>
          <a:p>
            <a:r>
              <a:rPr lang="fa-IR" dirty="0" smtClean="0">
                <a:solidFill>
                  <a:srgbClr val="FF0000"/>
                </a:solidFill>
              </a:rPr>
              <a:t>وابستگي انتقالي:</a:t>
            </a:r>
          </a:p>
          <a:p>
            <a:pPr lvl="1"/>
            <a:r>
              <a:rPr lang="fa-IR" dirty="0" smtClean="0"/>
              <a:t>وابستگي يک صفت غيرکليدي به صفت غيرکليدي ديگر</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فرم نرمال </a:t>
            </a:r>
            <a:r>
              <a:rPr lang="en-US" dirty="0" smtClean="0">
                <a:latin typeface="Times New Roman" pitchFamily="18" charset="0"/>
                <a:cs typeface="Times New Roman" pitchFamily="18" charset="0"/>
              </a:rPr>
              <a:t>3NF</a:t>
            </a:r>
            <a:endParaRPr lang="en-US" dirty="0"/>
          </a:p>
        </p:txBody>
      </p:sp>
      <p:sp>
        <p:nvSpPr>
          <p:cNvPr id="3" name="Content Placeholder 2"/>
          <p:cNvSpPr>
            <a:spLocks noGrp="1"/>
          </p:cNvSpPr>
          <p:nvPr>
            <p:ph idx="1"/>
          </p:nvPr>
        </p:nvSpPr>
        <p:spPr/>
        <p:txBody>
          <a:bodyPr/>
          <a:lstStyle/>
          <a:p>
            <a:endParaRPr lang="fa-IR" dirty="0" smtClean="0"/>
          </a:p>
          <a:p>
            <a:r>
              <a:rPr lang="en-US" dirty="0" smtClean="0">
                <a:latin typeface="Times New Roman" pitchFamily="18" charset="0"/>
                <a:cs typeface="Times New Roman" pitchFamily="18" charset="0"/>
              </a:rPr>
              <a:t>2NF</a:t>
            </a:r>
            <a:r>
              <a:rPr lang="fa-IR" dirty="0" smtClean="0">
                <a:latin typeface="Times New Roman" pitchFamily="18" charset="0"/>
                <a:cs typeface="Times New Roman" pitchFamily="18" charset="0"/>
              </a:rPr>
              <a:t> </a:t>
            </a:r>
            <a:r>
              <a:rPr lang="fa-IR" dirty="0" smtClean="0"/>
              <a:t>باشد</a:t>
            </a:r>
            <a:r>
              <a:rPr lang="fa-IR" dirty="0" smtClean="0">
                <a:latin typeface="Times New Roman" pitchFamily="18" charset="0"/>
                <a:cs typeface="Times New Roman" pitchFamily="18" charset="0"/>
              </a:rPr>
              <a:t>.</a:t>
            </a:r>
          </a:p>
          <a:p>
            <a:r>
              <a:rPr lang="fa-IR" dirty="0" smtClean="0"/>
              <a:t>وابستگي انتقالي نداشته باشد</a:t>
            </a:r>
            <a:r>
              <a:rPr lang="fa-IR" dirty="0" smtClean="0">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نحوه تبديل از </a:t>
            </a:r>
            <a:r>
              <a:rPr lang="en-US" dirty="0" smtClean="0">
                <a:latin typeface="Times New Roman" pitchFamily="18" charset="0"/>
                <a:cs typeface="Times New Roman" pitchFamily="18" charset="0"/>
              </a:rPr>
              <a:t>2NF</a:t>
            </a:r>
            <a:r>
              <a:rPr lang="fa-IR" dirty="0" smtClean="0">
                <a:latin typeface="Times New Roman" pitchFamily="18" charset="0"/>
                <a:cs typeface="Times New Roman" pitchFamily="18" charset="0"/>
              </a:rPr>
              <a:t> به </a:t>
            </a:r>
            <a:r>
              <a:rPr lang="en-US" dirty="0" smtClean="0">
                <a:latin typeface="Times New Roman" pitchFamily="18" charset="0"/>
                <a:cs typeface="Times New Roman" pitchFamily="18" charset="0"/>
              </a:rPr>
              <a:t>3NF</a:t>
            </a:r>
            <a:endParaRPr lang="en-US" dirty="0"/>
          </a:p>
        </p:txBody>
      </p:sp>
      <p:sp>
        <p:nvSpPr>
          <p:cNvPr id="3" name="Content Placeholder 2"/>
          <p:cNvSpPr>
            <a:spLocks noGrp="1"/>
          </p:cNvSpPr>
          <p:nvPr>
            <p:ph idx="1"/>
          </p:nvPr>
        </p:nvSpPr>
        <p:spPr>
          <a:xfrm>
            <a:off x="428596" y="1447800"/>
            <a:ext cx="8715404" cy="4800600"/>
          </a:xfrm>
        </p:spPr>
        <p:txBody>
          <a:bodyPr>
            <a:normAutofit/>
          </a:bodyPr>
          <a:lstStyle/>
          <a:p>
            <a:pPr>
              <a:buNone/>
            </a:pPr>
            <a:r>
              <a:rPr lang="fa-IR" dirty="0"/>
              <a:t>جدول را به دو جدول به صورت زير مي‌شكنيم</a:t>
            </a:r>
          </a:p>
          <a:p>
            <a:pPr>
              <a:buNone/>
            </a:pPr>
            <a:r>
              <a:rPr lang="fa-IR" dirty="0"/>
              <a:t>1. صفت يا صفاتي كه ايجاد وابستگي </a:t>
            </a:r>
            <a:r>
              <a:rPr lang="fa-IR" dirty="0" smtClean="0"/>
              <a:t>انتقالی كرده </a:t>
            </a:r>
            <a:r>
              <a:rPr lang="fa-IR" dirty="0"/>
              <a:t>است با تمام وابسته‌هايش را در جدول اول قرار مي‌دهيم .</a:t>
            </a:r>
          </a:p>
          <a:p>
            <a:pPr>
              <a:buNone/>
            </a:pPr>
            <a:r>
              <a:rPr lang="fa-IR" dirty="0"/>
              <a:t>2. صفت يا صفاتي كه ايجاد وابستگي </a:t>
            </a:r>
            <a:r>
              <a:rPr lang="fa-IR" dirty="0" smtClean="0"/>
              <a:t>انتقالی كرده </a:t>
            </a:r>
            <a:r>
              <a:rPr lang="fa-IR" dirty="0"/>
              <a:t>است را به همراه باقيمانده صفات در جدول دوم قرار مي‌دهيم.</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فرم نرمال </a:t>
            </a:r>
            <a:r>
              <a:rPr lang="en-US" dirty="0" smtClean="0">
                <a:latin typeface="Times New Roman" pitchFamily="18" charset="0"/>
                <a:cs typeface="Times New Roman" pitchFamily="18" charset="0"/>
              </a:rPr>
              <a:t>3NF</a:t>
            </a:r>
            <a:endParaRPr lang="en-US" dirty="0"/>
          </a:p>
        </p:txBody>
      </p:sp>
      <p:sp>
        <p:nvSpPr>
          <p:cNvPr id="3" name="Content Placeholder 2"/>
          <p:cNvSpPr>
            <a:spLocks noGrp="1"/>
          </p:cNvSpPr>
          <p:nvPr>
            <p:ph idx="1"/>
          </p:nvPr>
        </p:nvSpPr>
        <p:spPr/>
        <p:txBody>
          <a:bodyPr>
            <a:normAutofit/>
          </a:bodyPr>
          <a:lstStyle/>
          <a:p>
            <a:pPr algn="l" rtl="0"/>
            <a:endParaRPr lang="en-US" sz="4000" dirty="0" smtClean="0"/>
          </a:p>
          <a:p>
            <a:pPr algn="l" rtl="0"/>
            <a:r>
              <a:rPr lang="en-US" sz="3200" dirty="0" err="1" smtClean="0"/>
              <a:t>crs</a:t>
            </a:r>
            <a:r>
              <a:rPr lang="en-US" sz="3200" dirty="0" smtClean="0"/>
              <a:t> = { c# , </a:t>
            </a:r>
            <a:r>
              <a:rPr lang="en-US" sz="3200" dirty="0" err="1" smtClean="0"/>
              <a:t>cname</a:t>
            </a:r>
            <a:r>
              <a:rPr lang="en-US" sz="3200" dirty="0" smtClean="0"/>
              <a:t> , unit , </a:t>
            </a:r>
            <a:r>
              <a:rPr lang="en-US" sz="3200" dirty="0" err="1" smtClean="0"/>
              <a:t>clg</a:t>
            </a:r>
            <a:r>
              <a:rPr lang="en-US" sz="3200" dirty="0" smtClean="0"/>
              <a:t># }</a:t>
            </a:r>
            <a:endParaRPr lang="fa-IR" sz="3200" dirty="0" smtClean="0"/>
          </a:p>
          <a:p>
            <a:pPr algn="l" rtl="0"/>
            <a:endParaRPr lang="fa-IR" sz="4000" dirty="0" smtClean="0"/>
          </a:p>
          <a:p>
            <a:pPr algn="l" rtl="0"/>
            <a:r>
              <a:rPr lang="en-US" sz="3200" dirty="0" err="1" smtClean="0"/>
              <a:t>crs</a:t>
            </a:r>
            <a:r>
              <a:rPr lang="en-US" sz="3200" dirty="0" smtClean="0"/>
              <a:t>-pres = { </a:t>
            </a:r>
            <a:r>
              <a:rPr lang="en-US" sz="3200" dirty="0" err="1" smtClean="0"/>
              <a:t>cname</a:t>
            </a:r>
            <a:r>
              <a:rPr lang="en-US" sz="3200" dirty="0" smtClean="0"/>
              <a:t> , unit , </a:t>
            </a:r>
            <a:r>
              <a:rPr lang="en-US" sz="3200" dirty="0" err="1" smtClean="0"/>
              <a:t>clg</a:t>
            </a:r>
            <a:r>
              <a:rPr lang="en-US" sz="3200" dirty="0" smtClean="0"/>
              <a:t># }</a:t>
            </a:r>
            <a:endParaRPr lang="fa-IR" sz="3200" dirty="0" smtClean="0"/>
          </a:p>
          <a:p>
            <a:pPr algn="l" rtl="0"/>
            <a:endParaRPr lang="fa-IR" sz="3200" dirty="0" smtClean="0"/>
          </a:p>
          <a:p>
            <a:pPr algn="l" rtl="0"/>
            <a:endParaRPr lang="en-US" sz="4800" dirty="0" smtClean="0"/>
          </a:p>
          <a:p>
            <a:pPr algn="l" rtl="0"/>
            <a:r>
              <a:rPr lang="en-US" sz="3200" dirty="0" smtClean="0"/>
              <a:t>crs</a:t>
            </a:r>
            <a:r>
              <a:rPr lang="en-US" sz="3200" dirty="0" smtClean="0">
                <a:latin typeface="Times New Roman" pitchFamily="18" charset="0"/>
                <a:cs typeface="Times New Roman" pitchFamily="18" charset="0"/>
              </a:rPr>
              <a:t>1</a:t>
            </a:r>
            <a:r>
              <a:rPr lang="en-US" sz="3200" dirty="0" smtClean="0"/>
              <a:t> = { c# , </a:t>
            </a:r>
            <a:r>
              <a:rPr lang="en-US" sz="3200" dirty="0" err="1" smtClean="0"/>
              <a:t>cname</a:t>
            </a:r>
            <a:r>
              <a:rPr lang="en-US" sz="3200" dirty="0" smtClean="0"/>
              <a:t> , unit }</a:t>
            </a:r>
            <a:endParaRPr lang="fa-IR" sz="3200" dirty="0" smtClean="0"/>
          </a:p>
          <a:p>
            <a:pPr algn="l" rtl="0"/>
            <a:endParaRPr lang="fa-IR" sz="3200" dirty="0" smtClean="0"/>
          </a:p>
          <a:p>
            <a:pPr algn="l" rtl="0"/>
            <a:endParaRPr lang="en-US" sz="3200" dirty="0" smtClean="0"/>
          </a:p>
          <a:p>
            <a:pPr algn="l" rtl="0"/>
            <a:endParaRPr lang="en-US" sz="3200" dirty="0" smtClean="0"/>
          </a:p>
        </p:txBody>
      </p:sp>
      <p:grpSp>
        <p:nvGrpSpPr>
          <p:cNvPr id="4" name="Group 3"/>
          <p:cNvGrpSpPr/>
          <p:nvPr/>
        </p:nvGrpSpPr>
        <p:grpSpPr>
          <a:xfrm>
            <a:off x="3284528" y="1783544"/>
            <a:ext cx="3086338" cy="429422"/>
            <a:chOff x="3355966" y="1000108"/>
            <a:chExt cx="3430612" cy="429422"/>
          </a:xfrm>
        </p:grpSpPr>
        <p:cxnSp>
          <p:nvCxnSpPr>
            <p:cNvPr id="5" name="Straight Connector 4"/>
            <p:cNvCxnSpPr/>
            <p:nvPr/>
          </p:nvCxnSpPr>
          <p:spPr>
            <a:xfrm rot="5400000" flipH="1" flipV="1">
              <a:off x="3178165" y="1177909"/>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357554" y="1000108"/>
              <a:ext cx="342902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4357686" y="1214422"/>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5644364" y="121362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6571470" y="121362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4211960" y="2570156"/>
            <a:ext cx="2160240" cy="358778"/>
            <a:chOff x="4429124" y="2000240"/>
            <a:chExt cx="2144728" cy="358778"/>
          </a:xfrm>
        </p:grpSpPr>
        <p:cxnSp>
          <p:nvCxnSpPr>
            <p:cNvPr id="11" name="Straight Connector 10"/>
            <p:cNvCxnSpPr/>
            <p:nvPr/>
          </p:nvCxnSpPr>
          <p:spPr>
            <a:xfrm rot="5400000">
              <a:off x="4286645"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429124" y="2357430"/>
              <a:ext cx="21431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6394463" y="2178041"/>
              <a:ext cx="357190"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5501091"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427984" y="3934318"/>
            <a:ext cx="2144728" cy="358778"/>
            <a:chOff x="4429124" y="2000240"/>
            <a:chExt cx="2144728" cy="358778"/>
          </a:xfrm>
        </p:grpSpPr>
        <p:cxnSp>
          <p:nvCxnSpPr>
            <p:cNvPr id="16" name="Straight Connector 15"/>
            <p:cNvCxnSpPr/>
            <p:nvPr/>
          </p:nvCxnSpPr>
          <p:spPr>
            <a:xfrm rot="5400000">
              <a:off x="4286645"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429124" y="2357430"/>
              <a:ext cx="2143140"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6394463" y="2178041"/>
              <a:ext cx="357190"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5501091" y="2214157"/>
              <a:ext cx="286546" cy="1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3491880" y="4928404"/>
            <a:ext cx="2150550" cy="429422"/>
            <a:chOff x="3427404" y="3643314"/>
            <a:chExt cx="2503506" cy="429422"/>
          </a:xfrm>
        </p:grpSpPr>
        <p:cxnSp>
          <p:nvCxnSpPr>
            <p:cNvPr id="21" name="Straight Connector 20"/>
            <p:cNvCxnSpPr/>
            <p:nvPr/>
          </p:nvCxnSpPr>
          <p:spPr>
            <a:xfrm rot="5400000" flipH="1" flipV="1">
              <a:off x="3249603" y="3821115"/>
              <a:ext cx="35719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428992" y="3643314"/>
              <a:ext cx="250033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4429124" y="3857628"/>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5715802" y="3856834"/>
              <a:ext cx="42862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dirty="0" smtClean="0">
                <a:solidFill>
                  <a:srgbClr val="FF0000"/>
                </a:solidFill>
              </a:rPr>
              <a:t>مثال</a:t>
            </a:r>
            <a:r>
              <a:rPr lang="fa-IR" sz="2400" dirty="0" smtClean="0"/>
              <a:t>: در بانک اطلاعات زير ابتدا کليد‌هاي کانديد را بيابيد، سپس آنرا تا سطح </a:t>
            </a:r>
            <a:r>
              <a:rPr lang="en-US" sz="2400" dirty="0" smtClean="0"/>
              <a:t>3NF</a:t>
            </a:r>
            <a:r>
              <a:rPr lang="fa-IR" sz="2400" dirty="0" smtClean="0"/>
              <a:t> نرمال نماييد.</a:t>
            </a:r>
            <a:endParaRPr lang="en-US" sz="2400" dirty="0"/>
          </a:p>
        </p:txBody>
      </p:sp>
      <p:sp>
        <p:nvSpPr>
          <p:cNvPr id="3" name="Content Placeholder 2"/>
          <p:cNvSpPr>
            <a:spLocks noGrp="1"/>
          </p:cNvSpPr>
          <p:nvPr>
            <p:ph idx="1"/>
          </p:nvPr>
        </p:nvSpPr>
        <p:spPr>
          <a:xfrm>
            <a:off x="1435608" y="1447800"/>
            <a:ext cx="7498080" cy="5410200"/>
          </a:xfrm>
        </p:spPr>
        <p:txBody>
          <a:bodyPr>
            <a:normAutofit fontScale="77500" lnSpcReduction="20000"/>
          </a:bodyPr>
          <a:lstStyle/>
          <a:p>
            <a:pPr algn="l" rtl="0">
              <a:buNone/>
            </a:pPr>
            <a:r>
              <a:rPr lang="en-US" dirty="0" smtClean="0">
                <a:latin typeface="Lucida Calligraphy" pitchFamily="66" charset="0"/>
              </a:rPr>
              <a:t>R</a:t>
            </a:r>
            <a:r>
              <a:rPr lang="en-US" dirty="0" smtClean="0"/>
              <a:t> = {A, B, C, D, E, F, G}</a:t>
            </a:r>
          </a:p>
          <a:p>
            <a:pPr algn="l" rtl="0">
              <a:buNone/>
            </a:pPr>
            <a:r>
              <a:rPr lang="en-US" dirty="0" smtClean="0">
                <a:latin typeface="Lucida Calligraphy" pitchFamily="66" charset="0"/>
              </a:rPr>
              <a:t>F</a:t>
            </a:r>
            <a:r>
              <a:rPr lang="en-US" dirty="0" smtClean="0"/>
              <a:t> = {AF</a:t>
            </a:r>
            <a:r>
              <a:rPr lang="en-US" dirty="0" smtClean="0">
                <a:sym typeface="Wingdings" pitchFamily="2" charset="2"/>
              </a:rPr>
              <a:t>BE, FCDE, FCD, DE, CA}</a:t>
            </a:r>
          </a:p>
          <a:p>
            <a:pPr algn="r">
              <a:buNone/>
            </a:pPr>
            <a:r>
              <a:rPr lang="fa-IR" dirty="0" smtClean="0">
                <a:solidFill>
                  <a:srgbClr val="FF0000"/>
                </a:solidFill>
                <a:sym typeface="Wingdings" pitchFamily="2" charset="2"/>
              </a:rPr>
              <a:t>حل</a:t>
            </a:r>
            <a:r>
              <a:rPr lang="fa-IR" dirty="0" smtClean="0">
                <a:sym typeface="Wingdings" pitchFamily="2" charset="2"/>
              </a:rPr>
              <a:t>:</a:t>
            </a:r>
          </a:p>
          <a:p>
            <a:pPr marL="825246" indent="-742950" algn="l" rtl="0">
              <a:buAutoNum type="arabicParenR"/>
            </a:pPr>
            <a:r>
              <a:rPr lang="en-US" dirty="0" smtClean="0">
                <a:sym typeface="Wingdings" pitchFamily="2" charset="2"/>
              </a:rPr>
              <a:t>AFB</a:t>
            </a:r>
          </a:p>
          <a:p>
            <a:pPr marL="825246" indent="-742950" algn="l" rtl="0">
              <a:buAutoNum type="arabicParenR"/>
            </a:pPr>
            <a:r>
              <a:rPr lang="en-US" dirty="0" smtClean="0">
                <a:sym typeface="Wingdings" pitchFamily="2" charset="2"/>
              </a:rPr>
              <a:t>AFE</a:t>
            </a:r>
          </a:p>
          <a:p>
            <a:pPr marL="825246" indent="-742950" algn="l" rtl="0">
              <a:buAutoNum type="arabicParenR"/>
            </a:pPr>
            <a:r>
              <a:rPr lang="en-US" dirty="0" smtClean="0">
                <a:sym typeface="Wingdings" pitchFamily="2" charset="2"/>
              </a:rPr>
              <a:t>FCD</a:t>
            </a:r>
          </a:p>
          <a:p>
            <a:pPr marL="825246" indent="-742950" algn="l" rtl="0">
              <a:buAutoNum type="arabicParenR"/>
            </a:pPr>
            <a:r>
              <a:rPr lang="en-US" dirty="0" smtClean="0">
                <a:sym typeface="Wingdings" pitchFamily="2" charset="2"/>
              </a:rPr>
              <a:t>FCE</a:t>
            </a:r>
          </a:p>
          <a:p>
            <a:pPr marL="825246" indent="-742950" algn="l" rtl="0">
              <a:buAutoNum type="arabicParenR"/>
            </a:pPr>
            <a:r>
              <a:rPr lang="en-US" dirty="0" smtClean="0">
                <a:sym typeface="Wingdings" pitchFamily="2" charset="2"/>
              </a:rPr>
              <a:t>FC</a:t>
            </a:r>
          </a:p>
          <a:p>
            <a:pPr marL="825246" indent="-742950" algn="l" rtl="0">
              <a:buAutoNum type="arabicParenR"/>
            </a:pPr>
            <a:r>
              <a:rPr lang="en-US" dirty="0" smtClean="0">
                <a:sym typeface="Wingdings" pitchFamily="2" charset="2"/>
              </a:rPr>
              <a:t>FD</a:t>
            </a:r>
          </a:p>
          <a:p>
            <a:pPr marL="825246" indent="-742950" algn="l" rtl="0">
              <a:buAutoNum type="arabicParenR"/>
            </a:pPr>
            <a:r>
              <a:rPr lang="en-US" dirty="0" smtClean="0">
                <a:sym typeface="Wingdings" pitchFamily="2" charset="2"/>
              </a:rPr>
              <a:t>DE</a:t>
            </a:r>
          </a:p>
          <a:p>
            <a:pPr marL="825246" indent="-742950" algn="l" rtl="0">
              <a:buAutoNum type="arabicParenR"/>
            </a:pPr>
            <a:r>
              <a:rPr lang="en-US" dirty="0" smtClean="0">
                <a:sym typeface="Wingdings" pitchFamily="2" charset="2"/>
              </a:rPr>
              <a:t>CA</a:t>
            </a:r>
          </a:p>
          <a:p>
            <a:pPr marL="825246" indent="-742950" algn="l" rtl="0">
              <a:buNone/>
            </a:pPr>
            <a:endParaRPr lang="en-US" dirty="0"/>
          </a:p>
        </p:txBody>
      </p:sp>
      <p:sp>
        <p:nvSpPr>
          <p:cNvPr id="5" name="TextBox 4"/>
          <p:cNvSpPr txBox="1"/>
          <p:nvPr/>
        </p:nvSpPr>
        <p:spPr>
          <a:xfrm>
            <a:off x="3786182" y="3000372"/>
            <a:ext cx="4929222" cy="3170099"/>
          </a:xfrm>
          <a:prstGeom prst="rect">
            <a:avLst/>
          </a:prstGeom>
          <a:noFill/>
        </p:spPr>
        <p:txBody>
          <a:bodyPr wrap="square" rtlCol="0">
            <a:spAutoFit/>
          </a:bodyPr>
          <a:lstStyle/>
          <a:p>
            <a:pPr algn="l"/>
            <a:r>
              <a:rPr lang="en-US" sz="2400" dirty="0" smtClean="0"/>
              <a:t>3,4,5=&gt;  3) F</a:t>
            </a:r>
            <a:r>
              <a:rPr lang="en-US" sz="2400" dirty="0" smtClean="0">
                <a:sym typeface="Wingdings" pitchFamily="2" charset="2"/>
              </a:rPr>
              <a:t>D   4) FE</a:t>
            </a:r>
          </a:p>
          <a:p>
            <a:pPr algn="l"/>
            <a:r>
              <a:rPr lang="en-US" sz="2400" dirty="0" smtClean="0">
                <a:sym typeface="Wingdings" pitchFamily="2" charset="2"/>
              </a:rPr>
              <a:t>5,8=&gt;	   *) FA</a:t>
            </a:r>
          </a:p>
          <a:p>
            <a:pPr algn="l"/>
            <a:r>
              <a:rPr lang="en-US" sz="2400" dirty="0" smtClean="0">
                <a:sym typeface="Wingdings" pitchFamily="2" charset="2"/>
              </a:rPr>
              <a:t>*,1,2=&gt;   1) FB    2) FE</a:t>
            </a:r>
          </a:p>
          <a:p>
            <a:pPr algn="l"/>
            <a:endParaRPr lang="en-US" sz="2400" dirty="0" smtClean="0">
              <a:sym typeface="Wingdings" pitchFamily="2" charset="2"/>
            </a:endParaRPr>
          </a:p>
          <a:p>
            <a:pPr algn="l"/>
            <a:r>
              <a:rPr lang="en-US" sz="2400" dirty="0" err="1" smtClean="0">
                <a:latin typeface="Lucida Calligraphy" pitchFamily="66" charset="0"/>
                <a:sym typeface="Wingdings" pitchFamily="2" charset="2"/>
              </a:rPr>
              <a:t>F</a:t>
            </a:r>
            <a:r>
              <a:rPr lang="en-US" sz="2400" baseline="-25000" dirty="0" err="1" smtClean="0">
                <a:sym typeface="Wingdings" pitchFamily="2" charset="2"/>
              </a:rPr>
              <a:t>opt</a:t>
            </a:r>
            <a:r>
              <a:rPr lang="en-US" sz="2400" dirty="0" smtClean="0">
                <a:sym typeface="Wingdings" pitchFamily="2" charset="2"/>
              </a:rPr>
              <a:t>={FA, FB, FC, FD, FE, DE, CA}</a:t>
            </a:r>
          </a:p>
          <a:p>
            <a:pPr algn="r" rtl="1"/>
            <a:endParaRPr lang="en-US" sz="2800" dirty="0" smtClean="0">
              <a:cs typeface="B Nazanin" pitchFamily="2" charset="-78"/>
              <a:sym typeface="Wingdings" pitchFamily="2" charset="2"/>
            </a:endParaRPr>
          </a:p>
          <a:p>
            <a:pPr algn="r" rtl="1"/>
            <a:r>
              <a:rPr lang="fa-IR" sz="2800" dirty="0" smtClean="0">
                <a:cs typeface="B Nazanin" pitchFamily="2" charset="-78"/>
                <a:sym typeface="Wingdings" pitchFamily="2" charset="2"/>
              </a:rPr>
              <a:t>در نتيجه کليد کانديد= (</a:t>
            </a:r>
            <a:r>
              <a:rPr lang="en-US" sz="2800" dirty="0" smtClean="0">
                <a:cs typeface="B Nazanin" pitchFamily="2" charset="-78"/>
                <a:sym typeface="Wingdings" pitchFamily="2" charset="2"/>
              </a:rPr>
              <a:t>F,G</a:t>
            </a:r>
            <a:r>
              <a:rPr lang="fa-IR" sz="2800" dirty="0" smtClean="0">
                <a:cs typeface="B Nazanin" pitchFamily="2" charset="-78"/>
                <a:sym typeface="Wingdings" pitchFamily="2" charset="2"/>
              </a:rPr>
              <a:t>)</a:t>
            </a:r>
            <a:endParaRPr lang="en-US" sz="28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3" end="3"/>
                                            </p:txEl>
                                          </p:spTgt>
                                        </p:tgtEl>
                                      </p:cBhvr>
                                    </p:animEffect>
                                  </p:childTnLst>
                                </p:cTn>
                              </p:par>
                            </p:childTnLst>
                          </p:cTn>
                        </p:par>
                        <p:par>
                          <p:cTn id="28" fill="hold">
                            <p:stCondLst>
                              <p:cond delay="2000"/>
                            </p:stCondLst>
                            <p:childTnLst>
                              <p:par>
                                <p:cTn id="29" presetID="55"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4" end="4"/>
                                            </p:txEl>
                                          </p:spTgt>
                                        </p:tgtEl>
                                      </p:cBhvr>
                                    </p:animEffect>
                                  </p:childTnLst>
                                </p:cTn>
                              </p:par>
                            </p:childTnLst>
                          </p:cTn>
                        </p:par>
                        <p:par>
                          <p:cTn id="34" fill="hold">
                            <p:stCondLst>
                              <p:cond delay="3000"/>
                            </p:stCondLst>
                            <p:childTnLst>
                              <p:par>
                                <p:cTn id="35" presetID="55" presetClass="entr" presetSubtype="0"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3">
                                            <p:txEl>
                                              <p:pRg st="5" end="5"/>
                                            </p:txEl>
                                          </p:spTgt>
                                        </p:tgtEl>
                                      </p:cBhvr>
                                    </p:animEffect>
                                  </p:childTnLst>
                                </p:cTn>
                              </p:par>
                            </p:childTnLst>
                          </p:cTn>
                        </p:par>
                        <p:par>
                          <p:cTn id="40" fill="hold">
                            <p:stCondLst>
                              <p:cond delay="4000"/>
                            </p:stCondLst>
                            <p:childTnLst>
                              <p:par>
                                <p:cTn id="41" presetID="55" presetClass="entr" presetSubtype="0" fill="hold" grpId="0"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3">
                                            <p:txEl>
                                              <p:pRg st="6" end="6"/>
                                            </p:txEl>
                                          </p:spTgt>
                                        </p:tgtEl>
                                      </p:cBhvr>
                                    </p:animEffect>
                                  </p:childTnLst>
                                </p:cTn>
                              </p:par>
                            </p:childTnLst>
                          </p:cTn>
                        </p:par>
                        <p:par>
                          <p:cTn id="46" fill="hold">
                            <p:stCondLst>
                              <p:cond delay="5000"/>
                            </p:stCondLst>
                            <p:childTnLst>
                              <p:par>
                                <p:cTn id="47" presetID="55" presetClass="entr" presetSubtype="0" fill="hold" grpId="0"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3">
                                            <p:txEl>
                                              <p:pRg st="7" end="7"/>
                                            </p:txEl>
                                          </p:spTgt>
                                        </p:tgtEl>
                                      </p:cBhvr>
                                    </p:animEffect>
                                  </p:childTnLst>
                                </p:cTn>
                              </p:par>
                            </p:childTnLst>
                          </p:cTn>
                        </p:par>
                        <p:par>
                          <p:cTn id="52" fill="hold">
                            <p:stCondLst>
                              <p:cond delay="6000"/>
                            </p:stCondLst>
                            <p:childTnLst>
                              <p:par>
                                <p:cTn id="53" presetID="55" presetClass="entr" presetSubtype="0" fill="hold" grpId="0" nodeType="after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p:cTn id="55" dur="1000" fill="hold"/>
                                        <p:tgtEl>
                                          <p:spTgt spid="3">
                                            <p:txEl>
                                              <p:pRg st="8" end="8"/>
                                            </p:txEl>
                                          </p:spTgt>
                                        </p:tgtEl>
                                        <p:attrNameLst>
                                          <p:attrName>ppt_w</p:attrName>
                                        </p:attrNameLst>
                                      </p:cBhvr>
                                      <p:tavLst>
                                        <p:tav tm="0">
                                          <p:val>
                                            <p:strVal val="#ppt_w*0.70"/>
                                          </p:val>
                                        </p:tav>
                                        <p:tav tm="100000">
                                          <p:val>
                                            <p:strVal val="#ppt_w"/>
                                          </p:val>
                                        </p:tav>
                                      </p:tavLst>
                                    </p:anim>
                                    <p:anim calcmode="lin" valueType="num">
                                      <p:cBhvr>
                                        <p:cTn id="56"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57" dur="1000"/>
                                        <p:tgtEl>
                                          <p:spTgt spid="3">
                                            <p:txEl>
                                              <p:pRg st="8" end="8"/>
                                            </p:txEl>
                                          </p:spTgt>
                                        </p:tgtEl>
                                      </p:cBhvr>
                                    </p:animEffect>
                                  </p:childTnLst>
                                </p:cTn>
                              </p:par>
                            </p:childTnLst>
                          </p:cTn>
                        </p:par>
                        <p:par>
                          <p:cTn id="58" fill="hold">
                            <p:stCondLst>
                              <p:cond delay="7000"/>
                            </p:stCondLst>
                            <p:childTnLst>
                              <p:par>
                                <p:cTn id="59" presetID="55" presetClass="entr" presetSubtype="0" fill="hold" grpId="0" nodeType="after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p:cTn id="61" dur="1000" fill="hold"/>
                                        <p:tgtEl>
                                          <p:spTgt spid="3">
                                            <p:txEl>
                                              <p:pRg st="9" end="9"/>
                                            </p:txEl>
                                          </p:spTgt>
                                        </p:tgtEl>
                                        <p:attrNameLst>
                                          <p:attrName>ppt_w</p:attrName>
                                        </p:attrNameLst>
                                      </p:cBhvr>
                                      <p:tavLst>
                                        <p:tav tm="0">
                                          <p:val>
                                            <p:strVal val="#ppt_w*0.70"/>
                                          </p:val>
                                        </p:tav>
                                        <p:tav tm="100000">
                                          <p:val>
                                            <p:strVal val="#ppt_w"/>
                                          </p:val>
                                        </p:tav>
                                      </p:tavLst>
                                    </p:anim>
                                    <p:anim calcmode="lin" valueType="num">
                                      <p:cBhvr>
                                        <p:cTn id="62"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63" dur="1000"/>
                                        <p:tgtEl>
                                          <p:spTgt spid="3">
                                            <p:txEl>
                                              <p:pRg st="9" end="9"/>
                                            </p:txEl>
                                          </p:spTgt>
                                        </p:tgtEl>
                                      </p:cBhvr>
                                    </p:animEffect>
                                  </p:childTnLst>
                                </p:cTn>
                              </p:par>
                            </p:childTnLst>
                          </p:cTn>
                        </p:par>
                        <p:par>
                          <p:cTn id="64" fill="hold">
                            <p:stCondLst>
                              <p:cond delay="8000"/>
                            </p:stCondLst>
                            <p:childTnLst>
                              <p:par>
                                <p:cTn id="65" presetID="55" presetClass="entr" presetSubtype="0" fill="hold" grpId="0" nodeType="after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p:cTn id="67" dur="1000" fill="hold"/>
                                        <p:tgtEl>
                                          <p:spTgt spid="3">
                                            <p:txEl>
                                              <p:pRg st="10" end="10"/>
                                            </p:txEl>
                                          </p:spTgt>
                                        </p:tgtEl>
                                        <p:attrNameLst>
                                          <p:attrName>ppt_w</p:attrName>
                                        </p:attrNameLst>
                                      </p:cBhvr>
                                      <p:tavLst>
                                        <p:tav tm="0">
                                          <p:val>
                                            <p:strVal val="#ppt_w*0.70"/>
                                          </p:val>
                                        </p:tav>
                                        <p:tav tm="100000">
                                          <p:val>
                                            <p:strVal val="#ppt_w"/>
                                          </p:val>
                                        </p:tav>
                                      </p:tavLst>
                                    </p:anim>
                                    <p:anim calcmode="lin" valueType="num">
                                      <p:cBhvr>
                                        <p:cTn id="68" dur="1000" fill="hold"/>
                                        <p:tgtEl>
                                          <p:spTgt spid="3">
                                            <p:txEl>
                                              <p:pRg st="10" end="10"/>
                                            </p:txEl>
                                          </p:spTgt>
                                        </p:tgtEl>
                                        <p:attrNameLst>
                                          <p:attrName>ppt_h</p:attrName>
                                        </p:attrNameLst>
                                      </p:cBhvr>
                                      <p:tavLst>
                                        <p:tav tm="0">
                                          <p:val>
                                            <p:strVal val="#ppt_h"/>
                                          </p:val>
                                        </p:tav>
                                        <p:tav tm="100000">
                                          <p:val>
                                            <p:strVal val="#ppt_h"/>
                                          </p:val>
                                        </p:tav>
                                      </p:tavLst>
                                    </p:anim>
                                    <p:animEffect transition="in" filter="fade">
                                      <p:cBhvr>
                                        <p:cTn id="69" dur="1000"/>
                                        <p:tgtEl>
                                          <p:spTgt spid="3">
                                            <p:txEl>
                                              <p:pRg st="10" end="1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fade">
                                      <p:cBhvr>
                                        <p:cTn id="7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25470"/>
          </a:xfrm>
        </p:spPr>
        <p:txBody>
          <a:bodyPr>
            <a:normAutofit fontScale="90000"/>
          </a:bodyPr>
          <a:lstStyle/>
          <a:p>
            <a:pPr algn="r" rtl="1"/>
            <a:r>
              <a:rPr lang="fa-IR" sz="2400" dirty="0" smtClean="0">
                <a:solidFill>
                  <a:srgbClr val="FF0000"/>
                </a:solidFill>
              </a:rPr>
              <a:t>ادامه حل مثال</a:t>
            </a:r>
            <a:r>
              <a:rPr lang="fa-IR" dirty="0" smtClean="0"/>
              <a:t> - نرمال‌سازي</a:t>
            </a:r>
            <a:endParaRPr lang="en-US" dirty="0"/>
          </a:p>
        </p:txBody>
      </p:sp>
      <p:sp>
        <p:nvSpPr>
          <p:cNvPr id="3" name="Content Placeholder 2"/>
          <p:cNvSpPr>
            <a:spLocks noGrp="1"/>
          </p:cNvSpPr>
          <p:nvPr>
            <p:ph idx="1"/>
          </p:nvPr>
        </p:nvSpPr>
        <p:spPr/>
        <p:txBody>
          <a:bodyPr>
            <a:normAutofit/>
          </a:bodyPr>
          <a:lstStyle/>
          <a:p>
            <a:pPr algn="l" rtl="0">
              <a:buNone/>
            </a:pPr>
            <a:r>
              <a:rPr lang="en-US" sz="3300" dirty="0" smtClean="0">
                <a:latin typeface="Times New Roman" panose="02020603050405020304" pitchFamily="18" charset="0"/>
                <a:cs typeface="Times New Roman" pitchFamily="18" charset="0"/>
              </a:rPr>
              <a:t>1NF:  F , G , A , B , C , D , E</a:t>
            </a:r>
          </a:p>
          <a:p>
            <a:pPr algn="l" rtl="0">
              <a:buNone/>
            </a:pPr>
            <a:endParaRPr lang="en-US" sz="3200" dirty="0" smtClean="0"/>
          </a:p>
          <a:p>
            <a:pPr algn="l" rtl="0">
              <a:buNone/>
            </a:pPr>
            <a:r>
              <a:rPr lang="en-US" sz="3200" dirty="0" smtClean="0">
                <a:latin typeface="Times New Roman" pitchFamily="18" charset="0"/>
                <a:cs typeface="Times New Roman" pitchFamily="18" charset="0"/>
              </a:rPr>
              <a:t>2NF</a:t>
            </a:r>
            <a:r>
              <a:rPr lang="en-US" sz="3200" dirty="0" smtClean="0"/>
              <a:t>:  (</a:t>
            </a:r>
            <a:r>
              <a:rPr lang="en-US" sz="3200" u="sng" dirty="0" smtClean="0"/>
              <a:t>F , G</a:t>
            </a:r>
            <a:r>
              <a:rPr lang="en-US" sz="3200" dirty="0" smtClean="0"/>
              <a:t>)</a:t>
            </a:r>
          </a:p>
          <a:p>
            <a:pPr algn="l" rtl="0">
              <a:buNone/>
            </a:pPr>
            <a:endParaRPr lang="en-US" sz="3200" dirty="0" smtClean="0"/>
          </a:p>
          <a:p>
            <a:pPr algn="l" rtl="0">
              <a:buNone/>
            </a:pPr>
            <a:r>
              <a:rPr lang="en-US" sz="3300" dirty="0" smtClean="0">
                <a:latin typeface="Times New Roman" panose="02020603050405020304" pitchFamily="18" charset="0"/>
                <a:cs typeface="Times New Roman" panose="02020603050405020304" pitchFamily="18" charset="0"/>
              </a:rPr>
              <a:t>		   F , A , B , C , D , E</a:t>
            </a:r>
          </a:p>
          <a:p>
            <a:pPr algn="l" rtl="0">
              <a:buNone/>
            </a:pPr>
            <a:endParaRPr lang="en-US" sz="3200" dirty="0" smtClean="0"/>
          </a:p>
          <a:p>
            <a:pPr algn="l" rtl="0">
              <a:buNone/>
            </a:pPr>
            <a:r>
              <a:rPr lang="en-US" sz="3200" dirty="0" smtClean="0">
                <a:latin typeface="Times New Roman" pitchFamily="18" charset="0"/>
                <a:cs typeface="Times New Roman" pitchFamily="18" charset="0"/>
              </a:rPr>
              <a:t>3NF</a:t>
            </a:r>
            <a:r>
              <a:rPr lang="en-US" sz="3200" dirty="0" smtClean="0"/>
              <a:t>:  (</a:t>
            </a:r>
            <a:r>
              <a:rPr lang="en-US" sz="3200" u="sng" dirty="0" smtClean="0"/>
              <a:t>F , G</a:t>
            </a:r>
            <a:r>
              <a:rPr lang="en-US" sz="3200" dirty="0" smtClean="0"/>
              <a:t>)</a:t>
            </a:r>
            <a:endParaRPr lang="fa-IR" sz="3200" dirty="0" smtClean="0"/>
          </a:p>
          <a:p>
            <a:pPr algn="l" rtl="0">
              <a:buNone/>
            </a:pPr>
            <a:r>
              <a:rPr lang="en-US" sz="3200" dirty="0" smtClean="0"/>
              <a:t>	</a:t>
            </a:r>
            <a:r>
              <a:rPr lang="fa-IR" sz="3200" dirty="0" smtClean="0"/>
              <a:t>	</a:t>
            </a:r>
            <a:r>
              <a:rPr lang="en-US" sz="3200" dirty="0" smtClean="0"/>
              <a:t>(</a:t>
            </a:r>
            <a:r>
              <a:rPr lang="en-US" sz="3200" u="sng" dirty="0" smtClean="0"/>
              <a:t>C</a:t>
            </a:r>
            <a:r>
              <a:rPr lang="en-US" sz="3200" dirty="0" smtClean="0"/>
              <a:t> , A)	(</a:t>
            </a:r>
            <a:r>
              <a:rPr lang="en-US" sz="3200" u="sng" dirty="0" smtClean="0"/>
              <a:t>D</a:t>
            </a:r>
            <a:r>
              <a:rPr lang="en-US" sz="3200" dirty="0" smtClean="0"/>
              <a:t> , E)</a:t>
            </a:r>
            <a:r>
              <a:rPr lang="fa-IR" sz="3200" dirty="0" smtClean="0"/>
              <a:t>	</a:t>
            </a:r>
            <a:r>
              <a:rPr lang="en-US" sz="3200" dirty="0" smtClean="0"/>
              <a:t>(</a:t>
            </a:r>
            <a:r>
              <a:rPr lang="en-US" sz="3200" u="sng" dirty="0" smtClean="0"/>
              <a:t>F</a:t>
            </a:r>
            <a:r>
              <a:rPr lang="en-US" sz="3200" dirty="0" smtClean="0"/>
              <a:t> , B , C , D)</a:t>
            </a:r>
            <a:endParaRPr lang="en-US" sz="3200" dirty="0"/>
          </a:p>
        </p:txBody>
      </p:sp>
      <p:grpSp>
        <p:nvGrpSpPr>
          <p:cNvPr id="24" name="Group 23"/>
          <p:cNvGrpSpPr/>
          <p:nvPr/>
        </p:nvGrpSpPr>
        <p:grpSpPr>
          <a:xfrm>
            <a:off x="2785256" y="2000240"/>
            <a:ext cx="3644132" cy="358778"/>
            <a:chOff x="2785256" y="2000240"/>
            <a:chExt cx="3644132" cy="358778"/>
          </a:xfrm>
        </p:grpSpPr>
        <p:cxnSp>
          <p:nvCxnSpPr>
            <p:cNvPr id="5" name="Straight Connector 4"/>
            <p:cNvCxnSpPr/>
            <p:nvPr/>
          </p:nvCxnSpPr>
          <p:spPr>
            <a:xfrm>
              <a:off x="2786050" y="2357430"/>
              <a:ext cx="36433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2643174" y="2214554"/>
              <a:ext cx="28575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flipH="1" flipV="1">
              <a:off x="3821901" y="2178835"/>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4392611" y="217804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flipH="1" flipV="1">
              <a:off x="5035553" y="217804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flipH="1" flipV="1">
              <a:off x="5608645" y="217804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6249999" y="217804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2786050" y="1212834"/>
            <a:ext cx="3643338" cy="288134"/>
            <a:chOff x="2786050" y="1212834"/>
            <a:chExt cx="3643338" cy="288134"/>
          </a:xfrm>
        </p:grpSpPr>
        <p:cxnSp>
          <p:nvCxnSpPr>
            <p:cNvPr id="14" name="Straight Connector 13"/>
            <p:cNvCxnSpPr/>
            <p:nvPr/>
          </p:nvCxnSpPr>
          <p:spPr>
            <a:xfrm>
              <a:off x="2786050" y="1212834"/>
              <a:ext cx="36433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2643968" y="1356504"/>
              <a:ext cx="28575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3857620" y="135729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a:off x="5071272" y="1356504"/>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5642776" y="1356504"/>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6285718" y="1356504"/>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4428330" y="1356504"/>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3213884" y="1356504"/>
              <a:ext cx="285752" cy="158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3928264" y="2001034"/>
            <a:ext cx="1215240" cy="572298"/>
            <a:chOff x="3928264" y="2001034"/>
            <a:chExt cx="1215240" cy="572298"/>
          </a:xfrm>
        </p:grpSpPr>
        <p:cxnSp>
          <p:nvCxnSpPr>
            <p:cNvPr id="26" name="Straight Connector 25"/>
            <p:cNvCxnSpPr/>
            <p:nvPr/>
          </p:nvCxnSpPr>
          <p:spPr>
            <a:xfrm rot="5400000">
              <a:off x="4892677" y="2320917"/>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3929058" y="2571744"/>
              <a:ext cx="121444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flipH="1" flipV="1">
              <a:off x="3643306" y="2285992"/>
              <a:ext cx="57150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5857090" y="2001034"/>
            <a:ext cx="501654" cy="572298"/>
            <a:chOff x="5857090" y="2001034"/>
            <a:chExt cx="501654" cy="572298"/>
          </a:xfrm>
        </p:grpSpPr>
        <p:cxnSp>
          <p:nvCxnSpPr>
            <p:cNvPr id="35" name="Straight Connector 34"/>
            <p:cNvCxnSpPr/>
            <p:nvPr/>
          </p:nvCxnSpPr>
          <p:spPr>
            <a:xfrm rot="5400000">
              <a:off x="5607851" y="2321711"/>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857884" y="2571744"/>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flipH="1" flipV="1">
              <a:off x="6072198" y="2285992"/>
              <a:ext cx="57150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2928926" y="3428206"/>
            <a:ext cx="2930546" cy="286546"/>
            <a:chOff x="2998776" y="3428206"/>
            <a:chExt cx="2930546" cy="286546"/>
          </a:xfrm>
        </p:grpSpPr>
        <p:cxnSp>
          <p:nvCxnSpPr>
            <p:cNvPr id="42" name="Straight Connector 41"/>
            <p:cNvCxnSpPr/>
            <p:nvPr/>
          </p:nvCxnSpPr>
          <p:spPr>
            <a:xfrm flipV="1">
              <a:off x="3000364" y="3428206"/>
              <a:ext cx="2928958"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3357554" y="357108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4571206" y="357028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5142710" y="357028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5785652" y="357028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3928264" y="357028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H="1" flipV="1">
              <a:off x="2856694" y="3570288"/>
              <a:ext cx="285752" cy="158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5286380" y="4142586"/>
            <a:ext cx="501654" cy="429422"/>
            <a:chOff x="5857090" y="2001034"/>
            <a:chExt cx="501654" cy="572298"/>
          </a:xfrm>
        </p:grpSpPr>
        <p:cxnSp>
          <p:nvCxnSpPr>
            <p:cNvPr id="55" name="Straight Connector 54"/>
            <p:cNvCxnSpPr/>
            <p:nvPr/>
          </p:nvCxnSpPr>
          <p:spPr>
            <a:xfrm rot="5400000">
              <a:off x="5607851" y="2321711"/>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857884" y="2571744"/>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flipH="1" flipV="1">
              <a:off x="6072198" y="2285992"/>
              <a:ext cx="57150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3428992" y="4214818"/>
            <a:ext cx="1215240" cy="357190"/>
            <a:chOff x="3928264" y="2001034"/>
            <a:chExt cx="1215240" cy="572298"/>
          </a:xfrm>
        </p:grpSpPr>
        <p:cxnSp>
          <p:nvCxnSpPr>
            <p:cNvPr id="59" name="Straight Connector 58"/>
            <p:cNvCxnSpPr/>
            <p:nvPr/>
          </p:nvCxnSpPr>
          <p:spPr>
            <a:xfrm rot="5400000">
              <a:off x="4892677" y="2320917"/>
              <a:ext cx="50006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0800000">
              <a:off x="3929058" y="2571744"/>
              <a:ext cx="1214446"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flipH="1" flipV="1">
              <a:off x="3643306" y="2285992"/>
              <a:ext cx="571504"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از </a:t>
            </a:r>
            <a:r>
              <a:rPr lang="en-US" sz="3200" dirty="0" smtClean="0"/>
              <a:t>3NF</a:t>
            </a:r>
            <a:r>
              <a:rPr lang="fa-IR" sz="3200" dirty="0" smtClean="0"/>
              <a:t> </a:t>
            </a:r>
            <a:r>
              <a:rPr lang="fa-IR" dirty="0" smtClean="0"/>
              <a:t>تا </a:t>
            </a:r>
            <a:r>
              <a:rPr lang="en-US" sz="3200" dirty="0" smtClean="0"/>
              <a:t>BCNF</a:t>
            </a:r>
            <a:endParaRPr lang="en-US" dirty="0"/>
          </a:p>
        </p:txBody>
      </p:sp>
      <p:sp>
        <p:nvSpPr>
          <p:cNvPr id="3" name="Content Placeholder 2"/>
          <p:cNvSpPr>
            <a:spLocks noGrp="1"/>
          </p:cNvSpPr>
          <p:nvPr>
            <p:ph idx="1"/>
          </p:nvPr>
        </p:nvSpPr>
        <p:spPr/>
        <p:txBody>
          <a:bodyPr/>
          <a:lstStyle/>
          <a:p>
            <a:r>
              <a:rPr lang="en-US" dirty="0" smtClean="0"/>
              <a:t>3NF</a:t>
            </a:r>
            <a:r>
              <a:rPr lang="fa-IR" dirty="0" smtClean="0"/>
              <a:t> با جداولي که هر سه شرط زير را دارند ممکن است مشکل داشته باشد.</a:t>
            </a:r>
          </a:p>
          <a:p>
            <a:pPr marL="825246" indent="-742950">
              <a:buFont typeface="+mj-lt"/>
              <a:buAutoNum type="arabicPeriod"/>
            </a:pPr>
            <a:r>
              <a:rPr lang="fa-IR" dirty="0" smtClean="0"/>
              <a:t>جدول داراي حداقل دو کليد کانديد باشد.</a:t>
            </a:r>
          </a:p>
          <a:p>
            <a:pPr marL="825246" indent="-742950">
              <a:buFont typeface="+mj-lt"/>
              <a:buAutoNum type="arabicPeriod"/>
            </a:pPr>
            <a:r>
              <a:rPr lang="fa-IR" dirty="0" smtClean="0"/>
              <a:t>اين کليدهاي کانديد ترکيبي باشند.</a:t>
            </a:r>
          </a:p>
          <a:p>
            <a:pPr marL="825246" indent="-742950">
              <a:buFont typeface="+mj-lt"/>
              <a:buAutoNum type="arabicPeriod"/>
            </a:pPr>
            <a:r>
              <a:rPr lang="fa-IR" dirty="0" smtClean="0"/>
              <a:t>اين کليدهاي کانديد ترکيبي، صفت‌هاي مشترکي داشته باشند.</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274638"/>
            <a:ext cx="7647836" cy="1143000"/>
          </a:xfrm>
        </p:spPr>
        <p:txBody>
          <a:bodyPr>
            <a:normAutofit/>
          </a:bodyPr>
          <a:lstStyle/>
          <a:p>
            <a:r>
              <a:rPr lang="fa-IR" sz="2400" dirty="0" smtClean="0">
                <a:solidFill>
                  <a:srgbClr val="FF0000"/>
                </a:solidFill>
              </a:rPr>
              <a:t>مثال1</a:t>
            </a:r>
            <a:r>
              <a:rPr lang="fa-IR" sz="2400" dirty="0" smtClean="0"/>
              <a:t>: جدول دانشجو در يک موسسه کوچک که دانشجوي همنام ندارد</a:t>
            </a:r>
            <a:endParaRPr lang="en-US" sz="2400" dirty="0"/>
          </a:p>
        </p:txBody>
      </p:sp>
      <p:sp>
        <p:nvSpPr>
          <p:cNvPr id="3" name="Content Placeholder 2"/>
          <p:cNvSpPr>
            <a:spLocks noGrp="1"/>
          </p:cNvSpPr>
          <p:nvPr>
            <p:ph idx="1"/>
          </p:nvPr>
        </p:nvSpPr>
        <p:spPr/>
        <p:txBody>
          <a:bodyPr>
            <a:normAutofit fontScale="92500" lnSpcReduction="10000"/>
          </a:bodyPr>
          <a:lstStyle/>
          <a:p>
            <a:pPr algn="r"/>
            <a:r>
              <a:rPr lang="fa-IR" sz="2400" dirty="0" smtClean="0"/>
              <a:t>در اين جدول هم شماره دانشجويي کليد کانديد است و هم نام دانشجو.</a:t>
            </a:r>
            <a:endParaRPr lang="en-US" sz="2400" dirty="0" smtClean="0"/>
          </a:p>
          <a:p>
            <a:pPr algn="l" rtl="0"/>
            <a:r>
              <a:rPr lang="en-US" dirty="0" smtClean="0"/>
              <a:t>stud (s#, </a:t>
            </a:r>
            <a:r>
              <a:rPr lang="en-US" dirty="0" err="1" smtClean="0"/>
              <a:t>sname</a:t>
            </a:r>
            <a:r>
              <a:rPr lang="en-US" dirty="0" smtClean="0"/>
              <a:t>, address, </a:t>
            </a:r>
            <a:r>
              <a:rPr lang="en-US" dirty="0" err="1" smtClean="0"/>
              <a:t>avg</a:t>
            </a:r>
            <a:r>
              <a:rPr lang="en-US" dirty="0" smtClean="0"/>
              <a:t>)</a:t>
            </a:r>
            <a:endParaRPr lang="fa-IR" dirty="0" smtClean="0"/>
          </a:p>
          <a:p>
            <a:pPr lvl="1" algn="l" rtl="0"/>
            <a:r>
              <a:rPr lang="en-US" dirty="0" smtClean="0"/>
              <a:t>candidate key (s#)</a:t>
            </a:r>
          </a:p>
          <a:p>
            <a:pPr lvl="1" algn="l" rtl="0"/>
            <a:r>
              <a:rPr lang="en-US" dirty="0" smtClean="0"/>
              <a:t>candidate key (</a:t>
            </a:r>
            <a:r>
              <a:rPr lang="en-US" dirty="0" err="1" smtClean="0"/>
              <a:t>sname</a:t>
            </a:r>
            <a:r>
              <a:rPr lang="en-US" dirty="0" smtClean="0"/>
              <a:t>)</a:t>
            </a:r>
          </a:p>
          <a:p>
            <a:pPr lvl="1"/>
            <a:r>
              <a:rPr lang="fa-IR" dirty="0" smtClean="0"/>
              <a:t>وابستگي‌ها</a:t>
            </a:r>
          </a:p>
          <a:p>
            <a:pPr lvl="1" algn="l" rtl="0"/>
            <a:r>
              <a:rPr lang="en-US" dirty="0" smtClean="0"/>
              <a:t>s# </a:t>
            </a:r>
            <a:r>
              <a:rPr lang="en-US" dirty="0" smtClean="0">
                <a:sym typeface="Wingdings" pitchFamily="2" charset="2"/>
              </a:rPr>
              <a:t> stud</a:t>
            </a:r>
          </a:p>
          <a:p>
            <a:pPr lvl="1" algn="l" rtl="0"/>
            <a:r>
              <a:rPr lang="en-US" dirty="0" err="1" smtClean="0">
                <a:sym typeface="Wingdings" pitchFamily="2" charset="2"/>
              </a:rPr>
              <a:t>sname</a:t>
            </a:r>
            <a:r>
              <a:rPr lang="en-US" dirty="0" smtClean="0">
                <a:sym typeface="Wingdings" pitchFamily="2" charset="2"/>
              </a:rPr>
              <a:t>  stud</a:t>
            </a:r>
            <a:endParaRPr lang="en-US" dirty="0" smtClean="0"/>
          </a:p>
          <a:p>
            <a:pPr lvl="1"/>
            <a:r>
              <a:rPr lang="fa-IR" dirty="0" smtClean="0"/>
              <a:t>اين جدول در </a:t>
            </a:r>
            <a:r>
              <a:rPr lang="en-US" dirty="0" smtClean="0"/>
              <a:t>3NF</a:t>
            </a:r>
            <a:r>
              <a:rPr lang="fa-IR" dirty="0" smtClean="0"/>
              <a:t>‌هست. فقط شرط اول را دارد. پس نياز به نرمال‌سازي بيشتر ندارد.</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dirty="0" smtClean="0">
                <a:solidFill>
                  <a:srgbClr val="FF0000"/>
                </a:solidFill>
              </a:rPr>
              <a:t>مثال2</a:t>
            </a:r>
            <a:r>
              <a:rPr lang="fa-IR" sz="2400" dirty="0" smtClean="0"/>
              <a:t>: جدول درس-دانشجو در همين موسسه</a:t>
            </a:r>
            <a:endParaRPr lang="en-US" sz="2400" dirty="0"/>
          </a:p>
        </p:txBody>
      </p:sp>
      <p:sp>
        <p:nvSpPr>
          <p:cNvPr id="3" name="Content Placeholder 2"/>
          <p:cNvSpPr>
            <a:spLocks noGrp="1"/>
          </p:cNvSpPr>
          <p:nvPr>
            <p:ph idx="1"/>
          </p:nvPr>
        </p:nvSpPr>
        <p:spPr/>
        <p:txBody>
          <a:bodyPr>
            <a:normAutofit fontScale="92500" lnSpcReduction="20000"/>
          </a:bodyPr>
          <a:lstStyle/>
          <a:p>
            <a:pPr algn="l" rtl="0"/>
            <a:r>
              <a:rPr lang="en-US" dirty="0" err="1" smtClean="0"/>
              <a:t>crs</a:t>
            </a:r>
            <a:r>
              <a:rPr lang="en-US" dirty="0" smtClean="0"/>
              <a:t>-stud (s#, </a:t>
            </a:r>
            <a:r>
              <a:rPr lang="en-US" dirty="0" err="1" smtClean="0"/>
              <a:t>sname</a:t>
            </a:r>
            <a:r>
              <a:rPr lang="en-US" dirty="0" smtClean="0"/>
              <a:t>, c#, score)</a:t>
            </a:r>
          </a:p>
          <a:p>
            <a:pPr lvl="1" algn="l" rtl="0"/>
            <a:r>
              <a:rPr lang="en-US" dirty="0" smtClean="0"/>
              <a:t>Candidate key (s#, c#)</a:t>
            </a:r>
          </a:p>
          <a:p>
            <a:pPr lvl="1" algn="l" rtl="0"/>
            <a:r>
              <a:rPr lang="en-US" dirty="0" smtClean="0"/>
              <a:t>Candidate key (</a:t>
            </a:r>
            <a:r>
              <a:rPr lang="en-US" dirty="0" err="1" smtClean="0"/>
              <a:t>sname</a:t>
            </a:r>
            <a:r>
              <a:rPr lang="en-US" dirty="0" smtClean="0"/>
              <a:t>, c#)</a:t>
            </a:r>
          </a:p>
          <a:p>
            <a:pPr lvl="1" algn="r"/>
            <a:r>
              <a:rPr lang="fa-IR" dirty="0" smtClean="0"/>
              <a:t>وابستگي‌ها</a:t>
            </a:r>
          </a:p>
          <a:p>
            <a:pPr lvl="1" algn="l" rtl="0"/>
            <a:r>
              <a:rPr lang="en-US" sz="3000" dirty="0" smtClean="0"/>
              <a:t>(s#, c#) </a:t>
            </a:r>
            <a:r>
              <a:rPr lang="en-US" sz="3000" dirty="0" smtClean="0">
                <a:sym typeface="Wingdings" pitchFamily="2" charset="2"/>
              </a:rPr>
              <a:t> </a:t>
            </a:r>
            <a:r>
              <a:rPr lang="en-US" sz="3000" dirty="0" err="1" smtClean="0">
                <a:sym typeface="Wingdings" pitchFamily="2" charset="2"/>
              </a:rPr>
              <a:t>crs</a:t>
            </a:r>
            <a:r>
              <a:rPr lang="en-US" sz="3000" dirty="0" smtClean="0">
                <a:sym typeface="Wingdings" pitchFamily="2" charset="2"/>
              </a:rPr>
              <a:t>-stud</a:t>
            </a:r>
          </a:p>
          <a:p>
            <a:pPr lvl="1" algn="l" rtl="0"/>
            <a:r>
              <a:rPr lang="en-US" sz="3000" dirty="0" smtClean="0">
                <a:sym typeface="Wingdings" pitchFamily="2" charset="2"/>
              </a:rPr>
              <a:t>(</a:t>
            </a:r>
            <a:r>
              <a:rPr lang="en-US" sz="3000" dirty="0" err="1" smtClean="0">
                <a:sym typeface="Wingdings" pitchFamily="2" charset="2"/>
              </a:rPr>
              <a:t>sname</a:t>
            </a:r>
            <a:r>
              <a:rPr lang="en-US" sz="3000" dirty="0" smtClean="0">
                <a:sym typeface="Wingdings" pitchFamily="2" charset="2"/>
              </a:rPr>
              <a:t>, c#)  </a:t>
            </a:r>
            <a:r>
              <a:rPr lang="en-US" sz="3000" dirty="0" err="1" smtClean="0">
                <a:sym typeface="Wingdings" pitchFamily="2" charset="2"/>
              </a:rPr>
              <a:t>crs</a:t>
            </a:r>
            <a:r>
              <a:rPr lang="en-US" sz="3000" dirty="0" smtClean="0">
                <a:sym typeface="Wingdings" pitchFamily="2" charset="2"/>
              </a:rPr>
              <a:t>-stud</a:t>
            </a:r>
          </a:p>
          <a:p>
            <a:pPr lvl="1" algn="l" rtl="0"/>
            <a:r>
              <a:rPr lang="en-US" sz="3000" dirty="0" smtClean="0"/>
              <a:t>s# </a:t>
            </a:r>
            <a:r>
              <a:rPr lang="en-US" sz="3000" dirty="0" smtClean="0">
                <a:sym typeface="Wingdings" pitchFamily="2" charset="2"/>
              </a:rPr>
              <a:t> </a:t>
            </a:r>
            <a:r>
              <a:rPr lang="en-US" sz="3000" dirty="0" err="1" smtClean="0">
                <a:sym typeface="Wingdings" pitchFamily="2" charset="2"/>
              </a:rPr>
              <a:t>sname</a:t>
            </a:r>
            <a:endParaRPr lang="en-US" sz="3000" dirty="0" smtClean="0">
              <a:sym typeface="Wingdings" pitchFamily="2" charset="2"/>
            </a:endParaRPr>
          </a:p>
          <a:p>
            <a:pPr lvl="1" algn="l" rtl="0"/>
            <a:r>
              <a:rPr lang="en-US" sz="3000" dirty="0" err="1" smtClean="0">
                <a:sym typeface="Wingdings" pitchFamily="2" charset="2"/>
              </a:rPr>
              <a:t>sname</a:t>
            </a:r>
            <a:r>
              <a:rPr lang="en-US" sz="3000" dirty="0" smtClean="0">
                <a:sym typeface="Wingdings" pitchFamily="2" charset="2"/>
              </a:rPr>
              <a:t>  s#</a:t>
            </a:r>
            <a:endParaRPr lang="en-US" sz="3000" dirty="0" smtClean="0"/>
          </a:p>
          <a:p>
            <a:pPr lvl="1" algn="r"/>
            <a:r>
              <a:rPr lang="fa-IR" dirty="0" smtClean="0">
                <a:sym typeface="Wingdings" pitchFamily="2" charset="2"/>
              </a:rPr>
              <a:t>اين جدول هر سه شرط را داراست. بنابراين ممکن است نياز به نرمال‌سازي بيشتر داشته باشد.</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dirty="0" smtClean="0"/>
              <a:t>ادامه مثال2</a:t>
            </a:r>
            <a:endParaRPr lang="en-US" sz="2400" dirty="0"/>
          </a:p>
        </p:txBody>
      </p:sp>
      <p:sp>
        <p:nvSpPr>
          <p:cNvPr id="3" name="Content Placeholder 2"/>
          <p:cNvSpPr>
            <a:spLocks noGrp="1"/>
          </p:cNvSpPr>
          <p:nvPr>
            <p:ph idx="1"/>
          </p:nvPr>
        </p:nvSpPr>
        <p:spPr/>
        <p:txBody>
          <a:bodyPr>
            <a:normAutofit/>
          </a:bodyPr>
          <a:lstStyle/>
          <a:p>
            <a:r>
              <a:rPr lang="fa-IR" sz="2800" dirty="0" smtClean="0"/>
              <a:t>داده‌هاي زير نشان مي‌دهد که اين جدول داراي افزونگي است.</a:t>
            </a:r>
            <a:endParaRPr lang="en-US" sz="2800" dirty="0" smtClean="0"/>
          </a:p>
          <a:p>
            <a:endParaRPr lang="en-US" sz="2800" dirty="0" smtClean="0"/>
          </a:p>
          <a:p>
            <a:endParaRPr lang="en-US" sz="2800" dirty="0" smtClean="0"/>
          </a:p>
          <a:p>
            <a:endParaRPr lang="en-US" sz="2800" dirty="0" smtClean="0"/>
          </a:p>
          <a:p>
            <a:endParaRPr lang="en-US" sz="2800" dirty="0" smtClean="0"/>
          </a:p>
          <a:p>
            <a:endParaRPr lang="en-US" sz="4000" dirty="0" smtClean="0"/>
          </a:p>
          <a:p>
            <a:pPr lvl="1"/>
            <a:r>
              <a:rPr lang="fa-IR" sz="2400" dirty="0" smtClean="0"/>
              <a:t>براي نرمال‌سازي بيشتر اين جدول را به دو جدول مي‌شکنيم.</a:t>
            </a:r>
          </a:p>
          <a:p>
            <a:pPr lvl="1" algn="l" rtl="0"/>
            <a:r>
              <a:rPr lang="en-US" sz="2400" dirty="0" err="1" smtClean="0"/>
              <a:t>st</a:t>
            </a:r>
            <a:r>
              <a:rPr lang="en-US" sz="2400" dirty="0" smtClean="0"/>
              <a:t>( s#, </a:t>
            </a:r>
            <a:r>
              <a:rPr lang="en-US" sz="2400" dirty="0" err="1" smtClean="0"/>
              <a:t>sname</a:t>
            </a:r>
            <a:r>
              <a:rPr lang="en-US" sz="2400" dirty="0" smtClean="0"/>
              <a:t>)</a:t>
            </a:r>
          </a:p>
          <a:p>
            <a:pPr lvl="1" algn="l" rtl="0"/>
            <a:r>
              <a:rPr lang="en-US" sz="2400" dirty="0" smtClean="0"/>
              <a:t>grade( s#, c#, score)</a:t>
            </a:r>
          </a:p>
        </p:txBody>
      </p:sp>
      <p:graphicFrame>
        <p:nvGraphicFramePr>
          <p:cNvPr id="4" name="Table 3"/>
          <p:cNvGraphicFramePr>
            <a:graphicFrameLocks noGrp="1"/>
          </p:cNvGraphicFramePr>
          <p:nvPr/>
        </p:nvGraphicFramePr>
        <p:xfrm>
          <a:off x="2714612" y="2077092"/>
          <a:ext cx="4214844" cy="2352040"/>
        </p:xfrm>
        <a:graphic>
          <a:graphicData uri="http://schemas.openxmlformats.org/drawingml/2006/table">
            <a:tbl>
              <a:tblPr firstRow="1" bandRow="1">
                <a:tableStyleId>{5C22544A-7EE6-4342-B048-85BDC9FD1C3A}</a:tableStyleId>
              </a:tblPr>
              <a:tblGrid>
                <a:gridCol w="1053711"/>
                <a:gridCol w="1053711"/>
                <a:gridCol w="1053711"/>
                <a:gridCol w="1053711"/>
              </a:tblGrid>
              <a:tr h="370840">
                <a:tc>
                  <a:txBody>
                    <a:bodyPr/>
                    <a:lstStyle/>
                    <a:p>
                      <a:pPr rtl="0"/>
                      <a:r>
                        <a:rPr lang="en-US" dirty="0" smtClean="0"/>
                        <a:t>S#</a:t>
                      </a:r>
                      <a:endParaRPr lang="en-US" dirty="0"/>
                    </a:p>
                  </a:txBody>
                  <a:tcPr/>
                </a:tc>
                <a:tc>
                  <a:txBody>
                    <a:bodyPr/>
                    <a:lstStyle/>
                    <a:p>
                      <a:r>
                        <a:rPr lang="en-US" dirty="0" err="1" smtClean="0"/>
                        <a:t>Sname</a:t>
                      </a:r>
                      <a:endParaRPr lang="en-US" dirty="0"/>
                    </a:p>
                  </a:txBody>
                  <a:tcPr/>
                </a:tc>
                <a:tc>
                  <a:txBody>
                    <a:bodyPr/>
                    <a:lstStyle/>
                    <a:p>
                      <a:r>
                        <a:rPr lang="en-US" dirty="0" smtClean="0"/>
                        <a:t>C#</a:t>
                      </a:r>
                      <a:endParaRPr lang="en-US" dirty="0"/>
                    </a:p>
                  </a:txBody>
                  <a:tcPr/>
                </a:tc>
                <a:tc>
                  <a:txBody>
                    <a:bodyPr/>
                    <a:lstStyle/>
                    <a:p>
                      <a:r>
                        <a:rPr lang="en-US" dirty="0" smtClean="0"/>
                        <a:t>Score</a:t>
                      </a:r>
                      <a:endParaRPr lang="en-US" dirty="0"/>
                    </a:p>
                  </a:txBody>
                  <a:tcPr/>
                </a:tc>
              </a:tr>
              <a:tr h="370840">
                <a:tc>
                  <a:txBody>
                    <a:bodyPr/>
                    <a:lstStyle/>
                    <a:p>
                      <a:r>
                        <a:rPr lang="en-US" dirty="0" smtClean="0"/>
                        <a:t>S1</a:t>
                      </a:r>
                      <a:endParaRPr lang="en-US" dirty="0"/>
                    </a:p>
                  </a:txBody>
                  <a:tcPr/>
                </a:tc>
                <a:tc>
                  <a:txBody>
                    <a:bodyPr/>
                    <a:lstStyle/>
                    <a:p>
                      <a:pPr algn="ctr"/>
                      <a:r>
                        <a:rPr lang="fa-IR" sz="2000" dirty="0" smtClean="0">
                          <a:cs typeface="B Nazanin" pitchFamily="2" charset="-78"/>
                        </a:rPr>
                        <a:t>علي</a:t>
                      </a:r>
                      <a:endParaRPr lang="en-US" sz="2000" dirty="0">
                        <a:cs typeface="B Nazanin" pitchFamily="2" charset="-78"/>
                      </a:endParaRPr>
                    </a:p>
                  </a:txBody>
                  <a:tcPr/>
                </a:tc>
                <a:tc>
                  <a:txBody>
                    <a:bodyPr/>
                    <a:lstStyle/>
                    <a:p>
                      <a:r>
                        <a:rPr lang="en-US" dirty="0" smtClean="0"/>
                        <a:t>C1</a:t>
                      </a:r>
                      <a:endParaRPr lang="en-US" dirty="0"/>
                    </a:p>
                  </a:txBody>
                  <a:tcPr/>
                </a:tc>
                <a:tc>
                  <a:txBody>
                    <a:bodyPr/>
                    <a:lstStyle/>
                    <a:p>
                      <a:r>
                        <a:rPr lang="en-US" dirty="0" smtClean="0"/>
                        <a:t>17</a:t>
                      </a:r>
                      <a:endParaRPr lang="en-US" dirty="0"/>
                    </a:p>
                  </a:txBody>
                  <a:tcPr/>
                </a:tc>
              </a:tr>
              <a:tr h="370840">
                <a:tc>
                  <a:txBody>
                    <a:bodyPr/>
                    <a:lstStyle/>
                    <a:p>
                      <a:r>
                        <a:rPr lang="en-US" dirty="0" smtClean="0"/>
                        <a:t>S1</a:t>
                      </a:r>
                      <a:endParaRPr lang="en-US" dirty="0"/>
                    </a:p>
                  </a:txBody>
                  <a:tcPr/>
                </a:tc>
                <a:tc>
                  <a:txBody>
                    <a:bodyPr/>
                    <a:lstStyle/>
                    <a:p>
                      <a:pPr algn="ctr"/>
                      <a:r>
                        <a:rPr lang="fa-IR" sz="2000" dirty="0" smtClean="0">
                          <a:cs typeface="B Nazanin" pitchFamily="2" charset="-78"/>
                        </a:rPr>
                        <a:t>علي</a:t>
                      </a:r>
                      <a:endParaRPr lang="en-US" sz="2000" dirty="0">
                        <a:cs typeface="B Nazanin" pitchFamily="2" charset="-78"/>
                      </a:endParaRPr>
                    </a:p>
                  </a:txBody>
                  <a:tcPr>
                    <a:solidFill>
                      <a:schemeClr val="bg2">
                        <a:lumMod val="75000"/>
                      </a:schemeClr>
                    </a:solidFill>
                  </a:tcPr>
                </a:tc>
                <a:tc>
                  <a:txBody>
                    <a:bodyPr/>
                    <a:lstStyle/>
                    <a:p>
                      <a:r>
                        <a:rPr lang="en-US" dirty="0" smtClean="0"/>
                        <a:t>C2</a:t>
                      </a:r>
                      <a:endParaRPr lang="en-US" dirty="0"/>
                    </a:p>
                  </a:txBody>
                  <a:tcPr/>
                </a:tc>
                <a:tc>
                  <a:txBody>
                    <a:bodyPr/>
                    <a:lstStyle/>
                    <a:p>
                      <a:r>
                        <a:rPr lang="en-US" dirty="0" smtClean="0"/>
                        <a:t>12</a:t>
                      </a:r>
                      <a:endParaRPr lang="en-US" dirty="0"/>
                    </a:p>
                  </a:txBody>
                  <a:tcPr/>
                </a:tc>
              </a:tr>
              <a:tr h="370840">
                <a:tc>
                  <a:txBody>
                    <a:bodyPr/>
                    <a:lstStyle/>
                    <a:p>
                      <a:r>
                        <a:rPr lang="en-US" dirty="0" smtClean="0"/>
                        <a:t>S1</a:t>
                      </a:r>
                      <a:endParaRPr lang="en-US" dirty="0"/>
                    </a:p>
                  </a:txBody>
                  <a:tcPr/>
                </a:tc>
                <a:tc>
                  <a:txBody>
                    <a:bodyPr/>
                    <a:lstStyle/>
                    <a:p>
                      <a:pPr algn="ctr"/>
                      <a:r>
                        <a:rPr lang="fa-IR" sz="2000" dirty="0" smtClean="0">
                          <a:cs typeface="B Nazanin" pitchFamily="2" charset="-78"/>
                        </a:rPr>
                        <a:t>علي</a:t>
                      </a:r>
                      <a:endParaRPr lang="en-US" sz="2000" dirty="0">
                        <a:cs typeface="B Nazanin" pitchFamily="2" charset="-78"/>
                      </a:endParaRPr>
                    </a:p>
                  </a:txBody>
                  <a:tcPr>
                    <a:solidFill>
                      <a:schemeClr val="bg2">
                        <a:lumMod val="75000"/>
                      </a:schemeClr>
                    </a:solidFill>
                  </a:tcPr>
                </a:tc>
                <a:tc>
                  <a:txBody>
                    <a:bodyPr/>
                    <a:lstStyle/>
                    <a:p>
                      <a:r>
                        <a:rPr lang="en-US" dirty="0" smtClean="0"/>
                        <a:t>c3</a:t>
                      </a:r>
                      <a:endParaRPr lang="en-US" dirty="0"/>
                    </a:p>
                  </a:txBody>
                  <a:tcPr/>
                </a:tc>
                <a:tc>
                  <a:txBody>
                    <a:bodyPr/>
                    <a:lstStyle/>
                    <a:p>
                      <a:r>
                        <a:rPr lang="en-US" dirty="0" smtClean="0"/>
                        <a:t>19</a:t>
                      </a:r>
                      <a:endParaRPr lang="en-US" dirty="0"/>
                    </a:p>
                  </a:txBody>
                  <a:tcPr/>
                </a:tc>
              </a:tr>
              <a:tr h="370840">
                <a:tc>
                  <a:txBody>
                    <a:bodyPr/>
                    <a:lstStyle/>
                    <a:p>
                      <a:r>
                        <a:rPr lang="en-US" dirty="0" smtClean="0"/>
                        <a:t>S1</a:t>
                      </a:r>
                      <a:endParaRPr lang="en-US" dirty="0"/>
                    </a:p>
                  </a:txBody>
                  <a:tcPr/>
                </a:tc>
                <a:tc>
                  <a:txBody>
                    <a:bodyPr/>
                    <a:lstStyle/>
                    <a:p>
                      <a:pPr algn="ctr"/>
                      <a:r>
                        <a:rPr lang="fa-IR" sz="2000" dirty="0" smtClean="0">
                          <a:cs typeface="B Nazanin" pitchFamily="2" charset="-78"/>
                        </a:rPr>
                        <a:t>علي</a:t>
                      </a:r>
                      <a:endParaRPr lang="en-US" sz="2000" dirty="0">
                        <a:cs typeface="B Nazanin" pitchFamily="2" charset="-78"/>
                      </a:endParaRPr>
                    </a:p>
                  </a:txBody>
                  <a:tcPr>
                    <a:solidFill>
                      <a:schemeClr val="bg2">
                        <a:lumMod val="75000"/>
                      </a:schemeClr>
                    </a:solidFill>
                  </a:tcPr>
                </a:tc>
                <a:tc>
                  <a:txBody>
                    <a:bodyPr/>
                    <a:lstStyle/>
                    <a:p>
                      <a:r>
                        <a:rPr lang="en-US" dirty="0" smtClean="0"/>
                        <a:t>c4</a:t>
                      </a:r>
                      <a:endParaRPr lang="en-US" dirty="0"/>
                    </a:p>
                  </a:txBody>
                  <a:tcPr/>
                </a:tc>
                <a:tc>
                  <a:txBody>
                    <a:bodyPr/>
                    <a:lstStyle/>
                    <a:p>
                      <a:r>
                        <a:rPr lang="en-US" dirty="0" smtClean="0"/>
                        <a:t>20</a:t>
                      </a:r>
                      <a:endParaRPr lang="en-US" dirty="0"/>
                    </a:p>
                  </a:txBody>
                  <a:tcPr/>
                </a:tc>
              </a:tr>
              <a:tr h="370840">
                <a:tc>
                  <a:txBody>
                    <a:bodyPr/>
                    <a:lstStyle/>
                    <a:p>
                      <a:r>
                        <a:rPr lang="en-US" dirty="0" smtClean="0"/>
                        <a:t>S1</a:t>
                      </a:r>
                      <a:endParaRPr lang="en-US" dirty="0"/>
                    </a:p>
                  </a:txBody>
                  <a:tcPr/>
                </a:tc>
                <a:tc>
                  <a:txBody>
                    <a:bodyPr/>
                    <a:lstStyle/>
                    <a:p>
                      <a:pPr algn="ctr"/>
                      <a:r>
                        <a:rPr lang="fa-IR" sz="2000" dirty="0" smtClean="0">
                          <a:cs typeface="B Nazanin" pitchFamily="2" charset="-78"/>
                        </a:rPr>
                        <a:t>علي</a:t>
                      </a:r>
                      <a:endParaRPr lang="en-US" sz="2000" dirty="0">
                        <a:cs typeface="B Nazanin" pitchFamily="2" charset="-78"/>
                      </a:endParaRPr>
                    </a:p>
                  </a:txBody>
                  <a:tcPr>
                    <a:solidFill>
                      <a:schemeClr val="bg2">
                        <a:lumMod val="75000"/>
                      </a:schemeClr>
                    </a:solidFill>
                  </a:tcPr>
                </a:tc>
                <a:tc>
                  <a:txBody>
                    <a:bodyPr/>
                    <a:lstStyle/>
                    <a:p>
                      <a:r>
                        <a:rPr lang="en-US" dirty="0" smtClean="0"/>
                        <a:t>c5</a:t>
                      </a:r>
                      <a:endParaRPr lang="en-US" dirty="0"/>
                    </a:p>
                  </a:txBody>
                  <a:tcPr/>
                </a:tc>
                <a:tc>
                  <a:txBody>
                    <a:bodyPr/>
                    <a:lstStyle/>
                    <a:p>
                      <a:r>
                        <a:rPr lang="en-US" dirty="0" smtClean="0"/>
                        <a:t>10</a:t>
                      </a:r>
                      <a:endParaRPr lang="en-US" dirty="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سه اشکال عمده در رابطه با جداول</a:t>
            </a:r>
            <a:endParaRPr lang="en-US" dirty="0"/>
          </a:p>
        </p:txBody>
      </p:sp>
      <p:sp>
        <p:nvSpPr>
          <p:cNvPr id="3" name="Content Placeholder 2"/>
          <p:cNvSpPr>
            <a:spLocks noGrp="1"/>
          </p:cNvSpPr>
          <p:nvPr>
            <p:ph idx="1"/>
          </p:nvPr>
        </p:nvSpPr>
        <p:spPr/>
        <p:txBody>
          <a:bodyPr/>
          <a:lstStyle/>
          <a:p>
            <a:pPr marL="825246" indent="-742950">
              <a:buNone/>
            </a:pPr>
            <a:r>
              <a:rPr lang="fa-IR" dirty="0" smtClean="0"/>
              <a:t>3- مقادير تهي (</a:t>
            </a:r>
            <a:r>
              <a:rPr lang="en-US" dirty="0" smtClean="0"/>
              <a:t>NULL values</a:t>
            </a:r>
            <a:r>
              <a:rPr lang="fa-IR" dirty="0" smtClean="0"/>
              <a:t>)</a:t>
            </a:r>
            <a:endParaRPr lang="en-US" dirty="0" smtClean="0"/>
          </a:p>
          <a:p>
            <a:pPr lvl="1"/>
            <a:r>
              <a:rPr lang="fa-IR" dirty="0" smtClean="0"/>
              <a:t>با ادغام جداول، از نشان دادن بعضي از اقلام اطلاعاتي، بدون استفاده از مقادير تهي، ناتوانيم.</a:t>
            </a:r>
          </a:p>
          <a:p>
            <a:pPr lvl="1"/>
            <a:endParaRPr lang="fa-IR" dirty="0" smtClean="0"/>
          </a:p>
          <a:p>
            <a:pPr lvl="1"/>
            <a:r>
              <a:rPr lang="fa-IR" dirty="0" smtClean="0"/>
              <a:t>مثال: معمولاً دانشکده‌ها همه درس‌هاي خود را در همه ترم‌ها ارايه نمي‌دهند. اين درس‌ها يا بايد در جدول نيايند يا براي ساير اطلاعات آن مقدار تهي در نظر بگيريم.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dirty="0" smtClean="0">
                <a:solidFill>
                  <a:srgbClr val="FF0000"/>
                </a:solidFill>
              </a:rPr>
              <a:t>مثال3-</a:t>
            </a:r>
            <a:r>
              <a:rPr lang="fa-IR" sz="2400" dirty="0" smtClean="0"/>
              <a:t> جدول امتحان در اين موسسه</a:t>
            </a:r>
            <a:endParaRPr lang="en-US" sz="2400" dirty="0"/>
          </a:p>
        </p:txBody>
      </p:sp>
      <p:sp>
        <p:nvSpPr>
          <p:cNvPr id="3" name="Content Placeholder 2"/>
          <p:cNvSpPr>
            <a:spLocks noGrp="1"/>
          </p:cNvSpPr>
          <p:nvPr>
            <p:ph idx="1"/>
          </p:nvPr>
        </p:nvSpPr>
        <p:spPr>
          <a:xfrm>
            <a:off x="1285852" y="1447800"/>
            <a:ext cx="7647836" cy="4800600"/>
          </a:xfrm>
        </p:spPr>
        <p:txBody>
          <a:bodyPr>
            <a:normAutofit fontScale="92500" lnSpcReduction="20000"/>
          </a:bodyPr>
          <a:lstStyle/>
          <a:p>
            <a:pPr algn="r"/>
            <a:r>
              <a:rPr lang="fa-IR" sz="2600" dirty="0" smtClean="0"/>
              <a:t>جدول امتحان شامل شماره دانشجويي، شماره درس، رتبه دانشجو در درس (غيرتکراري)</a:t>
            </a:r>
            <a:endParaRPr lang="en-US" sz="2600" dirty="0" smtClean="0"/>
          </a:p>
          <a:p>
            <a:pPr algn="l" rtl="0"/>
            <a:r>
              <a:rPr lang="en-US" dirty="0" smtClean="0"/>
              <a:t>Exam ( s#, </a:t>
            </a:r>
            <a:r>
              <a:rPr lang="en-US" dirty="0" err="1" smtClean="0"/>
              <a:t>subj</a:t>
            </a:r>
            <a:r>
              <a:rPr lang="en-US" dirty="0" smtClean="0"/>
              <a:t>#, rank)</a:t>
            </a:r>
            <a:endParaRPr lang="fa-IR" dirty="0" smtClean="0"/>
          </a:p>
          <a:p>
            <a:pPr lvl="1" algn="l" rtl="0"/>
            <a:r>
              <a:rPr lang="en-US" dirty="0" smtClean="0"/>
              <a:t>Candidate key ( s#, </a:t>
            </a:r>
            <a:r>
              <a:rPr lang="en-US" dirty="0" err="1" smtClean="0"/>
              <a:t>subj</a:t>
            </a:r>
            <a:r>
              <a:rPr lang="en-US" dirty="0" smtClean="0"/>
              <a:t>#)</a:t>
            </a:r>
          </a:p>
          <a:p>
            <a:pPr lvl="1" algn="l" rtl="0"/>
            <a:r>
              <a:rPr lang="en-US" dirty="0" smtClean="0"/>
              <a:t>Candidate key ( s#, rank)</a:t>
            </a:r>
          </a:p>
          <a:p>
            <a:pPr lvl="1" algn="r"/>
            <a:r>
              <a:rPr lang="fa-IR" dirty="0" smtClean="0"/>
              <a:t>وابستگي‌ها</a:t>
            </a:r>
          </a:p>
          <a:p>
            <a:pPr lvl="1" algn="l" rtl="0"/>
            <a:r>
              <a:rPr lang="en-US" dirty="0" smtClean="0"/>
              <a:t>( s#, </a:t>
            </a:r>
            <a:r>
              <a:rPr lang="en-US" dirty="0" err="1" smtClean="0"/>
              <a:t>subj</a:t>
            </a:r>
            <a:r>
              <a:rPr lang="en-US" dirty="0" smtClean="0"/>
              <a:t>#) </a:t>
            </a:r>
            <a:r>
              <a:rPr lang="en-US" dirty="0" smtClean="0">
                <a:sym typeface="Wingdings" pitchFamily="2" charset="2"/>
              </a:rPr>
              <a:t> Exam</a:t>
            </a:r>
          </a:p>
          <a:p>
            <a:pPr lvl="1" algn="l" rtl="0"/>
            <a:r>
              <a:rPr lang="en-US" dirty="0" smtClean="0"/>
              <a:t>( s#, rank) </a:t>
            </a:r>
            <a:r>
              <a:rPr lang="en-US" dirty="0" smtClean="0">
                <a:sym typeface="Wingdings" pitchFamily="2" charset="2"/>
              </a:rPr>
              <a:t> Exam</a:t>
            </a:r>
          </a:p>
          <a:p>
            <a:pPr lvl="1" algn="r"/>
            <a:r>
              <a:rPr lang="fa-IR" sz="3000" dirty="0" smtClean="0">
                <a:sym typeface="Wingdings" pitchFamily="2" charset="2"/>
              </a:rPr>
              <a:t>اين جدول در </a:t>
            </a:r>
            <a:r>
              <a:rPr lang="en-US" sz="2600" dirty="0" smtClean="0">
                <a:sym typeface="Wingdings" pitchFamily="2" charset="2"/>
              </a:rPr>
              <a:t>3NF</a:t>
            </a:r>
            <a:r>
              <a:rPr lang="fa-IR" sz="2600" dirty="0" smtClean="0">
                <a:sym typeface="Wingdings" pitchFamily="2" charset="2"/>
              </a:rPr>
              <a:t> </a:t>
            </a:r>
            <a:r>
              <a:rPr lang="fa-IR" sz="3000" dirty="0" smtClean="0">
                <a:sym typeface="Wingdings" pitchFamily="2" charset="2"/>
              </a:rPr>
              <a:t>است، هر سه شرط را دارد، ولي نياز به نرمال‌سازي بيشتر ندارد.</a:t>
            </a:r>
            <a:endParaRPr lang="en-US" sz="30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تعريف </a:t>
            </a:r>
            <a:r>
              <a:rPr lang="en-US" sz="3600" dirty="0" smtClean="0"/>
              <a:t>BCNF</a:t>
            </a:r>
            <a:endParaRPr lang="en-US" dirty="0"/>
          </a:p>
        </p:txBody>
      </p:sp>
      <p:sp>
        <p:nvSpPr>
          <p:cNvPr id="3" name="Content Placeholder 2"/>
          <p:cNvSpPr>
            <a:spLocks noGrp="1"/>
          </p:cNvSpPr>
          <p:nvPr>
            <p:ph idx="1"/>
          </p:nvPr>
        </p:nvSpPr>
        <p:spPr>
          <a:xfrm>
            <a:off x="1142976" y="1447800"/>
            <a:ext cx="7790712" cy="4800600"/>
          </a:xfrm>
        </p:spPr>
        <p:txBody>
          <a:bodyPr>
            <a:normAutofit/>
          </a:bodyPr>
          <a:lstStyle/>
          <a:p>
            <a:r>
              <a:rPr lang="fa-IR" sz="3200" dirty="0" smtClean="0"/>
              <a:t>چگونه بايد فهميد جداولي که داراي سه شرط ذکر شده هستند، نياز به نرمال‌سازي بيشتر دارند يا خير؟ </a:t>
            </a:r>
          </a:p>
          <a:p>
            <a:endParaRPr lang="fa-IR" sz="3200" dirty="0" smtClean="0">
              <a:solidFill>
                <a:srgbClr val="FF0000"/>
              </a:solidFill>
            </a:endParaRPr>
          </a:p>
          <a:p>
            <a:r>
              <a:rPr lang="fa-IR" sz="3200" dirty="0" smtClean="0">
                <a:solidFill>
                  <a:srgbClr val="FF0000"/>
                </a:solidFill>
              </a:rPr>
              <a:t>تعريف: </a:t>
            </a:r>
            <a:r>
              <a:rPr lang="fa-IR" sz="3200" dirty="0" smtClean="0"/>
              <a:t>جدولي در </a:t>
            </a:r>
            <a:r>
              <a:rPr lang="en-US" sz="2800" dirty="0" smtClean="0"/>
              <a:t>BCNF</a:t>
            </a:r>
            <a:r>
              <a:rPr lang="fa-IR" sz="2800" dirty="0" smtClean="0"/>
              <a:t> </a:t>
            </a:r>
            <a:r>
              <a:rPr lang="fa-IR" sz="3200" dirty="0" smtClean="0"/>
              <a:t>است که ستون‌هاي آن فقط به کليدهاي کانديدش وابستگي تابعي داشته باشند.</a:t>
            </a:r>
          </a:p>
          <a:p>
            <a:endParaRPr lang="fa-IR" sz="3200" dirty="0" smtClean="0"/>
          </a:p>
          <a:p>
            <a:r>
              <a:rPr lang="fa-IR" sz="3200" dirty="0" smtClean="0"/>
              <a:t>در مثال 2 اين نوع وابستگي وجود دارد </a:t>
            </a:r>
            <a:r>
              <a:rPr lang="fa-IR" sz="2800" dirty="0" smtClean="0"/>
              <a:t>(</a:t>
            </a:r>
            <a:r>
              <a:rPr lang="en-US" sz="2800" dirty="0" smtClean="0"/>
              <a:t>s# </a:t>
            </a:r>
            <a:r>
              <a:rPr lang="en-US" sz="2800" dirty="0" smtClean="0">
                <a:sym typeface="Wingdings" pitchFamily="2" charset="2"/>
              </a:rPr>
              <a:t> </a:t>
            </a:r>
            <a:r>
              <a:rPr lang="en-US" sz="2800" dirty="0" err="1" smtClean="0">
                <a:sym typeface="Wingdings" pitchFamily="2" charset="2"/>
              </a:rPr>
              <a:t>sname</a:t>
            </a:r>
            <a:r>
              <a:rPr lang="fa-IR" sz="2800" dirty="0" smtClean="0">
                <a:sym typeface="Wingdings" pitchFamily="2" charset="2"/>
              </a:rPr>
              <a:t> و </a:t>
            </a:r>
            <a:r>
              <a:rPr lang="en-US" sz="2800" dirty="0" err="1" smtClean="0">
                <a:sym typeface="Wingdings" pitchFamily="2" charset="2"/>
              </a:rPr>
              <a:t>sname</a:t>
            </a:r>
            <a:r>
              <a:rPr lang="en-US" sz="2800" dirty="0" smtClean="0">
                <a:sym typeface="Wingdings" pitchFamily="2" charset="2"/>
              </a:rPr>
              <a:t>  s#</a:t>
            </a:r>
            <a:r>
              <a:rPr lang="fa-IR" sz="2800" dirty="0" smtClean="0">
                <a:sym typeface="Wingdings" pitchFamily="2" charset="2"/>
              </a:rPr>
              <a:t>)</a:t>
            </a:r>
            <a:endParaRPr lang="en-US" sz="32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dirty="0" smtClean="0"/>
              <a:t>نکات ضروري در مورد </a:t>
            </a:r>
            <a:r>
              <a:rPr lang="en-US" sz="3200" dirty="0" smtClean="0"/>
              <a:t>BCNF</a:t>
            </a:r>
            <a:endParaRPr lang="en-US" sz="3600" dirty="0"/>
          </a:p>
        </p:txBody>
      </p:sp>
      <p:sp>
        <p:nvSpPr>
          <p:cNvPr id="3" name="Content Placeholder 2"/>
          <p:cNvSpPr>
            <a:spLocks noGrp="1"/>
          </p:cNvSpPr>
          <p:nvPr>
            <p:ph idx="1"/>
          </p:nvPr>
        </p:nvSpPr>
        <p:spPr>
          <a:xfrm>
            <a:off x="1285852" y="1447800"/>
            <a:ext cx="7647836" cy="4800600"/>
          </a:xfrm>
        </p:spPr>
        <p:txBody>
          <a:bodyPr>
            <a:normAutofit/>
          </a:bodyPr>
          <a:lstStyle/>
          <a:p>
            <a:pPr marL="596646" indent="-514350">
              <a:buFont typeface="+mj-lt"/>
              <a:buAutoNum type="arabicPeriod"/>
            </a:pPr>
            <a:r>
              <a:rPr lang="fa-IR" sz="3200" dirty="0" smtClean="0"/>
              <a:t>برخلاف فرم‌هاي نرمال ديگر، </a:t>
            </a:r>
            <a:r>
              <a:rPr lang="en-US" sz="2800" dirty="0" smtClean="0"/>
              <a:t>BCNF</a:t>
            </a:r>
            <a:r>
              <a:rPr lang="fa-IR" sz="2800" dirty="0" smtClean="0"/>
              <a:t> </a:t>
            </a:r>
            <a:r>
              <a:rPr lang="fa-IR" sz="3200" dirty="0" smtClean="0"/>
              <a:t>بدون استفاده از </a:t>
            </a:r>
            <a:r>
              <a:rPr lang="en-US" sz="2800" dirty="0" smtClean="0"/>
              <a:t>3NF</a:t>
            </a:r>
            <a:r>
              <a:rPr lang="fa-IR" sz="2800" dirty="0" smtClean="0"/>
              <a:t> </a:t>
            </a:r>
            <a:r>
              <a:rPr lang="fa-IR" sz="3200" dirty="0" smtClean="0"/>
              <a:t>و فرم‌هاي نرمال قبلي تعريف مي‌شود.</a:t>
            </a:r>
          </a:p>
          <a:p>
            <a:pPr marL="596646" indent="-514350">
              <a:buFont typeface="+mj-lt"/>
              <a:buAutoNum type="arabicPeriod"/>
            </a:pPr>
            <a:endParaRPr lang="fa-IR" sz="3200" dirty="0" smtClean="0"/>
          </a:p>
          <a:p>
            <a:pPr marL="596646" indent="-514350">
              <a:buFont typeface="+mj-lt"/>
              <a:buAutoNum type="arabicPeriod"/>
            </a:pPr>
            <a:r>
              <a:rPr lang="fa-IR" sz="3200" dirty="0" smtClean="0"/>
              <a:t>در مواردي، نرمال‌سازي تا سطح </a:t>
            </a:r>
            <a:r>
              <a:rPr lang="en-US" sz="2800" dirty="0" smtClean="0"/>
              <a:t>BCNF</a:t>
            </a:r>
            <a:r>
              <a:rPr lang="fa-IR" sz="2800" dirty="0" smtClean="0"/>
              <a:t> لازم نيست و بهتر است از تبديل جدول فرم </a:t>
            </a:r>
            <a:r>
              <a:rPr lang="en-US" sz="2800" dirty="0" smtClean="0"/>
              <a:t>3NF</a:t>
            </a:r>
            <a:r>
              <a:rPr lang="fa-IR" sz="2800" dirty="0" smtClean="0"/>
              <a:t> به </a:t>
            </a:r>
            <a:r>
              <a:rPr lang="en-US" sz="2800" dirty="0" smtClean="0"/>
              <a:t>BCNF</a:t>
            </a:r>
            <a:r>
              <a:rPr lang="fa-IR" sz="2800" dirty="0" smtClean="0"/>
              <a:t> خودداري کرد.</a:t>
            </a:r>
            <a:endParaRPr lang="en-US" sz="32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smtClean="0"/>
              <a:t>وابستگي چند مقداري </a:t>
            </a:r>
            <a:r>
              <a:rPr lang="en-US" sz="3600" dirty="0" smtClean="0"/>
              <a:t>MVD</a:t>
            </a:r>
            <a:r>
              <a:rPr lang="fa-IR" dirty="0" smtClean="0"/>
              <a:t/>
            </a:r>
            <a:br>
              <a:rPr lang="fa-IR" dirty="0" smtClean="0"/>
            </a:br>
            <a:r>
              <a:rPr lang="en-US" dirty="0" err="1" smtClean="0"/>
              <a:t>multivalued</a:t>
            </a:r>
            <a:r>
              <a:rPr lang="en-US" dirty="0" smtClean="0"/>
              <a:t> dependency</a:t>
            </a:r>
            <a:endParaRPr lang="en-US" dirty="0"/>
          </a:p>
        </p:txBody>
      </p:sp>
      <p:sp>
        <p:nvSpPr>
          <p:cNvPr id="3" name="Content Placeholder 2"/>
          <p:cNvSpPr>
            <a:spLocks noGrp="1"/>
          </p:cNvSpPr>
          <p:nvPr>
            <p:ph idx="1"/>
          </p:nvPr>
        </p:nvSpPr>
        <p:spPr>
          <a:xfrm>
            <a:off x="1071538" y="1447800"/>
            <a:ext cx="7862150" cy="4800600"/>
          </a:xfrm>
        </p:spPr>
        <p:txBody>
          <a:bodyPr>
            <a:normAutofit/>
          </a:bodyPr>
          <a:lstStyle/>
          <a:p>
            <a:r>
              <a:rPr lang="fa-IR" sz="3200" dirty="0" smtClean="0">
                <a:solidFill>
                  <a:srgbClr val="FF0000"/>
                </a:solidFill>
              </a:rPr>
              <a:t>تعريف1</a:t>
            </a:r>
            <a:r>
              <a:rPr lang="fa-IR" sz="3200" dirty="0" smtClean="0"/>
              <a:t>: هرگاه دو ارتباط مستقل بين مجموعه صفت‌هاي يک رابطه </a:t>
            </a:r>
            <a:r>
              <a:rPr lang="en-US" sz="2800" dirty="0" smtClean="0"/>
              <a:t>R</a:t>
            </a:r>
            <a:r>
              <a:rPr lang="fa-IR" sz="2800" dirty="0" smtClean="0"/>
              <a:t> </a:t>
            </a:r>
            <a:r>
              <a:rPr lang="fa-IR" sz="3200" dirty="0" smtClean="0"/>
              <a:t>مثل </a:t>
            </a:r>
            <a:r>
              <a:rPr lang="en-US" sz="2800" dirty="0" smtClean="0"/>
              <a:t>A:B</a:t>
            </a:r>
            <a:r>
              <a:rPr lang="fa-IR" sz="3200" dirty="0" smtClean="0"/>
              <a:t> و </a:t>
            </a:r>
            <a:r>
              <a:rPr lang="en-US" sz="2800" dirty="0" smtClean="0"/>
              <a:t>A:C</a:t>
            </a:r>
            <a:r>
              <a:rPr lang="fa-IR" sz="3200" dirty="0" smtClean="0"/>
              <a:t> وجود داشته باشد، وابستگي چندمقداري در </a:t>
            </a:r>
            <a:r>
              <a:rPr lang="en-US" sz="2800" dirty="0" smtClean="0"/>
              <a:t>R</a:t>
            </a:r>
            <a:r>
              <a:rPr lang="fa-IR" sz="3200" dirty="0" smtClean="0"/>
              <a:t> برقرار است که به دو صورت زير نشان داده مي‌شود:</a:t>
            </a:r>
          </a:p>
          <a:p>
            <a:pPr algn="ctr" rtl="0">
              <a:buNone/>
            </a:pPr>
            <a:r>
              <a:rPr lang="en-US" sz="2800" dirty="0" smtClean="0"/>
              <a:t>A </a:t>
            </a:r>
            <a:r>
              <a:rPr lang="en-US" sz="2800" dirty="0" smtClean="0">
                <a:sym typeface="Wingdings" pitchFamily="2" charset="2"/>
              </a:rPr>
              <a:t>B , A  C</a:t>
            </a:r>
          </a:p>
          <a:p>
            <a:pPr algn="ctr" rtl="0">
              <a:buNone/>
            </a:pPr>
            <a:r>
              <a:rPr lang="fa-IR" sz="2800" dirty="0" smtClean="0">
                <a:sym typeface="Wingdings" pitchFamily="2" charset="2"/>
              </a:rPr>
              <a:t>يا</a:t>
            </a:r>
            <a:endParaRPr lang="fa-IR" sz="3200" dirty="0" smtClean="0">
              <a:sym typeface="Wingdings" pitchFamily="2" charset="2"/>
            </a:endParaRPr>
          </a:p>
          <a:p>
            <a:pPr algn="ctr" rtl="0">
              <a:buNone/>
            </a:pPr>
            <a:r>
              <a:rPr lang="en-US" sz="2800" dirty="0" smtClean="0">
                <a:sym typeface="Wingdings" pitchFamily="2" charset="2"/>
              </a:rPr>
              <a:t>A  B|C</a:t>
            </a:r>
            <a:endParaRPr lang="fa-IR" sz="2800" dirty="0" smtClean="0">
              <a:sym typeface="Wingdings" pitchFamily="2" charset="2"/>
            </a:endParaRPr>
          </a:p>
          <a:p>
            <a:pPr algn="ctr" rtl="0">
              <a:buNone/>
            </a:pPr>
            <a:endParaRPr lang="fa-IR" sz="1400" dirty="0" smtClean="0">
              <a:sym typeface="Wingdings" pitchFamily="2" charset="2"/>
            </a:endParaRPr>
          </a:p>
          <a:p>
            <a:pPr algn="just">
              <a:buNone/>
            </a:pPr>
            <a:r>
              <a:rPr lang="fa-IR" sz="2800" dirty="0" smtClean="0">
                <a:solidFill>
                  <a:srgbClr val="FF0000"/>
                </a:solidFill>
                <a:sym typeface="Wingdings" pitchFamily="2" charset="2"/>
              </a:rPr>
              <a:t>تعريف2</a:t>
            </a:r>
            <a:r>
              <a:rPr lang="fa-IR" sz="2800" dirty="0" smtClean="0">
                <a:sym typeface="Wingdings" pitchFamily="2" charset="2"/>
              </a:rPr>
              <a:t>: در رابطه </a:t>
            </a:r>
            <a:r>
              <a:rPr lang="en-US" sz="2800" dirty="0" smtClean="0">
                <a:sym typeface="Wingdings" pitchFamily="2" charset="2"/>
              </a:rPr>
              <a:t>R(A,B,C)</a:t>
            </a:r>
            <a:r>
              <a:rPr lang="fa-IR" sz="2800" dirty="0" smtClean="0">
                <a:sym typeface="Wingdings" pitchFamily="2" charset="2"/>
              </a:rPr>
              <a:t> داريم </a:t>
            </a:r>
            <a:r>
              <a:rPr lang="en-US" sz="2800" dirty="0" smtClean="0">
                <a:sym typeface="Wingdings" pitchFamily="2" charset="2"/>
              </a:rPr>
              <a:t>A  B|C</a:t>
            </a:r>
            <a:r>
              <a:rPr lang="fa-IR" sz="2800" dirty="0" smtClean="0">
                <a:sym typeface="Wingdings" pitchFamily="2" charset="2"/>
              </a:rPr>
              <a:t> اگر هر مقدار </a:t>
            </a:r>
            <a:r>
              <a:rPr lang="en-US" sz="2800" dirty="0" smtClean="0">
                <a:sym typeface="Wingdings" pitchFamily="2" charset="2"/>
              </a:rPr>
              <a:t>A</a:t>
            </a:r>
            <a:r>
              <a:rPr lang="fa-IR" sz="2800" dirty="0" smtClean="0">
                <a:sym typeface="Wingdings" pitchFamily="2" charset="2"/>
              </a:rPr>
              <a:t> به طريقي به مقادير </a:t>
            </a:r>
            <a:r>
              <a:rPr lang="en-US" sz="2800" dirty="0" smtClean="0">
                <a:sym typeface="Wingdings" pitchFamily="2" charset="2"/>
              </a:rPr>
              <a:t>B</a:t>
            </a:r>
            <a:r>
              <a:rPr lang="fa-IR" sz="2800" dirty="0" smtClean="0">
                <a:sym typeface="Wingdings" pitchFamily="2" charset="2"/>
              </a:rPr>
              <a:t>‌وابسته باشد که به </a:t>
            </a:r>
            <a:r>
              <a:rPr lang="en-US" sz="2800" dirty="0" smtClean="0">
                <a:sym typeface="Wingdings" pitchFamily="2" charset="2"/>
              </a:rPr>
              <a:t>C</a:t>
            </a:r>
            <a:r>
              <a:rPr lang="fa-IR" sz="2800" dirty="0" smtClean="0">
                <a:sym typeface="Wingdings" pitchFamily="2" charset="2"/>
              </a:rPr>
              <a:t> ارتباطي پيدا نکند.</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t>وابستگي چند مقداري بديهي</a:t>
            </a:r>
            <a:endParaRPr lang="en-US" sz="2800" dirty="0"/>
          </a:p>
        </p:txBody>
      </p:sp>
      <p:sp>
        <p:nvSpPr>
          <p:cNvPr id="3" name="Content Placeholder 2"/>
          <p:cNvSpPr>
            <a:spLocks noGrp="1"/>
          </p:cNvSpPr>
          <p:nvPr>
            <p:ph idx="1"/>
          </p:nvPr>
        </p:nvSpPr>
        <p:spPr/>
        <p:txBody>
          <a:bodyPr>
            <a:normAutofit/>
          </a:bodyPr>
          <a:lstStyle/>
          <a:p>
            <a:r>
              <a:rPr lang="fa-IR" sz="3200" dirty="0" smtClean="0">
                <a:solidFill>
                  <a:srgbClr val="FF0000"/>
                </a:solidFill>
              </a:rPr>
              <a:t>تعريف</a:t>
            </a:r>
            <a:r>
              <a:rPr lang="fa-IR" sz="3200" dirty="0" smtClean="0"/>
              <a:t>: يک وابستگي چند مقداري </a:t>
            </a:r>
            <a:r>
              <a:rPr lang="en-US" sz="2800" dirty="0" smtClean="0">
                <a:sym typeface="Wingdings" pitchFamily="2" charset="2"/>
              </a:rPr>
              <a:t>A B</a:t>
            </a:r>
            <a:r>
              <a:rPr lang="fa-IR" sz="2800" dirty="0" smtClean="0">
                <a:sym typeface="Wingdings" pitchFamily="2" charset="2"/>
              </a:rPr>
              <a:t> </a:t>
            </a:r>
            <a:r>
              <a:rPr lang="fa-IR" sz="3200" dirty="0" smtClean="0">
                <a:sym typeface="Wingdings" pitchFamily="2" charset="2"/>
              </a:rPr>
              <a:t>در رابطه </a:t>
            </a:r>
            <a:r>
              <a:rPr lang="en-US" sz="2800" dirty="0" smtClean="0">
                <a:sym typeface="Wingdings" pitchFamily="2" charset="2"/>
              </a:rPr>
              <a:t>R</a:t>
            </a:r>
            <a:r>
              <a:rPr lang="fa-IR" sz="2800" dirty="0" smtClean="0">
                <a:sym typeface="Wingdings" pitchFamily="2" charset="2"/>
              </a:rPr>
              <a:t> </a:t>
            </a:r>
            <a:r>
              <a:rPr lang="fa-IR" sz="3200" dirty="0" smtClean="0">
                <a:sym typeface="Wingdings" pitchFamily="2" charset="2"/>
              </a:rPr>
              <a:t>را بديهي (</a:t>
            </a:r>
            <a:r>
              <a:rPr lang="en-US" sz="3200" dirty="0" smtClean="0">
                <a:sym typeface="Wingdings" pitchFamily="2" charset="2"/>
              </a:rPr>
              <a:t>trivial</a:t>
            </a:r>
            <a:r>
              <a:rPr lang="fa-IR" sz="3200" dirty="0" smtClean="0">
                <a:sym typeface="Wingdings" pitchFamily="2" charset="2"/>
              </a:rPr>
              <a:t>) گويند اگر يکي از دو شرط زير برقرار باشد:</a:t>
            </a:r>
          </a:p>
          <a:p>
            <a:pPr marL="825246" indent="-742950">
              <a:buFont typeface="+mj-lt"/>
              <a:buAutoNum type="arabicPeriod"/>
            </a:pPr>
            <a:r>
              <a:rPr lang="en-US" sz="3200" dirty="0" smtClean="0">
                <a:sym typeface="Wingdings" pitchFamily="2" charset="2"/>
              </a:rPr>
              <a:t>B</a:t>
            </a:r>
            <a:r>
              <a:rPr lang="en-US" sz="3200" dirty="0" smtClean="0">
                <a:sym typeface="Symbol"/>
              </a:rPr>
              <a:t>A</a:t>
            </a:r>
          </a:p>
          <a:p>
            <a:pPr marL="825246" indent="-742950">
              <a:buFont typeface="+mj-lt"/>
              <a:buAutoNum type="arabicPeriod"/>
            </a:pPr>
            <a:r>
              <a:rPr lang="en-US" sz="3200" dirty="0" smtClean="0">
                <a:sym typeface="Symbol"/>
              </a:rPr>
              <a:t>AB = R</a:t>
            </a:r>
          </a:p>
          <a:p>
            <a:pPr marL="825246" indent="-742950">
              <a:buFont typeface="+mj-lt"/>
              <a:buAutoNum type="arabicPeriod"/>
            </a:pPr>
            <a:endParaRPr lang="en-US" sz="3200" dirty="0" smtClean="0">
              <a:sym typeface="Symbol"/>
            </a:endParaRPr>
          </a:p>
          <a:p>
            <a:pPr marL="801688" lvl="1" indent="-446088"/>
            <a:r>
              <a:rPr lang="fa-IR" sz="2800" dirty="0" smtClean="0">
                <a:sym typeface="Symbol"/>
              </a:rPr>
              <a:t>اگر در يک وابستگي چندمقداري هيچ کدام از دو شرط فوق برقرار نباشد، به آن وابستگي چندمقداري غير بديهي (</a:t>
            </a:r>
            <a:r>
              <a:rPr lang="en-US" sz="2800" dirty="0" smtClean="0">
                <a:sym typeface="Symbol"/>
              </a:rPr>
              <a:t>non</a:t>
            </a:r>
            <a:r>
              <a:rPr lang="en-US" sz="2800" dirty="0" smtClean="0">
                <a:sym typeface="Wingdings" pitchFamily="2" charset="2"/>
              </a:rPr>
              <a:t> trivial</a:t>
            </a:r>
            <a:r>
              <a:rPr lang="fa-IR" sz="2800" dirty="0" smtClean="0">
                <a:sym typeface="Symbol"/>
              </a:rPr>
              <a:t>) گويند.</a:t>
            </a:r>
            <a:endParaRPr lang="fa-IR" sz="2800" dirty="0" smtClean="0">
              <a:sym typeface="Wingdings" pitchFamily="2" charset="2"/>
            </a:endParaRPr>
          </a:p>
          <a:p>
            <a:endParaRPr lang="en-US" sz="3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Fourth Normal Form</a:t>
            </a:r>
            <a:endParaRPr lang="en-US" dirty="0"/>
          </a:p>
        </p:txBody>
      </p:sp>
      <p:sp>
        <p:nvSpPr>
          <p:cNvPr id="3" name="Content Placeholder 2"/>
          <p:cNvSpPr>
            <a:spLocks noGrp="1"/>
          </p:cNvSpPr>
          <p:nvPr>
            <p:ph idx="1"/>
          </p:nvPr>
        </p:nvSpPr>
        <p:spPr/>
        <p:txBody>
          <a:bodyPr>
            <a:normAutofit/>
          </a:bodyPr>
          <a:lstStyle/>
          <a:p>
            <a:r>
              <a:rPr lang="fa-IR" sz="3200" dirty="0" smtClean="0">
                <a:solidFill>
                  <a:srgbClr val="FF0000"/>
                </a:solidFill>
              </a:rPr>
              <a:t>تعريف</a:t>
            </a:r>
            <a:r>
              <a:rPr lang="fa-IR" sz="3200" dirty="0" smtClean="0"/>
              <a:t>: رابطه </a:t>
            </a:r>
            <a:r>
              <a:rPr lang="en-US" sz="2800" dirty="0" smtClean="0"/>
              <a:t>R</a:t>
            </a:r>
            <a:r>
              <a:rPr lang="fa-IR" sz="3200" dirty="0" smtClean="0"/>
              <a:t>‌ در </a:t>
            </a:r>
            <a:r>
              <a:rPr lang="en-US" sz="2800" dirty="0" smtClean="0"/>
              <a:t>4NF</a:t>
            </a:r>
            <a:r>
              <a:rPr lang="fa-IR" sz="2800" dirty="0" smtClean="0"/>
              <a:t> </a:t>
            </a:r>
            <a:r>
              <a:rPr lang="fa-IR" sz="3200" dirty="0" smtClean="0"/>
              <a:t>است در صورتيکه اگر وابستگي چند مقداري غير بديهي </a:t>
            </a:r>
            <a:r>
              <a:rPr lang="en-US" sz="2800" dirty="0" smtClean="0">
                <a:sym typeface="Wingdings" pitchFamily="2" charset="2"/>
              </a:rPr>
              <a:t>A  B</a:t>
            </a:r>
            <a:r>
              <a:rPr lang="fa-IR" sz="2800" dirty="0" smtClean="0">
                <a:sym typeface="Wingdings" pitchFamily="2" charset="2"/>
              </a:rPr>
              <a:t> </a:t>
            </a:r>
            <a:r>
              <a:rPr lang="fa-IR" sz="3200" dirty="0" smtClean="0">
                <a:sym typeface="Wingdings" pitchFamily="2" charset="2"/>
              </a:rPr>
              <a:t>در </a:t>
            </a:r>
            <a:r>
              <a:rPr lang="en-US" sz="2800" dirty="0" smtClean="0">
                <a:sym typeface="Wingdings" pitchFamily="2" charset="2"/>
              </a:rPr>
              <a:t>R</a:t>
            </a:r>
            <a:r>
              <a:rPr lang="fa-IR" sz="2800" dirty="0" smtClean="0">
                <a:sym typeface="Wingdings" pitchFamily="2" charset="2"/>
              </a:rPr>
              <a:t> </a:t>
            </a:r>
            <a:r>
              <a:rPr lang="fa-IR" sz="3200" dirty="0" smtClean="0">
                <a:sym typeface="Wingdings" pitchFamily="2" charset="2"/>
              </a:rPr>
              <a:t>وجود داشته باشد آنگاه </a:t>
            </a:r>
            <a:r>
              <a:rPr lang="en-US" sz="2800" dirty="0" smtClean="0">
                <a:sym typeface="Wingdings" pitchFamily="2" charset="2"/>
              </a:rPr>
              <a:t>A</a:t>
            </a:r>
            <a:r>
              <a:rPr lang="fa-IR" sz="3200" dirty="0" smtClean="0">
                <a:sym typeface="Wingdings" pitchFamily="2" charset="2"/>
              </a:rPr>
              <a:t>‌ ابر کليد </a:t>
            </a:r>
            <a:r>
              <a:rPr lang="en-US" sz="2800" dirty="0" smtClean="0">
                <a:sym typeface="Wingdings" pitchFamily="2" charset="2"/>
              </a:rPr>
              <a:t>R</a:t>
            </a:r>
            <a:r>
              <a:rPr lang="fa-IR" sz="3200" dirty="0" smtClean="0">
                <a:sym typeface="Wingdings" pitchFamily="2" charset="2"/>
              </a:rPr>
              <a:t>‌ باشد.</a:t>
            </a:r>
          </a:p>
          <a:p>
            <a:pPr lvl="1"/>
            <a:endParaRPr lang="en-US" sz="2800" dirty="0" smtClean="0">
              <a:sym typeface="Wingdings" pitchFamily="2" charset="2"/>
            </a:endParaRPr>
          </a:p>
          <a:p>
            <a:pPr lvl="1"/>
            <a:r>
              <a:rPr lang="fa-IR" sz="2800" dirty="0" smtClean="0">
                <a:sym typeface="Wingdings" pitchFamily="2" charset="2"/>
              </a:rPr>
              <a:t>جداولي که داراي وابستگي چند مقداري هستند را مي‌توان به صورت زير تجزيه کرد و افزونگي را ازبين برد</a:t>
            </a:r>
          </a:p>
          <a:p>
            <a:pPr lvl="2"/>
            <a:r>
              <a:rPr lang="fa-IR" sz="2400" dirty="0" smtClean="0">
                <a:sym typeface="Wingdings" pitchFamily="2" charset="2"/>
              </a:rPr>
              <a:t>جدول اول شامل مجموعه صفت‌هاي </a:t>
            </a:r>
            <a:r>
              <a:rPr lang="en-US" sz="2400" dirty="0" smtClean="0">
                <a:sym typeface="Wingdings" pitchFamily="2" charset="2"/>
              </a:rPr>
              <a:t>A</a:t>
            </a:r>
            <a:r>
              <a:rPr lang="fa-IR" sz="2400" dirty="0" smtClean="0">
                <a:sym typeface="Wingdings" pitchFamily="2" charset="2"/>
              </a:rPr>
              <a:t> و </a:t>
            </a:r>
            <a:r>
              <a:rPr lang="en-US" sz="2400" dirty="0" smtClean="0">
                <a:sym typeface="Wingdings" pitchFamily="2" charset="2"/>
              </a:rPr>
              <a:t>B</a:t>
            </a:r>
          </a:p>
          <a:p>
            <a:pPr lvl="2"/>
            <a:r>
              <a:rPr lang="fa-IR" sz="2400" dirty="0" smtClean="0">
                <a:sym typeface="Wingdings" pitchFamily="2" charset="2"/>
              </a:rPr>
              <a:t>جدول دوم شامل مجموعه صفت‌هاي </a:t>
            </a:r>
            <a:r>
              <a:rPr lang="en-US" sz="2400" dirty="0" smtClean="0">
                <a:sym typeface="Wingdings" pitchFamily="2" charset="2"/>
              </a:rPr>
              <a:t>A</a:t>
            </a:r>
            <a:r>
              <a:rPr lang="fa-IR" sz="2400" dirty="0" smtClean="0">
                <a:sym typeface="Wingdings" pitchFamily="2" charset="2"/>
              </a:rPr>
              <a:t> و </a:t>
            </a:r>
            <a:r>
              <a:rPr lang="en-US" sz="2400" dirty="0" smtClean="0">
                <a:sym typeface="Wingdings" pitchFamily="2" charset="2"/>
              </a:rPr>
              <a:t>C</a:t>
            </a:r>
            <a:endParaRPr lang="en-US" sz="2400" dirty="0" smtClean="0"/>
          </a:p>
          <a:p>
            <a:pPr lvl="1"/>
            <a:endParaRPr lang="en-US" sz="28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400" dirty="0" smtClean="0">
                <a:solidFill>
                  <a:srgbClr val="FF0000"/>
                </a:solidFill>
              </a:rPr>
              <a:t>مثال</a:t>
            </a:r>
            <a:r>
              <a:rPr lang="fa-IR" sz="2400" dirty="0" smtClean="0"/>
              <a:t>: جدول دانشجو شامل نام دانشجو، اساتيدي که دانشجو با آنها درس دارد و وامهايي که دانشجو دريافت کرده و تاريخ آن وام‌ها</a:t>
            </a:r>
            <a:endParaRPr lang="en-US" sz="2400" dirty="0"/>
          </a:p>
        </p:txBody>
      </p:sp>
      <p:graphicFrame>
        <p:nvGraphicFramePr>
          <p:cNvPr id="4" name="Content Placeholder 3"/>
          <p:cNvGraphicFramePr>
            <a:graphicFrameLocks noGrp="1"/>
          </p:cNvGraphicFramePr>
          <p:nvPr>
            <p:ph idx="1"/>
          </p:nvPr>
        </p:nvGraphicFramePr>
        <p:xfrm>
          <a:off x="1928794" y="1428736"/>
          <a:ext cx="6137296" cy="2377440"/>
        </p:xfrm>
        <a:graphic>
          <a:graphicData uri="http://schemas.openxmlformats.org/drawingml/2006/table">
            <a:tbl>
              <a:tblPr firstRow="1" bandRow="1">
                <a:tableStyleId>{5C22544A-7EE6-4342-B048-85BDC9FD1C3A}</a:tableStyleId>
              </a:tblPr>
              <a:tblGrid>
                <a:gridCol w="1534324"/>
                <a:gridCol w="1534324"/>
                <a:gridCol w="1534324"/>
                <a:gridCol w="1534324"/>
              </a:tblGrid>
              <a:tr h="370840">
                <a:tc>
                  <a:txBody>
                    <a:bodyPr/>
                    <a:lstStyle/>
                    <a:p>
                      <a:pPr algn="ctr"/>
                      <a:r>
                        <a:rPr lang="en-US" sz="2000" dirty="0" err="1" smtClean="0">
                          <a:cs typeface="B Nazanin" pitchFamily="2" charset="-78"/>
                        </a:rPr>
                        <a:t>Sname</a:t>
                      </a:r>
                      <a:endParaRPr lang="en-US" sz="2000" dirty="0">
                        <a:cs typeface="B Nazanin" pitchFamily="2" charset="-78"/>
                      </a:endParaRPr>
                    </a:p>
                  </a:txBody>
                  <a:tcPr/>
                </a:tc>
                <a:tc>
                  <a:txBody>
                    <a:bodyPr/>
                    <a:lstStyle/>
                    <a:p>
                      <a:pPr algn="ctr"/>
                      <a:r>
                        <a:rPr lang="en-US" sz="2000" dirty="0" err="1" smtClean="0">
                          <a:cs typeface="B Nazanin" pitchFamily="2" charset="-78"/>
                        </a:rPr>
                        <a:t>Pname</a:t>
                      </a:r>
                      <a:endParaRPr lang="en-US" sz="2000" dirty="0">
                        <a:cs typeface="B Nazanin" pitchFamily="2" charset="-78"/>
                      </a:endParaRPr>
                    </a:p>
                  </a:txBody>
                  <a:tcPr/>
                </a:tc>
                <a:tc>
                  <a:txBody>
                    <a:bodyPr/>
                    <a:lstStyle/>
                    <a:p>
                      <a:pPr algn="ctr"/>
                      <a:r>
                        <a:rPr lang="en-US" sz="2000" dirty="0" err="1" smtClean="0">
                          <a:cs typeface="B Nazanin" pitchFamily="2" charset="-78"/>
                        </a:rPr>
                        <a:t>Ioan</a:t>
                      </a:r>
                      <a:endParaRPr lang="en-US" sz="2000" dirty="0">
                        <a:cs typeface="B Nazanin" pitchFamily="2" charset="-78"/>
                      </a:endParaRPr>
                    </a:p>
                  </a:txBody>
                  <a:tcPr/>
                </a:tc>
                <a:tc>
                  <a:txBody>
                    <a:bodyPr/>
                    <a:lstStyle/>
                    <a:p>
                      <a:pPr algn="ctr"/>
                      <a:r>
                        <a:rPr lang="en-US" sz="2000" dirty="0" smtClean="0">
                          <a:cs typeface="B Nazanin" pitchFamily="2" charset="-78"/>
                        </a:rPr>
                        <a:t>Date</a:t>
                      </a:r>
                      <a:endParaRPr lang="en-US" sz="2000" dirty="0">
                        <a:cs typeface="B Nazanin" pitchFamily="2" charset="-78"/>
                      </a:endParaRPr>
                    </a:p>
                  </a:txBody>
                  <a:tcPr/>
                </a:tc>
              </a:tr>
              <a:tr h="370840">
                <a:tc>
                  <a:txBody>
                    <a:bodyPr/>
                    <a:lstStyle/>
                    <a:p>
                      <a:pPr algn="ctr"/>
                      <a:r>
                        <a:rPr lang="fa-IR" sz="2000" dirty="0" smtClean="0">
                          <a:cs typeface="B Nazanin" pitchFamily="2" charset="-78"/>
                        </a:rPr>
                        <a:t>حميد</a:t>
                      </a:r>
                      <a:endParaRPr lang="en-US" sz="2000" dirty="0">
                        <a:cs typeface="B Nazanin" pitchFamily="2" charset="-78"/>
                      </a:endParaRPr>
                    </a:p>
                  </a:txBody>
                  <a:tcPr/>
                </a:tc>
                <a:tc>
                  <a:txBody>
                    <a:bodyPr/>
                    <a:lstStyle/>
                    <a:p>
                      <a:pPr algn="ctr"/>
                      <a:r>
                        <a:rPr lang="fa-IR" sz="2000" dirty="0" smtClean="0">
                          <a:cs typeface="B Nazanin" pitchFamily="2" charset="-78"/>
                        </a:rPr>
                        <a:t>حق جو</a:t>
                      </a:r>
                      <a:endParaRPr lang="en-US" sz="2000" dirty="0">
                        <a:cs typeface="B Nazanin" pitchFamily="2" charset="-78"/>
                      </a:endParaRPr>
                    </a:p>
                  </a:txBody>
                  <a:tcPr/>
                </a:tc>
                <a:tc>
                  <a:txBody>
                    <a:bodyPr/>
                    <a:lstStyle/>
                    <a:p>
                      <a:pPr algn="ctr"/>
                      <a:r>
                        <a:rPr lang="fa-IR" sz="2000" dirty="0" smtClean="0">
                          <a:cs typeface="B Nazanin" pitchFamily="2" charset="-78"/>
                        </a:rPr>
                        <a:t>مسکن</a:t>
                      </a:r>
                      <a:endParaRPr lang="en-US" sz="2000" dirty="0">
                        <a:cs typeface="B Nazanin" pitchFamily="2" charset="-78"/>
                      </a:endParaRPr>
                    </a:p>
                  </a:txBody>
                  <a:tcPr/>
                </a:tc>
                <a:tc>
                  <a:txBody>
                    <a:bodyPr/>
                    <a:lstStyle/>
                    <a:p>
                      <a:pPr algn="ctr"/>
                      <a:r>
                        <a:rPr lang="fa-IR" sz="2000" dirty="0" smtClean="0">
                          <a:cs typeface="B Nazanin" pitchFamily="2" charset="-78"/>
                        </a:rPr>
                        <a:t>1387</a:t>
                      </a:r>
                      <a:endParaRPr lang="en-US" sz="2000" dirty="0">
                        <a:cs typeface="B Nazanin" pitchFamily="2" charset="-78"/>
                      </a:endParaRPr>
                    </a:p>
                  </a:txBody>
                  <a:tcPr/>
                </a:tc>
              </a:tr>
              <a:tr h="370840">
                <a:tc>
                  <a:txBody>
                    <a:bodyPr/>
                    <a:lstStyle/>
                    <a:p>
                      <a:pPr algn="ctr"/>
                      <a:r>
                        <a:rPr lang="fa-IR" sz="2000" dirty="0" smtClean="0">
                          <a:cs typeface="B Nazanin" pitchFamily="2" charset="-78"/>
                        </a:rPr>
                        <a:t>حميد</a:t>
                      </a:r>
                      <a:endParaRPr lang="en-US" sz="2000" dirty="0">
                        <a:cs typeface="B Nazanin" pitchFamily="2" charset="-78"/>
                      </a:endParaRPr>
                    </a:p>
                  </a:txBody>
                  <a:tcPr/>
                </a:tc>
                <a:tc>
                  <a:txBody>
                    <a:bodyPr/>
                    <a:lstStyle/>
                    <a:p>
                      <a:pPr algn="ctr"/>
                      <a:r>
                        <a:rPr lang="fa-IR" sz="2000" dirty="0" smtClean="0">
                          <a:cs typeface="B Nazanin" pitchFamily="2" charset="-78"/>
                        </a:rPr>
                        <a:t>حق جو</a:t>
                      </a:r>
                      <a:endParaRPr lang="en-US" sz="2000" dirty="0">
                        <a:cs typeface="B Nazanin" pitchFamily="2" charset="-78"/>
                      </a:endParaRPr>
                    </a:p>
                  </a:txBody>
                  <a:tcPr/>
                </a:tc>
                <a:tc>
                  <a:txBody>
                    <a:bodyPr/>
                    <a:lstStyle/>
                    <a:p>
                      <a:pPr algn="ctr"/>
                      <a:r>
                        <a:rPr lang="fa-IR" sz="2000" dirty="0" smtClean="0">
                          <a:cs typeface="B Nazanin" pitchFamily="2" charset="-78"/>
                        </a:rPr>
                        <a:t>ضروري</a:t>
                      </a:r>
                      <a:endParaRPr lang="en-US" sz="2000" dirty="0">
                        <a:cs typeface="B Nazanin" pitchFamily="2" charset="-78"/>
                      </a:endParaRPr>
                    </a:p>
                  </a:txBody>
                  <a:tcPr/>
                </a:tc>
                <a:tc>
                  <a:txBody>
                    <a:bodyPr/>
                    <a:lstStyle/>
                    <a:p>
                      <a:pPr algn="ctr"/>
                      <a:r>
                        <a:rPr lang="fa-IR" sz="2000" dirty="0" smtClean="0">
                          <a:cs typeface="B Nazanin" pitchFamily="2" charset="-78"/>
                        </a:rPr>
                        <a:t>1389</a:t>
                      </a:r>
                      <a:endParaRPr lang="en-US" sz="2000" dirty="0">
                        <a:cs typeface="B Nazanin" pitchFamily="2" charset="-78"/>
                      </a:endParaRPr>
                    </a:p>
                  </a:txBody>
                  <a:tcPr/>
                </a:tc>
              </a:tr>
              <a:tr h="370840">
                <a:tc>
                  <a:txBody>
                    <a:bodyPr/>
                    <a:lstStyle/>
                    <a:p>
                      <a:pPr algn="ctr"/>
                      <a:r>
                        <a:rPr lang="fa-IR" sz="2000" dirty="0" smtClean="0">
                          <a:cs typeface="B Nazanin" pitchFamily="2" charset="-78"/>
                        </a:rPr>
                        <a:t>حميد</a:t>
                      </a:r>
                      <a:endParaRPr lang="en-US" sz="2000" dirty="0">
                        <a:cs typeface="B Nazanin" pitchFamily="2" charset="-78"/>
                      </a:endParaRPr>
                    </a:p>
                  </a:txBody>
                  <a:tcPr/>
                </a:tc>
                <a:tc>
                  <a:txBody>
                    <a:bodyPr/>
                    <a:lstStyle/>
                    <a:p>
                      <a:pPr algn="ctr"/>
                      <a:r>
                        <a:rPr lang="fa-IR" sz="2000" dirty="0" smtClean="0">
                          <a:cs typeface="B Nazanin" pitchFamily="2" charset="-78"/>
                        </a:rPr>
                        <a:t>جاهد</a:t>
                      </a:r>
                      <a:endParaRPr lang="en-US" sz="2000" dirty="0">
                        <a:cs typeface="B Nazanin" pitchFamily="2" charset="-78"/>
                      </a:endParaRPr>
                    </a:p>
                  </a:txBody>
                  <a:tcPr/>
                </a:tc>
                <a:tc>
                  <a:txBody>
                    <a:bodyPr/>
                    <a:lstStyle/>
                    <a:p>
                      <a:pPr algn="ctr"/>
                      <a:r>
                        <a:rPr lang="fa-IR" sz="2000" dirty="0" smtClean="0">
                          <a:cs typeface="B Nazanin" pitchFamily="2" charset="-78"/>
                        </a:rPr>
                        <a:t>مسکن</a:t>
                      </a:r>
                      <a:endParaRPr lang="en-US" sz="2000" dirty="0">
                        <a:cs typeface="B Nazanin" pitchFamily="2" charset="-78"/>
                      </a:endParaRPr>
                    </a:p>
                  </a:txBody>
                  <a:tcPr/>
                </a:tc>
                <a:tc>
                  <a:txBody>
                    <a:bodyPr/>
                    <a:lstStyle/>
                    <a:p>
                      <a:pPr algn="ctr"/>
                      <a:r>
                        <a:rPr lang="fa-IR" sz="2000" dirty="0" smtClean="0">
                          <a:cs typeface="B Nazanin" pitchFamily="2" charset="-78"/>
                        </a:rPr>
                        <a:t>1387</a:t>
                      </a:r>
                      <a:endParaRPr lang="en-US" sz="2000" dirty="0">
                        <a:cs typeface="B Nazanin" pitchFamily="2" charset="-78"/>
                      </a:endParaRPr>
                    </a:p>
                  </a:txBody>
                  <a:tcPr/>
                </a:tc>
              </a:tr>
              <a:tr h="370840">
                <a:tc>
                  <a:txBody>
                    <a:bodyPr/>
                    <a:lstStyle/>
                    <a:p>
                      <a:pPr algn="ctr"/>
                      <a:r>
                        <a:rPr lang="fa-IR" sz="2000" dirty="0" smtClean="0">
                          <a:cs typeface="B Nazanin" pitchFamily="2" charset="-78"/>
                        </a:rPr>
                        <a:t>حميد</a:t>
                      </a:r>
                      <a:endParaRPr lang="en-US" sz="2000" dirty="0">
                        <a:cs typeface="B Nazanin" pitchFamily="2" charset="-78"/>
                      </a:endParaRPr>
                    </a:p>
                  </a:txBody>
                  <a:tcPr/>
                </a:tc>
                <a:tc>
                  <a:txBody>
                    <a:bodyPr/>
                    <a:lstStyle/>
                    <a:p>
                      <a:pPr algn="ctr"/>
                      <a:r>
                        <a:rPr lang="fa-IR" sz="2000" dirty="0" smtClean="0">
                          <a:cs typeface="B Nazanin" pitchFamily="2" charset="-78"/>
                        </a:rPr>
                        <a:t>جاهد</a:t>
                      </a:r>
                      <a:endParaRPr lang="en-US" sz="2000" dirty="0">
                        <a:cs typeface="B Nazanin" pitchFamily="2" charset="-78"/>
                      </a:endParaRPr>
                    </a:p>
                  </a:txBody>
                  <a:tcPr/>
                </a:tc>
                <a:tc>
                  <a:txBody>
                    <a:bodyPr/>
                    <a:lstStyle/>
                    <a:p>
                      <a:pPr algn="ctr"/>
                      <a:r>
                        <a:rPr lang="fa-IR" sz="2000" dirty="0" smtClean="0">
                          <a:cs typeface="B Nazanin" pitchFamily="2" charset="-78"/>
                        </a:rPr>
                        <a:t>ضروري</a:t>
                      </a:r>
                      <a:endParaRPr lang="en-US" sz="2000" dirty="0">
                        <a:cs typeface="B Nazanin" pitchFamily="2" charset="-78"/>
                      </a:endParaRPr>
                    </a:p>
                  </a:txBody>
                  <a:tcPr/>
                </a:tc>
                <a:tc>
                  <a:txBody>
                    <a:bodyPr/>
                    <a:lstStyle/>
                    <a:p>
                      <a:pPr algn="ctr"/>
                      <a:r>
                        <a:rPr lang="fa-IR" sz="2000" dirty="0" smtClean="0">
                          <a:cs typeface="B Nazanin" pitchFamily="2" charset="-78"/>
                        </a:rPr>
                        <a:t>1389</a:t>
                      </a:r>
                      <a:endParaRPr lang="en-US" sz="2000" dirty="0">
                        <a:cs typeface="B Nazanin" pitchFamily="2" charset="-78"/>
                      </a:endParaRPr>
                    </a:p>
                  </a:txBody>
                  <a:tcPr/>
                </a:tc>
              </a:tr>
              <a:tr h="370840">
                <a:tc>
                  <a:txBody>
                    <a:bodyPr/>
                    <a:lstStyle/>
                    <a:p>
                      <a:pPr algn="ctr"/>
                      <a:r>
                        <a:rPr lang="fa-IR" sz="2000" dirty="0" smtClean="0">
                          <a:cs typeface="B Nazanin" pitchFamily="2" charset="-78"/>
                        </a:rPr>
                        <a:t>حميد</a:t>
                      </a:r>
                      <a:endParaRPr lang="en-US" sz="2000" dirty="0">
                        <a:cs typeface="B Nazanin" pitchFamily="2" charset="-78"/>
                      </a:endParaRPr>
                    </a:p>
                  </a:txBody>
                  <a:tcPr/>
                </a:tc>
                <a:tc>
                  <a:txBody>
                    <a:bodyPr/>
                    <a:lstStyle/>
                    <a:p>
                      <a:pPr algn="ctr"/>
                      <a:r>
                        <a:rPr lang="fa-IR" sz="2000" dirty="0" smtClean="0">
                          <a:cs typeface="B Nazanin" pitchFamily="2" charset="-78"/>
                        </a:rPr>
                        <a:t>حق جو</a:t>
                      </a:r>
                      <a:endParaRPr lang="en-US" sz="2000" dirty="0">
                        <a:cs typeface="B Nazanin" pitchFamily="2" charset="-78"/>
                      </a:endParaRPr>
                    </a:p>
                  </a:txBody>
                  <a:tcPr/>
                </a:tc>
                <a:tc>
                  <a:txBody>
                    <a:bodyPr/>
                    <a:lstStyle/>
                    <a:p>
                      <a:pPr algn="ctr"/>
                      <a:r>
                        <a:rPr lang="fa-IR" sz="2000" dirty="0" smtClean="0">
                          <a:cs typeface="B Nazanin" pitchFamily="2" charset="-78"/>
                        </a:rPr>
                        <a:t>ضروري</a:t>
                      </a:r>
                      <a:endParaRPr lang="en-US" sz="2000" dirty="0">
                        <a:cs typeface="B Nazanin" pitchFamily="2" charset="-78"/>
                      </a:endParaRPr>
                    </a:p>
                  </a:txBody>
                  <a:tcPr/>
                </a:tc>
                <a:tc>
                  <a:txBody>
                    <a:bodyPr/>
                    <a:lstStyle/>
                    <a:p>
                      <a:pPr algn="ctr"/>
                      <a:r>
                        <a:rPr lang="fa-IR" sz="2000" dirty="0" smtClean="0">
                          <a:cs typeface="B Nazanin" pitchFamily="2" charset="-78"/>
                        </a:rPr>
                        <a:t>1390</a:t>
                      </a:r>
                      <a:endParaRPr lang="en-US" sz="2000" dirty="0">
                        <a:cs typeface="B Nazanin" pitchFamily="2" charset="-78"/>
                      </a:endParaRPr>
                    </a:p>
                  </a:txBody>
                  <a:tcPr/>
                </a:tc>
              </a:tr>
            </a:tbl>
          </a:graphicData>
        </a:graphic>
      </p:graphicFrame>
      <p:sp>
        <p:nvSpPr>
          <p:cNvPr id="5" name="TextBox 4"/>
          <p:cNvSpPr txBox="1"/>
          <p:nvPr/>
        </p:nvSpPr>
        <p:spPr>
          <a:xfrm>
            <a:off x="1571604" y="4286256"/>
            <a:ext cx="6929486" cy="1138773"/>
          </a:xfrm>
          <a:prstGeom prst="rect">
            <a:avLst/>
          </a:prstGeom>
          <a:noFill/>
        </p:spPr>
        <p:txBody>
          <a:bodyPr wrap="square" rtlCol="0">
            <a:spAutoFit/>
          </a:bodyPr>
          <a:lstStyle/>
          <a:p>
            <a:pPr algn="r" rtl="1"/>
            <a:r>
              <a:rPr lang="fa-IR" sz="2400" dirty="0" smtClean="0">
                <a:cs typeface="B Nazanin" pitchFamily="2" charset="-78"/>
              </a:rPr>
              <a:t>در جدول فوق وابستگي‌هاي چندمقداري زير وجود دارند:</a:t>
            </a:r>
          </a:p>
          <a:p>
            <a:pPr algn="l"/>
            <a:r>
              <a:rPr lang="en-US" sz="2000" dirty="0" err="1" smtClean="0"/>
              <a:t>Sname</a:t>
            </a:r>
            <a:r>
              <a:rPr lang="en-US" sz="2000" dirty="0" smtClean="0"/>
              <a:t> </a:t>
            </a:r>
            <a:r>
              <a:rPr lang="en-US" sz="2000" dirty="0" smtClean="0">
                <a:sym typeface="Wingdings" pitchFamily="2" charset="2"/>
              </a:rPr>
              <a:t> </a:t>
            </a:r>
            <a:r>
              <a:rPr lang="en-US" sz="2000" dirty="0" err="1" smtClean="0">
                <a:sym typeface="Wingdings" pitchFamily="2" charset="2"/>
              </a:rPr>
              <a:t>pname</a:t>
            </a:r>
            <a:r>
              <a:rPr lang="en-US" sz="2000" dirty="0" smtClean="0">
                <a:sym typeface="Wingdings" pitchFamily="2" charset="2"/>
              </a:rPr>
              <a:t>  ,  </a:t>
            </a:r>
            <a:r>
              <a:rPr lang="en-US" sz="2000" dirty="0" err="1" smtClean="0">
                <a:sym typeface="Wingdings" pitchFamily="2" charset="2"/>
              </a:rPr>
              <a:t>sname</a:t>
            </a:r>
            <a:r>
              <a:rPr lang="en-US" sz="2000" dirty="0" smtClean="0">
                <a:sym typeface="Wingdings" pitchFamily="2" charset="2"/>
              </a:rPr>
              <a:t>  loan, date</a:t>
            </a:r>
          </a:p>
          <a:p>
            <a:pPr algn="l"/>
            <a:r>
              <a:rPr lang="fa-IR" sz="2400" b="1" dirty="0" smtClean="0">
                <a:solidFill>
                  <a:srgbClr val="FF0000"/>
                </a:solidFill>
                <a:cs typeface="B Nazanin" pitchFamily="2" charset="-78"/>
                <a:sym typeface="Wingdings" pitchFamily="2" charset="2"/>
              </a:rPr>
              <a:t>يا</a:t>
            </a:r>
            <a:r>
              <a:rPr lang="fa-IR" sz="2000" dirty="0" smtClean="0">
                <a:sym typeface="Wingdings" pitchFamily="2" charset="2"/>
              </a:rPr>
              <a:t>	</a:t>
            </a:r>
            <a:r>
              <a:rPr lang="en-US" sz="2000" dirty="0" err="1" smtClean="0">
                <a:sym typeface="Wingdings" pitchFamily="2" charset="2"/>
              </a:rPr>
              <a:t>sname</a:t>
            </a:r>
            <a:r>
              <a:rPr lang="en-US" sz="2000" dirty="0" smtClean="0">
                <a:sym typeface="Wingdings" pitchFamily="2" charset="2"/>
              </a:rPr>
              <a:t>  </a:t>
            </a:r>
            <a:r>
              <a:rPr lang="en-US" sz="2000" dirty="0" err="1" smtClean="0">
                <a:sym typeface="Wingdings" pitchFamily="2" charset="2"/>
              </a:rPr>
              <a:t>pname</a:t>
            </a:r>
            <a:r>
              <a:rPr lang="en-US" sz="2000" dirty="0" smtClean="0">
                <a:sym typeface="Wingdings" pitchFamily="2" charset="2"/>
              </a:rPr>
              <a:t> | </a:t>
            </a:r>
            <a:r>
              <a:rPr lang="en-US" sz="2000" dirty="0" err="1" smtClean="0">
                <a:sym typeface="Wingdings" pitchFamily="2" charset="2"/>
              </a:rPr>
              <a:t>loan,date</a:t>
            </a:r>
            <a:endParaRPr lang="en-US" sz="2000" dirty="0"/>
          </a:p>
        </p:txBody>
      </p:sp>
      <p:sp>
        <p:nvSpPr>
          <p:cNvPr id="6" name="TextBox 5"/>
          <p:cNvSpPr txBox="1"/>
          <p:nvPr/>
        </p:nvSpPr>
        <p:spPr>
          <a:xfrm>
            <a:off x="2000232" y="5715016"/>
            <a:ext cx="6429420" cy="707886"/>
          </a:xfrm>
          <a:prstGeom prst="rect">
            <a:avLst/>
          </a:prstGeom>
          <a:noFill/>
          <a:ln>
            <a:solidFill>
              <a:schemeClr val="accent2">
                <a:lumMod val="20000"/>
                <a:lumOff val="80000"/>
              </a:schemeClr>
            </a:solidFill>
          </a:ln>
        </p:spPr>
        <p:txBody>
          <a:bodyPr wrap="square" rtlCol="0">
            <a:spAutoFit/>
          </a:bodyPr>
          <a:lstStyle/>
          <a:p>
            <a:pPr algn="r" rtl="1"/>
            <a:r>
              <a:rPr lang="fa-IR" sz="2000" dirty="0" smtClean="0">
                <a:cs typeface="B Nazanin" pitchFamily="2" charset="-78"/>
              </a:rPr>
              <a:t>جدول فوق به دو جدول (</a:t>
            </a:r>
            <a:r>
              <a:rPr lang="en-US" sz="2000" dirty="0" err="1" smtClean="0">
                <a:cs typeface="B Nazanin" pitchFamily="2" charset="-78"/>
              </a:rPr>
              <a:t>sname</a:t>
            </a:r>
            <a:r>
              <a:rPr lang="en-US" sz="2000" dirty="0" smtClean="0">
                <a:cs typeface="B Nazanin" pitchFamily="2" charset="-78"/>
              </a:rPr>
              <a:t>, lion, date</a:t>
            </a:r>
            <a:r>
              <a:rPr lang="fa-IR" sz="2000" dirty="0" smtClean="0">
                <a:cs typeface="B Nazanin" pitchFamily="2" charset="-78"/>
              </a:rPr>
              <a:t>) و (</a:t>
            </a:r>
            <a:r>
              <a:rPr lang="en-US" sz="2000" dirty="0" err="1" smtClean="0">
                <a:cs typeface="B Nazanin" pitchFamily="2" charset="-78"/>
              </a:rPr>
              <a:t>sname</a:t>
            </a:r>
            <a:r>
              <a:rPr lang="en-US" sz="2000" dirty="0" smtClean="0">
                <a:cs typeface="B Nazanin" pitchFamily="2" charset="-78"/>
              </a:rPr>
              <a:t>, </a:t>
            </a:r>
            <a:r>
              <a:rPr lang="en-US" sz="2000" dirty="0" err="1" smtClean="0">
                <a:cs typeface="B Nazanin" pitchFamily="2" charset="-78"/>
              </a:rPr>
              <a:t>pname</a:t>
            </a:r>
            <a:r>
              <a:rPr lang="fa-IR" sz="2000" dirty="0" smtClean="0">
                <a:cs typeface="B Nazanin" pitchFamily="2" charset="-78"/>
              </a:rPr>
              <a:t>) تجزيه مي‌گردد و افزونگي از بين مي‌رود.</a:t>
            </a:r>
            <a:endParaRPr lang="en-US" sz="20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2800" smtClean="0"/>
              <a:t>در بخش نرمال سازی </a:t>
            </a:r>
            <a:r>
              <a:rPr lang="en-US" sz="2800" smtClean="0"/>
              <a:t>3NF</a:t>
            </a:r>
            <a:r>
              <a:rPr lang="fa-IR" sz="2800" dirty="0" smtClean="0"/>
              <a:t> به جدول </a:t>
            </a:r>
            <a:r>
              <a:rPr lang="en-US" sz="2800" dirty="0" smtClean="0">
                <a:latin typeface="Times New Roman" panose="02020603050405020304" pitchFamily="18" charset="0"/>
                <a:cs typeface="Times New Roman" panose="02020603050405020304" pitchFamily="18" charset="0"/>
              </a:rPr>
              <a:t>crs1</a:t>
            </a:r>
            <a:r>
              <a:rPr lang="fa-IR" sz="2800" dirty="0" smtClean="0"/>
              <a:t> رسیدیم. نشان دهیدآیا این جدول نیاز به نرمال سازی </a:t>
            </a:r>
            <a:r>
              <a:rPr lang="en-US" sz="2800" dirty="0" smtClean="0"/>
              <a:t>4NF</a:t>
            </a:r>
            <a:r>
              <a:rPr lang="fa-IR" sz="2800" dirty="0" smtClean="0"/>
              <a:t> دارد یا نه؟</a:t>
            </a:r>
            <a:endParaRPr lang="fa-IR" sz="2800" dirty="0"/>
          </a:p>
        </p:txBody>
      </p:sp>
      <p:sp>
        <p:nvSpPr>
          <p:cNvPr id="3" name="Content Placeholder 2"/>
          <p:cNvSpPr>
            <a:spLocks noGrp="1"/>
          </p:cNvSpPr>
          <p:nvPr>
            <p:ph idx="1"/>
          </p:nvPr>
        </p:nvSpPr>
        <p:spPr/>
        <p:txBody>
          <a:bodyPr/>
          <a:lstStyle/>
          <a:p>
            <a:pPr marL="82296" indent="0" algn="l" rtl="0">
              <a:buNone/>
            </a:pPr>
            <a:r>
              <a:rPr lang="en-US" sz="3200" dirty="0"/>
              <a:t>crs</a:t>
            </a:r>
            <a:r>
              <a:rPr lang="en-US" sz="3200" dirty="0">
                <a:latin typeface="Times New Roman" pitchFamily="18" charset="0"/>
                <a:cs typeface="Times New Roman" pitchFamily="18" charset="0"/>
              </a:rPr>
              <a:t>1</a:t>
            </a:r>
            <a:r>
              <a:rPr lang="en-US" sz="3200" dirty="0"/>
              <a:t> = { c# , </a:t>
            </a:r>
            <a:r>
              <a:rPr lang="en-US" sz="3200" dirty="0" err="1"/>
              <a:t>cname</a:t>
            </a:r>
            <a:r>
              <a:rPr lang="en-US" sz="3200" dirty="0"/>
              <a:t> , unit }</a:t>
            </a:r>
            <a:endParaRPr lang="fa-IR" sz="3200" dirty="0"/>
          </a:p>
          <a:p>
            <a:pPr marL="365760" lvl="1" indent="-283464" algn="r">
              <a:spcBef>
                <a:spcPts val="600"/>
              </a:spcBef>
              <a:buSzPct val="80000"/>
              <a:buFont typeface="Wingdings 2"/>
              <a:buChar char=""/>
            </a:pPr>
            <a:r>
              <a:rPr lang="fa-IR" sz="2400" dirty="0" smtClean="0"/>
              <a:t>در این موسسه دروس هم نام با تعداد واحد تکراری در دانشکده های مختلف قابل تعریف می باشد. بنابراین هر درس می تواند چند شماره یا چند واحد مختلف داشته باشد :</a:t>
            </a:r>
          </a:p>
          <a:p>
            <a:pPr marL="539496" lvl="1" indent="-457200" algn="l" rtl="0">
              <a:spcBef>
                <a:spcPts val="600"/>
              </a:spcBef>
              <a:buSzPct val="80000"/>
              <a:buFont typeface="+mj-lt"/>
              <a:buAutoNum type="arabicPeriod"/>
            </a:pPr>
            <a:r>
              <a:rPr lang="en-US" sz="2400" dirty="0" err="1" smtClean="0"/>
              <a:t>cname</a:t>
            </a:r>
            <a:r>
              <a:rPr lang="en-US" sz="2400" dirty="0" smtClean="0"/>
              <a:t> </a:t>
            </a:r>
            <a:r>
              <a:rPr lang="en-US" sz="2400" dirty="0" smtClean="0">
                <a:sym typeface="Wingdings" panose="05000000000000000000" pitchFamily="2" charset="2"/>
              </a:rPr>
              <a:t> c#</a:t>
            </a:r>
          </a:p>
          <a:p>
            <a:pPr marL="539496" lvl="1" indent="-457200" algn="l" rtl="0">
              <a:spcBef>
                <a:spcPts val="600"/>
              </a:spcBef>
              <a:buSzPct val="80000"/>
              <a:buFont typeface="+mj-lt"/>
              <a:buAutoNum type="arabicPeriod"/>
            </a:pPr>
            <a:r>
              <a:rPr lang="en-US" sz="2400" dirty="0" err="1" smtClean="0">
                <a:sym typeface="Wingdings" panose="05000000000000000000" pitchFamily="2" charset="2"/>
              </a:rPr>
              <a:t>cname</a:t>
            </a:r>
            <a:r>
              <a:rPr lang="en-US" sz="2400" dirty="0" smtClean="0">
                <a:sym typeface="Wingdings" panose="05000000000000000000" pitchFamily="2" charset="2"/>
              </a:rPr>
              <a:t> </a:t>
            </a:r>
            <a:r>
              <a:rPr lang="en-US" sz="2400" dirty="0">
                <a:sym typeface="Wingdings" panose="05000000000000000000" pitchFamily="2" charset="2"/>
              </a:rPr>
              <a:t> </a:t>
            </a:r>
            <a:r>
              <a:rPr lang="en-US" sz="2400" dirty="0" smtClean="0">
                <a:sym typeface="Wingdings" panose="05000000000000000000" pitchFamily="2" charset="2"/>
              </a:rPr>
              <a:t>unit</a:t>
            </a:r>
          </a:p>
          <a:p>
            <a:pPr marL="539496" lvl="1" indent="-457200">
              <a:spcBef>
                <a:spcPts val="600"/>
              </a:spcBef>
              <a:buSzPct val="80000"/>
            </a:pPr>
            <a:r>
              <a:rPr lang="fa-IR" sz="2400" dirty="0" smtClean="0">
                <a:sym typeface="Wingdings" panose="05000000000000000000" pitchFamily="2" charset="2"/>
              </a:rPr>
              <a:t>از طرفی از روی شماره درس می توان تعداد واحد درس را پیدا نمود:</a:t>
            </a:r>
            <a:endParaRPr lang="en-US" sz="2400" dirty="0" smtClean="0">
              <a:sym typeface="Wingdings" panose="05000000000000000000" pitchFamily="2" charset="2"/>
            </a:endParaRPr>
          </a:p>
          <a:p>
            <a:pPr marL="539496" lvl="1" indent="-457200" algn="l" rtl="0">
              <a:spcBef>
                <a:spcPts val="600"/>
              </a:spcBef>
              <a:buSzPct val="80000"/>
            </a:pPr>
            <a:r>
              <a:rPr lang="en-US" sz="2400" dirty="0" smtClean="0">
                <a:sym typeface="Wingdings" panose="05000000000000000000" pitchFamily="2" charset="2"/>
              </a:rPr>
              <a:t>c#  unit	</a:t>
            </a:r>
            <a:endParaRPr lang="fa-IR" sz="2400" dirty="0" smtClean="0">
              <a:sym typeface="Wingdings" panose="05000000000000000000" pitchFamily="2" charset="2"/>
            </a:endParaRPr>
          </a:p>
          <a:p>
            <a:pPr marL="539496" lvl="1" indent="-457200" algn="r">
              <a:spcBef>
                <a:spcPts val="600"/>
              </a:spcBef>
              <a:buSzPct val="80000"/>
            </a:pPr>
            <a:r>
              <a:rPr lang="fa-IR" sz="2400" dirty="0" smtClean="0">
                <a:sym typeface="Wingdings" panose="05000000000000000000" pitchFamily="2" charset="2"/>
              </a:rPr>
              <a:t>از آنجا که </a:t>
            </a:r>
            <a:r>
              <a:rPr lang="en-US" sz="2400" dirty="0" smtClean="0">
                <a:sym typeface="Wingdings" panose="05000000000000000000" pitchFamily="2" charset="2"/>
              </a:rPr>
              <a:t>c#</a:t>
            </a:r>
            <a:r>
              <a:rPr lang="fa-IR" sz="2400" dirty="0" smtClean="0">
                <a:sym typeface="Wingdings" panose="05000000000000000000" pitchFamily="2" charset="2"/>
              </a:rPr>
              <a:t> و </a:t>
            </a:r>
            <a:r>
              <a:rPr lang="en-US" sz="2400" dirty="0" smtClean="0">
                <a:sym typeface="Wingdings" panose="05000000000000000000" pitchFamily="2" charset="2"/>
              </a:rPr>
              <a:t>unit</a:t>
            </a:r>
            <a:r>
              <a:rPr lang="fa-IR" sz="2400" dirty="0" smtClean="0">
                <a:sym typeface="Wingdings" panose="05000000000000000000" pitchFamily="2" charset="2"/>
              </a:rPr>
              <a:t> مستقل نیستند و به یکدیگر وابستگی دارند، لذا نیاز به نرمال سازی در سطح 4 نمی باشد.</a:t>
            </a:r>
            <a:endParaRPr lang="en-US" sz="2400" dirty="0"/>
          </a:p>
          <a:p>
            <a:endParaRPr lang="fa-IR" dirty="0"/>
          </a:p>
        </p:txBody>
      </p:sp>
    </p:spTree>
    <p:extLst>
      <p:ext uri="{BB962C8B-B14F-4D97-AF65-F5344CB8AC3E}">
        <p14:creationId xmlns:p14="http://schemas.microsoft.com/office/powerpoint/2010/main" val="23388655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200" dirty="0" smtClean="0"/>
              <a:t>وابستگي پيوندي (</a:t>
            </a:r>
            <a:r>
              <a:rPr lang="en-US" sz="3200" dirty="0" smtClean="0"/>
              <a:t>join dependency</a:t>
            </a:r>
            <a:r>
              <a:rPr lang="fa-IR" sz="3200" dirty="0" smtClean="0"/>
              <a:t> يا </a:t>
            </a:r>
            <a:r>
              <a:rPr lang="en-US" sz="3200" dirty="0" smtClean="0"/>
              <a:t>JD</a:t>
            </a:r>
            <a:r>
              <a:rPr lang="fa-IR" sz="3200" dirty="0" smtClean="0"/>
              <a:t>)</a:t>
            </a:r>
            <a:endParaRPr lang="en-US" sz="3200" dirty="0"/>
          </a:p>
        </p:txBody>
      </p:sp>
      <p:sp>
        <p:nvSpPr>
          <p:cNvPr id="3" name="Content Placeholder 2"/>
          <p:cNvSpPr>
            <a:spLocks noGrp="1"/>
          </p:cNvSpPr>
          <p:nvPr>
            <p:ph idx="1"/>
          </p:nvPr>
        </p:nvSpPr>
        <p:spPr/>
        <p:txBody>
          <a:bodyPr>
            <a:normAutofit/>
          </a:bodyPr>
          <a:lstStyle/>
          <a:p>
            <a:pPr lvl="1"/>
            <a:r>
              <a:rPr lang="fa-IR" sz="2400" dirty="0" smtClean="0"/>
              <a:t>در مواردي نمي‌توان جدولي را بطور صحيح به دو جدول تجزيه نمود ولي تجزيه آن به سه جدول يا بيشتر امکان پذير است. چنين جداولي داراي وابستگي پيوندي هستند.</a:t>
            </a:r>
            <a:endParaRPr lang="en-US" sz="2400" dirty="0" smtClean="0"/>
          </a:p>
          <a:p>
            <a:pPr lvl="1"/>
            <a:endParaRPr lang="fa-IR" sz="2400" dirty="0" smtClean="0"/>
          </a:p>
          <a:p>
            <a:pPr algn="just"/>
            <a:r>
              <a:rPr lang="fa-IR" sz="2800" dirty="0" smtClean="0">
                <a:solidFill>
                  <a:srgbClr val="FF0000"/>
                </a:solidFill>
              </a:rPr>
              <a:t>تعريف</a:t>
            </a:r>
            <a:r>
              <a:rPr lang="fa-IR" sz="2800" dirty="0" smtClean="0"/>
              <a:t>: </a:t>
            </a:r>
            <a:r>
              <a:rPr lang="fa-IR" sz="2400" dirty="0" smtClean="0"/>
              <a:t>اگر </a:t>
            </a:r>
            <a:r>
              <a:rPr lang="en-US" sz="2000" dirty="0" smtClean="0"/>
              <a:t>R</a:t>
            </a:r>
            <a:r>
              <a:rPr lang="fa-IR" sz="2000" dirty="0" smtClean="0"/>
              <a:t> </a:t>
            </a:r>
            <a:r>
              <a:rPr lang="fa-IR" sz="2400" dirty="0" smtClean="0"/>
              <a:t>يک رابطه و ستون‌هاي هر يک از رابطه‌هاي </a:t>
            </a:r>
            <a:r>
              <a:rPr lang="en-US" sz="2000" dirty="0" smtClean="0"/>
              <a:t>P</a:t>
            </a:r>
            <a:r>
              <a:rPr lang="fa-IR" sz="2000" dirty="0" smtClean="0"/>
              <a:t> ، ... ، </a:t>
            </a:r>
            <a:r>
              <a:rPr lang="en-US" sz="2000" dirty="0" smtClean="0"/>
              <a:t>B</a:t>
            </a:r>
            <a:r>
              <a:rPr lang="fa-IR" sz="2000" dirty="0" smtClean="0"/>
              <a:t> ، </a:t>
            </a:r>
            <a:r>
              <a:rPr lang="en-US" sz="2000" dirty="0" smtClean="0"/>
              <a:t>A</a:t>
            </a:r>
            <a:r>
              <a:rPr lang="fa-IR" sz="2400" dirty="0" smtClean="0"/>
              <a:t> زير مجموعه ستون‌هاي </a:t>
            </a:r>
            <a:r>
              <a:rPr lang="en-US" sz="2000" dirty="0" smtClean="0"/>
              <a:t>R</a:t>
            </a:r>
            <a:r>
              <a:rPr lang="fa-IR" sz="2000" dirty="0" smtClean="0"/>
              <a:t> </a:t>
            </a:r>
            <a:r>
              <a:rPr lang="fa-IR" sz="2400" dirty="0" smtClean="0"/>
              <a:t>باشند آنگاه </a:t>
            </a:r>
            <a:r>
              <a:rPr lang="en-US" sz="2000" dirty="0" smtClean="0"/>
              <a:t>R</a:t>
            </a:r>
            <a:r>
              <a:rPr lang="fa-IR" sz="2000" dirty="0" smtClean="0"/>
              <a:t> </a:t>
            </a:r>
            <a:r>
              <a:rPr lang="fa-IR" sz="2400" dirty="0" smtClean="0"/>
              <a:t>داراي وابستگي پيوندي روي</a:t>
            </a:r>
            <a:r>
              <a:rPr lang="en-US" sz="2400" dirty="0" smtClean="0"/>
              <a:t/>
            </a:r>
            <a:br>
              <a:rPr lang="en-US" sz="2400" dirty="0" smtClean="0"/>
            </a:br>
            <a:r>
              <a:rPr lang="fa-IR" sz="2000" dirty="0" smtClean="0"/>
              <a:t> </a:t>
            </a:r>
            <a:r>
              <a:rPr lang="en-US" sz="2000" dirty="0" smtClean="0"/>
              <a:t>P</a:t>
            </a:r>
            <a:r>
              <a:rPr lang="fa-IR" sz="2000" dirty="0" smtClean="0"/>
              <a:t> ، ... ، </a:t>
            </a:r>
            <a:r>
              <a:rPr lang="en-US" sz="2000" dirty="0" smtClean="0"/>
              <a:t>B</a:t>
            </a:r>
            <a:r>
              <a:rPr lang="fa-IR" sz="2000" dirty="0" smtClean="0"/>
              <a:t> ، </a:t>
            </a:r>
            <a:r>
              <a:rPr lang="en-US" sz="2000" dirty="0" smtClean="0"/>
              <a:t>A</a:t>
            </a:r>
            <a:r>
              <a:rPr lang="fa-IR" sz="2400" dirty="0" smtClean="0"/>
              <a:t> است اگر و فقط اگر داشته باشيم </a:t>
            </a:r>
            <a:r>
              <a:rPr lang="en-US" sz="2000" dirty="0" smtClean="0"/>
              <a:t>R = A </a:t>
            </a:r>
            <a:r>
              <a:rPr lang="en-US" sz="2000" dirty="0" smtClean="0">
                <a:sym typeface="Symbol"/>
              </a:rPr>
              <a:t> B  …  P</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1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2800" dirty="0" smtClean="0"/>
              <a:t>مثال: جدول </a:t>
            </a:r>
            <a:r>
              <a:rPr lang="fa-IR" sz="2400" dirty="0" smtClean="0"/>
              <a:t>زير را </a:t>
            </a:r>
            <a:r>
              <a:rPr lang="fa-IR" sz="2800" dirty="0" smtClean="0"/>
              <a:t>که در آن هر سه ستون روي‌هم تشکيل کليد کانديد مي‌دهند را تجزيه کنيد.</a:t>
            </a:r>
            <a:endParaRPr lang="en-US" sz="2800" dirty="0"/>
          </a:p>
        </p:txBody>
      </p:sp>
      <p:graphicFrame>
        <p:nvGraphicFramePr>
          <p:cNvPr id="4" name="Content Placeholder 3"/>
          <p:cNvGraphicFramePr>
            <a:graphicFrameLocks noGrp="1"/>
          </p:cNvGraphicFramePr>
          <p:nvPr>
            <p:ph idx="1"/>
          </p:nvPr>
        </p:nvGraphicFramePr>
        <p:xfrm>
          <a:off x="3435365" y="1571612"/>
          <a:ext cx="3136899" cy="2286000"/>
        </p:xfrm>
        <a:graphic>
          <a:graphicData uri="http://schemas.openxmlformats.org/drawingml/2006/table">
            <a:tbl>
              <a:tblPr firstRow="1" bandRow="1">
                <a:tableStyleId>{5C22544A-7EE6-4342-B048-85BDC9FD1C3A}</a:tableStyleId>
              </a:tblPr>
              <a:tblGrid>
                <a:gridCol w="1045633"/>
                <a:gridCol w="1045633"/>
                <a:gridCol w="1045633"/>
              </a:tblGrid>
              <a:tr h="370840">
                <a:tc>
                  <a:txBody>
                    <a:bodyPr/>
                    <a:lstStyle/>
                    <a:p>
                      <a:r>
                        <a:rPr lang="en-US" sz="2400" dirty="0" smtClean="0"/>
                        <a:t>A</a:t>
                      </a:r>
                      <a:endParaRPr lang="en-US" sz="2400" dirty="0"/>
                    </a:p>
                  </a:txBody>
                  <a:tcPr/>
                </a:tc>
                <a:tc>
                  <a:txBody>
                    <a:bodyPr/>
                    <a:lstStyle/>
                    <a:p>
                      <a:r>
                        <a:rPr lang="en-US" sz="2400" dirty="0" smtClean="0"/>
                        <a:t>B</a:t>
                      </a:r>
                      <a:endParaRPr lang="en-US" sz="2400" dirty="0"/>
                    </a:p>
                  </a:txBody>
                  <a:tcPr/>
                </a:tc>
                <a:tc>
                  <a:txBody>
                    <a:bodyPr/>
                    <a:lstStyle/>
                    <a:p>
                      <a:r>
                        <a:rPr lang="en-US" sz="2400" dirty="0" smtClean="0"/>
                        <a:t>C</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b1</a:t>
                      </a:r>
                      <a:endParaRPr lang="en-US" sz="2400" dirty="0"/>
                    </a:p>
                  </a:txBody>
                  <a:tcPr/>
                </a:tc>
                <a:tc>
                  <a:txBody>
                    <a:bodyPr/>
                    <a:lstStyle/>
                    <a:p>
                      <a:r>
                        <a:rPr lang="en-US" sz="2400" dirty="0" smtClean="0"/>
                        <a:t>c2</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b2</a:t>
                      </a:r>
                      <a:endParaRPr lang="en-US" sz="2400" dirty="0"/>
                    </a:p>
                  </a:txBody>
                  <a:tcPr/>
                </a:tc>
                <a:tc>
                  <a:txBody>
                    <a:bodyPr/>
                    <a:lstStyle/>
                    <a:p>
                      <a:r>
                        <a:rPr lang="en-US" sz="2400" dirty="0" smtClean="0"/>
                        <a:t>c1</a:t>
                      </a:r>
                      <a:endParaRPr lang="en-US" sz="2400" dirty="0"/>
                    </a:p>
                  </a:txBody>
                  <a:tcPr/>
                </a:tc>
              </a:tr>
              <a:tr h="370840">
                <a:tc>
                  <a:txBody>
                    <a:bodyPr/>
                    <a:lstStyle/>
                    <a:p>
                      <a:r>
                        <a:rPr lang="en-US" sz="2400" dirty="0" smtClean="0"/>
                        <a:t>a2</a:t>
                      </a:r>
                      <a:endParaRPr lang="en-US" sz="2400" dirty="0"/>
                    </a:p>
                  </a:txBody>
                  <a:tcPr/>
                </a:tc>
                <a:tc>
                  <a:txBody>
                    <a:bodyPr/>
                    <a:lstStyle/>
                    <a:p>
                      <a:r>
                        <a:rPr lang="en-US" sz="2400" dirty="0" smtClean="0"/>
                        <a:t>b1</a:t>
                      </a:r>
                      <a:endParaRPr lang="en-US" sz="2400" dirty="0"/>
                    </a:p>
                  </a:txBody>
                  <a:tcPr/>
                </a:tc>
                <a:tc>
                  <a:txBody>
                    <a:bodyPr/>
                    <a:lstStyle/>
                    <a:p>
                      <a:r>
                        <a:rPr lang="en-US" sz="2400" dirty="0" smtClean="0"/>
                        <a:t>c1</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b1</a:t>
                      </a:r>
                      <a:endParaRPr lang="en-US" sz="2400" dirty="0"/>
                    </a:p>
                  </a:txBody>
                  <a:tcPr/>
                </a:tc>
                <a:tc>
                  <a:txBody>
                    <a:bodyPr/>
                    <a:lstStyle/>
                    <a:p>
                      <a:r>
                        <a:rPr lang="en-US" sz="2400" dirty="0" smtClean="0"/>
                        <a:t>c1</a:t>
                      </a:r>
                      <a:endParaRPr lang="en-US" sz="2400" dirty="0"/>
                    </a:p>
                  </a:txBody>
                  <a:tcPr/>
                </a:tc>
              </a:tr>
            </a:tbl>
          </a:graphicData>
        </a:graphic>
      </p:graphicFrame>
      <p:graphicFrame>
        <p:nvGraphicFramePr>
          <p:cNvPr id="5" name="Content Placeholder 3"/>
          <p:cNvGraphicFramePr>
            <a:graphicFrameLocks/>
          </p:cNvGraphicFramePr>
          <p:nvPr/>
        </p:nvGraphicFramePr>
        <p:xfrm>
          <a:off x="1337726" y="4143380"/>
          <a:ext cx="2091266" cy="1828800"/>
        </p:xfrm>
        <a:graphic>
          <a:graphicData uri="http://schemas.openxmlformats.org/drawingml/2006/table">
            <a:tbl>
              <a:tblPr firstRow="1" bandRow="1">
                <a:tableStyleId>{5C22544A-7EE6-4342-B048-85BDC9FD1C3A}</a:tableStyleId>
              </a:tblPr>
              <a:tblGrid>
                <a:gridCol w="1045633"/>
                <a:gridCol w="1045633"/>
              </a:tblGrid>
              <a:tr h="370840">
                <a:tc>
                  <a:txBody>
                    <a:bodyPr/>
                    <a:lstStyle/>
                    <a:p>
                      <a:r>
                        <a:rPr lang="en-US" sz="2400" dirty="0" smtClean="0"/>
                        <a:t>A</a:t>
                      </a:r>
                      <a:endParaRPr lang="en-US" sz="2400" dirty="0"/>
                    </a:p>
                  </a:txBody>
                  <a:tcPr/>
                </a:tc>
                <a:tc>
                  <a:txBody>
                    <a:bodyPr/>
                    <a:lstStyle/>
                    <a:p>
                      <a:r>
                        <a:rPr lang="en-US" sz="2400" dirty="0" smtClean="0"/>
                        <a:t>B</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b1</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b2</a:t>
                      </a:r>
                      <a:endParaRPr lang="en-US" sz="2400" dirty="0"/>
                    </a:p>
                  </a:txBody>
                  <a:tcPr/>
                </a:tc>
              </a:tr>
              <a:tr h="370840">
                <a:tc>
                  <a:txBody>
                    <a:bodyPr/>
                    <a:lstStyle/>
                    <a:p>
                      <a:r>
                        <a:rPr lang="en-US" sz="2400" dirty="0" smtClean="0"/>
                        <a:t>a2</a:t>
                      </a:r>
                      <a:endParaRPr lang="en-US" sz="2400" dirty="0"/>
                    </a:p>
                  </a:txBody>
                  <a:tcPr/>
                </a:tc>
                <a:tc>
                  <a:txBody>
                    <a:bodyPr/>
                    <a:lstStyle/>
                    <a:p>
                      <a:r>
                        <a:rPr lang="en-US" sz="2400" dirty="0" smtClean="0"/>
                        <a:t>b1</a:t>
                      </a:r>
                      <a:endParaRPr lang="en-US" sz="2400" dirty="0"/>
                    </a:p>
                  </a:txBody>
                  <a:tcPr/>
                </a:tc>
              </a:tr>
            </a:tbl>
          </a:graphicData>
        </a:graphic>
      </p:graphicFrame>
      <p:graphicFrame>
        <p:nvGraphicFramePr>
          <p:cNvPr id="6" name="Content Placeholder 3"/>
          <p:cNvGraphicFramePr>
            <a:graphicFrameLocks/>
          </p:cNvGraphicFramePr>
          <p:nvPr/>
        </p:nvGraphicFramePr>
        <p:xfrm>
          <a:off x="4000496" y="4143380"/>
          <a:ext cx="2091266" cy="1828800"/>
        </p:xfrm>
        <a:graphic>
          <a:graphicData uri="http://schemas.openxmlformats.org/drawingml/2006/table">
            <a:tbl>
              <a:tblPr firstRow="1" bandRow="1">
                <a:tableStyleId>{5C22544A-7EE6-4342-B048-85BDC9FD1C3A}</a:tableStyleId>
              </a:tblPr>
              <a:tblGrid>
                <a:gridCol w="1045633"/>
                <a:gridCol w="1045633"/>
              </a:tblGrid>
              <a:tr h="370840">
                <a:tc>
                  <a:txBody>
                    <a:bodyPr/>
                    <a:lstStyle/>
                    <a:p>
                      <a:r>
                        <a:rPr lang="en-US" sz="2400" dirty="0" smtClean="0"/>
                        <a:t>B</a:t>
                      </a:r>
                      <a:endParaRPr lang="en-US" sz="2400" dirty="0"/>
                    </a:p>
                  </a:txBody>
                  <a:tcPr/>
                </a:tc>
                <a:tc>
                  <a:txBody>
                    <a:bodyPr/>
                    <a:lstStyle/>
                    <a:p>
                      <a:r>
                        <a:rPr lang="en-US" sz="2400" dirty="0" smtClean="0"/>
                        <a:t>C</a:t>
                      </a:r>
                      <a:endParaRPr lang="en-US" sz="2400" dirty="0"/>
                    </a:p>
                  </a:txBody>
                  <a:tcPr/>
                </a:tc>
              </a:tr>
              <a:tr h="370840">
                <a:tc>
                  <a:txBody>
                    <a:bodyPr/>
                    <a:lstStyle/>
                    <a:p>
                      <a:r>
                        <a:rPr lang="en-US" sz="2400" dirty="0" smtClean="0"/>
                        <a:t>b1</a:t>
                      </a:r>
                      <a:endParaRPr lang="en-US" sz="2400" dirty="0"/>
                    </a:p>
                  </a:txBody>
                  <a:tcPr/>
                </a:tc>
                <a:tc>
                  <a:txBody>
                    <a:bodyPr/>
                    <a:lstStyle/>
                    <a:p>
                      <a:r>
                        <a:rPr lang="en-US" sz="2400" dirty="0" smtClean="0"/>
                        <a:t>c2</a:t>
                      </a:r>
                      <a:endParaRPr lang="en-US" sz="2400" dirty="0"/>
                    </a:p>
                  </a:txBody>
                  <a:tcPr/>
                </a:tc>
              </a:tr>
              <a:tr h="370840">
                <a:tc>
                  <a:txBody>
                    <a:bodyPr/>
                    <a:lstStyle/>
                    <a:p>
                      <a:r>
                        <a:rPr lang="en-US" sz="2400" dirty="0" smtClean="0"/>
                        <a:t>b2</a:t>
                      </a:r>
                      <a:endParaRPr lang="en-US" sz="2400" dirty="0"/>
                    </a:p>
                  </a:txBody>
                  <a:tcPr/>
                </a:tc>
                <a:tc>
                  <a:txBody>
                    <a:bodyPr/>
                    <a:lstStyle/>
                    <a:p>
                      <a:r>
                        <a:rPr lang="en-US" sz="2400" dirty="0" smtClean="0"/>
                        <a:t>c1</a:t>
                      </a:r>
                      <a:endParaRPr lang="en-US" sz="2400" dirty="0"/>
                    </a:p>
                  </a:txBody>
                  <a:tcPr/>
                </a:tc>
              </a:tr>
              <a:tr h="370840">
                <a:tc>
                  <a:txBody>
                    <a:bodyPr/>
                    <a:lstStyle/>
                    <a:p>
                      <a:r>
                        <a:rPr lang="en-US" sz="2400" dirty="0" smtClean="0"/>
                        <a:t>b1</a:t>
                      </a:r>
                      <a:endParaRPr lang="en-US" sz="2400" dirty="0"/>
                    </a:p>
                  </a:txBody>
                  <a:tcPr/>
                </a:tc>
                <a:tc>
                  <a:txBody>
                    <a:bodyPr/>
                    <a:lstStyle/>
                    <a:p>
                      <a:r>
                        <a:rPr lang="en-US" sz="2400" dirty="0" smtClean="0"/>
                        <a:t>c1</a:t>
                      </a:r>
                      <a:endParaRPr lang="en-US" sz="2400" dirty="0"/>
                    </a:p>
                  </a:txBody>
                  <a:tcPr/>
                </a:tc>
              </a:tr>
            </a:tbl>
          </a:graphicData>
        </a:graphic>
      </p:graphicFrame>
      <p:graphicFrame>
        <p:nvGraphicFramePr>
          <p:cNvPr id="7" name="Content Placeholder 3"/>
          <p:cNvGraphicFramePr>
            <a:graphicFrameLocks/>
          </p:cNvGraphicFramePr>
          <p:nvPr/>
        </p:nvGraphicFramePr>
        <p:xfrm>
          <a:off x="6624138" y="4143380"/>
          <a:ext cx="2091266" cy="1828800"/>
        </p:xfrm>
        <a:graphic>
          <a:graphicData uri="http://schemas.openxmlformats.org/drawingml/2006/table">
            <a:tbl>
              <a:tblPr firstRow="1" bandRow="1">
                <a:tableStyleId>{5C22544A-7EE6-4342-B048-85BDC9FD1C3A}</a:tableStyleId>
              </a:tblPr>
              <a:tblGrid>
                <a:gridCol w="1045633"/>
                <a:gridCol w="1045633"/>
              </a:tblGrid>
              <a:tr h="370840">
                <a:tc>
                  <a:txBody>
                    <a:bodyPr/>
                    <a:lstStyle/>
                    <a:p>
                      <a:r>
                        <a:rPr lang="en-US" sz="2400" dirty="0" smtClean="0"/>
                        <a:t>A</a:t>
                      </a:r>
                      <a:endParaRPr lang="en-US" sz="2400" dirty="0"/>
                    </a:p>
                  </a:txBody>
                  <a:tcPr/>
                </a:tc>
                <a:tc>
                  <a:txBody>
                    <a:bodyPr/>
                    <a:lstStyle/>
                    <a:p>
                      <a:r>
                        <a:rPr lang="en-US" sz="2400" dirty="0" smtClean="0"/>
                        <a:t>C</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c2</a:t>
                      </a:r>
                      <a:endParaRPr lang="en-US" sz="2400" dirty="0"/>
                    </a:p>
                  </a:txBody>
                  <a:tcPr/>
                </a:tc>
              </a:tr>
              <a:tr h="370840">
                <a:tc>
                  <a:txBody>
                    <a:bodyPr/>
                    <a:lstStyle/>
                    <a:p>
                      <a:r>
                        <a:rPr lang="en-US" sz="2400" dirty="0" smtClean="0"/>
                        <a:t>a1</a:t>
                      </a:r>
                      <a:endParaRPr lang="en-US" sz="2400" dirty="0"/>
                    </a:p>
                  </a:txBody>
                  <a:tcPr/>
                </a:tc>
                <a:tc>
                  <a:txBody>
                    <a:bodyPr/>
                    <a:lstStyle/>
                    <a:p>
                      <a:r>
                        <a:rPr lang="en-US" sz="2400" dirty="0" smtClean="0"/>
                        <a:t>c1</a:t>
                      </a:r>
                      <a:endParaRPr lang="en-US" sz="2400" dirty="0"/>
                    </a:p>
                  </a:txBody>
                  <a:tcPr/>
                </a:tc>
              </a:tr>
              <a:tr h="370840">
                <a:tc>
                  <a:txBody>
                    <a:bodyPr/>
                    <a:lstStyle/>
                    <a:p>
                      <a:r>
                        <a:rPr lang="en-US" sz="2400" dirty="0" smtClean="0"/>
                        <a:t>a2</a:t>
                      </a:r>
                      <a:endParaRPr lang="en-US" sz="2400" dirty="0"/>
                    </a:p>
                  </a:txBody>
                  <a:tcPr/>
                </a:tc>
                <a:tc>
                  <a:txBody>
                    <a:bodyPr/>
                    <a:lstStyle/>
                    <a:p>
                      <a:r>
                        <a:rPr lang="en-US" sz="2400" dirty="0" smtClean="0"/>
                        <a:t>c1</a:t>
                      </a:r>
                      <a:endParaRPr lang="en-US" sz="24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smtClean="0"/>
              <a:t>وابستگي تابعي (</a:t>
            </a:r>
            <a:r>
              <a:rPr lang="en-US" dirty="0" smtClean="0"/>
              <a:t>functional dependency</a:t>
            </a:r>
            <a:r>
              <a:rPr lang="fa-IR" dirty="0" smtClean="0"/>
              <a:t>)</a:t>
            </a:r>
            <a:endParaRPr lang="en-US" dirty="0"/>
          </a:p>
        </p:txBody>
      </p:sp>
      <p:sp>
        <p:nvSpPr>
          <p:cNvPr id="3" name="Content Placeholder 2"/>
          <p:cNvSpPr>
            <a:spLocks noGrp="1"/>
          </p:cNvSpPr>
          <p:nvPr>
            <p:ph idx="1"/>
          </p:nvPr>
        </p:nvSpPr>
        <p:spPr>
          <a:xfrm>
            <a:off x="1142976" y="1447800"/>
            <a:ext cx="7790712" cy="4800600"/>
          </a:xfrm>
        </p:spPr>
        <p:txBody>
          <a:bodyPr/>
          <a:lstStyle/>
          <a:p>
            <a:r>
              <a:rPr lang="fa-IR" dirty="0" smtClean="0"/>
              <a:t>اگر </a:t>
            </a:r>
            <a:r>
              <a:rPr lang="en-US" dirty="0" smtClean="0"/>
              <a:t>A</a:t>
            </a:r>
            <a:r>
              <a:rPr lang="fa-IR" dirty="0" smtClean="0"/>
              <a:t> و </a:t>
            </a:r>
            <a:r>
              <a:rPr lang="en-US" dirty="0" smtClean="0"/>
              <a:t>B</a:t>
            </a:r>
            <a:r>
              <a:rPr lang="fa-IR" dirty="0" smtClean="0"/>
              <a:t> دو مجموعه صفت در شماي </a:t>
            </a:r>
            <a:r>
              <a:rPr lang="en-US" dirty="0" smtClean="0"/>
              <a:t>R</a:t>
            </a:r>
            <a:r>
              <a:rPr lang="fa-IR" dirty="0" smtClean="0"/>
              <a:t> باشند، آنگاه وابستگي تابعي</a:t>
            </a:r>
          </a:p>
          <a:p>
            <a:pPr algn="ctr">
              <a:buNone/>
            </a:pPr>
            <a:r>
              <a:rPr lang="fa-IR" dirty="0" smtClean="0"/>
              <a:t> </a:t>
            </a:r>
            <a:r>
              <a:rPr lang="en-US" dirty="0" smtClean="0"/>
              <a:t>A </a:t>
            </a:r>
            <a:r>
              <a:rPr lang="en-US" dirty="0" smtClean="0">
                <a:sym typeface="Wingdings" pitchFamily="2" charset="2"/>
              </a:rPr>
              <a:t> B</a:t>
            </a:r>
            <a:r>
              <a:rPr lang="fa-IR" dirty="0" smtClean="0">
                <a:sym typeface="Wingdings" pitchFamily="2" charset="2"/>
              </a:rPr>
              <a:t> </a:t>
            </a:r>
          </a:p>
          <a:p>
            <a:pPr>
              <a:buNone/>
            </a:pPr>
            <a:r>
              <a:rPr lang="fa-IR" dirty="0" smtClean="0">
                <a:sym typeface="Wingdings" pitchFamily="2" charset="2"/>
              </a:rPr>
              <a:t>	برقرار است اگر براي تمام رابطه‌ها در </a:t>
            </a:r>
            <a:r>
              <a:rPr lang="en-US" dirty="0" smtClean="0">
                <a:sym typeface="Wingdings" pitchFamily="2" charset="2"/>
              </a:rPr>
              <a:t>R</a:t>
            </a:r>
            <a:r>
              <a:rPr lang="fa-IR" dirty="0" smtClean="0">
                <a:sym typeface="Wingdings" pitchFamily="2" charset="2"/>
              </a:rPr>
              <a:t>، به ازاي هر مقدار </a:t>
            </a:r>
            <a:r>
              <a:rPr lang="en-US" dirty="0" smtClean="0">
                <a:sym typeface="Wingdings" pitchFamily="2" charset="2"/>
              </a:rPr>
              <a:t>A</a:t>
            </a:r>
            <a:r>
              <a:rPr lang="fa-IR" dirty="0" smtClean="0">
                <a:sym typeface="Wingdings" pitchFamily="2" charset="2"/>
              </a:rPr>
              <a:t> فقط يک مقدار در </a:t>
            </a:r>
            <a:r>
              <a:rPr lang="en-US" dirty="0" smtClean="0">
                <a:sym typeface="Wingdings" pitchFamily="2" charset="2"/>
              </a:rPr>
              <a:t>B</a:t>
            </a:r>
            <a:r>
              <a:rPr lang="fa-IR" dirty="0" smtClean="0">
                <a:sym typeface="Wingdings" pitchFamily="2" charset="2"/>
              </a:rPr>
              <a:t> داشته باشيم.</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Fifth Normal Form</a:t>
            </a:r>
            <a:endParaRPr lang="en-US" dirty="0"/>
          </a:p>
        </p:txBody>
      </p:sp>
      <p:sp>
        <p:nvSpPr>
          <p:cNvPr id="3" name="Content Placeholder 2"/>
          <p:cNvSpPr>
            <a:spLocks noGrp="1"/>
          </p:cNvSpPr>
          <p:nvPr>
            <p:ph idx="1"/>
          </p:nvPr>
        </p:nvSpPr>
        <p:spPr/>
        <p:txBody>
          <a:bodyPr/>
          <a:lstStyle/>
          <a:p>
            <a:endParaRPr lang="fa-IR" dirty="0" smtClean="0"/>
          </a:p>
          <a:p>
            <a:r>
              <a:rPr lang="fa-IR" dirty="0" smtClean="0"/>
              <a:t>جدول </a:t>
            </a:r>
            <a:r>
              <a:rPr lang="en-US" sz="3200" dirty="0" smtClean="0"/>
              <a:t>R</a:t>
            </a:r>
            <a:r>
              <a:rPr lang="fa-IR" sz="3200" dirty="0" smtClean="0"/>
              <a:t> </a:t>
            </a:r>
            <a:r>
              <a:rPr lang="fa-IR" dirty="0" smtClean="0"/>
              <a:t>در </a:t>
            </a:r>
            <a:r>
              <a:rPr lang="en-US" sz="3200" dirty="0" smtClean="0"/>
              <a:t>5NF</a:t>
            </a:r>
            <a:r>
              <a:rPr lang="fa-IR" sz="3200" dirty="0" smtClean="0"/>
              <a:t> </a:t>
            </a:r>
            <a:r>
              <a:rPr lang="fa-IR" dirty="0" smtClean="0"/>
              <a:t>است اگر و تنها اگر به کليدهاي کانديدش وابستگي </a:t>
            </a:r>
            <a:r>
              <a:rPr lang="fa-IR" smtClean="0"/>
              <a:t>پيوندي نداشته </a:t>
            </a:r>
            <a:r>
              <a:rPr lang="fa-IR" dirty="0" smtClean="0"/>
              <a:t>باشد.</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يادآوري</a:t>
            </a:r>
            <a:endParaRPr lang="en-US" dirty="0"/>
          </a:p>
        </p:txBody>
      </p:sp>
      <p:sp>
        <p:nvSpPr>
          <p:cNvPr id="3" name="Content Placeholder 2"/>
          <p:cNvSpPr>
            <a:spLocks noGrp="1"/>
          </p:cNvSpPr>
          <p:nvPr>
            <p:ph idx="1"/>
          </p:nvPr>
        </p:nvSpPr>
        <p:spPr/>
        <p:txBody>
          <a:bodyPr>
            <a:normAutofit lnSpcReduction="10000"/>
          </a:bodyPr>
          <a:lstStyle/>
          <a:p>
            <a:pPr algn="l" rtl="0"/>
            <a:endParaRPr lang="en-US" dirty="0" smtClean="0"/>
          </a:p>
          <a:p>
            <a:pPr algn="l" rtl="0"/>
            <a:r>
              <a:rPr lang="en-US" dirty="0" smtClean="0"/>
              <a:t>y=f(x)</a:t>
            </a:r>
          </a:p>
          <a:p>
            <a:pPr algn="r"/>
            <a:r>
              <a:rPr lang="fa-IR" dirty="0" smtClean="0"/>
              <a:t>به ازاي هر مقدار </a:t>
            </a:r>
            <a:r>
              <a:rPr lang="en-US" dirty="0" smtClean="0"/>
              <a:t>x</a:t>
            </a:r>
            <a:r>
              <a:rPr lang="fa-IR" dirty="0" smtClean="0"/>
              <a:t>‌يک مقدار براي </a:t>
            </a:r>
            <a:r>
              <a:rPr lang="en-US" dirty="0" smtClean="0"/>
              <a:t>y</a:t>
            </a:r>
            <a:r>
              <a:rPr lang="fa-IR" dirty="0" smtClean="0"/>
              <a:t> داريم.</a:t>
            </a:r>
          </a:p>
          <a:p>
            <a:pPr algn="r"/>
            <a:endParaRPr lang="fa-IR" dirty="0" smtClean="0"/>
          </a:p>
          <a:p>
            <a:pPr algn="r"/>
            <a:endParaRPr lang="fa-IR" dirty="0" smtClean="0"/>
          </a:p>
          <a:p>
            <a:pPr algn="r"/>
            <a:endParaRPr lang="fa-IR" dirty="0" smtClean="0"/>
          </a:p>
          <a:p>
            <a:pPr algn="r"/>
            <a:r>
              <a:rPr lang="fa-IR" dirty="0" smtClean="0"/>
              <a:t>گوييم </a:t>
            </a:r>
            <a:r>
              <a:rPr lang="en-US" dirty="0" smtClean="0"/>
              <a:t>y</a:t>
            </a:r>
            <a:r>
              <a:rPr lang="fa-IR" dirty="0" smtClean="0"/>
              <a:t> به </a:t>
            </a:r>
            <a:r>
              <a:rPr lang="en-US" dirty="0" smtClean="0"/>
              <a:t>x</a:t>
            </a:r>
            <a:r>
              <a:rPr lang="fa-IR" dirty="0" smtClean="0"/>
              <a:t> وابستگي تابعي دارد.</a:t>
            </a:r>
            <a:endParaRPr lang="en-US" dirty="0"/>
          </a:p>
        </p:txBody>
      </p:sp>
      <p:pic>
        <p:nvPicPr>
          <p:cNvPr id="1026" name="Picture 2"/>
          <p:cNvPicPr>
            <a:picLocks noChangeAspect="1" noChangeArrowheads="1"/>
          </p:cNvPicPr>
          <p:nvPr/>
        </p:nvPicPr>
        <p:blipFill>
          <a:blip r:embed="rId2"/>
          <a:srcRect/>
          <a:stretch>
            <a:fillRect/>
          </a:stretch>
        </p:blipFill>
        <p:spPr bwMode="auto">
          <a:xfrm>
            <a:off x="4286248" y="3857628"/>
            <a:ext cx="1494406" cy="8572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714356"/>
            <a:ext cx="7498080" cy="5534044"/>
          </a:xfrm>
        </p:spPr>
        <p:txBody>
          <a:bodyPr>
            <a:normAutofit fontScale="92500" lnSpcReduction="20000"/>
          </a:bodyPr>
          <a:lstStyle/>
          <a:p>
            <a:r>
              <a:rPr lang="fa-IR" dirty="0" smtClean="0"/>
              <a:t>نکته: وابستگي تابعي بايد از ذات صفات (معناي صفات) ناشي شده باشد.</a:t>
            </a:r>
          </a:p>
          <a:p>
            <a:r>
              <a:rPr lang="fa-IR" dirty="0" smtClean="0">
                <a:solidFill>
                  <a:srgbClr val="FF0000"/>
                </a:solidFill>
              </a:rPr>
              <a:t>مثال</a:t>
            </a:r>
            <a:r>
              <a:rPr lang="fa-IR" dirty="0" smtClean="0"/>
              <a:t>: آيا </a:t>
            </a:r>
            <a:r>
              <a:rPr lang="en-US" dirty="0" err="1" smtClean="0"/>
              <a:t>avg</a:t>
            </a:r>
            <a:r>
              <a:rPr lang="en-US" dirty="0" smtClean="0"/>
              <a:t> </a:t>
            </a:r>
            <a:r>
              <a:rPr lang="en-US" dirty="0" smtClean="0">
                <a:sym typeface="Wingdings" pitchFamily="2" charset="2"/>
              </a:rPr>
              <a:t> S#</a:t>
            </a:r>
            <a:r>
              <a:rPr lang="fa-IR" dirty="0" smtClean="0">
                <a:sym typeface="Wingdings" pitchFamily="2" charset="2"/>
              </a:rPr>
              <a:t> برقرار است؟</a:t>
            </a:r>
          </a:p>
          <a:p>
            <a:pPr lvl="1"/>
            <a:r>
              <a:rPr lang="fa-IR" dirty="0" smtClean="0"/>
              <a:t>برقرار نيست.</a:t>
            </a:r>
          </a:p>
          <a:p>
            <a:r>
              <a:rPr lang="fa-IR" dirty="0" smtClean="0">
                <a:solidFill>
                  <a:srgbClr val="FF0000"/>
                </a:solidFill>
              </a:rPr>
              <a:t>مثال</a:t>
            </a:r>
            <a:r>
              <a:rPr lang="fa-IR" dirty="0" smtClean="0"/>
              <a:t>: آيا </a:t>
            </a:r>
            <a:r>
              <a:rPr lang="en-US" dirty="0" smtClean="0">
                <a:sym typeface="Wingdings" pitchFamily="2" charset="2"/>
              </a:rPr>
              <a:t>S#  </a:t>
            </a:r>
            <a:r>
              <a:rPr lang="en-US" dirty="0" err="1" smtClean="0"/>
              <a:t>avg</a:t>
            </a:r>
            <a:r>
              <a:rPr lang="en-US" dirty="0" smtClean="0"/>
              <a:t> </a:t>
            </a:r>
            <a:r>
              <a:rPr lang="fa-IR" dirty="0" smtClean="0"/>
              <a:t> </a:t>
            </a:r>
            <a:r>
              <a:rPr lang="fa-IR" dirty="0" smtClean="0">
                <a:sym typeface="Wingdings" pitchFamily="2" charset="2"/>
              </a:rPr>
              <a:t>برقرار است؟</a:t>
            </a:r>
          </a:p>
          <a:p>
            <a:pPr lvl="1"/>
            <a:r>
              <a:rPr lang="fa-IR" dirty="0" smtClean="0"/>
              <a:t>برقرار است.</a:t>
            </a:r>
            <a:endParaRPr lang="en-US" dirty="0" smtClean="0"/>
          </a:p>
          <a:p>
            <a:r>
              <a:rPr lang="fa-IR" dirty="0" smtClean="0">
                <a:solidFill>
                  <a:srgbClr val="FF0000"/>
                </a:solidFill>
              </a:rPr>
              <a:t>مثال</a:t>
            </a:r>
            <a:r>
              <a:rPr lang="fa-IR" dirty="0" smtClean="0"/>
              <a:t>: آيا </a:t>
            </a:r>
            <a:r>
              <a:rPr lang="en-US" dirty="0" err="1" smtClean="0"/>
              <a:t>sname,avg</a:t>
            </a:r>
            <a:r>
              <a:rPr lang="en-US" dirty="0" smtClean="0"/>
              <a:t> </a:t>
            </a:r>
            <a:r>
              <a:rPr lang="en-US" dirty="0" smtClean="0">
                <a:sym typeface="Wingdings" pitchFamily="2" charset="2"/>
              </a:rPr>
              <a:t> city</a:t>
            </a:r>
            <a:r>
              <a:rPr lang="fa-IR" dirty="0" smtClean="0">
                <a:sym typeface="Wingdings" pitchFamily="2" charset="2"/>
              </a:rPr>
              <a:t> برقرار است؟</a:t>
            </a:r>
          </a:p>
          <a:p>
            <a:pPr lvl="1"/>
            <a:r>
              <a:rPr lang="fa-IR" dirty="0" smtClean="0"/>
              <a:t>برقرار نيست.</a:t>
            </a:r>
          </a:p>
          <a:p>
            <a:r>
              <a:rPr lang="fa-IR" dirty="0" smtClean="0">
                <a:solidFill>
                  <a:srgbClr val="FF0000"/>
                </a:solidFill>
              </a:rPr>
              <a:t>مثال</a:t>
            </a:r>
            <a:r>
              <a:rPr lang="fa-IR" dirty="0" smtClean="0"/>
              <a:t>: </a:t>
            </a:r>
            <a:r>
              <a:rPr lang="en-US" dirty="0" err="1" smtClean="0"/>
              <a:t>s#,sname</a:t>
            </a:r>
            <a:r>
              <a:rPr lang="en-US" dirty="0" smtClean="0"/>
              <a:t> </a:t>
            </a:r>
            <a:r>
              <a:rPr lang="en-US" dirty="0" smtClean="0">
                <a:sym typeface="Wingdings" pitchFamily="2" charset="2"/>
              </a:rPr>
              <a:t> </a:t>
            </a:r>
            <a:r>
              <a:rPr lang="en-US" dirty="0" err="1" smtClean="0">
                <a:sym typeface="Wingdings" pitchFamily="2" charset="2"/>
              </a:rPr>
              <a:t>city,avg,clg</a:t>
            </a:r>
            <a:r>
              <a:rPr lang="en-US" dirty="0" smtClean="0">
                <a:sym typeface="Wingdings" pitchFamily="2" charset="2"/>
              </a:rPr>
              <a:t>#</a:t>
            </a:r>
            <a:endParaRPr lang="fa-IR" dirty="0" smtClean="0">
              <a:sym typeface="Wingdings" pitchFamily="2" charset="2"/>
            </a:endParaRPr>
          </a:p>
          <a:p>
            <a:pPr lvl="1"/>
            <a:r>
              <a:rPr lang="fa-IR" dirty="0" smtClean="0"/>
              <a:t>برقرار است.</a:t>
            </a:r>
          </a:p>
          <a:p>
            <a:pPr lvl="1"/>
            <a:endParaRPr lang="en-US" dirty="0"/>
          </a:p>
        </p:txBody>
      </p:sp>
      <p:cxnSp>
        <p:nvCxnSpPr>
          <p:cNvPr id="5" name="Straight Connector 4"/>
          <p:cNvCxnSpPr/>
          <p:nvPr/>
        </p:nvCxnSpPr>
        <p:spPr>
          <a:xfrm rot="5400000">
            <a:off x="5934901" y="1751632"/>
            <a:ext cx="714380" cy="2857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5741721" y="3749983"/>
            <a:ext cx="714380" cy="2857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2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2000"/>
                                        <p:tgtEl>
                                          <p:spTgt spid="3">
                                            <p:txEl>
                                              <p:pRg st="6" end="6"/>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20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2000"/>
                                        <p:tgtEl>
                                          <p:spTgt spid="3">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fa-IR" dirty="0" smtClean="0">
                <a:solidFill>
                  <a:srgbClr val="FF0000"/>
                </a:solidFill>
              </a:rPr>
              <a:t>نکته</a:t>
            </a:r>
            <a:r>
              <a:rPr lang="fa-IR" dirty="0" smtClean="0"/>
              <a:t>: وابستگي تابعي براي تعريف محدوديت‌هاي بانک اطلاعات نيز به‌کار مي‌رود.</a:t>
            </a:r>
          </a:p>
          <a:p>
            <a:endParaRPr lang="fa-IR" dirty="0" smtClean="0"/>
          </a:p>
          <a:p>
            <a:r>
              <a:rPr lang="fa-IR" dirty="0" smtClean="0">
                <a:solidFill>
                  <a:srgbClr val="FF0000"/>
                </a:solidFill>
              </a:rPr>
              <a:t>مثال</a:t>
            </a:r>
            <a:r>
              <a:rPr lang="fa-IR" dirty="0" smtClean="0"/>
              <a:t>: </a:t>
            </a:r>
            <a:r>
              <a:rPr lang="en-US" dirty="0" smtClean="0"/>
              <a:t>S# </a:t>
            </a:r>
            <a:r>
              <a:rPr lang="en-US" dirty="0" smtClean="0">
                <a:sym typeface="Wingdings" pitchFamily="2" charset="2"/>
              </a:rPr>
              <a:t> </a:t>
            </a:r>
            <a:r>
              <a:rPr lang="en-US" dirty="0" err="1" smtClean="0">
                <a:sym typeface="Wingdings" pitchFamily="2" charset="2"/>
              </a:rPr>
              <a:t>avg</a:t>
            </a:r>
            <a:r>
              <a:rPr lang="fa-IR" dirty="0" smtClean="0">
                <a:sym typeface="Wingdings" pitchFamily="2" charset="2"/>
              </a:rPr>
              <a:t> ؟</a:t>
            </a:r>
          </a:p>
          <a:p>
            <a:pPr lvl="1"/>
            <a:r>
              <a:rPr lang="fa-IR" dirty="0" smtClean="0">
                <a:sym typeface="Wingdings" pitchFamily="2" charset="2"/>
              </a:rPr>
              <a:t>هر دانشجو يک معدل دارد. (يک محدوديت است)</a:t>
            </a:r>
          </a:p>
          <a:p>
            <a:pPr lvl="1"/>
            <a:endParaRPr lang="fa-IR" dirty="0" smtClean="0"/>
          </a:p>
          <a:p>
            <a:r>
              <a:rPr lang="fa-IR" dirty="0" smtClean="0">
                <a:solidFill>
                  <a:srgbClr val="FF0000"/>
                </a:solidFill>
              </a:rPr>
              <a:t>مثال</a:t>
            </a:r>
            <a:r>
              <a:rPr lang="fa-IR" dirty="0" smtClean="0"/>
              <a:t>: </a:t>
            </a:r>
            <a:r>
              <a:rPr lang="en-US" dirty="0" err="1" smtClean="0"/>
              <a:t>sname</a:t>
            </a:r>
            <a:r>
              <a:rPr lang="en-US" dirty="0" smtClean="0"/>
              <a:t> </a:t>
            </a:r>
            <a:r>
              <a:rPr lang="en-US" dirty="0" smtClean="0">
                <a:sym typeface="Wingdings" pitchFamily="2" charset="2"/>
              </a:rPr>
              <a:t> </a:t>
            </a:r>
            <a:r>
              <a:rPr lang="en-US" dirty="0" smtClean="0"/>
              <a:t>s#</a:t>
            </a:r>
            <a:r>
              <a:rPr lang="fa-IR" dirty="0" smtClean="0"/>
              <a:t>‌ </a:t>
            </a:r>
            <a:r>
              <a:rPr lang="fa-IR" dirty="0" smtClean="0">
                <a:sym typeface="Wingdings" pitchFamily="2" charset="2"/>
              </a:rPr>
              <a:t>؟</a:t>
            </a:r>
          </a:p>
          <a:p>
            <a:pPr lvl="1"/>
            <a:r>
              <a:rPr lang="fa-IR" dirty="0" smtClean="0">
                <a:sym typeface="Wingdings" pitchFamily="2" charset="2"/>
              </a:rPr>
              <a:t>درست نيست. دو نفر همنام نمي‌توانيم داشته باشيم.</a:t>
            </a:r>
          </a:p>
          <a:p>
            <a:pPr lvl="1"/>
            <a:endParaRPr lang="en-US" dirty="0"/>
          </a:p>
        </p:txBody>
      </p:sp>
      <p:cxnSp>
        <p:nvCxnSpPr>
          <p:cNvPr id="5" name="Straight Connector 4"/>
          <p:cNvCxnSpPr/>
          <p:nvPr/>
        </p:nvCxnSpPr>
        <p:spPr>
          <a:xfrm rot="5400000">
            <a:off x="6536545" y="5107793"/>
            <a:ext cx="642942" cy="2857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2000"/>
                                        <p:tgtEl>
                                          <p:spTgt spid="3">
                                            <p:txEl>
                                              <p:pRg st="5" end="5"/>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2000"/>
                                        <p:tgtEl>
                                          <p:spTgt spid="3">
                                            <p:txEl>
                                              <p:pRg st="6" end="6"/>
                                            </p:txEl>
                                          </p:spTgt>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15051</TotalTime>
  <Words>2712</Words>
  <Application>Microsoft Office PowerPoint</Application>
  <PresentationFormat>On-screen Show (4:3)</PresentationFormat>
  <Paragraphs>425</Paragraphs>
  <Slides>60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60</vt:i4>
      </vt:variant>
    </vt:vector>
  </HeadingPairs>
  <TitlesOfParts>
    <vt:vector size="73" baseType="lpstr">
      <vt:lpstr>B Nazanin</vt:lpstr>
      <vt:lpstr>B Roya</vt:lpstr>
      <vt:lpstr>B Titr</vt:lpstr>
      <vt:lpstr>B Traffic</vt:lpstr>
      <vt:lpstr>Gill Sans MT</vt:lpstr>
      <vt:lpstr>Lucida Calligraphy</vt:lpstr>
      <vt:lpstr>Majalla UI</vt:lpstr>
      <vt:lpstr>Symbol</vt:lpstr>
      <vt:lpstr>Times New Roman</vt:lpstr>
      <vt:lpstr>Verdana</vt:lpstr>
      <vt:lpstr>Wingdings</vt:lpstr>
      <vt:lpstr>Wingdings 2</vt:lpstr>
      <vt:lpstr>Solstice</vt:lpstr>
      <vt:lpstr>وابستگي و نرمال‌سازي</vt:lpstr>
      <vt:lpstr>مقدمه</vt:lpstr>
      <vt:lpstr>سه اشکال عمده در رابطه با جداول</vt:lpstr>
      <vt:lpstr>سه اشکال عمده در رابطه با جداول</vt:lpstr>
      <vt:lpstr>سه اشکال عمده در رابطه با جداول</vt:lpstr>
      <vt:lpstr>وابستگي تابعي (functional dependency)</vt:lpstr>
      <vt:lpstr>يادآوري</vt:lpstr>
      <vt:lpstr>PowerPoint Presentation</vt:lpstr>
      <vt:lpstr>PowerPoint Presentation</vt:lpstr>
      <vt:lpstr> وابستگي تابعي کامل (FFD) Full Functional Dependency</vt:lpstr>
      <vt:lpstr>وابستگي تابعي کامل مشابه خاصيت کمينگي است.</vt:lpstr>
      <vt:lpstr>ابر کليد</vt:lpstr>
      <vt:lpstr>کليد کانديد</vt:lpstr>
      <vt:lpstr>وابستگي تابعي بديهي</vt:lpstr>
      <vt:lpstr>مجموعه پوششي وابستگي</vt:lpstr>
      <vt:lpstr>قواعد استخراج وابستگي تابعي</vt:lpstr>
      <vt:lpstr>قواعد استخراج وابستگي تابعي</vt:lpstr>
      <vt:lpstr>قواعد استخراج وابستگي تابعي</vt:lpstr>
      <vt:lpstr>قواعد استخراج وابستگي تابعي</vt:lpstr>
      <vt:lpstr>مجموعه وابستگي معادل</vt:lpstr>
      <vt:lpstr>PowerPoint Presentation</vt:lpstr>
      <vt:lpstr>مثال: رابطه R‌ با صفات خاصه R=(U,V,W,X,Y,Z) و وابستگي تابعي F بصورت زير داده شده است. F+ را محاسبه نماييد.</vt:lpstr>
      <vt:lpstr>مجموعه وابستگي بهينه</vt:lpstr>
      <vt:lpstr>مثال: با توجه به مثال قبل مجموعه وابستگي تابعي پوششي بهينه را بدست آوريد.</vt:lpstr>
      <vt:lpstr>مجموعه صفات پوششی</vt:lpstr>
      <vt:lpstr>الگوریتم محاسبه مجموعه تمام صفت های وابسته به Attr (Attr+) </vt:lpstr>
      <vt:lpstr>مثال:</vt:lpstr>
      <vt:lpstr>نکات قابل توجه در محاسبه کلید کاندید</vt:lpstr>
      <vt:lpstr>مثال: بدست آوردن کلید کاندید</vt:lpstr>
      <vt:lpstr>نمودار وابستگي تابعي  FDD ( Function Dependency Diagram )</vt:lpstr>
      <vt:lpstr>تمرین</vt:lpstr>
      <vt:lpstr>نرمال‌سازي (normalization)</vt:lpstr>
      <vt:lpstr>فرم‌هاي نرمال</vt:lpstr>
      <vt:lpstr>فرم نرمال 1NF</vt:lpstr>
      <vt:lpstr>مثال:</vt:lpstr>
      <vt:lpstr>مشکل 1NF</vt:lpstr>
      <vt:lpstr>فرم نرمال 2NF</vt:lpstr>
      <vt:lpstr>نحوه تبديل از 1NF به 2NF</vt:lpstr>
      <vt:lpstr>فرم نرمال 2NF</vt:lpstr>
      <vt:lpstr>مشکل فرم نرمال 2NF</vt:lpstr>
      <vt:lpstr>فرم نرمال 3NF</vt:lpstr>
      <vt:lpstr>نحوه تبديل از 2NF به 3NF</vt:lpstr>
      <vt:lpstr>فرم نرمال 3NF</vt:lpstr>
      <vt:lpstr>مثال: در بانک اطلاعات زير ابتدا کليد‌هاي کانديد را بيابيد، سپس آنرا تا سطح 3NF نرمال نماييد.</vt:lpstr>
      <vt:lpstr>ادامه حل مثال - نرمال‌سازي</vt:lpstr>
      <vt:lpstr>از 3NF تا BCNF</vt:lpstr>
      <vt:lpstr>مثال1: جدول دانشجو در يک موسسه کوچک که دانشجوي همنام ندارد</vt:lpstr>
      <vt:lpstr>مثال2: جدول درس-دانشجو در همين موسسه</vt:lpstr>
      <vt:lpstr>ادامه مثال2</vt:lpstr>
      <vt:lpstr>مثال3- جدول امتحان در اين موسسه</vt:lpstr>
      <vt:lpstr>تعريف BCNF</vt:lpstr>
      <vt:lpstr>نکات ضروري در مورد BCNF</vt:lpstr>
      <vt:lpstr>وابستگي چند مقداري MVD multivalued dependency</vt:lpstr>
      <vt:lpstr>وابستگي چند مقداري بديهي</vt:lpstr>
      <vt:lpstr>Fourth Normal Form</vt:lpstr>
      <vt:lpstr>مثال: جدول دانشجو شامل نام دانشجو، اساتيدي که دانشجو با آنها درس دارد و وامهايي که دانشجو دريافت کرده و تاريخ آن وام‌ها</vt:lpstr>
      <vt:lpstr>در بخش نرمال سازی 3NF به جدول crs1 رسیدیم. نشان دهیدآیا این جدول نیاز به نرمال سازی 4NF دارد یا نه؟</vt:lpstr>
      <vt:lpstr>وابستگي پيوندي (join dependency يا JD)</vt:lpstr>
      <vt:lpstr>مثال: جدول زير را که در آن هر سه ستون روي‌هم تشکيل کليد کانديد مي‌دهند را تجزيه کنيد.</vt:lpstr>
      <vt:lpstr>Fifth Normal Form</vt:lpstr>
    </vt:vector>
  </TitlesOfParts>
  <Company>NONE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وابستگي و نرمال‌سازي</dc:title>
  <dc:creator>CHANGE_ME</dc:creator>
  <cp:lastModifiedBy>Windows User</cp:lastModifiedBy>
  <cp:revision>119</cp:revision>
  <dcterms:created xsi:type="dcterms:W3CDTF">2011-12-23T07:27:11Z</dcterms:created>
  <dcterms:modified xsi:type="dcterms:W3CDTF">2017-06-06T19:33:44Z</dcterms:modified>
</cp:coreProperties>
</file>