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260" r:id="rId3"/>
    <p:sldId id="277" r:id="rId4"/>
    <p:sldId id="279" r:id="rId5"/>
    <p:sldId id="280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301" r:id="rId21"/>
    <p:sldId id="298" r:id="rId22"/>
    <p:sldId id="299" r:id="rId23"/>
    <p:sldId id="300" r:id="rId24"/>
    <p:sldId id="302" r:id="rId25"/>
    <p:sldId id="258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25" autoAdjust="0"/>
    <p:restoredTop sz="95455" autoAdjust="0"/>
  </p:normalViewPr>
  <p:slideViewPr>
    <p:cSldViewPr>
      <p:cViewPr varScale="1">
        <p:scale>
          <a:sx n="74" d="100"/>
          <a:sy n="74" d="100"/>
        </p:scale>
        <p:origin x="10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34CFC-837A-410F-B857-5D143F9EAB30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ADE0E-4964-4DA6-91FA-F0AC63F9A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71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3400" y="2220479"/>
            <a:ext cx="7315200" cy="1374775"/>
          </a:xfrm>
          <a:solidFill>
            <a:schemeClr val="bg1"/>
          </a:solidFill>
        </p:spPr>
        <p:txBody>
          <a:bodyPr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90600" y="3290454"/>
            <a:ext cx="64008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a-IR" dirty="0" smtClean="0"/>
              <a:t>برای ویرایش عنوان کلیک کنید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7617F1DD-5F68-4428-A52C-84748ADF1FBB}" type="datetime1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4419600"/>
            <a:ext cx="4343400" cy="609600"/>
          </a:xfrm>
        </p:spPr>
        <p:txBody>
          <a:bodyPr>
            <a:noAutofit/>
          </a:bodyPr>
          <a:lstStyle>
            <a:lvl1pPr algn="ctr">
              <a:buNone/>
              <a:defRPr sz="2400" baseline="0"/>
            </a:lvl1pPr>
          </a:lstStyle>
          <a:p>
            <a:pPr lvl="0"/>
            <a:r>
              <a:rPr lang="fa-IR" dirty="0" smtClean="0"/>
              <a:t>برای ویرایش ارائه دهنده کلیک کنید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2209800" y="5029200"/>
            <a:ext cx="4114800" cy="457200"/>
          </a:xfrm>
        </p:spPr>
        <p:txBody>
          <a:bodyPr>
            <a:no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fa-IR" dirty="0" smtClean="0"/>
              <a:t>برای ویرایش ایمیل کلیک کنید</a:t>
            </a:r>
            <a:endParaRPr lang="en-US" dirty="0"/>
          </a:p>
        </p:txBody>
      </p:sp>
      <p:sp>
        <p:nvSpPr>
          <p:cNvPr id="14" name="Title Placeholder 1"/>
          <p:cNvSpPr txBox="1">
            <a:spLocks/>
          </p:cNvSpPr>
          <p:nvPr userDrawn="1"/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دانشگاه صنعتی شاهرود، مرکز آموزش‌های الکترونیکی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EBE68769-80FA-49FE-A51A-D0B13AE8497E}" type="datetime1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28800" y="4419600"/>
            <a:ext cx="4343400" cy="609600"/>
          </a:xfrm>
        </p:spPr>
        <p:txBody>
          <a:bodyPr>
            <a:noAutofit/>
          </a:bodyPr>
          <a:lstStyle>
            <a:lvl1pPr algn="ctr">
              <a:buNone/>
              <a:defRPr sz="2400" baseline="0"/>
            </a:lvl1pPr>
          </a:lstStyle>
          <a:p>
            <a:pPr lvl="0"/>
            <a:r>
              <a:rPr lang="fa-IR" dirty="0" smtClean="0"/>
              <a:t>برای ویرایش ارائه دهنده کلیک کنید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5181600"/>
            <a:ext cx="4114800" cy="457200"/>
          </a:xfrm>
        </p:spPr>
        <p:txBody>
          <a:bodyPr>
            <a:no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fa-IR" dirty="0" smtClean="0"/>
              <a:t>برای ویرایش ایمیل کلیک کنید</a:t>
            </a:r>
            <a:endParaRPr lang="en-US" dirty="0"/>
          </a:p>
        </p:txBody>
      </p:sp>
      <p:sp>
        <p:nvSpPr>
          <p:cNvPr id="14" name="Title Placeholder 1"/>
          <p:cNvSpPr txBox="1">
            <a:spLocks/>
          </p:cNvSpPr>
          <p:nvPr userDrawn="1"/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دانشگاه صنعتی شاهرود، مرکز آموزش‌های الکترونیکی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304800" y="2873514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rtl="1" eaLnBrk="1" latinLnBrk="0" hangingPunct="1">
              <a:spcBef>
                <a:spcPct val="0"/>
              </a:spcBef>
              <a:buNone/>
            </a:pPr>
            <a:r>
              <a:rPr lang="fa-IR" sz="4000" kern="1200" baseline="0" dirty="0" smtClean="0">
                <a:solidFill>
                  <a:schemeClr val="tx1"/>
                </a:solidFill>
                <a:latin typeface="+mj-lt"/>
                <a:ea typeface="+mj-ea"/>
                <a:cs typeface="B Titr" pitchFamily="2" charset="-78"/>
              </a:rPr>
              <a:t>با تشکر از توجه شما</a:t>
            </a:r>
            <a:endParaRPr lang="en-US" sz="4000" kern="1200" baseline="0" dirty="0" smtClean="0">
              <a:solidFill>
                <a:schemeClr val="tx1"/>
              </a:solidFill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" y="6324600"/>
            <a:ext cx="838200" cy="365125"/>
          </a:xfrm>
        </p:spPr>
        <p:txBody>
          <a:bodyPr/>
          <a:lstStyle/>
          <a:p>
            <a:fld id="{6A94BF41-C151-4BD2-8E48-9E658513A6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2pPr>
              <a:defRPr baseline="0"/>
            </a:lvl2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fa-IR" dirty="0" smtClean="0"/>
              <a:t>برای ویرایش متن اصلی کلیک کنید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BA0C1D91-B36D-4EC2-92B3-847AD23DD99E}" type="datetime1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8FC9D21-7FE2-41E2-B875-7FE9F5271649}" type="datetime1">
              <a:rPr lang="en-US" smtClean="0"/>
              <a:pPr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029200" y="6340475"/>
            <a:ext cx="2133600" cy="365125"/>
          </a:xfrm>
          <a:prstGeom prst="rect">
            <a:avLst/>
          </a:prstGeom>
        </p:spPr>
        <p:txBody>
          <a:bodyPr/>
          <a:lstStyle/>
          <a:p>
            <a:fld id="{B85370C1-0DC0-4194-B02E-132FA16E833C}" type="datetime1">
              <a:rPr lang="en-US" smtClean="0"/>
              <a:pPr/>
              <a:t>10/31/2017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029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B72E86F6-DB40-4A47-ABA7-0494F7E0CB0D}" type="datetime1">
              <a:rPr lang="en-US" smtClean="0"/>
              <a:pPr/>
              <a:t>10/31/2017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9937" y="117764"/>
            <a:ext cx="7086600" cy="1143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برای ویرایش متن اصلی کلیک کنید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70037"/>
            <a:ext cx="7467600" cy="444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برای ویرایش متن اصلی کلیک کنید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52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324600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B5327-662B-486C-A55F-C826F1128C7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34" descr="circle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562600" y="4055555"/>
            <a:ext cx="3581400" cy="280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37"/>
          <p:cNvSpPr>
            <a:spLocks noChangeArrowheads="1"/>
          </p:cNvSpPr>
          <p:nvPr/>
        </p:nvSpPr>
        <p:spPr bwMode="auto">
          <a:xfrm>
            <a:off x="7772400" y="29585"/>
            <a:ext cx="1295400" cy="1295400"/>
          </a:xfrm>
          <a:prstGeom prst="ellipse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 rtl="1"/>
            <a:endParaRPr lang="en-US"/>
          </a:p>
        </p:txBody>
      </p:sp>
      <p:pic>
        <p:nvPicPr>
          <p:cNvPr id="14" name="Picture 3" descr="C:\Users\Smh\Desktop\majazi-Logo-nam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74868" y="1359191"/>
            <a:ext cx="1037022" cy="622009"/>
          </a:xfrm>
          <a:prstGeom prst="rect">
            <a:avLst/>
          </a:prstGeom>
          <a:noFill/>
        </p:spPr>
      </p:pic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51054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F97A3-3E6B-44B2-AF95-B8D1BCB21F48}" type="datetime1">
              <a:rPr lang="en-US" smtClean="0"/>
              <a:pPr/>
              <a:t>10/31/2017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00650" y="162935"/>
            <a:ext cx="818002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4" r:id="rId2"/>
    <p:sldLayoutId id="2147483686" r:id="rId3"/>
    <p:sldLayoutId id="2147483688" r:id="rId4"/>
    <p:sldLayoutId id="2147483689" r:id="rId5"/>
    <p:sldLayoutId id="2147483690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1" eaLnBrk="1" latinLnBrk="0" hangingPunct="1">
        <a:spcBef>
          <a:spcPct val="0"/>
        </a:spcBef>
        <a:buNone/>
        <a:defRPr sz="2600" kern="1200" baseline="0">
          <a:solidFill>
            <a:schemeClr val="bg1"/>
          </a:solidFill>
          <a:latin typeface="+mj-lt"/>
          <a:ea typeface="+mj-ea"/>
          <a:cs typeface="B Titr" pitchFamily="2" charset="-78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ctrTitle"/>
          </p:nvPr>
        </p:nvSpPr>
        <p:spPr>
          <a:xfrm>
            <a:off x="838200" y="2220479"/>
            <a:ext cx="7315200" cy="1374775"/>
          </a:xfrm>
        </p:spPr>
        <p:txBody>
          <a:bodyPr>
            <a:normAutofit/>
          </a:bodyPr>
          <a:lstStyle/>
          <a:p>
            <a:r>
              <a:rPr lang="fa-IR" dirty="0" smtClean="0"/>
              <a:t>مباني کامپيوتر و برنامه‌نويسي</a:t>
            </a:r>
            <a:endParaRPr lang="fa-IR" dirty="0"/>
          </a:p>
        </p:txBody>
      </p:sp>
      <p:sp>
        <p:nvSpPr>
          <p:cNvPr id="21" name="Subtitle 20"/>
          <p:cNvSpPr>
            <a:spLocks noGrp="1"/>
          </p:cNvSpPr>
          <p:nvPr>
            <p:ph type="subTitle" idx="1"/>
          </p:nvPr>
        </p:nvSpPr>
        <p:spPr>
          <a:xfrm>
            <a:off x="1295400" y="3733800"/>
            <a:ext cx="6400800" cy="9144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+mn-cs"/>
              </a:rPr>
              <a:t>جلسه پنجم: ساختارهاي تکرار</a:t>
            </a:r>
            <a:endParaRPr lang="fa-IR" dirty="0">
              <a:cs typeface="+mn-cs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324100" y="4419600"/>
            <a:ext cx="4343400" cy="609600"/>
          </a:xfrm>
        </p:spPr>
        <p:txBody>
          <a:bodyPr/>
          <a:lstStyle/>
          <a:p>
            <a:r>
              <a:rPr lang="fa-IR" dirty="0">
                <a:cs typeface="+mn-cs"/>
              </a:rPr>
              <a:t>ارائه دهنده: </a:t>
            </a:r>
            <a:r>
              <a:rPr lang="fa-IR" dirty="0" smtClean="0">
                <a:cs typeface="+mn-cs"/>
              </a:rPr>
              <a:t> محسن فرهادي</a:t>
            </a:r>
            <a:endParaRPr lang="fa-IR" dirty="0">
              <a:cs typeface="+mn-cs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438400" y="5029200"/>
            <a:ext cx="4114800" cy="4572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1214422"/>
            <a:ext cx="764386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>
              <a:spcBef>
                <a:spcPct val="0"/>
              </a:spcBef>
            </a:pPr>
            <a:endParaRPr lang="fa-IR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ar-SA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با فشردن کليدهاي </a:t>
            </a:r>
            <a:r>
              <a:rPr lang="en-US" sz="2400" dirty="0" err="1" smtClean="0">
                <a:solidFill>
                  <a:srgbClr val="FF0000"/>
                </a:solidFill>
              </a:rPr>
              <a:t>Ctrl+C</a:t>
            </a:r>
            <a:r>
              <a:rPr lang="ar-SA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سيستم عامل يک برنامه را به اجبار خاتمه مي‌دهد. كليد </a:t>
            </a:r>
            <a:r>
              <a:rPr lang="en-US" sz="2400" dirty="0" smtClean="0">
                <a:solidFill>
                  <a:srgbClr val="FF0000"/>
                </a:solidFill>
              </a:rPr>
              <a:t>Ctrl</a:t>
            </a:r>
            <a:r>
              <a:rPr lang="ar-SA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را پايين نگه داشته و كليد </a:t>
            </a:r>
            <a:r>
              <a:rPr lang="en-US" sz="2400" dirty="0" smtClean="0">
                <a:solidFill>
                  <a:srgbClr val="FF0000"/>
                </a:solidFill>
              </a:rPr>
              <a:t>C</a:t>
            </a:r>
            <a:r>
              <a:rPr lang="ar-SA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روي صفحه‌كليد خود را فشار دهيد تا برنامۀ فعلي خاتمه پيدا کند. 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03516"/>
            <a:ext cx="7086600" cy="596592"/>
          </a:xfrm>
        </p:spPr>
        <p:txBody>
          <a:bodyPr/>
          <a:lstStyle/>
          <a:p>
            <a:pPr algn="r"/>
            <a:r>
              <a:rPr lang="ar-SA" sz="2400" dirty="0" smtClean="0"/>
              <a:t>متوقف کردن يك حلقۀ نامتناهي</a:t>
            </a:r>
            <a:endParaRPr lang="fa-IR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1214422"/>
            <a:ext cx="764386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sz="2400" b="1" dirty="0" smtClean="0">
                <a:solidFill>
                  <a:schemeClr val="tx2"/>
                </a:solidFill>
              </a:rPr>
              <a:t>ساختار </a:t>
            </a:r>
            <a:r>
              <a:rPr lang="en-US" sz="2400" b="1" dirty="0" smtClean="0">
                <a:solidFill>
                  <a:schemeClr val="tx2"/>
                </a:solidFill>
              </a:rPr>
              <a:t>do..while</a:t>
            </a:r>
            <a:r>
              <a:rPr lang="ar-SA" sz="2400" b="1" dirty="0" smtClean="0">
                <a:solidFill>
                  <a:schemeClr val="tx2"/>
                </a:solidFill>
              </a:rPr>
              <a:t> روش ديگري براي ساختن حلقه است. </a:t>
            </a:r>
            <a:r>
              <a:rPr lang="fa-IR" sz="2400" b="1" dirty="0" smtClean="0">
                <a:solidFill>
                  <a:schemeClr val="tx2"/>
                </a:solidFill>
              </a:rPr>
              <a:t>ساختار</a:t>
            </a:r>
            <a:r>
              <a:rPr lang="ar-SA" sz="2400" b="1" dirty="0" smtClean="0">
                <a:solidFill>
                  <a:schemeClr val="tx2"/>
                </a:solidFill>
              </a:rPr>
              <a:t>آن به صورت زير است</a:t>
            </a:r>
            <a:r>
              <a:rPr lang="fa-IR" sz="2400" b="1" dirty="0" smtClean="0">
                <a:solidFill>
                  <a:schemeClr val="tx2"/>
                </a:solidFill>
              </a:rPr>
              <a:t>:</a:t>
            </a:r>
            <a:endParaRPr lang="en-US" sz="2400" b="1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rgbClr val="000000"/>
                </a:solidFill>
              </a:rPr>
              <a:t>do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chemeClr val="hlink"/>
                </a:solidFill>
              </a:rPr>
              <a:t>statement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</a:rPr>
              <a:t>while</a:t>
            </a:r>
            <a:r>
              <a:rPr lang="en-US" sz="2800" dirty="0" smtClean="0">
                <a:solidFill>
                  <a:srgbClr val="000000"/>
                </a:solidFill>
              </a:rPr>
              <a:t> (</a:t>
            </a:r>
            <a:r>
              <a:rPr lang="en-US" sz="2800" i="1" dirty="0" smtClean="0">
                <a:solidFill>
                  <a:srgbClr val="FFC000"/>
                </a:solidFill>
              </a:rPr>
              <a:t>condition</a:t>
            </a:r>
            <a:r>
              <a:rPr lang="en-US" sz="2800" dirty="0" smtClean="0">
                <a:solidFill>
                  <a:srgbClr val="000000"/>
                </a:solidFill>
              </a:rPr>
              <a:t>);</a:t>
            </a:r>
            <a:endParaRPr lang="fa-IR" sz="2800" dirty="0" smtClean="0">
              <a:solidFill>
                <a:srgbClr val="000000"/>
              </a:solidFill>
            </a:endParaRPr>
          </a:p>
          <a:p>
            <a:pPr algn="r">
              <a:spcBef>
                <a:spcPct val="0"/>
              </a:spcBef>
            </a:pPr>
            <a:endParaRPr lang="ar-SA" sz="28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ar-SA" sz="2800" dirty="0" smtClean="0">
                <a:solidFill>
                  <a:schemeClr val="tx2"/>
                </a:solidFill>
              </a:rPr>
              <a:t>به جاي </a:t>
            </a:r>
            <a:r>
              <a:rPr lang="en-US" sz="2800" i="1" dirty="0" smtClean="0">
                <a:solidFill>
                  <a:srgbClr val="FFC000"/>
                </a:solidFill>
              </a:rPr>
              <a:t>condition</a:t>
            </a:r>
            <a:r>
              <a:rPr lang="ar-SA" sz="2800" dirty="0" smtClean="0">
                <a:solidFill>
                  <a:schemeClr val="tx2"/>
                </a:solidFill>
              </a:rPr>
              <a:t> يك شرط قرار مي‌گيرد و به جاي </a:t>
            </a:r>
            <a:r>
              <a:rPr lang="en-US" sz="2800" dirty="0" smtClean="0">
                <a:solidFill>
                  <a:schemeClr val="hlink"/>
                </a:solidFill>
              </a:rPr>
              <a:t>statement</a:t>
            </a:r>
            <a:r>
              <a:rPr lang="en-US" sz="2800" dirty="0" smtClean="0">
                <a:solidFill>
                  <a:schemeClr val="tx2"/>
                </a:solidFill>
              </a:rPr>
              <a:t>‌</a:t>
            </a:r>
            <a:r>
              <a:rPr lang="ar-SA" sz="2800" dirty="0" smtClean="0">
                <a:solidFill>
                  <a:schemeClr val="tx2"/>
                </a:solidFill>
              </a:rPr>
              <a:t> دستور يا بلوکي قرار مي‌گيرد که قرار است تکرار شود. </a:t>
            </a:r>
            <a:endParaRPr lang="fa-IR" sz="28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endParaRPr lang="fa-IR" sz="28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ar-SA" sz="2800" dirty="0" smtClean="0">
                <a:solidFill>
                  <a:schemeClr val="tx2"/>
                </a:solidFill>
              </a:rPr>
              <a:t>اين دستور ابتدا </a:t>
            </a:r>
            <a:r>
              <a:rPr lang="en-US" sz="2800" dirty="0" smtClean="0">
                <a:solidFill>
                  <a:schemeClr val="hlink"/>
                </a:solidFill>
              </a:rPr>
              <a:t>statement</a:t>
            </a:r>
            <a:r>
              <a:rPr lang="en-US" sz="2800" dirty="0" smtClean="0">
                <a:solidFill>
                  <a:schemeClr val="tx2"/>
                </a:solidFill>
              </a:rPr>
              <a:t>‌</a:t>
            </a:r>
            <a:r>
              <a:rPr lang="ar-SA" sz="2800" dirty="0" smtClean="0">
                <a:solidFill>
                  <a:schemeClr val="tx2"/>
                </a:solidFill>
              </a:rPr>
              <a:t> را اجرا مي‌كند و سپس شرط </a:t>
            </a:r>
            <a:r>
              <a:rPr lang="en-US" sz="2800" i="1" dirty="0" smtClean="0">
                <a:solidFill>
                  <a:srgbClr val="FFC000"/>
                </a:solidFill>
              </a:rPr>
              <a:t>condition</a:t>
            </a:r>
            <a:r>
              <a:rPr lang="ar-SA" sz="2800" dirty="0" smtClean="0">
                <a:solidFill>
                  <a:schemeClr val="tx2"/>
                </a:solidFill>
              </a:rPr>
              <a:t> را بررسي مي‌كند. اگر شرط درست بود حلقه دوباره تکرار مي‌شود وگرنه حلقه پايان مي</a:t>
            </a:r>
            <a:r>
              <a:rPr lang="en-US" sz="2800" dirty="0" smtClean="0">
                <a:solidFill>
                  <a:schemeClr val="tx2"/>
                </a:solidFill>
              </a:rPr>
              <a:t>‌</a:t>
            </a:r>
            <a:r>
              <a:rPr lang="ar-SA" sz="2800" dirty="0" smtClean="0">
                <a:solidFill>
                  <a:schemeClr val="tx2"/>
                </a:solidFill>
              </a:rPr>
              <a:t>يابد.</a:t>
            </a:r>
            <a:endParaRPr lang="en-US" sz="28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r"/>
            <a:r>
              <a:rPr lang="ar-SA" sz="2400" b="1" dirty="0" smtClean="0">
                <a:solidFill>
                  <a:srgbClr val="FFFF00"/>
                </a:solidFill>
              </a:rPr>
              <a:t>دستور </a:t>
            </a:r>
            <a:r>
              <a:rPr lang="en-US" sz="2400" b="1" dirty="0" smtClean="0">
                <a:solidFill>
                  <a:srgbClr val="FFFF00"/>
                </a:solidFill>
              </a:rPr>
              <a:t>do..while</a:t>
            </a:r>
            <a:endParaRPr lang="fa-IR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1214422"/>
            <a:ext cx="764386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دستور‌ 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do..while</a:t>
            </a:r>
            <a:r>
              <a:rPr lang="ar-SA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مانند دستور </a:t>
            </a:r>
            <a:r>
              <a:rPr lang="en-US" sz="2800" b="1" dirty="0" smtClean="0">
                <a:solidFill>
                  <a:srgbClr val="CC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while</a:t>
            </a:r>
            <a:r>
              <a:rPr lang="ar-SA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است. با اين فرق كه شرط کنترل حلقه به جاي اين که در ابتداي حلقه ارزيابي گردد، در انتهاي حلقه ارزيابي مي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‌</a:t>
            </a:r>
            <a:r>
              <a:rPr lang="ar-SA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شود. </a:t>
            </a:r>
            <a:endParaRPr lang="fa-IR" sz="28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r" rtl="1">
              <a:defRPr/>
            </a:pPr>
            <a:r>
              <a:rPr lang="ar-SA" sz="2800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يعني</a:t>
            </a:r>
            <a:r>
              <a:rPr lang="ar-SA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هر متغير كنترلي به جاي اين كه قبل از شروع حلقه تنظيم شود، مي‌تواند درون آن تنظيم گردد</a:t>
            </a:r>
            <a:r>
              <a:rPr lang="fa-IR" sz="2800" dirty="0" smtClean="0">
                <a:solidFill>
                  <a:schemeClr val="tx2"/>
                </a:solidFill>
              </a:rPr>
              <a:t>.</a:t>
            </a:r>
            <a:endParaRPr lang="en-US" sz="2800" dirty="0" smtClean="0">
              <a:solidFill>
                <a:schemeClr val="tx2"/>
              </a:solidFill>
            </a:endParaRPr>
          </a:p>
          <a:p>
            <a:pPr algn="r" rtl="1">
              <a:defRPr/>
            </a:pPr>
            <a:endParaRPr lang="en-US" sz="2800" dirty="0" smtClean="0">
              <a:solidFill>
                <a:schemeClr val="tx2"/>
              </a:solidFill>
            </a:endParaRPr>
          </a:p>
          <a:p>
            <a:pPr algn="r" rtl="1">
              <a:defRPr/>
            </a:pPr>
            <a:r>
              <a:rPr lang="ar-SA" sz="2800" dirty="0" smtClean="0">
                <a:solidFill>
                  <a:schemeClr val="tx2"/>
                </a:solidFill>
              </a:rPr>
              <a:t>نتيجۀ ديگر اين است كه حلقۀ </a:t>
            </a:r>
            <a:r>
              <a:rPr lang="en-US" sz="2800" dirty="0" smtClean="0">
                <a:solidFill>
                  <a:schemeClr val="tx2"/>
                </a:solidFill>
              </a:rPr>
              <a:t>do..while</a:t>
            </a:r>
            <a:r>
              <a:rPr lang="ar-SA" sz="2800" dirty="0" smtClean="0">
                <a:solidFill>
                  <a:schemeClr val="tx2"/>
                </a:solidFill>
              </a:rPr>
              <a:t> هميشه بدون توجه به مقدار شرط كنترل، لااقل يك بار اجرا مي‌شود اما حلقۀ </a:t>
            </a:r>
            <a:r>
              <a:rPr lang="en-US" sz="2800" dirty="0" smtClean="0">
                <a:solidFill>
                  <a:schemeClr val="tx2"/>
                </a:solidFill>
              </a:rPr>
              <a:t>while</a:t>
            </a:r>
            <a:r>
              <a:rPr lang="ar-SA" sz="2800" dirty="0" smtClean="0">
                <a:solidFill>
                  <a:schemeClr val="tx2"/>
                </a:solidFill>
              </a:rPr>
              <a:t> مي‌تواند اصلا اجرا نشود. </a:t>
            </a:r>
            <a:endParaRPr lang="en-US" sz="2800" dirty="0" smtClean="0">
              <a:solidFill>
                <a:schemeClr val="tx2"/>
              </a:solidFill>
            </a:endParaRPr>
          </a:p>
          <a:p>
            <a:pPr algn="r" rtl="1">
              <a:defRPr/>
            </a:pP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260640"/>
            <a:ext cx="7086600" cy="668030"/>
          </a:xfrm>
        </p:spPr>
        <p:txBody>
          <a:bodyPr/>
          <a:lstStyle/>
          <a:p>
            <a:pPr algn="r"/>
            <a:r>
              <a:rPr lang="ar-SA" sz="2400" b="1" dirty="0" smtClean="0">
                <a:solidFill>
                  <a:srgbClr val="FFFF00"/>
                </a:solidFill>
              </a:rPr>
              <a:t>دستور </a:t>
            </a:r>
            <a:r>
              <a:rPr lang="en-US" sz="2400" b="1" dirty="0" smtClean="0">
                <a:solidFill>
                  <a:srgbClr val="FFFF00"/>
                </a:solidFill>
              </a:rPr>
              <a:t>do..while</a:t>
            </a:r>
            <a:endParaRPr lang="fa-IR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1214422"/>
            <a:ext cx="7786742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fa-IR" sz="2400" b="1" dirty="0" smtClean="0">
                <a:solidFill>
                  <a:schemeClr val="tx2"/>
                </a:solidFill>
              </a:rPr>
              <a:t>  </a:t>
            </a:r>
            <a:r>
              <a:rPr lang="ar-SA" sz="2400" b="1" dirty="0" smtClean="0">
                <a:solidFill>
                  <a:schemeClr val="tx2"/>
                </a:solidFill>
              </a:rPr>
              <a:t>محاسبۀ حاصل جمع اعداد صحيح ‌متوالي با حلقۀ </a:t>
            </a:r>
            <a:r>
              <a:rPr lang="en-US" sz="2400" b="1" dirty="0" smtClean="0">
                <a:solidFill>
                  <a:schemeClr val="tx2"/>
                </a:solidFill>
              </a:rPr>
              <a:t>do..while‌</a:t>
            </a:r>
            <a:endParaRPr lang="fa-IR" sz="2400" b="1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r>
              <a:rPr lang="en-US" sz="2800" dirty="0" err="1" smtClean="0">
                <a:solidFill>
                  <a:schemeClr val="tx2"/>
                </a:solidFill>
              </a:rPr>
              <a:t>int</a:t>
            </a:r>
            <a:r>
              <a:rPr lang="en-US" sz="2800" dirty="0" smtClean="0">
                <a:solidFill>
                  <a:schemeClr val="tx2"/>
                </a:solidFill>
              </a:rPr>
              <a:t> main()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{  </a:t>
            </a:r>
            <a:r>
              <a:rPr lang="en-US" sz="2800" dirty="0" err="1" smtClean="0">
                <a:solidFill>
                  <a:schemeClr val="tx2"/>
                </a:solidFill>
              </a:rPr>
              <a:t>int</a:t>
            </a:r>
            <a:r>
              <a:rPr lang="en-US" sz="2800" dirty="0" smtClean="0">
                <a:solidFill>
                  <a:schemeClr val="tx2"/>
                </a:solidFill>
              </a:rPr>
              <a:t> n, </a:t>
            </a:r>
            <a:r>
              <a:rPr lang="en-US" sz="2800" dirty="0" err="1" smtClean="0">
                <a:solidFill>
                  <a:schemeClr val="tx2"/>
                </a:solidFill>
              </a:rPr>
              <a:t>i</a:t>
            </a:r>
            <a:r>
              <a:rPr lang="en-US" sz="2800" dirty="0" smtClean="0">
                <a:solidFill>
                  <a:schemeClr val="tx2"/>
                </a:solidFill>
              </a:rPr>
              <a:t>=0;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</a:t>
            </a:r>
            <a:r>
              <a:rPr lang="en-US" sz="2800" dirty="0" err="1" smtClean="0">
                <a:solidFill>
                  <a:schemeClr val="tx2"/>
                </a:solidFill>
              </a:rPr>
              <a:t>cout</a:t>
            </a:r>
            <a:r>
              <a:rPr lang="en-US" sz="2800" dirty="0" smtClean="0">
                <a:solidFill>
                  <a:schemeClr val="tx2"/>
                </a:solidFill>
              </a:rPr>
              <a:t> &lt;&lt; "Enter a positive integer: ";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</a:t>
            </a:r>
            <a:r>
              <a:rPr lang="en-US" sz="2800" dirty="0" err="1" smtClean="0">
                <a:solidFill>
                  <a:schemeClr val="tx2"/>
                </a:solidFill>
              </a:rPr>
              <a:t>cin</a:t>
            </a:r>
            <a:r>
              <a:rPr lang="en-US" sz="2800" dirty="0" smtClean="0">
                <a:solidFill>
                  <a:schemeClr val="tx2"/>
                </a:solidFill>
              </a:rPr>
              <a:t> &gt;&gt; n;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long sum=0;</a:t>
            </a:r>
            <a:endParaRPr lang="en-US" sz="2800" b="1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chemeClr val="tx2"/>
                </a:solidFill>
              </a:rPr>
              <a:t>   </a:t>
            </a:r>
            <a:r>
              <a:rPr lang="en-US" sz="2800" b="1" dirty="0" smtClean="0">
                <a:solidFill>
                  <a:srgbClr val="FF0000"/>
                </a:solidFill>
              </a:rPr>
              <a:t>do</a:t>
            </a:r>
            <a:endParaRPr lang="en-US" sz="2800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rgbClr val="FF0000"/>
                </a:solidFill>
              </a:rPr>
              <a:t>      sum += </a:t>
            </a:r>
            <a:r>
              <a:rPr lang="en-US" sz="2800" dirty="0" err="1" smtClean="0">
                <a:solidFill>
                  <a:srgbClr val="FF0000"/>
                </a:solidFill>
              </a:rPr>
              <a:t>i</a:t>
            </a:r>
            <a:r>
              <a:rPr lang="en-US" sz="2800" dirty="0" smtClean="0">
                <a:solidFill>
                  <a:srgbClr val="FF0000"/>
                </a:solidFill>
              </a:rPr>
              <a:t>++;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rgbClr val="FF0000"/>
                </a:solidFill>
              </a:rPr>
              <a:t>   while (</a:t>
            </a:r>
            <a:r>
              <a:rPr lang="en-US" sz="2800" b="1" dirty="0" err="1" smtClean="0">
                <a:solidFill>
                  <a:srgbClr val="FF0000"/>
                </a:solidFill>
              </a:rPr>
              <a:t>i</a:t>
            </a:r>
            <a:r>
              <a:rPr lang="en-US" sz="2800" b="1" dirty="0" smtClean="0">
                <a:solidFill>
                  <a:srgbClr val="FF0000"/>
                </a:solidFill>
              </a:rPr>
              <a:t> &lt;= n);</a:t>
            </a:r>
            <a:endParaRPr lang="en-US" sz="2800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</a:t>
            </a:r>
            <a:r>
              <a:rPr lang="en-US" sz="2300" dirty="0" err="1" smtClean="0">
                <a:solidFill>
                  <a:schemeClr val="tx2"/>
                </a:solidFill>
              </a:rPr>
              <a:t>cout</a:t>
            </a:r>
            <a:r>
              <a:rPr lang="en-US" sz="2300" dirty="0" smtClean="0">
                <a:solidFill>
                  <a:schemeClr val="tx2"/>
                </a:solidFill>
              </a:rPr>
              <a:t> &lt;&lt; "The sum of the first " &lt;&lt; n &lt;&lt; " integers is " &lt;&lt; sum;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}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260640"/>
            <a:ext cx="7086600" cy="668030"/>
          </a:xfrm>
        </p:spPr>
        <p:txBody>
          <a:bodyPr/>
          <a:lstStyle/>
          <a:p>
            <a:pPr algn="r"/>
            <a:r>
              <a:rPr lang="fa-IR" sz="2400" b="1" dirty="0" smtClean="0">
                <a:solidFill>
                  <a:srgbClr val="FFFF00"/>
                </a:solidFill>
              </a:rPr>
              <a:t>مثال: </a:t>
            </a:r>
            <a:r>
              <a:rPr lang="ar-SA" sz="2400" b="1" dirty="0" smtClean="0">
                <a:solidFill>
                  <a:srgbClr val="FFFF00"/>
                </a:solidFill>
              </a:rPr>
              <a:t>دستور </a:t>
            </a:r>
            <a:r>
              <a:rPr lang="en-US" sz="2400" b="1" dirty="0" smtClean="0">
                <a:solidFill>
                  <a:srgbClr val="FFFF00"/>
                </a:solidFill>
              </a:rPr>
              <a:t>do..while</a:t>
            </a:r>
            <a:endParaRPr lang="fa-IR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1214422"/>
            <a:ext cx="7643866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fa-IR" sz="2400" b="1" dirty="0" smtClean="0">
                <a:solidFill>
                  <a:schemeClr val="tx2"/>
                </a:solidFill>
              </a:rPr>
              <a:t>ساختار </a:t>
            </a:r>
            <a:r>
              <a:rPr lang="ar-SA" sz="2400" b="1" dirty="0" smtClean="0">
                <a:solidFill>
                  <a:schemeClr val="tx2"/>
                </a:solidFill>
              </a:rPr>
              <a:t>دستورالعمل </a:t>
            </a:r>
            <a:r>
              <a:rPr lang="en-US" sz="2400" dirty="0" smtClean="0">
                <a:solidFill>
                  <a:schemeClr val="tx2"/>
                </a:solidFill>
              </a:rPr>
              <a:t>for</a:t>
            </a:r>
            <a:r>
              <a:rPr lang="ar-SA" sz="2400" b="1" dirty="0" smtClean="0">
                <a:solidFill>
                  <a:schemeClr val="tx2"/>
                </a:solidFill>
              </a:rPr>
              <a:t> به صورت زير است:</a:t>
            </a:r>
            <a:endParaRPr lang="en-US" sz="2400" b="1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rgbClr val="800000"/>
                </a:solidFill>
              </a:rPr>
              <a:t>for</a:t>
            </a:r>
            <a:r>
              <a:rPr lang="en-US" sz="2800" dirty="0" smtClean="0">
                <a:solidFill>
                  <a:srgbClr val="800000"/>
                </a:solidFill>
              </a:rPr>
              <a:t> </a:t>
            </a:r>
            <a:r>
              <a:rPr lang="en-US" sz="2800" b="1" dirty="0" smtClean="0">
                <a:solidFill>
                  <a:srgbClr val="800000"/>
                </a:solidFill>
              </a:rPr>
              <a:t>(</a:t>
            </a:r>
            <a:r>
              <a:rPr lang="en-US" sz="2400" i="1" dirty="0" smtClean="0">
                <a:solidFill>
                  <a:schemeClr val="tx2"/>
                </a:solidFill>
              </a:rPr>
              <a:t>initialization</a:t>
            </a:r>
            <a:r>
              <a:rPr lang="en-US" sz="2400" dirty="0" smtClean="0">
                <a:solidFill>
                  <a:schemeClr val="tx2"/>
                </a:solidFill>
              </a:rPr>
              <a:t>;</a:t>
            </a:r>
            <a:r>
              <a:rPr lang="en-US" sz="2000" dirty="0" smtClean="0">
                <a:solidFill>
                  <a:srgbClr val="800000"/>
                </a:solidFill>
              </a:rPr>
              <a:t> </a:t>
            </a:r>
            <a:r>
              <a:rPr lang="en-US" sz="2400" i="1" dirty="0" smtClean="0">
                <a:solidFill>
                  <a:srgbClr val="800000"/>
                </a:solidFill>
              </a:rPr>
              <a:t>condition</a:t>
            </a:r>
            <a:r>
              <a:rPr lang="en-US" sz="2000" b="1" dirty="0" smtClean="0">
                <a:solidFill>
                  <a:srgbClr val="800000"/>
                </a:solidFill>
              </a:rPr>
              <a:t>;</a:t>
            </a:r>
            <a:r>
              <a:rPr lang="en-US" sz="3200" dirty="0" smtClean="0">
                <a:solidFill>
                  <a:srgbClr val="800000"/>
                </a:solidFill>
              </a:rPr>
              <a:t> </a:t>
            </a:r>
            <a:r>
              <a:rPr lang="en-US" sz="2400" i="1" dirty="0" smtClean="0">
                <a:solidFill>
                  <a:srgbClr val="000000"/>
                </a:solidFill>
              </a:rPr>
              <a:t>update</a:t>
            </a:r>
            <a:r>
              <a:rPr lang="en-US" sz="2800" b="1" dirty="0" smtClean="0">
                <a:solidFill>
                  <a:srgbClr val="800000"/>
                </a:solidFill>
              </a:rPr>
              <a:t>)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endParaRPr lang="fa-IR" dirty="0" smtClean="0">
              <a:solidFill>
                <a:srgbClr val="800000"/>
              </a:solidFill>
            </a:endParaRPr>
          </a:p>
          <a:p>
            <a:pPr>
              <a:spcBef>
                <a:spcPct val="0"/>
              </a:spcBef>
            </a:pPr>
            <a:r>
              <a:rPr lang="fa-IR" dirty="0" smtClean="0">
                <a:solidFill>
                  <a:srgbClr val="800000"/>
                </a:solidFill>
              </a:rPr>
              <a:t>    </a:t>
            </a:r>
            <a:r>
              <a:rPr lang="en-US" sz="2400" dirty="0" smtClean="0">
                <a:solidFill>
                  <a:srgbClr val="800000"/>
                </a:solidFill>
              </a:rPr>
              <a:t>statement</a:t>
            </a:r>
            <a:r>
              <a:rPr lang="en-US" b="1" dirty="0" smtClean="0">
                <a:solidFill>
                  <a:srgbClr val="800000"/>
                </a:solidFill>
              </a:rPr>
              <a:t>;</a:t>
            </a:r>
            <a:endParaRPr lang="fa-IR" b="1" dirty="0" smtClean="0">
              <a:solidFill>
                <a:srgbClr val="800000"/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ar-SA" sz="2400" b="1" dirty="0" smtClean="0">
                <a:solidFill>
                  <a:schemeClr val="tx2"/>
                </a:solidFill>
              </a:rPr>
              <a:t>سه قسمت داخل پرانتز، حلقه را کنترل مي‌کنند.</a:t>
            </a:r>
            <a:r>
              <a:rPr lang="ar-SA" sz="2400" dirty="0" smtClean="0">
                <a:solidFill>
                  <a:schemeClr val="tx2"/>
                </a:solidFill>
              </a:rPr>
              <a:t> </a:t>
            </a:r>
            <a:endParaRPr lang="fa-IR" sz="24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endParaRPr lang="fa-IR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  <a:buFont typeface="Wingdings" pitchFamily="2" charset="2"/>
              <a:buChar char="ü"/>
            </a:pPr>
            <a:r>
              <a:rPr lang="ar-SA" sz="2400" dirty="0" smtClean="0">
                <a:solidFill>
                  <a:schemeClr val="tx2"/>
                </a:solidFill>
              </a:rPr>
              <a:t>عبارت </a:t>
            </a:r>
            <a:r>
              <a:rPr lang="en-US" sz="2400" dirty="0" smtClean="0">
                <a:solidFill>
                  <a:schemeClr val="tx2"/>
                </a:solidFill>
              </a:rPr>
              <a:t>initialization</a:t>
            </a:r>
            <a:r>
              <a:rPr lang="ar-SA" sz="2400" dirty="0" smtClean="0">
                <a:solidFill>
                  <a:schemeClr val="tx2"/>
                </a:solidFill>
              </a:rPr>
              <a:t> براي اعلان يا مقداردهي اوليه به متغير کنترل حلقه استفاده مي‌شود.</a:t>
            </a:r>
            <a:r>
              <a:rPr lang="fa-IR" sz="2400" dirty="0" smtClean="0">
                <a:solidFill>
                  <a:schemeClr val="tx2"/>
                </a:solidFill>
              </a:rPr>
              <a:t> </a:t>
            </a:r>
            <a:r>
              <a:rPr lang="ar-SA" sz="2400" dirty="0" smtClean="0">
                <a:solidFill>
                  <a:schemeClr val="tx2"/>
                </a:solidFill>
              </a:rPr>
              <a:t>اين عبارت </a:t>
            </a:r>
            <a:r>
              <a:rPr lang="fa-IR" sz="2400" dirty="0" smtClean="0">
                <a:solidFill>
                  <a:schemeClr val="tx2"/>
                </a:solidFill>
              </a:rPr>
              <a:t>فقط يک‌بار و </a:t>
            </a:r>
            <a:r>
              <a:rPr lang="ar-SA" sz="2400" dirty="0" smtClean="0">
                <a:solidFill>
                  <a:schemeClr val="tx2"/>
                </a:solidFill>
              </a:rPr>
              <a:t>پيش از اين که نوبت به تکرارها برسد</a:t>
            </a:r>
            <a:r>
              <a:rPr lang="fa-IR" sz="2400" dirty="0" smtClean="0">
                <a:solidFill>
                  <a:schemeClr val="tx2"/>
                </a:solidFill>
              </a:rPr>
              <a:t>، </a:t>
            </a:r>
            <a:r>
              <a:rPr lang="ar-SA" sz="2400" dirty="0" smtClean="0">
                <a:solidFill>
                  <a:schemeClr val="tx2"/>
                </a:solidFill>
              </a:rPr>
              <a:t>ارزيابي مي‌شود.  </a:t>
            </a:r>
            <a:endParaRPr lang="en-US" sz="24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  <a:buFont typeface="Wingdings" pitchFamily="2" charset="2"/>
              <a:buChar char="ü"/>
            </a:pPr>
            <a:endParaRPr lang="fa-IR" sz="20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  <a:buFont typeface="Wingdings" pitchFamily="2" charset="2"/>
              <a:buChar char="ü"/>
            </a:pPr>
            <a:r>
              <a:rPr lang="ar-SA" sz="2400" dirty="0" smtClean="0">
                <a:solidFill>
                  <a:srgbClr val="800000"/>
                </a:solidFill>
              </a:rPr>
              <a:t>عبارت </a:t>
            </a:r>
            <a:r>
              <a:rPr lang="en-US" sz="2400" i="1" dirty="0" smtClean="0">
                <a:solidFill>
                  <a:srgbClr val="800000"/>
                </a:solidFill>
              </a:rPr>
              <a:t>condition</a:t>
            </a:r>
            <a:r>
              <a:rPr lang="ar-SA" sz="2400" dirty="0" smtClean="0">
                <a:solidFill>
                  <a:srgbClr val="800000"/>
                </a:solidFill>
              </a:rPr>
              <a:t> براي تعيين اين که آيا حلقه بايد تکرار شود يا خير به کار مي‌رود. يعني اين عبارت، شرط کنترل حلقه است. اگر اين شرط درست باشد دستور </a:t>
            </a:r>
            <a:r>
              <a:rPr lang="en-US" sz="2400" dirty="0" smtClean="0">
                <a:solidFill>
                  <a:srgbClr val="800000"/>
                </a:solidFill>
              </a:rPr>
              <a:t>statement</a:t>
            </a:r>
            <a:r>
              <a:rPr lang="ar-SA" sz="2400" dirty="0" smtClean="0">
                <a:solidFill>
                  <a:srgbClr val="800000"/>
                </a:solidFill>
              </a:rPr>
              <a:t> اجرا مي‌شود.</a:t>
            </a:r>
            <a:r>
              <a:rPr lang="ar-SA" sz="2400" dirty="0" smtClean="0">
                <a:solidFill>
                  <a:schemeClr val="tx2"/>
                </a:solidFill>
              </a:rPr>
              <a:t> </a:t>
            </a:r>
            <a:endParaRPr lang="en-US" sz="24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  <a:buFont typeface="Wingdings" pitchFamily="2" charset="2"/>
              <a:buChar char="ü"/>
            </a:pPr>
            <a:endParaRPr lang="fa-IR" sz="20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  <a:buFont typeface="Wingdings" pitchFamily="2" charset="2"/>
              <a:buChar char="ü"/>
            </a:pPr>
            <a:r>
              <a:rPr lang="ar-SA" sz="2400" dirty="0" smtClean="0">
                <a:solidFill>
                  <a:srgbClr val="000000"/>
                </a:solidFill>
              </a:rPr>
              <a:t>عبارت  </a:t>
            </a:r>
            <a:r>
              <a:rPr lang="en-US" sz="2400" dirty="0" smtClean="0">
                <a:solidFill>
                  <a:srgbClr val="000000"/>
                </a:solidFill>
              </a:rPr>
              <a:t>update</a:t>
            </a:r>
            <a:r>
              <a:rPr lang="ar-SA" sz="2400" dirty="0" smtClean="0">
                <a:solidFill>
                  <a:srgbClr val="000000"/>
                </a:solidFill>
              </a:rPr>
              <a:t>براي پيش‌بردن متغير کنترل حلقه به کار مي‌رود. اين عبارت پس از اجراي </a:t>
            </a:r>
            <a:r>
              <a:rPr lang="en-US" sz="2400" dirty="0" smtClean="0">
                <a:solidFill>
                  <a:srgbClr val="000000"/>
                </a:solidFill>
              </a:rPr>
              <a:t>statement</a:t>
            </a:r>
            <a:r>
              <a:rPr lang="ar-SA" sz="2400" dirty="0" smtClean="0">
                <a:solidFill>
                  <a:srgbClr val="000000"/>
                </a:solidFill>
              </a:rPr>
              <a:t> ارزيابي مي‌گردد. </a:t>
            </a:r>
            <a:endParaRPr lang="en-US" sz="2400" dirty="0" smtClean="0">
              <a:solidFill>
                <a:srgbClr val="000000"/>
              </a:solidFill>
            </a:endParaRPr>
          </a:p>
          <a:p>
            <a:pPr algn="r" rtl="1">
              <a:spcBef>
                <a:spcPct val="0"/>
              </a:spcBef>
            </a:pP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r"/>
            <a:r>
              <a:rPr lang="ar-SA" sz="2400" b="1" dirty="0" smtClean="0">
                <a:solidFill>
                  <a:srgbClr val="FFFF00"/>
                </a:solidFill>
              </a:rPr>
              <a:t>دستور </a:t>
            </a:r>
            <a:r>
              <a:rPr lang="en-US" sz="2400" b="1" dirty="0" smtClean="0">
                <a:solidFill>
                  <a:srgbClr val="FFFF00"/>
                </a:solidFill>
              </a:rPr>
              <a:t>for</a:t>
            </a:r>
            <a:endParaRPr lang="fa-IR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1214422"/>
            <a:ext cx="764386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rgbClr val="800000"/>
                </a:solidFill>
              </a:rPr>
              <a:t>for</a:t>
            </a:r>
            <a:r>
              <a:rPr lang="en-US" sz="2800" dirty="0" smtClean="0">
                <a:solidFill>
                  <a:srgbClr val="800000"/>
                </a:solidFill>
              </a:rPr>
              <a:t> </a:t>
            </a:r>
            <a:r>
              <a:rPr lang="en-US" sz="2800" b="1" dirty="0" smtClean="0">
                <a:solidFill>
                  <a:srgbClr val="800000"/>
                </a:solidFill>
              </a:rPr>
              <a:t>(</a:t>
            </a:r>
            <a:r>
              <a:rPr lang="en-US" sz="2400" i="1" dirty="0" smtClean="0">
                <a:solidFill>
                  <a:schemeClr val="tx2"/>
                </a:solidFill>
              </a:rPr>
              <a:t>initialization</a:t>
            </a:r>
            <a:r>
              <a:rPr lang="en-US" sz="2400" dirty="0" smtClean="0">
                <a:solidFill>
                  <a:schemeClr val="tx2"/>
                </a:solidFill>
              </a:rPr>
              <a:t>;</a:t>
            </a:r>
            <a:r>
              <a:rPr lang="en-US" sz="2000" dirty="0" smtClean="0">
                <a:solidFill>
                  <a:srgbClr val="800000"/>
                </a:solidFill>
              </a:rPr>
              <a:t> </a:t>
            </a:r>
            <a:r>
              <a:rPr lang="en-US" sz="2400" i="1" dirty="0" smtClean="0">
                <a:solidFill>
                  <a:srgbClr val="800000"/>
                </a:solidFill>
              </a:rPr>
              <a:t>condition</a:t>
            </a:r>
            <a:r>
              <a:rPr lang="en-US" sz="2000" b="1" dirty="0" smtClean="0">
                <a:solidFill>
                  <a:srgbClr val="800000"/>
                </a:solidFill>
              </a:rPr>
              <a:t>;</a:t>
            </a:r>
            <a:r>
              <a:rPr lang="en-US" sz="3200" dirty="0" smtClean="0">
                <a:solidFill>
                  <a:srgbClr val="800000"/>
                </a:solidFill>
              </a:rPr>
              <a:t> </a:t>
            </a:r>
            <a:r>
              <a:rPr lang="en-US" sz="2400" i="1" dirty="0" smtClean="0">
                <a:solidFill>
                  <a:srgbClr val="000000"/>
                </a:solidFill>
              </a:rPr>
              <a:t>update</a:t>
            </a:r>
            <a:r>
              <a:rPr lang="en-US" sz="2800" b="1" dirty="0" smtClean="0">
                <a:solidFill>
                  <a:srgbClr val="800000"/>
                </a:solidFill>
              </a:rPr>
              <a:t>)</a:t>
            </a:r>
            <a:r>
              <a:rPr lang="en-US" sz="2400" dirty="0" smtClean="0">
                <a:solidFill>
                  <a:srgbClr val="800000"/>
                </a:solidFill>
              </a:rPr>
              <a:t> </a:t>
            </a:r>
            <a:endParaRPr lang="fa-IR" sz="2400" dirty="0" smtClean="0">
              <a:solidFill>
                <a:srgbClr val="800000"/>
              </a:solidFill>
            </a:endParaRPr>
          </a:p>
          <a:p>
            <a:pPr>
              <a:spcBef>
                <a:spcPct val="0"/>
              </a:spcBef>
            </a:pPr>
            <a:r>
              <a:rPr lang="fa-IR" sz="2400" dirty="0" smtClean="0">
                <a:solidFill>
                  <a:srgbClr val="800000"/>
                </a:solidFill>
              </a:rPr>
              <a:t>    </a:t>
            </a:r>
            <a:r>
              <a:rPr lang="en-US" sz="2400" dirty="0" smtClean="0">
                <a:solidFill>
                  <a:srgbClr val="800000"/>
                </a:solidFill>
              </a:rPr>
              <a:t>statement</a:t>
            </a:r>
            <a:r>
              <a:rPr lang="en-US" sz="2400" b="1" dirty="0" smtClean="0">
                <a:solidFill>
                  <a:srgbClr val="800000"/>
                </a:solidFill>
              </a:rPr>
              <a:t>;</a:t>
            </a:r>
            <a:endParaRPr lang="fa-IR" sz="2400" b="1" dirty="0" smtClean="0">
              <a:solidFill>
                <a:srgbClr val="800000"/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ar-SA" sz="2400" b="1" dirty="0" smtClean="0">
                <a:solidFill>
                  <a:schemeClr val="tx2"/>
                </a:solidFill>
              </a:rPr>
              <a:t>بنابراين زنجيرۀ وقايعي که تکرار را ايجاد مي‌کنند عبارتند از:</a:t>
            </a:r>
            <a:endParaRPr lang="fa-IR" sz="2400" b="1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endParaRPr lang="fa-IR" sz="2400" b="1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fa-IR" sz="2400" b="1" dirty="0" smtClean="0">
                <a:solidFill>
                  <a:schemeClr val="tx2"/>
                </a:solidFill>
              </a:rPr>
              <a:t>1 –</a:t>
            </a:r>
            <a:r>
              <a:rPr lang="ar-SA" sz="2400" b="1" dirty="0" smtClean="0">
                <a:solidFill>
                  <a:schemeClr val="tx2"/>
                </a:solidFill>
              </a:rPr>
              <a:t> ارزيابي عبارت </a:t>
            </a:r>
            <a:r>
              <a:rPr lang="en-US" sz="2400" b="1" i="1" dirty="0" smtClean="0">
                <a:solidFill>
                  <a:srgbClr val="800000"/>
                </a:solidFill>
              </a:rPr>
              <a:t>initialization</a:t>
            </a:r>
            <a:endParaRPr lang="fa-IR" sz="2400" b="1" i="1" dirty="0" smtClean="0">
              <a:solidFill>
                <a:srgbClr val="800000"/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fa-IR" sz="2400" b="1" dirty="0" smtClean="0">
                <a:solidFill>
                  <a:schemeClr val="tx2"/>
                </a:solidFill>
              </a:rPr>
              <a:t>2 –</a:t>
            </a:r>
            <a:r>
              <a:rPr lang="ar-SA" sz="2400" b="1" dirty="0" smtClean="0">
                <a:solidFill>
                  <a:schemeClr val="tx2"/>
                </a:solidFill>
              </a:rPr>
              <a:t> بررسي شرط </a:t>
            </a:r>
            <a:r>
              <a:rPr lang="en-US" sz="2400" b="1" i="1" dirty="0" smtClean="0">
                <a:solidFill>
                  <a:srgbClr val="800000"/>
                </a:solidFill>
              </a:rPr>
              <a:t>condition</a:t>
            </a:r>
            <a:r>
              <a:rPr lang="ar-SA" sz="2400" b="1" dirty="0" smtClean="0">
                <a:solidFill>
                  <a:schemeClr val="tx2"/>
                </a:solidFill>
              </a:rPr>
              <a:t> . اگر نادرست </a:t>
            </a:r>
            <a:r>
              <a:rPr lang="fa-IR" sz="2400" b="1" dirty="0" smtClean="0">
                <a:solidFill>
                  <a:schemeClr val="tx2"/>
                </a:solidFill>
              </a:rPr>
              <a:t>  </a:t>
            </a:r>
            <a:r>
              <a:rPr lang="ar-SA" sz="2400" b="1" dirty="0" smtClean="0">
                <a:solidFill>
                  <a:schemeClr val="tx2"/>
                </a:solidFill>
              </a:rPr>
              <a:t>باشد، حلقه خاتمه مي‌يابد.</a:t>
            </a:r>
            <a:endParaRPr lang="fa-IR" sz="2400" b="1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fa-IR" sz="2400" b="1" dirty="0" smtClean="0">
                <a:solidFill>
                  <a:schemeClr val="tx2"/>
                </a:solidFill>
              </a:rPr>
              <a:t>3 –</a:t>
            </a:r>
            <a:r>
              <a:rPr lang="ar-SA" sz="2400" b="1" dirty="0" smtClean="0">
                <a:solidFill>
                  <a:schemeClr val="tx2"/>
                </a:solidFill>
              </a:rPr>
              <a:t> اجراي</a:t>
            </a:r>
            <a:r>
              <a:rPr lang="ar-SA" sz="2400" b="1" dirty="0" smtClean="0">
                <a:solidFill>
                  <a:srgbClr val="000000"/>
                </a:solidFill>
              </a:rPr>
              <a:t> </a:t>
            </a:r>
            <a:r>
              <a:rPr lang="en-US" sz="2400" b="1" i="1" dirty="0" smtClean="0">
                <a:solidFill>
                  <a:srgbClr val="800000"/>
                </a:solidFill>
              </a:rPr>
              <a:t>statement</a:t>
            </a:r>
            <a:endParaRPr lang="fa-IR" sz="2400" b="1" i="1" dirty="0" smtClean="0">
              <a:solidFill>
                <a:srgbClr val="800000"/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fa-IR" sz="2400" b="1" dirty="0" smtClean="0">
                <a:solidFill>
                  <a:schemeClr val="tx2"/>
                </a:solidFill>
              </a:rPr>
              <a:t>4 –</a:t>
            </a:r>
            <a:r>
              <a:rPr lang="ar-SA" sz="2400" b="1" dirty="0" smtClean="0">
                <a:solidFill>
                  <a:schemeClr val="tx2"/>
                </a:solidFill>
              </a:rPr>
              <a:t> ارزيابي عبارت </a:t>
            </a:r>
            <a:r>
              <a:rPr lang="en-US" sz="2400" b="1" i="1" dirty="0" smtClean="0">
                <a:solidFill>
                  <a:srgbClr val="800000"/>
                </a:solidFill>
              </a:rPr>
              <a:t>update</a:t>
            </a:r>
            <a:endParaRPr lang="fa-IR" sz="2400" b="1" i="1" dirty="0" smtClean="0">
              <a:solidFill>
                <a:srgbClr val="800000"/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fa-IR" sz="2400" b="1" dirty="0" smtClean="0">
                <a:solidFill>
                  <a:schemeClr val="tx2"/>
                </a:solidFill>
              </a:rPr>
              <a:t>5 –</a:t>
            </a:r>
            <a:r>
              <a:rPr lang="ar-SA" sz="2400" b="1" dirty="0" smtClean="0">
                <a:solidFill>
                  <a:schemeClr val="tx2"/>
                </a:solidFill>
              </a:rPr>
              <a:t> تکرار گام‌هاي 2 تا 4</a:t>
            </a:r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r"/>
            <a:r>
              <a:rPr lang="ar-SA" sz="2400" b="1" dirty="0" smtClean="0">
                <a:solidFill>
                  <a:srgbClr val="FFFF00"/>
                </a:solidFill>
              </a:rPr>
              <a:t>دستور </a:t>
            </a:r>
            <a:r>
              <a:rPr lang="en-US" sz="2400" b="1" dirty="0" smtClean="0">
                <a:solidFill>
                  <a:srgbClr val="FFFF00"/>
                </a:solidFill>
              </a:rPr>
              <a:t>for</a:t>
            </a:r>
            <a:r>
              <a:rPr lang="fa-IR" sz="2400" b="1" dirty="0" smtClean="0">
                <a:solidFill>
                  <a:srgbClr val="FFFF00"/>
                </a:solidFill>
              </a:rPr>
              <a:t> - </a:t>
            </a:r>
            <a:r>
              <a:rPr lang="fa-IR" sz="1800" b="1" dirty="0" smtClean="0">
                <a:solidFill>
                  <a:srgbClr val="FFFF00"/>
                </a:solidFill>
              </a:rPr>
              <a:t>ادامه</a:t>
            </a:r>
            <a:endParaRPr lang="fa-IR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8311" y="4776234"/>
            <a:ext cx="8032779" cy="1510286"/>
          </a:xfrm>
          <a:prstGeom prst="rect">
            <a:avLst/>
          </a:prstGeom>
          <a:solidFill>
            <a:srgbClr val="333399"/>
          </a:solidFill>
          <a:ln w="12700" cap="sq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rtl="1"/>
            <a:r>
              <a:rPr lang="ar-SA" sz="2800" b="1" dirty="0" smtClean="0">
                <a:solidFill>
                  <a:schemeClr val="bg1">
                    <a:lumMod val="95000"/>
                  </a:schemeClr>
                </a:solidFill>
              </a:rPr>
              <a:t>عبارت‌هاي </a:t>
            </a:r>
            <a:r>
              <a:rPr lang="en-US" sz="2800" b="1" i="1" dirty="0" smtClean="0">
                <a:solidFill>
                  <a:srgbClr val="800000"/>
                </a:solidFill>
              </a:rPr>
              <a:t>initialization</a:t>
            </a:r>
            <a:r>
              <a:rPr lang="fa-IR" sz="36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ar-SA" sz="3200" b="1" dirty="0" smtClean="0">
                <a:solidFill>
                  <a:schemeClr val="bg1">
                    <a:lumMod val="95000"/>
                  </a:schemeClr>
                </a:solidFill>
              </a:rPr>
              <a:t>و </a:t>
            </a:r>
            <a:r>
              <a:rPr lang="en-US" sz="2800" b="1" i="1" dirty="0" smtClean="0">
                <a:solidFill>
                  <a:srgbClr val="800000"/>
                </a:solidFill>
              </a:rPr>
              <a:t>condition</a:t>
            </a:r>
            <a:r>
              <a:rPr lang="fa-IR" sz="3600" b="1" i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ar-SA" sz="3200" b="1" dirty="0" smtClean="0">
                <a:solidFill>
                  <a:schemeClr val="bg1">
                    <a:lumMod val="95000"/>
                  </a:schemeClr>
                </a:solidFill>
              </a:rPr>
              <a:t>و</a:t>
            </a:r>
            <a:r>
              <a:rPr lang="fa-IR" sz="32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800" b="1" i="1" dirty="0" smtClean="0">
                <a:solidFill>
                  <a:srgbClr val="800000"/>
                </a:solidFill>
              </a:rPr>
              <a:t>update</a:t>
            </a:r>
            <a:r>
              <a:rPr lang="fa-IR" sz="36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ar-SA" sz="2800" b="1" dirty="0" smtClean="0">
                <a:solidFill>
                  <a:schemeClr val="bg1">
                    <a:lumMod val="95000"/>
                  </a:schemeClr>
                </a:solidFill>
              </a:rPr>
              <a:t>عبارت‌هاي اختياري هستند. يعني مي‌توانيم آن‌ها را در حلقه ذکر نکنيم.</a:t>
            </a:r>
            <a:endParaRPr lang="fa-IR" sz="28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 rtl="1"/>
            <a:r>
              <a:rPr lang="fa-IR" sz="2800" b="1" dirty="0" smtClean="0">
                <a:solidFill>
                  <a:schemeClr val="bg1">
                    <a:lumMod val="95000"/>
                  </a:schemeClr>
                </a:solidFill>
              </a:rPr>
              <a:t>در اين حالت يک حلقه بينهايت خواهيم داشت.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71438" y="1214422"/>
            <a:ext cx="792958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en-US" sz="2400" b="1" dirty="0" smtClean="0">
                <a:solidFill>
                  <a:schemeClr val="tx2"/>
                </a:solidFill>
              </a:rPr>
              <a:t>   </a:t>
            </a:r>
            <a:r>
              <a:rPr lang="ar-SA" sz="2400" b="1" dirty="0" smtClean="0">
                <a:solidFill>
                  <a:schemeClr val="tx2"/>
                </a:solidFill>
              </a:rPr>
              <a:t> استفاده از حلقۀ </a:t>
            </a:r>
            <a:r>
              <a:rPr lang="en-US" sz="2400" b="1" dirty="0" smtClean="0">
                <a:solidFill>
                  <a:schemeClr val="tx2"/>
                </a:solidFill>
              </a:rPr>
              <a:t>for</a:t>
            </a:r>
            <a:r>
              <a:rPr lang="ar-SA" sz="2400" b="1" dirty="0" smtClean="0">
                <a:solidFill>
                  <a:schemeClr val="tx2"/>
                </a:solidFill>
              </a:rPr>
              <a:t> براي محاسبۀ مجموع اعداد صحيح متوالي</a:t>
            </a:r>
            <a:endParaRPr lang="fa-IR" sz="2400" b="1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r>
              <a:rPr lang="en-US" sz="2800" b="1" dirty="0" err="1" smtClean="0">
                <a:solidFill>
                  <a:schemeClr val="tx2"/>
                </a:solidFill>
              </a:rPr>
              <a:t>int</a:t>
            </a:r>
            <a:r>
              <a:rPr lang="en-US" sz="2800" b="1" dirty="0" smtClean="0">
                <a:solidFill>
                  <a:schemeClr val="tx2"/>
                </a:solidFill>
              </a:rPr>
              <a:t> main()</a:t>
            </a:r>
          </a:p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chemeClr val="tx2"/>
                </a:solidFill>
              </a:rPr>
              <a:t>{  </a:t>
            </a:r>
            <a:r>
              <a:rPr lang="en-US" sz="2800" b="1" dirty="0" err="1" smtClean="0">
                <a:solidFill>
                  <a:schemeClr val="tx2"/>
                </a:solidFill>
              </a:rPr>
              <a:t>int</a:t>
            </a:r>
            <a:r>
              <a:rPr lang="en-US" sz="2800" b="1" dirty="0" smtClean="0">
                <a:solidFill>
                  <a:schemeClr val="tx2"/>
                </a:solidFill>
              </a:rPr>
              <a:t> n;</a:t>
            </a:r>
          </a:p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chemeClr val="tx2"/>
                </a:solidFill>
              </a:rPr>
              <a:t>   </a:t>
            </a:r>
            <a:r>
              <a:rPr lang="en-US" sz="2800" b="1" dirty="0" err="1" smtClean="0">
                <a:solidFill>
                  <a:schemeClr val="tx2"/>
                </a:solidFill>
              </a:rPr>
              <a:t>cout</a:t>
            </a:r>
            <a:r>
              <a:rPr lang="en-US" sz="2800" b="1" dirty="0" smtClean="0">
                <a:solidFill>
                  <a:schemeClr val="tx2"/>
                </a:solidFill>
              </a:rPr>
              <a:t> &lt;&lt; "Enter a positive integer: ";</a:t>
            </a:r>
          </a:p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chemeClr val="tx2"/>
                </a:solidFill>
              </a:rPr>
              <a:t>   </a:t>
            </a:r>
            <a:r>
              <a:rPr lang="en-US" sz="2800" b="1" dirty="0" err="1" smtClean="0">
                <a:solidFill>
                  <a:schemeClr val="tx2"/>
                </a:solidFill>
              </a:rPr>
              <a:t>cin</a:t>
            </a:r>
            <a:r>
              <a:rPr lang="en-US" sz="2800" b="1" dirty="0" smtClean="0">
                <a:solidFill>
                  <a:schemeClr val="tx2"/>
                </a:solidFill>
              </a:rPr>
              <a:t> &gt;&gt; n;</a:t>
            </a:r>
          </a:p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chemeClr val="tx2"/>
                </a:solidFill>
              </a:rPr>
              <a:t>   long sum=0;</a:t>
            </a:r>
          </a:p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chemeClr val="tx2"/>
                </a:solidFill>
              </a:rPr>
              <a:t>   </a:t>
            </a:r>
            <a:r>
              <a:rPr lang="en-US" sz="2800" b="1" dirty="0" smtClean="0">
                <a:solidFill>
                  <a:srgbClr val="FF0000"/>
                </a:solidFill>
              </a:rPr>
              <a:t>for (</a:t>
            </a:r>
            <a:r>
              <a:rPr lang="en-US" sz="2800" b="1" dirty="0" err="1" smtClean="0">
                <a:solidFill>
                  <a:srgbClr val="FF0000"/>
                </a:solidFill>
              </a:rPr>
              <a:t>int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i</a:t>
            </a:r>
            <a:r>
              <a:rPr lang="en-US" sz="2800" b="1" dirty="0" smtClean="0">
                <a:solidFill>
                  <a:srgbClr val="FF0000"/>
                </a:solidFill>
              </a:rPr>
              <a:t>=1; </a:t>
            </a:r>
            <a:r>
              <a:rPr lang="en-US" sz="2800" b="1" dirty="0" err="1" smtClean="0">
                <a:solidFill>
                  <a:srgbClr val="FF0000"/>
                </a:solidFill>
              </a:rPr>
              <a:t>i</a:t>
            </a:r>
            <a:r>
              <a:rPr lang="en-US" sz="2800" b="1" dirty="0" smtClean="0">
                <a:solidFill>
                  <a:srgbClr val="FF0000"/>
                </a:solidFill>
              </a:rPr>
              <a:t> &lt;= n; </a:t>
            </a:r>
            <a:r>
              <a:rPr lang="en-US" sz="2800" b="1" dirty="0" err="1" smtClean="0">
                <a:solidFill>
                  <a:srgbClr val="FF0000"/>
                </a:solidFill>
              </a:rPr>
              <a:t>i</a:t>
            </a:r>
            <a:r>
              <a:rPr lang="en-US" sz="2800" b="1" dirty="0" smtClean="0">
                <a:solidFill>
                  <a:srgbClr val="FF0000"/>
                </a:solidFill>
              </a:rPr>
              <a:t>++)</a:t>
            </a:r>
          </a:p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rgbClr val="FF0000"/>
                </a:solidFill>
              </a:rPr>
              <a:t>      sum += </a:t>
            </a:r>
            <a:r>
              <a:rPr lang="en-US" sz="2800" b="1" dirty="0" err="1" smtClean="0">
                <a:solidFill>
                  <a:srgbClr val="FF0000"/>
                </a:solidFill>
              </a:rPr>
              <a:t>i</a:t>
            </a:r>
            <a:r>
              <a:rPr lang="en-US" sz="2800" b="1" dirty="0" smtClean="0">
                <a:solidFill>
                  <a:srgbClr val="FF0000"/>
                </a:solidFill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2200" b="1" dirty="0" smtClean="0">
                <a:solidFill>
                  <a:schemeClr val="tx2"/>
                </a:solidFill>
              </a:rPr>
              <a:t>   </a:t>
            </a:r>
            <a:r>
              <a:rPr lang="en-US" sz="2200" b="1" dirty="0" err="1" smtClean="0">
                <a:solidFill>
                  <a:schemeClr val="tx2"/>
                </a:solidFill>
              </a:rPr>
              <a:t>cout</a:t>
            </a:r>
            <a:r>
              <a:rPr lang="en-US" sz="2200" b="1" dirty="0" smtClean="0">
                <a:solidFill>
                  <a:schemeClr val="tx2"/>
                </a:solidFill>
              </a:rPr>
              <a:t> &lt;&lt; "The sum of the first " &lt;&lt; n &lt;&lt; " integers is " &lt;&lt; sum;</a:t>
            </a:r>
          </a:p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chemeClr val="tx2"/>
                </a:solidFill>
              </a:rPr>
              <a:t>}</a:t>
            </a:r>
            <a:endParaRPr lang="en-US" sz="2800" b="1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r"/>
            <a:r>
              <a:rPr lang="fa-IR" sz="2400" b="1" dirty="0" smtClean="0">
                <a:solidFill>
                  <a:srgbClr val="FFFF00"/>
                </a:solidFill>
              </a:rPr>
              <a:t>مثال: </a:t>
            </a:r>
            <a:r>
              <a:rPr lang="ar-SA" sz="2400" b="1" dirty="0" smtClean="0">
                <a:solidFill>
                  <a:srgbClr val="FFFF00"/>
                </a:solidFill>
              </a:rPr>
              <a:t>دستور </a:t>
            </a:r>
            <a:r>
              <a:rPr lang="en-US" sz="2400" b="1" dirty="0" smtClean="0">
                <a:solidFill>
                  <a:srgbClr val="FFFF00"/>
                </a:solidFill>
              </a:rPr>
              <a:t>for</a:t>
            </a:r>
            <a:endParaRPr lang="fa-IR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14282" y="1857364"/>
            <a:ext cx="764386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400" b="1" dirty="0" smtClean="0">
                <a:solidFill>
                  <a:schemeClr val="tx2"/>
                </a:solidFill>
              </a:rPr>
              <a:t>در </a:t>
            </a:r>
            <a:r>
              <a:rPr lang="en-US" sz="2400" b="1" dirty="0" smtClean="0">
                <a:solidFill>
                  <a:schemeClr val="tx2"/>
                </a:solidFill>
              </a:rPr>
              <a:t>C++</a:t>
            </a:r>
            <a:r>
              <a:rPr lang="ar-SA" sz="2400" b="1" dirty="0" smtClean="0">
                <a:solidFill>
                  <a:schemeClr val="tx2"/>
                </a:solidFill>
              </a:rPr>
              <a:t> استاندارد وقتي يك متغير كنترل درون يك حلقۀ </a:t>
            </a:r>
            <a:r>
              <a:rPr lang="en-US" sz="2400" b="1" dirty="0" smtClean="0">
                <a:solidFill>
                  <a:schemeClr val="tx2"/>
                </a:solidFill>
              </a:rPr>
              <a:t>for</a:t>
            </a:r>
            <a:r>
              <a:rPr lang="ar-SA" sz="2400" b="1" dirty="0" smtClean="0">
                <a:solidFill>
                  <a:schemeClr val="tx2"/>
                </a:solidFill>
              </a:rPr>
              <a:t> اعلان مي‌شود (مانند </a:t>
            </a:r>
            <a:r>
              <a:rPr lang="en-US" sz="2400" b="1" dirty="0" err="1" smtClean="0">
                <a:solidFill>
                  <a:schemeClr val="tx2"/>
                </a:solidFill>
              </a:rPr>
              <a:t>i</a:t>
            </a:r>
            <a:r>
              <a:rPr lang="ar-SA" sz="2400" b="1" dirty="0" smtClean="0">
                <a:solidFill>
                  <a:schemeClr val="tx2"/>
                </a:solidFill>
              </a:rPr>
              <a:t> در مثال </a:t>
            </a:r>
            <a:r>
              <a:rPr lang="fa-IR" sz="2400" b="1" dirty="0" smtClean="0">
                <a:solidFill>
                  <a:schemeClr val="tx2"/>
                </a:solidFill>
              </a:rPr>
              <a:t>قبل</a:t>
            </a:r>
            <a:r>
              <a:rPr lang="ar-SA" sz="2400" b="1" dirty="0" smtClean="0">
                <a:solidFill>
                  <a:schemeClr val="tx2"/>
                </a:solidFill>
              </a:rPr>
              <a:t>) حوزۀ آن متغير به همان</a:t>
            </a:r>
            <a:r>
              <a:rPr lang="fa-IR" sz="2400" b="1" dirty="0" smtClean="0">
                <a:solidFill>
                  <a:schemeClr val="tx2"/>
                </a:solidFill>
              </a:rPr>
              <a:t> ح</a:t>
            </a:r>
            <a:r>
              <a:rPr lang="ar-SA" sz="2400" b="1" dirty="0" smtClean="0">
                <a:solidFill>
                  <a:schemeClr val="tx2"/>
                </a:solidFill>
              </a:rPr>
              <a:t>لقۀ </a:t>
            </a:r>
            <a:r>
              <a:rPr lang="en-US" sz="2400" b="1" dirty="0" smtClean="0">
                <a:solidFill>
                  <a:schemeClr val="tx2"/>
                </a:solidFill>
              </a:rPr>
              <a:t>for</a:t>
            </a:r>
            <a:r>
              <a:rPr lang="ar-SA" sz="2400" b="1" dirty="0" smtClean="0">
                <a:solidFill>
                  <a:schemeClr val="tx2"/>
                </a:solidFill>
              </a:rPr>
              <a:t> محدود مي</a:t>
            </a:r>
            <a:r>
              <a:rPr lang="en-US" sz="2400" b="1" dirty="0" smtClean="0">
                <a:solidFill>
                  <a:schemeClr val="tx2"/>
                </a:solidFill>
              </a:rPr>
              <a:t>‌</a:t>
            </a:r>
            <a:r>
              <a:rPr lang="ar-SA" sz="2400" b="1" dirty="0" smtClean="0">
                <a:solidFill>
                  <a:schemeClr val="tx2"/>
                </a:solidFill>
              </a:rPr>
              <a:t>گردد. يعني آن متغير نمي‌تواند بيرون از آن حلقه استفاده شود.</a:t>
            </a:r>
            <a:endParaRPr lang="fa-IR" sz="2400" b="1" dirty="0" smtClean="0">
              <a:solidFill>
                <a:schemeClr val="tx2"/>
              </a:solidFill>
            </a:endParaRPr>
          </a:p>
          <a:p>
            <a:pPr algn="r" rtl="1"/>
            <a:endParaRPr lang="fa-IR" sz="2400" b="1" dirty="0" smtClean="0">
              <a:solidFill>
                <a:schemeClr val="tx2"/>
              </a:solidFill>
            </a:endParaRPr>
          </a:p>
          <a:p>
            <a:pPr algn="r" rtl="1"/>
            <a:r>
              <a:rPr lang="ar-SA" sz="2400" b="1" dirty="0" smtClean="0">
                <a:solidFill>
                  <a:schemeClr val="tx2"/>
                </a:solidFill>
              </a:rPr>
              <a:t> نتيجۀ ديگر اين است که مي‌توان از نام مشابهي در خارج از حلقۀ </a:t>
            </a:r>
            <a:r>
              <a:rPr lang="en-US" sz="2400" b="1" dirty="0" smtClean="0">
                <a:solidFill>
                  <a:schemeClr val="tx2"/>
                </a:solidFill>
              </a:rPr>
              <a:t>for</a:t>
            </a:r>
            <a:r>
              <a:rPr lang="ar-SA" sz="2400" b="1" dirty="0" smtClean="0">
                <a:solidFill>
                  <a:schemeClr val="tx2"/>
                </a:solidFill>
              </a:rPr>
              <a:t> براي يك متغير ديگر استفاده نمود.</a:t>
            </a:r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739468"/>
          </a:xfrm>
        </p:spPr>
        <p:txBody>
          <a:bodyPr/>
          <a:lstStyle/>
          <a:p>
            <a:pPr algn="r"/>
            <a:r>
              <a:rPr lang="ar-SA" sz="2400" b="1" dirty="0" smtClean="0">
                <a:solidFill>
                  <a:srgbClr val="FFFF00"/>
                </a:solidFill>
              </a:rPr>
              <a:t>دستور </a:t>
            </a:r>
            <a:r>
              <a:rPr lang="en-US" sz="2400" b="1" dirty="0" smtClean="0">
                <a:solidFill>
                  <a:srgbClr val="FFFF00"/>
                </a:solidFill>
              </a:rPr>
              <a:t>for</a:t>
            </a:r>
            <a:r>
              <a:rPr lang="fa-IR" sz="2400" b="1" dirty="0" smtClean="0">
                <a:solidFill>
                  <a:srgbClr val="FFFF00"/>
                </a:solidFill>
              </a:rPr>
              <a:t> - </a:t>
            </a:r>
            <a:r>
              <a:rPr lang="fa-IR" sz="1800" b="1" dirty="0" smtClean="0">
                <a:solidFill>
                  <a:srgbClr val="FFFF00"/>
                </a:solidFill>
              </a:rPr>
              <a:t>يادآوري</a:t>
            </a:r>
            <a:endParaRPr lang="fa-IR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14282" y="1857364"/>
            <a:ext cx="7643866" cy="5432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sz="2300" b="1" dirty="0" smtClean="0">
                <a:solidFill>
                  <a:schemeClr val="tx2"/>
                </a:solidFill>
              </a:rPr>
              <a:t>برنامۀ زير‌ </a:t>
            </a:r>
            <a:r>
              <a:rPr lang="fa-IR" sz="2300" b="1" dirty="0" smtClean="0">
                <a:solidFill>
                  <a:schemeClr val="tx2"/>
                </a:solidFill>
              </a:rPr>
              <a:t>يک </a:t>
            </a:r>
            <a:r>
              <a:rPr lang="ar-SA" sz="2300" b="1" dirty="0" smtClean="0">
                <a:solidFill>
                  <a:schemeClr val="tx2"/>
                </a:solidFill>
              </a:rPr>
              <a:t>عدد صحيح مثبت را </a:t>
            </a:r>
            <a:r>
              <a:rPr lang="fa-IR" sz="2300" b="1" dirty="0" smtClean="0">
                <a:solidFill>
                  <a:schemeClr val="tx2"/>
                </a:solidFill>
              </a:rPr>
              <a:t>گرفته، فاکتوريل آنرا محاسبه مي‌نمايد.</a:t>
            </a:r>
          </a:p>
          <a:p>
            <a:pPr>
              <a:spcBef>
                <a:spcPct val="0"/>
              </a:spcBef>
            </a:pPr>
            <a:r>
              <a:rPr lang="en-US" sz="3600" dirty="0" err="1" smtClean="0">
                <a:solidFill>
                  <a:schemeClr val="tx2"/>
                </a:solidFill>
              </a:rPr>
              <a:t>int</a:t>
            </a:r>
            <a:r>
              <a:rPr lang="en-US" sz="3600" dirty="0" smtClean="0">
                <a:solidFill>
                  <a:schemeClr val="tx2"/>
                </a:solidFill>
              </a:rPr>
              <a:t> main()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{ 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 err="1" smtClean="0">
                <a:solidFill>
                  <a:srgbClr val="000000"/>
                </a:solidFill>
              </a:rPr>
              <a:t>int</a:t>
            </a:r>
            <a:r>
              <a:rPr lang="en-US" sz="2800" dirty="0" smtClean="0">
                <a:solidFill>
                  <a:srgbClr val="000000"/>
                </a:solidFill>
              </a:rPr>
              <a:t> n, fact=1;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 err="1" smtClean="0">
                <a:solidFill>
                  <a:srgbClr val="000000"/>
                </a:solidFill>
              </a:rPr>
              <a:t>cout</a:t>
            </a:r>
            <a:r>
              <a:rPr lang="en-US" sz="2800" dirty="0" smtClean="0">
                <a:solidFill>
                  <a:srgbClr val="000000"/>
                </a:solidFill>
              </a:rPr>
              <a:t> &lt;&lt; “ please enter a positive </a:t>
            </a:r>
            <a:r>
              <a:rPr lang="en-US" sz="2800" smtClean="0">
                <a:solidFill>
                  <a:srgbClr val="000000"/>
                </a:solidFill>
              </a:rPr>
              <a:t>integer :”</a:t>
            </a:r>
            <a:endParaRPr lang="en-US" sz="2800" dirty="0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 err="1" smtClean="0">
                <a:solidFill>
                  <a:srgbClr val="000000"/>
                </a:solidFill>
              </a:rPr>
              <a:t>cin</a:t>
            </a:r>
            <a:r>
              <a:rPr lang="en-US" sz="2800" dirty="0" smtClean="0">
                <a:solidFill>
                  <a:srgbClr val="000000"/>
                </a:solidFill>
              </a:rPr>
              <a:t> &gt;&gt; n;</a:t>
            </a:r>
            <a:endParaRPr lang="fa-IR" sz="2800" dirty="0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r>
              <a:rPr lang="fa-IR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 smtClean="0">
                <a:solidFill>
                  <a:srgbClr val="000000"/>
                </a:solidFill>
              </a:rPr>
              <a:t>for (</a:t>
            </a:r>
            <a:r>
              <a:rPr lang="en-US" sz="2800" dirty="0" err="1" smtClean="0">
                <a:solidFill>
                  <a:srgbClr val="000000"/>
                </a:solidFill>
              </a:rPr>
              <a:t>int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=n; 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 &gt; 1; 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--)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	fact*=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 </a:t>
            </a:r>
            <a:r>
              <a:rPr lang="en-US" sz="2800" dirty="0" err="1" smtClean="0">
                <a:solidFill>
                  <a:srgbClr val="000000"/>
                </a:solidFill>
              </a:rPr>
              <a:t>cout</a:t>
            </a:r>
            <a:r>
              <a:rPr lang="en-US" sz="2800" dirty="0" smtClean="0">
                <a:solidFill>
                  <a:srgbClr val="000000"/>
                </a:solidFill>
              </a:rPr>
              <a:t> &lt;&lt;n&lt;&lt; “! = " &lt;&lt; fact;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 return 0;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}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endParaRPr lang="fa-IR" sz="2800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r">
              <a:spcBef>
                <a:spcPct val="0"/>
              </a:spcBef>
            </a:pPr>
            <a:r>
              <a:rPr lang="ar-SA" dirty="0" smtClean="0"/>
              <a:t> مثال</a:t>
            </a:r>
            <a:r>
              <a:rPr lang="fa-IR" dirty="0" smtClean="0"/>
              <a:t>:</a:t>
            </a:r>
            <a:r>
              <a:rPr lang="ar-SA" dirty="0" smtClean="0"/>
              <a:t> يك حلقۀ </a:t>
            </a:r>
            <a:r>
              <a:rPr lang="en-US" dirty="0" smtClean="0"/>
              <a:t>for</a:t>
            </a:r>
            <a:r>
              <a:rPr lang="ar-SA" dirty="0" smtClean="0"/>
              <a:t> نزولي</a:t>
            </a:r>
            <a:endParaRPr lang="fa-IR" dirty="0" smtClean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1214422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n! = n * (n-1) * (n-2) * … * 3 * 2 *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14282" y="1136485"/>
            <a:ext cx="7643866" cy="65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sz="2300" b="1" dirty="0" smtClean="0">
                <a:solidFill>
                  <a:schemeClr val="tx2"/>
                </a:solidFill>
              </a:rPr>
              <a:t>برنام</a:t>
            </a:r>
            <a:r>
              <a:rPr lang="fa-IR" sz="2300" b="1" dirty="0" smtClean="0">
                <a:solidFill>
                  <a:schemeClr val="tx2"/>
                </a:solidFill>
              </a:rPr>
              <a:t>ه‌اي كه </a:t>
            </a:r>
            <a:r>
              <a:rPr lang="en-US" sz="2300" b="1" dirty="0" smtClean="0">
                <a:solidFill>
                  <a:schemeClr val="tx2"/>
                </a:solidFill>
              </a:rPr>
              <a:t>N</a:t>
            </a:r>
            <a:r>
              <a:rPr lang="fa-IR" sz="2300" b="1" dirty="0" smtClean="0">
                <a:solidFill>
                  <a:schemeClr val="tx2"/>
                </a:solidFill>
              </a:rPr>
              <a:t> را از ورودي دريافت كرده، مجموع سري زير را محاسبه نمايد:</a:t>
            </a:r>
          </a:p>
          <a:p>
            <a:pPr algn="r" rtl="1">
              <a:spcBef>
                <a:spcPct val="0"/>
              </a:spcBef>
            </a:pPr>
            <a:endParaRPr lang="fa-IR" sz="800" b="1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err="1" smtClean="0">
                <a:solidFill>
                  <a:srgbClr val="000000"/>
                </a:solidFill>
              </a:rPr>
              <a:t>int</a:t>
            </a:r>
            <a:r>
              <a:rPr lang="en-US" sz="2800" dirty="0" smtClean="0">
                <a:solidFill>
                  <a:srgbClr val="000000"/>
                </a:solidFill>
              </a:rPr>
              <a:t> main()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chemeClr val="accent6"/>
                </a:solidFill>
              </a:rPr>
              <a:t>{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 err="1" smtClean="0">
                <a:solidFill>
                  <a:srgbClr val="000000"/>
                </a:solidFill>
              </a:rPr>
              <a:t>int</a:t>
            </a:r>
            <a:r>
              <a:rPr lang="en-US" sz="2800" dirty="0" smtClean="0">
                <a:solidFill>
                  <a:srgbClr val="000000"/>
                </a:solidFill>
              </a:rPr>
              <a:t> N, fact;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float  S=1 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 err="1" smtClean="0">
                <a:solidFill>
                  <a:srgbClr val="000000"/>
                </a:solidFill>
              </a:rPr>
              <a:t>cout</a:t>
            </a:r>
            <a:r>
              <a:rPr lang="en-US" sz="2800" dirty="0" smtClean="0">
                <a:solidFill>
                  <a:srgbClr val="000000"/>
                </a:solidFill>
              </a:rPr>
              <a:t> &lt;&lt; “ please enter a positive integer :”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 err="1" smtClean="0">
                <a:solidFill>
                  <a:srgbClr val="000000"/>
                </a:solidFill>
              </a:rPr>
              <a:t>cin</a:t>
            </a:r>
            <a:r>
              <a:rPr lang="en-US" sz="2800" dirty="0" smtClean="0">
                <a:solidFill>
                  <a:srgbClr val="000000"/>
                </a:solidFill>
              </a:rPr>
              <a:t> &gt;&gt; N;</a:t>
            </a:r>
            <a:endParaRPr lang="fa-IR" sz="2800" dirty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a-IR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 smtClean="0">
                <a:solidFill>
                  <a:srgbClr val="000000"/>
                </a:solidFill>
              </a:rPr>
              <a:t>for (</a:t>
            </a:r>
            <a:r>
              <a:rPr lang="en-US" sz="2800" dirty="0" err="1" smtClean="0">
                <a:solidFill>
                  <a:srgbClr val="000000"/>
                </a:solidFill>
              </a:rPr>
              <a:t>int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=2; 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 &lt;= N; 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++)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     </a:t>
            </a:r>
            <a:r>
              <a:rPr lang="en-US" sz="2800" dirty="0" smtClean="0">
                <a:solidFill>
                  <a:srgbClr val="FF0000"/>
                </a:solidFill>
              </a:rPr>
              <a:t>{</a:t>
            </a:r>
            <a:r>
              <a:rPr lang="en-US" sz="2800" dirty="0" smtClean="0">
                <a:solidFill>
                  <a:srgbClr val="000000"/>
                </a:solidFill>
              </a:rPr>
              <a:t> fact = 1;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	for ( </a:t>
            </a:r>
            <a:r>
              <a:rPr lang="en-US" sz="2800" dirty="0" err="1" smtClean="0">
                <a:solidFill>
                  <a:srgbClr val="000000"/>
                </a:solidFill>
              </a:rPr>
              <a:t>int</a:t>
            </a:r>
            <a:r>
              <a:rPr lang="en-US" sz="2800" dirty="0" smtClean="0">
                <a:solidFill>
                  <a:srgbClr val="000000"/>
                </a:solidFill>
              </a:rPr>
              <a:t> j=1; j&lt;=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 ; j++)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	    fact *= j;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	S += (float) 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 / fact; </a:t>
            </a:r>
            <a:r>
              <a:rPr lang="en-US" sz="2800" dirty="0" smtClean="0">
                <a:solidFill>
                  <a:srgbClr val="FF0000"/>
                </a:solidFill>
              </a:rPr>
              <a:t>}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 </a:t>
            </a:r>
            <a:r>
              <a:rPr lang="en-US" sz="2800" dirty="0" err="1" smtClean="0">
                <a:solidFill>
                  <a:srgbClr val="000000"/>
                </a:solidFill>
              </a:rPr>
              <a:t>cout</a:t>
            </a:r>
            <a:r>
              <a:rPr lang="en-US" sz="2800" dirty="0" smtClean="0">
                <a:solidFill>
                  <a:srgbClr val="000000"/>
                </a:solidFill>
              </a:rPr>
              <a:t> &lt;&lt; “S = " &lt;&lt; S;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 return 0;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chemeClr val="accent6"/>
                </a:solidFill>
              </a:rPr>
              <a:t>}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endParaRPr lang="fa-IR" sz="2800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r">
              <a:spcBef>
                <a:spcPct val="0"/>
              </a:spcBef>
            </a:pPr>
            <a:r>
              <a:rPr lang="fa-IR" dirty="0" smtClean="0"/>
              <a:t>حلقه‌هاي </a:t>
            </a:r>
            <a:r>
              <a:rPr lang="en-US" dirty="0" smtClean="0"/>
              <a:t>for</a:t>
            </a:r>
            <a:r>
              <a:rPr lang="fa-IR" dirty="0" smtClean="0"/>
              <a:t> تو در تو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643174" y="1571612"/>
          <a:ext cx="5072098" cy="779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3" imgW="1307880" imgH="228600" progId="Equation.3">
                  <p:embed/>
                </p:oleObj>
              </mc:Choice>
              <mc:Fallback>
                <p:oleObj name="Equation" r:id="rId3" imgW="130788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74" y="1571612"/>
                        <a:ext cx="5072098" cy="7793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838200" y="1937772"/>
            <a:ext cx="727733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b="1" dirty="0" smtClean="0">
                <a:solidFill>
                  <a:srgbClr val="FF5050"/>
                </a:solidFill>
              </a:rPr>
              <a:t>1</a:t>
            </a:r>
            <a:r>
              <a:rPr lang="fa-IR" sz="2400" b="1" dirty="0" smtClean="0"/>
              <a:t>- </a:t>
            </a:r>
            <a:r>
              <a:rPr lang="ar-SA" sz="2400" b="1" dirty="0" smtClean="0"/>
              <a:t>دستور </a:t>
            </a:r>
            <a:r>
              <a:rPr lang="en-US" sz="2400" b="1" dirty="0" smtClean="0"/>
              <a:t>while</a:t>
            </a:r>
            <a:endParaRPr lang="fa-IR" sz="2400" b="1" dirty="0" smtClean="0"/>
          </a:p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dirty="0" smtClean="0">
                <a:solidFill>
                  <a:srgbClr val="FF5050"/>
                </a:solidFill>
              </a:rPr>
              <a:t>2</a:t>
            </a:r>
            <a:r>
              <a:rPr lang="fa-IR" sz="2400" dirty="0" smtClean="0"/>
              <a:t>-</a:t>
            </a:r>
            <a:r>
              <a:rPr lang="ar-SA" sz="2400" dirty="0" smtClean="0"/>
              <a:t>  خاتمه دادن به يك حلقه</a:t>
            </a:r>
            <a:endParaRPr lang="fa-IR" sz="2400" dirty="0" smtClean="0"/>
          </a:p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dirty="0" smtClean="0">
                <a:solidFill>
                  <a:srgbClr val="FF5050"/>
                </a:solidFill>
              </a:rPr>
              <a:t>3</a:t>
            </a:r>
            <a:r>
              <a:rPr lang="fa-IR" sz="2400" dirty="0" smtClean="0"/>
              <a:t>-</a:t>
            </a:r>
            <a:r>
              <a:rPr lang="ar-SA" sz="2400" dirty="0" smtClean="0"/>
              <a:t>  دستور </a:t>
            </a:r>
            <a:r>
              <a:rPr lang="en-US" sz="2400" dirty="0" smtClean="0"/>
              <a:t>do..while</a:t>
            </a:r>
            <a:endParaRPr lang="fa-IR" sz="2400" dirty="0" smtClean="0"/>
          </a:p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dirty="0" smtClean="0">
                <a:solidFill>
                  <a:srgbClr val="FF5050"/>
                </a:solidFill>
              </a:rPr>
              <a:t>4</a:t>
            </a:r>
            <a:r>
              <a:rPr lang="fa-IR" sz="2400" dirty="0" smtClean="0"/>
              <a:t>- </a:t>
            </a:r>
            <a:r>
              <a:rPr lang="ar-SA" sz="2400" dirty="0" smtClean="0"/>
              <a:t>  دستور </a:t>
            </a:r>
            <a:r>
              <a:rPr lang="en-US" sz="2400" dirty="0" smtClean="0"/>
              <a:t>for</a:t>
            </a:r>
            <a:endParaRPr lang="fa-IR" sz="2400" dirty="0" smtClean="0"/>
          </a:p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dirty="0" smtClean="0">
                <a:solidFill>
                  <a:srgbClr val="FF5050"/>
                </a:solidFill>
              </a:rPr>
              <a:t>5</a:t>
            </a:r>
            <a:r>
              <a:rPr lang="fa-IR" sz="2400" dirty="0" smtClean="0"/>
              <a:t>- </a:t>
            </a:r>
            <a:r>
              <a:rPr lang="ar-SA" sz="2400" dirty="0" smtClean="0"/>
              <a:t> دستور </a:t>
            </a:r>
            <a:r>
              <a:rPr lang="en-US" sz="2400" dirty="0" smtClean="0"/>
              <a:t>break</a:t>
            </a:r>
            <a:endParaRPr lang="fa-IR" sz="2400" dirty="0" smtClean="0"/>
          </a:p>
          <a:p>
            <a:pPr marL="609600" indent="-609600" algn="r" rtl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fa-IR" sz="2400" dirty="0" smtClean="0">
                <a:solidFill>
                  <a:srgbClr val="FF5050"/>
                </a:solidFill>
              </a:rPr>
              <a:t>6</a:t>
            </a:r>
            <a:r>
              <a:rPr lang="fa-IR" sz="2400" dirty="0" smtClean="0"/>
              <a:t>- </a:t>
            </a:r>
            <a:r>
              <a:rPr lang="ar-SA" sz="2400" dirty="0" smtClean="0">
                <a:cs typeface="Arial" charset="0"/>
              </a:rPr>
              <a:t> </a:t>
            </a:r>
            <a:r>
              <a:rPr lang="ar-SA" sz="2400" dirty="0" smtClean="0"/>
              <a:t>دستور </a:t>
            </a:r>
            <a:r>
              <a:rPr lang="en-US" sz="2400" dirty="0" smtClean="0"/>
              <a:t>continue</a:t>
            </a:r>
          </a:p>
          <a:p>
            <a:pPr algn="just" rtl="1">
              <a:lnSpc>
                <a:spcPct val="150000"/>
              </a:lnSpc>
            </a:pPr>
            <a:endParaRPr lang="fa-IR" sz="1600" dirty="0">
              <a:solidFill>
                <a:srgbClr val="003399"/>
              </a:solidFill>
              <a:cs typeface="B Homa" pitchFamily="2" charset="-78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57166"/>
            <a:ext cx="7086600" cy="689284"/>
          </a:xfrm>
        </p:spPr>
        <p:txBody>
          <a:bodyPr/>
          <a:lstStyle/>
          <a:p>
            <a:pPr algn="r"/>
            <a:r>
              <a:rPr lang="fa-IR" sz="2400" dirty="0" smtClean="0"/>
              <a:t>{ساختارهاي تکرار (فهرست مطالب)}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14282" y="1136485"/>
            <a:ext cx="7643866" cy="616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sz="2300" b="1" dirty="0" smtClean="0">
                <a:solidFill>
                  <a:schemeClr val="tx2"/>
                </a:solidFill>
              </a:rPr>
              <a:t>برنام</a:t>
            </a:r>
            <a:r>
              <a:rPr lang="fa-IR" sz="2300" b="1" dirty="0" smtClean="0">
                <a:solidFill>
                  <a:schemeClr val="tx2"/>
                </a:solidFill>
              </a:rPr>
              <a:t>ه‌اي كه </a:t>
            </a:r>
            <a:r>
              <a:rPr lang="en-US" sz="2300" b="1" dirty="0" smtClean="0">
                <a:solidFill>
                  <a:schemeClr val="tx2"/>
                </a:solidFill>
              </a:rPr>
              <a:t>N</a:t>
            </a:r>
            <a:r>
              <a:rPr lang="fa-IR" sz="2300" b="1" dirty="0" smtClean="0">
                <a:solidFill>
                  <a:schemeClr val="tx2"/>
                </a:solidFill>
              </a:rPr>
              <a:t> را از ورودي دريافت كرده، مجموع سري زير را محاسبه نمايد:</a:t>
            </a:r>
          </a:p>
          <a:p>
            <a:pPr algn="r" rtl="1">
              <a:spcBef>
                <a:spcPct val="0"/>
              </a:spcBef>
            </a:pPr>
            <a:endParaRPr lang="fa-IR" sz="800" b="1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err="1" smtClean="0">
                <a:solidFill>
                  <a:srgbClr val="000000"/>
                </a:solidFill>
              </a:rPr>
              <a:t>int</a:t>
            </a:r>
            <a:r>
              <a:rPr lang="en-US" sz="2800" dirty="0" smtClean="0">
                <a:solidFill>
                  <a:srgbClr val="000000"/>
                </a:solidFill>
              </a:rPr>
              <a:t> main()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chemeClr val="accent6"/>
                </a:solidFill>
              </a:rPr>
              <a:t>{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 err="1" smtClean="0">
                <a:solidFill>
                  <a:srgbClr val="000000"/>
                </a:solidFill>
              </a:rPr>
              <a:t>int</a:t>
            </a:r>
            <a:r>
              <a:rPr lang="en-US" sz="2800" dirty="0" smtClean="0">
                <a:solidFill>
                  <a:srgbClr val="000000"/>
                </a:solidFill>
              </a:rPr>
              <a:t> N, fact;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float  S=1 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 err="1" smtClean="0">
                <a:solidFill>
                  <a:srgbClr val="000000"/>
                </a:solidFill>
              </a:rPr>
              <a:t>cout</a:t>
            </a:r>
            <a:r>
              <a:rPr lang="en-US" sz="2800" dirty="0" smtClean="0">
                <a:solidFill>
                  <a:srgbClr val="000000"/>
                </a:solidFill>
              </a:rPr>
              <a:t> &lt;&lt; “ please enter a positive integer :”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 err="1" smtClean="0">
                <a:solidFill>
                  <a:srgbClr val="000000"/>
                </a:solidFill>
              </a:rPr>
              <a:t>cin</a:t>
            </a:r>
            <a:r>
              <a:rPr lang="en-US" sz="2800" dirty="0" smtClean="0">
                <a:solidFill>
                  <a:srgbClr val="000000"/>
                </a:solidFill>
              </a:rPr>
              <a:t> &gt;&gt; N;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fact </a:t>
            </a:r>
            <a:r>
              <a:rPr lang="en-US" sz="2800" dirty="0">
                <a:solidFill>
                  <a:srgbClr val="000000"/>
                </a:solidFill>
              </a:rPr>
              <a:t>= 1;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a-IR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 smtClean="0">
                <a:solidFill>
                  <a:srgbClr val="000000"/>
                </a:solidFill>
              </a:rPr>
              <a:t>for (</a:t>
            </a:r>
            <a:r>
              <a:rPr lang="en-US" sz="2800" dirty="0" err="1" smtClean="0">
                <a:solidFill>
                  <a:srgbClr val="000000"/>
                </a:solidFill>
              </a:rPr>
              <a:t>int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=2; 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 &lt;= N; 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++)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     </a:t>
            </a:r>
            <a:r>
              <a:rPr lang="en-US" sz="2800" dirty="0" smtClean="0">
                <a:solidFill>
                  <a:srgbClr val="FF0000"/>
                </a:solidFill>
              </a:rPr>
              <a:t>{</a:t>
            </a:r>
            <a:r>
              <a:rPr lang="en-US" sz="2800" dirty="0" smtClean="0">
                <a:solidFill>
                  <a:srgbClr val="000000"/>
                </a:solidFill>
              </a:rPr>
              <a:t>	fact *= 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	S += (float) </a:t>
            </a:r>
            <a:r>
              <a:rPr lang="en-US" sz="2800" dirty="0" err="1" smtClean="0">
                <a:solidFill>
                  <a:srgbClr val="000000"/>
                </a:solidFill>
              </a:rPr>
              <a:t>i</a:t>
            </a:r>
            <a:r>
              <a:rPr lang="en-US" sz="2800" dirty="0" smtClean="0">
                <a:solidFill>
                  <a:srgbClr val="000000"/>
                </a:solidFill>
              </a:rPr>
              <a:t> / fact; </a:t>
            </a:r>
            <a:r>
              <a:rPr lang="en-US" sz="2800" dirty="0" smtClean="0">
                <a:solidFill>
                  <a:srgbClr val="FF0000"/>
                </a:solidFill>
              </a:rPr>
              <a:t>}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 </a:t>
            </a:r>
            <a:r>
              <a:rPr lang="en-US" sz="2800" dirty="0" err="1" smtClean="0">
                <a:solidFill>
                  <a:srgbClr val="000000"/>
                </a:solidFill>
              </a:rPr>
              <a:t>cout</a:t>
            </a:r>
            <a:r>
              <a:rPr lang="en-US" sz="2800" dirty="0" smtClean="0">
                <a:solidFill>
                  <a:srgbClr val="000000"/>
                </a:solidFill>
              </a:rPr>
              <a:t> &lt;&lt; “S = " &lt;&lt; S;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   return 0;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dirty="0" smtClean="0">
                <a:solidFill>
                  <a:schemeClr val="accent6"/>
                </a:solidFill>
              </a:rPr>
              <a:t>}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endParaRPr lang="fa-IR" sz="2800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r">
              <a:spcBef>
                <a:spcPct val="0"/>
              </a:spcBef>
            </a:pPr>
            <a:r>
              <a:rPr lang="fa-IR" dirty="0" smtClean="0"/>
              <a:t>حلقه‌ </a:t>
            </a:r>
            <a:r>
              <a:rPr lang="en-US" dirty="0" smtClean="0"/>
              <a:t>for</a:t>
            </a:r>
            <a:r>
              <a:rPr lang="fa-IR" dirty="0" smtClean="0"/>
              <a:t> 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643174" y="1571612"/>
          <a:ext cx="5072098" cy="779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3" imgW="1307880" imgH="228600" progId="Equation.3">
                  <p:embed/>
                </p:oleObj>
              </mc:Choice>
              <mc:Fallback>
                <p:oleObj name="Equation" r:id="rId3" imgW="1307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74" y="1571612"/>
                        <a:ext cx="5072098" cy="7793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4971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14282" y="1136485"/>
            <a:ext cx="764386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ar-SA" sz="2400" dirty="0" smtClean="0">
                <a:solidFill>
                  <a:schemeClr val="tx2"/>
                </a:solidFill>
              </a:rPr>
              <a:t>دستور </a:t>
            </a:r>
            <a:r>
              <a:rPr lang="en-US" sz="2400" b="1" dirty="0" smtClean="0">
                <a:solidFill>
                  <a:schemeClr val="accent6"/>
                </a:solidFill>
              </a:rPr>
              <a:t>break</a:t>
            </a:r>
            <a:r>
              <a:rPr lang="ar-SA" sz="2400" dirty="0" smtClean="0">
                <a:solidFill>
                  <a:schemeClr val="tx2"/>
                </a:solidFill>
              </a:rPr>
              <a:t> يک دستور آشناست. قبلا از آن براي خاتمه دادن به دستور </a:t>
            </a:r>
            <a:r>
              <a:rPr lang="en-US" sz="2400" b="1" dirty="0" smtClean="0">
                <a:solidFill>
                  <a:schemeClr val="accent6"/>
                </a:solidFill>
              </a:rPr>
              <a:t>switch</a:t>
            </a:r>
            <a:r>
              <a:rPr lang="ar-SA" sz="2400" dirty="0" smtClean="0">
                <a:solidFill>
                  <a:schemeClr val="tx2"/>
                </a:solidFill>
              </a:rPr>
              <a:t> و همچنين حلقه‌هاي </a:t>
            </a:r>
            <a:r>
              <a:rPr lang="en-US" sz="2400" b="1" dirty="0" smtClean="0">
                <a:solidFill>
                  <a:schemeClr val="accent6"/>
                </a:solidFill>
              </a:rPr>
              <a:t>while</a:t>
            </a:r>
            <a:r>
              <a:rPr lang="ar-SA" sz="2400" dirty="0" smtClean="0">
                <a:solidFill>
                  <a:schemeClr val="tx2"/>
                </a:solidFill>
              </a:rPr>
              <a:t> و </a:t>
            </a:r>
            <a:r>
              <a:rPr lang="en-US" sz="2400" b="1" dirty="0" smtClean="0">
                <a:solidFill>
                  <a:schemeClr val="accent6"/>
                </a:solidFill>
              </a:rPr>
              <a:t>do</a:t>
            </a:r>
            <a:r>
              <a:rPr lang="en-US" sz="2400" dirty="0" smtClean="0">
                <a:solidFill>
                  <a:srgbClr val="FFFF00"/>
                </a:solidFill>
              </a:rPr>
              <a:t>..</a:t>
            </a:r>
            <a:r>
              <a:rPr lang="en-US" sz="2400" b="1" dirty="0" smtClean="0">
                <a:solidFill>
                  <a:schemeClr val="accent6"/>
                </a:solidFill>
              </a:rPr>
              <a:t>while</a:t>
            </a:r>
            <a:r>
              <a:rPr lang="ar-SA" sz="2400" dirty="0" smtClean="0">
                <a:solidFill>
                  <a:schemeClr val="tx2"/>
                </a:solidFill>
              </a:rPr>
              <a:t> استفاده کرده‌ايم. از اين دستور براي خاتمه دادن به حلقۀ </a:t>
            </a:r>
            <a:r>
              <a:rPr lang="en-US" sz="2400" b="1" dirty="0" smtClean="0">
                <a:solidFill>
                  <a:schemeClr val="accent6"/>
                </a:solidFill>
              </a:rPr>
              <a:t>for</a:t>
            </a:r>
            <a:r>
              <a:rPr lang="ar-SA" sz="2400" dirty="0" smtClean="0">
                <a:solidFill>
                  <a:schemeClr val="tx2"/>
                </a:solidFill>
              </a:rPr>
              <a:t> نيز مي‌توانيم استفاده کنيم. </a:t>
            </a:r>
            <a:endParaRPr lang="en-US" sz="24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endParaRPr lang="en-US" sz="24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r>
              <a:rPr lang="ar-SA" sz="2400" dirty="0" smtClean="0">
                <a:solidFill>
                  <a:schemeClr val="tx2"/>
                </a:solidFill>
              </a:rPr>
              <a:t>دستور </a:t>
            </a:r>
            <a:r>
              <a:rPr lang="en-US" sz="2400" dirty="0" smtClean="0">
                <a:solidFill>
                  <a:srgbClr val="FF5050"/>
                </a:solidFill>
              </a:rPr>
              <a:t>break</a:t>
            </a:r>
            <a:r>
              <a:rPr lang="ar-SA" sz="2400" dirty="0" smtClean="0">
                <a:solidFill>
                  <a:schemeClr val="tx2"/>
                </a:solidFill>
              </a:rPr>
              <a:t> در هر جايي درون حلقه مي‌تواند جا بگيرد و در همان جا حلقه را خاتمه دهد. </a:t>
            </a:r>
            <a:endParaRPr lang="en-US" sz="24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endParaRPr lang="en-US" sz="2400" dirty="0" smtClean="0">
              <a:solidFill>
                <a:schemeClr val="tx2"/>
              </a:solidFill>
            </a:endParaRPr>
          </a:p>
          <a:p>
            <a:pPr algn="just" rtl="1">
              <a:spcBef>
                <a:spcPct val="0"/>
              </a:spcBef>
              <a:defRPr/>
            </a:pPr>
            <a:r>
              <a:rPr lang="ar-SA" sz="2400" dirty="0" smtClean="0"/>
              <a:t>وقتي دستور </a:t>
            </a:r>
            <a:r>
              <a:rPr lang="en-US" sz="2400" dirty="0" smtClean="0">
                <a:solidFill>
                  <a:srgbClr val="FF5050"/>
                </a:solidFill>
              </a:rPr>
              <a:t>break</a:t>
            </a:r>
            <a:r>
              <a:rPr lang="ar-SA" sz="2400" dirty="0" smtClean="0"/>
              <a:t> درون حلقه‌هاي تودرتو استفاده شود، فقط روي حلقه‌اي که مستقيما درون آن قرار گرفته تاثير مي‌گذارد. </a:t>
            </a:r>
            <a:endParaRPr lang="fa-IR" sz="2400" dirty="0" smtClean="0"/>
          </a:p>
          <a:p>
            <a:pPr algn="ctr" rtl="1">
              <a:spcBef>
                <a:spcPct val="0"/>
              </a:spcBef>
              <a:defRPr/>
            </a:pPr>
            <a:r>
              <a:rPr lang="ar-SA" sz="2400" dirty="0" smtClean="0"/>
              <a:t>حلقه‌هاي بيروني بدون هيچ تغييري ادامه مي‌يابند.</a:t>
            </a:r>
            <a:endParaRPr lang="en-US" sz="2400" dirty="0" smtClean="0"/>
          </a:p>
          <a:p>
            <a:pPr algn="ctr" rtl="1">
              <a:spcBef>
                <a:spcPct val="0"/>
              </a:spcBef>
              <a:defRPr/>
            </a:pPr>
            <a:endParaRPr lang="en-US" sz="2400" dirty="0" smtClean="0">
              <a:solidFill>
                <a:schemeClr val="tx2"/>
              </a:solidFill>
            </a:endParaRPr>
          </a:p>
          <a:p>
            <a:pPr algn="r" rtl="1">
              <a:spcBef>
                <a:spcPct val="0"/>
              </a:spcBef>
            </a:pP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r"/>
            <a:r>
              <a:rPr lang="ar-SA" sz="2800" b="1" dirty="0" smtClean="0">
                <a:solidFill>
                  <a:srgbClr val="FFFF00"/>
                </a:solidFill>
              </a:rPr>
              <a:t>دستور </a:t>
            </a:r>
            <a:r>
              <a:rPr lang="en-US" sz="2800" b="1" dirty="0" smtClean="0">
                <a:solidFill>
                  <a:srgbClr val="FFFF00"/>
                </a:solidFill>
              </a:rPr>
              <a:t>break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85720" y="1785926"/>
            <a:ext cx="764386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endParaRPr lang="fa-IR" sz="2000" dirty="0" smtClean="0">
              <a:solidFill>
                <a:schemeClr val="tx2"/>
              </a:solidFill>
            </a:endParaRPr>
          </a:p>
          <a:p>
            <a:pPr algn="r" rtl="1"/>
            <a:r>
              <a:rPr lang="ar-SA" sz="2400" dirty="0" smtClean="0">
                <a:solidFill>
                  <a:schemeClr val="hlink"/>
                </a:solidFill>
              </a:rPr>
              <a:t>اين دستور، ادامۀ چرخۀ فعلي را لغو کرده و اجراي دور بعدي حلقه را آغاز مي</a:t>
            </a:r>
            <a:r>
              <a:rPr lang="en-US" sz="2400" dirty="0" smtClean="0">
                <a:solidFill>
                  <a:schemeClr val="hlink"/>
                </a:solidFill>
              </a:rPr>
              <a:t>‌</a:t>
            </a:r>
            <a:r>
              <a:rPr lang="ar-SA" sz="2400" dirty="0" smtClean="0">
                <a:solidFill>
                  <a:schemeClr val="hlink"/>
                </a:solidFill>
              </a:rPr>
              <a:t>کند.</a:t>
            </a:r>
            <a:r>
              <a:rPr lang="ar-SA" sz="2400" dirty="0" smtClean="0">
                <a:solidFill>
                  <a:schemeClr val="tx2"/>
                </a:solidFill>
              </a:rPr>
              <a:t> </a:t>
            </a:r>
            <a:endParaRPr lang="fa-IR" sz="2400" dirty="0" smtClean="0">
              <a:solidFill>
                <a:schemeClr val="tx2"/>
              </a:solidFill>
            </a:endParaRPr>
          </a:p>
          <a:p>
            <a:pPr algn="r" rtl="1"/>
            <a:endParaRPr lang="fa-IR" sz="2400" dirty="0" smtClean="0">
              <a:solidFill>
                <a:schemeClr val="tx2"/>
              </a:solidFill>
            </a:endParaRPr>
          </a:p>
          <a:p>
            <a:pPr algn="just" rtl="1"/>
            <a:r>
              <a:rPr lang="ar-SA" sz="2400" dirty="0" smtClean="0">
                <a:solidFill>
                  <a:schemeClr val="tx2"/>
                </a:solidFill>
              </a:rPr>
              <a:t>دستور </a:t>
            </a:r>
            <a:r>
              <a:rPr lang="en-US" sz="2400" dirty="0" smtClean="0">
                <a:solidFill>
                  <a:schemeClr val="tx2"/>
                </a:solidFill>
              </a:rPr>
              <a:t>break</a:t>
            </a:r>
            <a:r>
              <a:rPr lang="ar-SA" sz="2400" dirty="0" smtClean="0">
                <a:solidFill>
                  <a:schemeClr val="tx2"/>
                </a:solidFill>
              </a:rPr>
              <a:t> بقيۀ دستورهاي درون بلوك حلقه را ناديده گرفته و به</a:t>
            </a:r>
            <a:r>
              <a:rPr lang="fa-IR" sz="2400" dirty="0" smtClean="0">
                <a:solidFill>
                  <a:schemeClr val="tx2"/>
                </a:solidFill>
              </a:rPr>
              <a:t> ا</a:t>
            </a:r>
            <a:r>
              <a:rPr lang="ar-SA" sz="2400" dirty="0" smtClean="0">
                <a:solidFill>
                  <a:schemeClr val="tx2"/>
                </a:solidFill>
              </a:rPr>
              <a:t>ولي</a:t>
            </a:r>
            <a:r>
              <a:rPr lang="fa-IR" sz="2400" dirty="0" smtClean="0">
                <a:solidFill>
                  <a:schemeClr val="tx2"/>
                </a:solidFill>
              </a:rPr>
              <a:t>ن </a:t>
            </a:r>
            <a:r>
              <a:rPr lang="ar-SA" sz="2400" dirty="0" smtClean="0">
                <a:solidFill>
                  <a:schemeClr val="tx2"/>
                </a:solidFill>
              </a:rPr>
              <a:t>‌‌دستور بيرون حلقه پرش مي‌كند. دستور </a:t>
            </a:r>
            <a:r>
              <a:rPr lang="en-US" sz="2400" b="1" dirty="0" smtClean="0">
                <a:solidFill>
                  <a:schemeClr val="accent6"/>
                </a:solidFill>
              </a:rPr>
              <a:t>continue</a:t>
            </a:r>
            <a:r>
              <a:rPr lang="ar-SA" sz="2400" dirty="0" smtClean="0">
                <a:solidFill>
                  <a:schemeClr val="tx2"/>
                </a:solidFill>
              </a:rPr>
              <a:t> نيز شبيه همين است اما به جاي اين که حلقه را خاتمه دهد، اجرا را به </a:t>
            </a:r>
            <a:r>
              <a:rPr lang="ar-SA" sz="2400" dirty="0" smtClean="0">
                <a:solidFill>
                  <a:srgbClr val="800000"/>
                </a:solidFill>
              </a:rPr>
              <a:t>تكرار بعدي حلقه</a:t>
            </a:r>
            <a:r>
              <a:rPr lang="ar-SA" sz="2400" dirty="0" smtClean="0">
                <a:solidFill>
                  <a:schemeClr val="tx2"/>
                </a:solidFill>
              </a:rPr>
              <a:t> منتقل مي‌كند.</a:t>
            </a:r>
            <a:r>
              <a:rPr lang="ar-SA" sz="2000" dirty="0" smtClean="0">
                <a:solidFill>
                  <a:schemeClr val="tx2"/>
                </a:solidFill>
              </a:rPr>
              <a:t> </a:t>
            </a:r>
            <a:endParaRPr lang="fa-IR" sz="2000" dirty="0" smtClean="0">
              <a:solidFill>
                <a:schemeClr val="tx2"/>
              </a:solidFill>
            </a:endParaRPr>
          </a:p>
          <a:p>
            <a:pPr algn="r" rtl="1"/>
            <a:endParaRPr lang="en-US" sz="2400" dirty="0" smtClean="0">
              <a:solidFill>
                <a:schemeClr val="tx2"/>
              </a:solidFill>
            </a:endParaRPr>
          </a:p>
          <a:p>
            <a:pPr algn="r" rtl="1"/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r"/>
            <a:r>
              <a:rPr lang="ar-SA" sz="2800" b="1" dirty="0" smtClean="0">
                <a:solidFill>
                  <a:srgbClr val="FFFF00"/>
                </a:solidFill>
              </a:rPr>
              <a:t>دستور </a:t>
            </a:r>
            <a:r>
              <a:rPr lang="en-US" sz="2800" b="1" dirty="0" smtClean="0">
                <a:solidFill>
                  <a:srgbClr val="FFFF00"/>
                </a:solidFill>
              </a:rPr>
              <a:t>continue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85720" y="1214422"/>
            <a:ext cx="7215238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spcBef>
                <a:spcPct val="0"/>
              </a:spcBef>
            </a:pPr>
            <a:r>
              <a:rPr lang="ar-SA" sz="2000" b="1" dirty="0" smtClean="0">
                <a:solidFill>
                  <a:schemeClr val="tx2"/>
                </a:solidFill>
              </a:rPr>
              <a:t>اين برنامۀ كوچك،‌ دستورهاي </a:t>
            </a:r>
            <a:r>
              <a:rPr lang="en-US" sz="2000" b="1" dirty="0" smtClean="0">
                <a:solidFill>
                  <a:schemeClr val="tx2"/>
                </a:solidFill>
              </a:rPr>
              <a:t>break</a:t>
            </a:r>
            <a:r>
              <a:rPr lang="ar-SA" sz="2000" b="1" dirty="0" smtClean="0">
                <a:solidFill>
                  <a:schemeClr val="tx2"/>
                </a:solidFill>
              </a:rPr>
              <a:t> و </a:t>
            </a:r>
            <a:r>
              <a:rPr lang="en-US" sz="2000" b="1" dirty="0" smtClean="0">
                <a:solidFill>
                  <a:schemeClr val="tx2"/>
                </a:solidFill>
              </a:rPr>
              <a:t>continue</a:t>
            </a:r>
            <a:r>
              <a:rPr lang="ar-SA" sz="2000" b="1" dirty="0" smtClean="0">
                <a:solidFill>
                  <a:schemeClr val="tx2"/>
                </a:solidFill>
              </a:rPr>
              <a:t> را شرح مي‌دهد:</a:t>
            </a:r>
            <a:endParaRPr lang="en-US" sz="2000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r>
              <a:rPr lang="en-US" sz="2800" dirty="0" err="1" smtClean="0">
                <a:solidFill>
                  <a:schemeClr val="tx2"/>
                </a:solidFill>
              </a:rPr>
              <a:t>int</a:t>
            </a:r>
            <a:r>
              <a:rPr lang="en-US" sz="2800" dirty="0" smtClean="0">
                <a:solidFill>
                  <a:schemeClr val="tx2"/>
                </a:solidFill>
              </a:rPr>
              <a:t> main()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{  </a:t>
            </a:r>
            <a:r>
              <a:rPr lang="en-US" sz="2800" dirty="0" err="1" smtClean="0">
                <a:solidFill>
                  <a:schemeClr val="tx2"/>
                </a:solidFill>
              </a:rPr>
              <a:t>int</a:t>
            </a:r>
            <a:r>
              <a:rPr lang="en-US" sz="2800" dirty="0" smtClean="0">
                <a:solidFill>
                  <a:schemeClr val="tx2"/>
                </a:solidFill>
              </a:rPr>
              <a:t> n = 1;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char c;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for( ; ;n++ )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{  </a:t>
            </a:r>
            <a:r>
              <a:rPr lang="en-US" sz="2800" dirty="0" err="1" smtClean="0">
                <a:solidFill>
                  <a:schemeClr val="tx2"/>
                </a:solidFill>
              </a:rPr>
              <a:t>cout</a:t>
            </a:r>
            <a:r>
              <a:rPr lang="en-US" sz="2800" dirty="0" smtClean="0">
                <a:solidFill>
                  <a:schemeClr val="tx2"/>
                </a:solidFill>
              </a:rPr>
              <a:t> &lt;&lt; "\</a:t>
            </a:r>
            <a:r>
              <a:rPr lang="en-US" sz="2800" dirty="0" err="1" smtClean="0">
                <a:solidFill>
                  <a:schemeClr val="tx2"/>
                </a:solidFill>
              </a:rPr>
              <a:t>nLoop</a:t>
            </a:r>
            <a:r>
              <a:rPr lang="en-US" sz="2800" dirty="0" smtClean="0">
                <a:solidFill>
                  <a:schemeClr val="tx2"/>
                </a:solidFill>
              </a:rPr>
              <a:t> no: " &lt;&lt; n &lt;&lt; </a:t>
            </a:r>
            <a:r>
              <a:rPr lang="en-US" sz="2800" dirty="0" err="1" smtClean="0">
                <a:solidFill>
                  <a:schemeClr val="tx2"/>
                </a:solidFill>
              </a:rPr>
              <a:t>endl</a:t>
            </a:r>
            <a:r>
              <a:rPr lang="en-US" sz="2800" dirty="0" smtClean="0">
                <a:solidFill>
                  <a:schemeClr val="tx2"/>
                </a:solidFill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   </a:t>
            </a:r>
            <a:r>
              <a:rPr lang="en-US" sz="2800" dirty="0" err="1" smtClean="0">
                <a:solidFill>
                  <a:schemeClr val="tx2"/>
                </a:solidFill>
              </a:rPr>
              <a:t>cout</a:t>
            </a:r>
            <a:r>
              <a:rPr lang="en-US" sz="2800" dirty="0" smtClean="0">
                <a:solidFill>
                  <a:schemeClr val="tx2"/>
                </a:solidFill>
              </a:rPr>
              <a:t> &lt;&lt; "Continue? &lt;</a:t>
            </a:r>
            <a:r>
              <a:rPr lang="en-US" sz="2800" dirty="0" err="1" smtClean="0">
                <a:solidFill>
                  <a:schemeClr val="tx2"/>
                </a:solidFill>
              </a:rPr>
              <a:t>y|n</a:t>
            </a:r>
            <a:r>
              <a:rPr lang="en-US" sz="2800" dirty="0" smtClean="0">
                <a:solidFill>
                  <a:schemeClr val="tx2"/>
                </a:solidFill>
              </a:rPr>
              <a:t>&gt; ";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   </a:t>
            </a:r>
            <a:r>
              <a:rPr lang="en-US" sz="2800" dirty="0" err="1" smtClean="0">
                <a:solidFill>
                  <a:schemeClr val="tx2"/>
                </a:solidFill>
              </a:rPr>
              <a:t>cin</a:t>
            </a:r>
            <a:r>
              <a:rPr lang="en-US" sz="2800" dirty="0" smtClean="0">
                <a:solidFill>
                  <a:schemeClr val="tx2"/>
                </a:solidFill>
              </a:rPr>
              <a:t> &gt;&gt; c;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   if (c = = 'y')</a:t>
            </a:r>
            <a:r>
              <a:rPr lang="en-US" sz="2800" b="1" dirty="0" smtClean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hlink"/>
                </a:solidFill>
              </a:rPr>
              <a:t>continue</a:t>
            </a:r>
            <a:r>
              <a:rPr lang="en-US" sz="2800" dirty="0" smtClean="0">
                <a:solidFill>
                  <a:schemeClr val="tx2"/>
                </a:solidFill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   </a:t>
            </a:r>
            <a:r>
              <a:rPr lang="en-US" sz="2800" b="1" dirty="0" smtClean="0"/>
              <a:t>break</a:t>
            </a:r>
            <a:r>
              <a:rPr lang="en-US" sz="2800" dirty="0" smtClean="0">
                <a:solidFill>
                  <a:schemeClr val="tx2"/>
                </a:solidFill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}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   </a:t>
            </a:r>
            <a:r>
              <a:rPr lang="en-US" sz="2800" dirty="0" err="1" smtClean="0">
                <a:solidFill>
                  <a:schemeClr val="tx2"/>
                </a:solidFill>
              </a:rPr>
              <a:t>cout</a:t>
            </a:r>
            <a:r>
              <a:rPr lang="en-US" sz="2800" dirty="0" smtClean="0">
                <a:solidFill>
                  <a:schemeClr val="tx2"/>
                </a:solidFill>
              </a:rPr>
              <a:t> &lt;&lt; "\</a:t>
            </a:r>
            <a:r>
              <a:rPr lang="en-US" sz="2800" dirty="0" err="1" smtClean="0">
                <a:solidFill>
                  <a:schemeClr val="tx2"/>
                </a:solidFill>
              </a:rPr>
              <a:t>nTotal</a:t>
            </a:r>
            <a:r>
              <a:rPr lang="en-US" sz="2800" dirty="0" smtClean="0">
                <a:solidFill>
                  <a:schemeClr val="tx2"/>
                </a:solidFill>
              </a:rPr>
              <a:t> of loops: " &lt;&lt; n;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tx2"/>
                </a:solidFill>
              </a:rPr>
              <a:t>}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just"/>
            <a:r>
              <a:rPr lang="ar-SA" sz="2800" b="1" dirty="0" smtClean="0">
                <a:solidFill>
                  <a:schemeClr val="accent6"/>
                </a:solidFill>
              </a:rPr>
              <a:t> مثال</a:t>
            </a:r>
            <a:r>
              <a:rPr lang="fa-IR" sz="2800" b="1" dirty="0" smtClean="0">
                <a:solidFill>
                  <a:schemeClr val="accent6"/>
                </a:solidFill>
              </a:rPr>
              <a:t>:</a:t>
            </a:r>
            <a:r>
              <a:rPr lang="ar-SA" sz="2800" b="1" dirty="0" smtClean="0">
                <a:solidFill>
                  <a:schemeClr val="accent6"/>
                </a:solidFill>
              </a:rPr>
              <a:t> استفاده از دستورهاي </a:t>
            </a:r>
            <a:r>
              <a:rPr lang="en-US" sz="2800" b="1" dirty="0" smtClean="0">
                <a:solidFill>
                  <a:schemeClr val="accent6"/>
                </a:solidFill>
              </a:rPr>
              <a:t>break</a:t>
            </a:r>
            <a:r>
              <a:rPr lang="ar-SA" sz="2800" b="1" dirty="0" smtClean="0">
                <a:solidFill>
                  <a:schemeClr val="accent6"/>
                </a:solidFill>
              </a:rPr>
              <a:t> و </a:t>
            </a:r>
            <a:r>
              <a:rPr lang="en-US" sz="2800" b="1" dirty="0" smtClean="0">
                <a:solidFill>
                  <a:schemeClr val="accent6"/>
                </a:solidFill>
              </a:rPr>
              <a:t>continue</a:t>
            </a:r>
            <a:endParaRPr lang="fa-IR" sz="2800" b="1" dirty="0">
              <a:solidFill>
                <a:schemeClr val="accent6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تمرین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B5327-662B-486C-A55F-C826F1128C71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Rectangle 40"/>
          <p:cNvSpPr>
            <a:spLocks noChangeArrowheads="1"/>
          </p:cNvSpPr>
          <p:nvPr/>
        </p:nvSpPr>
        <p:spPr bwMode="auto">
          <a:xfrm>
            <a:off x="401299" y="1853690"/>
            <a:ext cx="721523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spcBef>
                <a:spcPct val="0"/>
              </a:spcBef>
            </a:pPr>
            <a:r>
              <a:rPr lang="fa-IR" sz="2000" b="1" dirty="0" smtClean="0">
                <a:solidFill>
                  <a:schemeClr val="tx2"/>
                </a:solidFill>
              </a:rPr>
              <a:t>1- برنامه ای بنویسید که </a:t>
            </a:r>
            <a:r>
              <a:rPr lang="en-US" sz="2000" b="1" dirty="0" smtClean="0">
                <a:solidFill>
                  <a:schemeClr val="tx2"/>
                </a:solidFill>
              </a:rPr>
              <a:t>n</a:t>
            </a:r>
            <a:r>
              <a:rPr lang="fa-IR" sz="2000" b="1" dirty="0" smtClean="0">
                <a:solidFill>
                  <a:schemeClr val="tx2"/>
                </a:solidFill>
              </a:rPr>
              <a:t> عدد از ورودی گرفته، بزرگترین، کوچکترین و میانگین آنها را بدست آورده و در خروجی نمایش دهد.</a:t>
            </a:r>
          </a:p>
          <a:p>
            <a:pPr algn="just" rtl="1">
              <a:spcBef>
                <a:spcPct val="0"/>
              </a:spcBef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just" rtl="1">
              <a:spcBef>
                <a:spcPct val="0"/>
              </a:spcBef>
            </a:pPr>
            <a:r>
              <a:rPr lang="fa-IR" sz="2000" b="1" dirty="0" smtClean="0">
                <a:solidFill>
                  <a:schemeClr val="tx2"/>
                </a:solidFill>
              </a:rPr>
              <a:t>2- برنامه ای بنویسید که دو عدد صحیح از ورودی گرفته «ب م </a:t>
            </a:r>
            <a:r>
              <a:rPr lang="fa-IR" sz="2000" b="1" dirty="0" err="1" smtClean="0">
                <a:solidFill>
                  <a:schemeClr val="tx2"/>
                </a:solidFill>
              </a:rPr>
              <a:t>م</a:t>
            </a:r>
            <a:r>
              <a:rPr lang="fa-IR" sz="2000" b="1" dirty="0" smtClean="0">
                <a:solidFill>
                  <a:schemeClr val="tx2"/>
                </a:solidFill>
              </a:rPr>
              <a:t>» و «ک م </a:t>
            </a:r>
            <a:r>
              <a:rPr lang="fa-IR" sz="2000" b="1" dirty="0" err="1" smtClean="0">
                <a:solidFill>
                  <a:schemeClr val="tx2"/>
                </a:solidFill>
              </a:rPr>
              <a:t>م</a:t>
            </a:r>
            <a:r>
              <a:rPr lang="fa-IR" sz="2000" b="1" dirty="0" smtClean="0">
                <a:solidFill>
                  <a:schemeClr val="tx2"/>
                </a:solidFill>
              </a:rPr>
              <a:t>» </a:t>
            </a:r>
            <a:r>
              <a:rPr lang="fa-IR" sz="2000" b="1" dirty="0" smtClean="0">
                <a:solidFill>
                  <a:schemeClr val="tx2"/>
                </a:solidFill>
              </a:rPr>
              <a:t>آنها را محاسبه و چاپ نماید. 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algn="just" rtl="1">
              <a:spcBef>
                <a:spcPct val="0"/>
              </a:spcBef>
            </a:pPr>
            <a:endParaRPr lang="en-US" sz="2000" b="1" dirty="0">
              <a:solidFill>
                <a:schemeClr val="tx2"/>
              </a:solidFill>
            </a:endParaRPr>
          </a:p>
          <a:p>
            <a:pPr algn="just" rtl="1">
              <a:spcBef>
                <a:spcPct val="0"/>
              </a:spcBef>
            </a:pPr>
            <a:r>
              <a:rPr lang="fa-IR" sz="2000" b="1" dirty="0" smtClean="0">
                <a:solidFill>
                  <a:schemeClr val="tx2"/>
                </a:solidFill>
              </a:rPr>
              <a:t>3- </a:t>
            </a:r>
            <a:r>
              <a:rPr lang="fa-IR" sz="2000" b="1" dirty="0" err="1" smtClean="0">
                <a:solidFill>
                  <a:schemeClr val="tx2"/>
                </a:solidFill>
              </a:rPr>
              <a:t>برنامه‌ای</a:t>
            </a:r>
            <a:r>
              <a:rPr lang="fa-IR" sz="2000" b="1" dirty="0" smtClean="0">
                <a:solidFill>
                  <a:schemeClr val="tx2"/>
                </a:solidFill>
              </a:rPr>
              <a:t> بنویسید که دو عدد صحیح </a:t>
            </a:r>
            <a:r>
              <a:rPr lang="en-US" sz="2000" b="1" dirty="0" smtClean="0">
                <a:solidFill>
                  <a:schemeClr val="tx2"/>
                </a:solidFill>
              </a:rPr>
              <a:t>x</a:t>
            </a:r>
            <a:r>
              <a:rPr lang="fa-IR" sz="2000" b="1" dirty="0" smtClean="0">
                <a:solidFill>
                  <a:schemeClr val="tx2"/>
                </a:solidFill>
              </a:rPr>
              <a:t> و </a:t>
            </a:r>
            <a:r>
              <a:rPr lang="en-US" sz="2000" b="1" dirty="0" smtClean="0">
                <a:solidFill>
                  <a:schemeClr val="tx2"/>
                </a:solidFill>
              </a:rPr>
              <a:t>n</a:t>
            </a:r>
            <a:r>
              <a:rPr lang="fa-IR" sz="2000" b="1" dirty="0" smtClean="0">
                <a:solidFill>
                  <a:schemeClr val="tx2"/>
                </a:solidFill>
              </a:rPr>
              <a:t> را از ورودی گرفته </a:t>
            </a:r>
            <a:r>
              <a:rPr lang="en-US" sz="2000" b="1" dirty="0" err="1" smtClean="0">
                <a:solidFill>
                  <a:schemeClr val="tx2"/>
                </a:solidFill>
              </a:rPr>
              <a:t>x</a:t>
            </a:r>
            <a:r>
              <a:rPr lang="en-US" sz="2000" b="1" baseline="30000" dirty="0" err="1" smtClean="0">
                <a:solidFill>
                  <a:schemeClr val="tx2"/>
                </a:solidFill>
              </a:rPr>
              <a:t>n</a:t>
            </a:r>
            <a:r>
              <a:rPr lang="fa-IR" sz="2000" b="1" dirty="0" smtClean="0">
                <a:solidFill>
                  <a:schemeClr val="tx2"/>
                </a:solidFill>
              </a:rPr>
              <a:t> را محاسبه و در خروجی نمایش دهد. (دقت نمایید توان </a:t>
            </a:r>
            <a:r>
              <a:rPr lang="fa-IR" sz="2000" b="1" dirty="0" err="1" smtClean="0">
                <a:solidFill>
                  <a:schemeClr val="tx2"/>
                </a:solidFill>
              </a:rPr>
              <a:t>می‌تواند</a:t>
            </a:r>
            <a:r>
              <a:rPr lang="fa-IR" sz="2000" b="1" dirty="0" smtClean="0">
                <a:solidFill>
                  <a:schemeClr val="tx2"/>
                </a:solidFill>
              </a:rPr>
              <a:t> منفی هم باشد)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just" rtl="1">
              <a:spcBef>
                <a:spcPct val="0"/>
              </a:spcBef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just" rtl="1">
              <a:spcBef>
                <a:spcPct val="0"/>
              </a:spcBef>
            </a:pPr>
            <a:r>
              <a:rPr lang="fa-IR" sz="2000" b="1" dirty="0" smtClean="0">
                <a:solidFill>
                  <a:schemeClr val="tx2"/>
                </a:solidFill>
              </a:rPr>
              <a:t>3- برنامه ای بنویسید که یک عدد طبیعی گرفته، تشخیص دهد عدد کامل است یا نه.</a:t>
            </a:r>
          </a:p>
        </p:txBody>
      </p:sp>
    </p:spTree>
    <p:extLst>
      <p:ext uri="{BB962C8B-B14F-4D97-AF65-F5344CB8AC3E}">
        <p14:creationId xmlns:p14="http://schemas.microsoft.com/office/powerpoint/2010/main" val="29364297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a-IR" dirty="0">
                <a:cs typeface="+mn-cs"/>
              </a:rPr>
              <a:t>ارائه دهنده: </a:t>
            </a:r>
            <a:r>
              <a:rPr lang="fa-IR" dirty="0" smtClean="0">
                <a:cs typeface="+mn-cs"/>
              </a:rPr>
              <a:t>محسن فرهادي</a:t>
            </a:r>
            <a:endParaRPr lang="fa-IR" dirty="0">
              <a:cs typeface="+mn-cs"/>
            </a:endParaRPr>
          </a:p>
          <a:p>
            <a:endParaRPr lang="en-US" dirty="0"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529937" y="1937772"/>
            <a:ext cx="758559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r" rtl="1"/>
            <a:r>
              <a:rPr lang="ar-SA" sz="2400" b="1" i="1" dirty="0" smtClean="0">
                <a:solidFill>
                  <a:srgbClr val="FF0066"/>
                </a:solidFill>
              </a:rPr>
              <a:t>تكرار</a:t>
            </a:r>
            <a:r>
              <a:rPr lang="ar-SA" sz="2400" dirty="0" smtClean="0">
                <a:solidFill>
                  <a:schemeClr val="tx2"/>
                </a:solidFill>
              </a:rPr>
              <a:t>، اجراي پي در پي يك دستور يا بلوكي از دستورالعمل‌ها در يك برنامه است. </a:t>
            </a:r>
            <a:endParaRPr lang="fa-IR" sz="2400" dirty="0" smtClean="0">
              <a:solidFill>
                <a:schemeClr val="tx2"/>
              </a:solidFill>
            </a:endParaRPr>
          </a:p>
          <a:p>
            <a:pPr indent="361950" algn="r" rtl="1"/>
            <a:r>
              <a:rPr lang="ar-SA" sz="2400" dirty="0" smtClean="0">
                <a:solidFill>
                  <a:schemeClr val="tx2"/>
                </a:solidFill>
              </a:rPr>
              <a:t>با استفاده از تکرار مي‌توانيم کنترل برنامه را مجبور کنيم تا به خطوط قبلي برگردد و آن‌ها را دوباره اجرا نمايد.</a:t>
            </a:r>
            <a:endParaRPr lang="en-US" sz="2400" dirty="0" smtClean="0">
              <a:solidFill>
                <a:schemeClr val="tx2"/>
              </a:solidFill>
            </a:endParaRPr>
          </a:p>
          <a:p>
            <a:pPr indent="361950" algn="r" rtl="1"/>
            <a:r>
              <a:rPr lang="en-US" sz="2400" dirty="0" smtClean="0">
                <a:solidFill>
                  <a:schemeClr val="tx2"/>
                </a:solidFill>
              </a:rPr>
              <a:t>C++</a:t>
            </a:r>
            <a:r>
              <a:rPr lang="ar-SA" sz="2400" dirty="0" smtClean="0">
                <a:solidFill>
                  <a:schemeClr val="tx2"/>
                </a:solidFill>
              </a:rPr>
              <a:t> داراي سه دستور تكرار است: دستور </a:t>
            </a:r>
            <a:r>
              <a:rPr lang="en-US" sz="2400" b="1" dirty="0" smtClean="0">
                <a:solidFill>
                  <a:srgbClr val="FF0066"/>
                </a:solidFill>
              </a:rPr>
              <a:t>while</a:t>
            </a:r>
            <a:r>
              <a:rPr lang="ar-SA" sz="2400" dirty="0" smtClean="0">
                <a:solidFill>
                  <a:schemeClr val="tx2"/>
                </a:solidFill>
              </a:rPr>
              <a:t>، دستور </a:t>
            </a:r>
            <a:r>
              <a:rPr lang="en-US" sz="2400" b="1" dirty="0" err="1" smtClean="0">
                <a:solidFill>
                  <a:srgbClr val="FF0066"/>
                </a:solidFill>
              </a:rPr>
              <a:t>do_while</a:t>
            </a:r>
            <a:r>
              <a:rPr lang="ar-SA" sz="2400" b="1" dirty="0" smtClean="0">
                <a:solidFill>
                  <a:schemeClr val="tx2"/>
                </a:solidFill>
              </a:rPr>
              <a:t> </a:t>
            </a:r>
            <a:r>
              <a:rPr lang="ar-SA" sz="2400" dirty="0" smtClean="0">
                <a:solidFill>
                  <a:schemeClr val="tx2"/>
                </a:solidFill>
              </a:rPr>
              <a:t>و دستور </a:t>
            </a:r>
            <a:r>
              <a:rPr lang="en-US" sz="2400" b="1" dirty="0" smtClean="0">
                <a:solidFill>
                  <a:srgbClr val="FF0066"/>
                </a:solidFill>
              </a:rPr>
              <a:t>for</a:t>
            </a:r>
            <a:r>
              <a:rPr lang="ar-SA" sz="2400" dirty="0" smtClean="0">
                <a:solidFill>
                  <a:schemeClr val="tx2"/>
                </a:solidFill>
              </a:rPr>
              <a:t>. </a:t>
            </a:r>
            <a:endParaRPr lang="fa-IR" sz="2400" dirty="0" smtClean="0">
              <a:solidFill>
                <a:schemeClr val="tx2"/>
              </a:solidFill>
            </a:endParaRPr>
          </a:p>
          <a:p>
            <a:pPr indent="361950" algn="r" rtl="1"/>
            <a:r>
              <a:rPr lang="ar-SA" sz="2400" dirty="0" smtClean="0">
                <a:solidFill>
                  <a:schemeClr val="tx2"/>
                </a:solidFill>
              </a:rPr>
              <a:t>دستور‌هاي تکرار به علت طبيعت چرخه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ar-SA" sz="2400" dirty="0" smtClean="0">
                <a:solidFill>
                  <a:schemeClr val="tx2"/>
                </a:solidFill>
              </a:rPr>
              <a:t>‌مانندشان‌، </a:t>
            </a:r>
            <a:r>
              <a:rPr lang="ar-SA" sz="2400" b="1" i="1" dirty="0" smtClean="0">
                <a:solidFill>
                  <a:schemeClr val="tx2"/>
                </a:solidFill>
              </a:rPr>
              <a:t>حلقه</a:t>
            </a:r>
            <a:r>
              <a:rPr lang="en-US" sz="2400" b="1" i="1" dirty="0" smtClean="0">
                <a:solidFill>
                  <a:schemeClr val="tx2"/>
                </a:solidFill>
              </a:rPr>
              <a:t>‌</a:t>
            </a:r>
            <a:r>
              <a:rPr lang="ar-SA" sz="2400" dirty="0" smtClean="0">
                <a:solidFill>
                  <a:schemeClr val="tx2"/>
                </a:solidFill>
              </a:rPr>
              <a:t> نيز ناميده مي‌شوند.  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03516"/>
            <a:ext cx="7086600" cy="596592"/>
          </a:xfrm>
        </p:spPr>
        <p:txBody>
          <a:bodyPr>
            <a:normAutofit fontScale="90000"/>
          </a:bodyPr>
          <a:lstStyle/>
          <a:p>
            <a:pPr algn="r">
              <a:lnSpc>
                <a:spcPct val="150000"/>
              </a:lnSpc>
            </a:pPr>
            <a:r>
              <a:rPr lang="fa-IR" sz="2400" dirty="0" smtClean="0"/>
              <a:t>مقدمه</a:t>
            </a:r>
            <a:endParaRPr lang="en-US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20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285720" y="2119395"/>
            <a:ext cx="814393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400" b="1" dirty="0" smtClean="0">
                <a:solidFill>
                  <a:srgbClr val="000000"/>
                </a:solidFill>
              </a:rPr>
              <a:t>هدف کلي:</a:t>
            </a:r>
            <a:endParaRPr lang="fa-IR" sz="2400" b="1" dirty="0" smtClean="0">
              <a:solidFill>
                <a:srgbClr val="000000"/>
              </a:solidFill>
            </a:endParaRPr>
          </a:p>
          <a:p>
            <a:pPr indent="276225" algn="r" rtl="1"/>
            <a:r>
              <a:rPr lang="ar-SA" sz="2400" dirty="0" smtClean="0"/>
              <a:t>شناخت انواع ساختارهاي تکرار </a:t>
            </a:r>
            <a:r>
              <a:rPr lang="fa-IR" sz="2400" dirty="0" smtClean="0"/>
              <a:t>و</a:t>
            </a:r>
            <a:r>
              <a:rPr lang="ar-SA" sz="2400" dirty="0" smtClean="0"/>
              <a:t> تبديل آن‌ها به يکديگر.</a:t>
            </a:r>
            <a:endParaRPr lang="fa-IR" sz="2400" dirty="0" smtClean="0"/>
          </a:p>
          <a:p>
            <a:pPr algn="r" rtl="1">
              <a:spcBef>
                <a:spcPct val="0"/>
              </a:spcBef>
            </a:pPr>
            <a:r>
              <a:rPr lang="ar-SA" sz="2400" b="1" dirty="0" smtClean="0">
                <a:solidFill>
                  <a:srgbClr val="000000"/>
                </a:solidFill>
              </a:rPr>
              <a:t>هدف‌هاي رفتاري:</a:t>
            </a:r>
            <a:endParaRPr lang="fa-IR" sz="2400" b="1" dirty="0" smtClean="0">
              <a:solidFill>
                <a:srgbClr val="000000"/>
              </a:solidFill>
            </a:endParaRPr>
          </a:p>
          <a:p>
            <a:pPr indent="276225" algn="r" rtl="1">
              <a:spcBef>
                <a:spcPct val="0"/>
              </a:spcBef>
            </a:pPr>
            <a:r>
              <a:rPr lang="ar-SA" sz="2400" dirty="0" smtClean="0">
                <a:solidFill>
                  <a:schemeClr val="tx2"/>
                </a:solidFill>
              </a:rPr>
              <a:t>انتظار مي‌رود پس از مطالعۀ اين </a:t>
            </a:r>
            <a:r>
              <a:rPr lang="fa-IR" sz="2400" dirty="0" smtClean="0">
                <a:solidFill>
                  <a:schemeClr val="tx2"/>
                </a:solidFill>
              </a:rPr>
              <a:t>جلسه</a:t>
            </a:r>
            <a:r>
              <a:rPr lang="ar-SA" sz="2400" dirty="0" smtClean="0">
                <a:solidFill>
                  <a:schemeClr val="tx2"/>
                </a:solidFill>
              </a:rPr>
              <a:t> بتوانيد:</a:t>
            </a:r>
            <a:endParaRPr lang="fa-IR" sz="2400" dirty="0" smtClean="0">
              <a:solidFill>
                <a:schemeClr val="tx2"/>
              </a:solidFill>
            </a:endParaRPr>
          </a:p>
          <a:p>
            <a:pPr indent="276225" algn="r" rtl="1">
              <a:spcBef>
                <a:spcPct val="0"/>
              </a:spcBef>
            </a:pPr>
            <a:r>
              <a:rPr lang="ar-SA" sz="2400" dirty="0" smtClean="0">
                <a:solidFill>
                  <a:schemeClr val="tx2"/>
                </a:solidFill>
              </a:rPr>
              <a:t>- </a:t>
            </a:r>
            <a:r>
              <a:rPr lang="fa-IR" sz="2400" dirty="0" smtClean="0">
                <a:solidFill>
                  <a:schemeClr val="tx2"/>
                </a:solidFill>
              </a:rPr>
              <a:t>ساختار د</a:t>
            </a:r>
            <a:r>
              <a:rPr lang="ar-SA" sz="2400" dirty="0" smtClean="0">
                <a:solidFill>
                  <a:schemeClr val="tx2"/>
                </a:solidFill>
              </a:rPr>
              <a:t>ستور</a:t>
            </a:r>
            <a:r>
              <a:rPr lang="en-US" sz="2400" dirty="0" smtClean="0">
                <a:solidFill>
                  <a:schemeClr val="tx2"/>
                </a:solidFill>
              </a:rPr>
              <a:t>while</a:t>
            </a:r>
            <a:r>
              <a:rPr lang="ar-SA" sz="2400" dirty="0" smtClean="0">
                <a:solidFill>
                  <a:schemeClr val="tx2"/>
                </a:solidFill>
              </a:rPr>
              <a:t> را شناخته و از آن براي ايجاد حلقه استفاده کنيد.</a:t>
            </a:r>
            <a:endParaRPr lang="fa-IR" sz="2400" dirty="0" smtClean="0">
              <a:solidFill>
                <a:schemeClr val="tx2"/>
              </a:solidFill>
            </a:endParaRPr>
          </a:p>
          <a:p>
            <a:pPr indent="276225" algn="r" rtl="1">
              <a:spcBef>
                <a:spcPct val="0"/>
              </a:spcBef>
            </a:pPr>
            <a:r>
              <a:rPr lang="ar-SA" sz="2400" dirty="0" smtClean="0">
                <a:solidFill>
                  <a:schemeClr val="tx2"/>
                </a:solidFill>
              </a:rPr>
              <a:t>- </a:t>
            </a:r>
            <a:r>
              <a:rPr lang="fa-IR" sz="2400" dirty="0" smtClean="0">
                <a:solidFill>
                  <a:schemeClr val="tx2"/>
                </a:solidFill>
              </a:rPr>
              <a:t>ساختار </a:t>
            </a:r>
            <a:r>
              <a:rPr lang="ar-SA" sz="2400" dirty="0" smtClean="0">
                <a:solidFill>
                  <a:schemeClr val="tx2"/>
                </a:solidFill>
              </a:rPr>
              <a:t>دستور </a:t>
            </a:r>
            <a:r>
              <a:rPr lang="en-US" sz="2400" dirty="0" smtClean="0">
                <a:solidFill>
                  <a:schemeClr val="tx2"/>
                </a:solidFill>
              </a:rPr>
              <a:t>do..while</a:t>
            </a:r>
            <a:r>
              <a:rPr lang="ar-SA" sz="2400" dirty="0" smtClean="0">
                <a:solidFill>
                  <a:schemeClr val="tx2"/>
                </a:solidFill>
              </a:rPr>
              <a:t> را شناخته و تفاوت آن با دستور </a:t>
            </a:r>
            <a:r>
              <a:rPr lang="en-US" sz="2400" dirty="0" smtClean="0">
                <a:solidFill>
                  <a:schemeClr val="tx2"/>
                </a:solidFill>
              </a:rPr>
              <a:t>while</a:t>
            </a:r>
            <a:r>
              <a:rPr lang="ar-SA" sz="2400" dirty="0" smtClean="0">
                <a:solidFill>
                  <a:schemeClr val="tx2"/>
                </a:solidFill>
              </a:rPr>
              <a:t> </a:t>
            </a:r>
            <a:r>
              <a:rPr lang="fa-IR" sz="2400" dirty="0" smtClean="0">
                <a:solidFill>
                  <a:schemeClr val="tx2"/>
                </a:solidFill>
              </a:rPr>
              <a:t>را </a:t>
            </a:r>
            <a:r>
              <a:rPr lang="ar-SA" sz="2400" dirty="0" smtClean="0">
                <a:solidFill>
                  <a:schemeClr val="tx2"/>
                </a:solidFill>
              </a:rPr>
              <a:t>بيان کنيد.</a:t>
            </a:r>
            <a:endParaRPr lang="fa-IR" sz="2400" dirty="0" smtClean="0">
              <a:solidFill>
                <a:schemeClr val="tx2"/>
              </a:solidFill>
            </a:endParaRPr>
          </a:p>
          <a:p>
            <a:pPr indent="276225" algn="r" rtl="1">
              <a:spcBef>
                <a:spcPct val="0"/>
              </a:spcBef>
            </a:pPr>
            <a:r>
              <a:rPr lang="ar-SA" sz="2400" dirty="0" smtClean="0">
                <a:solidFill>
                  <a:schemeClr val="tx2"/>
                </a:solidFill>
              </a:rPr>
              <a:t>- </a:t>
            </a:r>
            <a:r>
              <a:rPr lang="fa-IR" sz="2400" dirty="0" smtClean="0">
                <a:solidFill>
                  <a:schemeClr val="tx2"/>
                </a:solidFill>
              </a:rPr>
              <a:t>ساختار </a:t>
            </a:r>
            <a:r>
              <a:rPr lang="ar-SA" sz="2400" dirty="0" smtClean="0">
                <a:solidFill>
                  <a:schemeClr val="tx2"/>
                </a:solidFill>
              </a:rPr>
              <a:t>دستور </a:t>
            </a:r>
            <a:r>
              <a:rPr lang="en-US" sz="2400" dirty="0" smtClean="0">
                <a:solidFill>
                  <a:schemeClr val="tx2"/>
                </a:solidFill>
              </a:rPr>
              <a:t>for</a:t>
            </a:r>
            <a:r>
              <a:rPr lang="ar-SA" sz="2400" dirty="0" smtClean="0">
                <a:solidFill>
                  <a:schemeClr val="tx2"/>
                </a:solidFill>
              </a:rPr>
              <a:t> را شناخته و با استفاده از آن حلقه‌هاي گوناگون بسازيد.</a:t>
            </a:r>
            <a:endParaRPr lang="fa-IR" sz="2400" dirty="0" smtClean="0">
              <a:solidFill>
                <a:schemeClr val="tx2"/>
              </a:solidFill>
            </a:endParaRPr>
          </a:p>
          <a:p>
            <a:pPr indent="276225" algn="r" rtl="1">
              <a:spcBef>
                <a:spcPct val="0"/>
              </a:spcBef>
            </a:pPr>
            <a:r>
              <a:rPr lang="ar-SA" sz="2400" dirty="0" smtClean="0">
                <a:solidFill>
                  <a:schemeClr val="tx2"/>
                </a:solidFill>
              </a:rPr>
              <a:t>- حلقه‌هاي فوق را به يکديگر تبديل کنيد.</a:t>
            </a:r>
            <a:endParaRPr lang="fa-IR" sz="2400" dirty="0" smtClean="0">
              <a:solidFill>
                <a:schemeClr val="tx2"/>
              </a:solidFill>
            </a:endParaRPr>
          </a:p>
          <a:p>
            <a:pPr indent="276225" algn="r" rtl="1">
              <a:spcBef>
                <a:spcPct val="0"/>
              </a:spcBef>
            </a:pPr>
            <a:r>
              <a:rPr lang="ar-SA" sz="2400" dirty="0" smtClean="0">
                <a:solidFill>
                  <a:schemeClr val="tx2"/>
                </a:solidFill>
              </a:rPr>
              <a:t>- علت استفاده از «دستورات پرش» را ذکر کرده و تفاوت </a:t>
            </a:r>
            <a:r>
              <a:rPr lang="fa-IR" sz="2400" dirty="0" smtClean="0">
                <a:solidFill>
                  <a:schemeClr val="tx2"/>
                </a:solidFill>
              </a:rPr>
              <a:t>دو </a:t>
            </a:r>
            <a:r>
              <a:rPr lang="ar-SA" sz="2400" dirty="0" smtClean="0">
                <a:solidFill>
                  <a:schemeClr val="tx2"/>
                </a:solidFill>
              </a:rPr>
              <a:t>دستور </a:t>
            </a:r>
            <a:r>
              <a:rPr lang="en-US" sz="2400" dirty="0" smtClean="0">
                <a:solidFill>
                  <a:schemeClr val="tx2"/>
                </a:solidFill>
              </a:rPr>
              <a:t>break</a:t>
            </a:r>
            <a:r>
              <a:rPr lang="ar-SA" sz="2400" dirty="0" smtClean="0">
                <a:solidFill>
                  <a:schemeClr val="tx2"/>
                </a:solidFill>
              </a:rPr>
              <a:t> و </a:t>
            </a:r>
            <a:r>
              <a:rPr lang="en-US" sz="2400" dirty="0" smtClean="0">
                <a:solidFill>
                  <a:schemeClr val="tx2"/>
                </a:solidFill>
              </a:rPr>
              <a:t>continue</a:t>
            </a:r>
            <a:r>
              <a:rPr lang="ar-SA" sz="2400" dirty="0" smtClean="0">
                <a:solidFill>
                  <a:schemeClr val="tx2"/>
                </a:solidFill>
              </a:rPr>
              <a:t> را بيان کنيد.</a:t>
            </a:r>
            <a:endParaRPr lang="fa-IR" sz="2400" dirty="0" smtClean="0">
              <a:solidFill>
                <a:schemeClr val="tx2"/>
              </a:solidFill>
            </a:endParaRPr>
          </a:p>
          <a:p>
            <a:pPr algn="r" rtl="1"/>
            <a:endParaRPr lang="en-US" sz="24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403516"/>
            <a:ext cx="7086600" cy="596592"/>
          </a:xfrm>
        </p:spPr>
        <p:txBody>
          <a:bodyPr>
            <a:normAutofit fontScale="90000"/>
          </a:bodyPr>
          <a:lstStyle/>
          <a:p>
            <a:pPr algn="r">
              <a:lnSpc>
                <a:spcPct val="150000"/>
              </a:lnSpc>
            </a:pPr>
            <a:r>
              <a:rPr lang="fa-IR" sz="2400" dirty="0" smtClean="0"/>
              <a:t>کلیات موضوع</a:t>
            </a:r>
            <a:endParaRPr lang="en-US" sz="2400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40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937772"/>
            <a:ext cx="7505934" cy="311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sz="2800" dirty="0" smtClean="0">
                <a:solidFill>
                  <a:schemeClr val="tx2"/>
                </a:solidFill>
              </a:rPr>
              <a:t>فرمت </a:t>
            </a:r>
            <a:r>
              <a:rPr lang="ar-SA" sz="2800" dirty="0" smtClean="0">
                <a:solidFill>
                  <a:schemeClr val="tx2"/>
                </a:solidFill>
              </a:rPr>
              <a:t>دستور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>
                <a:solidFill>
                  <a:srgbClr val="FFCC00"/>
                </a:solidFill>
              </a:rPr>
              <a:t>while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ar-SA" sz="2800" dirty="0" smtClean="0">
                <a:solidFill>
                  <a:schemeClr val="tx2"/>
                </a:solidFill>
              </a:rPr>
              <a:t>به شکل زير است</a:t>
            </a:r>
            <a:r>
              <a:rPr lang="en-US" sz="2800" dirty="0" smtClean="0">
                <a:solidFill>
                  <a:schemeClr val="tx2"/>
                </a:solidFill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while (condition) statement;</a:t>
            </a:r>
          </a:p>
          <a:p>
            <a:pPr algn="r" rtl="1">
              <a:lnSpc>
                <a:spcPct val="90000"/>
              </a:lnSpc>
            </a:pPr>
            <a:endParaRPr lang="fa-IR" sz="2400" dirty="0" smtClean="0">
              <a:solidFill>
                <a:schemeClr val="tx2"/>
              </a:solidFill>
            </a:endParaRPr>
          </a:p>
          <a:p>
            <a:pPr algn="r" rtl="1">
              <a:lnSpc>
                <a:spcPct val="90000"/>
              </a:lnSpc>
            </a:pPr>
            <a:r>
              <a:rPr lang="ar-SA" sz="2400" dirty="0" smtClean="0">
                <a:solidFill>
                  <a:schemeClr val="tx2"/>
                </a:solidFill>
              </a:rPr>
              <a:t>به جاي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condition</a:t>
            </a:r>
            <a:r>
              <a:rPr lang="en-US" sz="2400" dirty="0" smtClean="0">
                <a:solidFill>
                  <a:schemeClr val="tx2"/>
                </a:solidFill>
              </a:rPr>
              <a:t>، </a:t>
            </a:r>
            <a:r>
              <a:rPr lang="ar-SA" sz="2400" dirty="0" smtClean="0">
                <a:solidFill>
                  <a:schemeClr val="tx2"/>
                </a:solidFill>
              </a:rPr>
              <a:t>يك شرط قرار مي‌گيرد و به جاي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statement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ar-SA" sz="2400" dirty="0" smtClean="0">
                <a:solidFill>
                  <a:schemeClr val="tx2"/>
                </a:solidFill>
              </a:rPr>
              <a:t>دستوري که بايد تکرار شود. اگر مقدار شرط، صفر(يعني نادرست) باشد</a:t>
            </a:r>
            <a:r>
              <a:rPr lang="en-US" sz="2400" dirty="0" smtClean="0">
                <a:solidFill>
                  <a:schemeClr val="tx2"/>
                </a:solidFill>
              </a:rPr>
              <a:t>، </a:t>
            </a:r>
            <a:r>
              <a:rPr lang="en-US" sz="2400" dirty="0" smtClean="0">
                <a:solidFill>
                  <a:srgbClr val="000000"/>
                </a:solidFill>
              </a:rPr>
              <a:t>statement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fa-IR" sz="2400" dirty="0" smtClean="0">
                <a:solidFill>
                  <a:schemeClr val="tx2"/>
                </a:solidFill>
              </a:rPr>
              <a:t> </a:t>
            </a:r>
            <a:r>
              <a:rPr lang="ar-SA" sz="2400" dirty="0" smtClean="0">
                <a:solidFill>
                  <a:schemeClr val="tx2"/>
                </a:solidFill>
              </a:rPr>
              <a:t>ناديده گرفته مي‌شود و برنامه به اولين دستور بعد از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while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ar-SA" sz="2400" dirty="0" smtClean="0">
                <a:solidFill>
                  <a:schemeClr val="tx2"/>
                </a:solidFill>
              </a:rPr>
              <a:t>پرش مي‌كند. اگر مقدار شرط ناصفر(يعني‌ درست) باشد</a:t>
            </a:r>
            <a:r>
              <a:rPr lang="en-US" sz="2400" dirty="0" smtClean="0">
                <a:solidFill>
                  <a:schemeClr val="tx2"/>
                </a:solidFill>
              </a:rPr>
              <a:t>،</a:t>
            </a:r>
            <a:r>
              <a:rPr lang="fa-IR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statement</a:t>
            </a:r>
            <a:r>
              <a:rPr lang="fa-IR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ar-SA" sz="2400" dirty="0" smtClean="0">
                <a:solidFill>
                  <a:schemeClr val="tx2"/>
                </a:solidFill>
              </a:rPr>
              <a:t>اجرا ‌شده و دوباره مقدار شرط بررسي مي‌شود. اين تکرار آن قدر ادامه مي‌يابد تا اين که مقدار شرط صفر شود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57166"/>
            <a:ext cx="7086600" cy="739468"/>
          </a:xfrm>
        </p:spPr>
        <p:txBody>
          <a:bodyPr/>
          <a:lstStyle/>
          <a:p>
            <a:pPr algn="r"/>
            <a:r>
              <a:rPr lang="ar-SA" sz="2400" dirty="0" smtClean="0">
                <a:solidFill>
                  <a:srgbClr val="FFFF00"/>
                </a:solidFill>
              </a:rPr>
              <a:t>دستور </a:t>
            </a:r>
            <a:r>
              <a:rPr lang="en-US" sz="2400" dirty="0" smtClean="0">
                <a:solidFill>
                  <a:srgbClr val="FFFF00"/>
                </a:solidFill>
              </a:rPr>
              <a:t>while</a:t>
            </a:r>
            <a:r>
              <a:rPr lang="fa-IR" sz="2000" dirty="0" smtClean="0">
                <a:solidFill>
                  <a:schemeClr val="tx2"/>
                </a:solidFill>
              </a:rPr>
              <a:t> 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609600" y="1214422"/>
            <a:ext cx="7105672" cy="491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09600" indent="-609600" algn="just" rtl="1">
              <a:lnSpc>
                <a:spcPct val="80000"/>
              </a:lnSpc>
              <a:defRPr/>
            </a:pPr>
            <a:r>
              <a:rPr lang="ar-SA" sz="2800" b="1" dirty="0" smtClean="0"/>
              <a:t>محاسبۀ حاصل جمع اعداد صحيح متوالي </a:t>
            </a:r>
            <a:endParaRPr lang="fa-IR" sz="2800" b="1" dirty="0" smtClean="0"/>
          </a:p>
          <a:p>
            <a:pPr marL="609600" indent="-609600" algn="just" rtl="1">
              <a:lnSpc>
                <a:spcPct val="80000"/>
              </a:lnSpc>
              <a:defRPr/>
            </a:pPr>
            <a:r>
              <a:rPr lang="ar-SA" sz="2400" b="1" dirty="0" smtClean="0"/>
              <a:t>اين برنامه مقدار 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 + 2 + 3 + … + n</a:t>
            </a:r>
            <a:r>
              <a:rPr lang="ar-SA" sz="2400" b="1" dirty="0" smtClean="0"/>
              <a:t> را براي عدد ورودي </a:t>
            </a:r>
            <a:r>
              <a:rPr lang="en-US" sz="2400" b="1" dirty="0" smtClean="0"/>
              <a:t>n</a:t>
            </a:r>
            <a:r>
              <a:rPr lang="ar-SA" sz="2400" b="1" dirty="0" smtClean="0"/>
              <a:t> محاسبه مي‌كند:</a:t>
            </a:r>
            <a:endParaRPr lang="en-US" sz="2400" dirty="0" smtClean="0"/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err="1" smtClean="0"/>
              <a:t>int</a:t>
            </a:r>
            <a:r>
              <a:rPr lang="en-US" sz="2800" dirty="0" smtClean="0"/>
              <a:t> main()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smtClean="0"/>
              <a:t>{  </a:t>
            </a:r>
            <a:r>
              <a:rPr lang="en-US" sz="2800" dirty="0" err="1" smtClean="0"/>
              <a:t>int</a:t>
            </a:r>
            <a:r>
              <a:rPr lang="en-US" sz="2800" dirty="0" smtClean="0"/>
              <a:t> n, </a:t>
            </a:r>
            <a:r>
              <a:rPr lang="en-US" sz="2800" dirty="0" err="1" smtClean="0"/>
              <a:t>i</a:t>
            </a:r>
            <a:r>
              <a:rPr lang="en-US" sz="2800" dirty="0" smtClean="0"/>
              <a:t>=1;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smtClean="0"/>
              <a:t>   </a:t>
            </a:r>
            <a:r>
              <a:rPr lang="en-US" sz="2800" dirty="0" err="1" smtClean="0"/>
              <a:t>cout</a:t>
            </a:r>
            <a:r>
              <a:rPr lang="en-US" sz="2800" dirty="0" smtClean="0"/>
              <a:t> &lt;&lt; "Enter a positive integer: ";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smtClean="0"/>
              <a:t>   </a:t>
            </a:r>
            <a:r>
              <a:rPr lang="en-US" sz="2800" dirty="0" err="1" smtClean="0"/>
              <a:t>cin</a:t>
            </a:r>
            <a:r>
              <a:rPr lang="en-US" sz="2800" dirty="0" smtClean="0"/>
              <a:t> &gt;&gt; n;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smtClean="0"/>
              <a:t>   long sum=0;</a:t>
            </a:r>
            <a:endParaRPr lang="en-US" sz="2800" b="1" dirty="0" smtClean="0"/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b="1" dirty="0" smtClean="0"/>
              <a:t>   </a:t>
            </a:r>
            <a:r>
              <a:rPr lang="en-US" sz="2800" b="1" dirty="0" smtClean="0">
                <a:solidFill>
                  <a:schemeClr val="hlink"/>
                </a:solidFill>
              </a:rPr>
              <a:t>while (</a:t>
            </a:r>
            <a:r>
              <a:rPr lang="en-US" sz="2800" b="1" dirty="0" err="1" smtClean="0">
                <a:solidFill>
                  <a:schemeClr val="hlink"/>
                </a:solidFill>
              </a:rPr>
              <a:t>i</a:t>
            </a:r>
            <a:r>
              <a:rPr lang="en-US" sz="2800" b="1" dirty="0" smtClean="0">
                <a:solidFill>
                  <a:schemeClr val="hlink"/>
                </a:solidFill>
              </a:rPr>
              <a:t> &lt;= n)</a:t>
            </a:r>
            <a:endParaRPr lang="en-US" sz="2800" dirty="0" smtClean="0">
              <a:solidFill>
                <a:schemeClr val="hlink"/>
              </a:solidFill>
            </a:endParaRPr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smtClean="0">
                <a:solidFill>
                  <a:schemeClr val="hlink"/>
                </a:solidFill>
              </a:rPr>
              <a:t>      sum += </a:t>
            </a:r>
            <a:r>
              <a:rPr lang="en-US" sz="2800" dirty="0" err="1" smtClean="0">
                <a:solidFill>
                  <a:schemeClr val="hlink"/>
                </a:solidFill>
              </a:rPr>
              <a:t>i</a:t>
            </a:r>
            <a:r>
              <a:rPr lang="en-US" sz="2800" dirty="0" smtClean="0">
                <a:solidFill>
                  <a:schemeClr val="hlink"/>
                </a:solidFill>
              </a:rPr>
              <a:t>++;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smtClean="0"/>
              <a:t>   </a:t>
            </a:r>
            <a:r>
              <a:rPr lang="en-US" sz="2400" dirty="0" err="1" smtClean="0"/>
              <a:t>cout</a:t>
            </a:r>
            <a:r>
              <a:rPr lang="en-US" sz="2400" dirty="0" smtClean="0"/>
              <a:t> &lt;&lt; "The sum of the first " &lt;&lt; n &lt;&lt; " integers is “; 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sz="2400" dirty="0" smtClean="0"/>
              <a:t>    </a:t>
            </a:r>
            <a:r>
              <a:rPr lang="en-US" sz="2400" dirty="0" err="1" smtClean="0"/>
              <a:t>cout</a:t>
            </a:r>
            <a:r>
              <a:rPr lang="en-US" sz="2400" dirty="0" smtClean="0"/>
              <a:t> &lt;&lt; sum;</a:t>
            </a:r>
            <a:endParaRPr lang="en-US" sz="2800" dirty="0" smtClean="0"/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smtClean="0"/>
              <a:t>   return 0 ;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en-US" sz="2800" dirty="0" smtClean="0"/>
              <a:t>}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r"/>
            <a:r>
              <a:rPr lang="fa-IR" sz="2400" dirty="0" smtClean="0">
                <a:solidFill>
                  <a:srgbClr val="FFFF00"/>
                </a:solidFill>
              </a:rPr>
              <a:t>مثال: </a:t>
            </a:r>
            <a:r>
              <a:rPr lang="ar-SA" sz="2400" dirty="0" smtClean="0">
                <a:solidFill>
                  <a:srgbClr val="FFFF00"/>
                </a:solidFill>
              </a:rPr>
              <a:t>دستور </a:t>
            </a:r>
            <a:r>
              <a:rPr lang="en-US" sz="2400" dirty="0" smtClean="0">
                <a:solidFill>
                  <a:srgbClr val="FFFF00"/>
                </a:solidFill>
              </a:rPr>
              <a:t>while</a:t>
            </a:r>
            <a:r>
              <a:rPr lang="fa-IR" sz="2000" dirty="0" smtClean="0">
                <a:solidFill>
                  <a:schemeClr val="tx2"/>
                </a:solidFill>
              </a:rPr>
              <a:t> 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1214422"/>
            <a:ext cx="7643866" cy="5544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400" dirty="0" smtClean="0">
                <a:solidFill>
                  <a:schemeClr val="tx2"/>
                </a:solidFill>
              </a:rPr>
              <a:t>قبلا‌ ديديم كه چگونه دستور </a:t>
            </a:r>
            <a:r>
              <a:rPr lang="en-US" sz="2400" dirty="0" smtClean="0">
                <a:solidFill>
                  <a:schemeClr val="hlink"/>
                </a:solidFill>
              </a:rPr>
              <a:t>break</a:t>
            </a:r>
            <a:r>
              <a:rPr lang="ar-SA" sz="2400" dirty="0" smtClean="0">
                <a:solidFill>
                  <a:schemeClr val="tx2"/>
                </a:solidFill>
              </a:rPr>
              <a:t> براي كنترل دستورالعمل </a:t>
            </a:r>
            <a:r>
              <a:rPr lang="en-US" sz="2400" dirty="0" smtClean="0">
                <a:solidFill>
                  <a:schemeClr val="tx2"/>
                </a:solidFill>
              </a:rPr>
              <a:t>switch</a:t>
            </a:r>
            <a:r>
              <a:rPr lang="ar-SA" sz="2400" dirty="0" smtClean="0">
                <a:solidFill>
                  <a:schemeClr val="tx2"/>
                </a:solidFill>
              </a:rPr>
              <a:t> استفاده مي‌شد.</a:t>
            </a:r>
            <a:endParaRPr lang="en-US" sz="2400" dirty="0" smtClean="0">
              <a:solidFill>
                <a:schemeClr val="tx2"/>
              </a:solidFill>
            </a:endParaRPr>
          </a:p>
          <a:p>
            <a:pPr algn="r" rtl="1"/>
            <a:r>
              <a:rPr lang="ar-SA" sz="2400" dirty="0" smtClean="0">
                <a:solidFill>
                  <a:schemeClr val="tx2"/>
                </a:solidFill>
              </a:rPr>
              <a:t> از دستور </a:t>
            </a:r>
            <a:r>
              <a:rPr lang="en-US" sz="2400" dirty="0" smtClean="0">
                <a:solidFill>
                  <a:schemeClr val="hlink"/>
                </a:solidFill>
              </a:rPr>
              <a:t>break</a:t>
            </a:r>
            <a:r>
              <a:rPr lang="ar-SA" sz="2400" dirty="0" smtClean="0">
                <a:solidFill>
                  <a:schemeClr val="tx2"/>
                </a:solidFill>
              </a:rPr>
              <a:t> براي پايان دادن به حلقه‌ها نيز مي</a:t>
            </a:r>
            <a:r>
              <a:rPr lang="en-US" sz="2400" dirty="0" smtClean="0">
                <a:solidFill>
                  <a:schemeClr val="tx2"/>
                </a:solidFill>
              </a:rPr>
              <a:t>‌</a:t>
            </a:r>
            <a:r>
              <a:rPr lang="ar-SA" sz="2400" dirty="0" smtClean="0">
                <a:solidFill>
                  <a:schemeClr val="tx2"/>
                </a:solidFill>
              </a:rPr>
              <a:t>توان استفاده کرد.</a:t>
            </a:r>
            <a:endParaRPr lang="en-U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dirty="0" err="1" smtClean="0">
                <a:solidFill>
                  <a:schemeClr val="tx2"/>
                </a:solidFill>
              </a:rPr>
              <a:t>int</a:t>
            </a:r>
            <a:r>
              <a:rPr lang="en-US" sz="2400" dirty="0" smtClean="0">
                <a:solidFill>
                  <a:schemeClr val="tx2"/>
                </a:solidFill>
              </a:rPr>
              <a:t> main()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{  </a:t>
            </a:r>
            <a:r>
              <a:rPr lang="en-US" sz="2400" dirty="0" err="1" smtClean="0">
                <a:solidFill>
                  <a:schemeClr val="tx2"/>
                </a:solidFill>
              </a:rPr>
              <a:t>int</a:t>
            </a:r>
            <a:r>
              <a:rPr lang="en-US" sz="2400" dirty="0" smtClean="0">
                <a:solidFill>
                  <a:schemeClr val="tx2"/>
                </a:solidFill>
              </a:rPr>
              <a:t> n, </a:t>
            </a:r>
            <a:r>
              <a:rPr lang="en-US" sz="2400" dirty="0" err="1" smtClean="0">
                <a:solidFill>
                  <a:schemeClr val="tx2"/>
                </a:solidFill>
              </a:rPr>
              <a:t>i</a:t>
            </a:r>
            <a:r>
              <a:rPr lang="en-US" sz="2400" dirty="0" smtClean="0">
                <a:solidFill>
                  <a:schemeClr val="tx2"/>
                </a:solidFill>
              </a:rPr>
              <a:t>=1;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2400" dirty="0" err="1" smtClean="0">
                <a:solidFill>
                  <a:schemeClr val="tx2"/>
                </a:solidFill>
              </a:rPr>
              <a:t>cout</a:t>
            </a:r>
            <a:r>
              <a:rPr lang="en-US" sz="2400" dirty="0" smtClean="0">
                <a:solidFill>
                  <a:schemeClr val="tx2"/>
                </a:solidFill>
              </a:rPr>
              <a:t> &lt;&lt; "Enter a positive integer: ";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2400" dirty="0" err="1" smtClean="0">
                <a:solidFill>
                  <a:schemeClr val="tx2"/>
                </a:solidFill>
              </a:rPr>
              <a:t>cin</a:t>
            </a:r>
            <a:r>
              <a:rPr lang="en-US" sz="2400" dirty="0" smtClean="0">
                <a:solidFill>
                  <a:schemeClr val="tx2"/>
                </a:solidFill>
              </a:rPr>
              <a:t> &gt;&gt; n;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long sum=0;</a:t>
            </a:r>
            <a:endParaRPr lang="en-US" sz="2400" b="1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b="1" dirty="0" smtClean="0">
                <a:solidFill>
                  <a:schemeClr val="tx2"/>
                </a:solidFill>
              </a:rPr>
              <a:t>   </a:t>
            </a:r>
            <a:r>
              <a:rPr lang="en-US" sz="2400" b="1" dirty="0" smtClean="0"/>
              <a:t>while (true)</a:t>
            </a:r>
            <a:endParaRPr lang="en-US" sz="24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dirty="0" smtClean="0"/>
              <a:t>   </a:t>
            </a:r>
            <a:r>
              <a:rPr lang="en-US" sz="2400" dirty="0" smtClean="0">
                <a:solidFill>
                  <a:schemeClr val="hlink"/>
                </a:solidFill>
              </a:rPr>
              <a:t>{</a:t>
            </a:r>
            <a:r>
              <a:rPr lang="en-US" sz="2400" dirty="0" smtClean="0"/>
              <a:t>  </a:t>
            </a:r>
            <a:r>
              <a:rPr lang="en-US" sz="2400" b="1" dirty="0" smtClean="0"/>
              <a:t>if (</a:t>
            </a:r>
            <a:r>
              <a:rPr lang="en-US" sz="2400" b="1" dirty="0" err="1" smtClean="0"/>
              <a:t>i</a:t>
            </a:r>
            <a:r>
              <a:rPr lang="en-US" sz="2400" b="1" dirty="0" smtClean="0"/>
              <a:t> &gt; n) </a:t>
            </a:r>
            <a:r>
              <a:rPr lang="en-US" sz="2400" b="1" dirty="0" smtClean="0">
                <a:solidFill>
                  <a:schemeClr val="hlink"/>
                </a:solidFill>
              </a:rPr>
              <a:t>break</a:t>
            </a:r>
            <a:r>
              <a:rPr lang="en-US" sz="2400" dirty="0" smtClean="0"/>
              <a:t>;     </a:t>
            </a:r>
            <a:endParaRPr lang="fa-IR" sz="24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dirty="0" smtClean="0"/>
              <a:t>      sum += </a:t>
            </a:r>
            <a:r>
              <a:rPr lang="en-US" sz="2400" dirty="0" err="1" smtClean="0"/>
              <a:t>i</a:t>
            </a:r>
            <a:r>
              <a:rPr lang="en-US" sz="2400" dirty="0" smtClean="0"/>
              <a:t>++;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dirty="0" smtClean="0"/>
              <a:t>  </a:t>
            </a:r>
            <a:r>
              <a:rPr lang="en-US" sz="2400" dirty="0" smtClean="0">
                <a:solidFill>
                  <a:schemeClr val="hlink"/>
                </a:solidFill>
              </a:rPr>
              <a:t> }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   </a:t>
            </a:r>
            <a:r>
              <a:rPr lang="en-US" sz="2300" dirty="0" err="1" smtClean="0">
                <a:solidFill>
                  <a:schemeClr val="tx2"/>
                </a:solidFill>
              </a:rPr>
              <a:t>cout</a:t>
            </a:r>
            <a:r>
              <a:rPr lang="en-US" sz="2300" dirty="0" smtClean="0">
                <a:solidFill>
                  <a:schemeClr val="tx2"/>
                </a:solidFill>
              </a:rPr>
              <a:t> &lt;&lt;"The sum of the first “&lt;&lt; n &lt;&lt; “ integers is "&lt;&lt; sum;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300" dirty="0" smtClean="0">
                <a:solidFill>
                  <a:schemeClr val="tx2"/>
                </a:solidFill>
              </a:rPr>
              <a:t>   return 0;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}</a:t>
            </a:r>
          </a:p>
          <a:p>
            <a:pPr algn="r" rtl="1"/>
            <a:r>
              <a:rPr lang="en-US" sz="2400" dirty="0" smtClean="0">
                <a:solidFill>
                  <a:schemeClr val="tx2"/>
                </a:solidFill>
              </a:rPr>
              <a:t> 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285728"/>
            <a:ext cx="7086600" cy="739468"/>
          </a:xfrm>
        </p:spPr>
        <p:txBody>
          <a:bodyPr/>
          <a:lstStyle/>
          <a:p>
            <a:pPr algn="r"/>
            <a:r>
              <a:rPr lang="ar-SA" sz="2400" dirty="0" smtClean="0">
                <a:solidFill>
                  <a:srgbClr val="FFFF00"/>
                </a:solidFill>
              </a:rPr>
              <a:t>خاتمه دادن به يك حلقه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1214422"/>
            <a:ext cx="76438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525154"/>
          </a:xfrm>
        </p:spPr>
        <p:txBody>
          <a:bodyPr/>
          <a:lstStyle/>
          <a:p>
            <a:pPr algn="r"/>
            <a:r>
              <a:rPr lang="ar-SA" sz="2800" dirty="0" smtClean="0">
                <a:solidFill>
                  <a:srgbClr val="FFFF00"/>
                </a:solidFill>
              </a:rPr>
              <a:t>خاتمه دادن به يك حلقه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357422" y="2285992"/>
            <a:ext cx="4968875" cy="2064284"/>
          </a:xfrm>
          <a:prstGeom prst="rect">
            <a:avLst/>
          </a:prstGeom>
          <a:solidFill>
            <a:srgbClr val="FF0000"/>
          </a:solidFill>
          <a:ln w="12700" cap="sq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 rtl="1"/>
            <a:r>
              <a:rPr lang="ar-SA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يكي از‌ مزيت‌هاي دستور </a:t>
            </a:r>
            <a:r>
              <a:rPr lang="en-US" sz="3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</a:t>
            </a:r>
            <a:r>
              <a:rPr lang="ar-SA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اين است كه </a:t>
            </a:r>
            <a:r>
              <a:rPr lang="ar-S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فورا</a:t>
            </a:r>
            <a:r>
              <a:rPr lang="fa-I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ً</a:t>
            </a:r>
            <a:r>
              <a:rPr lang="ar-S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حلقه را خاتمه مي‌دهد بدون اين که مابقي دستورهاي درون حلقه اجرا شوند. 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2844" y="1214422"/>
            <a:ext cx="764386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2400" b="1" dirty="0" smtClean="0">
                <a:latin typeface="Courier New" pitchFamily="49" charset="0"/>
                <a:ea typeface="Times New Roman" pitchFamily="18" charset="0"/>
              </a:rPr>
              <a:t>برنامۀ زير، همۀ اعداد فيبوناچي را تا يك محدودۀ مشخص که از ورودي دريافت مي‌شود، محاسبه و چاپ مي‌كند:</a:t>
            </a:r>
            <a:endParaRPr lang="en-US" sz="2400" dirty="0" smtClean="0">
              <a:latin typeface="Courier New" pitchFamily="49" charset="0"/>
              <a:ea typeface="Times New Roman" pitchFamily="18" charset="0"/>
            </a:endParaRPr>
          </a:p>
          <a:p>
            <a:r>
              <a:rPr lang="en-US" sz="2400" b="1" dirty="0" err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int</a:t>
            </a:r>
            <a:r>
              <a:rPr lang="en-US" sz="2400" b="1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main()</a:t>
            </a:r>
          </a:p>
          <a:p>
            <a:r>
              <a:rPr lang="en-US" sz="2400" b="1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{  long bound;</a:t>
            </a:r>
          </a:p>
          <a:p>
            <a:r>
              <a:rPr lang="en-US" sz="2400" b="1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</a:t>
            </a:r>
            <a:r>
              <a:rPr lang="en-US" sz="2000" b="1" dirty="0" err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cout</a:t>
            </a:r>
            <a:r>
              <a:rPr lang="en-US" sz="2000" b="1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&lt;&lt; "Enter a positive integer: ";</a:t>
            </a:r>
          </a:p>
          <a:p>
            <a:r>
              <a:rPr lang="en-US" sz="2400" b="1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cin</a:t>
            </a:r>
            <a:r>
              <a:rPr lang="en-US" sz="2400" b="1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&gt;&gt; bound;</a:t>
            </a:r>
          </a:p>
          <a:p>
            <a:r>
              <a:rPr lang="en-US" sz="2400" b="1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</a:t>
            </a:r>
            <a:r>
              <a:rPr lang="en-US" sz="1600" b="1" dirty="0" err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cout</a:t>
            </a:r>
            <a:r>
              <a:rPr lang="en-US" sz="1600" b="1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&lt;&lt; "</a:t>
            </a:r>
            <a:r>
              <a:rPr lang="en-US" sz="1600" b="1" dirty="0" err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Fibonachi</a:t>
            </a:r>
            <a:r>
              <a:rPr lang="en-US" sz="1600" b="1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numbers &lt; " &lt;&lt; bound &lt;&lt; ":\n0, 1";</a:t>
            </a:r>
          </a:p>
          <a:p>
            <a:r>
              <a:rPr lang="en-US" sz="2400" b="1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long f0=0, f1=1;</a:t>
            </a:r>
          </a:p>
          <a:p>
            <a:r>
              <a:rPr lang="en-US" sz="2400" b="1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</a:t>
            </a:r>
            <a:r>
              <a:rPr lang="en-US" sz="2400" b="1" dirty="0" smtClean="0">
                <a:solidFill>
                  <a:srgbClr val="C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while (true)</a:t>
            </a:r>
          </a:p>
          <a:p>
            <a:r>
              <a:rPr lang="en-US" sz="2400" b="1" dirty="0" smtClean="0">
                <a:solidFill>
                  <a:srgbClr val="C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{  long f2 = f0 + f1;</a:t>
            </a:r>
          </a:p>
          <a:p>
            <a:r>
              <a:rPr lang="en-US" sz="2400" b="1" dirty="0" smtClean="0">
                <a:solidFill>
                  <a:srgbClr val="C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if (f2 &gt; bound) </a:t>
            </a:r>
            <a:r>
              <a:rPr lang="en-US" sz="2400" b="1" dirty="0" smtClean="0">
                <a:solidFill>
                  <a:srgbClr val="FFC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break</a:t>
            </a:r>
            <a:r>
              <a:rPr lang="en-US" sz="2400" b="1" dirty="0" smtClean="0">
                <a:solidFill>
                  <a:srgbClr val="C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;   </a:t>
            </a:r>
            <a:endParaRPr lang="fa-IR" sz="2400" b="1" dirty="0" smtClean="0">
              <a:solidFill>
                <a:srgbClr val="C00000"/>
              </a:solidFill>
              <a:latin typeface="Courier New" pitchFamily="49" charset="0"/>
              <a:ea typeface="Times New Roman" pitchFamily="18" charset="0"/>
              <a:cs typeface="Courier New" pitchFamily="49" charset="0"/>
            </a:endParaRPr>
          </a:p>
          <a:p>
            <a:r>
              <a:rPr lang="en-US" sz="2400" b="1" dirty="0" smtClean="0">
                <a:solidFill>
                  <a:srgbClr val="C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</a:t>
            </a:r>
            <a:r>
              <a:rPr lang="en-US" sz="2400" b="1" dirty="0" err="1" smtClean="0">
                <a:solidFill>
                  <a:srgbClr val="C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cout</a:t>
            </a:r>
            <a:r>
              <a:rPr lang="en-US" sz="2400" b="1" dirty="0" smtClean="0">
                <a:solidFill>
                  <a:srgbClr val="C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&lt;&lt; ", " &lt;&lt; f2;</a:t>
            </a:r>
          </a:p>
          <a:p>
            <a:r>
              <a:rPr lang="en-US" sz="2400" b="1" dirty="0" smtClean="0">
                <a:solidFill>
                  <a:srgbClr val="C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f0 = f1;</a:t>
            </a:r>
          </a:p>
          <a:p>
            <a:r>
              <a:rPr lang="en-US" sz="2400" b="1" dirty="0" smtClean="0">
                <a:solidFill>
                  <a:srgbClr val="C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f1 = f2;}</a:t>
            </a:r>
          </a:p>
          <a:p>
            <a:r>
              <a:rPr lang="en-US" sz="2400" b="1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}</a:t>
            </a:r>
            <a:endParaRPr lang="en-US" sz="2400" b="1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29937" y="332078"/>
            <a:ext cx="7086600" cy="668030"/>
          </a:xfrm>
        </p:spPr>
        <p:txBody>
          <a:bodyPr/>
          <a:lstStyle/>
          <a:p>
            <a:pPr algn="r"/>
            <a:r>
              <a:rPr lang="fa-IR" sz="2400" dirty="0" smtClean="0">
                <a:solidFill>
                  <a:srgbClr val="FFFF00"/>
                </a:solidFill>
              </a:rPr>
              <a:t>مثال: </a:t>
            </a:r>
            <a:r>
              <a:rPr lang="en-US" sz="2400" dirty="0" smtClean="0">
                <a:solidFill>
                  <a:srgbClr val="FFFF00"/>
                </a:solidFill>
              </a:rPr>
              <a:t>break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ساختار تکرار - فرهادي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4BF41-C151-4BD2-8E48-9E658513A67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1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{نام درس}&amp;quot;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60&quot;/&gt;&lt;/object&gt;&lt;object type=&quot;3&quot; unique_id=&quot;10006&quot;&gt;&lt;property id=&quot;20148&quot; value=&quot;5&quot;/&gt;&lt;property id=&quot;20300&quot; value=&quot;Slide 3&quot;/&gt;&lt;property id=&quot;20307&quot; value=&quot;277&quot;/&gt;&lt;/object&gt;&lt;object type=&quot;3&quot; unique_id=&quot;10009&quot;&gt;&lt;property id=&quot;20148&quot; value=&quot;5&quot;/&gt;&lt;property id=&quot;20300&quot; value=&quot;Slide 9&quot;/&gt;&lt;property id=&quot;20307&quot; value=&quot;258&quot;/&gt;&lt;/object&gt;&lt;object type=&quot;3&quot; unique_id=&quot;10057&quot;&gt;&lt;property id=&quot;20148&quot; value=&quot;5&quot;/&gt;&lt;property id=&quot;20300&quot; value=&quot;Slide 4&quot;/&gt;&lt;property id=&quot;20307&quot; value=&quot;278&quot;/&gt;&lt;/object&gt;&lt;object type=&quot;3&quot; unique_id=&quot;10094&quot;&gt;&lt;property id=&quot;20148&quot; value=&quot;5&quot;/&gt;&lt;property id=&quot;20300&quot; value=&quot;Slide 5&quot;/&gt;&lt;property id=&quot;20307&quot; value=&quot;279&quot;/&gt;&lt;/object&gt;&lt;object type=&quot;3&quot; unique_id=&quot;10095&quot;&gt;&lt;property id=&quot;20148&quot; value=&quot;5&quot;/&gt;&lt;property id=&quot;20300&quot; value=&quot;Slide 6&quot;/&gt;&lt;property id=&quot;20307&quot; value=&quot;280&quot;/&gt;&lt;/object&gt;&lt;object type=&quot;3&quot; unique_id=&quot;10150&quot;&gt;&lt;property id=&quot;20148&quot; value=&quot;5&quot;/&gt;&lt;property id=&quot;20300&quot; value=&quot;Slide 7&quot;/&gt;&lt;property id=&quot;20307&quot; value=&quot;281&quot;/&gt;&lt;/object&gt;&lt;object type=&quot;3&quot; unique_id=&quot;10251&quot;&gt;&lt;property id=&quot;20148&quot; value=&quot;5&quot;/&gt;&lt;property id=&quot;20300&quot; value=&quot;Slide 8&quot;/&gt;&lt;property id=&quot;20307&quot; value=&quot;282&quot;/&gt;&lt;/object&gt;&lt;/object&gt;&lt;/object&gt;&lt;/database&gt;"/>
  <p:tag name="ISPRING_RESOURCE_PATHS_HASH_2" val="e18615a7ccc54a8ab9e947dc9da7651e488a52f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6">
      <a:majorFont>
        <a:latin typeface="Times New Roman"/>
        <a:ea typeface=""/>
        <a:cs typeface="B Titr"/>
      </a:majorFont>
      <a:minorFont>
        <a:latin typeface="Times New Roman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6944</TotalTime>
  <Words>2009</Words>
  <Application>Microsoft Office PowerPoint</Application>
  <PresentationFormat>On-screen Show (4:3)</PresentationFormat>
  <Paragraphs>272</Paragraphs>
  <Slides>25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Arial</vt:lpstr>
      <vt:lpstr>B Homa</vt:lpstr>
      <vt:lpstr>B Nazanin</vt:lpstr>
      <vt:lpstr>B Titr</vt:lpstr>
      <vt:lpstr>Calibri</vt:lpstr>
      <vt:lpstr>Courier New</vt:lpstr>
      <vt:lpstr>Times New Roman</vt:lpstr>
      <vt:lpstr>Wingdings</vt:lpstr>
      <vt:lpstr>Office Theme</vt:lpstr>
      <vt:lpstr>Equation</vt:lpstr>
      <vt:lpstr>مباني کامپيوتر و برنامه‌نويسي</vt:lpstr>
      <vt:lpstr>{ساختارهاي تکرار (فهرست مطالب)}</vt:lpstr>
      <vt:lpstr>مقدمه</vt:lpstr>
      <vt:lpstr>کلیات موضوع</vt:lpstr>
      <vt:lpstr>دستور while </vt:lpstr>
      <vt:lpstr>مثال: دستور while </vt:lpstr>
      <vt:lpstr>خاتمه دادن به يك حلقه</vt:lpstr>
      <vt:lpstr>خاتمه دادن به يك حلقه</vt:lpstr>
      <vt:lpstr>مثال: break</vt:lpstr>
      <vt:lpstr>متوقف کردن يك حلقۀ نامتناهي</vt:lpstr>
      <vt:lpstr>دستور do..while</vt:lpstr>
      <vt:lpstr>دستور do..while</vt:lpstr>
      <vt:lpstr>مثال: دستور do..while</vt:lpstr>
      <vt:lpstr>دستور for</vt:lpstr>
      <vt:lpstr>دستور for - ادامه</vt:lpstr>
      <vt:lpstr>مثال: دستور for</vt:lpstr>
      <vt:lpstr>دستور for - يادآوري</vt:lpstr>
      <vt:lpstr> مثال: يك حلقۀ for نزولي</vt:lpstr>
      <vt:lpstr>حلقه‌هاي for تو در تو</vt:lpstr>
      <vt:lpstr>حلقه‌ for </vt:lpstr>
      <vt:lpstr>دستور break</vt:lpstr>
      <vt:lpstr>دستور continue</vt:lpstr>
      <vt:lpstr> مثال: استفاده از دستورهاي break و continue</vt:lpstr>
      <vt:lpstr>تمرین</vt:lpstr>
      <vt:lpstr>PowerPoint Presentation</vt:lpstr>
    </vt:vector>
  </TitlesOfParts>
  <Company>semoho.com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Seyyed Moslem Hosseini</dc:creator>
  <cp:lastModifiedBy>Windows User</cp:lastModifiedBy>
  <cp:revision>246</cp:revision>
  <dcterms:created xsi:type="dcterms:W3CDTF">2012-03-12T06:58:54Z</dcterms:created>
  <dcterms:modified xsi:type="dcterms:W3CDTF">2017-10-31T07:49:27Z</dcterms:modified>
</cp:coreProperties>
</file>