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37"/>
  </p:notesMasterIdLst>
  <p:sldIdLst>
    <p:sldId id="666" r:id="rId2"/>
    <p:sldId id="639" r:id="rId3"/>
    <p:sldId id="739" r:id="rId4"/>
    <p:sldId id="835" r:id="rId5"/>
    <p:sldId id="769" r:id="rId6"/>
    <p:sldId id="837" r:id="rId7"/>
    <p:sldId id="784" r:id="rId8"/>
    <p:sldId id="785" r:id="rId9"/>
    <p:sldId id="789" r:id="rId10"/>
    <p:sldId id="903" r:id="rId11"/>
    <p:sldId id="904" r:id="rId12"/>
    <p:sldId id="807" r:id="rId13"/>
    <p:sldId id="892" r:id="rId14"/>
    <p:sldId id="890" r:id="rId15"/>
    <p:sldId id="891" r:id="rId16"/>
    <p:sldId id="901" r:id="rId17"/>
    <p:sldId id="898" r:id="rId18"/>
    <p:sldId id="902" r:id="rId19"/>
    <p:sldId id="899" r:id="rId20"/>
    <p:sldId id="900" r:id="rId21"/>
    <p:sldId id="918" r:id="rId22"/>
    <p:sldId id="905" r:id="rId23"/>
    <p:sldId id="906" r:id="rId24"/>
    <p:sldId id="907" r:id="rId25"/>
    <p:sldId id="908" r:id="rId26"/>
    <p:sldId id="909" r:id="rId27"/>
    <p:sldId id="910" r:id="rId28"/>
    <p:sldId id="911" r:id="rId29"/>
    <p:sldId id="912" r:id="rId30"/>
    <p:sldId id="913" r:id="rId31"/>
    <p:sldId id="914" r:id="rId32"/>
    <p:sldId id="915" r:id="rId33"/>
    <p:sldId id="916" r:id="rId34"/>
    <p:sldId id="917" r:id="rId35"/>
    <p:sldId id="861" r:id="rId36"/>
  </p:sldIdLst>
  <p:sldSz cx="9144000" cy="6858000" type="screen4x3"/>
  <p:notesSz cx="6858000" cy="9144000"/>
  <p:defaultTextStyle>
    <a:defPPr>
      <a:defRPr lang="en-GB"/>
    </a:defPPr>
    <a:lvl1pPr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1pPr>
    <a:lvl2pPr marL="4572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2pPr>
    <a:lvl3pPr marL="9144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3pPr>
    <a:lvl4pPr marL="13716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4pPr>
    <a:lvl5pPr marL="18288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FFFFD1"/>
    <a:srgbClr val="FFBB99"/>
    <a:srgbClr val="009900"/>
    <a:srgbClr val="663300"/>
    <a:srgbClr val="800000"/>
    <a:srgbClr val="FF0000"/>
    <a:srgbClr val="CC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507" autoAdjust="0"/>
    <p:restoredTop sz="94491" autoAdjust="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"/>
    </p:cViewPr>
  </p:sorterViewPr>
  <p:notesViewPr>
    <p:cSldViewPr>
      <p:cViewPr varScale="1">
        <p:scale>
          <a:sx n="40" d="100"/>
          <a:sy n="40" d="100"/>
        </p:scale>
        <p:origin x="-150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fld id="{452F6E0D-986D-42A2-AAD5-268782E463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136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86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BD81B-81EF-43BA-BFAB-D538651AFDC4}" type="slidenum">
              <a:rPr lang="en-US"/>
              <a:pPr/>
              <a:t>14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620713"/>
            <a:ext cx="4500563" cy="3375025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53746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8A2444-6B88-49DB-A97D-7E7FB81F7C3D}" type="slidenum">
              <a:rPr lang="en-US"/>
              <a:pPr/>
              <a:t>15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620713"/>
            <a:ext cx="4500563" cy="3375025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32964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A7F375-BEDD-40CA-A0B0-049617C0A1A3}" type="slidenum">
              <a:rPr lang="en-US"/>
              <a:pPr/>
              <a:t>18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68825" cy="3427413"/>
          </a:xfrm>
          <a:solidFill>
            <a:srgbClr val="FFFFFF"/>
          </a:solidFill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2191"/>
            <a:ext cx="5030391" cy="411540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018" tIns="45008" rIns="90018" bIns="45008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1441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CFF74D-404E-417D-A420-307EE3CC64C0}" type="slidenum">
              <a:rPr lang="en-US"/>
              <a:pPr/>
              <a:t>20</a:t>
            </a:fld>
            <a:endParaRPr lang="en-US"/>
          </a:p>
        </p:txBody>
      </p:sp>
      <p:sp>
        <p:nvSpPr>
          <p:cNvPr id="4587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85800"/>
            <a:ext cx="4568825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2191"/>
            <a:ext cx="5030391" cy="411540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018" tIns="45008" rIns="90018" bIns="4500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42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18A1-76F9-42AA-BEE9-A006F43AB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27E2-DADB-459F-AE35-1001496E4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A3261-F112-496E-9979-668F00E6C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88DAB-A334-4241-88AD-13164D2B1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94719-51CB-4C38-B5AA-51B27E0737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BE4E-B27E-44F0-B055-5ADE542265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96252-0B55-4A90-812D-9C2FCCF6CD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3335-9E93-4E7A-A7F9-18460B09EF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59CA2-C81A-4687-8795-21BD8CC1F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1EBF8A-4BF6-4664-8211-D4C74700C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84CDC1-0A30-45F1-952E-7F4C59DC44C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9.emf"/><Relationship Id="rId4" Type="http://schemas.openxmlformats.org/officeDocument/2006/relationships/oleObject" Target="../embeddings/Microsoft_Word_97_-_2003_Document1.doc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emf"/><Relationship Id="rId4" Type="http://schemas.openxmlformats.org/officeDocument/2006/relationships/oleObject" Target="../embeddings/Microsoft_Word_97_-_2003_Document2.doc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png"/><Relationship Id="rId4" Type="http://schemas.openxmlformats.org/officeDocument/2006/relationships/image" Target="../media/image2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>
          <a:blip r:embed="rId2">
            <a:alphaModFix amt="85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84375" y="2362200"/>
            <a:ext cx="5816583" cy="1066800"/>
          </a:xfrm>
        </p:spPr>
        <p:txBody>
          <a:bodyPr/>
          <a:lstStyle/>
          <a:p>
            <a:pPr rtl="1"/>
            <a:r>
              <a:rPr lang="fa-I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 Titr" pitchFamily="2" charset="-78"/>
                <a:cs typeface="B Titr" pitchFamily="2" charset="-78"/>
              </a:rPr>
              <a:t>مدار منطقی</a:t>
            </a:r>
            <a:endParaRPr lang="en-GB" sz="6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901662" y="4000504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92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148" y="428604"/>
            <a:ext cx="1604108" cy="1357322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2484438" y="404813"/>
            <a:ext cx="639921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b"/>
          <a:lstStyle/>
          <a:p>
            <a:pPr algn="ctr">
              <a:buNone/>
            </a:pPr>
            <a:r>
              <a:rPr lang="en-US" altLang="en-US" sz="4000">
                <a:solidFill>
                  <a:schemeClr val="tx2"/>
                </a:solidFill>
                <a:cs typeface="Arial" pitchFamily="34" charset="0"/>
              </a:rPr>
              <a:t/>
            </a:r>
            <a:br>
              <a:rPr lang="en-US" altLang="en-US" sz="4000">
                <a:solidFill>
                  <a:schemeClr val="tx2"/>
                </a:solidFill>
                <a:cs typeface="Arial" pitchFamily="34" charset="0"/>
              </a:rPr>
            </a:br>
            <a:endParaRPr lang="en-US" altLang="en-US" sz="400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2096510" y="1790681"/>
            <a:ext cx="184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None/>
            </a:pPr>
            <a:endParaRPr lang="en-US" alt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45" name="Line 5"/>
          <p:cNvSpPr>
            <a:spLocks noChangeShapeType="1"/>
          </p:cNvSpPr>
          <p:nvPr/>
        </p:nvSpPr>
        <p:spPr bwMode="auto">
          <a:xfrm>
            <a:off x="731838" y="1355706"/>
            <a:ext cx="2473325" cy="4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38246" name="Line 6"/>
          <p:cNvSpPr>
            <a:spLocks noChangeShapeType="1"/>
          </p:cNvSpPr>
          <p:nvPr/>
        </p:nvSpPr>
        <p:spPr bwMode="auto">
          <a:xfrm>
            <a:off x="1828800" y="714356"/>
            <a:ext cx="0" cy="393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639763" y="714356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r>
              <a:rPr kumimoji="1" lang="en-US" altLang="ar-SA" sz="2400">
                <a:latin typeface="Times New Roman" pitchFamily="18" charset="0"/>
                <a:cs typeface="Arial" pitchFamily="34" charset="0"/>
              </a:rPr>
              <a:t>a  b  c </a:t>
            </a:r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2103438" y="898506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endParaRPr kumimoji="1" lang="en-US" alt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49" name="Text Box 9"/>
          <p:cNvSpPr txBox="1">
            <a:spLocks noChangeArrowheads="1"/>
          </p:cNvSpPr>
          <p:nvPr/>
        </p:nvSpPr>
        <p:spPr bwMode="auto">
          <a:xfrm>
            <a:off x="1828800" y="71435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r>
              <a:rPr kumimoji="1" lang="en-US" altLang="ar-SA" sz="2400" dirty="0" smtClean="0">
                <a:latin typeface="Times New Roman" pitchFamily="18" charset="0"/>
                <a:cs typeface="Arial" pitchFamily="34" charset="0"/>
              </a:rPr>
              <a:t>Even </a:t>
            </a:r>
            <a:r>
              <a:rPr kumimoji="1" lang="en-US" altLang="ar-SA" sz="2400" dirty="0">
                <a:latin typeface="Times New Roman" pitchFamily="18" charset="0"/>
                <a:cs typeface="Arial" pitchFamily="34" charset="0"/>
              </a:rPr>
              <a:t>Parity </a:t>
            </a:r>
          </a:p>
        </p:txBody>
      </p:sp>
      <p:sp>
        <p:nvSpPr>
          <p:cNvPr id="138250" name="Text Box 10"/>
          <p:cNvSpPr txBox="1">
            <a:spLocks noChangeArrowheads="1"/>
          </p:cNvSpPr>
          <p:nvPr/>
        </p:nvSpPr>
        <p:spPr bwMode="auto">
          <a:xfrm>
            <a:off x="457200" y="1355706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endParaRPr kumimoji="1" lang="en-US" alt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51" name="Text Box 11"/>
          <p:cNvSpPr txBox="1">
            <a:spLocks noChangeArrowheads="1"/>
          </p:cNvSpPr>
          <p:nvPr/>
        </p:nvSpPr>
        <p:spPr bwMode="auto">
          <a:xfrm>
            <a:off x="457200" y="1446194"/>
            <a:ext cx="1223963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0    0   0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 0    0   1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0    1   0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0    1   1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1    0   0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1    0   1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1    1   0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  1   1    1</a:t>
            </a:r>
          </a:p>
        </p:txBody>
      </p:sp>
      <p:sp>
        <p:nvSpPr>
          <p:cNvPr id="138252" name="Text Box 12"/>
          <p:cNvSpPr txBox="1">
            <a:spLocks noChangeArrowheads="1"/>
          </p:cNvSpPr>
          <p:nvPr/>
        </p:nvSpPr>
        <p:spPr bwMode="auto">
          <a:xfrm>
            <a:off x="1908175" y="1720831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endParaRPr kumimoji="1" lang="en-US" alt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53" name="Text Box 13"/>
          <p:cNvSpPr txBox="1">
            <a:spLocks noChangeArrowheads="1"/>
          </p:cNvSpPr>
          <p:nvPr/>
        </p:nvSpPr>
        <p:spPr bwMode="auto">
          <a:xfrm>
            <a:off x="2011363" y="1446194"/>
            <a:ext cx="863600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0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1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1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0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  1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0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  0     </a:t>
            </a:r>
          </a:p>
          <a:p>
            <a:pPr algn="r" rtl="1">
              <a:spcBef>
                <a:spcPct val="50000"/>
              </a:spcBef>
              <a:buNone/>
            </a:pPr>
            <a:r>
              <a:rPr kumimoji="1" lang="en-US" altLang="en-US" sz="1800" dirty="0">
                <a:latin typeface="Times New Roman" pitchFamily="18" charset="0"/>
                <a:cs typeface="Arial" pitchFamily="34" charset="0"/>
              </a:rPr>
              <a:t> 1     </a:t>
            </a:r>
          </a:p>
        </p:txBody>
      </p:sp>
      <p:sp>
        <p:nvSpPr>
          <p:cNvPr id="138255" name="Text Box 15"/>
          <p:cNvSpPr txBox="1">
            <a:spLocks noChangeArrowheads="1"/>
          </p:cNvSpPr>
          <p:nvPr/>
        </p:nvSpPr>
        <p:spPr bwMode="auto">
          <a:xfrm>
            <a:off x="4429124" y="1214422"/>
            <a:ext cx="40291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kumimoji="1" lang="fa-IR" altLang="ko-KR" sz="3200" dirty="0">
                <a:latin typeface="Times New Roman" pitchFamily="18" charset="0"/>
                <a:cs typeface="Arial" pitchFamily="34" charset="0"/>
              </a:rPr>
              <a:t>                     </a:t>
            </a:r>
            <a:r>
              <a:rPr kumimoji="1" lang="en-US" altLang="ko-KR" sz="2400" dirty="0">
                <a:latin typeface="Times New Roman" pitchFamily="18" charset="0"/>
                <a:ea typeface="Gulim" pitchFamily="34" charset="-127"/>
                <a:cs typeface="Arial" pitchFamily="34" charset="0"/>
              </a:rPr>
              <a:t>1,2,4,7 </a:t>
            </a:r>
            <a:r>
              <a:rPr kumimoji="1" lang="en-US" altLang="ko-KR" sz="3200" dirty="0" smtClean="0">
                <a:latin typeface="Times New Roman" pitchFamily="18" charset="0"/>
                <a:ea typeface="Gulim" pitchFamily="34" charset="-127"/>
                <a:cs typeface="Arial" pitchFamily="34" charset="0"/>
              </a:rPr>
              <a:t>)</a:t>
            </a:r>
            <a:r>
              <a:rPr kumimoji="1" lang="fa-IR" altLang="ko-KR" sz="2800" dirty="0" smtClean="0">
                <a:latin typeface="Times New Roman" pitchFamily="18" charset="0"/>
                <a:cs typeface="Arial" pitchFamily="34" charset="0"/>
              </a:rPr>
              <a:t>)</a:t>
            </a:r>
            <a:r>
              <a:rPr kumimoji="1" lang="en-US" altLang="ko-KR" sz="2800" dirty="0">
                <a:latin typeface="Times New Roman" pitchFamily="18" charset="0"/>
                <a:ea typeface="Gulim" pitchFamily="34" charset="-127"/>
              </a:rPr>
              <a:t>m</a:t>
            </a:r>
            <a:r>
              <a:rPr kumimoji="1" lang="fa-IR" altLang="ko-KR" sz="3600" dirty="0">
                <a:latin typeface="Times New Roman" pitchFamily="18" charset="0"/>
                <a:cs typeface="Arial" pitchFamily="34" charset="0"/>
              </a:rPr>
              <a:t>∑</a:t>
            </a:r>
            <a:r>
              <a:rPr kumimoji="1" lang="fa-IR" sz="3600" baseline="-25000" dirty="0">
                <a:latin typeface="Times New Roman" pitchFamily="18" charset="0"/>
                <a:cs typeface="Arial" pitchFamily="34" charset="0"/>
              </a:rPr>
              <a:t> </a:t>
            </a:r>
            <a:r>
              <a:rPr kumimoji="1" lang="fa-IR" sz="3600" baseline="-25000" dirty="0" smtClean="0">
                <a:latin typeface="Times New Roman" pitchFamily="18" charset="0"/>
                <a:cs typeface="Arial" pitchFamily="34" charset="0"/>
              </a:rPr>
              <a:t>=</a:t>
            </a:r>
            <a:r>
              <a:rPr kumimoji="1" lang="en-US" sz="3600" baseline="-25000" dirty="0" smtClean="0">
                <a:latin typeface="Times New Roman" pitchFamily="18" charset="0"/>
                <a:cs typeface="Arial" pitchFamily="34" charset="0"/>
              </a:rPr>
              <a:t>e</a:t>
            </a:r>
            <a:r>
              <a:rPr kumimoji="1" lang="fa-IR" sz="3600" baseline="-25000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kumimoji="1" lang="en-US" altLang="ar-SA" sz="3600" dirty="0">
                <a:latin typeface="Times New Roman" pitchFamily="18" charset="0"/>
                <a:cs typeface="Arial" pitchFamily="34" charset="0"/>
              </a:rPr>
              <a:t>p</a:t>
            </a:r>
            <a:endParaRPr kumimoji="1" lang="en-US" sz="3600" baseline="-25000" dirty="0">
              <a:latin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177168" name="Group 16"/>
          <p:cNvGraphicFramePr>
            <a:graphicFrameLocks noGrp="1"/>
          </p:cNvGraphicFramePr>
          <p:nvPr/>
        </p:nvGraphicFramePr>
        <p:xfrm>
          <a:off x="4773613" y="3932238"/>
          <a:ext cx="1968500" cy="1296988"/>
        </p:xfrm>
        <a:graphic>
          <a:graphicData uri="http://schemas.openxmlformats.org/drawingml/2006/table">
            <a:tbl>
              <a:tblPr rtl="1"/>
              <a:tblGrid>
                <a:gridCol w="492125"/>
                <a:gridCol w="492125"/>
                <a:gridCol w="492125"/>
                <a:gridCol w="492125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8273" name="Text Box 33"/>
          <p:cNvSpPr txBox="1">
            <a:spLocks noChangeArrowheads="1"/>
          </p:cNvSpPr>
          <p:nvPr/>
        </p:nvSpPr>
        <p:spPr bwMode="auto">
          <a:xfrm>
            <a:off x="4071934" y="3357562"/>
            <a:ext cx="7191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ar-SA" dirty="0" err="1" smtClean="0">
                <a:latin typeface="Times New Roman" pitchFamily="18" charset="0"/>
                <a:cs typeface="Arial" pitchFamily="34" charset="0"/>
              </a:rPr>
              <a:t>bc</a:t>
            </a:r>
            <a:r>
              <a:rPr kumimoji="1" lang="en-US" altLang="ar-SA" dirty="0" smtClean="0">
                <a:latin typeface="Times New Roman" pitchFamily="18" charset="0"/>
                <a:cs typeface="Arial" pitchFamily="34" charset="0"/>
              </a:rPr>
              <a:t>  </a:t>
            </a:r>
            <a:endParaRPr kumimoji="1" lang="en-US" altLang="ar-SA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74" name="Line 34"/>
          <p:cNvSpPr>
            <a:spLocks noChangeShapeType="1"/>
          </p:cNvSpPr>
          <p:nvPr/>
        </p:nvSpPr>
        <p:spPr bwMode="auto">
          <a:xfrm flipH="1" flipV="1">
            <a:off x="4197350" y="3789363"/>
            <a:ext cx="5762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>
              <a:buNone/>
            </a:pPr>
            <a:endParaRPr lang="en-US"/>
          </a:p>
        </p:txBody>
      </p:sp>
      <p:sp>
        <p:nvSpPr>
          <p:cNvPr id="138275" name="Text Box 35"/>
          <p:cNvSpPr txBox="1">
            <a:spLocks noChangeArrowheads="1"/>
          </p:cNvSpPr>
          <p:nvPr/>
        </p:nvSpPr>
        <p:spPr bwMode="auto">
          <a:xfrm>
            <a:off x="4071934" y="3691598"/>
            <a:ext cx="3603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ar-SA" dirty="0">
                <a:latin typeface="Times New Roman" pitchFamily="18" charset="0"/>
                <a:cs typeface="Arial" pitchFamily="34" charset="0"/>
              </a:rPr>
              <a:t>a</a:t>
            </a:r>
          </a:p>
        </p:txBody>
      </p:sp>
      <p:sp>
        <p:nvSpPr>
          <p:cNvPr id="138276" name="Text Box 36"/>
          <p:cNvSpPr txBox="1">
            <a:spLocks noChangeArrowheads="1"/>
          </p:cNvSpPr>
          <p:nvPr/>
        </p:nvSpPr>
        <p:spPr bwMode="auto">
          <a:xfrm>
            <a:off x="4125913" y="4148138"/>
            <a:ext cx="43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endParaRPr kumimoji="1" lang="en-US" altLang="en-US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77" name="Text Box 37"/>
          <p:cNvSpPr txBox="1">
            <a:spLocks noChangeArrowheads="1"/>
          </p:cNvSpPr>
          <p:nvPr/>
        </p:nvSpPr>
        <p:spPr bwMode="auto">
          <a:xfrm>
            <a:off x="4357686" y="4000504"/>
            <a:ext cx="3603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 dirty="0">
                <a:latin typeface="Times New Roman" pitchFamily="18" charset="0"/>
                <a:cs typeface="Arial" pitchFamily="34" charset="0"/>
              </a:rPr>
              <a:t>0</a:t>
            </a:r>
          </a:p>
        </p:txBody>
      </p:sp>
      <p:sp>
        <p:nvSpPr>
          <p:cNvPr id="138278" name="Text Box 38"/>
          <p:cNvSpPr txBox="1">
            <a:spLocks noChangeArrowheads="1"/>
          </p:cNvSpPr>
          <p:nvPr/>
        </p:nvSpPr>
        <p:spPr bwMode="auto">
          <a:xfrm>
            <a:off x="4270375" y="4724400"/>
            <a:ext cx="3603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endParaRPr kumimoji="1" lang="en-US" altLang="en-US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38279" name="Text Box 39"/>
          <p:cNvSpPr txBox="1">
            <a:spLocks noChangeArrowheads="1"/>
          </p:cNvSpPr>
          <p:nvPr/>
        </p:nvSpPr>
        <p:spPr bwMode="auto">
          <a:xfrm>
            <a:off x="4286248" y="4643446"/>
            <a:ext cx="433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 dirty="0">
                <a:latin typeface="Times New Roman" pitchFamily="18" charset="0"/>
                <a:cs typeface="Arial" pitchFamily="34" charset="0"/>
              </a:rPr>
              <a:t>1</a:t>
            </a:r>
          </a:p>
        </p:txBody>
      </p:sp>
      <p:sp>
        <p:nvSpPr>
          <p:cNvPr id="138280" name="Text Box 40"/>
          <p:cNvSpPr txBox="1">
            <a:spLocks noChangeArrowheads="1"/>
          </p:cNvSpPr>
          <p:nvPr/>
        </p:nvSpPr>
        <p:spPr bwMode="auto">
          <a:xfrm>
            <a:off x="4567242" y="3500438"/>
            <a:ext cx="719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>
                <a:latin typeface="Times New Roman" pitchFamily="18" charset="0"/>
                <a:cs typeface="Arial" pitchFamily="34" charset="0"/>
              </a:rPr>
              <a:t>00</a:t>
            </a:r>
          </a:p>
        </p:txBody>
      </p:sp>
      <p:sp>
        <p:nvSpPr>
          <p:cNvPr id="138281" name="Text Box 41"/>
          <p:cNvSpPr txBox="1">
            <a:spLocks noChangeArrowheads="1"/>
          </p:cNvSpPr>
          <p:nvPr/>
        </p:nvSpPr>
        <p:spPr bwMode="auto">
          <a:xfrm>
            <a:off x="4922846" y="3500438"/>
            <a:ext cx="86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 dirty="0">
                <a:latin typeface="Times New Roman" pitchFamily="18" charset="0"/>
                <a:cs typeface="Arial" pitchFamily="34" charset="0"/>
              </a:rPr>
              <a:t>01</a:t>
            </a:r>
          </a:p>
        </p:txBody>
      </p:sp>
      <p:sp>
        <p:nvSpPr>
          <p:cNvPr id="138282" name="Text Box 42"/>
          <p:cNvSpPr txBox="1">
            <a:spLocks noChangeArrowheads="1"/>
          </p:cNvSpPr>
          <p:nvPr/>
        </p:nvSpPr>
        <p:spPr bwMode="auto">
          <a:xfrm>
            <a:off x="5349887" y="3500438"/>
            <a:ext cx="8651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 dirty="0">
                <a:latin typeface="Times New Roman" pitchFamily="18" charset="0"/>
                <a:cs typeface="Arial" pitchFamily="34" charset="0"/>
              </a:rPr>
              <a:t>11</a:t>
            </a:r>
          </a:p>
        </p:txBody>
      </p:sp>
      <p:sp>
        <p:nvSpPr>
          <p:cNvPr id="138283" name="Text Box 43"/>
          <p:cNvSpPr txBox="1">
            <a:spLocks noChangeArrowheads="1"/>
          </p:cNvSpPr>
          <p:nvPr/>
        </p:nvSpPr>
        <p:spPr bwMode="auto">
          <a:xfrm>
            <a:off x="6067440" y="3500438"/>
            <a:ext cx="647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None/>
            </a:pPr>
            <a:r>
              <a:rPr kumimoji="1" lang="en-US" altLang="en-US" dirty="0">
                <a:latin typeface="Times New Roman" pitchFamily="18" charset="0"/>
                <a:cs typeface="Arial" pitchFamily="34" charset="0"/>
              </a:rPr>
              <a:t>10</a:t>
            </a:r>
          </a:p>
        </p:txBody>
      </p:sp>
      <p:sp>
        <p:nvSpPr>
          <p:cNvPr id="177197" name="Oval 45"/>
          <p:cNvSpPr>
            <a:spLocks noChangeArrowheads="1"/>
          </p:cNvSpPr>
          <p:nvPr/>
        </p:nvSpPr>
        <p:spPr bwMode="auto">
          <a:xfrm rot="2124942">
            <a:off x="5029200" y="3794125"/>
            <a:ext cx="428625" cy="1512888"/>
          </a:xfrm>
          <a:prstGeom prst="ellips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r">
              <a:buNone/>
            </a:pPr>
            <a:endParaRPr lang="en-US"/>
          </a:p>
        </p:txBody>
      </p:sp>
      <p:sp>
        <p:nvSpPr>
          <p:cNvPr id="177198" name="Oval 46"/>
          <p:cNvSpPr>
            <a:spLocks noChangeArrowheads="1"/>
          </p:cNvSpPr>
          <p:nvPr/>
        </p:nvSpPr>
        <p:spPr bwMode="auto">
          <a:xfrm rot="2124942">
            <a:off x="5943600" y="3794125"/>
            <a:ext cx="428625" cy="1512888"/>
          </a:xfrm>
          <a:prstGeom prst="ellips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r">
              <a:buNone/>
            </a:pPr>
            <a:endParaRPr lang="en-US"/>
          </a:p>
        </p:txBody>
      </p:sp>
      <p:sp>
        <p:nvSpPr>
          <p:cNvPr id="177199" name="Text Box 47"/>
          <p:cNvSpPr txBox="1">
            <a:spLocks noChangeArrowheads="1"/>
          </p:cNvSpPr>
          <p:nvPr/>
        </p:nvSpPr>
        <p:spPr bwMode="auto">
          <a:xfrm>
            <a:off x="4297363" y="5715000"/>
            <a:ext cx="4319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None/>
            </a:pPr>
            <a:r>
              <a:rPr kumimoji="1" lang="en-US" altLang="ar-SA" sz="2400" dirty="0" err="1" smtClean="0">
                <a:latin typeface="Times New Roman" pitchFamily="18" charset="0"/>
                <a:cs typeface="Arial" pitchFamily="34" charset="0"/>
              </a:rPr>
              <a:t>P</a:t>
            </a:r>
            <a:r>
              <a:rPr kumimoji="1" lang="en-US" altLang="ar-SA" sz="2400" baseline="-25000" dirty="0" err="1" smtClean="0">
                <a:cs typeface="Arial" pitchFamily="34" charset="0"/>
              </a:rPr>
              <a:t>e</a:t>
            </a:r>
            <a:r>
              <a:rPr kumimoji="1" lang="en-US" altLang="ar-SA" sz="2400" dirty="0" smtClean="0">
                <a:latin typeface="Times New Roman" pitchFamily="18" charset="0"/>
                <a:cs typeface="Arial" pitchFamily="34" charset="0"/>
              </a:rPr>
              <a:t>= </a:t>
            </a:r>
            <a:r>
              <a:rPr kumimoji="1" lang="en-US" altLang="ar-SA" sz="2400" dirty="0">
                <a:latin typeface="Times New Roman" pitchFamily="18" charset="0"/>
                <a:cs typeface="Arial" pitchFamily="34" charset="0"/>
              </a:rPr>
              <a:t>(a    b)    c                           </a:t>
            </a:r>
            <a:endParaRPr kumimoji="1" lang="en-US" altLang="ar-SA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77200" name="AutoShape 48"/>
          <p:cNvSpPr>
            <a:spLocks noChangeArrowheads="1"/>
          </p:cNvSpPr>
          <p:nvPr/>
        </p:nvSpPr>
        <p:spPr bwMode="auto">
          <a:xfrm>
            <a:off x="5578475" y="5897563"/>
            <a:ext cx="147638" cy="147637"/>
          </a:xfrm>
          <a:prstGeom prst="flowChartOr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>
              <a:buNone/>
            </a:pPr>
            <a:endParaRPr lang="en-US"/>
          </a:p>
        </p:txBody>
      </p:sp>
      <p:sp>
        <p:nvSpPr>
          <p:cNvPr id="177201" name="AutoShape 49"/>
          <p:cNvSpPr>
            <a:spLocks noChangeArrowheads="1"/>
          </p:cNvSpPr>
          <p:nvPr/>
        </p:nvSpPr>
        <p:spPr bwMode="auto">
          <a:xfrm>
            <a:off x="6126163" y="5897563"/>
            <a:ext cx="147637" cy="147637"/>
          </a:xfrm>
          <a:prstGeom prst="flowChartOr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r">
              <a:buNone/>
            </a:pPr>
            <a:endParaRPr lang="en-US"/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0" y="203200"/>
            <a:ext cx="3614734" cy="72547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توليد بيت توازن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7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7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97" grpId="0" animBg="1"/>
      <p:bldP spid="177198" grpId="0" animBg="1"/>
      <p:bldP spid="177199" grpId="0"/>
      <p:bldP spid="177200" grpId="0" animBg="1"/>
      <p:bldP spid="1772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457860" y="-24"/>
            <a:ext cx="3614734" cy="72547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توليد بيت توازن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785794"/>
            <a:ext cx="8229600" cy="1357322"/>
          </a:xfrm>
          <a:noFill/>
        </p:spPr>
        <p:txBody>
          <a:bodyPr>
            <a:normAutofit fontScale="92500" lnSpcReduction="10000"/>
          </a:bodyPr>
          <a:lstStyle/>
          <a:p>
            <a:pPr marL="171450" indent="0" algn="just" defTabSz="762000" rtl="1">
              <a:buFont typeface="Wingdings" pitchFamily="2" charset="2"/>
              <a:buChar char="q"/>
            </a:pPr>
            <a:r>
              <a:rPr kumimoji="1" lang="fa-IR" altLang="ko-KR" sz="2400" dirty="0" smtClean="0">
                <a:cs typeface="Nazanin" pitchFamily="2" charset="-78"/>
              </a:rPr>
              <a:t>براي عدد باينري </a:t>
            </a:r>
            <a:r>
              <a:rPr kumimoji="1" lang="en-US" altLang="ko-KR" sz="2400" dirty="0" smtClean="0">
                <a:ea typeface="Gulim" pitchFamily="34" charset="-127"/>
                <a:cs typeface="Nazanin" pitchFamily="2" charset="-78"/>
              </a:rPr>
              <a:t>b</a:t>
            </a:r>
            <a:r>
              <a:rPr kumimoji="1" lang="en-US" altLang="ko-KR" sz="2400" baseline="-25000" dirty="0" smtClean="0">
                <a:ea typeface="Gulim" pitchFamily="34" charset="-127"/>
                <a:cs typeface="Nazanin" pitchFamily="2" charset="-78"/>
              </a:rPr>
              <a:t>6</a:t>
            </a:r>
            <a:r>
              <a:rPr kumimoji="1" lang="en-US" altLang="ko-KR" sz="2400" dirty="0" smtClean="0">
                <a:ea typeface="Gulim" pitchFamily="34" charset="-127"/>
                <a:cs typeface="Nazanin" pitchFamily="2" charset="-78"/>
              </a:rPr>
              <a:t>b</a:t>
            </a:r>
            <a:r>
              <a:rPr kumimoji="1" lang="en-US" altLang="ko-KR" sz="2400" baseline="-25000" dirty="0" smtClean="0">
                <a:ea typeface="Gulim" pitchFamily="34" charset="-127"/>
                <a:cs typeface="Nazanin" pitchFamily="2" charset="-78"/>
              </a:rPr>
              <a:t>5</a:t>
            </a:r>
            <a:r>
              <a:rPr kumimoji="1" lang="en-US" altLang="ko-KR" sz="2400" dirty="0" smtClean="0">
                <a:ea typeface="Gulim" pitchFamily="34" charset="-127"/>
                <a:cs typeface="Nazanin" pitchFamily="2" charset="-78"/>
              </a:rPr>
              <a:t>…b</a:t>
            </a:r>
            <a:r>
              <a:rPr kumimoji="1" lang="en-US" altLang="ko-KR" sz="2400" baseline="-25000" dirty="0" smtClean="0">
                <a:ea typeface="Gulim" pitchFamily="34" charset="-127"/>
                <a:cs typeface="Nazanin" pitchFamily="2" charset="-78"/>
              </a:rPr>
              <a:t>1</a:t>
            </a:r>
            <a:r>
              <a:rPr kumimoji="1" lang="en-US" altLang="ko-KR" sz="2400" dirty="0" smtClean="0">
                <a:ea typeface="Gulim" pitchFamily="34" charset="-127"/>
                <a:cs typeface="Nazanin" pitchFamily="2" charset="-78"/>
              </a:rPr>
              <a:t>b</a:t>
            </a:r>
            <a:r>
              <a:rPr kumimoji="1" lang="en-US" altLang="ko-KR" sz="2400" baseline="-25000" dirty="0" smtClean="0">
                <a:ea typeface="Gulim" pitchFamily="34" charset="-127"/>
                <a:cs typeface="Nazanin" pitchFamily="2" charset="-78"/>
              </a:rPr>
              <a:t>0</a:t>
            </a:r>
            <a:r>
              <a:rPr kumimoji="1" lang="fa-IR" altLang="ko-KR" sz="2400" baseline="-25000" dirty="0" smtClean="0">
                <a:ea typeface="Gulim" pitchFamily="34" charset="-127"/>
                <a:cs typeface="Nazanin" pitchFamily="2" charset="-78"/>
              </a:rPr>
              <a:t> </a:t>
            </a:r>
            <a:r>
              <a:rPr kumimoji="1" lang="fa-IR" altLang="ko-KR" sz="2400" dirty="0" smtClean="0">
                <a:cs typeface="Nazanin" pitchFamily="2" charset="-78"/>
              </a:rPr>
              <a:t>(7-بيت اطلاعات) و با توازن زوج به صورت زير توليد مي گردد:</a:t>
            </a:r>
            <a:endParaRPr kumimoji="1" lang="fa-IR" altLang="ko-KR" sz="2000" dirty="0" smtClean="0">
              <a:cs typeface="Nazanin" pitchFamily="2" charset="-78"/>
            </a:endParaRPr>
          </a:p>
          <a:p>
            <a:pPr marL="0" indent="0" algn="just" defTabSz="762000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kumimoji="1" lang="en-US" altLang="ko-KR" dirty="0" smtClean="0">
                <a:ea typeface="Gulim" pitchFamily="34" charset="-127"/>
              </a:rPr>
              <a:t> </a:t>
            </a:r>
            <a:r>
              <a:rPr kumimoji="1" lang="en-US" altLang="ko-KR" sz="2000" dirty="0" err="1" smtClean="0">
                <a:ea typeface="Gulim" pitchFamily="34" charset="-127"/>
              </a:rPr>
              <a:t>b</a:t>
            </a:r>
            <a:r>
              <a:rPr kumimoji="1" lang="en-US" altLang="ko-KR" sz="2000" baseline="-25000" dirty="0" err="1" smtClean="0">
                <a:ea typeface="Gulim" pitchFamily="34" charset="-127"/>
              </a:rPr>
              <a:t>even</a:t>
            </a:r>
            <a:r>
              <a:rPr kumimoji="1" lang="en-US" altLang="ko-KR" sz="2000" dirty="0" smtClean="0">
                <a:ea typeface="Gulim" pitchFamily="34" charset="-127"/>
              </a:rPr>
              <a:t> = b</a:t>
            </a:r>
            <a:r>
              <a:rPr kumimoji="1" lang="en-US" altLang="ko-KR" sz="2000" baseline="-25000" dirty="0" smtClean="0">
                <a:ea typeface="Gulim" pitchFamily="34" charset="-127"/>
              </a:rPr>
              <a:t>6</a:t>
            </a:r>
            <a:r>
              <a:rPr kumimoji="1" lang="en-US" altLang="ko-KR" sz="2000" dirty="0" smtClean="0">
                <a:ea typeface="Gulim" pitchFamily="34" charset="-127"/>
              </a:rPr>
              <a:t> </a:t>
            </a:r>
            <a:r>
              <a:rPr kumimoji="1" lang="en-US" altLang="ko-KR" sz="2000" dirty="0" smtClean="0">
                <a:ea typeface="Gulim" pitchFamily="34" charset="-127"/>
                <a:sym typeface="Symbol" pitchFamily="18" charset="2"/>
              </a:rPr>
              <a:t></a:t>
            </a:r>
            <a:r>
              <a:rPr kumimoji="1" lang="en-US" altLang="ko-KR" sz="2000" dirty="0" smtClean="0">
                <a:ea typeface="Gulim" pitchFamily="34" charset="-127"/>
              </a:rPr>
              <a:t> b</a:t>
            </a:r>
            <a:r>
              <a:rPr kumimoji="1" lang="en-US" altLang="ko-KR" sz="2000" baseline="-25000" dirty="0" smtClean="0">
                <a:ea typeface="Gulim" pitchFamily="34" charset="-127"/>
              </a:rPr>
              <a:t>5</a:t>
            </a:r>
            <a:r>
              <a:rPr kumimoji="1" lang="en-US" altLang="ko-KR" sz="2000" dirty="0" smtClean="0">
                <a:ea typeface="Gulim" pitchFamily="34" charset="-127"/>
              </a:rPr>
              <a:t> </a:t>
            </a:r>
            <a:r>
              <a:rPr kumimoji="1" lang="en-US" altLang="ko-KR" sz="2000" dirty="0" smtClean="0">
                <a:ea typeface="Gulim" pitchFamily="34" charset="-127"/>
                <a:sym typeface="Symbol" pitchFamily="18" charset="2"/>
              </a:rPr>
              <a:t></a:t>
            </a:r>
            <a:r>
              <a:rPr kumimoji="1" lang="en-US" altLang="ko-KR" sz="2000" dirty="0" smtClean="0">
                <a:ea typeface="Gulim" pitchFamily="34" charset="-127"/>
              </a:rPr>
              <a:t> ... </a:t>
            </a:r>
            <a:r>
              <a:rPr kumimoji="1" lang="en-US" altLang="ko-KR" sz="2000" dirty="0" smtClean="0">
                <a:ea typeface="Gulim" pitchFamily="34" charset="-127"/>
                <a:sym typeface="Symbol" pitchFamily="18" charset="2"/>
              </a:rPr>
              <a:t></a:t>
            </a:r>
            <a:r>
              <a:rPr kumimoji="1" lang="en-US" altLang="ko-KR" sz="2000" dirty="0" smtClean="0">
                <a:ea typeface="Gulim" pitchFamily="34" charset="-127"/>
              </a:rPr>
              <a:t> b</a:t>
            </a:r>
            <a:r>
              <a:rPr kumimoji="1" lang="en-US" altLang="ko-KR" sz="2000" baseline="-25000" dirty="0" smtClean="0">
                <a:ea typeface="Gulim" pitchFamily="34" charset="-127"/>
              </a:rPr>
              <a:t>0</a:t>
            </a:r>
            <a:endParaRPr kumimoji="1" lang="fa-IR" altLang="ko-KR" sz="2000" baseline="-25000" dirty="0" smtClean="0">
              <a:ea typeface="Gulim" pitchFamily="34" charset="-127"/>
            </a:endParaRPr>
          </a:p>
          <a:p>
            <a:pPr marL="0" indent="0" algn="just" defTabSz="762000">
              <a:lnSpc>
                <a:spcPct val="85000"/>
              </a:lnSpc>
              <a:spcBef>
                <a:spcPct val="0"/>
              </a:spcBef>
              <a:buFontTx/>
              <a:buNone/>
            </a:pPr>
            <a:endParaRPr kumimoji="1" lang="fa-IR" altLang="ko-KR" sz="2000" baseline="-25000" dirty="0" smtClean="0">
              <a:ea typeface="Gulim" pitchFamily="34" charset="-127"/>
            </a:endParaRPr>
          </a:p>
          <a:p>
            <a:pPr marL="0" indent="0" algn="just" defTabSz="762000">
              <a:lnSpc>
                <a:spcPct val="85000"/>
              </a:lnSpc>
              <a:spcBef>
                <a:spcPct val="0"/>
              </a:spcBef>
              <a:buNone/>
            </a:pPr>
            <a:r>
              <a:rPr kumimoji="1" lang="fa-IR" altLang="ko-KR" sz="2000" b="1" dirty="0" smtClean="0">
                <a:ea typeface="Gulim" pitchFamily="34" charset="-127"/>
              </a:rPr>
              <a:t>  </a:t>
            </a:r>
            <a:r>
              <a:rPr kumimoji="1" lang="en-US" altLang="ko-KR" sz="2000" b="1" dirty="0" err="1" smtClean="0">
                <a:ea typeface="Gulim" pitchFamily="34" charset="-127"/>
              </a:rPr>
              <a:t>b</a:t>
            </a:r>
            <a:r>
              <a:rPr kumimoji="1" lang="en-US" altLang="ko-KR" sz="2000" baseline="-25000" dirty="0" err="1" smtClean="0">
                <a:ea typeface="Gulim" pitchFamily="34" charset="-127"/>
              </a:rPr>
              <a:t>odd</a:t>
            </a:r>
            <a:r>
              <a:rPr kumimoji="1" lang="en-US" altLang="ko-KR" sz="2000" dirty="0" smtClean="0">
                <a:ea typeface="Gulim" pitchFamily="34" charset="-127"/>
              </a:rPr>
              <a:t>  = </a:t>
            </a:r>
            <a:r>
              <a:rPr kumimoji="1" lang="en-US" altLang="ko-KR" sz="2000" b="1" dirty="0" err="1" smtClean="0">
                <a:ea typeface="Gulim" pitchFamily="34" charset="-127"/>
              </a:rPr>
              <a:t>b</a:t>
            </a:r>
            <a:r>
              <a:rPr kumimoji="1" lang="en-US" altLang="ko-KR" sz="2000" baseline="-25000" dirty="0" err="1" smtClean="0">
                <a:ea typeface="Gulim" pitchFamily="34" charset="-127"/>
              </a:rPr>
              <a:t>even</a:t>
            </a:r>
            <a:r>
              <a:rPr kumimoji="1" lang="en-US" altLang="ko-KR" sz="2000" dirty="0" smtClean="0">
                <a:ea typeface="Gulim" pitchFamily="34" charset="-127"/>
              </a:rPr>
              <a:t> </a:t>
            </a:r>
            <a:r>
              <a:rPr kumimoji="1" lang="en-US" altLang="ko-KR" sz="2000" dirty="0" smtClean="0">
                <a:ea typeface="Gulim" pitchFamily="34" charset="-127"/>
                <a:sym typeface="Symbol" pitchFamily="18" charset="2"/>
              </a:rPr>
              <a:t></a:t>
            </a:r>
            <a:r>
              <a:rPr kumimoji="1" lang="en-US" altLang="ko-KR" sz="2000" dirty="0" smtClean="0">
                <a:ea typeface="Gulim" pitchFamily="34" charset="-127"/>
              </a:rPr>
              <a:t> 1 </a:t>
            </a:r>
            <a:endParaRPr kumimoji="1" lang="en-US" sz="2000" baseline="-25000" dirty="0" smtClean="0"/>
          </a:p>
          <a:p>
            <a:pPr marL="0" indent="0" algn="just" defTabSz="762000">
              <a:lnSpc>
                <a:spcPct val="85000"/>
              </a:lnSpc>
              <a:spcBef>
                <a:spcPct val="0"/>
              </a:spcBef>
              <a:buFontTx/>
              <a:buNone/>
            </a:pPr>
            <a:endParaRPr kumimoji="1" lang="en-US" altLang="ko-KR" sz="2000" baseline="-25000" dirty="0" smtClean="0">
              <a:ea typeface="Gulim" pitchFamily="34" charset="-127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28596" y="2500306"/>
            <a:ext cx="8229600" cy="61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762000" rtl="1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1" lang="fa-IR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مدار توليد و چک كنندة بيت توازن زوج:</a:t>
            </a:r>
          </a:p>
          <a:p>
            <a:pPr marL="342900" indent="-342900" defTabSz="762000">
              <a:lnSpc>
                <a:spcPct val="90000"/>
              </a:lnSpc>
              <a:buSzTx/>
              <a:buFont typeface="Wingdings" pitchFamily="2" charset="2"/>
              <a:buChar char="q"/>
            </a:pPr>
            <a:endParaRPr kumimoji="1" lang="en-US" altLang="ko-KR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Gulim" pitchFamily="34" charset="-127"/>
              <a:cs typeface="Nazanin" pitchFamily="2" charset="-78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15933" y="3094035"/>
            <a:ext cx="4373563" cy="1528763"/>
            <a:chOff x="923" y="1263"/>
            <a:chExt cx="4635" cy="603"/>
          </a:xfrm>
        </p:grpSpPr>
        <p:sp>
          <p:nvSpPr>
            <p:cNvPr id="7" name="Arc 6"/>
            <p:cNvSpPr>
              <a:spLocks/>
            </p:cNvSpPr>
            <p:nvPr/>
          </p:nvSpPr>
          <p:spPr bwMode="auto">
            <a:xfrm>
              <a:off x="1383" y="1651"/>
              <a:ext cx="425" cy="105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8" name="Arc 7"/>
            <p:cNvSpPr>
              <a:spLocks/>
            </p:cNvSpPr>
            <p:nvPr/>
          </p:nvSpPr>
          <p:spPr bwMode="auto">
            <a:xfrm>
              <a:off x="1358" y="1750"/>
              <a:ext cx="450" cy="116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9" name="Arc 8"/>
            <p:cNvSpPr>
              <a:spLocks/>
            </p:cNvSpPr>
            <p:nvPr/>
          </p:nvSpPr>
          <p:spPr bwMode="auto">
            <a:xfrm>
              <a:off x="1371" y="1657"/>
              <a:ext cx="113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0" name="Arc 9"/>
            <p:cNvSpPr>
              <a:spLocks/>
            </p:cNvSpPr>
            <p:nvPr/>
          </p:nvSpPr>
          <p:spPr bwMode="auto">
            <a:xfrm>
              <a:off x="1371" y="1756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1" name="Arc 10"/>
            <p:cNvSpPr>
              <a:spLocks/>
            </p:cNvSpPr>
            <p:nvPr/>
          </p:nvSpPr>
          <p:spPr bwMode="auto">
            <a:xfrm>
              <a:off x="1271" y="1662"/>
              <a:ext cx="112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2" name="Arc 11"/>
            <p:cNvSpPr>
              <a:spLocks/>
            </p:cNvSpPr>
            <p:nvPr/>
          </p:nvSpPr>
          <p:spPr bwMode="auto">
            <a:xfrm>
              <a:off x="1271" y="1761"/>
              <a:ext cx="112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3" name="Arc 12"/>
            <p:cNvSpPr>
              <a:spLocks/>
            </p:cNvSpPr>
            <p:nvPr/>
          </p:nvSpPr>
          <p:spPr bwMode="auto">
            <a:xfrm>
              <a:off x="4898" y="1263"/>
              <a:ext cx="423" cy="106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" name="Arc 13"/>
            <p:cNvSpPr>
              <a:spLocks/>
            </p:cNvSpPr>
            <p:nvPr/>
          </p:nvSpPr>
          <p:spPr bwMode="auto">
            <a:xfrm>
              <a:off x="4947" y="1368"/>
              <a:ext cx="387" cy="116"/>
            </a:xfrm>
            <a:custGeom>
              <a:avLst/>
              <a:gdLst>
                <a:gd name="T0" fmla="*/ 7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5" name="Arc 14"/>
            <p:cNvSpPr>
              <a:spLocks/>
            </p:cNvSpPr>
            <p:nvPr/>
          </p:nvSpPr>
          <p:spPr bwMode="auto">
            <a:xfrm>
              <a:off x="4886" y="1269"/>
              <a:ext cx="111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6" name="Arc 15"/>
            <p:cNvSpPr>
              <a:spLocks/>
            </p:cNvSpPr>
            <p:nvPr/>
          </p:nvSpPr>
          <p:spPr bwMode="auto">
            <a:xfrm>
              <a:off x="4935" y="1379"/>
              <a:ext cx="62" cy="1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7" name="Arc 16"/>
            <p:cNvSpPr>
              <a:spLocks/>
            </p:cNvSpPr>
            <p:nvPr/>
          </p:nvSpPr>
          <p:spPr bwMode="auto">
            <a:xfrm>
              <a:off x="4785" y="1275"/>
              <a:ext cx="113" cy="121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8" name="Arc 17"/>
            <p:cNvSpPr>
              <a:spLocks/>
            </p:cNvSpPr>
            <p:nvPr/>
          </p:nvSpPr>
          <p:spPr bwMode="auto">
            <a:xfrm>
              <a:off x="4785" y="1385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9" name="Arc 18"/>
            <p:cNvSpPr>
              <a:spLocks/>
            </p:cNvSpPr>
            <p:nvPr/>
          </p:nvSpPr>
          <p:spPr bwMode="auto">
            <a:xfrm>
              <a:off x="2867" y="1491"/>
              <a:ext cx="423" cy="105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0" name="Arc 19"/>
            <p:cNvSpPr>
              <a:spLocks/>
            </p:cNvSpPr>
            <p:nvPr/>
          </p:nvSpPr>
          <p:spPr bwMode="auto">
            <a:xfrm>
              <a:off x="2841" y="1590"/>
              <a:ext cx="449" cy="116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1" name="Arc 20"/>
            <p:cNvSpPr>
              <a:spLocks/>
            </p:cNvSpPr>
            <p:nvPr/>
          </p:nvSpPr>
          <p:spPr bwMode="auto">
            <a:xfrm>
              <a:off x="2855" y="1496"/>
              <a:ext cx="111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2" name="Arc 21"/>
            <p:cNvSpPr>
              <a:spLocks/>
            </p:cNvSpPr>
            <p:nvPr/>
          </p:nvSpPr>
          <p:spPr bwMode="auto">
            <a:xfrm>
              <a:off x="2855" y="1595"/>
              <a:ext cx="111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3" name="Arc 22"/>
            <p:cNvSpPr>
              <a:spLocks/>
            </p:cNvSpPr>
            <p:nvPr/>
          </p:nvSpPr>
          <p:spPr bwMode="auto">
            <a:xfrm>
              <a:off x="2754" y="1502"/>
              <a:ext cx="113" cy="121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4" name="Arc 23"/>
            <p:cNvSpPr>
              <a:spLocks/>
            </p:cNvSpPr>
            <p:nvPr/>
          </p:nvSpPr>
          <p:spPr bwMode="auto">
            <a:xfrm>
              <a:off x="2754" y="1601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5" name="Arc 24"/>
            <p:cNvSpPr>
              <a:spLocks/>
            </p:cNvSpPr>
            <p:nvPr/>
          </p:nvSpPr>
          <p:spPr bwMode="auto">
            <a:xfrm>
              <a:off x="2106" y="1579"/>
              <a:ext cx="425" cy="105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6" name="Arc 25"/>
            <p:cNvSpPr>
              <a:spLocks/>
            </p:cNvSpPr>
            <p:nvPr/>
          </p:nvSpPr>
          <p:spPr bwMode="auto">
            <a:xfrm>
              <a:off x="2081" y="1678"/>
              <a:ext cx="450" cy="116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7" name="Arc 26"/>
            <p:cNvSpPr>
              <a:spLocks/>
            </p:cNvSpPr>
            <p:nvPr/>
          </p:nvSpPr>
          <p:spPr bwMode="auto">
            <a:xfrm>
              <a:off x="2094" y="1585"/>
              <a:ext cx="113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8" name="Arc 27"/>
            <p:cNvSpPr>
              <a:spLocks/>
            </p:cNvSpPr>
            <p:nvPr/>
          </p:nvSpPr>
          <p:spPr bwMode="auto">
            <a:xfrm>
              <a:off x="2094" y="1684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" name="Arc 28"/>
            <p:cNvSpPr>
              <a:spLocks/>
            </p:cNvSpPr>
            <p:nvPr/>
          </p:nvSpPr>
          <p:spPr bwMode="auto">
            <a:xfrm>
              <a:off x="1994" y="1590"/>
              <a:ext cx="112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0" name="Arc 29"/>
            <p:cNvSpPr>
              <a:spLocks/>
            </p:cNvSpPr>
            <p:nvPr/>
          </p:nvSpPr>
          <p:spPr bwMode="auto">
            <a:xfrm>
              <a:off x="1994" y="1689"/>
              <a:ext cx="112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 flipH="1">
              <a:off x="923" y="1839"/>
              <a:ext cx="51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 flipH="1">
              <a:off x="935" y="1695"/>
              <a:ext cx="5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 flipH="1">
              <a:off x="935" y="1617"/>
              <a:ext cx="123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844" y="1761"/>
              <a:ext cx="3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 flipH="1">
              <a:off x="947" y="1307"/>
              <a:ext cx="40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935" y="1385"/>
              <a:ext cx="337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 flipH="1">
              <a:off x="2531" y="1678"/>
              <a:ext cx="40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H="1">
              <a:off x="947" y="1523"/>
              <a:ext cx="19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 dirty="0"/>
            </a:p>
          </p:txBody>
        </p:sp>
        <p:sp>
          <p:nvSpPr>
            <p:cNvPr id="39" name="Arc 38"/>
            <p:cNvSpPr>
              <a:spLocks/>
            </p:cNvSpPr>
            <p:nvPr/>
          </p:nvSpPr>
          <p:spPr bwMode="auto">
            <a:xfrm>
              <a:off x="3602" y="1424"/>
              <a:ext cx="423" cy="105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0" name="Arc 39"/>
            <p:cNvSpPr>
              <a:spLocks/>
            </p:cNvSpPr>
            <p:nvPr/>
          </p:nvSpPr>
          <p:spPr bwMode="auto">
            <a:xfrm>
              <a:off x="3576" y="1523"/>
              <a:ext cx="449" cy="116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1" name="Arc 40"/>
            <p:cNvSpPr>
              <a:spLocks/>
            </p:cNvSpPr>
            <p:nvPr/>
          </p:nvSpPr>
          <p:spPr bwMode="auto">
            <a:xfrm>
              <a:off x="3590" y="1430"/>
              <a:ext cx="111" cy="121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2" name="Arc 41"/>
            <p:cNvSpPr>
              <a:spLocks/>
            </p:cNvSpPr>
            <p:nvPr/>
          </p:nvSpPr>
          <p:spPr bwMode="auto">
            <a:xfrm>
              <a:off x="3590" y="1529"/>
              <a:ext cx="111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3" name="Arc 42"/>
            <p:cNvSpPr>
              <a:spLocks/>
            </p:cNvSpPr>
            <p:nvPr/>
          </p:nvSpPr>
          <p:spPr bwMode="auto">
            <a:xfrm>
              <a:off x="3489" y="1435"/>
              <a:ext cx="113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4" name="Arc 43"/>
            <p:cNvSpPr>
              <a:spLocks/>
            </p:cNvSpPr>
            <p:nvPr/>
          </p:nvSpPr>
          <p:spPr bwMode="auto">
            <a:xfrm>
              <a:off x="3489" y="1534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 flipH="1">
              <a:off x="947" y="1451"/>
              <a:ext cx="271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3302" y="1584"/>
              <a:ext cx="3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7" name="Arc 46"/>
            <p:cNvSpPr>
              <a:spLocks/>
            </p:cNvSpPr>
            <p:nvPr/>
          </p:nvSpPr>
          <p:spPr bwMode="auto">
            <a:xfrm>
              <a:off x="4250" y="1352"/>
              <a:ext cx="423" cy="105"/>
            </a:xfrm>
            <a:custGeom>
              <a:avLst/>
              <a:gdLst>
                <a:gd name="T0" fmla="*/ 0 w 21600"/>
                <a:gd name="T1" fmla="*/ 0 h 21600"/>
                <a:gd name="T2" fmla="*/ 8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8" name="Arc 47"/>
            <p:cNvSpPr>
              <a:spLocks/>
            </p:cNvSpPr>
            <p:nvPr/>
          </p:nvSpPr>
          <p:spPr bwMode="auto">
            <a:xfrm>
              <a:off x="4224" y="1451"/>
              <a:ext cx="449" cy="116"/>
            </a:xfrm>
            <a:custGeom>
              <a:avLst/>
              <a:gdLst>
                <a:gd name="T0" fmla="*/ 9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9" name="Arc 48"/>
            <p:cNvSpPr>
              <a:spLocks/>
            </p:cNvSpPr>
            <p:nvPr/>
          </p:nvSpPr>
          <p:spPr bwMode="auto">
            <a:xfrm>
              <a:off x="4238" y="1358"/>
              <a:ext cx="111" cy="121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0" name="Arc 49"/>
            <p:cNvSpPr>
              <a:spLocks/>
            </p:cNvSpPr>
            <p:nvPr/>
          </p:nvSpPr>
          <p:spPr bwMode="auto">
            <a:xfrm>
              <a:off x="4238" y="1457"/>
              <a:ext cx="111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1" name="Arc 50"/>
            <p:cNvSpPr>
              <a:spLocks/>
            </p:cNvSpPr>
            <p:nvPr/>
          </p:nvSpPr>
          <p:spPr bwMode="auto">
            <a:xfrm>
              <a:off x="4137" y="1363"/>
              <a:ext cx="113" cy="122"/>
            </a:xfrm>
            <a:custGeom>
              <a:avLst/>
              <a:gdLst>
                <a:gd name="T0" fmla="*/ 0 w 21600"/>
                <a:gd name="T1" fmla="*/ 0 h 21600"/>
                <a:gd name="T2" fmla="*/ 1 w 21600"/>
                <a:gd name="T3" fmla="*/ 1 h 21600"/>
                <a:gd name="T4" fmla="*/ 0 w 21600"/>
                <a:gd name="T5" fmla="*/ 1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2" name="Arc 51"/>
            <p:cNvSpPr>
              <a:spLocks/>
            </p:cNvSpPr>
            <p:nvPr/>
          </p:nvSpPr>
          <p:spPr bwMode="auto">
            <a:xfrm>
              <a:off x="4137" y="1462"/>
              <a:ext cx="113" cy="105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1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4038" y="1523"/>
              <a:ext cx="28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4667" y="1451"/>
              <a:ext cx="31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5346" y="1374"/>
              <a:ext cx="21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</p:grp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428596" y="3071810"/>
            <a:ext cx="341441" cy="157632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>
                <a:ea typeface="Gulim" pitchFamily="34" charset="-127"/>
              </a:rPr>
              <a:t>b</a:t>
            </a:r>
            <a:r>
              <a:rPr kumimoji="1" lang="en-US" altLang="ko-KR" sz="1400" b="1" u="none" baseline="-25000">
                <a:ea typeface="Gulim" pitchFamily="34" charset="-127"/>
              </a:rPr>
              <a:t>6</a:t>
            </a:r>
            <a:endParaRPr kumimoji="1" lang="en-US" altLang="ko-KR" sz="1400" b="1" u="none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5</a:t>
            </a:r>
            <a:endParaRPr kumimoji="1" lang="en-US" altLang="ko-KR" sz="1400" b="1" u="none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4</a:t>
            </a:r>
            <a:endParaRPr kumimoji="1" lang="en-US" altLang="ko-KR" sz="1400" b="1" u="none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3</a:t>
            </a:r>
            <a:endParaRPr kumimoji="1" lang="en-US" altLang="ko-KR" sz="1400" b="1" u="none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2</a:t>
            </a:r>
            <a:endParaRPr kumimoji="1" lang="en-US" altLang="ko-KR" sz="1400" b="1" u="none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1</a:t>
            </a:r>
            <a:endParaRPr kumimoji="1" lang="en-US" altLang="ko-KR" sz="1400" b="1" u="none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endParaRPr kumimoji="1" lang="en-US" altLang="ko-KR" sz="1400" b="1" u="none" baseline="-25000" dirty="0">
              <a:ea typeface="Gulim" pitchFamily="34" charset="-127"/>
            </a:endParaRPr>
          </a:p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>
                <a:ea typeface="Gulim" pitchFamily="34" charset="-127"/>
              </a:rPr>
              <a:t>b</a:t>
            </a:r>
            <a:r>
              <a:rPr kumimoji="1" lang="en-US" altLang="ko-KR" sz="1400" b="1" u="none" baseline="-25000" dirty="0">
                <a:ea typeface="Gulim" pitchFamily="34" charset="-127"/>
              </a:rPr>
              <a:t>0</a:t>
            </a:r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148233" y="3232148"/>
            <a:ext cx="514565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  <a:buNone/>
            </a:pPr>
            <a:r>
              <a:rPr kumimoji="1" lang="en-US" altLang="ko-KR" sz="1400" b="1" u="none" dirty="0" err="1">
                <a:ea typeface="Gulim" pitchFamily="34" charset="-127"/>
              </a:rPr>
              <a:t>b</a:t>
            </a:r>
            <a:r>
              <a:rPr kumimoji="1" lang="en-US" altLang="ko-KR" sz="1400" b="1" u="none" baseline="-25000" dirty="0" err="1">
                <a:ea typeface="Gulim" pitchFamily="34" charset="-127"/>
              </a:rPr>
              <a:t>even</a:t>
            </a:r>
            <a:endParaRPr kumimoji="1" lang="en-US" altLang="ko-KR" sz="1400" b="1" u="none" baseline="-25000" dirty="0">
              <a:ea typeface="Gulim" pitchFamily="34" charset="-127"/>
            </a:endParaRPr>
          </a:p>
        </p:txBody>
      </p:sp>
      <p:grpSp>
        <p:nvGrpSpPr>
          <p:cNvPr id="3" name="Group 58"/>
          <p:cNvGrpSpPr/>
          <p:nvPr/>
        </p:nvGrpSpPr>
        <p:grpSpPr>
          <a:xfrm>
            <a:off x="2178080" y="4494233"/>
            <a:ext cx="6680200" cy="1863725"/>
            <a:chOff x="1243013" y="2806700"/>
            <a:chExt cx="6680200" cy="1863725"/>
          </a:xfrm>
        </p:grpSpPr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1260475" y="3486150"/>
              <a:ext cx="33338" cy="1936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1243013" y="3478213"/>
              <a:ext cx="34925" cy="1936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1960563" y="3081338"/>
              <a:ext cx="341441" cy="157632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6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5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4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3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2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1</a:t>
              </a:r>
              <a:endParaRPr kumimoji="1" lang="en-US" altLang="ko-KR" sz="1400" b="1" u="none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endParaRPr kumimoji="1" lang="en-US" altLang="ko-KR" sz="1400" b="1" u="none" baseline="-25000" dirty="0">
                <a:ea typeface="Gulim" pitchFamily="34" charset="-127"/>
              </a:endParaRP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>
                  <a:ea typeface="Gulim" pitchFamily="34" charset="-127"/>
                </a:rPr>
                <a:t>0</a:t>
              </a: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1874838" y="2806700"/>
              <a:ext cx="514565" cy="28366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 err="1">
                  <a:ea typeface="Gulim" pitchFamily="34" charset="-127"/>
                </a:rPr>
                <a:t>b</a:t>
              </a:r>
              <a:r>
                <a:rPr kumimoji="1" lang="en-US" altLang="ko-KR" sz="1400" b="1" u="none" baseline="-25000" dirty="0" err="1">
                  <a:ea typeface="Gulim" pitchFamily="34" charset="-127"/>
                </a:rPr>
                <a:t>even</a:t>
              </a:r>
              <a:endParaRPr kumimoji="1" lang="en-US" altLang="ko-KR" sz="1400" b="1" u="none" baseline="-25000" dirty="0">
                <a:ea typeface="Gulim" pitchFamily="34" charset="-127"/>
              </a:endParaRPr>
            </a:p>
          </p:txBody>
        </p:sp>
        <p:sp>
          <p:nvSpPr>
            <p:cNvPr id="64" name="Rectangle 60"/>
            <p:cNvSpPr>
              <a:spLocks noChangeArrowheads="1"/>
            </p:cNvSpPr>
            <p:nvPr/>
          </p:nvSpPr>
          <p:spPr bwMode="auto">
            <a:xfrm>
              <a:off x="6462713" y="4113213"/>
              <a:ext cx="1460500" cy="47307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Even Parity </a:t>
              </a:r>
            </a:p>
            <a:p>
              <a:pPr algn="l" defTabSz="762000" eaLnBrk="0" hangingPunct="0">
                <a:lnSpc>
                  <a:spcPct val="90000"/>
                </a:lnSpc>
                <a:buNone/>
              </a:pPr>
              <a:r>
                <a:rPr kumimoji="1" lang="en-US" altLang="ko-KR" sz="1400" b="1" u="none" dirty="0">
                  <a:ea typeface="Gulim" pitchFamily="34" charset="-127"/>
                </a:rPr>
                <a:t>error indicator</a:t>
              </a:r>
            </a:p>
          </p:txBody>
        </p:sp>
        <p:grpSp>
          <p:nvGrpSpPr>
            <p:cNvPr id="4" name="Group 61"/>
            <p:cNvGrpSpPr>
              <a:grpSpLocks/>
            </p:cNvGrpSpPr>
            <p:nvPr/>
          </p:nvGrpSpPr>
          <p:grpSpPr bwMode="auto">
            <a:xfrm>
              <a:off x="2286003" y="2895611"/>
              <a:ext cx="4645042" cy="1774829"/>
              <a:chOff x="1020" y="2255"/>
              <a:chExt cx="5229" cy="698"/>
            </a:xfrm>
          </p:grpSpPr>
          <p:sp>
            <p:nvSpPr>
              <p:cNvPr id="66" name="Arc 62"/>
              <p:cNvSpPr>
                <a:spLocks/>
              </p:cNvSpPr>
              <p:nvPr/>
            </p:nvSpPr>
            <p:spPr bwMode="auto">
              <a:xfrm>
                <a:off x="1484" y="2720"/>
                <a:ext cx="423" cy="105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Arc 63"/>
              <p:cNvSpPr>
                <a:spLocks/>
              </p:cNvSpPr>
              <p:nvPr/>
            </p:nvSpPr>
            <p:spPr bwMode="auto">
              <a:xfrm>
                <a:off x="1481" y="2825"/>
                <a:ext cx="450" cy="117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Arc 64"/>
              <p:cNvSpPr>
                <a:spLocks/>
              </p:cNvSpPr>
              <p:nvPr/>
            </p:nvSpPr>
            <p:spPr bwMode="auto">
              <a:xfrm>
                <a:off x="1470" y="2726"/>
                <a:ext cx="113" cy="121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Arc 65"/>
              <p:cNvSpPr>
                <a:spLocks/>
              </p:cNvSpPr>
              <p:nvPr/>
            </p:nvSpPr>
            <p:spPr bwMode="auto">
              <a:xfrm>
                <a:off x="1481" y="2831"/>
                <a:ext cx="114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Arc 66"/>
              <p:cNvSpPr>
                <a:spLocks/>
              </p:cNvSpPr>
              <p:nvPr/>
            </p:nvSpPr>
            <p:spPr bwMode="auto">
              <a:xfrm>
                <a:off x="1371" y="2731"/>
                <a:ext cx="113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Arc 67"/>
              <p:cNvSpPr>
                <a:spLocks/>
              </p:cNvSpPr>
              <p:nvPr/>
            </p:nvSpPr>
            <p:spPr bwMode="auto">
              <a:xfrm>
                <a:off x="1358" y="2847"/>
                <a:ext cx="111" cy="106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Arc 68"/>
              <p:cNvSpPr>
                <a:spLocks/>
              </p:cNvSpPr>
              <p:nvPr/>
            </p:nvSpPr>
            <p:spPr bwMode="auto">
              <a:xfrm>
                <a:off x="4997" y="2332"/>
                <a:ext cx="424" cy="106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Arc 69"/>
              <p:cNvSpPr>
                <a:spLocks/>
              </p:cNvSpPr>
              <p:nvPr/>
            </p:nvSpPr>
            <p:spPr bwMode="auto">
              <a:xfrm>
                <a:off x="5048" y="2437"/>
                <a:ext cx="385" cy="116"/>
              </a:xfrm>
              <a:custGeom>
                <a:avLst/>
                <a:gdLst>
                  <a:gd name="T0" fmla="*/ 7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Arc 70"/>
              <p:cNvSpPr>
                <a:spLocks/>
              </p:cNvSpPr>
              <p:nvPr/>
            </p:nvSpPr>
            <p:spPr bwMode="auto">
              <a:xfrm>
                <a:off x="4985" y="2338"/>
                <a:ext cx="112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Arc 71"/>
              <p:cNvSpPr>
                <a:spLocks/>
              </p:cNvSpPr>
              <p:nvPr/>
            </p:nvSpPr>
            <p:spPr bwMode="auto">
              <a:xfrm>
                <a:off x="5034" y="2448"/>
                <a:ext cx="63" cy="10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Arc 72"/>
              <p:cNvSpPr>
                <a:spLocks/>
              </p:cNvSpPr>
              <p:nvPr/>
            </p:nvSpPr>
            <p:spPr bwMode="auto">
              <a:xfrm>
                <a:off x="4886" y="2343"/>
                <a:ext cx="111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Arc 73"/>
              <p:cNvSpPr>
                <a:spLocks/>
              </p:cNvSpPr>
              <p:nvPr/>
            </p:nvSpPr>
            <p:spPr bwMode="auto">
              <a:xfrm>
                <a:off x="4886" y="2454"/>
                <a:ext cx="111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Arc 74"/>
              <p:cNvSpPr>
                <a:spLocks/>
              </p:cNvSpPr>
              <p:nvPr/>
            </p:nvSpPr>
            <p:spPr bwMode="auto">
              <a:xfrm>
                <a:off x="2966" y="2559"/>
                <a:ext cx="424" cy="106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Arc 75"/>
              <p:cNvSpPr>
                <a:spLocks/>
              </p:cNvSpPr>
              <p:nvPr/>
            </p:nvSpPr>
            <p:spPr bwMode="auto">
              <a:xfrm>
                <a:off x="2942" y="2658"/>
                <a:ext cx="448" cy="117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Arc 76"/>
              <p:cNvSpPr>
                <a:spLocks/>
              </p:cNvSpPr>
              <p:nvPr/>
            </p:nvSpPr>
            <p:spPr bwMode="auto">
              <a:xfrm>
                <a:off x="2954" y="2565"/>
                <a:ext cx="112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Arc 77"/>
              <p:cNvSpPr>
                <a:spLocks/>
              </p:cNvSpPr>
              <p:nvPr/>
            </p:nvSpPr>
            <p:spPr bwMode="auto">
              <a:xfrm>
                <a:off x="2954" y="2664"/>
                <a:ext cx="112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Arc 78"/>
              <p:cNvSpPr>
                <a:spLocks/>
              </p:cNvSpPr>
              <p:nvPr/>
            </p:nvSpPr>
            <p:spPr bwMode="auto">
              <a:xfrm>
                <a:off x="2855" y="2571"/>
                <a:ext cx="111" cy="121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Arc 79"/>
              <p:cNvSpPr>
                <a:spLocks/>
              </p:cNvSpPr>
              <p:nvPr/>
            </p:nvSpPr>
            <p:spPr bwMode="auto">
              <a:xfrm>
                <a:off x="2855" y="2670"/>
                <a:ext cx="111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Arc 80"/>
              <p:cNvSpPr>
                <a:spLocks/>
              </p:cNvSpPr>
              <p:nvPr/>
            </p:nvSpPr>
            <p:spPr bwMode="auto">
              <a:xfrm>
                <a:off x="2207" y="2648"/>
                <a:ext cx="423" cy="105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Arc 81"/>
              <p:cNvSpPr>
                <a:spLocks/>
              </p:cNvSpPr>
              <p:nvPr/>
            </p:nvSpPr>
            <p:spPr bwMode="auto">
              <a:xfrm>
                <a:off x="2181" y="2747"/>
                <a:ext cx="449" cy="116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Arc 82"/>
              <p:cNvSpPr>
                <a:spLocks/>
              </p:cNvSpPr>
              <p:nvPr/>
            </p:nvSpPr>
            <p:spPr bwMode="auto">
              <a:xfrm>
                <a:off x="2193" y="2654"/>
                <a:ext cx="113" cy="121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Arc 83"/>
              <p:cNvSpPr>
                <a:spLocks/>
              </p:cNvSpPr>
              <p:nvPr/>
            </p:nvSpPr>
            <p:spPr bwMode="auto">
              <a:xfrm>
                <a:off x="2193" y="2753"/>
                <a:ext cx="113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Arc 84"/>
              <p:cNvSpPr>
                <a:spLocks/>
              </p:cNvSpPr>
              <p:nvPr/>
            </p:nvSpPr>
            <p:spPr bwMode="auto">
              <a:xfrm>
                <a:off x="2094" y="2659"/>
                <a:ext cx="113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Arc 85"/>
              <p:cNvSpPr>
                <a:spLocks/>
              </p:cNvSpPr>
              <p:nvPr/>
            </p:nvSpPr>
            <p:spPr bwMode="auto">
              <a:xfrm>
                <a:off x="2094" y="2758"/>
                <a:ext cx="113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Line 86"/>
              <p:cNvSpPr>
                <a:spLocks noChangeShapeType="1"/>
              </p:cNvSpPr>
              <p:nvPr/>
            </p:nvSpPr>
            <p:spPr bwMode="auto">
              <a:xfrm flipH="1">
                <a:off x="1020" y="2914"/>
                <a:ext cx="54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Line 87"/>
              <p:cNvSpPr>
                <a:spLocks noChangeShapeType="1"/>
              </p:cNvSpPr>
              <p:nvPr/>
            </p:nvSpPr>
            <p:spPr bwMode="auto">
              <a:xfrm flipH="1" flipV="1">
                <a:off x="1034" y="2764"/>
                <a:ext cx="531" cy="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Line 88"/>
              <p:cNvSpPr>
                <a:spLocks noChangeShapeType="1"/>
              </p:cNvSpPr>
              <p:nvPr/>
            </p:nvSpPr>
            <p:spPr bwMode="auto">
              <a:xfrm flipH="1">
                <a:off x="1034" y="2686"/>
                <a:ext cx="123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89"/>
              <p:cNvSpPr>
                <a:spLocks noChangeShapeType="1"/>
              </p:cNvSpPr>
              <p:nvPr/>
            </p:nvSpPr>
            <p:spPr bwMode="auto">
              <a:xfrm>
                <a:off x="1931" y="2825"/>
                <a:ext cx="32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Line 90"/>
              <p:cNvSpPr>
                <a:spLocks noChangeShapeType="1"/>
              </p:cNvSpPr>
              <p:nvPr/>
            </p:nvSpPr>
            <p:spPr bwMode="auto">
              <a:xfrm flipH="1">
                <a:off x="1047" y="2376"/>
                <a:ext cx="403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Line 91"/>
              <p:cNvSpPr>
                <a:spLocks noChangeShapeType="1"/>
              </p:cNvSpPr>
              <p:nvPr/>
            </p:nvSpPr>
            <p:spPr bwMode="auto">
              <a:xfrm flipH="1">
                <a:off x="1034" y="2454"/>
                <a:ext cx="337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Line 92"/>
              <p:cNvSpPr>
                <a:spLocks noChangeShapeType="1"/>
              </p:cNvSpPr>
              <p:nvPr/>
            </p:nvSpPr>
            <p:spPr bwMode="auto">
              <a:xfrm flipH="1">
                <a:off x="2630" y="2747"/>
                <a:ext cx="41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Line 93"/>
              <p:cNvSpPr>
                <a:spLocks noChangeShapeType="1"/>
              </p:cNvSpPr>
              <p:nvPr/>
            </p:nvSpPr>
            <p:spPr bwMode="auto">
              <a:xfrm flipH="1">
                <a:off x="1047" y="2592"/>
                <a:ext cx="198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Arc 94"/>
              <p:cNvSpPr>
                <a:spLocks/>
              </p:cNvSpPr>
              <p:nvPr/>
            </p:nvSpPr>
            <p:spPr bwMode="auto">
              <a:xfrm>
                <a:off x="3701" y="2493"/>
                <a:ext cx="424" cy="105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Arc 95"/>
              <p:cNvSpPr>
                <a:spLocks/>
              </p:cNvSpPr>
              <p:nvPr/>
            </p:nvSpPr>
            <p:spPr bwMode="auto">
              <a:xfrm>
                <a:off x="3677" y="2592"/>
                <a:ext cx="448" cy="116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Arc 96"/>
              <p:cNvSpPr>
                <a:spLocks/>
              </p:cNvSpPr>
              <p:nvPr/>
            </p:nvSpPr>
            <p:spPr bwMode="auto">
              <a:xfrm>
                <a:off x="3689" y="2499"/>
                <a:ext cx="112" cy="121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" name="Arc 97"/>
              <p:cNvSpPr>
                <a:spLocks/>
              </p:cNvSpPr>
              <p:nvPr/>
            </p:nvSpPr>
            <p:spPr bwMode="auto">
              <a:xfrm>
                <a:off x="3689" y="2598"/>
                <a:ext cx="112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" name="Arc 98"/>
              <p:cNvSpPr>
                <a:spLocks/>
              </p:cNvSpPr>
              <p:nvPr/>
            </p:nvSpPr>
            <p:spPr bwMode="auto">
              <a:xfrm>
                <a:off x="3590" y="2504"/>
                <a:ext cx="111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" name="Arc 99"/>
              <p:cNvSpPr>
                <a:spLocks/>
              </p:cNvSpPr>
              <p:nvPr/>
            </p:nvSpPr>
            <p:spPr bwMode="auto">
              <a:xfrm>
                <a:off x="3590" y="2603"/>
                <a:ext cx="111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" name="Line 100"/>
              <p:cNvSpPr>
                <a:spLocks noChangeShapeType="1"/>
              </p:cNvSpPr>
              <p:nvPr/>
            </p:nvSpPr>
            <p:spPr bwMode="auto">
              <a:xfrm flipH="1">
                <a:off x="1047" y="2520"/>
                <a:ext cx="27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" name="Line 101"/>
              <p:cNvSpPr>
                <a:spLocks noChangeShapeType="1"/>
              </p:cNvSpPr>
              <p:nvPr/>
            </p:nvSpPr>
            <p:spPr bwMode="auto">
              <a:xfrm>
                <a:off x="3402" y="2653"/>
                <a:ext cx="37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Arc 102"/>
              <p:cNvSpPr>
                <a:spLocks/>
              </p:cNvSpPr>
              <p:nvPr/>
            </p:nvSpPr>
            <p:spPr bwMode="auto">
              <a:xfrm>
                <a:off x="4349" y="2421"/>
                <a:ext cx="424" cy="105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Arc 103"/>
              <p:cNvSpPr>
                <a:spLocks/>
              </p:cNvSpPr>
              <p:nvPr/>
            </p:nvSpPr>
            <p:spPr bwMode="auto">
              <a:xfrm>
                <a:off x="4325" y="2520"/>
                <a:ext cx="448" cy="116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" name="Arc 104"/>
              <p:cNvSpPr>
                <a:spLocks/>
              </p:cNvSpPr>
              <p:nvPr/>
            </p:nvSpPr>
            <p:spPr bwMode="auto">
              <a:xfrm>
                <a:off x="4337" y="2427"/>
                <a:ext cx="112" cy="121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" name="Arc 105"/>
              <p:cNvSpPr>
                <a:spLocks/>
              </p:cNvSpPr>
              <p:nvPr/>
            </p:nvSpPr>
            <p:spPr bwMode="auto">
              <a:xfrm>
                <a:off x="4337" y="2526"/>
                <a:ext cx="112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Arc 106"/>
              <p:cNvSpPr>
                <a:spLocks/>
              </p:cNvSpPr>
              <p:nvPr/>
            </p:nvSpPr>
            <p:spPr bwMode="auto">
              <a:xfrm>
                <a:off x="4238" y="2432"/>
                <a:ext cx="111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Arc 107"/>
              <p:cNvSpPr>
                <a:spLocks/>
              </p:cNvSpPr>
              <p:nvPr/>
            </p:nvSpPr>
            <p:spPr bwMode="auto">
              <a:xfrm>
                <a:off x="4238" y="2531"/>
                <a:ext cx="111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Line 108"/>
              <p:cNvSpPr>
                <a:spLocks noChangeShapeType="1"/>
              </p:cNvSpPr>
              <p:nvPr/>
            </p:nvSpPr>
            <p:spPr bwMode="auto">
              <a:xfrm>
                <a:off x="4151" y="2592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Line 109"/>
              <p:cNvSpPr>
                <a:spLocks noChangeShapeType="1"/>
              </p:cNvSpPr>
              <p:nvPr/>
            </p:nvSpPr>
            <p:spPr bwMode="auto">
              <a:xfrm>
                <a:off x="4799" y="2520"/>
                <a:ext cx="28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" name="Line 110"/>
              <p:cNvSpPr>
                <a:spLocks noChangeShapeType="1"/>
              </p:cNvSpPr>
              <p:nvPr/>
            </p:nvSpPr>
            <p:spPr bwMode="auto">
              <a:xfrm>
                <a:off x="5459" y="2442"/>
                <a:ext cx="21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" name="Arc 111"/>
              <p:cNvSpPr>
                <a:spLocks/>
              </p:cNvSpPr>
              <p:nvPr/>
            </p:nvSpPr>
            <p:spPr bwMode="auto">
              <a:xfrm>
                <a:off x="5658" y="2255"/>
                <a:ext cx="423" cy="105"/>
              </a:xfrm>
              <a:custGeom>
                <a:avLst/>
                <a:gdLst>
                  <a:gd name="T0" fmla="*/ 0 w 21600"/>
                  <a:gd name="T1" fmla="*/ 0 h 21600"/>
                  <a:gd name="T2" fmla="*/ 8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" name="Arc 112"/>
              <p:cNvSpPr>
                <a:spLocks/>
              </p:cNvSpPr>
              <p:nvPr/>
            </p:nvSpPr>
            <p:spPr bwMode="auto">
              <a:xfrm>
                <a:off x="5708" y="2359"/>
                <a:ext cx="387" cy="117"/>
              </a:xfrm>
              <a:custGeom>
                <a:avLst/>
                <a:gdLst>
                  <a:gd name="T0" fmla="*/ 7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7" name="Arc 113"/>
              <p:cNvSpPr>
                <a:spLocks/>
              </p:cNvSpPr>
              <p:nvPr/>
            </p:nvSpPr>
            <p:spPr bwMode="auto">
              <a:xfrm>
                <a:off x="5645" y="2260"/>
                <a:ext cx="112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8" name="Arc 114"/>
              <p:cNvSpPr>
                <a:spLocks/>
              </p:cNvSpPr>
              <p:nvPr/>
            </p:nvSpPr>
            <p:spPr bwMode="auto">
              <a:xfrm>
                <a:off x="5696" y="2370"/>
                <a:ext cx="61" cy="1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Arc 115"/>
              <p:cNvSpPr>
                <a:spLocks/>
              </p:cNvSpPr>
              <p:nvPr/>
            </p:nvSpPr>
            <p:spPr bwMode="auto">
              <a:xfrm>
                <a:off x="5546" y="2266"/>
                <a:ext cx="112" cy="12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1 h 21600"/>
                  <a:gd name="T4" fmla="*/ 0 w 21600"/>
                  <a:gd name="T5" fmla="*/ 1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0" name="Arc 116"/>
              <p:cNvSpPr>
                <a:spLocks/>
              </p:cNvSpPr>
              <p:nvPr/>
            </p:nvSpPr>
            <p:spPr bwMode="auto">
              <a:xfrm>
                <a:off x="5546" y="2376"/>
                <a:ext cx="112" cy="105"/>
              </a:xfrm>
              <a:custGeom>
                <a:avLst/>
                <a:gdLst>
                  <a:gd name="T0" fmla="*/ 1 w 21600"/>
                  <a:gd name="T1" fmla="*/ 0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1" name="Line 117"/>
              <p:cNvSpPr>
                <a:spLocks noChangeShapeType="1"/>
              </p:cNvSpPr>
              <p:nvPr/>
            </p:nvSpPr>
            <p:spPr bwMode="auto">
              <a:xfrm>
                <a:off x="5459" y="2442"/>
                <a:ext cx="28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Line 118"/>
              <p:cNvSpPr>
                <a:spLocks noChangeShapeType="1"/>
              </p:cNvSpPr>
              <p:nvPr/>
            </p:nvSpPr>
            <p:spPr bwMode="auto">
              <a:xfrm>
                <a:off x="1047" y="2298"/>
                <a:ext cx="466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" name="Line 119"/>
              <p:cNvSpPr>
                <a:spLocks noChangeShapeType="1"/>
              </p:cNvSpPr>
              <p:nvPr/>
            </p:nvSpPr>
            <p:spPr bwMode="auto">
              <a:xfrm flipV="1">
                <a:off x="6075" y="2365"/>
                <a:ext cx="174" cy="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" name="Line 120"/>
              <p:cNvSpPr>
                <a:spLocks noChangeShapeType="1"/>
              </p:cNvSpPr>
              <p:nvPr/>
            </p:nvSpPr>
            <p:spPr bwMode="auto">
              <a:xfrm>
                <a:off x="6243" y="2370"/>
                <a:ext cx="0" cy="3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-32395" y="263525"/>
            <a:ext cx="746665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Prime number detector: F = </a:t>
            </a:r>
            <a:r>
              <a:rPr lang="en-US" dirty="0">
                <a:sym typeface="Symbol" pitchFamily="18" charset="2"/>
              </a:rPr>
              <a:t> (1, 2, 3, 5, 7, 11, 13)</a:t>
            </a:r>
          </a:p>
          <a:p>
            <a:pPr>
              <a:buNone/>
            </a:pPr>
            <a:endParaRPr lang="en-US" dirty="0">
              <a:sym typeface="Symbol" pitchFamily="18" charset="2"/>
            </a:endParaRPr>
          </a:p>
        </p:txBody>
      </p:sp>
      <p:pic>
        <p:nvPicPr>
          <p:cNvPr id="8427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23972"/>
            <a:ext cx="78867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381000" y="152400"/>
            <a:ext cx="38651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fa-IR" dirty="0" smtClean="0"/>
              <a:t> </a:t>
            </a:r>
            <a:r>
              <a:rPr lang="en-US" dirty="0" smtClean="0"/>
              <a:t>Prime </a:t>
            </a:r>
            <a:r>
              <a:rPr lang="en-US" dirty="0"/>
              <a:t>number detector</a:t>
            </a:r>
          </a:p>
        </p:txBody>
      </p:sp>
      <p:pic>
        <p:nvPicPr>
          <p:cNvPr id="858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54" y="819174"/>
            <a:ext cx="760095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>
          <a:xfrm>
            <a:off x="142844" y="214290"/>
            <a:ext cx="3576878" cy="543739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defTabSz="914400" eaLnBrk="1" hangingPunct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BCD </a:t>
            </a:r>
            <a:r>
              <a:rPr lang="en-US" sz="3200" b="1" kern="1200" dirty="0" err="1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Incrementer</a:t>
            </a:r>
            <a:endParaRPr lang="en-US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20738">
              <a:defRPr/>
            </a:pPr>
            <a:fld id="{72C2C004-DA49-4B19-B55B-52BB79DEC9BB}" type="slidenum">
              <a:rPr lang="en-US">
                <a:latin typeface="+mn-lt"/>
              </a:rPr>
              <a:pPr defTabSz="820738">
                <a:defRPr/>
              </a:pPr>
              <a:t>14</a:t>
            </a:fld>
            <a:endParaRPr lang="en-US">
              <a:latin typeface="+mn-lt"/>
            </a:endParaRPr>
          </a:p>
        </p:txBody>
      </p:sp>
      <p:pic>
        <p:nvPicPr>
          <p:cNvPr id="28675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5357850" cy="4786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Rectangle 3"/>
          <p:cNvSpPr>
            <a:spLocks noGrp="1" noChangeArrowheads="1"/>
          </p:cNvSpPr>
          <p:nvPr>
            <p:ph type="title"/>
          </p:nvPr>
        </p:nvSpPr>
        <p:spPr>
          <a:xfrm>
            <a:off x="142844" y="214290"/>
            <a:ext cx="3576878" cy="543739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defTabSz="914400" eaLnBrk="1" hangingPunct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BCD </a:t>
            </a:r>
            <a:r>
              <a:rPr lang="en-US" sz="3200" b="1" kern="1200" dirty="0" err="1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Incrementer</a:t>
            </a:r>
            <a:endParaRPr lang="en-US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9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20738">
              <a:defRPr/>
            </a:pPr>
            <a:fld id="{D4E3B327-E861-42C8-AB21-A2B04C0E874C}" type="slidenum">
              <a:rPr lang="en-US">
                <a:latin typeface="+mn-lt"/>
              </a:rPr>
              <a:pPr defTabSz="820738">
                <a:defRPr/>
              </a:pPr>
              <a:t>15</a:t>
            </a:fld>
            <a:endParaRPr lang="en-US">
              <a:latin typeface="+mn-lt"/>
            </a:endParaRPr>
          </a:p>
        </p:txBody>
      </p:sp>
      <p:sp>
        <p:nvSpPr>
          <p:cNvPr id="1238019" name="Rectangle 3"/>
          <p:cNvSpPr>
            <a:spLocks noChangeArrowheads="1"/>
          </p:cNvSpPr>
          <p:nvPr/>
        </p:nvSpPr>
        <p:spPr bwMode="auto">
          <a:xfrm>
            <a:off x="1384412" y="5589588"/>
            <a:ext cx="2943113" cy="757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800" dirty="0">
                <a:latin typeface="Arial" charset="0"/>
                <a:ea typeface="굴림" pitchFamily="50" charset="-127"/>
              </a:rPr>
              <a:t>W = B C D  +  A D'</a:t>
            </a:r>
          </a:p>
          <a:p>
            <a:pPr algn="l" rtl="0" eaLnBrk="0" hangingPunct="0">
              <a:lnSpc>
                <a:spcPct val="85000"/>
              </a:lnSpc>
              <a:buNone/>
            </a:pPr>
            <a:endParaRPr kumimoji="1" lang="en-US" altLang="ko-KR" sz="1800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800" dirty="0">
                <a:latin typeface="Arial" charset="0"/>
                <a:ea typeface="굴림" pitchFamily="50" charset="-127"/>
              </a:rPr>
              <a:t>X = B C'  +  B D'  +  B' C D</a:t>
            </a:r>
          </a:p>
        </p:txBody>
      </p:sp>
      <p:sp>
        <p:nvSpPr>
          <p:cNvPr id="1238020" name="Rectangle 4"/>
          <p:cNvSpPr>
            <a:spLocks noChangeArrowheads="1"/>
          </p:cNvSpPr>
          <p:nvPr/>
        </p:nvSpPr>
        <p:spPr bwMode="auto">
          <a:xfrm>
            <a:off x="5099050" y="5602288"/>
            <a:ext cx="2105025" cy="750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800" dirty="0">
                <a:latin typeface="Arial" charset="0"/>
                <a:ea typeface="굴림" pitchFamily="50" charset="-127"/>
              </a:rPr>
              <a:t>Y = A' C' D  +  C D'</a:t>
            </a:r>
          </a:p>
          <a:p>
            <a:pPr algn="l" rtl="0" eaLnBrk="0" hangingPunct="0">
              <a:lnSpc>
                <a:spcPct val="85000"/>
              </a:lnSpc>
              <a:buNone/>
            </a:pPr>
            <a:endParaRPr kumimoji="1" lang="en-US" altLang="ko-KR" sz="1800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800" dirty="0">
                <a:latin typeface="Arial" charset="0"/>
                <a:ea typeface="굴림" pitchFamily="50" charset="-127"/>
              </a:rPr>
              <a:t>Z = D'</a:t>
            </a:r>
          </a:p>
        </p:txBody>
      </p:sp>
      <p:sp>
        <p:nvSpPr>
          <p:cNvPr id="29702" name="AutoShape 6"/>
          <p:cNvSpPr>
            <a:spLocks noChangeAspect="1" noChangeArrowheads="1" noTextEdit="1"/>
          </p:cNvSpPr>
          <p:nvPr/>
        </p:nvSpPr>
        <p:spPr bwMode="auto">
          <a:xfrm>
            <a:off x="1703388" y="750888"/>
            <a:ext cx="5303837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4" name="Freeform 8"/>
          <p:cNvSpPr>
            <a:spLocks/>
          </p:cNvSpPr>
          <p:nvPr/>
        </p:nvSpPr>
        <p:spPr bwMode="auto">
          <a:xfrm>
            <a:off x="5240338" y="4776788"/>
            <a:ext cx="1419225" cy="354012"/>
          </a:xfrm>
          <a:custGeom>
            <a:avLst/>
            <a:gdLst>
              <a:gd name="T0" fmla="*/ 0 w 894"/>
              <a:gd name="T1" fmla="*/ 223 h 223"/>
              <a:gd name="T2" fmla="*/ 0 w 894"/>
              <a:gd name="T3" fmla="*/ 0 h 223"/>
              <a:gd name="T4" fmla="*/ 894 w 894"/>
              <a:gd name="T5" fmla="*/ 0 h 223"/>
              <a:gd name="T6" fmla="*/ 894 w 894"/>
              <a:gd name="T7" fmla="*/ 223 h 223"/>
              <a:gd name="T8" fmla="*/ 0 60000 65536"/>
              <a:gd name="T9" fmla="*/ 0 60000 65536"/>
              <a:gd name="T10" fmla="*/ 0 60000 65536"/>
              <a:gd name="T11" fmla="*/ 0 60000 65536"/>
              <a:gd name="T12" fmla="*/ 0 w 894"/>
              <a:gd name="T13" fmla="*/ 0 h 223"/>
              <a:gd name="T14" fmla="*/ 894 w 894"/>
              <a:gd name="T15" fmla="*/ 223 h 2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4" h="223">
                <a:moveTo>
                  <a:pt x="0" y="223"/>
                </a:moveTo>
                <a:lnTo>
                  <a:pt x="0" y="0"/>
                </a:lnTo>
                <a:lnTo>
                  <a:pt x="894" y="0"/>
                </a:lnTo>
                <a:lnTo>
                  <a:pt x="894" y="223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5" name="Freeform 9"/>
          <p:cNvSpPr>
            <a:spLocks/>
          </p:cNvSpPr>
          <p:nvPr/>
        </p:nvSpPr>
        <p:spPr bwMode="auto">
          <a:xfrm>
            <a:off x="5240338" y="3587750"/>
            <a:ext cx="1419225" cy="355600"/>
          </a:xfrm>
          <a:custGeom>
            <a:avLst/>
            <a:gdLst>
              <a:gd name="T0" fmla="*/ 0 w 894"/>
              <a:gd name="T1" fmla="*/ 0 h 224"/>
              <a:gd name="T2" fmla="*/ 0 w 894"/>
              <a:gd name="T3" fmla="*/ 224 h 224"/>
              <a:gd name="T4" fmla="*/ 894 w 894"/>
              <a:gd name="T5" fmla="*/ 224 h 224"/>
              <a:gd name="T6" fmla="*/ 894 w 894"/>
              <a:gd name="T7" fmla="*/ 0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894"/>
              <a:gd name="T13" fmla="*/ 0 h 224"/>
              <a:gd name="T14" fmla="*/ 894 w 894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4" h="224">
                <a:moveTo>
                  <a:pt x="0" y="0"/>
                </a:moveTo>
                <a:lnTo>
                  <a:pt x="0" y="224"/>
                </a:lnTo>
                <a:lnTo>
                  <a:pt x="894" y="224"/>
                </a:lnTo>
                <a:lnTo>
                  <a:pt x="894" y="0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6" name="Rectangle 10"/>
          <p:cNvSpPr>
            <a:spLocks noChangeArrowheads="1"/>
          </p:cNvSpPr>
          <p:nvPr/>
        </p:nvSpPr>
        <p:spPr bwMode="auto">
          <a:xfrm>
            <a:off x="2413000" y="4075113"/>
            <a:ext cx="639763" cy="231775"/>
          </a:xfrm>
          <a:prstGeom prst="rect">
            <a:avLst/>
          </a:prstGeom>
          <a:noFill/>
          <a:ln w="17463">
            <a:solidFill>
              <a:srgbClr val="FF5050"/>
            </a:solidFill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7" name="Rectangle 11"/>
          <p:cNvSpPr>
            <a:spLocks noChangeArrowheads="1"/>
          </p:cNvSpPr>
          <p:nvPr/>
        </p:nvSpPr>
        <p:spPr bwMode="auto">
          <a:xfrm>
            <a:off x="2413000" y="4784725"/>
            <a:ext cx="1438275" cy="249238"/>
          </a:xfrm>
          <a:prstGeom prst="rect">
            <a:avLst/>
          </a:prstGeom>
          <a:noFill/>
          <a:ln w="17463">
            <a:solidFill>
              <a:srgbClr val="FF5050"/>
            </a:solidFill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8" name="Freeform 12"/>
          <p:cNvSpPr>
            <a:spLocks/>
          </p:cNvSpPr>
          <p:nvPr/>
        </p:nvSpPr>
        <p:spPr bwMode="auto">
          <a:xfrm>
            <a:off x="5591175" y="2352675"/>
            <a:ext cx="639763" cy="355600"/>
          </a:xfrm>
          <a:custGeom>
            <a:avLst/>
            <a:gdLst>
              <a:gd name="T0" fmla="*/ 0 w 403"/>
              <a:gd name="T1" fmla="*/ 224 h 224"/>
              <a:gd name="T2" fmla="*/ 0 w 403"/>
              <a:gd name="T3" fmla="*/ 0 h 224"/>
              <a:gd name="T4" fmla="*/ 403 w 403"/>
              <a:gd name="T5" fmla="*/ 0 h 224"/>
              <a:gd name="T6" fmla="*/ 403 w 403"/>
              <a:gd name="T7" fmla="*/ 224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403"/>
              <a:gd name="T13" fmla="*/ 0 h 224"/>
              <a:gd name="T14" fmla="*/ 403 w 403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3" h="224">
                <a:moveTo>
                  <a:pt x="0" y="224"/>
                </a:moveTo>
                <a:lnTo>
                  <a:pt x="0" y="0"/>
                </a:lnTo>
                <a:lnTo>
                  <a:pt x="403" y="0"/>
                </a:lnTo>
                <a:lnTo>
                  <a:pt x="403" y="224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29" name="Freeform 13"/>
          <p:cNvSpPr>
            <a:spLocks/>
          </p:cNvSpPr>
          <p:nvPr/>
        </p:nvSpPr>
        <p:spPr bwMode="auto">
          <a:xfrm>
            <a:off x="5076825" y="2016125"/>
            <a:ext cx="373063" cy="230188"/>
          </a:xfrm>
          <a:custGeom>
            <a:avLst/>
            <a:gdLst>
              <a:gd name="T0" fmla="*/ 0 w 235"/>
              <a:gd name="T1" fmla="*/ 145 h 145"/>
              <a:gd name="T2" fmla="*/ 235 w 235"/>
              <a:gd name="T3" fmla="*/ 145 h 145"/>
              <a:gd name="T4" fmla="*/ 235 w 235"/>
              <a:gd name="T5" fmla="*/ 0 h 145"/>
              <a:gd name="T6" fmla="*/ 0 w 23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235"/>
              <a:gd name="T13" fmla="*/ 0 h 145"/>
              <a:gd name="T14" fmla="*/ 235 w 23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5" h="145">
                <a:moveTo>
                  <a:pt x="0" y="145"/>
                </a:moveTo>
                <a:lnTo>
                  <a:pt x="235" y="145"/>
                </a:lnTo>
                <a:lnTo>
                  <a:pt x="235" y="0"/>
                </a:lnTo>
                <a:lnTo>
                  <a:pt x="0" y="0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0" name="Freeform 14"/>
          <p:cNvSpPr>
            <a:spLocks/>
          </p:cNvSpPr>
          <p:nvPr/>
        </p:nvSpPr>
        <p:spPr bwMode="auto">
          <a:xfrm>
            <a:off x="6372225" y="2016125"/>
            <a:ext cx="373063" cy="230188"/>
          </a:xfrm>
          <a:custGeom>
            <a:avLst/>
            <a:gdLst>
              <a:gd name="T0" fmla="*/ 235 w 235"/>
              <a:gd name="T1" fmla="*/ 145 h 145"/>
              <a:gd name="T2" fmla="*/ 0 w 235"/>
              <a:gd name="T3" fmla="*/ 145 h 145"/>
              <a:gd name="T4" fmla="*/ 0 w 235"/>
              <a:gd name="T5" fmla="*/ 0 h 145"/>
              <a:gd name="T6" fmla="*/ 235 w 23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235"/>
              <a:gd name="T13" fmla="*/ 0 h 145"/>
              <a:gd name="T14" fmla="*/ 235 w 23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5" h="145">
                <a:moveTo>
                  <a:pt x="235" y="145"/>
                </a:moveTo>
                <a:lnTo>
                  <a:pt x="0" y="145"/>
                </a:lnTo>
                <a:lnTo>
                  <a:pt x="0" y="0"/>
                </a:lnTo>
                <a:lnTo>
                  <a:pt x="235" y="0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1" name="Rectangle 15"/>
          <p:cNvSpPr>
            <a:spLocks noChangeArrowheads="1"/>
          </p:cNvSpPr>
          <p:nvPr/>
        </p:nvSpPr>
        <p:spPr bwMode="auto">
          <a:xfrm>
            <a:off x="5635625" y="1262063"/>
            <a:ext cx="622300" cy="639762"/>
          </a:xfrm>
          <a:prstGeom prst="rect">
            <a:avLst/>
          </a:prstGeom>
          <a:noFill/>
          <a:ln w="17463">
            <a:solidFill>
              <a:srgbClr val="FF5050"/>
            </a:solidFill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2" name="Freeform 16"/>
          <p:cNvSpPr>
            <a:spLocks/>
          </p:cNvSpPr>
          <p:nvPr/>
        </p:nvSpPr>
        <p:spPr bwMode="auto">
          <a:xfrm>
            <a:off x="5573713" y="1165225"/>
            <a:ext cx="638175" cy="354013"/>
          </a:xfrm>
          <a:custGeom>
            <a:avLst/>
            <a:gdLst>
              <a:gd name="T0" fmla="*/ 0 w 402"/>
              <a:gd name="T1" fmla="*/ 0 h 223"/>
              <a:gd name="T2" fmla="*/ 0 w 402"/>
              <a:gd name="T3" fmla="*/ 223 h 223"/>
              <a:gd name="T4" fmla="*/ 402 w 402"/>
              <a:gd name="T5" fmla="*/ 223 h 223"/>
              <a:gd name="T6" fmla="*/ 402 w 402"/>
              <a:gd name="T7" fmla="*/ 0 h 223"/>
              <a:gd name="T8" fmla="*/ 0 60000 65536"/>
              <a:gd name="T9" fmla="*/ 0 60000 65536"/>
              <a:gd name="T10" fmla="*/ 0 60000 65536"/>
              <a:gd name="T11" fmla="*/ 0 60000 65536"/>
              <a:gd name="T12" fmla="*/ 0 w 402"/>
              <a:gd name="T13" fmla="*/ 0 h 223"/>
              <a:gd name="T14" fmla="*/ 402 w 402"/>
              <a:gd name="T15" fmla="*/ 223 h 2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2" h="223">
                <a:moveTo>
                  <a:pt x="0" y="0"/>
                </a:moveTo>
                <a:lnTo>
                  <a:pt x="0" y="223"/>
                </a:lnTo>
                <a:lnTo>
                  <a:pt x="402" y="223"/>
                </a:lnTo>
                <a:lnTo>
                  <a:pt x="402" y="0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3" name="Rectangle 17"/>
          <p:cNvSpPr>
            <a:spLocks noChangeArrowheads="1"/>
          </p:cNvSpPr>
          <p:nvPr/>
        </p:nvSpPr>
        <p:spPr bwMode="auto">
          <a:xfrm>
            <a:off x="2811463" y="2000250"/>
            <a:ext cx="657225" cy="231775"/>
          </a:xfrm>
          <a:prstGeom prst="rect">
            <a:avLst/>
          </a:prstGeom>
          <a:noFill/>
          <a:ln w="17463">
            <a:solidFill>
              <a:srgbClr val="FF5050"/>
            </a:solidFill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4" name="Freeform 18"/>
          <p:cNvSpPr>
            <a:spLocks/>
          </p:cNvSpPr>
          <p:nvPr/>
        </p:nvSpPr>
        <p:spPr bwMode="auto">
          <a:xfrm>
            <a:off x="3211513" y="1141413"/>
            <a:ext cx="638175" cy="354012"/>
          </a:xfrm>
          <a:custGeom>
            <a:avLst/>
            <a:gdLst>
              <a:gd name="T0" fmla="*/ 0 w 402"/>
              <a:gd name="T1" fmla="*/ 0 h 223"/>
              <a:gd name="T2" fmla="*/ 0 w 402"/>
              <a:gd name="T3" fmla="*/ 223 h 223"/>
              <a:gd name="T4" fmla="*/ 402 w 402"/>
              <a:gd name="T5" fmla="*/ 223 h 223"/>
              <a:gd name="T6" fmla="*/ 402 w 402"/>
              <a:gd name="T7" fmla="*/ 0 h 223"/>
              <a:gd name="T8" fmla="*/ 0 60000 65536"/>
              <a:gd name="T9" fmla="*/ 0 60000 65536"/>
              <a:gd name="T10" fmla="*/ 0 60000 65536"/>
              <a:gd name="T11" fmla="*/ 0 60000 65536"/>
              <a:gd name="T12" fmla="*/ 0 w 402"/>
              <a:gd name="T13" fmla="*/ 0 h 223"/>
              <a:gd name="T14" fmla="*/ 402 w 402"/>
              <a:gd name="T15" fmla="*/ 223 h 2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2" h="223">
                <a:moveTo>
                  <a:pt x="0" y="0"/>
                </a:moveTo>
                <a:lnTo>
                  <a:pt x="0" y="223"/>
                </a:lnTo>
                <a:lnTo>
                  <a:pt x="402" y="223"/>
                </a:lnTo>
                <a:lnTo>
                  <a:pt x="402" y="0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38035" name="Freeform 19"/>
          <p:cNvSpPr>
            <a:spLocks/>
          </p:cNvSpPr>
          <p:nvPr/>
        </p:nvSpPr>
        <p:spPr bwMode="auto">
          <a:xfrm>
            <a:off x="3211513" y="2328863"/>
            <a:ext cx="638175" cy="355600"/>
          </a:xfrm>
          <a:custGeom>
            <a:avLst/>
            <a:gdLst>
              <a:gd name="T0" fmla="*/ 0 w 402"/>
              <a:gd name="T1" fmla="*/ 224 h 224"/>
              <a:gd name="T2" fmla="*/ 0 w 402"/>
              <a:gd name="T3" fmla="*/ 0 h 224"/>
              <a:gd name="T4" fmla="*/ 402 w 402"/>
              <a:gd name="T5" fmla="*/ 0 h 224"/>
              <a:gd name="T6" fmla="*/ 402 w 402"/>
              <a:gd name="T7" fmla="*/ 224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402"/>
              <a:gd name="T13" fmla="*/ 0 h 224"/>
              <a:gd name="T14" fmla="*/ 402 w 402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2" h="224">
                <a:moveTo>
                  <a:pt x="0" y="224"/>
                </a:moveTo>
                <a:lnTo>
                  <a:pt x="0" y="0"/>
                </a:lnTo>
                <a:lnTo>
                  <a:pt x="402" y="0"/>
                </a:lnTo>
                <a:lnTo>
                  <a:pt x="402" y="224"/>
                </a:lnTo>
              </a:path>
            </a:pathLst>
          </a:custGeom>
          <a:noFill/>
          <a:ln w="17463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128838" y="804863"/>
            <a:ext cx="225425" cy="212725"/>
            <a:chOff x="1341" y="507"/>
            <a:chExt cx="142" cy="134"/>
          </a:xfrm>
        </p:grpSpPr>
        <p:sp>
          <p:nvSpPr>
            <p:cNvPr id="29890" name="Rectangle 20"/>
            <p:cNvSpPr>
              <a:spLocks noChangeArrowheads="1"/>
            </p:cNvSpPr>
            <p:nvPr/>
          </p:nvSpPr>
          <p:spPr bwMode="auto">
            <a:xfrm>
              <a:off x="1341" y="540"/>
              <a:ext cx="134" cy="10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91" name="Rectangle 21"/>
            <p:cNvSpPr>
              <a:spLocks noChangeArrowheads="1"/>
            </p:cNvSpPr>
            <p:nvPr/>
          </p:nvSpPr>
          <p:spPr bwMode="auto">
            <a:xfrm>
              <a:off x="1341" y="507"/>
              <a:ext cx="14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AB </a:t>
              </a:r>
              <a:endParaRPr lang="en-US"/>
            </a:p>
          </p:txBody>
        </p:sp>
      </p:grpSp>
      <p:sp>
        <p:nvSpPr>
          <p:cNvPr id="29716" name="Rectangle 23"/>
          <p:cNvSpPr>
            <a:spLocks noChangeArrowheads="1"/>
          </p:cNvSpPr>
          <p:nvPr/>
        </p:nvSpPr>
        <p:spPr bwMode="auto">
          <a:xfrm>
            <a:off x="2349500" y="1201738"/>
            <a:ext cx="1581150" cy="1420812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17" name="Line 24"/>
          <p:cNvSpPr>
            <a:spLocks noChangeShapeType="1"/>
          </p:cNvSpPr>
          <p:nvPr/>
        </p:nvSpPr>
        <p:spPr bwMode="auto">
          <a:xfrm>
            <a:off x="2359025" y="1920875"/>
            <a:ext cx="15621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18" name="Line 25"/>
          <p:cNvSpPr>
            <a:spLocks noChangeShapeType="1"/>
          </p:cNvSpPr>
          <p:nvPr/>
        </p:nvSpPr>
        <p:spPr bwMode="auto">
          <a:xfrm>
            <a:off x="2341563" y="1549400"/>
            <a:ext cx="15795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19" name="Line 26"/>
          <p:cNvSpPr>
            <a:spLocks noChangeShapeType="1"/>
          </p:cNvSpPr>
          <p:nvPr/>
        </p:nvSpPr>
        <p:spPr bwMode="auto">
          <a:xfrm>
            <a:off x="2341563" y="2276475"/>
            <a:ext cx="15795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20" name="Line 27"/>
          <p:cNvSpPr>
            <a:spLocks noChangeShapeType="1"/>
          </p:cNvSpPr>
          <p:nvPr/>
        </p:nvSpPr>
        <p:spPr bwMode="auto">
          <a:xfrm>
            <a:off x="3140075" y="1193800"/>
            <a:ext cx="1588" cy="14192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21" name="Line 28"/>
          <p:cNvSpPr>
            <a:spLocks noChangeShapeType="1"/>
          </p:cNvSpPr>
          <p:nvPr/>
        </p:nvSpPr>
        <p:spPr bwMode="auto">
          <a:xfrm>
            <a:off x="3530600" y="1193800"/>
            <a:ext cx="1588" cy="14192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22" name="Line 29"/>
          <p:cNvSpPr>
            <a:spLocks noChangeShapeType="1"/>
          </p:cNvSpPr>
          <p:nvPr/>
        </p:nvSpPr>
        <p:spPr bwMode="auto">
          <a:xfrm>
            <a:off x="2732088" y="1193800"/>
            <a:ext cx="1587" cy="14192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23" name="Line 30"/>
          <p:cNvSpPr>
            <a:spLocks noChangeShapeType="1"/>
          </p:cNvSpPr>
          <p:nvPr/>
        </p:nvSpPr>
        <p:spPr bwMode="auto">
          <a:xfrm flipH="1" flipV="1">
            <a:off x="2076450" y="928688"/>
            <a:ext cx="265113" cy="2651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24" name="Rectangle 31"/>
          <p:cNvSpPr>
            <a:spLocks noChangeArrowheads="1"/>
          </p:cNvSpPr>
          <p:nvPr/>
        </p:nvSpPr>
        <p:spPr bwMode="auto">
          <a:xfrm>
            <a:off x="2465388" y="9636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00 </a:t>
            </a:r>
            <a:endParaRPr lang="en-US"/>
          </a:p>
        </p:txBody>
      </p:sp>
      <p:sp>
        <p:nvSpPr>
          <p:cNvPr id="29725" name="Rectangle 32"/>
          <p:cNvSpPr>
            <a:spLocks noChangeArrowheads="1"/>
          </p:cNvSpPr>
          <p:nvPr/>
        </p:nvSpPr>
        <p:spPr bwMode="auto">
          <a:xfrm>
            <a:off x="2855913" y="9636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01 </a:t>
            </a:r>
            <a:endParaRPr lang="en-US"/>
          </a:p>
        </p:txBody>
      </p:sp>
      <p:sp>
        <p:nvSpPr>
          <p:cNvPr id="29726" name="Rectangle 33"/>
          <p:cNvSpPr>
            <a:spLocks noChangeArrowheads="1"/>
          </p:cNvSpPr>
          <p:nvPr/>
        </p:nvSpPr>
        <p:spPr bwMode="auto">
          <a:xfrm>
            <a:off x="3246438" y="9636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11 </a:t>
            </a:r>
            <a:endParaRPr lang="en-US"/>
          </a:p>
        </p:txBody>
      </p:sp>
      <p:sp>
        <p:nvSpPr>
          <p:cNvPr id="29727" name="Rectangle 34"/>
          <p:cNvSpPr>
            <a:spLocks noChangeArrowheads="1"/>
          </p:cNvSpPr>
          <p:nvPr/>
        </p:nvSpPr>
        <p:spPr bwMode="auto">
          <a:xfrm>
            <a:off x="3619500" y="9636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10 </a:t>
            </a:r>
            <a:endParaRPr lang="en-US"/>
          </a:p>
        </p:txBody>
      </p:sp>
      <p:sp>
        <p:nvSpPr>
          <p:cNvPr id="29728" name="Rectangle 35"/>
          <p:cNvSpPr>
            <a:spLocks noChangeArrowheads="1"/>
          </p:cNvSpPr>
          <p:nvPr/>
        </p:nvSpPr>
        <p:spPr bwMode="auto">
          <a:xfrm>
            <a:off x="2501900" y="1247775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29" name="Rectangle 36"/>
          <p:cNvSpPr>
            <a:spLocks noChangeArrowheads="1"/>
          </p:cNvSpPr>
          <p:nvPr/>
        </p:nvSpPr>
        <p:spPr bwMode="auto">
          <a:xfrm>
            <a:off x="2892425" y="1247775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30" name="Rectangle 37"/>
          <p:cNvSpPr>
            <a:spLocks noChangeArrowheads="1"/>
          </p:cNvSpPr>
          <p:nvPr/>
        </p:nvSpPr>
        <p:spPr bwMode="auto">
          <a:xfrm>
            <a:off x="3263900" y="1247775"/>
            <a:ext cx="13176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31" name="Rectangle 38"/>
          <p:cNvSpPr>
            <a:spLocks noChangeArrowheads="1"/>
          </p:cNvSpPr>
          <p:nvPr/>
        </p:nvSpPr>
        <p:spPr bwMode="auto">
          <a:xfrm>
            <a:off x="3670756" y="1247775"/>
            <a:ext cx="1170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 </a:t>
            </a:r>
            <a:endParaRPr lang="en-US"/>
          </a:p>
        </p:txBody>
      </p:sp>
      <p:sp>
        <p:nvSpPr>
          <p:cNvPr id="29732" name="Rectangle 39"/>
          <p:cNvSpPr>
            <a:spLocks noChangeArrowheads="1"/>
          </p:cNvSpPr>
          <p:nvPr/>
        </p:nvSpPr>
        <p:spPr bwMode="auto">
          <a:xfrm>
            <a:off x="2501900" y="1620838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33" name="Rectangle 40"/>
          <p:cNvSpPr>
            <a:spLocks noChangeArrowheads="1"/>
          </p:cNvSpPr>
          <p:nvPr/>
        </p:nvSpPr>
        <p:spPr bwMode="auto">
          <a:xfrm>
            <a:off x="2892425" y="1620838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34" name="Rectangle 41"/>
          <p:cNvSpPr>
            <a:spLocks noChangeArrowheads="1"/>
          </p:cNvSpPr>
          <p:nvPr/>
        </p:nvSpPr>
        <p:spPr bwMode="auto">
          <a:xfrm>
            <a:off x="3263900" y="1620838"/>
            <a:ext cx="13176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35" name="Rectangle 42"/>
          <p:cNvSpPr>
            <a:spLocks noChangeArrowheads="1"/>
          </p:cNvSpPr>
          <p:nvPr/>
        </p:nvSpPr>
        <p:spPr bwMode="auto">
          <a:xfrm>
            <a:off x="3670756" y="1620838"/>
            <a:ext cx="11702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36" name="Rectangle 43"/>
          <p:cNvSpPr>
            <a:spLocks noChangeArrowheads="1"/>
          </p:cNvSpPr>
          <p:nvPr/>
        </p:nvSpPr>
        <p:spPr bwMode="auto">
          <a:xfrm>
            <a:off x="2501900" y="1992313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37" name="Rectangle 44"/>
          <p:cNvSpPr>
            <a:spLocks noChangeArrowheads="1"/>
          </p:cNvSpPr>
          <p:nvPr/>
        </p:nvSpPr>
        <p:spPr bwMode="auto">
          <a:xfrm>
            <a:off x="2892425" y="1992313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 </a:t>
            </a:r>
            <a:endParaRPr lang="en-US"/>
          </a:p>
        </p:txBody>
      </p:sp>
      <p:sp>
        <p:nvSpPr>
          <p:cNvPr id="29738" name="Rectangle 45"/>
          <p:cNvSpPr>
            <a:spLocks noChangeArrowheads="1"/>
          </p:cNvSpPr>
          <p:nvPr/>
        </p:nvSpPr>
        <p:spPr bwMode="auto">
          <a:xfrm>
            <a:off x="3263900" y="1992313"/>
            <a:ext cx="13176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39" name="Rectangle 46"/>
          <p:cNvSpPr>
            <a:spLocks noChangeArrowheads="1"/>
          </p:cNvSpPr>
          <p:nvPr/>
        </p:nvSpPr>
        <p:spPr bwMode="auto">
          <a:xfrm>
            <a:off x="3670601" y="1992313"/>
            <a:ext cx="1330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40" name="Rectangle 47"/>
          <p:cNvSpPr>
            <a:spLocks noChangeArrowheads="1"/>
          </p:cNvSpPr>
          <p:nvPr/>
        </p:nvSpPr>
        <p:spPr bwMode="auto">
          <a:xfrm>
            <a:off x="2501900" y="2347913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41" name="Rectangle 48"/>
          <p:cNvSpPr>
            <a:spLocks noChangeArrowheads="1"/>
          </p:cNvSpPr>
          <p:nvPr/>
        </p:nvSpPr>
        <p:spPr bwMode="auto">
          <a:xfrm>
            <a:off x="2892425" y="2347913"/>
            <a:ext cx="1158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 </a:t>
            </a:r>
            <a:endParaRPr lang="en-US"/>
          </a:p>
        </p:txBody>
      </p:sp>
      <p:sp>
        <p:nvSpPr>
          <p:cNvPr id="29742" name="Rectangle 49"/>
          <p:cNvSpPr>
            <a:spLocks noChangeArrowheads="1"/>
          </p:cNvSpPr>
          <p:nvPr/>
        </p:nvSpPr>
        <p:spPr bwMode="auto">
          <a:xfrm>
            <a:off x="3263900" y="2347913"/>
            <a:ext cx="13176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43" name="Rectangle 50"/>
          <p:cNvSpPr>
            <a:spLocks noChangeArrowheads="1"/>
          </p:cNvSpPr>
          <p:nvPr/>
        </p:nvSpPr>
        <p:spPr bwMode="auto">
          <a:xfrm>
            <a:off x="3670601" y="2347913"/>
            <a:ext cx="1330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X </a:t>
            </a:r>
            <a:endParaRPr lang="en-US"/>
          </a:p>
        </p:txBody>
      </p:sp>
      <p:sp>
        <p:nvSpPr>
          <p:cNvPr id="29744" name="Freeform 51"/>
          <p:cNvSpPr>
            <a:spLocks/>
          </p:cNvSpPr>
          <p:nvPr/>
        </p:nvSpPr>
        <p:spPr bwMode="auto">
          <a:xfrm>
            <a:off x="3140075" y="928688"/>
            <a:ext cx="781050" cy="69850"/>
          </a:xfrm>
          <a:custGeom>
            <a:avLst/>
            <a:gdLst>
              <a:gd name="T0" fmla="*/ 0 w 492"/>
              <a:gd name="T1" fmla="*/ 44 h 44"/>
              <a:gd name="T2" fmla="*/ 0 w 492"/>
              <a:gd name="T3" fmla="*/ 0 h 44"/>
              <a:gd name="T4" fmla="*/ 492 w 492"/>
              <a:gd name="T5" fmla="*/ 0 h 44"/>
              <a:gd name="T6" fmla="*/ 492 w 492"/>
              <a:gd name="T7" fmla="*/ 44 h 44"/>
              <a:gd name="T8" fmla="*/ 0 60000 65536"/>
              <a:gd name="T9" fmla="*/ 0 60000 65536"/>
              <a:gd name="T10" fmla="*/ 0 60000 65536"/>
              <a:gd name="T11" fmla="*/ 0 60000 65536"/>
              <a:gd name="T12" fmla="*/ 0 w 492"/>
              <a:gd name="T13" fmla="*/ 0 h 44"/>
              <a:gd name="T14" fmla="*/ 492 w 492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2" h="44">
                <a:moveTo>
                  <a:pt x="0" y="44"/>
                </a:moveTo>
                <a:lnTo>
                  <a:pt x="0" y="0"/>
                </a:lnTo>
                <a:lnTo>
                  <a:pt x="492" y="0"/>
                </a:lnTo>
                <a:lnTo>
                  <a:pt x="492" y="44"/>
                </a:lnTo>
              </a:path>
            </a:pathLst>
          </a:custGeom>
          <a:noFill/>
          <a:ln w="17463">
            <a:solidFill>
              <a:srgbClr val="226577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45" name="Freeform 52"/>
          <p:cNvSpPr>
            <a:spLocks/>
          </p:cNvSpPr>
          <p:nvPr/>
        </p:nvSpPr>
        <p:spPr bwMode="auto">
          <a:xfrm>
            <a:off x="2076450" y="1920875"/>
            <a:ext cx="69850" cy="727075"/>
          </a:xfrm>
          <a:custGeom>
            <a:avLst/>
            <a:gdLst>
              <a:gd name="T0" fmla="*/ 44 w 44"/>
              <a:gd name="T1" fmla="*/ 458 h 458"/>
              <a:gd name="T2" fmla="*/ 0 w 44"/>
              <a:gd name="T3" fmla="*/ 458 h 458"/>
              <a:gd name="T4" fmla="*/ 0 w 44"/>
              <a:gd name="T5" fmla="*/ 0 h 458"/>
              <a:gd name="T6" fmla="*/ 44 w 44"/>
              <a:gd name="T7" fmla="*/ 0 h 458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458"/>
              <a:gd name="T14" fmla="*/ 44 w 44"/>
              <a:gd name="T15" fmla="*/ 458 h 4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458">
                <a:moveTo>
                  <a:pt x="44" y="458"/>
                </a:moveTo>
                <a:lnTo>
                  <a:pt x="0" y="458"/>
                </a:lnTo>
                <a:lnTo>
                  <a:pt x="0" y="0"/>
                </a:lnTo>
                <a:lnTo>
                  <a:pt x="44" y="0"/>
                </a:lnTo>
              </a:path>
            </a:pathLst>
          </a:custGeom>
          <a:noFill/>
          <a:ln w="17463">
            <a:solidFill>
              <a:srgbClr val="226577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46" name="Freeform 53"/>
          <p:cNvSpPr>
            <a:spLocks/>
          </p:cNvSpPr>
          <p:nvPr/>
        </p:nvSpPr>
        <p:spPr bwMode="auto">
          <a:xfrm>
            <a:off x="2732088" y="2647950"/>
            <a:ext cx="798512" cy="88900"/>
          </a:xfrm>
          <a:custGeom>
            <a:avLst/>
            <a:gdLst>
              <a:gd name="T0" fmla="*/ 503 w 503"/>
              <a:gd name="T1" fmla="*/ 0 h 56"/>
              <a:gd name="T2" fmla="*/ 503 w 503"/>
              <a:gd name="T3" fmla="*/ 56 h 56"/>
              <a:gd name="T4" fmla="*/ 0 w 503"/>
              <a:gd name="T5" fmla="*/ 56 h 56"/>
              <a:gd name="T6" fmla="*/ 0 w 503"/>
              <a:gd name="T7" fmla="*/ 0 h 56"/>
              <a:gd name="T8" fmla="*/ 0 60000 65536"/>
              <a:gd name="T9" fmla="*/ 0 60000 65536"/>
              <a:gd name="T10" fmla="*/ 0 60000 65536"/>
              <a:gd name="T11" fmla="*/ 0 60000 65536"/>
              <a:gd name="T12" fmla="*/ 0 w 503"/>
              <a:gd name="T13" fmla="*/ 0 h 56"/>
              <a:gd name="T14" fmla="*/ 503 w 503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3" h="56">
                <a:moveTo>
                  <a:pt x="503" y="0"/>
                </a:moveTo>
                <a:lnTo>
                  <a:pt x="503" y="56"/>
                </a:lnTo>
                <a:lnTo>
                  <a:pt x="0" y="56"/>
                </a:lnTo>
                <a:lnTo>
                  <a:pt x="0" y="0"/>
                </a:lnTo>
              </a:path>
            </a:pathLst>
          </a:custGeom>
          <a:noFill/>
          <a:ln w="17463">
            <a:solidFill>
              <a:srgbClr val="226577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47" name="Freeform 54"/>
          <p:cNvSpPr>
            <a:spLocks/>
          </p:cNvSpPr>
          <p:nvPr/>
        </p:nvSpPr>
        <p:spPr bwMode="auto">
          <a:xfrm>
            <a:off x="3956050" y="1549400"/>
            <a:ext cx="71438" cy="727075"/>
          </a:xfrm>
          <a:custGeom>
            <a:avLst/>
            <a:gdLst>
              <a:gd name="T0" fmla="*/ 0 w 45"/>
              <a:gd name="T1" fmla="*/ 0 h 458"/>
              <a:gd name="T2" fmla="*/ 45 w 45"/>
              <a:gd name="T3" fmla="*/ 0 h 458"/>
              <a:gd name="T4" fmla="*/ 45 w 45"/>
              <a:gd name="T5" fmla="*/ 458 h 458"/>
              <a:gd name="T6" fmla="*/ 0 w 45"/>
              <a:gd name="T7" fmla="*/ 458 h 458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458"/>
              <a:gd name="T14" fmla="*/ 45 w 45"/>
              <a:gd name="T15" fmla="*/ 458 h 4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458">
                <a:moveTo>
                  <a:pt x="0" y="0"/>
                </a:moveTo>
                <a:lnTo>
                  <a:pt x="45" y="0"/>
                </a:lnTo>
                <a:lnTo>
                  <a:pt x="45" y="458"/>
                </a:lnTo>
                <a:lnTo>
                  <a:pt x="0" y="458"/>
                </a:lnTo>
              </a:path>
            </a:pathLst>
          </a:custGeom>
          <a:noFill/>
          <a:ln w="17463">
            <a:solidFill>
              <a:srgbClr val="226577"/>
            </a:solidFill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29748" name="Rectangle 55"/>
          <p:cNvSpPr>
            <a:spLocks noChangeArrowheads="1"/>
          </p:cNvSpPr>
          <p:nvPr/>
        </p:nvSpPr>
        <p:spPr bwMode="auto">
          <a:xfrm>
            <a:off x="2146300" y="1247775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00 </a:t>
            </a:r>
            <a:endParaRPr lang="en-US"/>
          </a:p>
        </p:txBody>
      </p:sp>
      <p:sp>
        <p:nvSpPr>
          <p:cNvPr id="29749" name="Rectangle 56"/>
          <p:cNvSpPr>
            <a:spLocks noChangeArrowheads="1"/>
          </p:cNvSpPr>
          <p:nvPr/>
        </p:nvSpPr>
        <p:spPr bwMode="auto">
          <a:xfrm>
            <a:off x="2146300" y="1620838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01 </a:t>
            </a:r>
            <a:endParaRPr lang="en-US"/>
          </a:p>
        </p:txBody>
      </p:sp>
      <p:sp>
        <p:nvSpPr>
          <p:cNvPr id="29750" name="Rectangle 57"/>
          <p:cNvSpPr>
            <a:spLocks noChangeArrowheads="1"/>
          </p:cNvSpPr>
          <p:nvPr/>
        </p:nvSpPr>
        <p:spPr bwMode="auto">
          <a:xfrm>
            <a:off x="2146300" y="19923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11 </a:t>
            </a:r>
            <a:endParaRPr lang="en-US"/>
          </a:p>
        </p:txBody>
      </p:sp>
      <p:sp>
        <p:nvSpPr>
          <p:cNvPr id="29751" name="Rectangle 58"/>
          <p:cNvSpPr>
            <a:spLocks noChangeArrowheads="1"/>
          </p:cNvSpPr>
          <p:nvPr/>
        </p:nvSpPr>
        <p:spPr bwMode="auto">
          <a:xfrm>
            <a:off x="2146300" y="2347913"/>
            <a:ext cx="193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10 </a:t>
            </a:r>
            <a:endParaRPr lang="en-US"/>
          </a:p>
        </p:txBody>
      </p:sp>
      <p:sp>
        <p:nvSpPr>
          <p:cNvPr id="29752" name="Rectangle 59"/>
          <p:cNvSpPr>
            <a:spLocks noChangeArrowheads="1"/>
          </p:cNvSpPr>
          <p:nvPr/>
        </p:nvSpPr>
        <p:spPr bwMode="auto">
          <a:xfrm>
            <a:off x="1916113" y="2205038"/>
            <a:ext cx="1397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C </a:t>
            </a:r>
            <a:endParaRPr lang="en-US"/>
          </a:p>
        </p:txBody>
      </p:sp>
      <p:sp>
        <p:nvSpPr>
          <p:cNvPr id="29753" name="Rectangle 60"/>
          <p:cNvSpPr>
            <a:spLocks noChangeArrowheads="1"/>
          </p:cNvSpPr>
          <p:nvPr/>
        </p:nvSpPr>
        <p:spPr bwMode="auto">
          <a:xfrm>
            <a:off x="1951038" y="982663"/>
            <a:ext cx="2413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CD </a:t>
            </a:r>
            <a:endParaRPr lang="en-US"/>
          </a:p>
        </p:txBody>
      </p:sp>
      <p:sp>
        <p:nvSpPr>
          <p:cNvPr id="29754" name="Rectangle 61"/>
          <p:cNvSpPr>
            <a:spLocks noChangeArrowheads="1"/>
          </p:cNvSpPr>
          <p:nvPr/>
        </p:nvSpPr>
        <p:spPr bwMode="auto">
          <a:xfrm>
            <a:off x="3441700" y="733425"/>
            <a:ext cx="13176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A </a:t>
            </a:r>
            <a:endParaRPr lang="en-US"/>
          </a:p>
        </p:txBody>
      </p:sp>
      <p:sp>
        <p:nvSpPr>
          <p:cNvPr id="29755" name="Rectangle 62"/>
          <p:cNvSpPr>
            <a:spLocks noChangeArrowheads="1"/>
          </p:cNvSpPr>
          <p:nvPr/>
        </p:nvSpPr>
        <p:spPr bwMode="auto">
          <a:xfrm>
            <a:off x="4062413" y="1797050"/>
            <a:ext cx="1397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D </a:t>
            </a:r>
            <a:endParaRPr lang="en-US"/>
          </a:p>
        </p:txBody>
      </p:sp>
      <p:sp>
        <p:nvSpPr>
          <p:cNvPr id="29756" name="Rectangle 63"/>
          <p:cNvSpPr>
            <a:spLocks noChangeArrowheads="1"/>
          </p:cNvSpPr>
          <p:nvPr/>
        </p:nvSpPr>
        <p:spPr bwMode="auto">
          <a:xfrm>
            <a:off x="3067351" y="2701925"/>
            <a:ext cx="1330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100" b="0">
                <a:solidFill>
                  <a:srgbClr val="000000"/>
                </a:solidFill>
                <a:latin typeface="Arial" charset="0"/>
              </a:rPr>
              <a:t>B </a:t>
            </a:r>
            <a:endParaRPr lang="en-US"/>
          </a:p>
        </p:txBody>
      </p:sp>
      <p:grpSp>
        <p:nvGrpSpPr>
          <p:cNvPr id="3" name="Group 198"/>
          <p:cNvGrpSpPr>
            <a:grpSpLocks/>
          </p:cNvGrpSpPr>
          <p:nvPr/>
        </p:nvGrpSpPr>
        <p:grpSpPr bwMode="auto">
          <a:xfrm>
            <a:off x="4503738" y="3181350"/>
            <a:ext cx="2501901" cy="2154238"/>
            <a:chOff x="2837" y="2004"/>
            <a:chExt cx="1576" cy="1357"/>
          </a:xfrm>
        </p:grpSpPr>
        <p:sp>
          <p:nvSpPr>
            <p:cNvPr id="29847" name="Rectangle 148"/>
            <p:cNvSpPr>
              <a:spLocks noChangeArrowheads="1"/>
            </p:cNvSpPr>
            <p:nvPr/>
          </p:nvSpPr>
          <p:spPr bwMode="auto">
            <a:xfrm>
              <a:off x="3095" y="2048"/>
              <a:ext cx="14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AB </a:t>
              </a:r>
              <a:endParaRPr lang="en-US"/>
            </a:p>
          </p:txBody>
        </p:sp>
        <p:sp>
          <p:nvSpPr>
            <p:cNvPr id="29848" name="Rectangle 149"/>
            <p:cNvSpPr>
              <a:spLocks noChangeArrowheads="1"/>
            </p:cNvSpPr>
            <p:nvPr/>
          </p:nvSpPr>
          <p:spPr bwMode="auto">
            <a:xfrm>
              <a:off x="3246" y="2299"/>
              <a:ext cx="984" cy="906"/>
            </a:xfrm>
            <a:prstGeom prst="rect">
              <a:avLst/>
            </a:pr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49" name="Line 150"/>
            <p:cNvSpPr>
              <a:spLocks noChangeShapeType="1"/>
            </p:cNvSpPr>
            <p:nvPr/>
          </p:nvSpPr>
          <p:spPr bwMode="auto">
            <a:xfrm>
              <a:off x="3241" y="2763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0" name="Line 151"/>
            <p:cNvSpPr>
              <a:spLocks noChangeShapeType="1"/>
            </p:cNvSpPr>
            <p:nvPr/>
          </p:nvSpPr>
          <p:spPr bwMode="auto">
            <a:xfrm>
              <a:off x="3241" y="2517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1" name="Line 152"/>
            <p:cNvSpPr>
              <a:spLocks noChangeShapeType="1"/>
            </p:cNvSpPr>
            <p:nvPr/>
          </p:nvSpPr>
          <p:spPr bwMode="auto">
            <a:xfrm>
              <a:off x="3241" y="2986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2" name="Line 153"/>
            <p:cNvSpPr>
              <a:spLocks noChangeShapeType="1"/>
            </p:cNvSpPr>
            <p:nvPr/>
          </p:nvSpPr>
          <p:spPr bwMode="auto">
            <a:xfrm>
              <a:off x="3732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3" name="Line 154"/>
            <p:cNvSpPr>
              <a:spLocks noChangeShapeType="1"/>
            </p:cNvSpPr>
            <p:nvPr/>
          </p:nvSpPr>
          <p:spPr bwMode="auto">
            <a:xfrm>
              <a:off x="3978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4" name="Line 155"/>
            <p:cNvSpPr>
              <a:spLocks noChangeShapeType="1"/>
            </p:cNvSpPr>
            <p:nvPr/>
          </p:nvSpPr>
          <p:spPr bwMode="auto">
            <a:xfrm>
              <a:off x="3487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5" name="Line 156"/>
            <p:cNvSpPr>
              <a:spLocks noChangeShapeType="1"/>
            </p:cNvSpPr>
            <p:nvPr/>
          </p:nvSpPr>
          <p:spPr bwMode="auto">
            <a:xfrm flipH="1" flipV="1">
              <a:off x="3062" y="2126"/>
              <a:ext cx="179" cy="16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56" name="Rectangle 157"/>
            <p:cNvSpPr>
              <a:spLocks noChangeArrowheads="1"/>
            </p:cNvSpPr>
            <p:nvPr/>
          </p:nvSpPr>
          <p:spPr bwMode="auto">
            <a:xfrm>
              <a:off x="3308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857" name="Rectangle 158"/>
            <p:cNvSpPr>
              <a:spLocks noChangeArrowheads="1"/>
            </p:cNvSpPr>
            <p:nvPr/>
          </p:nvSpPr>
          <p:spPr bwMode="auto">
            <a:xfrm>
              <a:off x="3554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858" name="Rectangle 159"/>
            <p:cNvSpPr>
              <a:spLocks noChangeArrowheads="1"/>
            </p:cNvSpPr>
            <p:nvPr/>
          </p:nvSpPr>
          <p:spPr bwMode="auto">
            <a:xfrm>
              <a:off x="3811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859" name="Rectangle 160"/>
            <p:cNvSpPr>
              <a:spLocks noChangeArrowheads="1"/>
            </p:cNvSpPr>
            <p:nvPr/>
          </p:nvSpPr>
          <p:spPr bwMode="auto">
            <a:xfrm>
              <a:off x="4045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860" name="Rectangle 161"/>
            <p:cNvSpPr>
              <a:spLocks noChangeArrowheads="1"/>
            </p:cNvSpPr>
            <p:nvPr/>
          </p:nvSpPr>
          <p:spPr bwMode="auto">
            <a:xfrm>
              <a:off x="3341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61" name="Rectangle 162"/>
            <p:cNvSpPr>
              <a:spLocks noChangeArrowheads="1"/>
            </p:cNvSpPr>
            <p:nvPr/>
          </p:nvSpPr>
          <p:spPr bwMode="auto">
            <a:xfrm>
              <a:off x="3576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62" name="Rectangle 163"/>
            <p:cNvSpPr>
              <a:spLocks noChangeArrowheads="1"/>
            </p:cNvSpPr>
            <p:nvPr/>
          </p:nvSpPr>
          <p:spPr bwMode="auto">
            <a:xfrm>
              <a:off x="3822" y="2339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63" name="Rectangle 164"/>
            <p:cNvSpPr>
              <a:spLocks noChangeArrowheads="1"/>
            </p:cNvSpPr>
            <p:nvPr/>
          </p:nvSpPr>
          <p:spPr bwMode="auto">
            <a:xfrm>
              <a:off x="4079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64" name="Rectangle 165"/>
            <p:cNvSpPr>
              <a:spLocks noChangeArrowheads="1"/>
            </p:cNvSpPr>
            <p:nvPr/>
          </p:nvSpPr>
          <p:spPr bwMode="auto">
            <a:xfrm>
              <a:off x="3341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65" name="Rectangle 166"/>
            <p:cNvSpPr>
              <a:spLocks noChangeArrowheads="1"/>
            </p:cNvSpPr>
            <p:nvPr/>
          </p:nvSpPr>
          <p:spPr bwMode="auto">
            <a:xfrm>
              <a:off x="3576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66" name="Rectangle 167"/>
            <p:cNvSpPr>
              <a:spLocks noChangeArrowheads="1"/>
            </p:cNvSpPr>
            <p:nvPr/>
          </p:nvSpPr>
          <p:spPr bwMode="auto">
            <a:xfrm>
              <a:off x="3822" y="2574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67" name="Rectangle 168"/>
            <p:cNvSpPr>
              <a:spLocks noChangeArrowheads="1"/>
            </p:cNvSpPr>
            <p:nvPr/>
          </p:nvSpPr>
          <p:spPr bwMode="auto">
            <a:xfrm>
              <a:off x="4079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68" name="Rectangle 169"/>
            <p:cNvSpPr>
              <a:spLocks noChangeArrowheads="1"/>
            </p:cNvSpPr>
            <p:nvPr/>
          </p:nvSpPr>
          <p:spPr bwMode="auto">
            <a:xfrm>
              <a:off x="3341" y="2797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69" name="Rectangle 170"/>
            <p:cNvSpPr>
              <a:spLocks noChangeArrowheads="1"/>
            </p:cNvSpPr>
            <p:nvPr/>
          </p:nvSpPr>
          <p:spPr bwMode="auto">
            <a:xfrm>
              <a:off x="3576" y="2797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70" name="Rectangle 171"/>
            <p:cNvSpPr>
              <a:spLocks noChangeArrowheads="1"/>
            </p:cNvSpPr>
            <p:nvPr/>
          </p:nvSpPr>
          <p:spPr bwMode="auto">
            <a:xfrm>
              <a:off x="3822" y="2797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71" name="Rectangle 172"/>
            <p:cNvSpPr>
              <a:spLocks noChangeArrowheads="1"/>
            </p:cNvSpPr>
            <p:nvPr/>
          </p:nvSpPr>
          <p:spPr bwMode="auto">
            <a:xfrm>
              <a:off x="4068" y="2797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72" name="Rectangle 173"/>
            <p:cNvSpPr>
              <a:spLocks noChangeArrowheads="1"/>
            </p:cNvSpPr>
            <p:nvPr/>
          </p:nvSpPr>
          <p:spPr bwMode="auto">
            <a:xfrm>
              <a:off x="3341" y="3020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73" name="Rectangle 174"/>
            <p:cNvSpPr>
              <a:spLocks noChangeArrowheads="1"/>
            </p:cNvSpPr>
            <p:nvPr/>
          </p:nvSpPr>
          <p:spPr bwMode="auto">
            <a:xfrm>
              <a:off x="3576" y="3020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74" name="Rectangle 175"/>
            <p:cNvSpPr>
              <a:spLocks noChangeArrowheads="1"/>
            </p:cNvSpPr>
            <p:nvPr/>
          </p:nvSpPr>
          <p:spPr bwMode="auto">
            <a:xfrm>
              <a:off x="3822" y="3020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75" name="Rectangle 176"/>
            <p:cNvSpPr>
              <a:spLocks noChangeArrowheads="1"/>
            </p:cNvSpPr>
            <p:nvPr/>
          </p:nvSpPr>
          <p:spPr bwMode="auto">
            <a:xfrm>
              <a:off x="4068" y="3020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76" name="Freeform 177"/>
            <p:cNvSpPr>
              <a:spLocks/>
            </p:cNvSpPr>
            <p:nvPr/>
          </p:nvSpPr>
          <p:spPr bwMode="auto">
            <a:xfrm>
              <a:off x="3732" y="2126"/>
              <a:ext cx="503" cy="56"/>
            </a:xfrm>
            <a:custGeom>
              <a:avLst/>
              <a:gdLst>
                <a:gd name="T0" fmla="*/ 0 w 503"/>
                <a:gd name="T1" fmla="*/ 56 h 56"/>
                <a:gd name="T2" fmla="*/ 0 w 503"/>
                <a:gd name="T3" fmla="*/ 0 h 56"/>
                <a:gd name="T4" fmla="*/ 503 w 503"/>
                <a:gd name="T5" fmla="*/ 0 h 56"/>
                <a:gd name="T6" fmla="*/ 503 w 503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3"/>
                <a:gd name="T13" fmla="*/ 0 h 56"/>
                <a:gd name="T14" fmla="*/ 503 w 503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3" h="56">
                  <a:moveTo>
                    <a:pt x="0" y="56"/>
                  </a:moveTo>
                  <a:lnTo>
                    <a:pt x="0" y="0"/>
                  </a:lnTo>
                  <a:lnTo>
                    <a:pt x="503" y="0"/>
                  </a:lnTo>
                  <a:lnTo>
                    <a:pt x="503" y="56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77" name="Freeform 178"/>
            <p:cNvSpPr>
              <a:spLocks/>
            </p:cNvSpPr>
            <p:nvPr/>
          </p:nvSpPr>
          <p:spPr bwMode="auto">
            <a:xfrm>
              <a:off x="3062" y="2763"/>
              <a:ext cx="45" cy="458"/>
            </a:xfrm>
            <a:custGeom>
              <a:avLst/>
              <a:gdLst>
                <a:gd name="T0" fmla="*/ 45 w 45"/>
                <a:gd name="T1" fmla="*/ 458 h 458"/>
                <a:gd name="T2" fmla="*/ 0 w 45"/>
                <a:gd name="T3" fmla="*/ 458 h 458"/>
                <a:gd name="T4" fmla="*/ 0 w 45"/>
                <a:gd name="T5" fmla="*/ 0 h 458"/>
                <a:gd name="T6" fmla="*/ 45 w 45"/>
                <a:gd name="T7" fmla="*/ 0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458"/>
                <a:gd name="T14" fmla="*/ 45 w 45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458">
                  <a:moveTo>
                    <a:pt x="45" y="458"/>
                  </a:moveTo>
                  <a:lnTo>
                    <a:pt x="0" y="458"/>
                  </a:lnTo>
                  <a:lnTo>
                    <a:pt x="0" y="0"/>
                  </a:lnTo>
                  <a:lnTo>
                    <a:pt x="45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78" name="Freeform 179"/>
            <p:cNvSpPr>
              <a:spLocks/>
            </p:cNvSpPr>
            <p:nvPr/>
          </p:nvSpPr>
          <p:spPr bwMode="auto">
            <a:xfrm>
              <a:off x="3487" y="3221"/>
              <a:ext cx="491" cy="45"/>
            </a:xfrm>
            <a:custGeom>
              <a:avLst/>
              <a:gdLst>
                <a:gd name="T0" fmla="*/ 491 w 491"/>
                <a:gd name="T1" fmla="*/ 0 h 45"/>
                <a:gd name="T2" fmla="*/ 491 w 491"/>
                <a:gd name="T3" fmla="*/ 45 h 45"/>
                <a:gd name="T4" fmla="*/ 0 w 491"/>
                <a:gd name="T5" fmla="*/ 45 h 45"/>
                <a:gd name="T6" fmla="*/ 0 w 491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1"/>
                <a:gd name="T13" fmla="*/ 0 h 45"/>
                <a:gd name="T14" fmla="*/ 491 w 491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1" h="45">
                  <a:moveTo>
                    <a:pt x="491" y="0"/>
                  </a:moveTo>
                  <a:lnTo>
                    <a:pt x="491" y="45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79" name="Freeform 180"/>
            <p:cNvSpPr>
              <a:spLocks/>
            </p:cNvSpPr>
            <p:nvPr/>
          </p:nvSpPr>
          <p:spPr bwMode="auto">
            <a:xfrm>
              <a:off x="4246" y="2517"/>
              <a:ext cx="56" cy="469"/>
            </a:xfrm>
            <a:custGeom>
              <a:avLst/>
              <a:gdLst>
                <a:gd name="T0" fmla="*/ 0 w 56"/>
                <a:gd name="T1" fmla="*/ 0 h 469"/>
                <a:gd name="T2" fmla="*/ 56 w 56"/>
                <a:gd name="T3" fmla="*/ 0 h 469"/>
                <a:gd name="T4" fmla="*/ 56 w 56"/>
                <a:gd name="T5" fmla="*/ 469 h 469"/>
                <a:gd name="T6" fmla="*/ 0 w 56"/>
                <a:gd name="T7" fmla="*/ 469 h 4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469"/>
                <a:gd name="T14" fmla="*/ 56 w 56"/>
                <a:gd name="T15" fmla="*/ 469 h 4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469">
                  <a:moveTo>
                    <a:pt x="0" y="0"/>
                  </a:moveTo>
                  <a:lnTo>
                    <a:pt x="56" y="0"/>
                  </a:lnTo>
                  <a:lnTo>
                    <a:pt x="56" y="469"/>
                  </a:lnTo>
                  <a:lnTo>
                    <a:pt x="0" y="469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80" name="Rectangle 181"/>
            <p:cNvSpPr>
              <a:spLocks noChangeArrowheads="1"/>
            </p:cNvSpPr>
            <p:nvPr/>
          </p:nvSpPr>
          <p:spPr bwMode="auto">
            <a:xfrm>
              <a:off x="3118" y="233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881" name="Rectangle 182"/>
            <p:cNvSpPr>
              <a:spLocks noChangeArrowheads="1"/>
            </p:cNvSpPr>
            <p:nvPr/>
          </p:nvSpPr>
          <p:spPr bwMode="auto">
            <a:xfrm>
              <a:off x="3118" y="2574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882" name="Rectangle 183"/>
            <p:cNvSpPr>
              <a:spLocks noChangeArrowheads="1"/>
            </p:cNvSpPr>
            <p:nvPr/>
          </p:nvSpPr>
          <p:spPr bwMode="auto">
            <a:xfrm>
              <a:off x="3118" y="279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883" name="Rectangle 184"/>
            <p:cNvSpPr>
              <a:spLocks noChangeArrowheads="1"/>
            </p:cNvSpPr>
            <p:nvPr/>
          </p:nvSpPr>
          <p:spPr bwMode="auto">
            <a:xfrm>
              <a:off x="3118" y="3020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884" name="Rectangle 185"/>
            <p:cNvSpPr>
              <a:spLocks noChangeArrowheads="1"/>
            </p:cNvSpPr>
            <p:nvPr/>
          </p:nvSpPr>
          <p:spPr bwMode="auto">
            <a:xfrm>
              <a:off x="2961" y="2931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 </a:t>
              </a:r>
              <a:endParaRPr lang="en-US"/>
            </a:p>
          </p:txBody>
        </p:sp>
        <p:sp>
          <p:nvSpPr>
            <p:cNvPr id="29885" name="Rectangle 186"/>
            <p:cNvSpPr>
              <a:spLocks noChangeArrowheads="1"/>
            </p:cNvSpPr>
            <p:nvPr/>
          </p:nvSpPr>
          <p:spPr bwMode="auto">
            <a:xfrm>
              <a:off x="2995" y="2171"/>
              <a:ext cx="1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CD </a:t>
              </a:r>
              <a:endParaRPr lang="en-US"/>
            </a:p>
          </p:txBody>
        </p:sp>
        <p:sp>
          <p:nvSpPr>
            <p:cNvPr id="29886" name="Rectangle 187"/>
            <p:cNvSpPr>
              <a:spLocks noChangeArrowheads="1"/>
            </p:cNvSpPr>
            <p:nvPr/>
          </p:nvSpPr>
          <p:spPr bwMode="auto">
            <a:xfrm>
              <a:off x="3934" y="2004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 </a:t>
              </a:r>
              <a:endParaRPr lang="en-US"/>
            </a:p>
          </p:txBody>
        </p:sp>
        <p:sp>
          <p:nvSpPr>
            <p:cNvPr id="29887" name="Rectangle 188"/>
            <p:cNvSpPr>
              <a:spLocks noChangeArrowheads="1"/>
            </p:cNvSpPr>
            <p:nvPr/>
          </p:nvSpPr>
          <p:spPr bwMode="auto">
            <a:xfrm>
              <a:off x="4325" y="2674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D </a:t>
              </a:r>
              <a:endParaRPr lang="en-US"/>
            </a:p>
          </p:txBody>
        </p:sp>
        <p:sp>
          <p:nvSpPr>
            <p:cNvPr id="29888" name="Rectangle 189"/>
            <p:cNvSpPr>
              <a:spLocks noChangeArrowheads="1"/>
            </p:cNvSpPr>
            <p:nvPr/>
          </p:nvSpPr>
          <p:spPr bwMode="auto">
            <a:xfrm>
              <a:off x="3688" y="3255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B </a:t>
              </a:r>
              <a:endParaRPr lang="en-US"/>
            </a:p>
          </p:txBody>
        </p:sp>
        <p:sp>
          <p:nvSpPr>
            <p:cNvPr id="29889" name="Rectangle 190"/>
            <p:cNvSpPr>
              <a:spLocks noChangeArrowheads="1"/>
            </p:cNvSpPr>
            <p:nvPr/>
          </p:nvSpPr>
          <p:spPr bwMode="auto">
            <a:xfrm>
              <a:off x="2837" y="2618"/>
              <a:ext cx="136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900">
                  <a:solidFill>
                    <a:schemeClr val="accent2"/>
                  </a:solidFill>
                  <a:latin typeface="Arial" charset="0"/>
                </a:rPr>
                <a:t>Z</a:t>
              </a:r>
              <a:r>
                <a:rPr lang="en-US" sz="19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 sz="4400"/>
            </a:p>
          </p:txBody>
        </p:sp>
      </p:grpSp>
      <p:grpSp>
        <p:nvGrpSpPr>
          <p:cNvPr id="4" name="Group 195"/>
          <p:cNvGrpSpPr>
            <a:grpSpLocks/>
          </p:cNvGrpSpPr>
          <p:nvPr/>
        </p:nvGrpSpPr>
        <p:grpSpPr bwMode="auto">
          <a:xfrm>
            <a:off x="1704976" y="3181350"/>
            <a:ext cx="2497138" cy="2154238"/>
            <a:chOff x="1074" y="2004"/>
            <a:chExt cx="1573" cy="1357"/>
          </a:xfrm>
        </p:grpSpPr>
        <p:sp>
          <p:nvSpPr>
            <p:cNvPr id="29804" name="Rectangle 106"/>
            <p:cNvSpPr>
              <a:spLocks noChangeArrowheads="1"/>
            </p:cNvSpPr>
            <p:nvPr/>
          </p:nvSpPr>
          <p:spPr bwMode="auto">
            <a:xfrm>
              <a:off x="1341" y="2048"/>
              <a:ext cx="14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AB </a:t>
              </a:r>
              <a:endParaRPr lang="en-US"/>
            </a:p>
          </p:txBody>
        </p:sp>
        <p:sp>
          <p:nvSpPr>
            <p:cNvPr id="29805" name="Rectangle 107"/>
            <p:cNvSpPr>
              <a:spLocks noChangeArrowheads="1"/>
            </p:cNvSpPr>
            <p:nvPr/>
          </p:nvSpPr>
          <p:spPr bwMode="auto">
            <a:xfrm>
              <a:off x="1480" y="2299"/>
              <a:ext cx="996" cy="906"/>
            </a:xfrm>
            <a:prstGeom prst="rect">
              <a:avLst/>
            </a:pr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06" name="Line 108"/>
            <p:cNvSpPr>
              <a:spLocks noChangeShapeType="1"/>
            </p:cNvSpPr>
            <p:nvPr/>
          </p:nvSpPr>
          <p:spPr bwMode="auto">
            <a:xfrm>
              <a:off x="1486" y="2763"/>
              <a:ext cx="98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07" name="Line 109"/>
            <p:cNvSpPr>
              <a:spLocks noChangeShapeType="1"/>
            </p:cNvSpPr>
            <p:nvPr/>
          </p:nvSpPr>
          <p:spPr bwMode="auto">
            <a:xfrm>
              <a:off x="1475" y="2517"/>
              <a:ext cx="99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08" name="Line 110"/>
            <p:cNvSpPr>
              <a:spLocks noChangeShapeType="1"/>
            </p:cNvSpPr>
            <p:nvPr/>
          </p:nvSpPr>
          <p:spPr bwMode="auto">
            <a:xfrm>
              <a:off x="1475" y="2986"/>
              <a:ext cx="99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09" name="Line 111"/>
            <p:cNvSpPr>
              <a:spLocks noChangeShapeType="1"/>
            </p:cNvSpPr>
            <p:nvPr/>
          </p:nvSpPr>
          <p:spPr bwMode="auto">
            <a:xfrm>
              <a:off x="1978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10" name="Line 112"/>
            <p:cNvSpPr>
              <a:spLocks noChangeShapeType="1"/>
            </p:cNvSpPr>
            <p:nvPr/>
          </p:nvSpPr>
          <p:spPr bwMode="auto">
            <a:xfrm>
              <a:off x="2224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11" name="Line 113"/>
            <p:cNvSpPr>
              <a:spLocks noChangeShapeType="1"/>
            </p:cNvSpPr>
            <p:nvPr/>
          </p:nvSpPr>
          <p:spPr bwMode="auto">
            <a:xfrm>
              <a:off x="1721" y="2294"/>
              <a:ext cx="1" cy="90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12" name="Line 114"/>
            <p:cNvSpPr>
              <a:spLocks noChangeShapeType="1"/>
            </p:cNvSpPr>
            <p:nvPr/>
          </p:nvSpPr>
          <p:spPr bwMode="auto">
            <a:xfrm flipH="1" flipV="1">
              <a:off x="1308" y="2126"/>
              <a:ext cx="167" cy="16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13" name="Rectangle 115"/>
            <p:cNvSpPr>
              <a:spLocks noChangeArrowheads="1"/>
            </p:cNvSpPr>
            <p:nvPr/>
          </p:nvSpPr>
          <p:spPr bwMode="auto">
            <a:xfrm>
              <a:off x="1553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814" name="Rectangle 116"/>
            <p:cNvSpPr>
              <a:spLocks noChangeArrowheads="1"/>
            </p:cNvSpPr>
            <p:nvPr/>
          </p:nvSpPr>
          <p:spPr bwMode="auto">
            <a:xfrm>
              <a:off x="1799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815" name="Rectangle 117"/>
            <p:cNvSpPr>
              <a:spLocks noChangeArrowheads="1"/>
            </p:cNvSpPr>
            <p:nvPr/>
          </p:nvSpPr>
          <p:spPr bwMode="auto">
            <a:xfrm>
              <a:off x="2045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816" name="Rectangle 118"/>
            <p:cNvSpPr>
              <a:spLocks noChangeArrowheads="1"/>
            </p:cNvSpPr>
            <p:nvPr/>
          </p:nvSpPr>
          <p:spPr bwMode="auto">
            <a:xfrm>
              <a:off x="2280" y="214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817" name="Rectangle 119"/>
            <p:cNvSpPr>
              <a:spLocks noChangeArrowheads="1"/>
            </p:cNvSpPr>
            <p:nvPr/>
          </p:nvSpPr>
          <p:spPr bwMode="auto">
            <a:xfrm>
              <a:off x="1576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18" name="Rectangle 120"/>
            <p:cNvSpPr>
              <a:spLocks noChangeArrowheads="1"/>
            </p:cNvSpPr>
            <p:nvPr/>
          </p:nvSpPr>
          <p:spPr bwMode="auto">
            <a:xfrm>
              <a:off x="1822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19" name="Rectangle 121"/>
            <p:cNvSpPr>
              <a:spLocks noChangeArrowheads="1"/>
            </p:cNvSpPr>
            <p:nvPr/>
          </p:nvSpPr>
          <p:spPr bwMode="auto">
            <a:xfrm>
              <a:off x="2056" y="2339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20" name="Rectangle 122"/>
            <p:cNvSpPr>
              <a:spLocks noChangeArrowheads="1"/>
            </p:cNvSpPr>
            <p:nvPr/>
          </p:nvSpPr>
          <p:spPr bwMode="auto">
            <a:xfrm>
              <a:off x="2313" y="233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21" name="Rectangle 123"/>
            <p:cNvSpPr>
              <a:spLocks noChangeArrowheads="1"/>
            </p:cNvSpPr>
            <p:nvPr/>
          </p:nvSpPr>
          <p:spPr bwMode="auto">
            <a:xfrm>
              <a:off x="1576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22" name="Rectangle 124"/>
            <p:cNvSpPr>
              <a:spLocks noChangeArrowheads="1"/>
            </p:cNvSpPr>
            <p:nvPr/>
          </p:nvSpPr>
          <p:spPr bwMode="auto">
            <a:xfrm>
              <a:off x="1822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23" name="Rectangle 125"/>
            <p:cNvSpPr>
              <a:spLocks noChangeArrowheads="1"/>
            </p:cNvSpPr>
            <p:nvPr/>
          </p:nvSpPr>
          <p:spPr bwMode="auto">
            <a:xfrm>
              <a:off x="2056" y="2574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24" name="Rectangle 126"/>
            <p:cNvSpPr>
              <a:spLocks noChangeArrowheads="1"/>
            </p:cNvSpPr>
            <p:nvPr/>
          </p:nvSpPr>
          <p:spPr bwMode="auto">
            <a:xfrm>
              <a:off x="2313" y="257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25" name="Rectangle 127"/>
            <p:cNvSpPr>
              <a:spLocks noChangeArrowheads="1"/>
            </p:cNvSpPr>
            <p:nvPr/>
          </p:nvSpPr>
          <p:spPr bwMode="auto">
            <a:xfrm>
              <a:off x="1576" y="2797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26" name="Rectangle 128"/>
            <p:cNvSpPr>
              <a:spLocks noChangeArrowheads="1"/>
            </p:cNvSpPr>
            <p:nvPr/>
          </p:nvSpPr>
          <p:spPr bwMode="auto">
            <a:xfrm>
              <a:off x="1822" y="2797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827" name="Rectangle 129"/>
            <p:cNvSpPr>
              <a:spLocks noChangeArrowheads="1"/>
            </p:cNvSpPr>
            <p:nvPr/>
          </p:nvSpPr>
          <p:spPr bwMode="auto">
            <a:xfrm>
              <a:off x="2056" y="2797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28" name="Rectangle 130"/>
            <p:cNvSpPr>
              <a:spLocks noChangeArrowheads="1"/>
            </p:cNvSpPr>
            <p:nvPr/>
          </p:nvSpPr>
          <p:spPr bwMode="auto">
            <a:xfrm>
              <a:off x="2313" y="2797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29" name="Rectangle 131"/>
            <p:cNvSpPr>
              <a:spLocks noChangeArrowheads="1"/>
            </p:cNvSpPr>
            <p:nvPr/>
          </p:nvSpPr>
          <p:spPr bwMode="auto">
            <a:xfrm>
              <a:off x="1576" y="3020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30" name="Rectangle 132"/>
            <p:cNvSpPr>
              <a:spLocks noChangeArrowheads="1"/>
            </p:cNvSpPr>
            <p:nvPr/>
          </p:nvSpPr>
          <p:spPr bwMode="auto">
            <a:xfrm>
              <a:off x="1822" y="3020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831" name="Rectangle 133"/>
            <p:cNvSpPr>
              <a:spLocks noChangeArrowheads="1"/>
            </p:cNvSpPr>
            <p:nvPr/>
          </p:nvSpPr>
          <p:spPr bwMode="auto">
            <a:xfrm>
              <a:off x="2056" y="3020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32" name="Rectangle 134"/>
            <p:cNvSpPr>
              <a:spLocks noChangeArrowheads="1"/>
            </p:cNvSpPr>
            <p:nvPr/>
          </p:nvSpPr>
          <p:spPr bwMode="auto">
            <a:xfrm>
              <a:off x="2313" y="3020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833" name="Freeform 135"/>
            <p:cNvSpPr>
              <a:spLocks/>
            </p:cNvSpPr>
            <p:nvPr/>
          </p:nvSpPr>
          <p:spPr bwMode="auto">
            <a:xfrm>
              <a:off x="1978" y="2126"/>
              <a:ext cx="492" cy="56"/>
            </a:xfrm>
            <a:custGeom>
              <a:avLst/>
              <a:gdLst>
                <a:gd name="T0" fmla="*/ 0 w 492"/>
                <a:gd name="T1" fmla="*/ 56 h 56"/>
                <a:gd name="T2" fmla="*/ 0 w 492"/>
                <a:gd name="T3" fmla="*/ 0 h 56"/>
                <a:gd name="T4" fmla="*/ 492 w 492"/>
                <a:gd name="T5" fmla="*/ 0 h 56"/>
                <a:gd name="T6" fmla="*/ 492 w 492"/>
                <a:gd name="T7" fmla="*/ 56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2"/>
                <a:gd name="T13" fmla="*/ 0 h 56"/>
                <a:gd name="T14" fmla="*/ 492 w 492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2" h="56">
                  <a:moveTo>
                    <a:pt x="0" y="56"/>
                  </a:moveTo>
                  <a:lnTo>
                    <a:pt x="0" y="0"/>
                  </a:lnTo>
                  <a:lnTo>
                    <a:pt x="492" y="0"/>
                  </a:lnTo>
                  <a:lnTo>
                    <a:pt x="492" y="56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34" name="Freeform 136"/>
            <p:cNvSpPr>
              <a:spLocks/>
            </p:cNvSpPr>
            <p:nvPr/>
          </p:nvSpPr>
          <p:spPr bwMode="auto">
            <a:xfrm>
              <a:off x="1308" y="2763"/>
              <a:ext cx="44" cy="458"/>
            </a:xfrm>
            <a:custGeom>
              <a:avLst/>
              <a:gdLst>
                <a:gd name="T0" fmla="*/ 44 w 44"/>
                <a:gd name="T1" fmla="*/ 458 h 458"/>
                <a:gd name="T2" fmla="*/ 0 w 44"/>
                <a:gd name="T3" fmla="*/ 458 h 458"/>
                <a:gd name="T4" fmla="*/ 0 w 44"/>
                <a:gd name="T5" fmla="*/ 0 h 458"/>
                <a:gd name="T6" fmla="*/ 44 w 44"/>
                <a:gd name="T7" fmla="*/ 0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458"/>
                <a:gd name="T14" fmla="*/ 44 w 44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458">
                  <a:moveTo>
                    <a:pt x="44" y="458"/>
                  </a:moveTo>
                  <a:lnTo>
                    <a:pt x="0" y="458"/>
                  </a:lnTo>
                  <a:lnTo>
                    <a:pt x="0" y="0"/>
                  </a:lnTo>
                  <a:lnTo>
                    <a:pt x="44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35" name="Freeform 137"/>
            <p:cNvSpPr>
              <a:spLocks/>
            </p:cNvSpPr>
            <p:nvPr/>
          </p:nvSpPr>
          <p:spPr bwMode="auto">
            <a:xfrm>
              <a:off x="1721" y="3221"/>
              <a:ext cx="503" cy="45"/>
            </a:xfrm>
            <a:custGeom>
              <a:avLst/>
              <a:gdLst>
                <a:gd name="T0" fmla="*/ 503 w 503"/>
                <a:gd name="T1" fmla="*/ 0 h 45"/>
                <a:gd name="T2" fmla="*/ 503 w 503"/>
                <a:gd name="T3" fmla="*/ 45 h 45"/>
                <a:gd name="T4" fmla="*/ 0 w 503"/>
                <a:gd name="T5" fmla="*/ 45 h 45"/>
                <a:gd name="T6" fmla="*/ 0 w 503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3"/>
                <a:gd name="T13" fmla="*/ 0 h 45"/>
                <a:gd name="T14" fmla="*/ 503 w 503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3" h="45">
                  <a:moveTo>
                    <a:pt x="503" y="0"/>
                  </a:moveTo>
                  <a:lnTo>
                    <a:pt x="503" y="45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36" name="Freeform 138"/>
            <p:cNvSpPr>
              <a:spLocks/>
            </p:cNvSpPr>
            <p:nvPr/>
          </p:nvSpPr>
          <p:spPr bwMode="auto">
            <a:xfrm>
              <a:off x="2492" y="2517"/>
              <a:ext cx="45" cy="469"/>
            </a:xfrm>
            <a:custGeom>
              <a:avLst/>
              <a:gdLst>
                <a:gd name="T0" fmla="*/ 0 w 45"/>
                <a:gd name="T1" fmla="*/ 0 h 469"/>
                <a:gd name="T2" fmla="*/ 45 w 45"/>
                <a:gd name="T3" fmla="*/ 0 h 469"/>
                <a:gd name="T4" fmla="*/ 45 w 45"/>
                <a:gd name="T5" fmla="*/ 469 h 469"/>
                <a:gd name="T6" fmla="*/ 0 w 45"/>
                <a:gd name="T7" fmla="*/ 469 h 4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469"/>
                <a:gd name="T14" fmla="*/ 45 w 45"/>
                <a:gd name="T15" fmla="*/ 469 h 4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469">
                  <a:moveTo>
                    <a:pt x="0" y="0"/>
                  </a:moveTo>
                  <a:lnTo>
                    <a:pt x="45" y="0"/>
                  </a:lnTo>
                  <a:lnTo>
                    <a:pt x="45" y="469"/>
                  </a:lnTo>
                  <a:lnTo>
                    <a:pt x="0" y="469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837" name="Rectangle 139"/>
            <p:cNvSpPr>
              <a:spLocks noChangeArrowheads="1"/>
            </p:cNvSpPr>
            <p:nvPr/>
          </p:nvSpPr>
          <p:spPr bwMode="auto">
            <a:xfrm>
              <a:off x="1352" y="233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838" name="Rectangle 140"/>
            <p:cNvSpPr>
              <a:spLocks noChangeArrowheads="1"/>
            </p:cNvSpPr>
            <p:nvPr/>
          </p:nvSpPr>
          <p:spPr bwMode="auto">
            <a:xfrm>
              <a:off x="1352" y="2574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839" name="Rectangle 141"/>
            <p:cNvSpPr>
              <a:spLocks noChangeArrowheads="1"/>
            </p:cNvSpPr>
            <p:nvPr/>
          </p:nvSpPr>
          <p:spPr bwMode="auto">
            <a:xfrm>
              <a:off x="1352" y="279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840" name="Rectangle 142"/>
            <p:cNvSpPr>
              <a:spLocks noChangeArrowheads="1"/>
            </p:cNvSpPr>
            <p:nvPr/>
          </p:nvSpPr>
          <p:spPr bwMode="auto">
            <a:xfrm>
              <a:off x="1352" y="3020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841" name="Rectangle 143"/>
            <p:cNvSpPr>
              <a:spLocks noChangeArrowheads="1"/>
            </p:cNvSpPr>
            <p:nvPr/>
          </p:nvSpPr>
          <p:spPr bwMode="auto">
            <a:xfrm>
              <a:off x="1207" y="2931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 </a:t>
              </a:r>
              <a:endParaRPr lang="en-US"/>
            </a:p>
          </p:txBody>
        </p:sp>
        <p:sp>
          <p:nvSpPr>
            <p:cNvPr id="29842" name="Rectangle 144"/>
            <p:cNvSpPr>
              <a:spLocks noChangeArrowheads="1"/>
            </p:cNvSpPr>
            <p:nvPr/>
          </p:nvSpPr>
          <p:spPr bwMode="auto">
            <a:xfrm>
              <a:off x="1229" y="2171"/>
              <a:ext cx="1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CD </a:t>
              </a:r>
              <a:endParaRPr lang="en-US"/>
            </a:p>
          </p:txBody>
        </p:sp>
        <p:sp>
          <p:nvSpPr>
            <p:cNvPr id="29843" name="Rectangle 145"/>
            <p:cNvSpPr>
              <a:spLocks noChangeArrowheads="1"/>
            </p:cNvSpPr>
            <p:nvPr/>
          </p:nvSpPr>
          <p:spPr bwMode="auto">
            <a:xfrm>
              <a:off x="2168" y="2004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 </a:t>
              </a:r>
              <a:endParaRPr lang="en-US"/>
            </a:p>
          </p:txBody>
        </p:sp>
        <p:sp>
          <p:nvSpPr>
            <p:cNvPr id="29844" name="Rectangle 146"/>
            <p:cNvSpPr>
              <a:spLocks noChangeArrowheads="1"/>
            </p:cNvSpPr>
            <p:nvPr/>
          </p:nvSpPr>
          <p:spPr bwMode="auto">
            <a:xfrm>
              <a:off x="2559" y="2674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D </a:t>
              </a:r>
              <a:endParaRPr lang="en-US"/>
            </a:p>
          </p:txBody>
        </p:sp>
        <p:sp>
          <p:nvSpPr>
            <p:cNvPr id="29845" name="Rectangle 147"/>
            <p:cNvSpPr>
              <a:spLocks noChangeArrowheads="1"/>
            </p:cNvSpPr>
            <p:nvPr/>
          </p:nvSpPr>
          <p:spPr bwMode="auto">
            <a:xfrm>
              <a:off x="1933" y="3255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B </a:t>
              </a:r>
              <a:endParaRPr lang="en-US"/>
            </a:p>
          </p:txBody>
        </p:sp>
        <p:sp>
          <p:nvSpPr>
            <p:cNvPr id="29846" name="Rectangle 191"/>
            <p:cNvSpPr>
              <a:spLocks noChangeArrowheads="1"/>
            </p:cNvSpPr>
            <p:nvPr/>
          </p:nvSpPr>
          <p:spPr bwMode="auto">
            <a:xfrm>
              <a:off x="1074" y="2618"/>
              <a:ext cx="142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900">
                  <a:solidFill>
                    <a:schemeClr val="accent2"/>
                  </a:solidFill>
                  <a:latin typeface="Arial" charset="0"/>
                </a:rPr>
                <a:t>Y </a:t>
              </a:r>
              <a:endParaRPr lang="en-US" sz="4400">
                <a:solidFill>
                  <a:schemeClr val="accent2"/>
                </a:solidFill>
              </a:endParaRPr>
            </a:p>
          </p:txBody>
        </p:sp>
      </p:grpSp>
      <p:grpSp>
        <p:nvGrpSpPr>
          <p:cNvPr id="5" name="Group 194"/>
          <p:cNvGrpSpPr>
            <a:grpSpLocks/>
          </p:cNvGrpSpPr>
          <p:nvPr/>
        </p:nvGrpSpPr>
        <p:grpSpPr bwMode="auto">
          <a:xfrm>
            <a:off x="4503738" y="765175"/>
            <a:ext cx="2501901" cy="2136775"/>
            <a:chOff x="2837" y="462"/>
            <a:chExt cx="1576" cy="1346"/>
          </a:xfrm>
        </p:grpSpPr>
        <p:sp>
          <p:nvSpPr>
            <p:cNvPr id="29761" name="Rectangle 64"/>
            <p:cNvSpPr>
              <a:spLocks noChangeArrowheads="1"/>
            </p:cNvSpPr>
            <p:nvPr/>
          </p:nvSpPr>
          <p:spPr bwMode="auto">
            <a:xfrm>
              <a:off x="3095" y="507"/>
              <a:ext cx="14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AB </a:t>
              </a:r>
              <a:endParaRPr lang="en-US"/>
            </a:p>
          </p:txBody>
        </p:sp>
        <p:sp>
          <p:nvSpPr>
            <p:cNvPr id="29762" name="Rectangle 65"/>
            <p:cNvSpPr>
              <a:spLocks noChangeArrowheads="1"/>
            </p:cNvSpPr>
            <p:nvPr/>
          </p:nvSpPr>
          <p:spPr bwMode="auto">
            <a:xfrm>
              <a:off x="3246" y="757"/>
              <a:ext cx="984" cy="895"/>
            </a:xfrm>
            <a:prstGeom prst="rect">
              <a:avLst/>
            </a:pr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3" name="Line 66"/>
            <p:cNvSpPr>
              <a:spLocks noChangeShapeType="1"/>
            </p:cNvSpPr>
            <p:nvPr/>
          </p:nvSpPr>
          <p:spPr bwMode="auto">
            <a:xfrm>
              <a:off x="3241" y="1210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4" name="Line 67"/>
            <p:cNvSpPr>
              <a:spLocks noChangeShapeType="1"/>
            </p:cNvSpPr>
            <p:nvPr/>
          </p:nvSpPr>
          <p:spPr bwMode="auto">
            <a:xfrm>
              <a:off x="3241" y="976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5" name="Line 68"/>
            <p:cNvSpPr>
              <a:spLocks noChangeShapeType="1"/>
            </p:cNvSpPr>
            <p:nvPr/>
          </p:nvSpPr>
          <p:spPr bwMode="auto">
            <a:xfrm>
              <a:off x="3241" y="1434"/>
              <a:ext cx="98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6" name="Line 69"/>
            <p:cNvSpPr>
              <a:spLocks noChangeShapeType="1"/>
            </p:cNvSpPr>
            <p:nvPr/>
          </p:nvSpPr>
          <p:spPr bwMode="auto">
            <a:xfrm>
              <a:off x="3732" y="752"/>
              <a:ext cx="1" cy="89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7" name="Line 70"/>
            <p:cNvSpPr>
              <a:spLocks noChangeShapeType="1"/>
            </p:cNvSpPr>
            <p:nvPr/>
          </p:nvSpPr>
          <p:spPr bwMode="auto">
            <a:xfrm>
              <a:off x="3978" y="752"/>
              <a:ext cx="1" cy="89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8" name="Line 71"/>
            <p:cNvSpPr>
              <a:spLocks noChangeShapeType="1"/>
            </p:cNvSpPr>
            <p:nvPr/>
          </p:nvSpPr>
          <p:spPr bwMode="auto">
            <a:xfrm>
              <a:off x="3487" y="752"/>
              <a:ext cx="1" cy="89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69" name="Line 72"/>
            <p:cNvSpPr>
              <a:spLocks noChangeShapeType="1"/>
            </p:cNvSpPr>
            <p:nvPr/>
          </p:nvSpPr>
          <p:spPr bwMode="auto">
            <a:xfrm flipH="1" flipV="1">
              <a:off x="3062" y="585"/>
              <a:ext cx="179" cy="16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70" name="Rectangle 73"/>
            <p:cNvSpPr>
              <a:spLocks noChangeArrowheads="1"/>
            </p:cNvSpPr>
            <p:nvPr/>
          </p:nvSpPr>
          <p:spPr bwMode="auto">
            <a:xfrm>
              <a:off x="3308" y="60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771" name="Rectangle 74"/>
            <p:cNvSpPr>
              <a:spLocks noChangeArrowheads="1"/>
            </p:cNvSpPr>
            <p:nvPr/>
          </p:nvSpPr>
          <p:spPr bwMode="auto">
            <a:xfrm>
              <a:off x="3554" y="60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772" name="Rectangle 75"/>
            <p:cNvSpPr>
              <a:spLocks noChangeArrowheads="1"/>
            </p:cNvSpPr>
            <p:nvPr/>
          </p:nvSpPr>
          <p:spPr bwMode="auto">
            <a:xfrm>
              <a:off x="3811" y="60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773" name="Rectangle 76"/>
            <p:cNvSpPr>
              <a:spLocks noChangeArrowheads="1"/>
            </p:cNvSpPr>
            <p:nvPr/>
          </p:nvSpPr>
          <p:spPr bwMode="auto">
            <a:xfrm>
              <a:off x="4045" y="607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774" name="Rectangle 77"/>
            <p:cNvSpPr>
              <a:spLocks noChangeArrowheads="1"/>
            </p:cNvSpPr>
            <p:nvPr/>
          </p:nvSpPr>
          <p:spPr bwMode="auto">
            <a:xfrm>
              <a:off x="3341" y="786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75" name="Rectangle 78"/>
            <p:cNvSpPr>
              <a:spLocks noChangeArrowheads="1"/>
            </p:cNvSpPr>
            <p:nvPr/>
          </p:nvSpPr>
          <p:spPr bwMode="auto">
            <a:xfrm>
              <a:off x="3576" y="786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776" name="Rectangle 79"/>
            <p:cNvSpPr>
              <a:spLocks noChangeArrowheads="1"/>
            </p:cNvSpPr>
            <p:nvPr/>
          </p:nvSpPr>
          <p:spPr bwMode="auto">
            <a:xfrm>
              <a:off x="3822" y="786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77" name="Rectangle 80"/>
            <p:cNvSpPr>
              <a:spLocks noChangeArrowheads="1"/>
            </p:cNvSpPr>
            <p:nvPr/>
          </p:nvSpPr>
          <p:spPr bwMode="auto">
            <a:xfrm>
              <a:off x="4079" y="786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78" name="Rectangle 81"/>
            <p:cNvSpPr>
              <a:spLocks noChangeArrowheads="1"/>
            </p:cNvSpPr>
            <p:nvPr/>
          </p:nvSpPr>
          <p:spPr bwMode="auto">
            <a:xfrm>
              <a:off x="3341" y="102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79" name="Rectangle 82"/>
            <p:cNvSpPr>
              <a:spLocks noChangeArrowheads="1"/>
            </p:cNvSpPr>
            <p:nvPr/>
          </p:nvSpPr>
          <p:spPr bwMode="auto">
            <a:xfrm>
              <a:off x="3576" y="102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780" name="Rectangle 83"/>
            <p:cNvSpPr>
              <a:spLocks noChangeArrowheads="1"/>
            </p:cNvSpPr>
            <p:nvPr/>
          </p:nvSpPr>
          <p:spPr bwMode="auto">
            <a:xfrm>
              <a:off x="3822" y="1021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81" name="Rectangle 84"/>
            <p:cNvSpPr>
              <a:spLocks noChangeArrowheads="1"/>
            </p:cNvSpPr>
            <p:nvPr/>
          </p:nvSpPr>
          <p:spPr bwMode="auto">
            <a:xfrm>
              <a:off x="4079" y="102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82" name="Rectangle 85"/>
            <p:cNvSpPr>
              <a:spLocks noChangeArrowheads="1"/>
            </p:cNvSpPr>
            <p:nvPr/>
          </p:nvSpPr>
          <p:spPr bwMode="auto">
            <a:xfrm>
              <a:off x="3341" y="1255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783" name="Rectangle 86"/>
            <p:cNvSpPr>
              <a:spLocks noChangeArrowheads="1"/>
            </p:cNvSpPr>
            <p:nvPr/>
          </p:nvSpPr>
          <p:spPr bwMode="auto">
            <a:xfrm>
              <a:off x="3576" y="1255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84" name="Rectangle 87"/>
            <p:cNvSpPr>
              <a:spLocks noChangeArrowheads="1"/>
            </p:cNvSpPr>
            <p:nvPr/>
          </p:nvSpPr>
          <p:spPr bwMode="auto">
            <a:xfrm>
              <a:off x="3822" y="1255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85" name="Rectangle 88"/>
            <p:cNvSpPr>
              <a:spLocks noChangeArrowheads="1"/>
            </p:cNvSpPr>
            <p:nvPr/>
          </p:nvSpPr>
          <p:spPr bwMode="auto">
            <a:xfrm>
              <a:off x="4068" y="1255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86" name="Rectangle 89"/>
            <p:cNvSpPr>
              <a:spLocks noChangeArrowheads="1"/>
            </p:cNvSpPr>
            <p:nvPr/>
          </p:nvSpPr>
          <p:spPr bwMode="auto">
            <a:xfrm>
              <a:off x="3341" y="147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 </a:t>
              </a:r>
              <a:endParaRPr lang="en-US"/>
            </a:p>
          </p:txBody>
        </p:sp>
        <p:sp>
          <p:nvSpPr>
            <p:cNvPr id="29787" name="Rectangle 90"/>
            <p:cNvSpPr>
              <a:spLocks noChangeArrowheads="1"/>
            </p:cNvSpPr>
            <p:nvPr/>
          </p:nvSpPr>
          <p:spPr bwMode="auto">
            <a:xfrm>
              <a:off x="3576" y="1479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29788" name="Rectangle 91"/>
            <p:cNvSpPr>
              <a:spLocks noChangeArrowheads="1"/>
            </p:cNvSpPr>
            <p:nvPr/>
          </p:nvSpPr>
          <p:spPr bwMode="auto">
            <a:xfrm>
              <a:off x="3822" y="1479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89" name="Rectangle 92"/>
            <p:cNvSpPr>
              <a:spLocks noChangeArrowheads="1"/>
            </p:cNvSpPr>
            <p:nvPr/>
          </p:nvSpPr>
          <p:spPr bwMode="auto">
            <a:xfrm>
              <a:off x="4068" y="1479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X </a:t>
              </a:r>
              <a:endParaRPr lang="en-US"/>
            </a:p>
          </p:txBody>
        </p:sp>
        <p:sp>
          <p:nvSpPr>
            <p:cNvPr id="29790" name="Freeform 93"/>
            <p:cNvSpPr>
              <a:spLocks/>
            </p:cNvSpPr>
            <p:nvPr/>
          </p:nvSpPr>
          <p:spPr bwMode="auto">
            <a:xfrm>
              <a:off x="3732" y="585"/>
              <a:ext cx="503" cy="44"/>
            </a:xfrm>
            <a:custGeom>
              <a:avLst/>
              <a:gdLst>
                <a:gd name="T0" fmla="*/ 0 w 503"/>
                <a:gd name="T1" fmla="*/ 44 h 44"/>
                <a:gd name="T2" fmla="*/ 0 w 503"/>
                <a:gd name="T3" fmla="*/ 0 h 44"/>
                <a:gd name="T4" fmla="*/ 503 w 503"/>
                <a:gd name="T5" fmla="*/ 0 h 44"/>
                <a:gd name="T6" fmla="*/ 503 w 503"/>
                <a:gd name="T7" fmla="*/ 44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3"/>
                <a:gd name="T13" fmla="*/ 0 h 44"/>
                <a:gd name="T14" fmla="*/ 503 w 503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3" h="44">
                  <a:moveTo>
                    <a:pt x="0" y="44"/>
                  </a:moveTo>
                  <a:lnTo>
                    <a:pt x="0" y="0"/>
                  </a:lnTo>
                  <a:lnTo>
                    <a:pt x="503" y="0"/>
                  </a:lnTo>
                  <a:lnTo>
                    <a:pt x="503" y="44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91" name="Freeform 94"/>
            <p:cNvSpPr>
              <a:spLocks/>
            </p:cNvSpPr>
            <p:nvPr/>
          </p:nvSpPr>
          <p:spPr bwMode="auto">
            <a:xfrm>
              <a:off x="3062" y="1210"/>
              <a:ext cx="45" cy="458"/>
            </a:xfrm>
            <a:custGeom>
              <a:avLst/>
              <a:gdLst>
                <a:gd name="T0" fmla="*/ 45 w 45"/>
                <a:gd name="T1" fmla="*/ 458 h 458"/>
                <a:gd name="T2" fmla="*/ 0 w 45"/>
                <a:gd name="T3" fmla="*/ 458 h 458"/>
                <a:gd name="T4" fmla="*/ 0 w 45"/>
                <a:gd name="T5" fmla="*/ 0 h 458"/>
                <a:gd name="T6" fmla="*/ 45 w 45"/>
                <a:gd name="T7" fmla="*/ 0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458"/>
                <a:gd name="T14" fmla="*/ 45 w 45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458">
                  <a:moveTo>
                    <a:pt x="45" y="458"/>
                  </a:moveTo>
                  <a:lnTo>
                    <a:pt x="0" y="458"/>
                  </a:lnTo>
                  <a:lnTo>
                    <a:pt x="0" y="0"/>
                  </a:lnTo>
                  <a:lnTo>
                    <a:pt x="45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92" name="Freeform 95"/>
            <p:cNvSpPr>
              <a:spLocks/>
            </p:cNvSpPr>
            <p:nvPr/>
          </p:nvSpPr>
          <p:spPr bwMode="auto">
            <a:xfrm>
              <a:off x="3487" y="1668"/>
              <a:ext cx="491" cy="56"/>
            </a:xfrm>
            <a:custGeom>
              <a:avLst/>
              <a:gdLst>
                <a:gd name="T0" fmla="*/ 491 w 491"/>
                <a:gd name="T1" fmla="*/ 0 h 56"/>
                <a:gd name="T2" fmla="*/ 491 w 491"/>
                <a:gd name="T3" fmla="*/ 56 h 56"/>
                <a:gd name="T4" fmla="*/ 0 w 491"/>
                <a:gd name="T5" fmla="*/ 56 h 56"/>
                <a:gd name="T6" fmla="*/ 0 w 491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1"/>
                <a:gd name="T13" fmla="*/ 0 h 56"/>
                <a:gd name="T14" fmla="*/ 491 w 491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1" h="56">
                  <a:moveTo>
                    <a:pt x="491" y="0"/>
                  </a:moveTo>
                  <a:lnTo>
                    <a:pt x="491" y="56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93" name="Freeform 96"/>
            <p:cNvSpPr>
              <a:spLocks/>
            </p:cNvSpPr>
            <p:nvPr/>
          </p:nvSpPr>
          <p:spPr bwMode="auto">
            <a:xfrm>
              <a:off x="4246" y="976"/>
              <a:ext cx="56" cy="458"/>
            </a:xfrm>
            <a:custGeom>
              <a:avLst/>
              <a:gdLst>
                <a:gd name="T0" fmla="*/ 0 w 56"/>
                <a:gd name="T1" fmla="*/ 0 h 458"/>
                <a:gd name="T2" fmla="*/ 56 w 56"/>
                <a:gd name="T3" fmla="*/ 0 h 458"/>
                <a:gd name="T4" fmla="*/ 56 w 56"/>
                <a:gd name="T5" fmla="*/ 458 h 458"/>
                <a:gd name="T6" fmla="*/ 0 w 56"/>
                <a:gd name="T7" fmla="*/ 458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458"/>
                <a:gd name="T14" fmla="*/ 56 w 56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458">
                  <a:moveTo>
                    <a:pt x="0" y="0"/>
                  </a:moveTo>
                  <a:lnTo>
                    <a:pt x="56" y="0"/>
                  </a:lnTo>
                  <a:lnTo>
                    <a:pt x="56" y="458"/>
                  </a:lnTo>
                  <a:lnTo>
                    <a:pt x="0" y="458"/>
                  </a:lnTo>
                </a:path>
              </a:pathLst>
            </a:custGeom>
            <a:noFill/>
            <a:ln w="17463">
              <a:solidFill>
                <a:srgbClr val="226577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794" name="Rectangle 97"/>
            <p:cNvSpPr>
              <a:spLocks noChangeArrowheads="1"/>
            </p:cNvSpPr>
            <p:nvPr/>
          </p:nvSpPr>
          <p:spPr bwMode="auto">
            <a:xfrm>
              <a:off x="3118" y="786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29795" name="Rectangle 98"/>
            <p:cNvSpPr>
              <a:spLocks noChangeArrowheads="1"/>
            </p:cNvSpPr>
            <p:nvPr/>
          </p:nvSpPr>
          <p:spPr bwMode="auto">
            <a:xfrm>
              <a:off x="3118" y="1021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29796" name="Rectangle 99"/>
            <p:cNvSpPr>
              <a:spLocks noChangeArrowheads="1"/>
            </p:cNvSpPr>
            <p:nvPr/>
          </p:nvSpPr>
          <p:spPr bwMode="auto">
            <a:xfrm>
              <a:off x="3118" y="1255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29797" name="Rectangle 100"/>
            <p:cNvSpPr>
              <a:spLocks noChangeArrowheads="1"/>
            </p:cNvSpPr>
            <p:nvPr/>
          </p:nvSpPr>
          <p:spPr bwMode="auto">
            <a:xfrm>
              <a:off x="3118" y="1479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29798" name="Rectangle 101"/>
            <p:cNvSpPr>
              <a:spLocks noChangeArrowheads="1"/>
            </p:cNvSpPr>
            <p:nvPr/>
          </p:nvSpPr>
          <p:spPr bwMode="auto">
            <a:xfrm>
              <a:off x="2961" y="1389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 </a:t>
              </a:r>
              <a:endParaRPr lang="en-US"/>
            </a:p>
          </p:txBody>
        </p:sp>
        <p:sp>
          <p:nvSpPr>
            <p:cNvPr id="29799" name="Rectangle 102"/>
            <p:cNvSpPr>
              <a:spLocks noChangeArrowheads="1"/>
            </p:cNvSpPr>
            <p:nvPr/>
          </p:nvSpPr>
          <p:spPr bwMode="auto">
            <a:xfrm>
              <a:off x="2995" y="619"/>
              <a:ext cx="1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CD </a:t>
              </a:r>
              <a:endParaRPr lang="en-US"/>
            </a:p>
          </p:txBody>
        </p:sp>
        <p:sp>
          <p:nvSpPr>
            <p:cNvPr id="29800" name="Rectangle 103"/>
            <p:cNvSpPr>
              <a:spLocks noChangeArrowheads="1"/>
            </p:cNvSpPr>
            <p:nvPr/>
          </p:nvSpPr>
          <p:spPr bwMode="auto">
            <a:xfrm>
              <a:off x="3934" y="462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A </a:t>
              </a:r>
              <a:endParaRPr lang="en-US"/>
            </a:p>
          </p:txBody>
        </p:sp>
        <p:sp>
          <p:nvSpPr>
            <p:cNvPr id="29801" name="Rectangle 104"/>
            <p:cNvSpPr>
              <a:spLocks noChangeArrowheads="1"/>
            </p:cNvSpPr>
            <p:nvPr/>
          </p:nvSpPr>
          <p:spPr bwMode="auto">
            <a:xfrm>
              <a:off x="4325" y="1132"/>
              <a:ext cx="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D </a:t>
              </a:r>
              <a:endParaRPr lang="en-US"/>
            </a:p>
          </p:txBody>
        </p:sp>
        <p:sp>
          <p:nvSpPr>
            <p:cNvPr id="29802" name="Rectangle 105"/>
            <p:cNvSpPr>
              <a:spLocks noChangeArrowheads="1"/>
            </p:cNvSpPr>
            <p:nvPr/>
          </p:nvSpPr>
          <p:spPr bwMode="auto">
            <a:xfrm>
              <a:off x="3688" y="1702"/>
              <a:ext cx="8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B </a:t>
              </a:r>
              <a:endParaRPr lang="en-US"/>
            </a:p>
          </p:txBody>
        </p:sp>
        <p:sp>
          <p:nvSpPr>
            <p:cNvPr id="29803" name="Rectangle 192"/>
            <p:cNvSpPr>
              <a:spLocks noChangeArrowheads="1"/>
            </p:cNvSpPr>
            <p:nvPr/>
          </p:nvSpPr>
          <p:spPr bwMode="auto">
            <a:xfrm>
              <a:off x="2837" y="1065"/>
              <a:ext cx="126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900">
                  <a:solidFill>
                    <a:schemeClr val="accent2"/>
                  </a:solidFill>
                  <a:latin typeface="Arial" charset="0"/>
                </a:rPr>
                <a:t>X</a:t>
              </a:r>
              <a:r>
                <a:rPr lang="en-US" sz="1100" b="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/>
            </a:p>
          </p:txBody>
        </p:sp>
      </p:grpSp>
      <p:sp>
        <p:nvSpPr>
          <p:cNvPr id="29760" name="Rectangle 193"/>
          <p:cNvSpPr>
            <a:spLocks noChangeArrowheads="1"/>
          </p:cNvSpPr>
          <p:nvPr/>
        </p:nvSpPr>
        <p:spPr bwMode="auto">
          <a:xfrm>
            <a:off x="1700519" y="1690688"/>
            <a:ext cx="29655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1019175">
              <a:buNone/>
            </a:pPr>
            <a:r>
              <a:rPr lang="en-US" sz="1900">
                <a:solidFill>
                  <a:schemeClr val="accent2"/>
                </a:solidFill>
                <a:latin typeface="Arial" charset="0"/>
              </a:rPr>
              <a:t>W </a:t>
            </a:r>
            <a:endParaRPr lang="en-US" sz="4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8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8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38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38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38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38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38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38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38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3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3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238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3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38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238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8024" grpId="0" animBg="1"/>
      <p:bldP spid="1238025" grpId="0" animBg="1"/>
      <p:bldP spid="1238026" grpId="0" animBg="1"/>
      <p:bldP spid="1238027" grpId="0" animBg="1"/>
      <p:bldP spid="1238028" grpId="0" animBg="1"/>
      <p:bldP spid="1238029" grpId="0" animBg="1"/>
      <p:bldP spid="1238030" grpId="0" animBg="1"/>
      <p:bldP spid="1238031" grpId="0" animBg="1"/>
      <p:bldP spid="1238032" grpId="0" animBg="1"/>
      <p:bldP spid="1238033" grpId="0" animBg="1"/>
      <p:bldP spid="1238034" grpId="0" animBg="1"/>
      <p:bldP spid="12380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71803" y="71414"/>
            <a:ext cx="5929354" cy="928694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مشکل طراحي ماجولار مدار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214282" y="1214422"/>
            <a:ext cx="8655051" cy="36933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r>
              <a:rPr kumimoji="1" lang="fa-IR" altLang="ar-SA" dirty="0" smtClean="0">
                <a:cs typeface="B Lotus" pitchFamily="2" charset="-78"/>
              </a:rPr>
              <a:t> اگر </a:t>
            </a:r>
            <a:r>
              <a:rPr kumimoji="1" lang="fa-IR" altLang="ar-SA" dirty="0">
                <a:cs typeface="B Lotus" pitchFamily="2" charset="-78"/>
              </a:rPr>
              <a:t>تعداد بيت هاي ورودي وخروجي بيش از 4 يا 5 باشد در رسم جدول صحت با مشكل برخورد مي كنيم .(پيچيدگي حافظه)   </a:t>
            </a:r>
            <a:endParaRPr kumimoji="1" lang="fa-IR" altLang="ar-SA" dirty="0" smtClean="0">
              <a:cs typeface="B Lotus" pitchFamily="2" charset="-78"/>
            </a:endParaRPr>
          </a:p>
          <a:p>
            <a:pPr algn="just" rtl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</a:pPr>
            <a:r>
              <a:rPr kumimoji="1" lang="fa-IR" altLang="ar-SA" dirty="0" smtClean="0">
                <a:solidFill>
                  <a:srgbClr val="800080"/>
                </a:solidFill>
                <a:cs typeface="B Lotus" pitchFamily="2" charset="-78"/>
              </a:rPr>
              <a:t> </a:t>
            </a:r>
            <a:r>
              <a:rPr kumimoji="1" lang="fa-IR" altLang="ar-SA" dirty="0" smtClean="0">
                <a:cs typeface="B Lotus" pitchFamily="2" charset="-78"/>
              </a:rPr>
              <a:t> بعبارت دیگر، طراحي ماجولار مدار، برای مدارات با تعداد ورودی زیاد، از نظر زماني بهينه نيست.</a:t>
            </a:r>
            <a:endParaRPr kumimoji="1" lang="en-US" altLang="en-US" dirty="0" smtClean="0">
              <a:cs typeface="B Lotus" pitchFamily="2" charset="-78"/>
            </a:endParaRPr>
          </a:p>
          <a:p>
            <a:pPr algn="just" rtl="1">
              <a:spcBef>
                <a:spcPct val="50000"/>
              </a:spcBef>
              <a:buFont typeface="Wingdings" pitchFamily="2" charset="2"/>
              <a:buChar char="q"/>
            </a:pPr>
            <a:endParaRPr kumimoji="1" lang="fa-IR" altLang="ar-SA" dirty="0">
              <a:solidFill>
                <a:srgbClr val="800080"/>
              </a:solidFill>
              <a:cs typeface="B Lotus" pitchFamily="2" charset="-78"/>
            </a:endParaRPr>
          </a:p>
          <a:p>
            <a:pPr algn="just" rtl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q"/>
            </a:pPr>
            <a:r>
              <a:rPr kumimoji="1" lang="fa-IR" altLang="ar-SA" dirty="0" smtClean="0">
                <a:solidFill>
                  <a:srgbClr val="000099"/>
                </a:solidFill>
                <a:cs typeface="B Lotus" pitchFamily="2" charset="-78"/>
              </a:rPr>
              <a:t> </a:t>
            </a:r>
            <a:r>
              <a:rPr kumimoji="1" lang="fa-IR" altLang="ar-SA" sz="3200" b="1" dirty="0" smtClean="0">
                <a:solidFill>
                  <a:srgbClr val="000099"/>
                </a:solidFill>
                <a:cs typeface="B Lotus" pitchFamily="2" charset="-78"/>
              </a:rPr>
              <a:t>راهكار</a:t>
            </a:r>
            <a:endParaRPr kumimoji="1" lang="fa-IR" altLang="ar-SA" sz="3200" b="1" dirty="0">
              <a:solidFill>
                <a:srgbClr val="000099"/>
              </a:solidFill>
              <a:cs typeface="B Lotus" pitchFamily="2" charset="-78"/>
            </a:endParaRPr>
          </a:p>
          <a:p>
            <a:pPr lvl="1" algn="just" rtl="1">
              <a:spcBef>
                <a:spcPct val="50000"/>
              </a:spcBef>
              <a:buSzPct val="80000"/>
              <a:buFont typeface="Wingdings" pitchFamily="2" charset="2"/>
              <a:buChar char="q"/>
            </a:pPr>
            <a:r>
              <a:rPr kumimoji="1" lang="fa-IR" altLang="ar-SA" sz="2400" dirty="0">
                <a:cs typeface="B Lotus" pitchFamily="2" charset="-78"/>
              </a:rPr>
              <a:t> بدون رسم جدول درستي به خروجي مدار برسيم.(رهيافت ذهني</a:t>
            </a:r>
            <a:r>
              <a:rPr kumimoji="1" lang="fa-IR" altLang="ar-SA" sz="2400" dirty="0" smtClean="0">
                <a:cs typeface="B Lotus" pitchFamily="2" charset="-78"/>
              </a:rPr>
              <a:t>)</a:t>
            </a:r>
          </a:p>
          <a:p>
            <a:pPr lvl="1" algn="just" rtl="1">
              <a:spcBef>
                <a:spcPct val="50000"/>
              </a:spcBef>
              <a:buSzPct val="80000"/>
              <a:buFont typeface="Wingdings" pitchFamily="2" charset="2"/>
              <a:buChar char="q"/>
            </a:pPr>
            <a:r>
              <a:rPr kumimoji="1" lang="fa-IR" altLang="ar-SA" sz="2400" dirty="0" smtClean="0">
                <a:cs typeface="B Lotus" pitchFamily="2" charset="-78"/>
              </a:rPr>
              <a:t> </a:t>
            </a:r>
            <a:r>
              <a:rPr kumimoji="1" lang="fa-IR" altLang="ar-SA" b="1" dirty="0" smtClean="0">
                <a:cs typeface="B Lotus" pitchFamily="2" charset="-78"/>
              </a:rPr>
              <a:t>طراحی سلسله مراتبی: </a:t>
            </a:r>
            <a:r>
              <a:rPr kumimoji="1" lang="fa-IR" altLang="ar-SA" sz="2400" dirty="0" smtClean="0">
                <a:cs typeface="B Lotus" pitchFamily="2" charset="-78"/>
              </a:rPr>
              <a:t>با استفاده از المانهای کوچک که معمولا به صورت مجتمع وجود دارند، مدارات بزرگتر را بسازیم.</a:t>
            </a:r>
            <a:endParaRPr kumimoji="1" lang="fa-IR" altLang="ar-SA" sz="2400" dirty="0">
              <a:cs typeface="B Lotus" pitchFamily="2" charset="-78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6" name="Object 4"/>
          <p:cNvGraphicFramePr>
            <a:graphicFrameLocks noChangeAspect="1"/>
          </p:cNvGraphicFramePr>
          <p:nvPr/>
        </p:nvGraphicFramePr>
        <p:xfrm>
          <a:off x="228600" y="360362"/>
          <a:ext cx="8478838" cy="626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03" name="Artwork" r:id="rId3" imgW="8476190" imgH="6268325" progId="">
                  <p:embed/>
                </p:oleObj>
              </mc:Choice>
              <mc:Fallback>
                <p:oleObj name="Artwork" r:id="rId3" imgW="8476190" imgH="626832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60362"/>
                        <a:ext cx="8478838" cy="626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304800" y="304800"/>
            <a:ext cx="25304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/>
            <a:r>
              <a:rPr lang="en-US" sz="2800" dirty="0" err="1"/>
              <a:t>Hierarchichal</a:t>
            </a:r>
            <a:r>
              <a:rPr lang="en-US" sz="2800" dirty="0"/>
              <a:t> schematic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3810000" cy="86836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fa-IR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Hierarchical Design</a:t>
            </a:r>
          </a:p>
        </p:txBody>
      </p:sp>
      <p:sp>
        <p:nvSpPr>
          <p:cNvPr id="4556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20787"/>
            <a:ext cx="8607425" cy="5027613"/>
          </a:xfrm>
        </p:spPr>
        <p:txBody>
          <a:bodyPr/>
          <a:lstStyle/>
          <a:p>
            <a:r>
              <a:rPr lang="en-US" sz="2400" dirty="0" smtClean="0">
                <a:cs typeface="Times New Roman" pitchFamily="18" charset="0"/>
              </a:rPr>
              <a:t>To control the complexity of the function mapping inputs to outputs: 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Decompose the function into smaller pieces called </a:t>
            </a:r>
            <a:r>
              <a:rPr lang="en-US" sz="2000" i="1" dirty="0" smtClean="0">
                <a:cs typeface="Times New Roman" pitchFamily="18" charset="0"/>
              </a:rPr>
              <a:t>blocks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Decompose each block’s function into smaller blocks, repeating as necessary until all blocks are small enough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Any block not decomposed is called  a </a:t>
            </a:r>
            <a:r>
              <a:rPr lang="en-US" sz="2000" i="1" dirty="0" smtClean="0">
                <a:cs typeface="Times New Roman" pitchFamily="18" charset="0"/>
              </a:rPr>
              <a:t>primitive block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The collection of all blocks including the decomposed ones is a </a:t>
            </a:r>
            <a:r>
              <a:rPr lang="en-US" sz="2000" i="1" dirty="0" smtClean="0">
                <a:cs typeface="Times New Roman" pitchFamily="18" charset="0"/>
              </a:rPr>
              <a:t>hierarchy</a:t>
            </a:r>
          </a:p>
          <a:p>
            <a:r>
              <a:rPr lang="en-US" sz="2400" dirty="0" smtClean="0">
                <a:cs typeface="Times New Roman" pitchFamily="18" charset="0"/>
              </a:rPr>
              <a:t>Example:  9-input parity tree</a:t>
            </a:r>
          </a:p>
          <a:p>
            <a:pPr lvl="1"/>
            <a:r>
              <a:rPr lang="en-US" sz="1800" dirty="0" smtClean="0">
                <a:cs typeface="Times New Roman" pitchFamily="18" charset="0"/>
              </a:rPr>
              <a:t>Top Level:  9 inputs, one output</a:t>
            </a:r>
          </a:p>
          <a:p>
            <a:pPr lvl="1"/>
            <a:r>
              <a:rPr lang="en-US" sz="1800" dirty="0" smtClean="0">
                <a:cs typeface="Times New Roman" pitchFamily="18" charset="0"/>
              </a:rPr>
              <a:t>2nd Level: Four 3-bit odd parity trees in two levels</a:t>
            </a:r>
          </a:p>
          <a:p>
            <a:pPr lvl="1"/>
            <a:r>
              <a:rPr lang="en-US" sz="1800" dirty="0" smtClean="0">
                <a:cs typeface="Times New Roman" pitchFamily="18" charset="0"/>
              </a:rPr>
              <a:t>3rd Level:  Two 2-bit exclusive-OR functions</a:t>
            </a:r>
          </a:p>
          <a:p>
            <a:pPr lvl="1"/>
            <a:r>
              <a:rPr lang="en-US" sz="1800" dirty="0" smtClean="0">
                <a:cs typeface="Times New Roman" pitchFamily="18" charset="0"/>
              </a:rPr>
              <a:t>Primitives:  Four 2-input NAND gates</a:t>
            </a:r>
          </a:p>
          <a:p>
            <a:pPr lvl="1"/>
            <a:r>
              <a:rPr lang="en-US" sz="1800" dirty="0" smtClean="0">
                <a:cs typeface="Times New Roman" pitchFamily="18" charset="0"/>
              </a:rPr>
              <a:t>Design requires 4 X 2 X 4 = 32 2-input NAND gates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3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8642350" cy="685800"/>
          </a:xfrm>
        </p:spPr>
        <p:txBody>
          <a:bodyPr>
            <a:normAutofit/>
          </a:bodyPr>
          <a:lstStyle/>
          <a:p>
            <a:pPr algn="l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-Hierarchy </a:t>
            </a:r>
            <a:r>
              <a:rPr lang="en-US" altLang="ar-SA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for Parity Tree Example</a:t>
            </a:r>
          </a:p>
        </p:txBody>
      </p:sp>
      <p:sp>
        <p:nvSpPr>
          <p:cNvPr id="17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-76200" y="6202362"/>
            <a:ext cx="2133600" cy="365125"/>
          </a:xfrm>
        </p:spPr>
        <p:txBody>
          <a:bodyPr/>
          <a:lstStyle/>
          <a:p>
            <a:endParaRPr lang="en-US" dirty="0" smtClean="0"/>
          </a:p>
          <a:p>
            <a:fld id="{B5EBCB1C-EF9F-4257-AABC-21BCDFF6114F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2" name="Group 179"/>
          <p:cNvGrpSpPr/>
          <p:nvPr/>
        </p:nvGrpSpPr>
        <p:grpSpPr>
          <a:xfrm>
            <a:off x="1071562" y="685800"/>
            <a:ext cx="6167438" cy="5867401"/>
            <a:chOff x="1071563" y="1143000"/>
            <a:chExt cx="5054600" cy="5445125"/>
          </a:xfrm>
        </p:grpSpPr>
        <p:sp>
          <p:nvSpPr>
            <p:cNvPr id="461829" name="Freeform 5"/>
            <p:cNvSpPr>
              <a:spLocks/>
            </p:cNvSpPr>
            <p:nvPr/>
          </p:nvSpPr>
          <p:spPr bwMode="auto">
            <a:xfrm>
              <a:off x="2787650" y="1485900"/>
              <a:ext cx="3322638" cy="2760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3" y="0"/>
                </a:cxn>
                <a:cxn ang="0">
                  <a:pos x="2093" y="1739"/>
                </a:cxn>
                <a:cxn ang="0">
                  <a:pos x="0" y="173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93" h="1739">
                  <a:moveTo>
                    <a:pt x="0" y="0"/>
                  </a:moveTo>
                  <a:lnTo>
                    <a:pt x="2093" y="0"/>
                  </a:lnTo>
                  <a:lnTo>
                    <a:pt x="2093" y="1739"/>
                  </a:lnTo>
                  <a:lnTo>
                    <a:pt x="0" y="173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0" name="Freeform 6"/>
            <p:cNvSpPr>
              <a:spLocks/>
            </p:cNvSpPr>
            <p:nvPr/>
          </p:nvSpPr>
          <p:spPr bwMode="auto">
            <a:xfrm>
              <a:off x="1071563" y="4622800"/>
              <a:ext cx="2671762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83" y="0"/>
                </a:cxn>
                <a:cxn ang="0">
                  <a:pos x="1683" y="404"/>
                </a:cxn>
                <a:cxn ang="0">
                  <a:pos x="0" y="40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83" h="404">
                  <a:moveTo>
                    <a:pt x="0" y="0"/>
                  </a:moveTo>
                  <a:lnTo>
                    <a:pt x="1683" y="0"/>
                  </a:lnTo>
                  <a:lnTo>
                    <a:pt x="1683" y="404"/>
                  </a:lnTo>
                  <a:lnTo>
                    <a:pt x="0" y="40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1" name="Freeform 7"/>
            <p:cNvSpPr>
              <a:spLocks/>
            </p:cNvSpPr>
            <p:nvPr/>
          </p:nvSpPr>
          <p:spPr bwMode="auto">
            <a:xfrm>
              <a:off x="3624263" y="5329237"/>
              <a:ext cx="2443162" cy="8699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39" y="0"/>
                </a:cxn>
                <a:cxn ang="0">
                  <a:pos x="1539" y="548"/>
                </a:cxn>
                <a:cxn ang="0">
                  <a:pos x="0" y="54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39" h="548">
                  <a:moveTo>
                    <a:pt x="0" y="0"/>
                  </a:moveTo>
                  <a:lnTo>
                    <a:pt x="1539" y="0"/>
                  </a:lnTo>
                  <a:lnTo>
                    <a:pt x="1539" y="548"/>
                  </a:lnTo>
                  <a:lnTo>
                    <a:pt x="0" y="54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2" name="Rectangle 8"/>
            <p:cNvSpPr>
              <a:spLocks noChangeArrowheads="1"/>
            </p:cNvSpPr>
            <p:nvPr/>
          </p:nvSpPr>
          <p:spPr bwMode="auto">
            <a:xfrm>
              <a:off x="3989388" y="3751262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/>
            </a:p>
          </p:txBody>
        </p:sp>
        <p:sp>
          <p:nvSpPr>
            <p:cNvPr id="461833" name="Rectangle 9"/>
            <p:cNvSpPr>
              <a:spLocks noChangeArrowheads="1"/>
            </p:cNvSpPr>
            <p:nvPr/>
          </p:nvSpPr>
          <p:spPr bwMode="auto">
            <a:xfrm>
              <a:off x="4076700" y="3805237"/>
              <a:ext cx="12382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834" name="Freeform 10"/>
            <p:cNvSpPr>
              <a:spLocks/>
            </p:cNvSpPr>
            <p:nvPr/>
          </p:nvSpPr>
          <p:spPr bwMode="auto">
            <a:xfrm>
              <a:off x="1385888" y="1143000"/>
              <a:ext cx="1068387" cy="10683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3" y="0"/>
                </a:cxn>
                <a:cxn ang="0">
                  <a:pos x="673" y="673"/>
                </a:cxn>
                <a:cxn ang="0">
                  <a:pos x="0" y="67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73" h="673">
                  <a:moveTo>
                    <a:pt x="0" y="0"/>
                  </a:moveTo>
                  <a:lnTo>
                    <a:pt x="673" y="0"/>
                  </a:lnTo>
                  <a:lnTo>
                    <a:pt x="673" y="673"/>
                  </a:lnTo>
                  <a:lnTo>
                    <a:pt x="0" y="6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5" name="Line 11"/>
            <p:cNvSpPr>
              <a:spLocks noChangeShapeType="1"/>
            </p:cNvSpPr>
            <p:nvPr/>
          </p:nvSpPr>
          <p:spPr bwMode="auto">
            <a:xfrm>
              <a:off x="1169988" y="1247775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6" name="Line 12"/>
            <p:cNvSpPr>
              <a:spLocks noChangeShapeType="1"/>
            </p:cNvSpPr>
            <p:nvPr/>
          </p:nvSpPr>
          <p:spPr bwMode="auto">
            <a:xfrm>
              <a:off x="1169988" y="1355725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7" name="Line 13"/>
            <p:cNvSpPr>
              <a:spLocks noChangeShapeType="1"/>
            </p:cNvSpPr>
            <p:nvPr/>
          </p:nvSpPr>
          <p:spPr bwMode="auto">
            <a:xfrm>
              <a:off x="1169988" y="1463675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8" name="Line 14"/>
            <p:cNvSpPr>
              <a:spLocks noChangeShapeType="1"/>
            </p:cNvSpPr>
            <p:nvPr/>
          </p:nvSpPr>
          <p:spPr bwMode="auto">
            <a:xfrm>
              <a:off x="1169988" y="1568450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39" name="Line 15"/>
            <p:cNvSpPr>
              <a:spLocks noChangeShapeType="1"/>
            </p:cNvSpPr>
            <p:nvPr/>
          </p:nvSpPr>
          <p:spPr bwMode="auto">
            <a:xfrm>
              <a:off x="1169988" y="1676400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0" name="Line 16"/>
            <p:cNvSpPr>
              <a:spLocks noChangeShapeType="1"/>
            </p:cNvSpPr>
            <p:nvPr/>
          </p:nvSpPr>
          <p:spPr bwMode="auto">
            <a:xfrm>
              <a:off x="1169988" y="1785937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1" name="Line 17"/>
            <p:cNvSpPr>
              <a:spLocks noChangeShapeType="1"/>
            </p:cNvSpPr>
            <p:nvPr/>
          </p:nvSpPr>
          <p:spPr bwMode="auto">
            <a:xfrm>
              <a:off x="1169988" y="1890712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2" name="Line 18"/>
            <p:cNvSpPr>
              <a:spLocks noChangeShapeType="1"/>
            </p:cNvSpPr>
            <p:nvPr/>
          </p:nvSpPr>
          <p:spPr bwMode="auto">
            <a:xfrm>
              <a:off x="1169988" y="1998662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3" name="Line 19"/>
            <p:cNvSpPr>
              <a:spLocks noChangeShapeType="1"/>
            </p:cNvSpPr>
            <p:nvPr/>
          </p:nvSpPr>
          <p:spPr bwMode="auto">
            <a:xfrm>
              <a:off x="1169988" y="2106612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4" name="Line 20"/>
            <p:cNvSpPr>
              <a:spLocks noChangeShapeType="1"/>
            </p:cNvSpPr>
            <p:nvPr/>
          </p:nvSpPr>
          <p:spPr bwMode="auto">
            <a:xfrm>
              <a:off x="2454275" y="1676400"/>
              <a:ext cx="215900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45" name="Rectangle 21"/>
            <p:cNvSpPr>
              <a:spLocks noChangeArrowheads="1"/>
            </p:cNvSpPr>
            <p:nvPr/>
          </p:nvSpPr>
          <p:spPr bwMode="auto">
            <a:xfrm>
              <a:off x="1419225" y="1176337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46" name="Rectangle 22"/>
            <p:cNvSpPr>
              <a:spLocks noChangeArrowheads="1"/>
            </p:cNvSpPr>
            <p:nvPr/>
          </p:nvSpPr>
          <p:spPr bwMode="auto">
            <a:xfrm>
              <a:off x="1512888" y="1235075"/>
              <a:ext cx="92075" cy="125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847" name="Rectangle 23"/>
            <p:cNvSpPr>
              <a:spLocks noChangeArrowheads="1"/>
            </p:cNvSpPr>
            <p:nvPr/>
          </p:nvSpPr>
          <p:spPr bwMode="auto">
            <a:xfrm>
              <a:off x="1419225" y="1282700"/>
              <a:ext cx="166688" cy="17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48" name="Rectangle 24"/>
            <p:cNvSpPr>
              <a:spLocks noChangeArrowheads="1"/>
            </p:cNvSpPr>
            <p:nvPr/>
          </p:nvSpPr>
          <p:spPr bwMode="auto">
            <a:xfrm>
              <a:off x="1512888" y="134143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849" name="Rectangle 25"/>
            <p:cNvSpPr>
              <a:spLocks noChangeArrowheads="1"/>
            </p:cNvSpPr>
            <p:nvPr/>
          </p:nvSpPr>
          <p:spPr bwMode="auto">
            <a:xfrm>
              <a:off x="1417638" y="1392237"/>
              <a:ext cx="1666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50" name="Rectangle 26"/>
            <p:cNvSpPr>
              <a:spLocks noChangeArrowheads="1"/>
            </p:cNvSpPr>
            <p:nvPr/>
          </p:nvSpPr>
          <p:spPr bwMode="auto">
            <a:xfrm>
              <a:off x="1511300" y="145097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851" name="Rectangle 27"/>
            <p:cNvSpPr>
              <a:spLocks noChangeArrowheads="1"/>
            </p:cNvSpPr>
            <p:nvPr/>
          </p:nvSpPr>
          <p:spPr bwMode="auto">
            <a:xfrm>
              <a:off x="1419225" y="1501775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52" name="Rectangle 28"/>
            <p:cNvSpPr>
              <a:spLocks noChangeArrowheads="1"/>
            </p:cNvSpPr>
            <p:nvPr/>
          </p:nvSpPr>
          <p:spPr bwMode="auto">
            <a:xfrm>
              <a:off x="1512888" y="155733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/>
            </a:p>
          </p:txBody>
        </p:sp>
        <p:sp>
          <p:nvSpPr>
            <p:cNvPr id="461853" name="Rectangle 29"/>
            <p:cNvSpPr>
              <a:spLocks noChangeArrowheads="1"/>
            </p:cNvSpPr>
            <p:nvPr/>
          </p:nvSpPr>
          <p:spPr bwMode="auto">
            <a:xfrm>
              <a:off x="1419225" y="1606550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54" name="Rectangle 30"/>
            <p:cNvSpPr>
              <a:spLocks noChangeArrowheads="1"/>
            </p:cNvSpPr>
            <p:nvPr/>
          </p:nvSpPr>
          <p:spPr bwMode="auto">
            <a:xfrm>
              <a:off x="1512888" y="166528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/>
            </a:p>
          </p:txBody>
        </p:sp>
        <p:sp>
          <p:nvSpPr>
            <p:cNvPr id="461855" name="Rectangle 31"/>
            <p:cNvSpPr>
              <a:spLocks noChangeArrowheads="1"/>
            </p:cNvSpPr>
            <p:nvPr/>
          </p:nvSpPr>
          <p:spPr bwMode="auto">
            <a:xfrm>
              <a:off x="1419225" y="1712912"/>
              <a:ext cx="166688" cy="17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56" name="Rectangle 32"/>
            <p:cNvSpPr>
              <a:spLocks noChangeArrowheads="1"/>
            </p:cNvSpPr>
            <p:nvPr/>
          </p:nvSpPr>
          <p:spPr bwMode="auto">
            <a:xfrm>
              <a:off x="1512888" y="17716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5</a:t>
              </a:r>
              <a:endParaRPr lang="en-US"/>
            </a:p>
          </p:txBody>
        </p:sp>
        <p:sp>
          <p:nvSpPr>
            <p:cNvPr id="461857" name="Rectangle 33"/>
            <p:cNvSpPr>
              <a:spLocks noChangeArrowheads="1"/>
            </p:cNvSpPr>
            <p:nvPr/>
          </p:nvSpPr>
          <p:spPr bwMode="auto">
            <a:xfrm>
              <a:off x="1417638" y="1820862"/>
              <a:ext cx="1666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58" name="Rectangle 34"/>
            <p:cNvSpPr>
              <a:spLocks noChangeArrowheads="1"/>
            </p:cNvSpPr>
            <p:nvPr/>
          </p:nvSpPr>
          <p:spPr bwMode="auto">
            <a:xfrm>
              <a:off x="1511300" y="187483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6</a:t>
              </a:r>
              <a:endParaRPr lang="en-US"/>
            </a:p>
          </p:txBody>
        </p:sp>
        <p:sp>
          <p:nvSpPr>
            <p:cNvPr id="461859" name="Rectangle 35"/>
            <p:cNvSpPr>
              <a:spLocks noChangeArrowheads="1"/>
            </p:cNvSpPr>
            <p:nvPr/>
          </p:nvSpPr>
          <p:spPr bwMode="auto">
            <a:xfrm>
              <a:off x="1419225" y="1925637"/>
              <a:ext cx="166688" cy="17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60" name="Rectangle 36"/>
            <p:cNvSpPr>
              <a:spLocks noChangeArrowheads="1"/>
            </p:cNvSpPr>
            <p:nvPr/>
          </p:nvSpPr>
          <p:spPr bwMode="auto">
            <a:xfrm>
              <a:off x="1512888" y="198437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7</a:t>
              </a:r>
              <a:endParaRPr lang="en-US"/>
            </a:p>
          </p:txBody>
        </p:sp>
        <p:sp>
          <p:nvSpPr>
            <p:cNvPr id="461861" name="Rectangle 37"/>
            <p:cNvSpPr>
              <a:spLocks noChangeArrowheads="1"/>
            </p:cNvSpPr>
            <p:nvPr/>
          </p:nvSpPr>
          <p:spPr bwMode="auto">
            <a:xfrm>
              <a:off x="1419225" y="2035175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862" name="Rectangle 38"/>
            <p:cNvSpPr>
              <a:spLocks noChangeArrowheads="1"/>
            </p:cNvSpPr>
            <p:nvPr/>
          </p:nvSpPr>
          <p:spPr bwMode="auto">
            <a:xfrm>
              <a:off x="1512888" y="2093912"/>
              <a:ext cx="92075" cy="125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8</a:t>
              </a:r>
              <a:endParaRPr lang="en-US"/>
            </a:p>
          </p:txBody>
        </p:sp>
        <p:sp>
          <p:nvSpPr>
            <p:cNvPr id="461863" name="Rectangle 39"/>
            <p:cNvSpPr>
              <a:spLocks noChangeArrowheads="1"/>
            </p:cNvSpPr>
            <p:nvPr/>
          </p:nvSpPr>
          <p:spPr bwMode="auto">
            <a:xfrm>
              <a:off x="2247900" y="1608137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/>
            </a:p>
          </p:txBody>
        </p:sp>
        <p:sp>
          <p:nvSpPr>
            <p:cNvPr id="461864" name="Rectangle 40"/>
            <p:cNvSpPr>
              <a:spLocks noChangeArrowheads="1"/>
            </p:cNvSpPr>
            <p:nvPr/>
          </p:nvSpPr>
          <p:spPr bwMode="auto">
            <a:xfrm>
              <a:off x="2335213" y="1662112"/>
              <a:ext cx="125412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865" name="Rectangle 41"/>
            <p:cNvSpPr>
              <a:spLocks noChangeArrowheads="1"/>
            </p:cNvSpPr>
            <p:nvPr/>
          </p:nvSpPr>
          <p:spPr bwMode="auto">
            <a:xfrm>
              <a:off x="1725613" y="1455737"/>
              <a:ext cx="47783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9-Input</a:t>
              </a:r>
              <a:endParaRPr lang="en-US"/>
            </a:p>
          </p:txBody>
        </p:sp>
        <p:sp>
          <p:nvSpPr>
            <p:cNvPr id="461866" name="Rectangle 42"/>
            <p:cNvSpPr>
              <a:spLocks noChangeArrowheads="1"/>
            </p:cNvSpPr>
            <p:nvPr/>
          </p:nvSpPr>
          <p:spPr bwMode="auto">
            <a:xfrm>
              <a:off x="1819275" y="1592262"/>
              <a:ext cx="2809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odd</a:t>
              </a:r>
              <a:endParaRPr lang="en-US"/>
            </a:p>
          </p:txBody>
        </p:sp>
        <p:sp>
          <p:nvSpPr>
            <p:cNvPr id="461867" name="Rectangle 43"/>
            <p:cNvSpPr>
              <a:spLocks noChangeArrowheads="1"/>
            </p:cNvSpPr>
            <p:nvPr/>
          </p:nvSpPr>
          <p:spPr bwMode="auto">
            <a:xfrm>
              <a:off x="1701800" y="1730375"/>
              <a:ext cx="5270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function</a:t>
              </a:r>
              <a:endParaRPr lang="en-US"/>
            </a:p>
          </p:txBody>
        </p:sp>
        <p:sp>
          <p:nvSpPr>
            <p:cNvPr id="461868" name="Rectangle 44"/>
            <p:cNvSpPr>
              <a:spLocks noChangeArrowheads="1"/>
            </p:cNvSpPr>
            <p:nvPr/>
          </p:nvSpPr>
          <p:spPr bwMode="auto">
            <a:xfrm>
              <a:off x="1357313" y="2279650"/>
              <a:ext cx="124936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(a) Symbol for circuit</a:t>
              </a:r>
              <a:endParaRPr lang="en-US"/>
            </a:p>
          </p:txBody>
        </p:sp>
        <p:sp>
          <p:nvSpPr>
            <p:cNvPr id="461869" name="Freeform 45"/>
            <p:cNvSpPr>
              <a:spLocks/>
            </p:cNvSpPr>
            <p:nvPr/>
          </p:nvSpPr>
          <p:spPr bwMode="auto">
            <a:xfrm>
              <a:off x="3313113" y="1785937"/>
              <a:ext cx="855662" cy="644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9" y="0"/>
                </a:cxn>
                <a:cxn ang="0">
                  <a:pos x="539" y="406"/>
                </a:cxn>
                <a:cxn ang="0">
                  <a:pos x="0" y="40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9" h="406">
                  <a:moveTo>
                    <a:pt x="0" y="0"/>
                  </a:moveTo>
                  <a:lnTo>
                    <a:pt x="539" y="0"/>
                  </a:lnTo>
                  <a:lnTo>
                    <a:pt x="539" y="406"/>
                  </a:lnTo>
                  <a:lnTo>
                    <a:pt x="0" y="40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70" name="Rectangle 46"/>
            <p:cNvSpPr>
              <a:spLocks noChangeArrowheads="1"/>
            </p:cNvSpPr>
            <p:nvPr/>
          </p:nvSpPr>
          <p:spPr bwMode="auto">
            <a:xfrm>
              <a:off x="3546475" y="1885950"/>
              <a:ext cx="47783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3-Input</a:t>
              </a:r>
              <a:endParaRPr lang="en-US"/>
            </a:p>
          </p:txBody>
        </p:sp>
        <p:sp>
          <p:nvSpPr>
            <p:cNvPr id="461871" name="Rectangle 47"/>
            <p:cNvSpPr>
              <a:spLocks noChangeArrowheads="1"/>
            </p:cNvSpPr>
            <p:nvPr/>
          </p:nvSpPr>
          <p:spPr bwMode="auto">
            <a:xfrm>
              <a:off x="3640138" y="2022475"/>
              <a:ext cx="2809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odd</a:t>
              </a:r>
              <a:endParaRPr lang="en-US"/>
            </a:p>
          </p:txBody>
        </p:sp>
        <p:sp>
          <p:nvSpPr>
            <p:cNvPr id="461872" name="Rectangle 48"/>
            <p:cNvSpPr>
              <a:spLocks noChangeArrowheads="1"/>
            </p:cNvSpPr>
            <p:nvPr/>
          </p:nvSpPr>
          <p:spPr bwMode="auto">
            <a:xfrm>
              <a:off x="3522663" y="2155825"/>
              <a:ext cx="5270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function</a:t>
              </a:r>
              <a:endParaRPr lang="en-US"/>
            </a:p>
          </p:txBody>
        </p:sp>
        <p:sp>
          <p:nvSpPr>
            <p:cNvPr id="461873" name="Rectangle 49"/>
            <p:cNvSpPr>
              <a:spLocks noChangeArrowheads="1"/>
            </p:cNvSpPr>
            <p:nvPr/>
          </p:nvSpPr>
          <p:spPr bwMode="auto">
            <a:xfrm>
              <a:off x="3348038" y="1822450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74" name="Rectangle 50"/>
            <p:cNvSpPr>
              <a:spLocks noChangeArrowheads="1"/>
            </p:cNvSpPr>
            <p:nvPr/>
          </p:nvSpPr>
          <p:spPr bwMode="auto">
            <a:xfrm>
              <a:off x="3449638" y="188118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875" name="Rectangle 51"/>
            <p:cNvSpPr>
              <a:spLocks noChangeArrowheads="1"/>
            </p:cNvSpPr>
            <p:nvPr/>
          </p:nvSpPr>
          <p:spPr bwMode="auto">
            <a:xfrm>
              <a:off x="3348038" y="2028825"/>
              <a:ext cx="176212" cy="17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76" name="Rectangle 52"/>
            <p:cNvSpPr>
              <a:spLocks noChangeArrowheads="1"/>
            </p:cNvSpPr>
            <p:nvPr/>
          </p:nvSpPr>
          <p:spPr bwMode="auto">
            <a:xfrm>
              <a:off x="3449638" y="2087562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877" name="Rectangle 53"/>
            <p:cNvSpPr>
              <a:spLocks noChangeArrowheads="1"/>
            </p:cNvSpPr>
            <p:nvPr/>
          </p:nvSpPr>
          <p:spPr bwMode="auto">
            <a:xfrm>
              <a:off x="3348038" y="2241550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78" name="Rectangle 54"/>
            <p:cNvSpPr>
              <a:spLocks noChangeArrowheads="1"/>
            </p:cNvSpPr>
            <p:nvPr/>
          </p:nvSpPr>
          <p:spPr bwMode="auto">
            <a:xfrm>
              <a:off x="3449638" y="230028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879" name="Line 55"/>
            <p:cNvSpPr>
              <a:spLocks noChangeShapeType="1"/>
            </p:cNvSpPr>
            <p:nvPr/>
          </p:nvSpPr>
          <p:spPr bwMode="auto">
            <a:xfrm>
              <a:off x="3100388" y="2109787"/>
              <a:ext cx="212725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80" name="Line 56"/>
            <p:cNvSpPr>
              <a:spLocks noChangeShapeType="1"/>
            </p:cNvSpPr>
            <p:nvPr/>
          </p:nvSpPr>
          <p:spPr bwMode="auto">
            <a:xfrm>
              <a:off x="3097213" y="1890712"/>
              <a:ext cx="212725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81" name="Line 57"/>
            <p:cNvSpPr>
              <a:spLocks noChangeShapeType="1"/>
            </p:cNvSpPr>
            <p:nvPr/>
          </p:nvSpPr>
          <p:spPr bwMode="auto">
            <a:xfrm flipV="1">
              <a:off x="3100388" y="2324100"/>
              <a:ext cx="2127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82" name="Line 58"/>
            <p:cNvSpPr>
              <a:spLocks noChangeShapeType="1"/>
            </p:cNvSpPr>
            <p:nvPr/>
          </p:nvSpPr>
          <p:spPr bwMode="auto">
            <a:xfrm>
              <a:off x="4168775" y="2109787"/>
              <a:ext cx="215900" cy="1588"/>
            </a:xfrm>
            <a:prstGeom prst="line">
              <a:avLst/>
            </a:prstGeom>
            <a:noFill/>
            <a:ln w="7938" cap="sq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83" name="Rectangle 59"/>
            <p:cNvSpPr>
              <a:spLocks noChangeArrowheads="1"/>
            </p:cNvSpPr>
            <p:nvPr/>
          </p:nvSpPr>
          <p:spPr bwMode="auto">
            <a:xfrm>
              <a:off x="3979863" y="2035175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/>
            </a:p>
          </p:txBody>
        </p:sp>
        <p:sp>
          <p:nvSpPr>
            <p:cNvPr id="461884" name="Rectangle 60"/>
            <p:cNvSpPr>
              <a:spLocks noChangeArrowheads="1"/>
            </p:cNvSpPr>
            <p:nvPr/>
          </p:nvSpPr>
          <p:spPr bwMode="auto">
            <a:xfrm>
              <a:off x="4067175" y="2093912"/>
              <a:ext cx="125413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885" name="Freeform 61"/>
            <p:cNvSpPr>
              <a:spLocks/>
            </p:cNvSpPr>
            <p:nvPr/>
          </p:nvSpPr>
          <p:spPr bwMode="auto">
            <a:xfrm>
              <a:off x="3313113" y="2643187"/>
              <a:ext cx="855662" cy="642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9" y="0"/>
                </a:cxn>
                <a:cxn ang="0">
                  <a:pos x="539" y="405"/>
                </a:cxn>
                <a:cxn ang="0">
                  <a:pos x="0" y="4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9" h="405">
                  <a:moveTo>
                    <a:pt x="0" y="0"/>
                  </a:moveTo>
                  <a:lnTo>
                    <a:pt x="539" y="0"/>
                  </a:lnTo>
                  <a:lnTo>
                    <a:pt x="539" y="405"/>
                  </a:lnTo>
                  <a:lnTo>
                    <a:pt x="0" y="40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86" name="Rectangle 62"/>
            <p:cNvSpPr>
              <a:spLocks noChangeArrowheads="1"/>
            </p:cNvSpPr>
            <p:nvPr/>
          </p:nvSpPr>
          <p:spPr bwMode="auto">
            <a:xfrm>
              <a:off x="3546475" y="2738437"/>
              <a:ext cx="47783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3-Input</a:t>
              </a:r>
              <a:endParaRPr lang="en-US"/>
            </a:p>
          </p:txBody>
        </p:sp>
        <p:sp>
          <p:nvSpPr>
            <p:cNvPr id="461887" name="Rectangle 63"/>
            <p:cNvSpPr>
              <a:spLocks noChangeArrowheads="1"/>
            </p:cNvSpPr>
            <p:nvPr/>
          </p:nvSpPr>
          <p:spPr bwMode="auto">
            <a:xfrm>
              <a:off x="3640138" y="2874962"/>
              <a:ext cx="2809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odd</a:t>
              </a:r>
              <a:endParaRPr lang="en-US"/>
            </a:p>
          </p:txBody>
        </p:sp>
        <p:sp>
          <p:nvSpPr>
            <p:cNvPr id="461888" name="Rectangle 64"/>
            <p:cNvSpPr>
              <a:spLocks noChangeArrowheads="1"/>
            </p:cNvSpPr>
            <p:nvPr/>
          </p:nvSpPr>
          <p:spPr bwMode="auto">
            <a:xfrm>
              <a:off x="3522663" y="3013075"/>
              <a:ext cx="5270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function</a:t>
              </a:r>
              <a:endParaRPr lang="en-US"/>
            </a:p>
          </p:txBody>
        </p:sp>
        <p:sp>
          <p:nvSpPr>
            <p:cNvPr id="461889" name="Rectangle 65"/>
            <p:cNvSpPr>
              <a:spLocks noChangeArrowheads="1"/>
            </p:cNvSpPr>
            <p:nvPr/>
          </p:nvSpPr>
          <p:spPr bwMode="auto">
            <a:xfrm>
              <a:off x="3348038" y="2678112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90" name="Rectangle 66"/>
            <p:cNvSpPr>
              <a:spLocks noChangeArrowheads="1"/>
            </p:cNvSpPr>
            <p:nvPr/>
          </p:nvSpPr>
          <p:spPr bwMode="auto">
            <a:xfrm>
              <a:off x="3449638" y="27368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891" name="Rectangle 67"/>
            <p:cNvSpPr>
              <a:spLocks noChangeArrowheads="1"/>
            </p:cNvSpPr>
            <p:nvPr/>
          </p:nvSpPr>
          <p:spPr bwMode="auto">
            <a:xfrm>
              <a:off x="3348038" y="2887662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92" name="Rectangle 68"/>
            <p:cNvSpPr>
              <a:spLocks noChangeArrowheads="1"/>
            </p:cNvSpPr>
            <p:nvPr/>
          </p:nvSpPr>
          <p:spPr bwMode="auto">
            <a:xfrm>
              <a:off x="3449638" y="294640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893" name="Rectangle 69"/>
            <p:cNvSpPr>
              <a:spLocks noChangeArrowheads="1"/>
            </p:cNvSpPr>
            <p:nvPr/>
          </p:nvSpPr>
          <p:spPr bwMode="auto">
            <a:xfrm>
              <a:off x="3348038" y="3103562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894" name="Rectangle 70"/>
            <p:cNvSpPr>
              <a:spLocks noChangeArrowheads="1"/>
            </p:cNvSpPr>
            <p:nvPr/>
          </p:nvSpPr>
          <p:spPr bwMode="auto">
            <a:xfrm>
              <a:off x="3449638" y="31591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895" name="Line 71"/>
            <p:cNvSpPr>
              <a:spLocks noChangeShapeType="1"/>
            </p:cNvSpPr>
            <p:nvPr/>
          </p:nvSpPr>
          <p:spPr bwMode="auto">
            <a:xfrm flipV="1">
              <a:off x="3100388" y="2967037"/>
              <a:ext cx="212725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96" name="Line 72"/>
            <p:cNvSpPr>
              <a:spLocks noChangeShapeType="1"/>
            </p:cNvSpPr>
            <p:nvPr/>
          </p:nvSpPr>
          <p:spPr bwMode="auto">
            <a:xfrm>
              <a:off x="3097213" y="2751137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97" name="Line 73"/>
            <p:cNvSpPr>
              <a:spLocks noChangeShapeType="1"/>
            </p:cNvSpPr>
            <p:nvPr/>
          </p:nvSpPr>
          <p:spPr bwMode="auto">
            <a:xfrm flipV="1">
              <a:off x="3103563" y="3176587"/>
              <a:ext cx="20955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98" name="Line 74"/>
            <p:cNvSpPr>
              <a:spLocks noChangeShapeType="1"/>
            </p:cNvSpPr>
            <p:nvPr/>
          </p:nvSpPr>
          <p:spPr bwMode="auto">
            <a:xfrm>
              <a:off x="4179888" y="2965450"/>
              <a:ext cx="6286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899" name="Rectangle 75"/>
            <p:cNvSpPr>
              <a:spLocks noChangeArrowheads="1"/>
            </p:cNvSpPr>
            <p:nvPr/>
          </p:nvSpPr>
          <p:spPr bwMode="auto">
            <a:xfrm>
              <a:off x="3978275" y="2892425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/>
            </a:p>
          </p:txBody>
        </p:sp>
        <p:sp>
          <p:nvSpPr>
            <p:cNvPr id="461900" name="Rectangle 76"/>
            <p:cNvSpPr>
              <a:spLocks noChangeArrowheads="1"/>
            </p:cNvSpPr>
            <p:nvPr/>
          </p:nvSpPr>
          <p:spPr bwMode="auto">
            <a:xfrm>
              <a:off x="4065588" y="2951162"/>
              <a:ext cx="12382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901" name="Freeform 77"/>
            <p:cNvSpPr>
              <a:spLocks/>
            </p:cNvSpPr>
            <p:nvPr/>
          </p:nvSpPr>
          <p:spPr bwMode="auto">
            <a:xfrm>
              <a:off x="4811713" y="2643187"/>
              <a:ext cx="858837" cy="642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1" y="0"/>
                </a:cxn>
                <a:cxn ang="0">
                  <a:pos x="541" y="405"/>
                </a:cxn>
                <a:cxn ang="0">
                  <a:pos x="0" y="4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41" h="405">
                  <a:moveTo>
                    <a:pt x="0" y="0"/>
                  </a:moveTo>
                  <a:lnTo>
                    <a:pt x="541" y="0"/>
                  </a:lnTo>
                  <a:lnTo>
                    <a:pt x="541" y="405"/>
                  </a:lnTo>
                  <a:lnTo>
                    <a:pt x="0" y="40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02" name="Rectangle 78"/>
            <p:cNvSpPr>
              <a:spLocks noChangeArrowheads="1"/>
            </p:cNvSpPr>
            <p:nvPr/>
          </p:nvSpPr>
          <p:spPr bwMode="auto">
            <a:xfrm>
              <a:off x="5046663" y="2738437"/>
              <a:ext cx="47783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3-Input</a:t>
              </a:r>
              <a:endParaRPr lang="en-US"/>
            </a:p>
          </p:txBody>
        </p:sp>
        <p:sp>
          <p:nvSpPr>
            <p:cNvPr id="461903" name="Rectangle 79"/>
            <p:cNvSpPr>
              <a:spLocks noChangeArrowheads="1"/>
            </p:cNvSpPr>
            <p:nvPr/>
          </p:nvSpPr>
          <p:spPr bwMode="auto">
            <a:xfrm>
              <a:off x="5140325" y="2874962"/>
              <a:ext cx="2809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odd</a:t>
              </a:r>
              <a:endParaRPr lang="en-US"/>
            </a:p>
          </p:txBody>
        </p:sp>
        <p:sp>
          <p:nvSpPr>
            <p:cNvPr id="461904" name="Rectangle 80"/>
            <p:cNvSpPr>
              <a:spLocks noChangeArrowheads="1"/>
            </p:cNvSpPr>
            <p:nvPr/>
          </p:nvSpPr>
          <p:spPr bwMode="auto">
            <a:xfrm>
              <a:off x="5022850" y="3013075"/>
              <a:ext cx="5270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function</a:t>
              </a:r>
              <a:endParaRPr lang="en-US"/>
            </a:p>
          </p:txBody>
        </p:sp>
        <p:sp>
          <p:nvSpPr>
            <p:cNvPr id="461905" name="Rectangle 81"/>
            <p:cNvSpPr>
              <a:spLocks noChangeArrowheads="1"/>
            </p:cNvSpPr>
            <p:nvPr/>
          </p:nvSpPr>
          <p:spPr bwMode="auto">
            <a:xfrm>
              <a:off x="4849813" y="2678112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06" name="Rectangle 82"/>
            <p:cNvSpPr>
              <a:spLocks noChangeArrowheads="1"/>
            </p:cNvSpPr>
            <p:nvPr/>
          </p:nvSpPr>
          <p:spPr bwMode="auto">
            <a:xfrm>
              <a:off x="4951413" y="27368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907" name="Rectangle 83"/>
            <p:cNvSpPr>
              <a:spLocks noChangeArrowheads="1"/>
            </p:cNvSpPr>
            <p:nvPr/>
          </p:nvSpPr>
          <p:spPr bwMode="auto">
            <a:xfrm>
              <a:off x="4849813" y="2887662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08" name="Rectangle 84"/>
            <p:cNvSpPr>
              <a:spLocks noChangeArrowheads="1"/>
            </p:cNvSpPr>
            <p:nvPr/>
          </p:nvSpPr>
          <p:spPr bwMode="auto">
            <a:xfrm>
              <a:off x="4951413" y="294640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909" name="Rectangle 85"/>
            <p:cNvSpPr>
              <a:spLocks noChangeArrowheads="1"/>
            </p:cNvSpPr>
            <p:nvPr/>
          </p:nvSpPr>
          <p:spPr bwMode="auto">
            <a:xfrm>
              <a:off x="4849813" y="3100387"/>
              <a:ext cx="1762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10" name="Rectangle 86"/>
            <p:cNvSpPr>
              <a:spLocks noChangeArrowheads="1"/>
            </p:cNvSpPr>
            <p:nvPr/>
          </p:nvSpPr>
          <p:spPr bwMode="auto">
            <a:xfrm>
              <a:off x="4951413" y="31591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912" name="Line 88"/>
            <p:cNvSpPr>
              <a:spLocks noChangeShapeType="1"/>
            </p:cNvSpPr>
            <p:nvPr/>
          </p:nvSpPr>
          <p:spPr bwMode="auto">
            <a:xfrm>
              <a:off x="4605338" y="2754312"/>
              <a:ext cx="2032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13" name="Line 89"/>
            <p:cNvSpPr>
              <a:spLocks noChangeShapeType="1"/>
            </p:cNvSpPr>
            <p:nvPr/>
          </p:nvSpPr>
          <p:spPr bwMode="auto">
            <a:xfrm>
              <a:off x="4598988" y="3178175"/>
              <a:ext cx="2095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14" name="Line 90"/>
            <p:cNvSpPr>
              <a:spLocks noChangeShapeType="1"/>
            </p:cNvSpPr>
            <p:nvPr/>
          </p:nvSpPr>
          <p:spPr bwMode="auto">
            <a:xfrm>
              <a:off x="5670550" y="2965450"/>
              <a:ext cx="212725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15" name="Rectangle 91"/>
            <p:cNvSpPr>
              <a:spLocks noChangeArrowheads="1"/>
            </p:cNvSpPr>
            <p:nvPr/>
          </p:nvSpPr>
          <p:spPr bwMode="auto">
            <a:xfrm>
              <a:off x="5480050" y="2905125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/>
            </a:p>
          </p:txBody>
        </p:sp>
        <p:sp>
          <p:nvSpPr>
            <p:cNvPr id="461916" name="Rectangle 92"/>
            <p:cNvSpPr>
              <a:spLocks noChangeArrowheads="1"/>
            </p:cNvSpPr>
            <p:nvPr/>
          </p:nvSpPr>
          <p:spPr bwMode="auto">
            <a:xfrm>
              <a:off x="5567363" y="2959100"/>
              <a:ext cx="12382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917" name="Line 93"/>
            <p:cNvSpPr>
              <a:spLocks noChangeShapeType="1"/>
            </p:cNvSpPr>
            <p:nvPr/>
          </p:nvSpPr>
          <p:spPr bwMode="auto">
            <a:xfrm>
              <a:off x="4384675" y="2109787"/>
              <a:ext cx="214313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18" name="Line 94"/>
            <p:cNvSpPr>
              <a:spLocks noChangeShapeType="1"/>
            </p:cNvSpPr>
            <p:nvPr/>
          </p:nvSpPr>
          <p:spPr bwMode="auto">
            <a:xfrm flipV="1">
              <a:off x="4600575" y="2109787"/>
              <a:ext cx="0" cy="64293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19" name="Freeform 95"/>
            <p:cNvSpPr>
              <a:spLocks/>
            </p:cNvSpPr>
            <p:nvPr/>
          </p:nvSpPr>
          <p:spPr bwMode="auto">
            <a:xfrm>
              <a:off x="3324225" y="3498850"/>
              <a:ext cx="855663" cy="646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9" y="0"/>
                </a:cxn>
                <a:cxn ang="0">
                  <a:pos x="539" y="407"/>
                </a:cxn>
                <a:cxn ang="0">
                  <a:pos x="0" y="4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9" h="407">
                  <a:moveTo>
                    <a:pt x="0" y="0"/>
                  </a:moveTo>
                  <a:lnTo>
                    <a:pt x="539" y="0"/>
                  </a:lnTo>
                  <a:lnTo>
                    <a:pt x="539" y="407"/>
                  </a:lnTo>
                  <a:lnTo>
                    <a:pt x="0" y="4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20" name="Rectangle 96"/>
            <p:cNvSpPr>
              <a:spLocks noChangeArrowheads="1"/>
            </p:cNvSpPr>
            <p:nvPr/>
          </p:nvSpPr>
          <p:spPr bwMode="auto">
            <a:xfrm>
              <a:off x="3557588" y="3597275"/>
              <a:ext cx="47783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3-Input</a:t>
              </a:r>
              <a:endParaRPr lang="en-US"/>
            </a:p>
          </p:txBody>
        </p:sp>
        <p:sp>
          <p:nvSpPr>
            <p:cNvPr id="461921" name="Rectangle 97"/>
            <p:cNvSpPr>
              <a:spLocks noChangeArrowheads="1"/>
            </p:cNvSpPr>
            <p:nvPr/>
          </p:nvSpPr>
          <p:spPr bwMode="auto">
            <a:xfrm>
              <a:off x="3651250" y="3733800"/>
              <a:ext cx="2809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odd</a:t>
              </a:r>
              <a:endParaRPr lang="en-US"/>
            </a:p>
          </p:txBody>
        </p:sp>
        <p:sp>
          <p:nvSpPr>
            <p:cNvPr id="461922" name="Rectangle 98"/>
            <p:cNvSpPr>
              <a:spLocks noChangeArrowheads="1"/>
            </p:cNvSpPr>
            <p:nvPr/>
          </p:nvSpPr>
          <p:spPr bwMode="auto">
            <a:xfrm>
              <a:off x="3533775" y="3867150"/>
              <a:ext cx="5270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function</a:t>
              </a:r>
              <a:endParaRPr lang="en-US"/>
            </a:p>
          </p:txBody>
        </p:sp>
        <p:sp>
          <p:nvSpPr>
            <p:cNvPr id="461923" name="Rectangle 99"/>
            <p:cNvSpPr>
              <a:spLocks noChangeArrowheads="1"/>
            </p:cNvSpPr>
            <p:nvPr/>
          </p:nvSpPr>
          <p:spPr bwMode="auto">
            <a:xfrm>
              <a:off x="3359150" y="3535362"/>
              <a:ext cx="176213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24" name="Rectangle 100"/>
            <p:cNvSpPr>
              <a:spLocks noChangeArrowheads="1"/>
            </p:cNvSpPr>
            <p:nvPr/>
          </p:nvSpPr>
          <p:spPr bwMode="auto">
            <a:xfrm>
              <a:off x="3460750" y="35909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925" name="Rectangle 101"/>
            <p:cNvSpPr>
              <a:spLocks noChangeArrowheads="1"/>
            </p:cNvSpPr>
            <p:nvPr/>
          </p:nvSpPr>
          <p:spPr bwMode="auto">
            <a:xfrm>
              <a:off x="3359150" y="3744912"/>
              <a:ext cx="176213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26" name="Rectangle 102"/>
            <p:cNvSpPr>
              <a:spLocks noChangeArrowheads="1"/>
            </p:cNvSpPr>
            <p:nvPr/>
          </p:nvSpPr>
          <p:spPr bwMode="auto">
            <a:xfrm>
              <a:off x="3460750" y="380047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927" name="Rectangle 103"/>
            <p:cNvSpPr>
              <a:spLocks noChangeArrowheads="1"/>
            </p:cNvSpPr>
            <p:nvPr/>
          </p:nvSpPr>
          <p:spPr bwMode="auto">
            <a:xfrm>
              <a:off x="3359150" y="3954462"/>
              <a:ext cx="176213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28" name="Rectangle 104"/>
            <p:cNvSpPr>
              <a:spLocks noChangeArrowheads="1"/>
            </p:cNvSpPr>
            <p:nvPr/>
          </p:nvSpPr>
          <p:spPr bwMode="auto">
            <a:xfrm>
              <a:off x="3460750" y="40100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929" name="Line 105"/>
            <p:cNvSpPr>
              <a:spLocks noChangeShapeType="1"/>
            </p:cNvSpPr>
            <p:nvPr/>
          </p:nvSpPr>
          <p:spPr bwMode="auto">
            <a:xfrm>
              <a:off x="3108325" y="3824287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30" name="Line 106"/>
            <p:cNvSpPr>
              <a:spLocks noChangeShapeType="1"/>
            </p:cNvSpPr>
            <p:nvPr/>
          </p:nvSpPr>
          <p:spPr bwMode="auto">
            <a:xfrm flipV="1">
              <a:off x="3103563" y="3605212"/>
              <a:ext cx="220662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31" name="Line 107"/>
            <p:cNvSpPr>
              <a:spLocks noChangeShapeType="1"/>
            </p:cNvSpPr>
            <p:nvPr/>
          </p:nvSpPr>
          <p:spPr bwMode="auto">
            <a:xfrm>
              <a:off x="3108325" y="4033837"/>
              <a:ext cx="215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34" name="Freeform 110"/>
            <p:cNvSpPr>
              <a:spLocks/>
            </p:cNvSpPr>
            <p:nvPr/>
          </p:nvSpPr>
          <p:spPr bwMode="auto">
            <a:xfrm>
              <a:off x="4183063" y="3178175"/>
              <a:ext cx="415925" cy="642937"/>
            </a:xfrm>
            <a:custGeom>
              <a:avLst/>
              <a:gdLst/>
              <a:ahLst/>
              <a:cxnLst>
                <a:cxn ang="0">
                  <a:pos x="0" y="405"/>
                </a:cxn>
                <a:cxn ang="0">
                  <a:pos x="135" y="405"/>
                </a:cxn>
                <a:cxn ang="0">
                  <a:pos x="135" y="0"/>
                </a:cxn>
              </a:cxnLst>
              <a:rect l="0" t="0" r="r" b="b"/>
              <a:pathLst>
                <a:path w="135" h="405">
                  <a:moveTo>
                    <a:pt x="0" y="405"/>
                  </a:moveTo>
                  <a:lnTo>
                    <a:pt x="135" y="405"/>
                  </a:lnTo>
                  <a:lnTo>
                    <a:pt x="135" y="0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35" name="Rectangle 111"/>
            <p:cNvSpPr>
              <a:spLocks noChangeArrowheads="1"/>
            </p:cNvSpPr>
            <p:nvPr/>
          </p:nvSpPr>
          <p:spPr bwMode="auto">
            <a:xfrm>
              <a:off x="2933700" y="1817687"/>
              <a:ext cx="168275" cy="17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36" name="Rectangle 112"/>
            <p:cNvSpPr>
              <a:spLocks noChangeArrowheads="1"/>
            </p:cNvSpPr>
            <p:nvPr/>
          </p:nvSpPr>
          <p:spPr bwMode="auto">
            <a:xfrm>
              <a:off x="3027363" y="18764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937" name="Rectangle 113"/>
            <p:cNvSpPr>
              <a:spLocks noChangeArrowheads="1"/>
            </p:cNvSpPr>
            <p:nvPr/>
          </p:nvSpPr>
          <p:spPr bwMode="auto">
            <a:xfrm>
              <a:off x="2933700" y="2041525"/>
              <a:ext cx="16827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38" name="Rectangle 114"/>
            <p:cNvSpPr>
              <a:spLocks noChangeArrowheads="1"/>
            </p:cNvSpPr>
            <p:nvPr/>
          </p:nvSpPr>
          <p:spPr bwMode="auto">
            <a:xfrm>
              <a:off x="3027363" y="2100262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939" name="Rectangle 115"/>
            <p:cNvSpPr>
              <a:spLocks noChangeArrowheads="1"/>
            </p:cNvSpPr>
            <p:nvPr/>
          </p:nvSpPr>
          <p:spPr bwMode="auto">
            <a:xfrm>
              <a:off x="2935288" y="2252662"/>
              <a:ext cx="88900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40" name="Rectangle 116"/>
            <p:cNvSpPr>
              <a:spLocks noChangeArrowheads="1"/>
            </p:cNvSpPr>
            <p:nvPr/>
          </p:nvSpPr>
          <p:spPr bwMode="auto">
            <a:xfrm>
              <a:off x="3028950" y="2314575"/>
              <a:ext cx="92075" cy="125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941" name="Rectangle 117"/>
            <p:cNvSpPr>
              <a:spLocks noChangeArrowheads="1"/>
            </p:cNvSpPr>
            <p:nvPr/>
          </p:nvSpPr>
          <p:spPr bwMode="auto">
            <a:xfrm>
              <a:off x="2940050" y="2674937"/>
              <a:ext cx="88900" cy="13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42" name="Rectangle 118"/>
            <p:cNvSpPr>
              <a:spLocks noChangeArrowheads="1"/>
            </p:cNvSpPr>
            <p:nvPr/>
          </p:nvSpPr>
          <p:spPr bwMode="auto">
            <a:xfrm>
              <a:off x="3033713" y="27368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3</a:t>
              </a:r>
              <a:endParaRPr lang="en-US"/>
            </a:p>
          </p:txBody>
        </p:sp>
        <p:sp>
          <p:nvSpPr>
            <p:cNvPr id="461943" name="Rectangle 119"/>
            <p:cNvSpPr>
              <a:spLocks noChangeArrowheads="1"/>
            </p:cNvSpPr>
            <p:nvPr/>
          </p:nvSpPr>
          <p:spPr bwMode="auto">
            <a:xfrm>
              <a:off x="2940050" y="2892425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44" name="Rectangle 120"/>
            <p:cNvSpPr>
              <a:spLocks noChangeArrowheads="1"/>
            </p:cNvSpPr>
            <p:nvPr/>
          </p:nvSpPr>
          <p:spPr bwMode="auto">
            <a:xfrm>
              <a:off x="3033713" y="2951162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4</a:t>
              </a:r>
              <a:endParaRPr lang="en-US"/>
            </a:p>
          </p:txBody>
        </p:sp>
        <p:sp>
          <p:nvSpPr>
            <p:cNvPr id="461945" name="Rectangle 121"/>
            <p:cNvSpPr>
              <a:spLocks noChangeArrowheads="1"/>
            </p:cNvSpPr>
            <p:nvPr/>
          </p:nvSpPr>
          <p:spPr bwMode="auto">
            <a:xfrm>
              <a:off x="2938463" y="3106737"/>
              <a:ext cx="1666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46" name="Rectangle 122"/>
            <p:cNvSpPr>
              <a:spLocks noChangeArrowheads="1"/>
            </p:cNvSpPr>
            <p:nvPr/>
          </p:nvSpPr>
          <p:spPr bwMode="auto">
            <a:xfrm>
              <a:off x="3032125" y="3165475"/>
              <a:ext cx="92075" cy="125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5</a:t>
              </a:r>
              <a:endParaRPr lang="en-US"/>
            </a:p>
          </p:txBody>
        </p:sp>
        <p:sp>
          <p:nvSpPr>
            <p:cNvPr id="461947" name="Rectangle 123"/>
            <p:cNvSpPr>
              <a:spLocks noChangeArrowheads="1"/>
            </p:cNvSpPr>
            <p:nvPr/>
          </p:nvSpPr>
          <p:spPr bwMode="auto">
            <a:xfrm>
              <a:off x="2946400" y="3535362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48" name="Rectangle 124"/>
            <p:cNvSpPr>
              <a:spLocks noChangeArrowheads="1"/>
            </p:cNvSpPr>
            <p:nvPr/>
          </p:nvSpPr>
          <p:spPr bwMode="auto">
            <a:xfrm>
              <a:off x="3040063" y="3590925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6</a:t>
              </a:r>
              <a:endParaRPr lang="en-US"/>
            </a:p>
          </p:txBody>
        </p:sp>
        <p:sp>
          <p:nvSpPr>
            <p:cNvPr id="461949" name="Rectangle 125"/>
            <p:cNvSpPr>
              <a:spLocks noChangeArrowheads="1"/>
            </p:cNvSpPr>
            <p:nvPr/>
          </p:nvSpPr>
          <p:spPr bwMode="auto">
            <a:xfrm>
              <a:off x="2946400" y="3751262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50" name="Rectangle 126"/>
            <p:cNvSpPr>
              <a:spLocks noChangeArrowheads="1"/>
            </p:cNvSpPr>
            <p:nvPr/>
          </p:nvSpPr>
          <p:spPr bwMode="auto">
            <a:xfrm>
              <a:off x="3040063" y="3805237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7</a:t>
              </a:r>
              <a:endParaRPr lang="en-US"/>
            </a:p>
          </p:txBody>
        </p:sp>
        <p:sp>
          <p:nvSpPr>
            <p:cNvPr id="461951" name="Rectangle 127"/>
            <p:cNvSpPr>
              <a:spLocks noChangeArrowheads="1"/>
            </p:cNvSpPr>
            <p:nvPr/>
          </p:nvSpPr>
          <p:spPr bwMode="auto">
            <a:xfrm>
              <a:off x="2946400" y="3965575"/>
              <a:ext cx="1666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/>
            </a:p>
          </p:txBody>
        </p:sp>
        <p:sp>
          <p:nvSpPr>
            <p:cNvPr id="461952" name="Rectangle 128"/>
            <p:cNvSpPr>
              <a:spLocks noChangeArrowheads="1"/>
            </p:cNvSpPr>
            <p:nvPr/>
          </p:nvSpPr>
          <p:spPr bwMode="auto">
            <a:xfrm>
              <a:off x="3040063" y="40195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8</a:t>
              </a:r>
              <a:endParaRPr lang="en-US"/>
            </a:p>
          </p:txBody>
        </p:sp>
        <p:sp>
          <p:nvSpPr>
            <p:cNvPr id="461953" name="Rectangle 129"/>
            <p:cNvSpPr>
              <a:spLocks noChangeArrowheads="1"/>
            </p:cNvSpPr>
            <p:nvPr/>
          </p:nvSpPr>
          <p:spPr bwMode="auto">
            <a:xfrm>
              <a:off x="5905500" y="2897187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/>
            </a:p>
          </p:txBody>
        </p:sp>
        <p:sp>
          <p:nvSpPr>
            <p:cNvPr id="461954" name="Rectangle 130"/>
            <p:cNvSpPr>
              <a:spLocks noChangeArrowheads="1"/>
            </p:cNvSpPr>
            <p:nvPr/>
          </p:nvSpPr>
          <p:spPr bwMode="auto">
            <a:xfrm>
              <a:off x="5992813" y="2955925"/>
              <a:ext cx="123825" cy="125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955" name="Rectangle 131"/>
            <p:cNvSpPr>
              <a:spLocks noChangeArrowheads="1"/>
            </p:cNvSpPr>
            <p:nvPr/>
          </p:nvSpPr>
          <p:spPr bwMode="auto">
            <a:xfrm>
              <a:off x="3375025" y="4324350"/>
              <a:ext cx="231933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(b) Circuit as interconnected 3-input odd</a:t>
              </a:r>
              <a:endParaRPr lang="en-US"/>
            </a:p>
          </p:txBody>
        </p:sp>
        <p:sp>
          <p:nvSpPr>
            <p:cNvPr id="461956" name="Rectangle 132"/>
            <p:cNvSpPr>
              <a:spLocks noChangeArrowheads="1"/>
            </p:cNvSpPr>
            <p:nvPr/>
          </p:nvSpPr>
          <p:spPr bwMode="auto">
            <a:xfrm>
              <a:off x="3375025" y="4460875"/>
              <a:ext cx="1131888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       function blocks</a:t>
              </a:r>
              <a:endParaRPr lang="en-US"/>
            </a:p>
          </p:txBody>
        </p:sp>
        <p:sp>
          <p:nvSpPr>
            <p:cNvPr id="461957" name="Line 133"/>
            <p:cNvSpPr>
              <a:spLocks noChangeShapeType="1"/>
            </p:cNvSpPr>
            <p:nvPr/>
          </p:nvSpPr>
          <p:spPr bwMode="auto">
            <a:xfrm flipH="1">
              <a:off x="1979613" y="4821237"/>
              <a:ext cx="977900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58" name="Freeform 134"/>
            <p:cNvSpPr>
              <a:spLocks/>
            </p:cNvSpPr>
            <p:nvPr/>
          </p:nvSpPr>
          <p:spPr bwMode="auto">
            <a:xfrm>
              <a:off x="1374775" y="4992687"/>
              <a:ext cx="1560513" cy="166688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674" y="105"/>
                </a:cxn>
                <a:cxn ang="0">
                  <a:pos x="674" y="0"/>
                </a:cxn>
                <a:cxn ang="0">
                  <a:pos x="983" y="0"/>
                </a:cxn>
              </a:cxnLst>
              <a:rect l="0" t="0" r="r" b="b"/>
              <a:pathLst>
                <a:path w="983" h="105">
                  <a:moveTo>
                    <a:pt x="0" y="105"/>
                  </a:moveTo>
                  <a:lnTo>
                    <a:pt x="674" y="105"/>
                  </a:lnTo>
                  <a:lnTo>
                    <a:pt x="674" y="0"/>
                  </a:lnTo>
                  <a:lnTo>
                    <a:pt x="983" y="0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59" name="Line 135"/>
            <p:cNvSpPr>
              <a:spLocks noChangeShapeType="1"/>
            </p:cNvSpPr>
            <p:nvPr/>
          </p:nvSpPr>
          <p:spPr bwMode="auto">
            <a:xfrm>
              <a:off x="1374775" y="4738687"/>
              <a:ext cx="423863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60" name="Line 136"/>
            <p:cNvSpPr>
              <a:spLocks noChangeShapeType="1"/>
            </p:cNvSpPr>
            <p:nvPr/>
          </p:nvSpPr>
          <p:spPr bwMode="auto">
            <a:xfrm>
              <a:off x="1374775" y="4911725"/>
              <a:ext cx="407988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61" name="Line 137"/>
            <p:cNvSpPr>
              <a:spLocks noChangeShapeType="1"/>
            </p:cNvSpPr>
            <p:nvPr/>
          </p:nvSpPr>
          <p:spPr bwMode="auto">
            <a:xfrm flipH="1">
              <a:off x="3165475" y="4902200"/>
              <a:ext cx="350838" cy="158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62" name="Rectangle 138"/>
            <p:cNvSpPr>
              <a:spLocks noChangeArrowheads="1"/>
            </p:cNvSpPr>
            <p:nvPr/>
          </p:nvSpPr>
          <p:spPr bwMode="auto">
            <a:xfrm>
              <a:off x="3544888" y="4830762"/>
              <a:ext cx="1619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/>
            </a:p>
          </p:txBody>
        </p:sp>
        <p:sp>
          <p:nvSpPr>
            <p:cNvPr id="461963" name="Rectangle 139"/>
            <p:cNvSpPr>
              <a:spLocks noChangeArrowheads="1"/>
            </p:cNvSpPr>
            <p:nvPr/>
          </p:nvSpPr>
          <p:spPr bwMode="auto">
            <a:xfrm>
              <a:off x="3632200" y="4889500"/>
              <a:ext cx="12382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O</a:t>
              </a:r>
              <a:endParaRPr lang="en-US"/>
            </a:p>
          </p:txBody>
        </p:sp>
        <p:sp>
          <p:nvSpPr>
            <p:cNvPr id="461964" name="Rectangle 140"/>
            <p:cNvSpPr>
              <a:spLocks noChangeArrowheads="1"/>
            </p:cNvSpPr>
            <p:nvPr/>
          </p:nvSpPr>
          <p:spPr bwMode="auto">
            <a:xfrm>
              <a:off x="1201738" y="4645025"/>
              <a:ext cx="174625" cy="17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65" name="Rectangle 141"/>
            <p:cNvSpPr>
              <a:spLocks noChangeArrowheads="1"/>
            </p:cNvSpPr>
            <p:nvPr/>
          </p:nvSpPr>
          <p:spPr bwMode="auto">
            <a:xfrm>
              <a:off x="1301750" y="4703762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0</a:t>
              </a:r>
              <a:endParaRPr lang="en-US"/>
            </a:p>
          </p:txBody>
        </p:sp>
        <p:sp>
          <p:nvSpPr>
            <p:cNvPr id="461966" name="Rectangle 142"/>
            <p:cNvSpPr>
              <a:spLocks noChangeArrowheads="1"/>
            </p:cNvSpPr>
            <p:nvPr/>
          </p:nvSpPr>
          <p:spPr bwMode="auto">
            <a:xfrm>
              <a:off x="1201738" y="4829175"/>
              <a:ext cx="1746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67" name="Rectangle 143"/>
            <p:cNvSpPr>
              <a:spLocks noChangeArrowheads="1"/>
            </p:cNvSpPr>
            <p:nvPr/>
          </p:nvSpPr>
          <p:spPr bwMode="auto">
            <a:xfrm>
              <a:off x="1301750" y="4883150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1</a:t>
              </a:r>
              <a:endParaRPr lang="en-US"/>
            </a:p>
          </p:txBody>
        </p:sp>
        <p:sp>
          <p:nvSpPr>
            <p:cNvPr id="461968" name="Rectangle 144"/>
            <p:cNvSpPr>
              <a:spLocks noChangeArrowheads="1"/>
            </p:cNvSpPr>
            <p:nvPr/>
          </p:nvSpPr>
          <p:spPr bwMode="auto">
            <a:xfrm>
              <a:off x="1201738" y="5076825"/>
              <a:ext cx="174625" cy="179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/>
            </a:p>
          </p:txBody>
        </p:sp>
        <p:sp>
          <p:nvSpPr>
            <p:cNvPr id="461969" name="Rectangle 145"/>
            <p:cNvSpPr>
              <a:spLocks noChangeArrowheads="1"/>
            </p:cNvSpPr>
            <p:nvPr/>
          </p:nvSpPr>
          <p:spPr bwMode="auto">
            <a:xfrm>
              <a:off x="1301750" y="5135562"/>
              <a:ext cx="92075" cy="12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>
                  <a:solidFill>
                    <a:srgbClr val="000000"/>
                  </a:solidFill>
                  <a:latin typeface="TimesTen" pitchFamily="18" charset="0"/>
                </a:rPr>
                <a:t>2</a:t>
              </a:r>
              <a:endParaRPr lang="en-US"/>
            </a:p>
          </p:txBody>
        </p:sp>
        <p:sp>
          <p:nvSpPr>
            <p:cNvPr id="461970" name="Line 146"/>
            <p:cNvSpPr>
              <a:spLocks noChangeShapeType="1"/>
            </p:cNvSpPr>
            <p:nvPr/>
          </p:nvSpPr>
          <p:spPr bwMode="auto">
            <a:xfrm>
              <a:off x="5819775" y="5757862"/>
              <a:ext cx="155575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1" name="Freeform 147"/>
            <p:cNvSpPr>
              <a:spLocks/>
            </p:cNvSpPr>
            <p:nvPr/>
          </p:nvSpPr>
          <p:spPr bwMode="auto">
            <a:xfrm>
              <a:off x="4927600" y="5556250"/>
              <a:ext cx="593725" cy="1158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9" y="0"/>
                </a:cxn>
                <a:cxn ang="0">
                  <a:pos x="249" y="0"/>
                </a:cxn>
                <a:cxn ang="0">
                  <a:pos x="249" y="73"/>
                </a:cxn>
                <a:cxn ang="0">
                  <a:pos x="374" y="73"/>
                </a:cxn>
              </a:cxnLst>
              <a:rect l="0" t="0" r="r" b="b"/>
              <a:pathLst>
                <a:path w="374" h="73">
                  <a:moveTo>
                    <a:pt x="0" y="0"/>
                  </a:moveTo>
                  <a:lnTo>
                    <a:pt x="249" y="0"/>
                  </a:lnTo>
                  <a:lnTo>
                    <a:pt x="249" y="0"/>
                  </a:lnTo>
                  <a:lnTo>
                    <a:pt x="249" y="73"/>
                  </a:lnTo>
                  <a:lnTo>
                    <a:pt x="374" y="73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2" name="Freeform 148"/>
            <p:cNvSpPr>
              <a:spLocks/>
            </p:cNvSpPr>
            <p:nvPr/>
          </p:nvSpPr>
          <p:spPr bwMode="auto">
            <a:xfrm>
              <a:off x="4845050" y="5842000"/>
              <a:ext cx="676275" cy="142875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301" y="90"/>
                </a:cxn>
                <a:cxn ang="0">
                  <a:pos x="301" y="0"/>
                </a:cxn>
                <a:cxn ang="0">
                  <a:pos x="426" y="0"/>
                </a:cxn>
              </a:cxnLst>
              <a:rect l="0" t="0" r="r" b="b"/>
              <a:pathLst>
                <a:path w="426" h="90">
                  <a:moveTo>
                    <a:pt x="0" y="90"/>
                  </a:moveTo>
                  <a:lnTo>
                    <a:pt x="301" y="90"/>
                  </a:lnTo>
                  <a:lnTo>
                    <a:pt x="301" y="0"/>
                  </a:lnTo>
                  <a:lnTo>
                    <a:pt x="426" y="0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4" name="Line 150"/>
            <p:cNvSpPr>
              <a:spLocks noChangeShapeType="1"/>
            </p:cNvSpPr>
            <p:nvPr/>
          </p:nvSpPr>
          <p:spPr bwMode="auto">
            <a:xfrm flipH="1">
              <a:off x="4357688" y="5772150"/>
              <a:ext cx="215900" cy="1587"/>
            </a:xfrm>
            <a:prstGeom prst="line">
              <a:avLst/>
            </a:prstGeom>
            <a:noFill/>
            <a:ln w="7938" cap="sq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5" name="Line 151"/>
            <p:cNvSpPr>
              <a:spLocks noChangeShapeType="1"/>
            </p:cNvSpPr>
            <p:nvPr/>
          </p:nvSpPr>
          <p:spPr bwMode="auto">
            <a:xfrm>
              <a:off x="3725863" y="5472112"/>
              <a:ext cx="1027112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6" name="Line 152"/>
            <p:cNvSpPr>
              <a:spLocks noChangeShapeType="1"/>
            </p:cNvSpPr>
            <p:nvPr/>
          </p:nvSpPr>
          <p:spPr bwMode="auto">
            <a:xfrm>
              <a:off x="3725863" y="6069012"/>
              <a:ext cx="1027112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7" name="Freeform 153"/>
            <p:cNvSpPr>
              <a:spLocks/>
            </p:cNvSpPr>
            <p:nvPr/>
          </p:nvSpPr>
          <p:spPr bwMode="auto">
            <a:xfrm>
              <a:off x="3844925" y="5472112"/>
              <a:ext cx="214313" cy="2143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5"/>
                </a:cxn>
                <a:cxn ang="0">
                  <a:pos x="135" y="135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8" name="Freeform 154"/>
            <p:cNvSpPr>
              <a:spLocks/>
            </p:cNvSpPr>
            <p:nvPr/>
          </p:nvSpPr>
          <p:spPr bwMode="auto">
            <a:xfrm>
              <a:off x="3844925" y="5856287"/>
              <a:ext cx="214313" cy="212725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0" y="0"/>
                </a:cxn>
                <a:cxn ang="0">
                  <a:pos x="135" y="0"/>
                </a:cxn>
              </a:cxnLst>
              <a:rect l="0" t="0" r="r" b="b"/>
              <a:pathLst>
                <a:path w="135" h="134">
                  <a:moveTo>
                    <a:pt x="0" y="134"/>
                  </a:moveTo>
                  <a:lnTo>
                    <a:pt x="0" y="0"/>
                  </a:lnTo>
                  <a:lnTo>
                    <a:pt x="135" y="0"/>
                  </a:lnTo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79" name="Rectangle 155"/>
            <p:cNvSpPr>
              <a:spLocks noChangeArrowheads="1"/>
            </p:cNvSpPr>
            <p:nvPr/>
          </p:nvSpPr>
          <p:spPr bwMode="auto">
            <a:xfrm>
              <a:off x="1535113" y="5340350"/>
              <a:ext cx="1903412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(c) 3-input odd function circuit as</a:t>
              </a:r>
              <a:endParaRPr lang="en-US"/>
            </a:p>
          </p:txBody>
        </p:sp>
        <p:sp>
          <p:nvSpPr>
            <p:cNvPr id="461980" name="Rectangle 156"/>
            <p:cNvSpPr>
              <a:spLocks noChangeArrowheads="1"/>
            </p:cNvSpPr>
            <p:nvPr/>
          </p:nvSpPr>
          <p:spPr bwMode="auto">
            <a:xfrm>
              <a:off x="1535113" y="5476875"/>
              <a:ext cx="186372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      interconnected exclusive-OR</a:t>
              </a:r>
              <a:endParaRPr lang="en-US"/>
            </a:p>
          </p:txBody>
        </p:sp>
        <p:sp>
          <p:nvSpPr>
            <p:cNvPr id="461981" name="Rectangle 157"/>
            <p:cNvSpPr>
              <a:spLocks noChangeArrowheads="1"/>
            </p:cNvSpPr>
            <p:nvPr/>
          </p:nvSpPr>
          <p:spPr bwMode="auto">
            <a:xfrm>
              <a:off x="1535113" y="5614987"/>
              <a:ext cx="611187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      blocks</a:t>
              </a:r>
              <a:endParaRPr lang="en-US"/>
            </a:p>
          </p:txBody>
        </p:sp>
        <p:sp>
          <p:nvSpPr>
            <p:cNvPr id="461982" name="Oval 158"/>
            <p:cNvSpPr>
              <a:spLocks noChangeArrowheads="1"/>
            </p:cNvSpPr>
            <p:nvPr/>
          </p:nvSpPr>
          <p:spPr bwMode="auto">
            <a:xfrm>
              <a:off x="4549775" y="5748337"/>
              <a:ext cx="46038" cy="4603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83" name="Oval 159"/>
            <p:cNvSpPr>
              <a:spLocks noChangeArrowheads="1"/>
            </p:cNvSpPr>
            <p:nvPr/>
          </p:nvSpPr>
          <p:spPr bwMode="auto">
            <a:xfrm>
              <a:off x="3821113" y="6046787"/>
              <a:ext cx="46037" cy="4603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84" name="Oval 160"/>
            <p:cNvSpPr>
              <a:spLocks noChangeArrowheads="1"/>
            </p:cNvSpPr>
            <p:nvPr/>
          </p:nvSpPr>
          <p:spPr bwMode="auto">
            <a:xfrm>
              <a:off x="3821113" y="5448300"/>
              <a:ext cx="46037" cy="4603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85" name="Rectangle 161"/>
            <p:cNvSpPr>
              <a:spLocks noChangeArrowheads="1"/>
            </p:cNvSpPr>
            <p:nvPr/>
          </p:nvSpPr>
          <p:spPr bwMode="auto">
            <a:xfrm>
              <a:off x="3748088" y="6273800"/>
              <a:ext cx="2378075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(d) Exclusive-OR block as interconnected</a:t>
              </a:r>
              <a:endParaRPr lang="en-US"/>
            </a:p>
          </p:txBody>
        </p:sp>
        <p:sp>
          <p:nvSpPr>
            <p:cNvPr id="461986" name="Rectangle 162"/>
            <p:cNvSpPr>
              <a:spLocks noChangeArrowheads="1"/>
            </p:cNvSpPr>
            <p:nvPr/>
          </p:nvSpPr>
          <p:spPr bwMode="auto">
            <a:xfrm>
              <a:off x="3748088" y="6410325"/>
              <a:ext cx="717550" cy="17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900">
                  <a:solidFill>
                    <a:srgbClr val="000000"/>
                  </a:solidFill>
                  <a:latin typeface="TimesTen" pitchFamily="18" charset="0"/>
                </a:rPr>
                <a:t>      NANDs</a:t>
              </a:r>
              <a:endParaRPr lang="en-US"/>
            </a:p>
          </p:txBody>
        </p:sp>
        <p:sp>
          <p:nvSpPr>
            <p:cNvPr id="461987" name="Freeform 163"/>
            <p:cNvSpPr>
              <a:spLocks/>
            </p:cNvSpPr>
            <p:nvPr/>
          </p:nvSpPr>
          <p:spPr bwMode="auto">
            <a:xfrm>
              <a:off x="1701800" y="4695825"/>
              <a:ext cx="331788" cy="258762"/>
            </a:xfrm>
            <a:custGeom>
              <a:avLst/>
              <a:gdLst/>
              <a:ahLst/>
              <a:cxnLst>
                <a:cxn ang="0">
                  <a:pos x="1" y="94"/>
                </a:cxn>
                <a:cxn ang="0">
                  <a:pos x="13" y="4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123" y="47"/>
                </a:cxn>
                <a:cxn ang="0">
                  <a:pos x="122" y="49"/>
                </a:cxn>
                <a:cxn ang="0">
                  <a:pos x="40" y="96"/>
                </a:cxn>
                <a:cxn ang="0">
                  <a:pos x="0" y="96"/>
                </a:cxn>
                <a:cxn ang="0">
                  <a:pos x="1" y="94"/>
                </a:cxn>
              </a:cxnLst>
              <a:rect l="0" t="0" r="r" b="b"/>
              <a:pathLst>
                <a:path w="123" h="96">
                  <a:moveTo>
                    <a:pt x="1" y="94"/>
                  </a:moveTo>
                  <a:cubicBezTo>
                    <a:pt x="9" y="79"/>
                    <a:pt x="13" y="63"/>
                    <a:pt x="13" y="46"/>
                  </a:cubicBezTo>
                  <a:cubicBezTo>
                    <a:pt x="13" y="31"/>
                    <a:pt x="9" y="15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4" y="0"/>
                    <a:pt x="105" y="17"/>
                    <a:pt x="123" y="47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05" y="79"/>
                    <a:pt x="74" y="96"/>
                    <a:pt x="4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" y="94"/>
                    <a:pt x="1" y="94"/>
                    <a:pt x="1" y="94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88" name="Freeform 164"/>
            <p:cNvSpPr>
              <a:spLocks/>
            </p:cNvSpPr>
            <p:nvPr/>
          </p:nvSpPr>
          <p:spPr bwMode="auto">
            <a:xfrm>
              <a:off x="1655763" y="4695825"/>
              <a:ext cx="38100" cy="258762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1" y="94"/>
                </a:cxn>
                <a:cxn ang="0">
                  <a:pos x="1" y="94"/>
                </a:cxn>
                <a:cxn ang="0">
                  <a:pos x="14" y="46"/>
                </a:cxn>
                <a:cxn ang="0">
                  <a:pos x="2" y="2"/>
                </a:cxn>
                <a:cxn ang="0">
                  <a:pos x="1" y="0"/>
                </a:cxn>
              </a:cxnLst>
              <a:rect l="0" t="0" r="r" b="b"/>
              <a:pathLst>
                <a:path w="14" h="96">
                  <a:moveTo>
                    <a:pt x="0" y="96"/>
                  </a:move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9" y="79"/>
                    <a:pt x="14" y="63"/>
                    <a:pt x="14" y="46"/>
                  </a:cubicBezTo>
                  <a:cubicBezTo>
                    <a:pt x="14" y="31"/>
                    <a:pt x="10" y="15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89" name="Freeform 165"/>
            <p:cNvSpPr>
              <a:spLocks/>
            </p:cNvSpPr>
            <p:nvPr/>
          </p:nvSpPr>
          <p:spPr bwMode="auto">
            <a:xfrm>
              <a:off x="2832100" y="4776787"/>
              <a:ext cx="333375" cy="260350"/>
            </a:xfrm>
            <a:custGeom>
              <a:avLst/>
              <a:gdLst/>
              <a:ahLst/>
              <a:cxnLst>
                <a:cxn ang="0">
                  <a:pos x="2" y="94"/>
                </a:cxn>
                <a:cxn ang="0">
                  <a:pos x="14" y="46"/>
                </a:cxn>
                <a:cxn ang="0">
                  <a:pos x="2" y="2"/>
                </a:cxn>
                <a:cxn ang="0">
                  <a:pos x="1" y="0"/>
                </a:cxn>
                <a:cxn ang="0">
                  <a:pos x="41" y="0"/>
                </a:cxn>
                <a:cxn ang="0">
                  <a:pos x="123" y="47"/>
                </a:cxn>
                <a:cxn ang="0">
                  <a:pos x="123" y="50"/>
                </a:cxn>
                <a:cxn ang="0">
                  <a:pos x="41" y="97"/>
                </a:cxn>
                <a:cxn ang="0">
                  <a:pos x="0" y="97"/>
                </a:cxn>
                <a:cxn ang="0">
                  <a:pos x="2" y="94"/>
                </a:cxn>
              </a:cxnLst>
              <a:rect l="0" t="0" r="r" b="b"/>
              <a:pathLst>
                <a:path w="123" h="97">
                  <a:moveTo>
                    <a:pt x="2" y="94"/>
                  </a:moveTo>
                  <a:cubicBezTo>
                    <a:pt x="10" y="79"/>
                    <a:pt x="14" y="63"/>
                    <a:pt x="14" y="46"/>
                  </a:cubicBezTo>
                  <a:cubicBezTo>
                    <a:pt x="14" y="31"/>
                    <a:pt x="10" y="16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74" y="0"/>
                    <a:pt x="106" y="18"/>
                    <a:pt x="123" y="47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05" y="79"/>
                    <a:pt x="74" y="97"/>
                    <a:pt x="41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4"/>
                    <a:pt x="2" y="94"/>
                    <a:pt x="2" y="94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0" name="Freeform 166"/>
            <p:cNvSpPr>
              <a:spLocks/>
            </p:cNvSpPr>
            <p:nvPr/>
          </p:nvSpPr>
          <p:spPr bwMode="auto">
            <a:xfrm>
              <a:off x="2787650" y="4776787"/>
              <a:ext cx="36513" cy="260350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2" y="94"/>
                </a:cxn>
                <a:cxn ang="0">
                  <a:pos x="2" y="94"/>
                </a:cxn>
                <a:cxn ang="0">
                  <a:pos x="14" y="46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14" h="97">
                  <a:moveTo>
                    <a:pt x="0" y="97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0" y="79"/>
                    <a:pt x="14" y="63"/>
                    <a:pt x="14" y="46"/>
                  </a:cubicBezTo>
                  <a:cubicBezTo>
                    <a:pt x="14" y="31"/>
                    <a:pt x="10" y="16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1" name="Line 167"/>
            <p:cNvSpPr>
              <a:spLocks noChangeShapeType="1"/>
            </p:cNvSpPr>
            <p:nvPr/>
          </p:nvSpPr>
          <p:spPr bwMode="auto">
            <a:xfrm>
              <a:off x="1855788" y="4911725"/>
              <a:ext cx="2955925" cy="417512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2" name="Line 168"/>
            <p:cNvSpPr>
              <a:spLocks noChangeShapeType="1"/>
            </p:cNvSpPr>
            <p:nvPr/>
          </p:nvSpPr>
          <p:spPr bwMode="auto">
            <a:xfrm>
              <a:off x="3024188" y="4900612"/>
              <a:ext cx="1820862" cy="428625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3" name="Freeform 169"/>
            <p:cNvSpPr>
              <a:spLocks/>
            </p:cNvSpPr>
            <p:nvPr/>
          </p:nvSpPr>
          <p:spPr bwMode="auto">
            <a:xfrm>
              <a:off x="3968750" y="5640387"/>
              <a:ext cx="314325" cy="261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7"/>
                </a:cxn>
                <a:cxn ang="0">
                  <a:pos x="67" y="96"/>
                </a:cxn>
                <a:cxn ang="0">
                  <a:pos x="116" y="49"/>
                </a:cxn>
                <a:cxn ang="0">
                  <a:pos x="68" y="0"/>
                </a:cxn>
                <a:cxn ang="0">
                  <a:pos x="0" y="0"/>
                </a:cxn>
              </a:cxnLst>
              <a:rect l="0" t="0" r="r" b="b"/>
              <a:pathLst>
                <a:path w="11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94" y="96"/>
                    <a:pt x="116" y="75"/>
                    <a:pt x="116" y="49"/>
                  </a:cubicBezTo>
                  <a:cubicBezTo>
                    <a:pt x="116" y="22"/>
                    <a:pt x="95" y="1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4" name="Oval 170"/>
            <p:cNvSpPr>
              <a:spLocks noChangeArrowheads="1"/>
            </p:cNvSpPr>
            <p:nvPr/>
          </p:nvSpPr>
          <p:spPr bwMode="auto">
            <a:xfrm>
              <a:off x="4283075" y="5734050"/>
              <a:ext cx="74613" cy="76200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5" name="Freeform 171"/>
            <p:cNvSpPr>
              <a:spLocks/>
            </p:cNvSpPr>
            <p:nvPr/>
          </p:nvSpPr>
          <p:spPr bwMode="auto">
            <a:xfrm>
              <a:off x="4691063" y="5426075"/>
              <a:ext cx="312737" cy="26035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96"/>
                </a:cxn>
                <a:cxn ang="0">
                  <a:pos x="68" y="96"/>
                </a:cxn>
                <a:cxn ang="0">
                  <a:pos x="116" y="48"/>
                </a:cxn>
                <a:cxn ang="0">
                  <a:pos x="69" y="0"/>
                </a:cxn>
                <a:cxn ang="0">
                  <a:pos x="1" y="0"/>
                </a:cxn>
              </a:cxnLst>
              <a:rect l="0" t="0" r="r" b="b"/>
              <a:pathLst>
                <a:path w="116" h="96">
                  <a:moveTo>
                    <a:pt x="1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94" y="96"/>
                    <a:pt x="116" y="75"/>
                    <a:pt x="116" y="48"/>
                  </a:cubicBezTo>
                  <a:cubicBezTo>
                    <a:pt x="116" y="22"/>
                    <a:pt x="95" y="0"/>
                    <a:pt x="69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6" name="Oval 172"/>
            <p:cNvSpPr>
              <a:spLocks noChangeArrowheads="1"/>
            </p:cNvSpPr>
            <p:nvPr/>
          </p:nvSpPr>
          <p:spPr bwMode="auto">
            <a:xfrm>
              <a:off x="5003800" y="5518150"/>
              <a:ext cx="76200" cy="76200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7" name="Freeform 173"/>
            <p:cNvSpPr>
              <a:spLocks/>
            </p:cNvSpPr>
            <p:nvPr/>
          </p:nvSpPr>
          <p:spPr bwMode="auto">
            <a:xfrm>
              <a:off x="4691063" y="5856287"/>
              <a:ext cx="312737" cy="25876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96"/>
                </a:cxn>
                <a:cxn ang="0">
                  <a:pos x="68" y="96"/>
                </a:cxn>
                <a:cxn ang="0">
                  <a:pos x="116" y="48"/>
                </a:cxn>
                <a:cxn ang="0">
                  <a:pos x="69" y="0"/>
                </a:cxn>
                <a:cxn ang="0">
                  <a:pos x="1" y="0"/>
                </a:cxn>
              </a:cxnLst>
              <a:rect l="0" t="0" r="r" b="b"/>
              <a:pathLst>
                <a:path w="116" h="96">
                  <a:moveTo>
                    <a:pt x="1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94" y="96"/>
                    <a:pt x="116" y="75"/>
                    <a:pt x="116" y="48"/>
                  </a:cubicBezTo>
                  <a:cubicBezTo>
                    <a:pt x="116" y="22"/>
                    <a:pt x="95" y="0"/>
                    <a:pt x="69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8" name="Oval 174"/>
            <p:cNvSpPr>
              <a:spLocks noChangeArrowheads="1"/>
            </p:cNvSpPr>
            <p:nvPr/>
          </p:nvSpPr>
          <p:spPr bwMode="auto">
            <a:xfrm>
              <a:off x="5003800" y="5948362"/>
              <a:ext cx="76200" cy="74613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999" name="Freeform 175"/>
            <p:cNvSpPr>
              <a:spLocks/>
            </p:cNvSpPr>
            <p:nvPr/>
          </p:nvSpPr>
          <p:spPr bwMode="auto">
            <a:xfrm>
              <a:off x="5430838" y="5626100"/>
              <a:ext cx="312737" cy="2619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7"/>
                </a:cxn>
                <a:cxn ang="0">
                  <a:pos x="67" y="97"/>
                </a:cxn>
                <a:cxn ang="0">
                  <a:pos x="116" y="49"/>
                </a:cxn>
                <a:cxn ang="0">
                  <a:pos x="68" y="0"/>
                </a:cxn>
                <a:cxn ang="0">
                  <a:pos x="0" y="0"/>
                </a:cxn>
              </a:cxnLst>
              <a:rect l="0" t="0" r="r" b="b"/>
              <a:pathLst>
                <a:path w="116" h="97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93" y="97"/>
                    <a:pt x="116" y="75"/>
                    <a:pt x="116" y="49"/>
                  </a:cubicBezTo>
                  <a:cubicBezTo>
                    <a:pt x="116" y="22"/>
                    <a:pt x="94" y="1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0" name="Oval 176"/>
            <p:cNvSpPr>
              <a:spLocks noChangeArrowheads="1"/>
            </p:cNvSpPr>
            <p:nvPr/>
          </p:nvSpPr>
          <p:spPr bwMode="auto">
            <a:xfrm>
              <a:off x="5743575" y="5721350"/>
              <a:ext cx="76200" cy="74612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1" name="Line 177"/>
            <p:cNvSpPr>
              <a:spLocks noChangeShapeType="1"/>
            </p:cNvSpPr>
            <p:nvPr/>
          </p:nvSpPr>
          <p:spPr bwMode="auto">
            <a:xfrm>
              <a:off x="1920875" y="1236662"/>
              <a:ext cx="2528888" cy="24923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2" name="Line 178"/>
            <p:cNvSpPr>
              <a:spLocks noChangeShapeType="1"/>
            </p:cNvSpPr>
            <p:nvPr/>
          </p:nvSpPr>
          <p:spPr bwMode="auto">
            <a:xfrm flipH="1">
              <a:off x="2425700" y="2333625"/>
              <a:ext cx="1327150" cy="2289175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3" name="Line 179"/>
            <p:cNvSpPr>
              <a:spLocks noChangeShapeType="1"/>
            </p:cNvSpPr>
            <p:nvPr/>
          </p:nvSpPr>
          <p:spPr bwMode="auto">
            <a:xfrm flipH="1">
              <a:off x="2425700" y="3189287"/>
              <a:ext cx="1327150" cy="143351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4" name="Line 180"/>
            <p:cNvSpPr>
              <a:spLocks noChangeShapeType="1"/>
            </p:cNvSpPr>
            <p:nvPr/>
          </p:nvSpPr>
          <p:spPr bwMode="auto">
            <a:xfrm flipV="1">
              <a:off x="2444750" y="3208337"/>
              <a:ext cx="2786063" cy="141446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5" name="Line 181"/>
            <p:cNvSpPr>
              <a:spLocks noChangeShapeType="1"/>
            </p:cNvSpPr>
            <p:nvPr/>
          </p:nvSpPr>
          <p:spPr bwMode="auto">
            <a:xfrm flipH="1">
              <a:off x="2425700" y="4046537"/>
              <a:ext cx="1338263" cy="57626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2006" name="Line 182"/>
            <p:cNvSpPr>
              <a:spLocks noChangeShapeType="1"/>
            </p:cNvSpPr>
            <p:nvPr/>
          </p:nvSpPr>
          <p:spPr bwMode="auto">
            <a:xfrm flipH="1">
              <a:off x="4565650" y="5637212"/>
              <a:ext cx="120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2007" name="Line 183"/>
            <p:cNvSpPr>
              <a:spLocks noChangeShapeType="1"/>
            </p:cNvSpPr>
            <p:nvPr/>
          </p:nvSpPr>
          <p:spPr bwMode="auto">
            <a:xfrm flipH="1">
              <a:off x="4568825" y="5900737"/>
              <a:ext cx="123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2008" name="Line 184"/>
            <p:cNvSpPr>
              <a:spLocks noChangeShapeType="1"/>
            </p:cNvSpPr>
            <p:nvPr/>
          </p:nvSpPr>
          <p:spPr bwMode="auto">
            <a:xfrm>
              <a:off x="4562475" y="5634037"/>
              <a:ext cx="0" cy="263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3">
            <a:alphaModFix amt="8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86512" y="142852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4348" y="1285860"/>
            <a:ext cx="7715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"/>
            </a:pPr>
            <a:r>
              <a:rPr lang="fa-IR" sz="3600" smtClean="0">
                <a:solidFill>
                  <a:schemeClr val="bg2"/>
                </a:solidFill>
                <a:cs typeface="B Lotus" pitchFamily="2" charset="-78"/>
              </a:rPr>
              <a:t>مدارات </a:t>
            </a:r>
            <a:r>
              <a:rPr lang="fa-IR" sz="3600" dirty="0" smtClean="0">
                <a:solidFill>
                  <a:schemeClr val="bg2"/>
                </a:solidFill>
                <a:cs typeface="B Lotus" pitchFamily="2" charset="-78"/>
              </a:rPr>
              <a:t>منطقی ترکیبی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chemeClr val="bg2"/>
                </a:solidFill>
                <a:cs typeface="B Lotus" pitchFamily="2" charset="-78"/>
              </a:rPr>
              <a:t> طراحی مدارات منطقی ترکیبی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chemeClr val="bg2"/>
                </a:solidFill>
                <a:cs typeface="B Lotus" pitchFamily="2" charset="-78"/>
              </a:rPr>
              <a:t> طراحی ماجولار مدارات منطقی ترکیبی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6886575" cy="792163"/>
          </a:xfrm>
        </p:spPr>
        <p:txBody>
          <a:bodyPr/>
          <a:lstStyle/>
          <a:p>
            <a:pPr algn="l"/>
            <a:r>
              <a:rPr lang="en-US" altLang="ar-SA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Reusable Functions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45773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8077200" cy="205263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>
                <a:cs typeface="Times New Roman" pitchFamily="18" charset="0"/>
              </a:rPr>
              <a:t>Whenever possible, we try to decompose a complex design into common, </a:t>
            </a:r>
            <a:r>
              <a:rPr lang="en-US" sz="2400" i="1" dirty="0">
                <a:cs typeface="Times New Roman" pitchFamily="18" charset="0"/>
              </a:rPr>
              <a:t>reusable</a:t>
            </a:r>
            <a:r>
              <a:rPr lang="en-US" sz="2400" dirty="0">
                <a:cs typeface="Times New Roman" pitchFamily="18" charset="0"/>
              </a:rPr>
              <a:t> function blocks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>
                <a:cs typeface="Times New Roman" pitchFamily="18" charset="0"/>
              </a:rPr>
              <a:t>These blocks are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000" dirty="0">
                <a:cs typeface="Times New Roman" pitchFamily="18" charset="0"/>
              </a:rPr>
              <a:t>verified and well-documented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000" dirty="0">
                <a:cs typeface="Times New Roman" pitchFamily="18" charset="0"/>
              </a:rPr>
              <a:t>placed in libraries for future </a:t>
            </a:r>
            <a:r>
              <a:rPr lang="en-US" sz="2000" dirty="0" smtClean="0">
                <a:cs typeface="Times New Roman" pitchFamily="18" charset="0"/>
              </a:rPr>
              <a:t>use</a:t>
            </a:r>
            <a:endParaRPr lang="en-US" sz="2000" dirty="0"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2335D8B4-00DD-4106-A2A8-AA38F29F005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43000" y="3551872"/>
            <a:ext cx="723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None/>
            </a:pPr>
            <a:r>
              <a:rPr lang="fa-IR" sz="3600" b="1" dirty="0" smtClean="0">
                <a:solidFill>
                  <a:srgbClr val="FF3300"/>
                </a:solidFill>
                <a:cs typeface="Nazanin" pitchFamily="2" charset="-78"/>
              </a:rPr>
              <a:t>فوايد</a:t>
            </a:r>
            <a:r>
              <a:rPr lang="fa-IR" sz="2800" b="1" i="1" dirty="0" smtClean="0">
                <a:solidFill>
                  <a:srgbClr val="FF3300"/>
                </a:solidFill>
                <a:cs typeface="Nazanin" pitchFamily="2" charset="-78"/>
              </a:rPr>
              <a:t>:</a:t>
            </a:r>
          </a:p>
          <a:p>
            <a:pPr lvl="1" algn="just" rtl="1">
              <a:buNone/>
            </a:pPr>
            <a:r>
              <a:rPr lang="fa-IR" sz="2800" dirty="0" smtClean="0">
                <a:cs typeface="Nazanin" pitchFamily="2" charset="-78"/>
              </a:rPr>
              <a:t>1- هزينة كمتر براي ساخت مدار</a:t>
            </a:r>
          </a:p>
          <a:p>
            <a:pPr lvl="1" algn="just" rtl="1">
              <a:buNone/>
            </a:pPr>
            <a:endParaRPr lang="fa-IR" sz="2800" dirty="0" smtClean="0">
              <a:cs typeface="Nazanin" pitchFamily="2" charset="-78"/>
            </a:endParaRPr>
          </a:p>
          <a:p>
            <a:pPr lvl="1" algn="just" rtl="1">
              <a:buNone/>
            </a:pPr>
            <a:r>
              <a:rPr lang="fa-IR" sz="2800" dirty="0" smtClean="0">
                <a:cs typeface="Nazanin" pitchFamily="2" charset="-78"/>
              </a:rPr>
              <a:t>2- استفاده از بعضي مدولهاي آماده و ساده‌تر شدن طراحي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AutoShape 6"/>
          <p:cNvSpPr>
            <a:spLocks/>
          </p:cNvSpPr>
          <p:nvPr/>
        </p:nvSpPr>
        <p:spPr bwMode="auto">
          <a:xfrm rot="10800000" flipH="1">
            <a:off x="6448441" y="1357298"/>
            <a:ext cx="409575" cy="3571900"/>
          </a:xfrm>
          <a:prstGeom prst="rightBrace">
            <a:avLst>
              <a:gd name="adj1" fmla="val 41118"/>
              <a:gd name="adj2" fmla="val 50718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785787" y="5669837"/>
            <a:ext cx="78581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2400" dirty="0">
                <a:latin typeface="Times New Roman" pitchFamily="18" charset="0"/>
              </a:rPr>
              <a:t>Available in  IC’s as MSI and used as</a:t>
            </a:r>
          </a:p>
          <a:p>
            <a:pPr algn="ctr">
              <a:buNone/>
            </a:pPr>
            <a:r>
              <a:rPr lang="en-US" sz="2400" i="1" dirty="0">
                <a:latin typeface="Times New Roman" pitchFamily="18" charset="0"/>
              </a:rPr>
              <a:t>standard cells</a:t>
            </a:r>
            <a:r>
              <a:rPr lang="en-US" sz="2400" dirty="0">
                <a:latin typeface="Times New Roman" pitchFamily="18" charset="0"/>
              </a:rPr>
              <a:t> in complex VLSI (ASIC)</a:t>
            </a:r>
          </a:p>
        </p:txBody>
      </p:sp>
      <p:sp>
        <p:nvSpPr>
          <p:cNvPr id="27656" name="Rectangle 8"/>
          <p:cNvSpPr>
            <a:spLocks noGrp="1" noChangeArrowheads="1"/>
          </p:cNvSpPr>
          <p:nvPr>
            <p:ph type="title"/>
          </p:nvPr>
        </p:nvSpPr>
        <p:spPr>
          <a:xfrm>
            <a:off x="4143372" y="71414"/>
            <a:ext cx="4857784" cy="1000132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مهمترین مدارهای </a:t>
            </a:r>
            <a:r>
              <a:rPr lang="fa-IR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ترکیبی</a:t>
            </a:r>
            <a:endParaRPr lang="en-US" sz="3200" b="1" kern="1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7658" name="Rectangle 10"/>
          <p:cNvSpPr>
            <a:spLocks noGrp="1" noChangeArrowheads="1"/>
          </p:cNvSpPr>
          <p:nvPr>
            <p:ph idx="1"/>
          </p:nvPr>
        </p:nvSpPr>
        <p:spPr>
          <a:xfrm>
            <a:off x="1285852" y="1571612"/>
            <a:ext cx="4886331" cy="3214710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90000"/>
              </a:lnSpc>
              <a:buNone/>
            </a:pPr>
            <a:r>
              <a:rPr lang="en-US" sz="2400" dirty="0" smtClean="0">
                <a:cs typeface="B Lotus" pitchFamily="2" charset="-78"/>
              </a:rPr>
              <a:t>Adders</a:t>
            </a: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sz="2400" dirty="0">
                <a:cs typeface="B Lotus" pitchFamily="2" charset="-78"/>
              </a:rPr>
              <a:t>جمع کننده</a:t>
            </a: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>
                <a:cs typeface="B Lotus" pitchFamily="2" charset="-78"/>
              </a:rPr>
              <a:t> </a:t>
            </a:r>
            <a:r>
              <a:rPr lang="en-US" sz="2400" dirty="0" err="1">
                <a:cs typeface="B Lotus" pitchFamily="2" charset="-78"/>
              </a:rPr>
              <a:t>Subtractors</a:t>
            </a:r>
            <a:r>
              <a:rPr lang="fa-IR" sz="2400" dirty="0">
                <a:cs typeface="B Lotus" pitchFamily="2" charset="-78"/>
              </a:rPr>
              <a:t>تفریق کننده</a:t>
            </a: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>
                <a:cs typeface="B Lotus" pitchFamily="2" charset="-78"/>
              </a:rPr>
              <a:t> Comparators</a:t>
            </a:r>
            <a:r>
              <a:rPr lang="fa-IR" sz="2400" dirty="0">
                <a:cs typeface="B Lotus" pitchFamily="2" charset="-78"/>
              </a:rPr>
              <a:t>مقایسه کننده</a:t>
            </a: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>
                <a:cs typeface="B Lotus" pitchFamily="2" charset="-78"/>
              </a:rPr>
              <a:t> Decoders</a:t>
            </a:r>
            <a:r>
              <a:rPr lang="fa-IR" sz="2400" dirty="0">
                <a:cs typeface="B Lotus" pitchFamily="2" charset="-78"/>
              </a:rPr>
              <a:t>دیکدر</a:t>
            </a: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>
                <a:cs typeface="B Lotus" pitchFamily="2" charset="-78"/>
              </a:rPr>
              <a:t> Encoders</a:t>
            </a:r>
            <a:r>
              <a:rPr lang="fa-IR" sz="2400" dirty="0">
                <a:cs typeface="B Lotus" pitchFamily="2" charset="-78"/>
              </a:rPr>
              <a:t>انکدر</a:t>
            </a: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 smtClean="0">
                <a:cs typeface="B Lotus" pitchFamily="2" charset="-78"/>
              </a:rPr>
              <a:t> Multiplexers</a:t>
            </a:r>
            <a:r>
              <a:rPr lang="fa-IR" sz="2400" dirty="0" smtClean="0">
                <a:cs typeface="B Lotus" pitchFamily="2" charset="-78"/>
              </a:rPr>
              <a:t>تسهیم کننده</a:t>
            </a:r>
          </a:p>
          <a:p>
            <a:pPr algn="r" rtl="1">
              <a:lnSpc>
                <a:spcPct val="90000"/>
              </a:lnSpc>
              <a:buNone/>
            </a:pPr>
            <a:r>
              <a:rPr lang="en-US" sz="2400" dirty="0" err="1" smtClean="0">
                <a:cs typeface="B Lotus" pitchFamily="2" charset="-78"/>
              </a:rPr>
              <a:t>DeMultiplexers</a:t>
            </a:r>
            <a:r>
              <a:rPr lang="en-US" sz="2400" dirty="0" smtClean="0">
                <a:cs typeface="B Lotus" pitchFamily="2" charset="-78"/>
              </a:rPr>
              <a:t> </a:t>
            </a:r>
            <a:r>
              <a:rPr lang="fa-IR" sz="2400" dirty="0" smtClean="0">
                <a:cs typeface="B Lotus" pitchFamily="2" charset="-78"/>
              </a:rPr>
              <a:t> </a:t>
            </a:r>
            <a:r>
              <a:rPr lang="fa-IR" altLang="zh-TW" sz="2400" dirty="0" smtClean="0">
                <a:cs typeface="B Lotus" pitchFamily="2" charset="-78"/>
              </a:rPr>
              <a:t>دي مالتي پلكسر</a:t>
            </a:r>
            <a:endParaRPr lang="fa-IR" sz="2400" dirty="0" smtClean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r>
              <a:rPr lang="en-US" altLang="zh-TW" sz="2400" dirty="0" smtClean="0">
                <a:cs typeface="B Lotus" pitchFamily="2" charset="-78"/>
              </a:rPr>
              <a:t>Seven Segment Display</a:t>
            </a:r>
          </a:p>
          <a:p>
            <a:pPr algn="r" rtl="1">
              <a:lnSpc>
                <a:spcPct val="90000"/>
              </a:lnSpc>
              <a:buNone/>
            </a:pPr>
            <a:endParaRPr lang="en-US" sz="2400" dirty="0">
              <a:cs typeface="B Lotus" pitchFamily="2" charset="-78"/>
            </a:endParaRPr>
          </a:p>
          <a:p>
            <a:pPr algn="r" rtl="1">
              <a:lnSpc>
                <a:spcPct val="90000"/>
              </a:lnSpc>
              <a:buNone/>
            </a:pPr>
            <a:endParaRPr lang="en-US" sz="2400" dirty="0">
              <a:cs typeface="B Lotus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357554" y="214290"/>
            <a:ext cx="5737237" cy="893747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-</a:t>
            </a:r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Full Adder </a:t>
            </a:r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و </a:t>
            </a:r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Half Adder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5887"/>
            <a:ext cx="8229600" cy="4114815"/>
          </a:xfrm>
        </p:spPr>
        <p:txBody>
          <a:bodyPr/>
          <a:lstStyle/>
          <a:p>
            <a:pPr algn="just" rtl="1" eaLnBrk="1" hangingPunct="1">
              <a:buClr>
                <a:srgbClr val="990099"/>
              </a:buCl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Full Adder</a:t>
            </a:r>
            <a:r>
              <a:rPr lang="fa-IR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 (تمام جمع کننده)</a:t>
            </a:r>
            <a:r>
              <a:rPr lang="en-US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: </a:t>
            </a:r>
            <a:r>
              <a:rPr lang="fa-IR" sz="2800" b="1" dirty="0" smtClean="0">
                <a:cs typeface="B Lotus" pitchFamily="2" charset="-78"/>
              </a:rPr>
              <a:t>يك مدار تركيبي با سه ورودي و دو خروجي است كه دو بيت داده و يك رقم نقلي را با هم جمع كرده و حاصل جمع و رقم نقلي را محاسبه مي كند.</a:t>
            </a:r>
          </a:p>
          <a:p>
            <a:pPr algn="just" rtl="1" eaLnBrk="1" hangingPunct="1">
              <a:buClr>
                <a:srgbClr val="990099"/>
              </a:buClr>
              <a:buFont typeface="Wingdings" pitchFamily="2" charset="2"/>
              <a:buChar char="q"/>
            </a:pPr>
            <a:endParaRPr lang="fa-IR" sz="2800" b="1" dirty="0" smtClean="0">
              <a:cs typeface="B Lotus" pitchFamily="2" charset="-78"/>
            </a:endParaRPr>
          </a:p>
          <a:p>
            <a:pPr algn="just" rtl="1" eaLnBrk="1" hangingPunct="1">
              <a:buClr>
                <a:srgbClr val="990099"/>
              </a:buClr>
              <a:buFont typeface="Wingdings" pitchFamily="2" charset="2"/>
              <a:buChar char="q"/>
            </a:pPr>
            <a:endParaRPr lang="en-US" sz="2800" b="1" dirty="0" smtClean="0">
              <a:cs typeface="B Lotus" pitchFamily="2" charset="-78"/>
            </a:endParaRPr>
          </a:p>
          <a:p>
            <a:pPr algn="just" rtl="1" eaLnBrk="1" hangingPunct="1">
              <a:buClr>
                <a:srgbClr val="990099"/>
              </a:buCl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Half Adder </a:t>
            </a:r>
            <a:r>
              <a:rPr lang="fa-IR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 (نیم جمع کننده)</a:t>
            </a:r>
            <a:r>
              <a:rPr lang="en-US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dirty="0" smtClean="0">
                <a:solidFill>
                  <a:schemeClr val="hlink"/>
                </a:solidFill>
                <a:latin typeface="Times New Roman" pitchFamily="18" charset="0"/>
                <a:cs typeface="B Lotus" pitchFamily="2" charset="-78"/>
              </a:rPr>
              <a:t>: </a:t>
            </a:r>
            <a:r>
              <a:rPr lang="fa-IR" sz="2800" b="1" dirty="0" smtClean="0">
                <a:cs typeface="B Lotus" pitchFamily="2" charset="-78"/>
              </a:rPr>
              <a:t>يك مدار تركيبي با دو ورودي و دو خروجي است كه دو بيت دودويي را با هم جمع كرده و حاصل جمع و رقم نقلي را محاسبه مي كند.</a:t>
            </a:r>
            <a:endParaRPr lang="en-US" sz="2800" b="1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926" y="60324"/>
            <a:ext cx="6186502" cy="1082660"/>
          </a:xfrm>
        </p:spPr>
        <p:txBody>
          <a:bodyPr/>
          <a:lstStyle/>
          <a:p>
            <a:pPr algn="r" rtl="1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روش جمع كردن دو عدد بصورت دستي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85860"/>
            <a:ext cx="8229600" cy="3043245"/>
          </a:xfrm>
        </p:spPr>
        <p:txBody>
          <a:bodyPr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قواعد جمع اعداد دودوئي به صورت زير  است: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1+1=0</a:t>
            </a:r>
            <a:r>
              <a:rPr lang="fa-IR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1+0=1</a:t>
            </a:r>
            <a:r>
              <a:rPr lang="fa-IR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0+1=1     </a:t>
            </a:r>
            <a:r>
              <a:rPr lang="fa-I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0+0=0</a:t>
            </a:r>
            <a:endParaRPr lang="fa-IR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دو عدد دودوئي همانند اعداد دهدهي از راست به چپ رقم به رقم جمع مي شوند. </a:t>
            </a:r>
          </a:p>
          <a:p>
            <a:pPr algn="r" rtl="1" eaLnBrk="1" hangingPunct="1">
              <a:buFont typeface="Wingdings" pitchFamily="2" charset="2"/>
              <a:buChar char="q"/>
            </a:pPr>
            <a:endParaRPr lang="fa-IR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57290" y="3071810"/>
            <a:ext cx="4429124" cy="3564773"/>
            <a:chOff x="1343" y="1206"/>
            <a:chExt cx="2920" cy="2424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462" y="1968"/>
              <a:ext cx="2706" cy="1235"/>
            </a:xfrm>
            <a:prstGeom prst="rect">
              <a:avLst/>
            </a:prstGeom>
            <a:noFill/>
            <a:ln w="254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r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911475" algn="l"/>
                  <a:tab pos="3314700" algn="l"/>
                </a:tabLst>
              </a:pPr>
              <a:r>
                <a:rPr lang="en-US" u="none" dirty="0">
                  <a:latin typeface="Comic Sans MS" pitchFamily="66" charset="0"/>
                </a:rPr>
                <a:t>	</a:t>
              </a:r>
              <a:r>
                <a:rPr lang="en-US" u="none" dirty="0">
                  <a:solidFill>
                    <a:schemeClr val="bg2"/>
                  </a:solidFill>
                  <a:latin typeface="Comic Sans MS" pitchFamily="66" charset="0"/>
                </a:rPr>
                <a:t>1	1	1	0</a:t>
              </a:r>
              <a:r>
                <a:rPr lang="en-US" u="none" dirty="0">
                  <a:solidFill>
                    <a:srgbClr val="3333FF"/>
                  </a:solidFill>
                  <a:latin typeface="Comic Sans MS" pitchFamily="66" charset="0"/>
                </a:rPr>
                <a:t>	</a:t>
              </a:r>
              <a:r>
                <a:rPr lang="en-US" sz="2000" u="none" dirty="0">
                  <a:solidFill>
                    <a:srgbClr val="3333FF"/>
                  </a:solidFill>
                  <a:latin typeface="Comic Sans MS" pitchFamily="66" charset="0"/>
                </a:rPr>
                <a:t>	</a:t>
              </a:r>
              <a:r>
                <a:rPr lang="fa-IR" sz="2000" u="none" dirty="0">
                  <a:solidFill>
                    <a:srgbClr val="FF0033"/>
                  </a:solidFill>
                  <a:latin typeface="Comic Sans MS" pitchFamily="66" charset="0"/>
                </a:rPr>
                <a:t>رقم نقلي ورودي</a:t>
              </a:r>
              <a:endParaRPr lang="en-US" sz="2000" u="none" dirty="0">
                <a:latin typeface="Comic Sans MS" pitchFamily="66" charset="0"/>
              </a:endParaRPr>
            </a:p>
            <a:p>
              <a:pPr algn="r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911475" algn="l"/>
                  <a:tab pos="3314700" algn="l"/>
                </a:tabLst>
              </a:pPr>
              <a:r>
                <a:rPr lang="en-US" u="none" dirty="0">
                  <a:latin typeface="Comic Sans MS" pitchFamily="66" charset="0"/>
                </a:rPr>
                <a:t>		1	0	1	1	</a:t>
              </a:r>
              <a:r>
                <a:rPr lang="fa-IR" sz="2000" u="none" dirty="0">
                  <a:latin typeface="Comic Sans MS" pitchFamily="66" charset="0"/>
                </a:rPr>
                <a:t>جمع شونده</a:t>
              </a:r>
              <a:endParaRPr lang="en-US" sz="2000" u="none" dirty="0">
                <a:latin typeface="Comic Sans MS" pitchFamily="66" charset="0"/>
              </a:endParaRPr>
            </a:p>
            <a:p>
              <a:pPr algn="r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911475" algn="l"/>
                  <a:tab pos="3314700" algn="l"/>
                </a:tabLst>
              </a:pPr>
              <a:r>
                <a:rPr lang="en-US" u="none" dirty="0">
                  <a:latin typeface="Comic Sans MS" pitchFamily="66" charset="0"/>
                </a:rPr>
                <a:t>+		1	1	1	0	</a:t>
              </a:r>
              <a:r>
                <a:rPr lang="fa-IR" sz="2000" u="none" dirty="0">
                  <a:latin typeface="Comic Sans MS" pitchFamily="66" charset="0"/>
                </a:rPr>
                <a:t>جمع كننده</a:t>
              </a:r>
              <a:endParaRPr lang="en-US" sz="2000" u="none" dirty="0">
                <a:latin typeface="Comic Sans MS" pitchFamily="66" charset="0"/>
              </a:endParaRPr>
            </a:p>
            <a:p>
              <a:pPr algn="r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911475" algn="l"/>
                  <a:tab pos="3314700" algn="l"/>
                </a:tabLst>
              </a:pPr>
              <a:r>
                <a:rPr lang="en-US" u="none" dirty="0">
                  <a:latin typeface="Comic Sans MS" pitchFamily="66" charset="0"/>
                </a:rPr>
                <a:t>	1	1	0	0	</a:t>
              </a:r>
              <a:r>
                <a:rPr lang="en-US" u="none" dirty="0" smtClean="0">
                  <a:latin typeface="Comic Sans MS" pitchFamily="66" charset="0"/>
                </a:rPr>
                <a:t>1</a:t>
              </a:r>
              <a:r>
                <a:rPr lang="fa-IR" u="none" dirty="0" smtClean="0">
                  <a:latin typeface="Comic Sans MS" pitchFamily="66" charset="0"/>
                </a:rPr>
                <a:t>حاصل جمع</a:t>
              </a:r>
              <a:r>
                <a:rPr lang="fa-IR" dirty="0" smtClean="0">
                  <a:latin typeface="Comic Sans MS" pitchFamily="66" charset="0"/>
                </a:rPr>
                <a:t> </a:t>
              </a:r>
              <a:endParaRPr lang="en-US" u="none" dirty="0">
                <a:latin typeface="Comic Sans MS" pitchFamily="66" charset="0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1536" y="2853"/>
              <a:ext cx="24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l" rtl="0">
                <a:buNone/>
              </a:pPr>
              <a:endParaRPr lang="en-US"/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2867" y="1206"/>
              <a:ext cx="1396" cy="481"/>
            </a:xfrm>
            <a:prstGeom prst="rect">
              <a:avLst/>
            </a:prstGeom>
            <a:noFill/>
            <a:ln w="254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r" rtl="0" eaLnBrk="0" hangingPunct="0">
                <a:buNone/>
              </a:pPr>
              <a:r>
                <a:rPr lang="en-US" sz="2000" u="none" dirty="0">
                  <a:latin typeface="Comic Sans MS" pitchFamily="66" charset="0"/>
                </a:rPr>
                <a:t>The initial carry</a:t>
              </a:r>
            </a:p>
            <a:p>
              <a:pPr algn="r" rtl="0" eaLnBrk="0" hangingPunct="0">
                <a:buNone/>
              </a:pPr>
              <a:r>
                <a:rPr lang="en-US" sz="2000" u="none" dirty="0">
                  <a:latin typeface="Comic Sans MS" pitchFamily="66" charset="0"/>
                </a:rPr>
                <a:t>in is implicitly 0</a:t>
              </a: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498" y="1671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pPr algn="l" rtl="0">
                <a:buNone/>
              </a:pPr>
              <a:endParaRPr lang="en-US"/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1343" y="3372"/>
              <a:ext cx="988" cy="233"/>
            </a:xfrm>
            <a:prstGeom prst="rect">
              <a:avLst/>
            </a:prstGeom>
            <a:noFill/>
            <a:ln w="254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r" rtl="0" eaLnBrk="0" hangingPunct="0">
                <a:buNone/>
              </a:pPr>
              <a:r>
                <a:rPr lang="fa-IR" sz="1800" b="1" dirty="0">
                  <a:solidFill>
                    <a:srgbClr val="FF0000"/>
                  </a:solidFill>
                  <a:latin typeface="Comic Sans MS" pitchFamily="66" charset="0"/>
                </a:rPr>
                <a:t>با ارزش ترين بيت</a:t>
              </a:r>
              <a:endParaRPr lang="en-US" sz="1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2508" y="3397"/>
              <a:ext cx="1057" cy="233"/>
            </a:xfrm>
            <a:prstGeom prst="rect">
              <a:avLst/>
            </a:prstGeom>
            <a:noFill/>
            <a:ln w="254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r" rtl="0" eaLnBrk="0" hangingPunct="0">
                <a:buNone/>
              </a:pPr>
              <a:r>
                <a:rPr lang="fa-IR" sz="1800" b="1" u="none" dirty="0">
                  <a:solidFill>
                    <a:srgbClr val="FF0000"/>
                  </a:solidFill>
                  <a:latin typeface="Comic Sans MS" pitchFamily="66" charset="0"/>
                </a:rPr>
                <a:t>كم ارزش ترين بيت</a:t>
              </a:r>
              <a:endParaRPr lang="en-US" sz="1800" b="1" u="none" dirty="0">
                <a:solidFill>
                  <a:srgbClr val="FF0033"/>
                </a:solidFill>
                <a:latin typeface="Comic Sans MS" pitchFamily="66" charset="0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1955" y="3105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pPr algn="l" rtl="0">
                <a:buNone/>
              </a:pPr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3133" y="3105"/>
              <a:ext cx="0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pPr algn="l" rtl="0">
                <a:buNone/>
              </a:pPr>
              <a:endParaRPr lang="en-US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215074" y="71414"/>
            <a:ext cx="2657436" cy="714380"/>
          </a:xfrm>
        </p:spPr>
        <p:txBody>
          <a:bodyPr/>
          <a:lstStyle/>
          <a:p>
            <a:pPr algn="r" rtl="1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جمع دو بيت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85794"/>
            <a:ext cx="8229600" cy="3286148"/>
          </a:xfrm>
        </p:spPr>
        <p:txBody>
          <a:bodyPr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براي ساخت يك تمام جمع كننده ابتدا بايد يك نيم جمع كننده كه فقط 2 بيت را جمع مي كند ساخته شود. در اين نيم جمع كننده دو بيت حاصلجمع وجود دارد كه يكي </a:t>
            </a:r>
            <a:r>
              <a:rPr lang="en-US" sz="2800" dirty="0" smtClean="0">
                <a:latin typeface="Times New Roman" pitchFamily="18" charset="0"/>
                <a:cs typeface="Nazanin" pitchFamily="2" charset="-78"/>
              </a:rPr>
              <a:t>Sum</a:t>
            </a: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وديگري </a:t>
            </a:r>
            <a:r>
              <a:rPr lang="en-US" sz="2800" dirty="0" smtClean="0">
                <a:latin typeface="Times New Roman" pitchFamily="18" charset="0"/>
                <a:cs typeface="Nazanin" pitchFamily="2" charset="-78"/>
              </a:rPr>
              <a:t>Carry out</a:t>
            </a: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رقم نقلي خروجي ناميده مي شود. </a:t>
            </a:r>
            <a:endParaRPr lang="en-US" sz="2800" dirty="0" smtClean="0">
              <a:latin typeface="Times New Roman" pitchFamily="18" charset="0"/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endParaRPr lang="fa-IR" sz="2800" dirty="0" smtClean="0">
              <a:latin typeface="Times New Roman" pitchFamily="18" charset="0"/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در زير جدول صحت، دياگرام منطقي و روابط منطقي ميان متغيرهاي ورودي/خروجي نمايش داده شده است.</a:t>
            </a:r>
            <a:endParaRPr lang="en-US" sz="2800" dirty="0" smtClean="0">
              <a:latin typeface="Times New Roman" pitchFamily="18" charset="0"/>
              <a:cs typeface="Nazanin" pitchFamily="2" charset="-78"/>
            </a:endParaRPr>
          </a:p>
        </p:txBody>
      </p:sp>
      <p:graphicFrame>
        <p:nvGraphicFramePr>
          <p:cNvPr id="4" name="Group 4"/>
          <p:cNvGraphicFramePr>
            <a:graphicFrameLocks noGrp="1"/>
          </p:cNvGraphicFramePr>
          <p:nvPr/>
        </p:nvGraphicFramePr>
        <p:xfrm>
          <a:off x="500034" y="3857628"/>
          <a:ext cx="2233613" cy="2601600"/>
        </p:xfrm>
        <a:graphic>
          <a:graphicData uri="http://schemas.openxmlformats.org/drawingml/2006/table">
            <a:tbl>
              <a:tblPr/>
              <a:tblGrid>
                <a:gridCol w="558800"/>
                <a:gridCol w="558800"/>
                <a:gridCol w="557213"/>
                <a:gridCol w="558800"/>
              </a:tblGrid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3929058" y="4524388"/>
            <a:ext cx="2036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None/>
            </a:pPr>
            <a:r>
              <a:rPr lang="en-US" sz="2200" u="none" dirty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sz="2200" u="none" dirty="0" err="1">
                <a:latin typeface="Times New Roman" pitchFamily="18" charset="0"/>
                <a:cs typeface="Times New Roman" pitchFamily="18" charset="0"/>
              </a:rPr>
              <a:t>x′y+xy</a:t>
            </a:r>
            <a:r>
              <a:rPr lang="en-US" sz="2200" u="none" dirty="0" smtClean="0">
                <a:latin typeface="Times New Roman" pitchFamily="18" charset="0"/>
                <a:cs typeface="Times New Roman" pitchFamily="18" charset="0"/>
              </a:rPr>
              <a:t>′ </a:t>
            </a:r>
            <a:endParaRPr lang="en-US" sz="2200" u="none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200" u="none" dirty="0"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en-US" sz="2200" u="none" dirty="0" err="1">
                <a:latin typeface="Times New Roman" pitchFamily="18" charset="0"/>
                <a:cs typeface="Times New Roman" pitchFamily="18" charset="0"/>
              </a:rPr>
              <a:t>xy</a:t>
            </a:r>
            <a:endParaRPr lang="en-US" sz="2200" u="none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3143240" y="-71462"/>
            <a:ext cx="5972188" cy="928670"/>
          </a:xfrm>
        </p:spPr>
        <p:txBody>
          <a:bodyPr lIns="92075" tIns="46038" rIns="92075" bIns="46038"/>
          <a:lstStyle/>
          <a:p>
            <a:pPr algn="r" rtl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طراحي نيم‌جمع كننده (</a:t>
            </a:r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H.A</a:t>
            </a:r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2800" b="1" dirty="0" smtClean="0">
              <a:cs typeface="Nazanin" pitchFamily="2" charset="-78"/>
            </a:endParaRPr>
          </a:p>
        </p:txBody>
      </p:sp>
      <p:sp>
        <p:nvSpPr>
          <p:cNvPr id="174083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557242" y="1100134"/>
            <a:ext cx="8229600" cy="1257296"/>
          </a:xfrm>
        </p:spPr>
        <p:txBody>
          <a:bodyPr lIns="92075" tIns="46038" rIns="92075" bIns="46038"/>
          <a:lstStyle/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نيم</a:t>
            </a:r>
            <a:r>
              <a:rPr lang="fa-IR" sz="2400" dirty="0" smtClean="0"/>
              <a:t>‌</a:t>
            </a:r>
            <a:r>
              <a:rPr lang="fa-IR" sz="2400" dirty="0" smtClean="0">
                <a:cs typeface="Nazanin" pitchFamily="2" charset="-78"/>
              </a:rPr>
              <a:t>جمع كننده مداري است كه دو بيت ورودي و دو خروجي دارد. 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دو صورت متفاوت پياده‌سازي مدار نيم‌جمع كننده</a:t>
            </a:r>
            <a:endParaRPr lang="en-US" sz="2400" dirty="0" smtClean="0"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fa-IR" sz="2400" dirty="0" smtClean="0"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</p:txBody>
      </p:sp>
      <p:sp>
        <p:nvSpPr>
          <p:cNvPr id="7" name="Shape 5121"/>
          <p:cNvSpPr txBox="1"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Nazanin" pitchFamily="2" charset="-78"/>
            </a:endParaRPr>
          </a:p>
        </p:txBody>
      </p:sp>
      <p:pic>
        <p:nvPicPr>
          <p:cNvPr id="859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71744"/>
            <a:ext cx="78295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85728"/>
            <a:ext cx="10572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12" y="142852"/>
            <a:ext cx="2714644" cy="785818"/>
          </a:xfrm>
        </p:spPr>
        <p:txBody>
          <a:bodyPr/>
          <a:lstStyle/>
          <a:p>
            <a:pPr algn="r" rtl="1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جمع سه بيت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1571636"/>
          </a:xfrm>
        </p:spPr>
        <p:txBody>
          <a:bodyPr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اما چيزي كه واقعاً لازم است جمع سه بيت است.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يك بيت آن مربوط به جمع كننده، يك بيت جمع شونده و يك بيت رقم نقلي ورودي است</a:t>
            </a:r>
            <a:r>
              <a:rPr lang="en-US" sz="2800" dirty="0" smtClean="0">
                <a:latin typeface="Times New Roman" pitchFamily="18" charset="0"/>
                <a:cs typeface="B Lotus" pitchFamily="2" charset="-78"/>
              </a:rPr>
              <a:t>.</a:t>
            </a:r>
            <a:endParaRPr lang="fa-IR" sz="28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 eaLnBrk="1" hangingPunct="1">
              <a:buNone/>
            </a:pPr>
            <a:endParaRPr lang="fa-IR" sz="28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 eaLnBrk="1" hangingPunct="1">
              <a:buNone/>
            </a:pPr>
            <a:endParaRPr lang="en-US" sz="2800" dirty="0" smtClean="0"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21507" name="Rectangle 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091" name="Clip" r:id="rId3" imgW="0" imgH="0" progId="">
                  <p:embed/>
                </p:oleObj>
              </mc:Choice>
              <mc:Fallback>
                <p:oleObj name="Clip" r:id="rId3" imgW="0" imgH="0" progId="">
                  <p:embed/>
                  <p:pic>
                    <p:nvPicPr>
                      <p:cNvPr id="0" name="Rectangle 6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9005" y="2897200"/>
            <a:ext cx="3175743" cy="2677642"/>
            <a:chOff x="1831" y="1104"/>
            <a:chExt cx="1582" cy="987"/>
          </a:xfrm>
        </p:grpSpPr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1990" y="1104"/>
              <a:ext cx="1354" cy="987"/>
            </a:xfrm>
            <a:prstGeom prst="rect">
              <a:avLst/>
            </a:prstGeom>
            <a:noFill/>
            <a:ln w="25400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r>
                <a:rPr lang="en-US" u="none" dirty="0">
                  <a:latin typeface="Comic Sans MS" pitchFamily="66" charset="0"/>
                </a:rPr>
                <a:t>	</a:t>
              </a:r>
              <a:r>
                <a:rPr lang="en-US" u="none" dirty="0">
                  <a:solidFill>
                    <a:schemeClr val="bg2"/>
                  </a:solidFill>
                  <a:latin typeface="Comic Sans MS" pitchFamily="66" charset="0"/>
                </a:rPr>
                <a:t>		1	</a:t>
              </a:r>
              <a:r>
                <a:rPr lang="en-US" u="none" dirty="0" smtClean="0">
                  <a:solidFill>
                    <a:schemeClr val="bg2"/>
                  </a:solidFill>
                  <a:latin typeface="Comic Sans MS" pitchFamily="66" charset="0"/>
                </a:rPr>
                <a:t>0</a:t>
              </a:r>
              <a:r>
                <a:rPr lang="en-US" u="none" dirty="0" smtClean="0">
                  <a:solidFill>
                    <a:schemeClr val="accent2"/>
                  </a:solidFill>
                  <a:latin typeface="Comic Sans MS" pitchFamily="66" charset="0"/>
                </a:rPr>
                <a:t>	</a:t>
              </a:r>
              <a:r>
                <a:rPr lang="en-US" dirty="0" smtClean="0">
                  <a:solidFill>
                    <a:schemeClr val="bg2"/>
                  </a:solidFill>
                  <a:latin typeface="Comic Sans MS" pitchFamily="66" charset="0"/>
                </a:rPr>
                <a:t>1 </a:t>
              </a:r>
              <a:endParaRPr lang="en-US" u="none" dirty="0" smtClean="0">
                <a:solidFill>
                  <a:schemeClr val="accent2"/>
                </a:solidFill>
                <a:latin typeface="Comic Sans MS" pitchFamily="66" charset="0"/>
              </a:endParaRPr>
            </a:p>
            <a:p>
              <a:pPr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r>
                <a:rPr lang="en-US" u="none" dirty="0" smtClean="0">
                  <a:latin typeface="Comic Sans MS" pitchFamily="66" charset="0"/>
                </a:rPr>
                <a:t>		1	0	1	1</a:t>
              </a:r>
            </a:p>
            <a:p>
              <a:pPr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r>
                <a:rPr lang="en-US" u="none" dirty="0" smtClean="0">
                  <a:latin typeface="Comic Sans MS" pitchFamily="66" charset="0"/>
                </a:rPr>
                <a:t>+</a:t>
              </a:r>
              <a:r>
                <a:rPr lang="en-US" u="none" dirty="0">
                  <a:latin typeface="Comic Sans MS" pitchFamily="66" charset="0"/>
                </a:rPr>
                <a:t>		1	</a:t>
              </a:r>
              <a:r>
                <a:rPr lang="en-US" u="none" dirty="0" smtClean="0">
                  <a:latin typeface="Comic Sans MS" pitchFamily="66" charset="0"/>
                </a:rPr>
                <a:t>0</a:t>
              </a:r>
              <a:r>
                <a:rPr lang="en-US" u="none" dirty="0">
                  <a:latin typeface="Comic Sans MS" pitchFamily="66" charset="0"/>
                </a:rPr>
                <a:t>	1	</a:t>
              </a:r>
              <a:r>
                <a:rPr lang="en-US" u="none" dirty="0" smtClean="0">
                  <a:latin typeface="Comic Sans MS" pitchFamily="66" charset="0"/>
                </a:rPr>
                <a:t>0</a:t>
              </a:r>
            </a:p>
            <a:p>
              <a:pPr algn="l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r>
                <a:rPr lang="en-US" dirty="0" smtClean="0">
                  <a:solidFill>
                    <a:schemeClr val="bg2"/>
                  </a:solidFill>
                  <a:latin typeface="Comic Sans MS" pitchFamily="66" charset="0"/>
                </a:rPr>
                <a:t>                </a:t>
              </a:r>
            </a:p>
            <a:p>
              <a:pPr algn="l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endParaRPr lang="en-US" dirty="0" smtClean="0">
                <a:solidFill>
                  <a:schemeClr val="bg2"/>
                </a:solidFill>
                <a:latin typeface="Comic Sans MS" pitchFamily="66" charset="0"/>
              </a:endParaRPr>
            </a:p>
            <a:p>
              <a:pPr algn="l" rtl="0" eaLnBrk="0" hangingPunct="0">
                <a:buNone/>
                <a:tabLst>
                  <a:tab pos="457200" algn="l"/>
                  <a:tab pos="912813" algn="l"/>
                  <a:tab pos="1370013" algn="l"/>
                  <a:tab pos="1827213" algn="l"/>
                  <a:tab pos="2282825" algn="l"/>
                  <a:tab pos="2740025" algn="l"/>
                  <a:tab pos="3314700" algn="l"/>
                </a:tabLst>
              </a:pPr>
              <a:r>
                <a:rPr lang="en-US" dirty="0" smtClean="0">
                  <a:solidFill>
                    <a:schemeClr val="bg2"/>
                  </a:solidFill>
                  <a:latin typeface="Comic Sans MS" pitchFamily="66" charset="0"/>
                </a:rPr>
                <a:t>1  0  0  1  0</a:t>
              </a:r>
            </a:p>
          </p:txBody>
        </p:sp>
        <p:sp>
          <p:nvSpPr>
            <p:cNvPr id="21513" name="Line 9"/>
            <p:cNvSpPr>
              <a:spLocks noChangeShapeType="1"/>
            </p:cNvSpPr>
            <p:nvPr/>
          </p:nvSpPr>
          <p:spPr bwMode="auto">
            <a:xfrm flipV="1">
              <a:off x="1831" y="1800"/>
              <a:ext cx="1582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5172108" y="71414"/>
            <a:ext cx="3900486" cy="928694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طراحي تمام‌جمع‌كننده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76131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2984"/>
            <a:ext cx="8229600" cy="2543180"/>
          </a:xfrm>
        </p:spPr>
        <p:txBody>
          <a:bodyPr lIns="92075" tIns="46038" rIns="92075" bIns="46038"/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تمام‌جمع كننده مداري است كه عمل جمع را بين دو بيت انجام مي‌دهد با اين احتمال كه ممكن است يك بيت نقلي از مرحلة قبل باشد. بنابراين مدار سه ورودي و دو خروجي دارد.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جدول درستي و توابع بولي آن بصورت زير است: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en-US" sz="2800" dirty="0" smtClean="0">
              <a:cs typeface="B Lotus" pitchFamily="2" charset="-78"/>
            </a:endParaRPr>
          </a:p>
        </p:txBody>
      </p:sp>
      <p:sp>
        <p:nvSpPr>
          <p:cNvPr id="5" name="Text Box 55"/>
          <p:cNvSpPr txBox="1">
            <a:spLocks noChangeArrowheads="1"/>
          </p:cNvSpPr>
          <p:nvPr/>
        </p:nvSpPr>
        <p:spPr bwMode="auto">
          <a:xfrm>
            <a:off x="4534105" y="4364038"/>
            <a:ext cx="321754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x′yz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300" b="1" u="none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x′yz′+xy′z′+xyz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xy+xz+yz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61186" name="Object 5"/>
          <p:cNvGraphicFramePr>
            <a:graphicFrameLocks noChangeAspect="1"/>
          </p:cNvGraphicFramePr>
          <p:nvPr/>
        </p:nvGraphicFramePr>
        <p:xfrm>
          <a:off x="558792" y="3116286"/>
          <a:ext cx="2870200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115" name="Document" r:id="rId4" imgW="2638598" imgH="3160645" progId="Word.Document.8">
                  <p:embed/>
                </p:oleObj>
              </mc:Choice>
              <mc:Fallback>
                <p:oleObj name="Document" r:id="rId4" imgW="2638598" imgH="3160645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792" y="3116286"/>
                        <a:ext cx="2870200" cy="367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6"/>
          <p:cNvSpPr>
            <a:spLocks noGrp="1" noChangeArrowheads="1"/>
          </p:cNvSpPr>
          <p:nvPr>
            <p:ph type="title"/>
          </p:nvPr>
        </p:nvSpPr>
        <p:spPr>
          <a:xfrm>
            <a:off x="3857620" y="274638"/>
            <a:ext cx="5043494" cy="939784"/>
          </a:xfrm>
        </p:spPr>
        <p:txBody>
          <a:bodyPr/>
          <a:lstStyle/>
          <a:p>
            <a:pPr algn="r" rtl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جمع </a:t>
            </a:r>
            <a:r>
              <a:rPr lang="fa-IR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کننده کامل به فرم </a:t>
            </a:r>
            <a:r>
              <a:rPr lang="en-US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SOP</a:t>
            </a:r>
          </a:p>
        </p:txBody>
      </p:sp>
      <p:pic>
        <p:nvPicPr>
          <p:cNvPr id="843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00372"/>
            <a:ext cx="8643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55"/>
          <p:cNvSpPr txBox="1">
            <a:spLocks noChangeArrowheads="1"/>
          </p:cNvSpPr>
          <p:nvPr/>
        </p:nvSpPr>
        <p:spPr bwMode="auto">
          <a:xfrm>
            <a:off x="1000100" y="1714488"/>
            <a:ext cx="321754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x′yz</a:t>
            </a:r>
            <a:r>
              <a:rPr lang="en-US" sz="2300" b="1" u="none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300" b="1" u="none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x′yz′+xy′z′+xyz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300" b="1" u="none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en-US" sz="2300" b="1" u="none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xy+xz+yz</a:t>
            </a:r>
            <a:endParaRPr lang="en-US" sz="2300" b="1" u="none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-24"/>
            <a:ext cx="3600448" cy="609600"/>
          </a:xfrm>
        </p:spPr>
        <p:txBody>
          <a:bodyPr/>
          <a:lstStyle/>
          <a:p>
            <a:pPr algn="l"/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-Full-adder </a:t>
            </a:r>
            <a:r>
              <a:rPr lang="en-US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circuit</a:t>
            </a:r>
          </a:p>
        </p:txBody>
      </p:sp>
      <p:graphicFrame>
        <p:nvGraphicFramePr>
          <p:cNvPr id="172036" name="Object 4"/>
          <p:cNvGraphicFramePr>
            <a:graphicFrameLocks noChangeAspect="1"/>
          </p:cNvGraphicFramePr>
          <p:nvPr/>
        </p:nvGraphicFramePr>
        <p:xfrm>
          <a:off x="642910" y="3929066"/>
          <a:ext cx="5943600" cy="278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7139" name="Artwork" r:id="rId3" imgW="4258269" imgH="2467319" progId="">
                  <p:embed/>
                </p:oleObj>
              </mc:Choice>
              <mc:Fallback>
                <p:oleObj name="Artwork" r:id="rId3" imgW="4258269" imgH="24673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3929066"/>
                        <a:ext cx="5943600" cy="2786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286512" y="3571876"/>
            <a:ext cx="2224087" cy="2000264"/>
            <a:chOff x="4290" y="480"/>
            <a:chExt cx="1761" cy="1488"/>
          </a:xfrm>
        </p:grpSpPr>
        <p:sp>
          <p:nvSpPr>
            <p:cNvPr id="172039" name="Text Box 7"/>
            <p:cNvSpPr txBox="1">
              <a:spLocks noChangeArrowheads="1"/>
            </p:cNvSpPr>
            <p:nvPr/>
          </p:nvSpPr>
          <p:spPr bwMode="auto">
            <a:xfrm>
              <a:off x="4704" y="480"/>
              <a:ext cx="1347" cy="33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b="1" dirty="0"/>
                <a:t>2 gate delays</a:t>
              </a:r>
            </a:p>
          </p:txBody>
        </p:sp>
        <p:sp>
          <p:nvSpPr>
            <p:cNvPr id="172040" name="Line 8"/>
            <p:cNvSpPr>
              <a:spLocks noChangeShapeType="1"/>
            </p:cNvSpPr>
            <p:nvPr/>
          </p:nvSpPr>
          <p:spPr bwMode="auto">
            <a:xfrm flipH="1">
              <a:off x="4380" y="702"/>
              <a:ext cx="288" cy="2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2041" name="Line 9"/>
            <p:cNvSpPr>
              <a:spLocks noChangeShapeType="1"/>
            </p:cNvSpPr>
            <p:nvPr/>
          </p:nvSpPr>
          <p:spPr bwMode="auto">
            <a:xfrm flipH="1">
              <a:off x="4290" y="720"/>
              <a:ext cx="384" cy="12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785794"/>
            <a:ext cx="70723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6029325" y="71438"/>
            <a:ext cx="3114675" cy="1011237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مدارهاي منطقي</a:t>
            </a:r>
            <a:endParaRPr lang="en-US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64867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357438"/>
            <a:ext cx="8229600" cy="3954462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مدارهاي تركيبي</a:t>
            </a:r>
            <a:r>
              <a:rPr lang="fa-IR" dirty="0" smtClean="0">
                <a:cs typeface="B Lotus" pitchFamily="2" charset="-78"/>
              </a:rPr>
              <a:t>: </a:t>
            </a:r>
            <a:r>
              <a:rPr lang="fa-IR" sz="2800" dirty="0" smtClean="0">
                <a:cs typeface="B Lotus" pitchFamily="2" charset="-78"/>
              </a:rPr>
              <a:t>شامل گيتهاي منطقي است و خروجيهاي آن در هر زمان مستقيماً از روي </a:t>
            </a: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تركيب فعلي وروديها </a:t>
            </a:r>
            <a:r>
              <a:rPr lang="fa-IR" sz="2800" dirty="0" smtClean="0">
                <a:cs typeface="B Lotus" pitchFamily="2" charset="-78"/>
              </a:rPr>
              <a:t>بدون توجه به وروديهاي قبلي تعيين مي شوند.</a:t>
            </a:r>
            <a:r>
              <a:rPr lang="en-US" sz="2800" i="1" dirty="0" smtClean="0"/>
              <a:t> </a:t>
            </a:r>
            <a:r>
              <a:rPr lang="en-US" sz="2000" i="1" dirty="0" smtClean="0"/>
              <a:t>(circuits without a memory)</a:t>
            </a:r>
            <a:r>
              <a:rPr lang="en-US" sz="2000" dirty="0" smtClean="0"/>
              <a:t> </a:t>
            </a:r>
            <a:endParaRPr lang="fa-IR" sz="2000" dirty="0" smtClean="0">
              <a:cs typeface="B Lotus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مدارهاي ترتيبي: </a:t>
            </a:r>
            <a:r>
              <a:rPr lang="fa-IR" sz="2800" dirty="0" smtClean="0">
                <a:cs typeface="B Lotus" pitchFamily="2" charset="-78"/>
              </a:rPr>
              <a:t>علاوه بر گيتهاي منطقي از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عناصر حافظه </a:t>
            </a:r>
            <a:r>
              <a:rPr lang="fa-IR" sz="2800" dirty="0" smtClean="0">
                <a:cs typeface="B Lotus" pitchFamily="2" charset="-78"/>
              </a:rPr>
              <a:t>نيز در آنها استفاده مي‌شود. خروجيهاي آن تابعي از عناصر حافظه و ورودي‌هاي مدار هستند. همچنين حالت عناصر حافظه نيز تابعي از ورودي‌هاي قبلي است.</a:t>
            </a:r>
            <a:r>
              <a:rPr lang="en-US" sz="2800" i="1" dirty="0" smtClean="0"/>
              <a:t> </a:t>
            </a:r>
            <a:r>
              <a:rPr lang="en-US" sz="2000" i="1" dirty="0" smtClean="0"/>
              <a:t>(circuits with a memory)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0034" y="638164"/>
            <a:ext cx="5181600" cy="1219200"/>
            <a:chOff x="806450" y="1295400"/>
            <a:chExt cx="5181600" cy="1219200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806450" y="1676400"/>
              <a:ext cx="26654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2400" dirty="0">
                  <a:latin typeface="Times New Roman" pitchFamily="18" charset="0"/>
                </a:rPr>
                <a:t>LOGIC </a:t>
              </a:r>
              <a:r>
                <a:rPr lang="en-US" sz="2400" dirty="0" smtClean="0">
                  <a:latin typeface="Times New Roman" pitchFamily="18" charset="0"/>
                </a:rPr>
                <a:t>CIRCUITS</a:t>
              </a:r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/>
            </p:cNvSpPr>
            <p:nvPr/>
          </p:nvSpPr>
          <p:spPr bwMode="auto">
            <a:xfrm>
              <a:off x="3462338" y="1295400"/>
              <a:ext cx="152400" cy="1219200"/>
            </a:xfrm>
            <a:prstGeom prst="leftBrace">
              <a:avLst>
                <a:gd name="adj1" fmla="val 6666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592843" y="1295400"/>
              <a:ext cx="239520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457200" indent="-457200" algn="l" rtl="0">
                <a:buNone/>
              </a:pPr>
              <a:r>
                <a:rPr lang="en-US" sz="2400" dirty="0">
                  <a:latin typeface="Times New Roman" pitchFamily="18" charset="0"/>
                </a:rPr>
                <a:t>1. </a:t>
              </a:r>
              <a:r>
                <a:rPr lang="en-US" sz="2400" dirty="0" smtClean="0">
                  <a:latin typeface="Times New Roman" pitchFamily="18" charset="0"/>
                </a:rPr>
                <a:t>Combinational</a:t>
              </a:r>
              <a:endParaRPr lang="en-US" sz="2400" dirty="0">
                <a:latin typeface="Times New Roman" pitchFamily="18" charset="0"/>
              </a:endParaRPr>
            </a:p>
            <a:p>
              <a:pPr marL="457200" indent="-457200">
                <a:buNone/>
              </a:pPr>
              <a:endParaRPr lang="en-US" sz="2400" dirty="0">
                <a:latin typeface="Times New Roman" pitchFamily="18" charset="0"/>
              </a:endParaRPr>
            </a:p>
            <a:p>
              <a:pPr marL="457200" indent="-457200" algn="l" rtl="0">
                <a:buNone/>
              </a:pPr>
              <a:r>
                <a:rPr lang="en-US" sz="2400" dirty="0">
                  <a:latin typeface="Times New Roman" pitchFamily="18" charset="0"/>
                </a:rPr>
                <a:t>2.  </a:t>
              </a:r>
              <a:r>
                <a:rPr lang="en-US" sz="2400" dirty="0" smtClean="0">
                  <a:latin typeface="Times New Roman" pitchFamily="18" charset="0"/>
                </a:rPr>
                <a:t>Sequential</a:t>
              </a:r>
              <a:endParaRPr lang="en-US" sz="2400" dirty="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-24"/>
            <a:ext cx="3600448" cy="609600"/>
          </a:xfrm>
        </p:spPr>
        <p:txBody>
          <a:bodyPr/>
          <a:lstStyle/>
          <a:p>
            <a:pPr algn="l"/>
            <a:r>
              <a:rPr lang="en-US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-Full-adder </a:t>
            </a:r>
            <a:r>
              <a:rPr lang="en-US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circuit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794"/>
            <a:ext cx="70723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06244" name="Object 4"/>
          <p:cNvGraphicFramePr>
            <a:graphicFrameLocks noChangeAspect="1"/>
          </p:cNvGraphicFramePr>
          <p:nvPr/>
        </p:nvGraphicFramePr>
        <p:xfrm>
          <a:off x="2071670" y="3143248"/>
          <a:ext cx="4114800" cy="344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8163" name="Visio" r:id="rId4" imgW="2031444" imgH="1702832" progId="">
                  <p:embed/>
                </p:oleObj>
              </mc:Choice>
              <mc:Fallback>
                <p:oleObj name="Visio" r:id="rId4" imgW="2031444" imgH="1702832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3143248"/>
                        <a:ext cx="4114800" cy="344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5243546" y="71414"/>
            <a:ext cx="3829048" cy="868346"/>
          </a:xfrm>
        </p:spPr>
        <p:txBody>
          <a:bodyPr/>
          <a:lstStyle/>
          <a:p>
            <a:pPr algn="r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رابطة تمام جمع‌كننده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000108"/>
            <a:ext cx="8229600" cy="971543"/>
          </a:xfrm>
        </p:spPr>
        <p:txBody>
          <a:bodyPr/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يك تمام جمع كننده، سه بيت را جمع ميكند و دو بيت خروجي شامل يک بيت حاصل جمع(</a:t>
            </a:r>
            <a:r>
              <a:rPr lang="en-US" sz="2800" dirty="0" smtClean="0">
                <a:latin typeface="Times New Roman" pitchFamily="18" charset="0"/>
                <a:cs typeface="Nazanin" pitchFamily="2" charset="-78"/>
              </a:rPr>
              <a:t>S</a:t>
            </a: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) و رقم نقلي خروجي(</a:t>
            </a:r>
            <a:r>
              <a:rPr lang="en-US" sz="2800" dirty="0" err="1" smtClean="0">
                <a:latin typeface="Times New Roman" pitchFamily="18" charset="0"/>
                <a:cs typeface="Nazanin" pitchFamily="2" charset="-78"/>
              </a:rPr>
              <a:t>C</a:t>
            </a:r>
            <a:r>
              <a:rPr lang="en-US" sz="2000" dirty="0" err="1" smtClean="0">
                <a:latin typeface="Times New Roman" pitchFamily="18" charset="0"/>
                <a:cs typeface="Nazanin" pitchFamily="2" charset="-78"/>
              </a:rPr>
              <a:t>out</a:t>
            </a:r>
            <a:r>
              <a:rPr lang="en-US" sz="2800" dirty="0" smtClean="0">
                <a:latin typeface="Times New Roman" pitchFamily="18" charset="0"/>
                <a:cs typeface="Nazanin" pitchFamily="2" charset="-78"/>
              </a:rPr>
              <a:t> </a:t>
            </a: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) را توليد مي كند.</a:t>
            </a:r>
            <a:endParaRPr lang="en-US" sz="2800" dirty="0" smtClean="0">
              <a:latin typeface="Times New Roman" pitchFamily="18" charset="0"/>
              <a:cs typeface="Nazanin" pitchFamily="2" charset="-78"/>
            </a:endParaRP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428992" y="3214686"/>
            <a:ext cx="5607625" cy="3170099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S	=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</a:t>
            </a:r>
            <a:r>
              <a:rPr lang="en-US" sz="2000" u="none" dirty="0">
                <a:latin typeface="Comic Sans MS" pitchFamily="66" charset="0"/>
                <a:sym typeface="WP MathA" pitchFamily="2" charset="2"/>
              </a:rPr>
              <a:t>m(1,2,4,7)</a:t>
            </a: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  <a:sym typeface="WP MathA" pitchFamily="2" charset="2"/>
              </a:rPr>
              <a:t>	= </a:t>
            </a:r>
            <a:r>
              <a:rPr lang="en-US" sz="2000" u="none" dirty="0">
                <a:latin typeface="Comic Sans MS" pitchFamily="66" charset="0"/>
              </a:rPr>
              <a:t>X’ Y’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 +  X’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  +  X Y’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  +  X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endParaRPr lang="en-US" sz="2000" u="none" dirty="0">
              <a:latin typeface="Comic Sans MS" pitchFamily="66" charset="0"/>
            </a:endParaRP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X’ (Y’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+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’) + X (Y’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 +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)</a:t>
            </a: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X’ (Y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sz="2000" u="none" dirty="0">
                <a:latin typeface="Comic Sans MS" pitchFamily="66" charset="0"/>
              </a:rPr>
              <a:t>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) + X (Y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sz="2000" u="none" dirty="0">
                <a:latin typeface="Comic Sans MS" pitchFamily="66" charset="0"/>
              </a:rPr>
              <a:t>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)’</a:t>
            </a: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X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sz="2000" u="none" dirty="0">
                <a:latin typeface="Comic Sans MS" pitchFamily="66" charset="0"/>
              </a:rPr>
              <a:t> Y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sz="2000" u="none" dirty="0">
                <a:latin typeface="Comic Sans MS" pitchFamily="66" charset="0"/>
              </a:rPr>
              <a:t>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endParaRPr lang="en-US" sz="2000" u="none" dirty="0">
              <a:latin typeface="Comic Sans MS" pitchFamily="66" charset="0"/>
            </a:endParaRPr>
          </a:p>
          <a:p>
            <a:pPr algn="l" rtl="0" eaLnBrk="0" hangingPunct="0">
              <a:buNone/>
              <a:tabLst>
                <a:tab pos="457200" algn="l"/>
              </a:tabLst>
            </a:pPr>
            <a:endParaRPr lang="en-US" sz="2000" u="none" dirty="0">
              <a:latin typeface="Comic Sans MS" pitchFamily="66" charset="0"/>
            </a:endParaRP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out</a:t>
            </a:r>
            <a:r>
              <a:rPr lang="en-US" sz="2000" u="none" dirty="0">
                <a:latin typeface="Comic Sans MS" pitchFamily="66" charset="0"/>
              </a:rPr>
              <a:t>	=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</a:t>
            </a:r>
            <a:r>
              <a:rPr lang="en-US" sz="2000" u="none" dirty="0">
                <a:latin typeface="Comic Sans MS" pitchFamily="66" charset="0"/>
                <a:sym typeface="WP MathA" pitchFamily="2" charset="2"/>
              </a:rPr>
              <a:t>m(3,5,6,7)</a:t>
            </a:r>
            <a:r>
              <a:rPr lang="en-US" sz="2000" u="none" dirty="0">
                <a:latin typeface="Comic Sans MS" pitchFamily="66" charset="0"/>
              </a:rPr>
              <a:t> </a:t>
            </a: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X’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+ X Y’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+ X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 + X Y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endParaRPr lang="en-US" sz="2000" u="none" dirty="0">
              <a:latin typeface="Comic Sans MS" pitchFamily="66" charset="0"/>
            </a:endParaRP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(X’ Y + X Y’)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+ XY(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’ +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)</a:t>
            </a: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sz="2000" u="none" dirty="0">
                <a:latin typeface="Comic Sans MS" pitchFamily="66" charset="0"/>
              </a:rPr>
              <a:t>	= (X </a:t>
            </a:r>
            <a:r>
              <a:rPr lang="en-US" sz="2000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sz="2000" u="none" dirty="0">
                <a:latin typeface="Comic Sans MS" pitchFamily="66" charset="0"/>
              </a:rPr>
              <a:t> Y) </a:t>
            </a:r>
            <a:r>
              <a:rPr lang="en-US" sz="2000" u="none" dirty="0" err="1">
                <a:latin typeface="Comic Sans MS" pitchFamily="66" charset="0"/>
              </a:rPr>
              <a:t>C</a:t>
            </a:r>
            <a:r>
              <a:rPr lang="en-US" sz="2000" u="none" baseline="-25000" dirty="0" err="1">
                <a:latin typeface="Comic Sans MS" pitchFamily="66" charset="0"/>
              </a:rPr>
              <a:t>in</a:t>
            </a:r>
            <a:r>
              <a:rPr lang="en-US" sz="2000" u="none" dirty="0">
                <a:latin typeface="Comic Sans MS" pitchFamily="66" charset="0"/>
              </a:rPr>
              <a:t> + XY</a:t>
            </a:r>
          </a:p>
        </p:txBody>
      </p:sp>
      <p:graphicFrame>
        <p:nvGraphicFramePr>
          <p:cNvPr id="894977" name="Object 5"/>
          <p:cNvGraphicFramePr>
            <a:graphicFrameLocks noChangeAspect="1"/>
          </p:cNvGraphicFramePr>
          <p:nvPr/>
        </p:nvGraphicFramePr>
        <p:xfrm>
          <a:off x="460366" y="2143116"/>
          <a:ext cx="2897188" cy="324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187" name="Document" r:id="rId4" imgW="2467483" imgH="3155598" progId="Word.Document.8">
                  <p:embed/>
                </p:oleObj>
              </mc:Choice>
              <mc:Fallback>
                <p:oleObj name="Document" r:id="rId4" imgW="2467483" imgH="3155598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66" y="2143116"/>
                        <a:ext cx="2897188" cy="324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6" name="Object 0"/>
          <p:cNvGraphicFramePr>
            <a:graphicFrameLocks noChangeAspect="1"/>
          </p:cNvGraphicFramePr>
          <p:nvPr/>
        </p:nvGraphicFramePr>
        <p:xfrm>
          <a:off x="1214414" y="1068388"/>
          <a:ext cx="4140200" cy="22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0211" name="Equation" r:id="rId3" imgW="1726920" imgH="952200" progId="Equation.3">
                  <p:embed/>
                </p:oleObj>
              </mc:Choice>
              <mc:Fallback>
                <p:oleObj name="Equation" r:id="rId3" imgW="1726920" imgH="952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1068388"/>
                        <a:ext cx="4140200" cy="2282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3" name="Rectangle 9"/>
          <p:cNvSpPr>
            <a:spLocks noGrp="1" noChangeArrowheads="1"/>
          </p:cNvSpPr>
          <p:nvPr>
            <p:ph type="title"/>
          </p:nvPr>
        </p:nvSpPr>
        <p:spPr>
          <a:xfrm>
            <a:off x="1293844" y="71414"/>
            <a:ext cx="7778750" cy="1004887"/>
          </a:xfrm>
        </p:spPr>
        <p:txBody>
          <a:bodyPr/>
          <a:lstStyle/>
          <a:p>
            <a:pPr algn="r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</a:t>
            </a:r>
            <a:r>
              <a:rPr lang="fa-IR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سازی جمع کننده کامل با دو نیم جمع کننده</a:t>
            </a:r>
            <a:endParaRPr lang="en-US" altLang="ar-SA" sz="3200" b="1" kern="1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8622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3643314"/>
            <a:ext cx="68770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1042982"/>
          </a:xfrm>
        </p:spPr>
        <p:txBody>
          <a:bodyPr/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همانطور كه از عبارت قبلي مشخص است با استفاده از دو نيم جمع كننده مي توان يك تمام جمع كننده طراحي كرد.</a:t>
            </a:r>
            <a:endParaRPr lang="en-US" sz="2800" dirty="0" smtClean="0">
              <a:latin typeface="Times New Roman" pitchFamily="18" charset="0"/>
              <a:cs typeface="Nazanin" pitchFamily="2" charset="-78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93831" y="3643314"/>
            <a:ext cx="5992813" cy="2009775"/>
            <a:chOff x="960" y="1680"/>
            <a:chExt cx="3775" cy="1266"/>
          </a:xfrm>
        </p:grpSpPr>
        <p:graphicFrame>
          <p:nvGraphicFramePr>
            <p:cNvPr id="23555" name="Object 6"/>
            <p:cNvGraphicFramePr>
              <a:graphicFrameLocks noChangeAspect="1"/>
            </p:cNvGraphicFramePr>
            <p:nvPr/>
          </p:nvGraphicFramePr>
          <p:xfrm>
            <a:off x="960" y="1680"/>
            <a:ext cx="3775" cy="1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1235" name="Bitmap Image" r:id="rId3" imgW="5990476" imgH="2010056" progId="PBrush">
                    <p:embed/>
                  </p:oleObj>
                </mc:Choice>
                <mc:Fallback>
                  <p:oleObj name="Bitmap Image" r:id="rId3" imgW="5990476" imgH="2010056" progId="PBrush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1680"/>
                          <a:ext cx="3775" cy="12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5400">
                              <a:solidFill>
                                <a:schemeClr val="accent2"/>
                              </a:solidFill>
                              <a:miter lim="800000"/>
                              <a:headEnd type="none" w="sm" len="sm"/>
                              <a:tailEnd type="none" w="sm" len="sm"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0" name="Rectangle 7"/>
            <p:cNvSpPr>
              <a:spLocks noChangeArrowheads="1"/>
            </p:cNvSpPr>
            <p:nvPr/>
          </p:nvSpPr>
          <p:spPr bwMode="auto">
            <a:xfrm>
              <a:off x="1296" y="1680"/>
              <a:ext cx="1008" cy="912"/>
            </a:xfrm>
            <a:prstGeom prst="rect">
              <a:avLst/>
            </a:prstGeom>
            <a:noFill/>
            <a:ln w="2540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3561" name="Rectangle 8"/>
            <p:cNvSpPr>
              <a:spLocks noChangeArrowheads="1"/>
            </p:cNvSpPr>
            <p:nvPr/>
          </p:nvSpPr>
          <p:spPr bwMode="auto">
            <a:xfrm>
              <a:off x="2400" y="1680"/>
              <a:ext cx="1008" cy="912"/>
            </a:xfrm>
            <a:prstGeom prst="rect">
              <a:avLst/>
            </a:prstGeom>
            <a:noFill/>
            <a:ln w="25400">
              <a:solidFill>
                <a:srgbClr val="3333FF"/>
              </a:solidFill>
              <a:prstDash val="sysDot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</p:grp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714348" y="2046265"/>
            <a:ext cx="4030270" cy="954107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u="none" dirty="0">
                <a:latin typeface="Comic Sans MS" pitchFamily="66" charset="0"/>
              </a:rPr>
              <a:t>S	= X </a:t>
            </a:r>
            <a:r>
              <a:rPr lang="en-US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u="none" dirty="0">
                <a:latin typeface="Comic Sans MS" pitchFamily="66" charset="0"/>
              </a:rPr>
              <a:t> Y </a:t>
            </a:r>
            <a:r>
              <a:rPr lang="en-US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u="none" dirty="0">
                <a:latin typeface="Comic Sans MS" pitchFamily="66" charset="0"/>
              </a:rPr>
              <a:t> </a:t>
            </a:r>
            <a:r>
              <a:rPr lang="en-US" u="none" dirty="0" err="1">
                <a:latin typeface="Comic Sans MS" pitchFamily="66" charset="0"/>
              </a:rPr>
              <a:t>C</a:t>
            </a:r>
            <a:r>
              <a:rPr lang="en-US" u="none" baseline="-25000" dirty="0" err="1">
                <a:latin typeface="Comic Sans MS" pitchFamily="66" charset="0"/>
              </a:rPr>
              <a:t>in</a:t>
            </a:r>
            <a:endParaRPr lang="en-US" u="none" dirty="0">
              <a:latin typeface="Comic Sans MS" pitchFamily="66" charset="0"/>
            </a:endParaRPr>
          </a:p>
          <a:p>
            <a:pPr algn="l" rtl="0" eaLnBrk="0" hangingPunct="0">
              <a:buNone/>
              <a:tabLst>
                <a:tab pos="457200" algn="l"/>
              </a:tabLst>
            </a:pPr>
            <a:r>
              <a:rPr lang="en-US" u="none" dirty="0" err="1">
                <a:latin typeface="Comic Sans MS" pitchFamily="66" charset="0"/>
              </a:rPr>
              <a:t>C</a:t>
            </a:r>
            <a:r>
              <a:rPr lang="en-US" u="none" baseline="-25000" dirty="0" err="1">
                <a:latin typeface="Comic Sans MS" pitchFamily="66" charset="0"/>
              </a:rPr>
              <a:t>out</a:t>
            </a:r>
            <a:r>
              <a:rPr lang="en-US" u="none" dirty="0">
                <a:latin typeface="Comic Sans MS" pitchFamily="66" charset="0"/>
              </a:rPr>
              <a:t>	= (X </a:t>
            </a:r>
            <a:r>
              <a:rPr lang="en-US" u="none" dirty="0">
                <a:latin typeface="Comic Sans MS" pitchFamily="66" charset="0"/>
                <a:sym typeface="Symbol" pitchFamily="18" charset="2"/>
              </a:rPr>
              <a:t></a:t>
            </a:r>
            <a:r>
              <a:rPr lang="en-US" u="none" dirty="0">
                <a:latin typeface="Comic Sans MS" pitchFamily="66" charset="0"/>
              </a:rPr>
              <a:t> Y) </a:t>
            </a:r>
            <a:r>
              <a:rPr lang="en-US" u="none" dirty="0" err="1">
                <a:latin typeface="Comic Sans MS" pitchFamily="66" charset="0"/>
              </a:rPr>
              <a:t>C</a:t>
            </a:r>
            <a:r>
              <a:rPr lang="en-US" u="none" baseline="-25000" dirty="0" err="1">
                <a:latin typeface="Comic Sans MS" pitchFamily="66" charset="0"/>
              </a:rPr>
              <a:t>in</a:t>
            </a:r>
            <a:r>
              <a:rPr lang="en-US" u="none" dirty="0">
                <a:latin typeface="Comic Sans MS" pitchFamily="66" charset="0"/>
              </a:rPr>
              <a:t> + XY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title"/>
          </p:nvPr>
        </p:nvSpPr>
        <p:spPr>
          <a:xfrm>
            <a:off x="1293844" y="142852"/>
            <a:ext cx="7778750" cy="785818"/>
          </a:xfrm>
        </p:spPr>
        <p:txBody>
          <a:bodyPr/>
          <a:lstStyle/>
          <a:p>
            <a:pPr algn="r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</a:t>
            </a:r>
            <a:r>
              <a:rPr lang="fa-IR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سازی جمع کننده کامل با دو نیم جمع کننده</a:t>
            </a:r>
            <a:endParaRPr lang="en-US" altLang="ar-SA" sz="3200" b="1" kern="1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142984"/>
            <a:ext cx="8229600" cy="571503"/>
          </a:xfrm>
        </p:spPr>
        <p:txBody>
          <a:bodyPr/>
          <a:lstStyle/>
          <a:p>
            <a:pPr algn="r" rtl="1">
              <a:buClr>
                <a:srgbClr val="990099"/>
              </a:buClr>
              <a:buSzPct val="85000"/>
              <a:buFont typeface="Wingdings" pitchFamily="2" charset="2"/>
              <a:buChar char="q"/>
            </a:pPr>
            <a:r>
              <a:rPr lang="fa-IR" altLang="ar-SA" sz="2400" dirty="0" smtClean="0">
                <a:latin typeface="Times New Roman" pitchFamily="18" charset="0"/>
                <a:cs typeface="Lotus" pitchFamily="2" charset="-78"/>
              </a:rPr>
              <a:t>يك </a:t>
            </a:r>
            <a:r>
              <a:rPr lang="en-US" altLang="ar-SA" sz="2400" dirty="0" smtClean="0">
                <a:latin typeface="Times New Roman" pitchFamily="18" charset="0"/>
                <a:cs typeface="Lotus" pitchFamily="2" charset="-78"/>
              </a:rPr>
              <a:t>Full adder </a:t>
            </a:r>
            <a:r>
              <a:rPr lang="fa-IR" altLang="ar-SA" sz="2400" dirty="0" smtClean="0">
                <a:latin typeface="Times New Roman" pitchFamily="18" charset="0"/>
                <a:cs typeface="Lotus" pitchFamily="2" charset="-78"/>
              </a:rPr>
              <a:t> را ميتوان توسط دو عدد</a:t>
            </a:r>
            <a:r>
              <a:rPr lang="en-US" altLang="ar-SA" sz="2400" dirty="0" smtClean="0">
                <a:latin typeface="Times New Roman" pitchFamily="18" charset="0"/>
                <a:cs typeface="Lotus" pitchFamily="2" charset="-78"/>
              </a:rPr>
              <a:t>Half adder </a:t>
            </a:r>
            <a:r>
              <a:rPr lang="fa-IR" altLang="ar-SA" sz="2400" dirty="0" smtClean="0">
                <a:latin typeface="Times New Roman" pitchFamily="18" charset="0"/>
                <a:cs typeface="Lotus" pitchFamily="2" charset="-78"/>
              </a:rPr>
              <a:t> طراحي كرد.</a:t>
            </a:r>
            <a:endParaRPr lang="en-US" altLang="ar-SA" sz="2400" dirty="0" smtClean="0">
              <a:latin typeface="Times New Roman" pitchFamily="18" charset="0"/>
              <a:cs typeface="Lotus" pitchFamily="2" charset="-78"/>
            </a:endParaRPr>
          </a:p>
        </p:txBody>
      </p:sp>
      <p:grpSp>
        <p:nvGrpSpPr>
          <p:cNvPr id="2" name="Group 46"/>
          <p:cNvGrpSpPr/>
          <p:nvPr/>
        </p:nvGrpSpPr>
        <p:grpSpPr>
          <a:xfrm>
            <a:off x="349271" y="2214554"/>
            <a:ext cx="7012006" cy="2627174"/>
            <a:chOff x="274638" y="2879725"/>
            <a:chExt cx="7012006" cy="2627174"/>
          </a:xfrm>
        </p:grpSpPr>
        <p:sp>
          <p:nvSpPr>
            <p:cNvPr id="141316" name="Rectangle 4"/>
            <p:cNvSpPr>
              <a:spLocks noChangeArrowheads="1"/>
            </p:cNvSpPr>
            <p:nvPr/>
          </p:nvSpPr>
          <p:spPr bwMode="auto">
            <a:xfrm>
              <a:off x="1462088" y="2879725"/>
              <a:ext cx="1189037" cy="164623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17" name="Rectangle 5"/>
            <p:cNvSpPr>
              <a:spLocks noChangeArrowheads="1"/>
            </p:cNvSpPr>
            <p:nvPr/>
          </p:nvSpPr>
          <p:spPr bwMode="auto">
            <a:xfrm>
              <a:off x="3840163" y="2879725"/>
              <a:ext cx="1189037" cy="164623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18" name="Line 6"/>
            <p:cNvSpPr>
              <a:spLocks noChangeShapeType="1"/>
            </p:cNvSpPr>
            <p:nvPr/>
          </p:nvSpPr>
          <p:spPr bwMode="auto">
            <a:xfrm>
              <a:off x="822325" y="33369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19" name="Line 7"/>
            <p:cNvSpPr>
              <a:spLocks noChangeShapeType="1"/>
            </p:cNvSpPr>
            <p:nvPr/>
          </p:nvSpPr>
          <p:spPr bwMode="auto">
            <a:xfrm>
              <a:off x="5029200" y="3336925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0" name="Line 8"/>
            <p:cNvSpPr>
              <a:spLocks noChangeShapeType="1"/>
            </p:cNvSpPr>
            <p:nvPr/>
          </p:nvSpPr>
          <p:spPr bwMode="auto">
            <a:xfrm>
              <a:off x="822325" y="3976688"/>
              <a:ext cx="639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1" name="Line 9"/>
            <p:cNvSpPr>
              <a:spLocks noChangeShapeType="1"/>
            </p:cNvSpPr>
            <p:nvPr/>
          </p:nvSpPr>
          <p:spPr bwMode="auto">
            <a:xfrm>
              <a:off x="2651125" y="3336925"/>
              <a:ext cx="11890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2" name="Line 10"/>
            <p:cNvSpPr>
              <a:spLocks noChangeShapeType="1"/>
            </p:cNvSpPr>
            <p:nvPr/>
          </p:nvSpPr>
          <p:spPr bwMode="auto">
            <a:xfrm flipH="1">
              <a:off x="3382963" y="397668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3" name="Line 11"/>
            <p:cNvSpPr>
              <a:spLocks noChangeShapeType="1"/>
            </p:cNvSpPr>
            <p:nvPr/>
          </p:nvSpPr>
          <p:spPr bwMode="auto">
            <a:xfrm flipH="1">
              <a:off x="2376488" y="3976688"/>
              <a:ext cx="1006475" cy="10969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4" name="Line 12"/>
            <p:cNvSpPr>
              <a:spLocks noChangeShapeType="1"/>
            </p:cNvSpPr>
            <p:nvPr/>
          </p:nvSpPr>
          <p:spPr bwMode="auto">
            <a:xfrm flipH="1">
              <a:off x="822325" y="5073650"/>
              <a:ext cx="15541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5" name="Line 13"/>
            <p:cNvSpPr>
              <a:spLocks noChangeShapeType="1"/>
            </p:cNvSpPr>
            <p:nvPr/>
          </p:nvSpPr>
          <p:spPr bwMode="auto">
            <a:xfrm>
              <a:off x="5029200" y="3976688"/>
              <a:ext cx="8223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6" name="Line 14"/>
            <p:cNvSpPr>
              <a:spLocks noChangeShapeType="1"/>
            </p:cNvSpPr>
            <p:nvPr/>
          </p:nvSpPr>
          <p:spPr bwMode="auto">
            <a:xfrm>
              <a:off x="2651125" y="3976688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7" name="Line 15"/>
            <p:cNvSpPr>
              <a:spLocks noChangeShapeType="1"/>
            </p:cNvSpPr>
            <p:nvPr/>
          </p:nvSpPr>
          <p:spPr bwMode="auto">
            <a:xfrm>
              <a:off x="3108325" y="3976688"/>
              <a:ext cx="1006475" cy="10969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8" name="Line 16"/>
            <p:cNvSpPr>
              <a:spLocks noChangeShapeType="1"/>
            </p:cNvSpPr>
            <p:nvPr/>
          </p:nvSpPr>
          <p:spPr bwMode="auto">
            <a:xfrm>
              <a:off x="4114800" y="5073650"/>
              <a:ext cx="10969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29" name="Line 17"/>
            <p:cNvSpPr>
              <a:spLocks noChangeShapeType="1"/>
            </p:cNvSpPr>
            <p:nvPr/>
          </p:nvSpPr>
          <p:spPr bwMode="auto">
            <a:xfrm flipV="1">
              <a:off x="5211763" y="4159250"/>
              <a:ext cx="457200" cy="914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30" name="Line 18"/>
            <p:cNvSpPr>
              <a:spLocks noChangeShapeType="1"/>
            </p:cNvSpPr>
            <p:nvPr/>
          </p:nvSpPr>
          <p:spPr bwMode="auto">
            <a:xfrm>
              <a:off x="5668963" y="4159250"/>
              <a:ext cx="1825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5761038" y="3794125"/>
              <a:ext cx="549275" cy="547688"/>
              <a:chOff x="2688" y="1488"/>
              <a:chExt cx="432" cy="384"/>
            </a:xfrm>
          </p:grpSpPr>
          <p:sp>
            <p:nvSpPr>
              <p:cNvPr id="141355" name="Arc 20"/>
              <p:cNvSpPr>
                <a:spLocks/>
              </p:cNvSpPr>
              <p:nvPr/>
            </p:nvSpPr>
            <p:spPr bwMode="auto">
              <a:xfrm>
                <a:off x="2688" y="1488"/>
                <a:ext cx="96" cy="383"/>
              </a:xfrm>
              <a:custGeom>
                <a:avLst/>
                <a:gdLst>
                  <a:gd name="T0" fmla="*/ 0 w 21600"/>
                  <a:gd name="T1" fmla="*/ 0 h 43154"/>
                  <a:gd name="T2" fmla="*/ 6 w 21600"/>
                  <a:gd name="T3" fmla="*/ 383 h 43154"/>
                  <a:gd name="T4" fmla="*/ 0 w 21600"/>
                  <a:gd name="T5" fmla="*/ 192 h 4315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54"/>
                  <a:gd name="T11" fmla="*/ 21600 w 21600"/>
                  <a:gd name="T12" fmla="*/ 43154 h 431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54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</a:path>
                  <a:path w="21600" h="43154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980"/>
                      <a:pt x="12769" y="42409"/>
                      <a:pt x="1412" y="4315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141356" name="Arc 21"/>
              <p:cNvSpPr>
                <a:spLocks/>
              </p:cNvSpPr>
              <p:nvPr/>
            </p:nvSpPr>
            <p:spPr bwMode="auto">
              <a:xfrm>
                <a:off x="2688" y="1488"/>
                <a:ext cx="432" cy="384"/>
              </a:xfrm>
              <a:custGeom>
                <a:avLst/>
                <a:gdLst>
                  <a:gd name="T0" fmla="*/ 0 w 21600"/>
                  <a:gd name="T1" fmla="*/ 0 h 43189"/>
                  <a:gd name="T2" fmla="*/ 14 w 21600"/>
                  <a:gd name="T3" fmla="*/ 384 h 43189"/>
                  <a:gd name="T4" fmla="*/ 0 w 21600"/>
                  <a:gd name="T5" fmla="*/ 192 h 431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89"/>
                  <a:gd name="T11" fmla="*/ 21600 w 21600"/>
                  <a:gd name="T12" fmla="*/ 43189 h 431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8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</a:path>
                  <a:path w="21600" h="4318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56"/>
                      <a:pt x="12350" y="42810"/>
                      <a:pt x="699" y="4318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</p:grpSp>
        <p:sp>
          <p:nvSpPr>
            <p:cNvPr id="141332" name="Text Box 22"/>
            <p:cNvSpPr txBox="1">
              <a:spLocks noChangeArrowheads="1"/>
            </p:cNvSpPr>
            <p:nvPr/>
          </p:nvSpPr>
          <p:spPr bwMode="auto">
            <a:xfrm>
              <a:off x="1554163" y="3336925"/>
              <a:ext cx="914400" cy="51911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800">
                  <a:latin typeface="Times New Roman" pitchFamily="18" charset="0"/>
                  <a:cs typeface="Arial" pitchFamily="34" charset="0"/>
                </a:rPr>
                <a:t>H.A</a:t>
              </a:r>
            </a:p>
          </p:txBody>
        </p:sp>
        <p:sp>
          <p:nvSpPr>
            <p:cNvPr id="141333" name="Text Box 23"/>
            <p:cNvSpPr txBox="1">
              <a:spLocks noChangeArrowheads="1"/>
            </p:cNvSpPr>
            <p:nvPr/>
          </p:nvSpPr>
          <p:spPr bwMode="auto">
            <a:xfrm>
              <a:off x="3932238" y="3336925"/>
              <a:ext cx="914400" cy="51911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800">
                  <a:latin typeface="Times New Roman" pitchFamily="18" charset="0"/>
                  <a:cs typeface="Arial" pitchFamily="34" charset="0"/>
                </a:rPr>
                <a:t>H.A</a:t>
              </a:r>
            </a:p>
          </p:txBody>
        </p:sp>
        <p:sp>
          <p:nvSpPr>
            <p:cNvPr id="141334" name="Text Box 24"/>
            <p:cNvSpPr txBox="1">
              <a:spLocks noChangeArrowheads="1"/>
            </p:cNvSpPr>
            <p:nvPr/>
          </p:nvSpPr>
          <p:spPr bwMode="auto">
            <a:xfrm>
              <a:off x="365125" y="3062288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buNone/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X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i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1335" name="Text Box 25"/>
            <p:cNvSpPr txBox="1">
              <a:spLocks noChangeArrowheads="1"/>
            </p:cNvSpPr>
            <p:nvPr/>
          </p:nvSpPr>
          <p:spPr bwMode="auto">
            <a:xfrm>
              <a:off x="365125" y="3702050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buNone/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Y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i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1336" name="Text Box 26"/>
            <p:cNvSpPr txBox="1">
              <a:spLocks noChangeArrowheads="1"/>
            </p:cNvSpPr>
            <p:nvPr/>
          </p:nvSpPr>
          <p:spPr bwMode="auto">
            <a:xfrm>
              <a:off x="5668963" y="3062288"/>
              <a:ext cx="549275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S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i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1344" name="Text Box 34"/>
            <p:cNvSpPr txBox="1">
              <a:spLocks noChangeArrowheads="1"/>
            </p:cNvSpPr>
            <p:nvPr/>
          </p:nvSpPr>
          <p:spPr bwMode="auto">
            <a:xfrm>
              <a:off x="274638" y="4799013"/>
              <a:ext cx="639762" cy="7078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buNone/>
              </a:pPr>
              <a:r>
                <a:rPr lang="en-US" altLang="ar-SA" sz="2000" dirty="0">
                  <a:latin typeface="Times New Roman" pitchFamily="18" charset="0"/>
                  <a:cs typeface="Arial" pitchFamily="34" charset="0"/>
                </a:rPr>
                <a:t>C</a:t>
              </a:r>
              <a:r>
                <a:rPr lang="en-US" altLang="ar-SA" sz="2000" baseline="-25000" dirty="0">
                  <a:latin typeface="Times New Roman" pitchFamily="18" charset="0"/>
                  <a:cs typeface="Arial" pitchFamily="34" charset="0"/>
                </a:rPr>
                <a:t>i-1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  <a:p>
              <a:pPr>
                <a:spcBef>
                  <a:spcPct val="50000"/>
                </a:spcBef>
                <a:buNone/>
              </a:pPr>
              <a:endParaRPr lang="en-US" altLang="en-US" sz="2000" baseline="-25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1345" name="Text Box 35"/>
            <p:cNvSpPr txBox="1">
              <a:spLocks noChangeArrowheads="1"/>
            </p:cNvSpPr>
            <p:nvPr/>
          </p:nvSpPr>
          <p:spPr bwMode="auto">
            <a:xfrm>
              <a:off x="2286000" y="3062288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s</a:t>
              </a:r>
            </a:p>
          </p:txBody>
        </p:sp>
        <p:sp>
          <p:nvSpPr>
            <p:cNvPr id="141346" name="Text Box 36"/>
            <p:cNvSpPr txBox="1">
              <a:spLocks noChangeArrowheads="1"/>
            </p:cNvSpPr>
            <p:nvPr/>
          </p:nvSpPr>
          <p:spPr bwMode="auto">
            <a:xfrm>
              <a:off x="4662488" y="3062288"/>
              <a:ext cx="2746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s</a:t>
              </a:r>
            </a:p>
          </p:txBody>
        </p:sp>
        <p:sp>
          <p:nvSpPr>
            <p:cNvPr id="141347" name="Text Box 37"/>
            <p:cNvSpPr txBox="1">
              <a:spLocks noChangeArrowheads="1"/>
            </p:cNvSpPr>
            <p:nvPr/>
          </p:nvSpPr>
          <p:spPr bwMode="auto">
            <a:xfrm>
              <a:off x="2286000" y="3794125"/>
              <a:ext cx="274638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41348" name="Text Box 38"/>
            <p:cNvSpPr txBox="1">
              <a:spLocks noChangeArrowheads="1"/>
            </p:cNvSpPr>
            <p:nvPr/>
          </p:nvSpPr>
          <p:spPr bwMode="auto">
            <a:xfrm>
              <a:off x="4662488" y="3794125"/>
              <a:ext cx="274637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altLang="ar-SA" sz="2000">
                  <a:latin typeface="Times New Roman" pitchFamily="18" charset="0"/>
                  <a:cs typeface="Arial" pitchFamily="34" charset="0"/>
                </a:rPr>
                <a:t>c</a:t>
              </a:r>
            </a:p>
          </p:txBody>
        </p:sp>
        <p:sp>
          <p:nvSpPr>
            <p:cNvPr id="141349" name="Text Box 39"/>
            <p:cNvSpPr txBox="1">
              <a:spLocks noChangeArrowheads="1"/>
            </p:cNvSpPr>
            <p:nvPr/>
          </p:nvSpPr>
          <p:spPr bwMode="auto">
            <a:xfrm>
              <a:off x="6583363" y="3884613"/>
              <a:ext cx="703281" cy="39687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rtl="0">
                <a:spcBef>
                  <a:spcPct val="50000"/>
                </a:spcBef>
                <a:buNone/>
              </a:pPr>
              <a:r>
                <a:rPr lang="en-US" altLang="ar-SA" sz="2000" dirty="0" smtClean="0">
                  <a:latin typeface="Times New Roman" pitchFamily="18" charset="0"/>
                  <a:cs typeface="Arial" pitchFamily="34" charset="0"/>
                </a:rPr>
                <a:t>C</a:t>
              </a:r>
              <a:r>
                <a:rPr lang="en-US" altLang="ar-SA" sz="2000" baseline="-25000" dirty="0" smtClean="0">
                  <a:latin typeface="Times New Roman" pitchFamily="18" charset="0"/>
                  <a:cs typeface="Arial" pitchFamily="34" charset="0"/>
                </a:rPr>
                <a:t>i-1</a:t>
              </a:r>
              <a:endParaRPr lang="en-US" altLang="ar-SA" sz="2000" dirty="0"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41351" name="Line 41"/>
            <p:cNvSpPr>
              <a:spLocks noChangeShapeType="1"/>
            </p:cNvSpPr>
            <p:nvPr/>
          </p:nvSpPr>
          <p:spPr bwMode="auto">
            <a:xfrm>
              <a:off x="6308725" y="4068763"/>
              <a:ext cx="2746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1354" name="Rectangle 44"/>
            <p:cNvSpPr>
              <a:spLocks noChangeArrowheads="1"/>
            </p:cNvSpPr>
            <p:nvPr/>
          </p:nvSpPr>
          <p:spPr bwMode="auto">
            <a:xfrm>
              <a:off x="5668963" y="3611563"/>
              <a:ext cx="731837" cy="91440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</p:grpSp>
      <p:sp>
        <p:nvSpPr>
          <p:cNvPr id="46" name="Rectangle 9"/>
          <p:cNvSpPr>
            <a:spLocks noGrp="1" noChangeArrowheads="1"/>
          </p:cNvSpPr>
          <p:nvPr>
            <p:ph type="title"/>
          </p:nvPr>
        </p:nvSpPr>
        <p:spPr>
          <a:xfrm>
            <a:off x="1293844" y="71414"/>
            <a:ext cx="7778750" cy="1004887"/>
          </a:xfrm>
        </p:spPr>
        <p:txBody>
          <a:bodyPr/>
          <a:lstStyle/>
          <a:p>
            <a:pPr algn="r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</a:t>
            </a:r>
            <a:r>
              <a:rPr lang="fa-IR" altLang="ar-SA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سازی جمع کننده کامل با دو نیم جمع کننده</a:t>
            </a:r>
            <a:endParaRPr lang="en-US" altLang="ar-SA" sz="3200" b="1" kern="1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898049" name="Object 1"/>
          <p:cNvGraphicFramePr>
            <a:graphicFrameLocks noChangeAspect="1"/>
          </p:cNvGraphicFramePr>
          <p:nvPr/>
        </p:nvGraphicFramePr>
        <p:xfrm>
          <a:off x="6281738" y="4702175"/>
          <a:ext cx="2076450" cy="194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59" name="Artwork" r:id="rId3" imgW="1619476" imgH="1514686" progId="">
                  <p:embed/>
                </p:oleObj>
              </mc:Choice>
              <mc:Fallback>
                <p:oleObj name="Artwork" r:id="rId3" imgW="1619476" imgH="1514686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738" y="4702175"/>
                        <a:ext cx="2076450" cy="194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8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600868" y="71414"/>
            <a:ext cx="2471726" cy="939784"/>
          </a:xfrm>
        </p:spPr>
        <p:txBody>
          <a:bodyPr/>
          <a:lstStyle/>
          <a:p>
            <a:pPr algn="r" rtl="1" eaLnBrk="1" hangingPunct="1"/>
            <a:r>
              <a:rPr lang="fa-IR" altLang="ar-SA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جلسه آینده </a:t>
            </a:r>
            <a:endParaRPr lang="en-US" altLang="ar-SA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142985"/>
            <a:ext cx="8229600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Titr" pitchFamily="2" charset="-78"/>
              </a:rPr>
              <a:t> مدارات </a:t>
            </a:r>
            <a:r>
              <a:rPr kumimoji="0" lang="en-US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Titr" pitchFamily="2" charset="-78"/>
              </a:rPr>
              <a:t>MSI</a:t>
            </a:r>
            <a:endParaRPr kumimoji="0" lang="fa-IR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Titr" pitchFamily="2" charset="-78"/>
            </a:endParaRPr>
          </a:p>
          <a:p>
            <a:pPr marL="800100" lvl="1" indent="-342900" algn="just">
              <a:spcBef>
                <a:spcPct val="20000"/>
              </a:spcBef>
              <a:buSzTx/>
              <a:buFont typeface="Wingdings" pitchFamily="2" charset="2"/>
              <a:buChar char="q"/>
            </a:pPr>
            <a:r>
              <a:rPr lang="fa-IR" sz="2400" kern="0" dirty="0" smtClean="0">
                <a:cs typeface="B Titr" pitchFamily="2" charset="-78"/>
              </a:rPr>
              <a:t>تفریق کننده</a:t>
            </a:r>
          </a:p>
          <a:p>
            <a:pPr marL="800100" lvl="1" indent="-342900" algn="just">
              <a:spcBef>
                <a:spcPct val="20000"/>
              </a:spcBef>
              <a:buSzTx/>
              <a:buFont typeface="Wingdings" pitchFamily="2" charset="2"/>
              <a:buChar char="q"/>
            </a:pP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Titr" pitchFamily="2" charset="-78"/>
              </a:rPr>
              <a:t> افزاینده-کاهنده</a:t>
            </a:r>
          </a:p>
          <a:p>
            <a:pPr marL="800100" lvl="1" indent="-342900" algn="just">
              <a:spcBef>
                <a:spcPct val="20000"/>
              </a:spcBef>
              <a:buSzTx/>
              <a:buFont typeface="Wingdings" pitchFamily="2" charset="2"/>
              <a:buChar char="q"/>
            </a:pPr>
            <a:r>
              <a:rPr lang="fa-IR" sz="2400" kern="0" dirty="0" smtClean="0">
                <a:cs typeface="B Titr" pitchFamily="2" charset="-78"/>
              </a:rPr>
              <a:t>جمع کننده با نقلی پیش بینی شده</a:t>
            </a:r>
            <a:endParaRPr kumimoji="0" lang="fa-IR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Titr" pitchFamily="2" charset="-78"/>
            </a:endParaRPr>
          </a:p>
          <a:p>
            <a:pPr marL="800100" lvl="1" indent="-342900" algn="just">
              <a:spcBef>
                <a:spcPct val="20000"/>
              </a:spcBef>
              <a:buSzTx/>
              <a:buNone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64" y="71414"/>
            <a:ext cx="6000792" cy="939784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بلوک مدار </a:t>
            </a:r>
            <a:r>
              <a:rPr lang="fa-IR" sz="3200" b="1" kern="1200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های ترکیبی</a:t>
            </a:r>
            <a:endParaRPr lang="en-US" sz="3200" b="1" kern="1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628680" y="1142984"/>
            <a:ext cx="8229600" cy="3857652"/>
          </a:xfrm>
        </p:spPr>
        <p:txBody>
          <a:bodyPr/>
          <a:lstStyle/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گروهی </a:t>
            </a:r>
            <a:r>
              <a:rPr lang="fa-IR" sz="2800" dirty="0">
                <a:cs typeface="B Lotus" pitchFamily="2" charset="-78"/>
              </a:rPr>
              <a:t>از دروازه های منطقی که </a:t>
            </a:r>
            <a:r>
              <a:rPr lang="fa-IR" sz="2800" u="sng" dirty="0">
                <a:cs typeface="B Lotus" pitchFamily="2" charset="-78"/>
              </a:rPr>
              <a:t>تعدادی ورودی و تعدادی خروجی </a:t>
            </a:r>
            <a:r>
              <a:rPr lang="fa-IR" sz="2800" dirty="0">
                <a:cs typeface="B Lotus" pitchFamily="2" charset="-78"/>
              </a:rPr>
              <a:t>دارند.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مقدار </a:t>
            </a:r>
            <a:r>
              <a:rPr lang="fa-IR" sz="2800" dirty="0">
                <a:cs typeface="B Lotus" pitchFamily="2" charset="-78"/>
              </a:rPr>
              <a:t>خروجی ها با توجه به محاسباتی که </a:t>
            </a:r>
            <a:r>
              <a:rPr lang="fa-IR" sz="2800" dirty="0">
                <a:solidFill>
                  <a:srgbClr val="C00000"/>
                </a:solidFill>
                <a:cs typeface="B Lotus" pitchFamily="2" charset="-78"/>
              </a:rPr>
              <a:t>روی مقادیر ورودی </a:t>
            </a:r>
            <a:r>
              <a:rPr lang="fa-IR" sz="2800" dirty="0">
                <a:cs typeface="B Lotus" pitchFamily="2" charset="-78"/>
              </a:rPr>
              <a:t>انجام می گیرد، تعیین می گردد</a:t>
            </a:r>
            <a:r>
              <a:rPr lang="fa-IR" sz="2800" dirty="0" smtClean="0">
                <a:cs typeface="B Lotus" pitchFamily="2" charset="-78"/>
              </a:rPr>
              <a:t>.</a:t>
            </a:r>
          </a:p>
          <a:p>
            <a:pPr algn="just" rtl="1">
              <a:buFont typeface="Wingdings" pitchFamily="2" charset="2"/>
              <a:buChar char="q"/>
            </a:pPr>
            <a:endParaRPr lang="fa-IR" sz="2800" dirty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فرم كلي مدارهاي تركيبي بصورت زير است. مدار مي‌تواند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ورودي و </a:t>
            </a:r>
            <a:r>
              <a:rPr lang="en-US" sz="2800" dirty="0" smtClean="0">
                <a:cs typeface="B Lotus" pitchFamily="2" charset="-78"/>
              </a:rPr>
              <a:t>m</a:t>
            </a:r>
            <a:r>
              <a:rPr lang="fa-IR" sz="2800" dirty="0" smtClean="0">
                <a:cs typeface="B Lotus" pitchFamily="2" charset="-78"/>
              </a:rPr>
              <a:t> خروجي داشته باشد. </a:t>
            </a:r>
            <a:endParaRPr lang="en-US" sz="2800" dirty="0" smtClean="0">
              <a:cs typeface="B Lotus" pitchFamily="2" charset="-78"/>
            </a:endParaRPr>
          </a:p>
          <a:p>
            <a:pPr algn="just" rtl="1">
              <a:buNone/>
            </a:pPr>
            <a:endParaRPr lang="en-US" dirty="0"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24425503-0B20-4B83-B87E-FAE71991058B}" type="slidenum">
              <a:rPr lang="ar-SA"/>
              <a:pPr algn="r" rtl="1"/>
              <a:t>4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500570"/>
            <a:ext cx="57054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6"/>
          <p:cNvSpPr>
            <a:spLocks noGrp="1" noChangeArrowheads="1"/>
          </p:cNvSpPr>
          <p:nvPr>
            <p:ph type="title"/>
          </p:nvPr>
        </p:nvSpPr>
        <p:spPr>
          <a:xfrm>
            <a:off x="4814918" y="71414"/>
            <a:ext cx="4257676" cy="796908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طراحی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مدارات ترکیبی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0727" name="Rectangle 7"/>
          <p:cNvSpPr>
            <a:spLocks noGrp="1" noChangeArrowheads="1"/>
          </p:cNvSpPr>
          <p:nvPr>
            <p:ph idx="1"/>
          </p:nvPr>
        </p:nvSpPr>
        <p:spPr>
          <a:xfrm>
            <a:off x="285720" y="928670"/>
            <a:ext cx="8615394" cy="5500726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Nazanin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بيان مسأله 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Definition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en-US" sz="2800" dirty="0" smtClean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تعیین و نامگذاری تعداد ورودیها و خروجیها از </a:t>
            </a:r>
            <a:r>
              <a:rPr lang="fa-IR" sz="2800" dirty="0">
                <a:cs typeface="B Lotus" pitchFamily="2" charset="-78"/>
              </a:rPr>
              <a:t>روی خصوصیات </a:t>
            </a:r>
            <a:r>
              <a:rPr lang="fa-IR" sz="2800" dirty="0" smtClean="0">
                <a:cs typeface="B Lotus" pitchFamily="2" charset="-78"/>
              </a:rPr>
              <a:t>و تعریف مسئله. </a:t>
            </a:r>
            <a:r>
              <a:rPr lang="fa-IR" altLang="ar-SA" sz="28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Interface</a:t>
            </a:r>
            <a:r>
              <a:rPr lang="fa-IR" altLang="ar-SA" sz="28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fa-IR" altLang="ar-SA" sz="2800" dirty="0" smtClean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تشکیل </a:t>
            </a:r>
            <a:r>
              <a:rPr lang="fa-IR" altLang="ar-SA" sz="2800" dirty="0" smtClean="0">
                <a:cs typeface="B Lotus" pitchFamily="2" charset="-78"/>
              </a:rPr>
              <a:t>جدول</a:t>
            </a:r>
            <a:r>
              <a:rPr lang="fa-IR" sz="2800" dirty="0" smtClean="0">
                <a:cs typeface="B Lotus" pitchFamily="2" charset="-78"/>
              </a:rPr>
              <a:t> درستی</a:t>
            </a:r>
            <a:r>
              <a:rPr lang="fa-IR" altLang="ar-SA" sz="2800" dirty="0" smtClean="0">
                <a:cs typeface="B Lotus" pitchFamily="2" charset="-78"/>
              </a:rPr>
              <a:t> 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Truth Table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  <a:endParaRPr lang="fa-IR" sz="2800" dirty="0" smtClean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ارتباط بین ورودیها </a:t>
            </a:r>
            <a:r>
              <a:rPr lang="fa-IR" sz="2800" dirty="0">
                <a:cs typeface="B Lotus" pitchFamily="2" charset="-78"/>
              </a:rPr>
              <a:t>و خروجیها را مشخص </a:t>
            </a:r>
            <a:r>
              <a:rPr lang="fa-IR" sz="2800" dirty="0" smtClean="0">
                <a:cs typeface="B Lotus" pitchFamily="2" charset="-78"/>
              </a:rPr>
              <a:t>کنید. 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Boolean Function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  <a:endParaRPr lang="fa-IR" altLang="ar-SA" sz="2000" b="1" dirty="0">
              <a:solidFill>
                <a:srgbClr val="C00000"/>
              </a:solidFill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</a:t>
            </a:r>
            <a:r>
              <a:rPr lang="fa-IR" sz="2800" dirty="0">
                <a:cs typeface="B Lotus" pitchFamily="2" charset="-78"/>
              </a:rPr>
              <a:t>استفاده از جدول کارنا </a:t>
            </a:r>
            <a:r>
              <a:rPr lang="fa-IR" sz="2800" dirty="0" smtClean="0">
                <a:cs typeface="B Lotus" pitchFamily="2" charset="-78"/>
              </a:rPr>
              <a:t>(</a:t>
            </a:r>
            <a:r>
              <a:rPr lang="en-US" sz="2800" dirty="0" smtClean="0">
                <a:cs typeface="B Lotus" pitchFamily="2" charset="-78"/>
              </a:rPr>
              <a:t>KM</a:t>
            </a:r>
            <a:r>
              <a:rPr lang="fa-IR" sz="2800" dirty="0" smtClean="0">
                <a:cs typeface="B Lotus" pitchFamily="2" charset="-78"/>
              </a:rPr>
              <a:t>)</a:t>
            </a: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مدار </a:t>
            </a:r>
            <a:r>
              <a:rPr lang="fa-IR" sz="2800" dirty="0">
                <a:cs typeface="B Lotus" pitchFamily="2" charset="-78"/>
              </a:rPr>
              <a:t>را ساده </a:t>
            </a:r>
            <a:r>
              <a:rPr lang="fa-IR" sz="2800" dirty="0" smtClean="0">
                <a:cs typeface="B Lotus" pitchFamily="2" charset="-78"/>
              </a:rPr>
              <a:t>کنید. 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Simplification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  <a:endParaRPr lang="fa-IR" altLang="ar-SA" sz="2000" b="1" dirty="0">
              <a:solidFill>
                <a:srgbClr val="C00000"/>
              </a:solidFill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endParaRPr lang="fa-IR" sz="2800" dirty="0">
              <a:cs typeface="B Lotus" pitchFamily="2" charset="-78"/>
            </a:endParaRPr>
          </a:p>
          <a:p>
            <a:pPr algn="just" rtl="1">
              <a:lnSpc>
                <a:spcPct val="90000"/>
              </a:lnSpc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رسم دیاگرام </a:t>
            </a:r>
            <a:r>
              <a:rPr lang="fa-IR" sz="2800" dirty="0">
                <a:cs typeface="B Lotus" pitchFamily="2" charset="-78"/>
              </a:rPr>
              <a:t>منطقی مدار 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(</a:t>
            </a:r>
            <a:r>
              <a:rPr lang="en-US" altLang="ar-SA" sz="2000" b="1" dirty="0" smtClean="0">
                <a:solidFill>
                  <a:srgbClr val="C00000"/>
                </a:solidFill>
                <a:cs typeface="B Lotus" pitchFamily="2" charset="-78"/>
              </a:rPr>
              <a:t>Implementation</a:t>
            </a:r>
            <a:r>
              <a:rPr lang="fa-IR" altLang="ar-SA" sz="2000" b="1" dirty="0" smtClean="0">
                <a:solidFill>
                  <a:srgbClr val="C00000"/>
                </a:solidFill>
                <a:cs typeface="B Lotus" pitchFamily="2" charset="-78"/>
              </a:rPr>
              <a:t>) </a:t>
            </a:r>
            <a:r>
              <a:rPr lang="fa-IR" sz="2800" dirty="0">
                <a:cs typeface="B Lotus" pitchFamily="2" charset="-78"/>
              </a:rPr>
              <a:t>و </a:t>
            </a:r>
            <a:r>
              <a:rPr lang="fa-IR" sz="2800" dirty="0" smtClean="0">
                <a:cs typeface="B Lotus" pitchFamily="2" charset="-78"/>
              </a:rPr>
              <a:t>تحقیق درستی طراحی </a:t>
            </a:r>
            <a:endParaRPr lang="en-US" sz="2800" dirty="0">
              <a:cs typeface="B Lotus" pitchFamily="2" charset="-78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57158" y="857232"/>
            <a:ext cx="84232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a-IR" sz="2400" b="1" dirty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مثال: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مداری با سه ورودی و یک خروجی طراحی کنید بطوریکه مقدار خروجی فقط هنگامیکه مقدار عددی معادل ورودیها کمتر از سه باشد، با 1 برابر باشد.</a:t>
            </a:r>
            <a:endParaRPr lang="en-US" sz="2400" i="1" dirty="0"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35438" name="Group 622"/>
          <p:cNvGraphicFramePr>
            <a:graphicFrameLocks noGrp="1"/>
          </p:cNvGraphicFramePr>
          <p:nvPr/>
        </p:nvGraphicFramePr>
        <p:xfrm>
          <a:off x="519113" y="2506663"/>
          <a:ext cx="2286000" cy="3154680"/>
        </p:xfrm>
        <a:graphic>
          <a:graphicData uri="http://schemas.openxmlformats.org/drawingml/2006/table">
            <a:tbl>
              <a:tblPr/>
              <a:tblGrid>
                <a:gridCol w="571500"/>
                <a:gridCol w="571500"/>
                <a:gridCol w="571500"/>
                <a:gridCol w="5715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405" name="Group 589"/>
          <p:cNvGraphicFramePr>
            <a:graphicFrameLocks noGrp="1"/>
          </p:cNvGraphicFramePr>
          <p:nvPr/>
        </p:nvGraphicFramePr>
        <p:xfrm>
          <a:off x="4232289" y="2506663"/>
          <a:ext cx="2411413" cy="993775"/>
        </p:xfrm>
        <a:graphic>
          <a:graphicData uri="http://schemas.openxmlformats.org/drawingml/2006/table">
            <a:tbl>
              <a:tblPr/>
              <a:tblGrid>
                <a:gridCol w="603250"/>
                <a:gridCol w="603250"/>
                <a:gridCol w="601663"/>
                <a:gridCol w="603250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  <a:endParaRPr kumimoji="0" lang="en-US" sz="22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Lotus" pitchFamily="2" charset="-78"/>
                        </a:rPr>
                        <a:t>1</a:t>
                      </a:r>
                      <a:endParaRPr kumimoji="0" lang="en-US" sz="22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6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98" name="Line 82"/>
          <p:cNvSpPr>
            <a:spLocks noChangeShapeType="1"/>
          </p:cNvSpPr>
          <p:nvPr/>
        </p:nvSpPr>
        <p:spPr bwMode="auto">
          <a:xfrm>
            <a:off x="531813" y="2871788"/>
            <a:ext cx="2286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377" name="Line 561"/>
          <p:cNvSpPr>
            <a:spLocks noChangeShapeType="1"/>
          </p:cNvSpPr>
          <p:nvPr/>
        </p:nvSpPr>
        <p:spPr bwMode="auto">
          <a:xfrm flipH="1" flipV="1">
            <a:off x="4073539" y="2332038"/>
            <a:ext cx="176213" cy="177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378" name="Text Box 562"/>
          <p:cNvSpPr txBox="1">
            <a:spLocks noChangeArrowheads="1"/>
          </p:cNvSpPr>
          <p:nvPr/>
        </p:nvSpPr>
        <p:spPr bwMode="auto">
          <a:xfrm>
            <a:off x="4255104" y="2125663"/>
            <a:ext cx="2355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>
                <a:latin typeface="Times New Roman" pitchFamily="18" charset="0"/>
              </a:rPr>
              <a:t>00      01      11      10</a:t>
            </a:r>
          </a:p>
        </p:txBody>
      </p:sp>
      <p:sp>
        <p:nvSpPr>
          <p:cNvPr id="35379" name="Text Box 563"/>
          <p:cNvSpPr txBox="1">
            <a:spLocks noChangeArrowheads="1"/>
          </p:cNvSpPr>
          <p:nvPr/>
        </p:nvSpPr>
        <p:spPr bwMode="auto">
          <a:xfrm>
            <a:off x="3870171" y="2601913"/>
            <a:ext cx="3129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>
                <a:latin typeface="Times New Roman" pitchFamily="18" charset="0"/>
              </a:rPr>
              <a:t>0</a:t>
            </a:r>
          </a:p>
        </p:txBody>
      </p:sp>
      <p:sp>
        <p:nvSpPr>
          <p:cNvPr id="35380" name="Text Box 564"/>
          <p:cNvSpPr txBox="1">
            <a:spLocks noChangeArrowheads="1"/>
          </p:cNvSpPr>
          <p:nvPr/>
        </p:nvSpPr>
        <p:spPr bwMode="auto">
          <a:xfrm>
            <a:off x="3871758" y="3067051"/>
            <a:ext cx="3129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>
                <a:latin typeface="Times New Roman" pitchFamily="18" charset="0"/>
              </a:rPr>
              <a:t>1</a:t>
            </a:r>
          </a:p>
        </p:txBody>
      </p:sp>
      <p:sp>
        <p:nvSpPr>
          <p:cNvPr id="35406" name="Rectangle 590"/>
          <p:cNvSpPr>
            <a:spLocks noChangeArrowheads="1"/>
          </p:cNvSpPr>
          <p:nvPr/>
        </p:nvSpPr>
        <p:spPr bwMode="auto">
          <a:xfrm>
            <a:off x="4375164" y="2592388"/>
            <a:ext cx="954088" cy="3127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35408" name="Line 592"/>
          <p:cNvSpPr>
            <a:spLocks noChangeShapeType="1"/>
          </p:cNvSpPr>
          <p:nvPr/>
        </p:nvSpPr>
        <p:spPr bwMode="auto">
          <a:xfrm flipH="1">
            <a:off x="6203964" y="2578101"/>
            <a:ext cx="3667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09" name="Line 593"/>
          <p:cNvSpPr>
            <a:spLocks noChangeShapeType="1"/>
          </p:cNvSpPr>
          <p:nvPr/>
        </p:nvSpPr>
        <p:spPr bwMode="auto">
          <a:xfrm>
            <a:off x="6202377" y="2578101"/>
            <a:ext cx="0" cy="355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10" name="Line 594"/>
          <p:cNvSpPr>
            <a:spLocks noChangeShapeType="1"/>
          </p:cNvSpPr>
          <p:nvPr/>
        </p:nvSpPr>
        <p:spPr bwMode="auto">
          <a:xfrm flipH="1">
            <a:off x="6200789" y="2935288"/>
            <a:ext cx="3667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11" name="Line 595"/>
          <p:cNvSpPr>
            <a:spLocks noChangeShapeType="1"/>
          </p:cNvSpPr>
          <p:nvPr/>
        </p:nvSpPr>
        <p:spPr bwMode="auto">
          <a:xfrm flipH="1">
            <a:off x="4297377" y="2579688"/>
            <a:ext cx="366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12" name="Line 596"/>
          <p:cNvSpPr>
            <a:spLocks noChangeShapeType="1"/>
          </p:cNvSpPr>
          <p:nvPr/>
        </p:nvSpPr>
        <p:spPr bwMode="auto">
          <a:xfrm>
            <a:off x="4675202" y="2570163"/>
            <a:ext cx="0" cy="355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13" name="Line 597"/>
          <p:cNvSpPr>
            <a:spLocks noChangeShapeType="1"/>
          </p:cNvSpPr>
          <p:nvPr/>
        </p:nvSpPr>
        <p:spPr bwMode="auto">
          <a:xfrm flipH="1">
            <a:off x="4313252" y="2936876"/>
            <a:ext cx="366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17" name="Text Box 601"/>
          <p:cNvSpPr txBox="1">
            <a:spLocks noChangeArrowheads="1"/>
          </p:cNvSpPr>
          <p:nvPr/>
        </p:nvSpPr>
        <p:spPr bwMode="auto">
          <a:xfrm>
            <a:off x="3752829" y="2201857"/>
            <a:ext cx="298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 i="1" dirty="0">
                <a:latin typeface="Times New Roman" pitchFamily="18" charset="0"/>
              </a:rPr>
              <a:t>x</a:t>
            </a:r>
          </a:p>
        </p:txBody>
      </p:sp>
      <p:graphicFrame>
        <p:nvGraphicFramePr>
          <p:cNvPr id="35418" name="Object 602"/>
          <p:cNvGraphicFramePr>
            <a:graphicFrameLocks noChangeAspect="1"/>
          </p:cNvGraphicFramePr>
          <p:nvPr/>
        </p:nvGraphicFramePr>
        <p:xfrm>
          <a:off x="6148410" y="3857628"/>
          <a:ext cx="170973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875" name="Equation" r:id="rId3" imgW="863280" imgH="203040" progId="Equation.3">
                  <p:embed/>
                </p:oleObj>
              </mc:Choice>
              <mc:Fallback>
                <p:oleObj name="Equation" r:id="rId3" imgW="8632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8410" y="3857628"/>
                        <a:ext cx="1709738" cy="401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432" name="Picture 6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8065" y="4906984"/>
            <a:ext cx="388302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436" name="Line 620"/>
          <p:cNvSpPr>
            <a:spLocks noChangeShapeType="1"/>
          </p:cNvSpPr>
          <p:nvPr/>
        </p:nvSpPr>
        <p:spPr bwMode="auto">
          <a:xfrm flipH="1">
            <a:off x="4035425" y="5989638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35437" name="Text Box 621"/>
          <p:cNvSpPr txBox="1">
            <a:spLocks noChangeArrowheads="1"/>
          </p:cNvSpPr>
          <p:nvPr/>
        </p:nvSpPr>
        <p:spPr bwMode="auto">
          <a:xfrm>
            <a:off x="3979871" y="1873251"/>
            <a:ext cx="461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 i="1" dirty="0">
                <a:latin typeface="Times New Roman" pitchFamily="18" charset="0"/>
              </a:rPr>
              <a:t>y z</a:t>
            </a:r>
          </a:p>
        </p:txBody>
      </p:sp>
      <p:sp>
        <p:nvSpPr>
          <p:cNvPr id="29" name="Rectangle 6"/>
          <p:cNvSpPr>
            <a:spLocks noGrp="1" noChangeArrowheads="1"/>
          </p:cNvSpPr>
          <p:nvPr>
            <p:ph type="title"/>
          </p:nvPr>
        </p:nvSpPr>
        <p:spPr>
          <a:xfrm>
            <a:off x="4814918" y="71414"/>
            <a:ext cx="4257676" cy="796908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طراحی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مدارات ترکیبی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28688"/>
            <a:ext cx="8229600" cy="828675"/>
          </a:xfrm>
        </p:spPr>
        <p:txBody>
          <a:bodyPr lIns="92075" tIns="46038" rIns="92075" bIns="46038"/>
          <a:lstStyle/>
          <a:p>
            <a:pPr algn="just" rtl="1" eaLnBrk="1" hangingPunct="1">
              <a:buNone/>
            </a:pPr>
            <a:r>
              <a:rPr lang="fa-IR" sz="2400" b="1" dirty="0" smtClean="0">
                <a:solidFill>
                  <a:srgbClr val="C00000"/>
                </a:solidFill>
                <a:cs typeface="Nazanin" pitchFamily="2" charset="-78"/>
              </a:rPr>
              <a:t>مثال: </a:t>
            </a:r>
            <a:r>
              <a:rPr lang="fa-IR" sz="2400" dirty="0" smtClean="0">
                <a:cs typeface="Nazanin" pitchFamily="2" charset="-78"/>
              </a:rPr>
              <a:t>مدار تركيبي طراحي كنيد كه چهار رقم ورودي </a:t>
            </a:r>
            <a:r>
              <a:rPr lang="en-US" sz="2400" dirty="0" smtClean="0">
                <a:cs typeface="Nazanin" pitchFamily="2" charset="-78"/>
              </a:rPr>
              <a:t>BCD</a:t>
            </a:r>
            <a:r>
              <a:rPr lang="fa-IR" sz="2400" dirty="0" smtClean="0">
                <a:cs typeface="Nazanin" pitchFamily="2" charset="-78"/>
              </a:rPr>
              <a:t> گرفته و خروجي آن كد افزونی سه باشد. </a:t>
            </a:r>
            <a:endParaRPr lang="en-US" sz="2000" dirty="0" smtClean="0"/>
          </a:p>
        </p:txBody>
      </p:sp>
      <p:graphicFrame>
        <p:nvGraphicFramePr>
          <p:cNvPr id="271364" name="Group 4"/>
          <p:cNvGraphicFramePr>
            <a:graphicFrameLocks noGrp="1"/>
          </p:cNvGraphicFramePr>
          <p:nvPr/>
        </p:nvGraphicFramePr>
        <p:xfrm>
          <a:off x="357158" y="2428868"/>
          <a:ext cx="5626100" cy="4206240"/>
        </p:xfrm>
        <a:graphic>
          <a:graphicData uri="http://schemas.openxmlformats.org/drawingml/2006/table">
            <a:tbl>
              <a:tblPr/>
              <a:tblGrid>
                <a:gridCol w="703263"/>
                <a:gridCol w="703262"/>
                <a:gridCol w="703263"/>
                <a:gridCol w="703262"/>
                <a:gridCol w="703263"/>
                <a:gridCol w="703262"/>
                <a:gridCol w="703263"/>
                <a:gridCol w="703262"/>
              </a:tblGrid>
              <a:tr h="320675">
                <a:tc gridSpan="4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Nazanin" pitchFamily="2" charset="-78"/>
                        </a:rPr>
                        <a:t>ورودي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Nazanin" pitchFamily="2" charset="-78"/>
                        </a:rPr>
                        <a:t>BCD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Nazanin" pitchFamily="2" charset="-78"/>
                        </a:rPr>
                        <a:t>خروجي كد سه افزا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Nazanin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4814918" y="71414"/>
            <a:ext cx="4257676" cy="79690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طراحی مدارات ترکیبی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86512" y="1760513"/>
            <a:ext cx="23574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مدار داراي چهار ورودي و چهار خروجي است. </a:t>
            </a:r>
          </a:p>
          <a:p>
            <a:pPr algn="justLow">
              <a:buFont typeface="Wingdings" pitchFamily="2" charset="2"/>
              <a:buChar char="q"/>
            </a:pPr>
            <a:endParaRPr lang="fa-IR" dirty="0" smtClean="0">
              <a:cs typeface="Nazanin" pitchFamily="2" charset="-78"/>
            </a:endParaRP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Nazanin" pitchFamily="2" charset="-78"/>
              </a:rPr>
              <a:t> در جدول نيز رابطة بين ورودي‌ها و خروجي‌ها نشان داده شده است.</a:t>
            </a:r>
          </a:p>
          <a:p>
            <a:pPr algn="justLow">
              <a:buFont typeface="Wingdings" pitchFamily="2" charset="2"/>
              <a:buChar char="q"/>
            </a:pPr>
            <a:endParaRPr lang="fa-IR" dirty="0" smtClean="0">
              <a:cs typeface="Nazanin" pitchFamily="2" charset="-7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42888"/>
            <a:ext cx="8229600" cy="614362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300" dirty="0" smtClean="0">
                <a:cs typeface="Nazanin" pitchFamily="2" charset="-78"/>
              </a:rPr>
              <a:t>براي ساده‌سازي و يافتن توابع بولي هر يك از خروجي‌ها از جدول كارنو استفاده مي‌كنيم.</a:t>
            </a:r>
          </a:p>
        </p:txBody>
      </p:sp>
      <p:pic>
        <p:nvPicPr>
          <p:cNvPr id="168964" name="Picture 4" descr="KAR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2571768" cy="23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KARNO-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185551"/>
            <a:ext cx="2447925" cy="23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KARNO-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2502201" cy="234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KARNO-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929066"/>
            <a:ext cx="2513020" cy="243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85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85750"/>
            <a:ext cx="8229600" cy="828675"/>
          </a:xfrm>
        </p:spPr>
        <p:txBody>
          <a:bodyPr lIns="92075" tIns="46038" rIns="92075" bIns="46038"/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smtClean="0">
                <a:cs typeface="Nazanin" pitchFamily="2" charset="-78"/>
              </a:rPr>
              <a:t>پس از ساده كردن هر يك از توابع بولي خروجي، نمودار منطقي را بر اساس روابط بدست آمده رسم مي‌كنيم: </a:t>
            </a:r>
            <a:endParaRPr lang="en-US" sz="2000" smtClean="0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39738" y="1714488"/>
            <a:ext cx="7346972" cy="4422787"/>
            <a:chOff x="277" y="1423"/>
            <a:chExt cx="3346" cy="2443"/>
          </a:xfrm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90" y="1493"/>
              <a:ext cx="3102" cy="2286"/>
            </a:xfrm>
            <a:custGeom>
              <a:avLst/>
              <a:gdLst>
                <a:gd name="T0" fmla="*/ 0 w 2214"/>
                <a:gd name="T1" fmla="*/ 0 h 1631"/>
                <a:gd name="T2" fmla="*/ 1634 w 2214"/>
                <a:gd name="T3" fmla="*/ 0 h 1631"/>
                <a:gd name="T4" fmla="*/ 1634 w 2214"/>
                <a:gd name="T5" fmla="*/ 85 h 1631"/>
                <a:gd name="T6" fmla="*/ 1856 w 2214"/>
                <a:gd name="T7" fmla="*/ 85 h 1631"/>
                <a:gd name="T8" fmla="*/ 1836 w 2214"/>
                <a:gd name="T9" fmla="*/ 176 h 1631"/>
                <a:gd name="T10" fmla="*/ 1634 w 2214"/>
                <a:gd name="T11" fmla="*/ 176 h 1631"/>
                <a:gd name="T12" fmla="*/ 1634 w 2214"/>
                <a:gd name="T13" fmla="*/ 307 h 1631"/>
                <a:gd name="T14" fmla="*/ 1408 w 2214"/>
                <a:gd name="T15" fmla="*/ 307 h 1631"/>
                <a:gd name="T16" fmla="*/ 1298 w 2214"/>
                <a:gd name="T17" fmla="*/ 263 h 1631"/>
                <a:gd name="T18" fmla="*/ 206 w 2214"/>
                <a:gd name="T19" fmla="*/ 263 h 1631"/>
                <a:gd name="T20" fmla="*/ 206 w 2214"/>
                <a:gd name="T21" fmla="*/ 720 h 1631"/>
                <a:gd name="T22" fmla="*/ 0 w 2214"/>
                <a:gd name="T23" fmla="*/ 721 h 1631"/>
                <a:gd name="T24" fmla="*/ 1105 w 2214"/>
                <a:gd name="T25" fmla="*/ 721 h 1631"/>
                <a:gd name="T26" fmla="*/ 1105 w 2214"/>
                <a:gd name="T27" fmla="*/ 851 h 1631"/>
                <a:gd name="T28" fmla="*/ 1267 w 2214"/>
                <a:gd name="T29" fmla="*/ 851 h 1631"/>
                <a:gd name="T30" fmla="*/ 1379 w 2214"/>
                <a:gd name="T31" fmla="*/ 607 h 1631"/>
                <a:gd name="T32" fmla="*/ 1634 w 2214"/>
                <a:gd name="T33" fmla="*/ 607 h 1631"/>
                <a:gd name="T34" fmla="*/ 1634 w 2214"/>
                <a:gd name="T35" fmla="*/ 701 h 1631"/>
                <a:gd name="T36" fmla="*/ 1833 w 2214"/>
                <a:gd name="T37" fmla="*/ 701 h 1631"/>
                <a:gd name="T38" fmla="*/ 209 w 2214"/>
                <a:gd name="T39" fmla="*/ 1400 h 1631"/>
                <a:gd name="T40" fmla="*/ 209 w 2214"/>
                <a:gd name="T41" fmla="*/ 896 h 1631"/>
                <a:gd name="T42" fmla="*/ 1634 w 2214"/>
                <a:gd name="T43" fmla="*/ 896 h 1631"/>
                <a:gd name="T44" fmla="*/ 1634 w 2214"/>
                <a:gd name="T45" fmla="*/ 788 h 1631"/>
                <a:gd name="T46" fmla="*/ 1833 w 2214"/>
                <a:gd name="T47" fmla="*/ 788 h 1631"/>
                <a:gd name="T48" fmla="*/ 1273 w 2214"/>
                <a:gd name="T49" fmla="*/ 353 h 1631"/>
                <a:gd name="T50" fmla="*/ 957 w 2214"/>
                <a:gd name="T51" fmla="*/ 353 h 1631"/>
                <a:gd name="T52" fmla="*/ 957 w 2214"/>
                <a:gd name="T53" fmla="*/ 1134 h 1631"/>
                <a:gd name="T54" fmla="*/ 687 w 2214"/>
                <a:gd name="T55" fmla="*/ 1134 h 1631"/>
                <a:gd name="T56" fmla="*/ 1277 w 2214"/>
                <a:gd name="T57" fmla="*/ 561 h 1631"/>
                <a:gd name="T58" fmla="*/ 206 w 2214"/>
                <a:gd name="T59" fmla="*/ 561 h 1631"/>
                <a:gd name="T60" fmla="*/ 1260 w 2214"/>
                <a:gd name="T61" fmla="*/ 651 h 1631"/>
                <a:gd name="T62" fmla="*/ 960 w 2214"/>
                <a:gd name="T63" fmla="*/ 651 h 1631"/>
                <a:gd name="T64" fmla="*/ 404 w 2214"/>
                <a:gd name="T65" fmla="*/ 1630 h 1631"/>
                <a:gd name="T66" fmla="*/ 2214 w 2214"/>
                <a:gd name="T67" fmla="*/ 1630 h 1631"/>
                <a:gd name="T68" fmla="*/ 270 w 2214"/>
                <a:gd name="T69" fmla="*/ 1473 h 1631"/>
                <a:gd name="T70" fmla="*/ 270 w 2214"/>
                <a:gd name="T71" fmla="*/ 1173 h 1631"/>
                <a:gd name="T72" fmla="*/ 644 w 2214"/>
                <a:gd name="T73" fmla="*/ 1173 h 1631"/>
                <a:gd name="T74" fmla="*/ 623 w 2214"/>
                <a:gd name="T75" fmla="*/ 1092 h 1631"/>
                <a:gd name="T76" fmla="*/ 209 w 2214"/>
                <a:gd name="T77" fmla="*/ 1092 h 1631"/>
                <a:gd name="T78" fmla="*/ 1105 w 2214"/>
                <a:gd name="T79" fmla="*/ 1631 h 1631"/>
                <a:gd name="T80" fmla="*/ 1105 w 2214"/>
                <a:gd name="T81" fmla="*/ 941 h 1631"/>
                <a:gd name="T82" fmla="*/ 1270 w 2214"/>
                <a:gd name="T83" fmla="*/ 941 h 1631"/>
                <a:gd name="T84" fmla="*/ 1981 w 2214"/>
                <a:gd name="T85" fmla="*/ 741 h 1631"/>
                <a:gd name="T86" fmla="*/ 2214 w 2214"/>
                <a:gd name="T87" fmla="*/ 741 h 1631"/>
                <a:gd name="T88" fmla="*/ 1981 w 2214"/>
                <a:gd name="T89" fmla="*/ 128 h 1631"/>
                <a:gd name="T90" fmla="*/ 2214 w 2214"/>
                <a:gd name="T91" fmla="*/ 128 h 163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14"/>
                <a:gd name="T139" fmla="*/ 0 h 1631"/>
                <a:gd name="T140" fmla="*/ 2214 w 2214"/>
                <a:gd name="T141" fmla="*/ 1631 h 163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14" h="1631">
                  <a:moveTo>
                    <a:pt x="0" y="0"/>
                  </a:moveTo>
                  <a:cubicBezTo>
                    <a:pt x="1634" y="0"/>
                    <a:pt x="1634" y="0"/>
                    <a:pt x="1634" y="0"/>
                  </a:cubicBezTo>
                  <a:cubicBezTo>
                    <a:pt x="1634" y="85"/>
                    <a:pt x="1634" y="85"/>
                    <a:pt x="1634" y="85"/>
                  </a:cubicBezTo>
                  <a:cubicBezTo>
                    <a:pt x="1856" y="85"/>
                    <a:pt x="1856" y="85"/>
                    <a:pt x="1856" y="85"/>
                  </a:cubicBezTo>
                  <a:moveTo>
                    <a:pt x="1836" y="176"/>
                  </a:moveTo>
                  <a:cubicBezTo>
                    <a:pt x="1634" y="176"/>
                    <a:pt x="1634" y="176"/>
                    <a:pt x="1634" y="176"/>
                  </a:cubicBezTo>
                  <a:cubicBezTo>
                    <a:pt x="1634" y="307"/>
                    <a:pt x="1634" y="307"/>
                    <a:pt x="1634" y="307"/>
                  </a:cubicBezTo>
                  <a:cubicBezTo>
                    <a:pt x="1408" y="307"/>
                    <a:pt x="1408" y="307"/>
                    <a:pt x="1408" y="307"/>
                  </a:cubicBezTo>
                  <a:moveTo>
                    <a:pt x="1298" y="263"/>
                  </a:moveTo>
                  <a:cubicBezTo>
                    <a:pt x="206" y="263"/>
                    <a:pt x="206" y="263"/>
                    <a:pt x="206" y="263"/>
                  </a:cubicBezTo>
                  <a:cubicBezTo>
                    <a:pt x="206" y="720"/>
                    <a:pt x="206" y="720"/>
                    <a:pt x="206" y="720"/>
                  </a:cubicBezTo>
                  <a:moveTo>
                    <a:pt x="0" y="721"/>
                  </a:moveTo>
                  <a:cubicBezTo>
                    <a:pt x="1105" y="721"/>
                    <a:pt x="1105" y="721"/>
                    <a:pt x="1105" y="721"/>
                  </a:cubicBezTo>
                  <a:cubicBezTo>
                    <a:pt x="1105" y="851"/>
                    <a:pt x="1105" y="851"/>
                    <a:pt x="1105" y="851"/>
                  </a:cubicBezTo>
                  <a:cubicBezTo>
                    <a:pt x="1267" y="851"/>
                    <a:pt x="1267" y="851"/>
                    <a:pt x="1267" y="851"/>
                  </a:cubicBezTo>
                  <a:moveTo>
                    <a:pt x="1379" y="607"/>
                  </a:moveTo>
                  <a:cubicBezTo>
                    <a:pt x="1634" y="607"/>
                    <a:pt x="1634" y="607"/>
                    <a:pt x="1634" y="607"/>
                  </a:cubicBezTo>
                  <a:cubicBezTo>
                    <a:pt x="1634" y="701"/>
                    <a:pt x="1634" y="701"/>
                    <a:pt x="1634" y="701"/>
                  </a:cubicBezTo>
                  <a:cubicBezTo>
                    <a:pt x="1833" y="701"/>
                    <a:pt x="1833" y="701"/>
                    <a:pt x="1833" y="701"/>
                  </a:cubicBezTo>
                  <a:moveTo>
                    <a:pt x="209" y="1400"/>
                  </a:moveTo>
                  <a:cubicBezTo>
                    <a:pt x="209" y="896"/>
                    <a:pt x="209" y="896"/>
                    <a:pt x="209" y="896"/>
                  </a:cubicBezTo>
                  <a:cubicBezTo>
                    <a:pt x="1634" y="896"/>
                    <a:pt x="1634" y="896"/>
                    <a:pt x="1634" y="896"/>
                  </a:cubicBezTo>
                  <a:cubicBezTo>
                    <a:pt x="1634" y="788"/>
                    <a:pt x="1634" y="788"/>
                    <a:pt x="1634" y="788"/>
                  </a:cubicBezTo>
                  <a:cubicBezTo>
                    <a:pt x="1833" y="788"/>
                    <a:pt x="1833" y="788"/>
                    <a:pt x="1833" y="788"/>
                  </a:cubicBezTo>
                  <a:moveTo>
                    <a:pt x="1273" y="353"/>
                  </a:moveTo>
                  <a:cubicBezTo>
                    <a:pt x="957" y="353"/>
                    <a:pt x="957" y="353"/>
                    <a:pt x="957" y="353"/>
                  </a:cubicBezTo>
                  <a:cubicBezTo>
                    <a:pt x="957" y="1134"/>
                    <a:pt x="957" y="1134"/>
                    <a:pt x="957" y="1134"/>
                  </a:cubicBezTo>
                  <a:cubicBezTo>
                    <a:pt x="687" y="1134"/>
                    <a:pt x="687" y="1134"/>
                    <a:pt x="687" y="1134"/>
                  </a:cubicBezTo>
                  <a:moveTo>
                    <a:pt x="1277" y="561"/>
                  </a:moveTo>
                  <a:cubicBezTo>
                    <a:pt x="206" y="561"/>
                    <a:pt x="206" y="561"/>
                    <a:pt x="206" y="561"/>
                  </a:cubicBezTo>
                  <a:moveTo>
                    <a:pt x="1260" y="651"/>
                  </a:moveTo>
                  <a:cubicBezTo>
                    <a:pt x="1260" y="651"/>
                    <a:pt x="964" y="651"/>
                    <a:pt x="960" y="651"/>
                  </a:cubicBezTo>
                  <a:moveTo>
                    <a:pt x="404" y="1630"/>
                  </a:moveTo>
                  <a:cubicBezTo>
                    <a:pt x="2214" y="1630"/>
                    <a:pt x="2214" y="1630"/>
                    <a:pt x="2214" y="1630"/>
                  </a:cubicBezTo>
                  <a:moveTo>
                    <a:pt x="270" y="1473"/>
                  </a:moveTo>
                  <a:cubicBezTo>
                    <a:pt x="270" y="1173"/>
                    <a:pt x="270" y="1173"/>
                    <a:pt x="270" y="1173"/>
                  </a:cubicBezTo>
                  <a:cubicBezTo>
                    <a:pt x="644" y="1173"/>
                    <a:pt x="644" y="1173"/>
                    <a:pt x="644" y="1173"/>
                  </a:cubicBezTo>
                  <a:moveTo>
                    <a:pt x="623" y="1092"/>
                  </a:moveTo>
                  <a:cubicBezTo>
                    <a:pt x="209" y="1092"/>
                    <a:pt x="209" y="1092"/>
                    <a:pt x="209" y="1092"/>
                  </a:cubicBezTo>
                  <a:moveTo>
                    <a:pt x="1105" y="1631"/>
                  </a:moveTo>
                  <a:cubicBezTo>
                    <a:pt x="1105" y="941"/>
                    <a:pt x="1105" y="941"/>
                    <a:pt x="1105" y="941"/>
                  </a:cubicBezTo>
                  <a:cubicBezTo>
                    <a:pt x="1270" y="941"/>
                    <a:pt x="1270" y="941"/>
                    <a:pt x="1270" y="941"/>
                  </a:cubicBezTo>
                  <a:moveTo>
                    <a:pt x="1981" y="741"/>
                  </a:moveTo>
                  <a:cubicBezTo>
                    <a:pt x="2214" y="741"/>
                    <a:pt x="2214" y="741"/>
                    <a:pt x="2214" y="741"/>
                  </a:cubicBezTo>
                  <a:moveTo>
                    <a:pt x="1981" y="128"/>
                  </a:moveTo>
                  <a:cubicBezTo>
                    <a:pt x="2214" y="128"/>
                    <a:pt x="2214" y="128"/>
                    <a:pt x="2214" y="128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>
              <a:off x="367" y="3581"/>
              <a:ext cx="185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68" y="3557"/>
              <a:ext cx="84" cy="225"/>
            </a:xfrm>
            <a:custGeom>
              <a:avLst/>
              <a:gdLst>
                <a:gd name="T0" fmla="*/ 0 w 84"/>
                <a:gd name="T1" fmla="*/ 0 h 225"/>
                <a:gd name="T2" fmla="*/ 0 w 84"/>
                <a:gd name="T3" fmla="*/ 225 h 225"/>
                <a:gd name="T4" fmla="*/ 84 w 84"/>
                <a:gd name="T5" fmla="*/ 225 h 225"/>
                <a:gd name="T6" fmla="*/ 0 60000 65536"/>
                <a:gd name="T7" fmla="*/ 0 60000 65536"/>
                <a:gd name="T8" fmla="*/ 0 60000 65536"/>
                <a:gd name="T9" fmla="*/ 0 w 84"/>
                <a:gd name="T10" fmla="*/ 0 h 225"/>
                <a:gd name="T11" fmla="*/ 84 w 8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" h="225">
                  <a:moveTo>
                    <a:pt x="0" y="0"/>
                  </a:moveTo>
                  <a:lnTo>
                    <a:pt x="0" y="225"/>
                  </a:lnTo>
                  <a:lnTo>
                    <a:pt x="84" y="22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306" y="1423"/>
              <a:ext cx="8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A</a:t>
              </a:r>
              <a:endParaRPr lang="en-US" sz="1400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305" y="2434"/>
              <a:ext cx="7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B</a:t>
              </a:r>
              <a:endParaRPr lang="en-US" sz="1400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277" y="3392"/>
              <a:ext cx="76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C</a:t>
              </a:r>
              <a:endParaRPr lang="en-US" sz="1400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78" y="3512"/>
              <a:ext cx="8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D</a:t>
              </a:r>
              <a:endParaRPr lang="en-US" sz="1400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516" y="1602"/>
              <a:ext cx="10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W</a:t>
              </a:r>
              <a:endParaRPr lang="en-US" sz="1400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526" y="2467"/>
              <a:ext cx="8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X</a:t>
              </a:r>
              <a:endParaRPr lang="en-US" sz="1400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3514" y="3387"/>
              <a:ext cx="8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Y</a:t>
              </a:r>
              <a:endParaRPr lang="en-US" sz="1400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3524" y="3716"/>
              <a:ext cx="6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None/>
              </a:pPr>
              <a:r>
                <a:rPr lang="en-US" sz="1400">
                  <a:solidFill>
                    <a:srgbClr val="000000"/>
                  </a:solidFill>
                  <a:latin typeface="TimesTen" pitchFamily="18" charset="0"/>
                </a:rPr>
                <a:t>Z</a:t>
              </a:r>
              <a:endParaRPr lang="en-US" sz="1400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376" y="3206"/>
              <a:ext cx="561" cy="186"/>
            </a:xfrm>
            <a:custGeom>
              <a:avLst/>
              <a:gdLst>
                <a:gd name="T0" fmla="*/ 0 w 561"/>
                <a:gd name="T1" fmla="*/ 0 h 186"/>
                <a:gd name="T2" fmla="*/ 292 w 561"/>
                <a:gd name="T3" fmla="*/ 0 h 186"/>
                <a:gd name="T4" fmla="*/ 292 w 561"/>
                <a:gd name="T5" fmla="*/ 186 h 186"/>
                <a:gd name="T6" fmla="*/ 561 w 561"/>
                <a:gd name="T7" fmla="*/ 186 h 1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1"/>
                <a:gd name="T13" fmla="*/ 0 h 186"/>
                <a:gd name="T14" fmla="*/ 561 w 561"/>
                <a:gd name="T15" fmla="*/ 186 h 1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1" h="186">
                  <a:moveTo>
                    <a:pt x="0" y="0"/>
                  </a:moveTo>
                  <a:lnTo>
                    <a:pt x="292" y="0"/>
                  </a:lnTo>
                  <a:lnTo>
                    <a:pt x="292" y="186"/>
                  </a:lnTo>
                  <a:lnTo>
                    <a:pt x="561" y="18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3139" y="3452"/>
              <a:ext cx="35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833" y="2750"/>
              <a:ext cx="375" cy="391"/>
            </a:xfrm>
            <a:custGeom>
              <a:avLst/>
              <a:gdLst>
                <a:gd name="T0" fmla="*/ 0 w 375"/>
                <a:gd name="T1" fmla="*/ 0 h 391"/>
                <a:gd name="T2" fmla="*/ 0 w 375"/>
                <a:gd name="T3" fmla="*/ 391 h 391"/>
                <a:gd name="T4" fmla="*/ 375 w 375"/>
                <a:gd name="T5" fmla="*/ 391 h 391"/>
                <a:gd name="T6" fmla="*/ 0 60000 65536"/>
                <a:gd name="T7" fmla="*/ 0 60000 65536"/>
                <a:gd name="T8" fmla="*/ 0 60000 65536"/>
                <a:gd name="T9" fmla="*/ 0 w 375"/>
                <a:gd name="T10" fmla="*/ 0 h 391"/>
                <a:gd name="T11" fmla="*/ 375 w 375"/>
                <a:gd name="T12" fmla="*/ 391 h 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391">
                  <a:moveTo>
                    <a:pt x="0" y="0"/>
                  </a:moveTo>
                  <a:lnTo>
                    <a:pt x="0" y="391"/>
                  </a:lnTo>
                  <a:lnTo>
                    <a:pt x="375" y="39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1939" y="3267"/>
              <a:ext cx="26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2388" y="3520"/>
              <a:ext cx="52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>
              <a:off x="367" y="3455"/>
              <a:ext cx="182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138" y="1828"/>
              <a:ext cx="233" cy="194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138 h 138"/>
                <a:gd name="T4" fmla="*/ 96 w 166"/>
                <a:gd name="T5" fmla="*/ 137 h 138"/>
                <a:gd name="T6" fmla="*/ 166 w 166"/>
                <a:gd name="T7" fmla="*/ 69 h 138"/>
                <a:gd name="T8" fmla="*/ 98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34" y="137"/>
                    <a:pt x="166" y="107"/>
                    <a:pt x="166" y="69"/>
                  </a:cubicBezTo>
                  <a:cubicBezTo>
                    <a:pt x="166" y="31"/>
                    <a:pt x="136" y="0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138" y="2246"/>
              <a:ext cx="233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138 h 138"/>
                <a:gd name="T4" fmla="*/ 96 w 166"/>
                <a:gd name="T5" fmla="*/ 138 h 138"/>
                <a:gd name="T6" fmla="*/ 166 w 166"/>
                <a:gd name="T7" fmla="*/ 70 h 138"/>
                <a:gd name="T8" fmla="*/ 98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138" y="2652"/>
              <a:ext cx="233" cy="194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138 h 138"/>
                <a:gd name="T4" fmla="*/ 96 w 166"/>
                <a:gd name="T5" fmla="*/ 137 h 138"/>
                <a:gd name="T6" fmla="*/ 166 w 166"/>
                <a:gd name="T7" fmla="*/ 69 h 138"/>
                <a:gd name="T8" fmla="*/ 98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134" y="137"/>
                    <a:pt x="166" y="107"/>
                    <a:pt x="166" y="69"/>
                  </a:cubicBezTo>
                  <a:cubicBezTo>
                    <a:pt x="166" y="31"/>
                    <a:pt x="136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144" y="3108"/>
              <a:ext cx="232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138 h 138"/>
                <a:gd name="T4" fmla="*/ 96 w 166"/>
                <a:gd name="T5" fmla="*/ 138 h 138"/>
                <a:gd name="T6" fmla="*/ 166 w 166"/>
                <a:gd name="T7" fmla="*/ 70 h 138"/>
                <a:gd name="T8" fmla="*/ 98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55" y="3422"/>
              <a:ext cx="233" cy="193"/>
            </a:xfrm>
            <a:custGeom>
              <a:avLst/>
              <a:gdLst>
                <a:gd name="T0" fmla="*/ 1 w 166"/>
                <a:gd name="T1" fmla="*/ 0 h 138"/>
                <a:gd name="T2" fmla="*/ 0 w 166"/>
                <a:gd name="T3" fmla="*/ 138 h 138"/>
                <a:gd name="T4" fmla="*/ 96 w 166"/>
                <a:gd name="T5" fmla="*/ 138 h 138"/>
                <a:gd name="T6" fmla="*/ 166 w 166"/>
                <a:gd name="T7" fmla="*/ 70 h 138"/>
                <a:gd name="T8" fmla="*/ 98 w 166"/>
                <a:gd name="T9" fmla="*/ 0 h 138"/>
                <a:gd name="T10" fmla="*/ 1 w 166"/>
                <a:gd name="T11" fmla="*/ 0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38"/>
                <a:gd name="T20" fmla="*/ 166 w 166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38">
                  <a:moveTo>
                    <a:pt x="1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34" y="138"/>
                    <a:pt x="166" y="107"/>
                    <a:pt x="166" y="70"/>
                  </a:cubicBezTo>
                  <a:cubicBezTo>
                    <a:pt x="166" y="32"/>
                    <a:pt x="135" y="1"/>
                    <a:pt x="98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916" y="1579"/>
              <a:ext cx="246" cy="195"/>
            </a:xfrm>
            <a:custGeom>
              <a:avLst/>
              <a:gdLst>
                <a:gd name="T0" fmla="*/ 2 w 176"/>
                <a:gd name="T1" fmla="*/ 135 h 139"/>
                <a:gd name="T2" fmla="*/ 20 w 176"/>
                <a:gd name="T3" fmla="*/ 67 h 139"/>
                <a:gd name="T4" fmla="*/ 3 w 176"/>
                <a:gd name="T5" fmla="*/ 3 h 139"/>
                <a:gd name="T6" fmla="*/ 1 w 176"/>
                <a:gd name="T7" fmla="*/ 0 h 139"/>
                <a:gd name="T8" fmla="*/ 58 w 176"/>
                <a:gd name="T9" fmla="*/ 0 h 139"/>
                <a:gd name="T10" fmla="*/ 176 w 176"/>
                <a:gd name="T11" fmla="*/ 67 h 139"/>
                <a:gd name="T12" fmla="*/ 175 w 176"/>
                <a:gd name="T13" fmla="*/ 72 h 139"/>
                <a:gd name="T14" fmla="*/ 58 w 176"/>
                <a:gd name="T15" fmla="*/ 139 h 139"/>
                <a:gd name="T16" fmla="*/ 0 w 176"/>
                <a:gd name="T17" fmla="*/ 139 h 139"/>
                <a:gd name="T18" fmla="*/ 2 w 176"/>
                <a:gd name="T19" fmla="*/ 135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1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914" y="2438"/>
              <a:ext cx="247" cy="195"/>
            </a:xfrm>
            <a:custGeom>
              <a:avLst/>
              <a:gdLst>
                <a:gd name="T0" fmla="*/ 2 w 176"/>
                <a:gd name="T1" fmla="*/ 135 h 139"/>
                <a:gd name="T2" fmla="*/ 20 w 176"/>
                <a:gd name="T3" fmla="*/ 67 h 139"/>
                <a:gd name="T4" fmla="*/ 3 w 176"/>
                <a:gd name="T5" fmla="*/ 3 h 139"/>
                <a:gd name="T6" fmla="*/ 1 w 176"/>
                <a:gd name="T7" fmla="*/ 0 h 139"/>
                <a:gd name="T8" fmla="*/ 58 w 176"/>
                <a:gd name="T9" fmla="*/ 0 h 139"/>
                <a:gd name="T10" fmla="*/ 176 w 176"/>
                <a:gd name="T11" fmla="*/ 67 h 139"/>
                <a:gd name="T12" fmla="*/ 175 w 176"/>
                <a:gd name="T13" fmla="*/ 72 h 139"/>
                <a:gd name="T14" fmla="*/ 58 w 176"/>
                <a:gd name="T15" fmla="*/ 139 h 139"/>
                <a:gd name="T16" fmla="*/ 0 w 176"/>
                <a:gd name="T17" fmla="*/ 139 h 139"/>
                <a:gd name="T18" fmla="*/ 2 w 176"/>
                <a:gd name="T19" fmla="*/ 135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1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211" y="2989"/>
              <a:ext cx="246" cy="193"/>
            </a:xfrm>
            <a:custGeom>
              <a:avLst/>
              <a:gdLst>
                <a:gd name="T0" fmla="*/ 2 w 176"/>
                <a:gd name="T1" fmla="*/ 134 h 138"/>
                <a:gd name="T2" fmla="*/ 20 w 176"/>
                <a:gd name="T3" fmla="*/ 67 h 138"/>
                <a:gd name="T4" fmla="*/ 3 w 176"/>
                <a:gd name="T5" fmla="*/ 3 h 138"/>
                <a:gd name="T6" fmla="*/ 1 w 176"/>
                <a:gd name="T7" fmla="*/ 0 h 138"/>
                <a:gd name="T8" fmla="*/ 58 w 176"/>
                <a:gd name="T9" fmla="*/ 0 h 138"/>
                <a:gd name="T10" fmla="*/ 176 w 176"/>
                <a:gd name="T11" fmla="*/ 67 h 138"/>
                <a:gd name="T12" fmla="*/ 175 w 176"/>
                <a:gd name="T13" fmla="*/ 71 h 138"/>
                <a:gd name="T14" fmla="*/ 58 w 176"/>
                <a:gd name="T15" fmla="*/ 138 h 138"/>
                <a:gd name="T16" fmla="*/ 0 w 176"/>
                <a:gd name="T17" fmla="*/ 138 h 138"/>
                <a:gd name="T18" fmla="*/ 2 w 176"/>
                <a:gd name="T19" fmla="*/ 134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8"/>
                <a:gd name="T32" fmla="*/ 176 w 176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8">
                  <a:moveTo>
                    <a:pt x="2" y="134"/>
                  </a:moveTo>
                  <a:cubicBezTo>
                    <a:pt x="14" y="114"/>
                    <a:pt x="20" y="90"/>
                    <a:pt x="20" y="67"/>
                  </a:cubicBezTo>
                  <a:cubicBezTo>
                    <a:pt x="20" y="44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5"/>
                    <a:pt x="176" y="67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50" y="113"/>
                    <a:pt x="106" y="138"/>
                    <a:pt x="58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" y="134"/>
                    <a:pt x="2" y="134"/>
                    <a:pt x="2" y="134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892" y="3358"/>
              <a:ext cx="247" cy="195"/>
            </a:xfrm>
            <a:custGeom>
              <a:avLst/>
              <a:gdLst>
                <a:gd name="T0" fmla="*/ 2 w 176"/>
                <a:gd name="T1" fmla="*/ 135 h 139"/>
                <a:gd name="T2" fmla="*/ 20 w 176"/>
                <a:gd name="T3" fmla="*/ 67 h 139"/>
                <a:gd name="T4" fmla="*/ 3 w 176"/>
                <a:gd name="T5" fmla="*/ 3 h 139"/>
                <a:gd name="T6" fmla="*/ 1 w 176"/>
                <a:gd name="T7" fmla="*/ 0 h 139"/>
                <a:gd name="T8" fmla="*/ 58 w 176"/>
                <a:gd name="T9" fmla="*/ 0 h 139"/>
                <a:gd name="T10" fmla="*/ 176 w 176"/>
                <a:gd name="T11" fmla="*/ 67 h 139"/>
                <a:gd name="T12" fmla="*/ 175 w 176"/>
                <a:gd name="T13" fmla="*/ 71 h 139"/>
                <a:gd name="T14" fmla="*/ 58 w 176"/>
                <a:gd name="T15" fmla="*/ 139 h 139"/>
                <a:gd name="T16" fmla="*/ 0 w 176"/>
                <a:gd name="T17" fmla="*/ 139 h 139"/>
                <a:gd name="T18" fmla="*/ 2 w 176"/>
                <a:gd name="T19" fmla="*/ 135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139"/>
                <a:gd name="T32" fmla="*/ 176 w 176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139">
                  <a:moveTo>
                    <a:pt x="2" y="135"/>
                  </a:moveTo>
                  <a:cubicBezTo>
                    <a:pt x="14" y="114"/>
                    <a:pt x="20" y="90"/>
                    <a:pt x="20" y="67"/>
                  </a:cubicBezTo>
                  <a:cubicBezTo>
                    <a:pt x="20" y="45"/>
                    <a:pt x="14" y="2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06" y="0"/>
                    <a:pt x="151" y="26"/>
                    <a:pt x="176" y="67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50" y="113"/>
                    <a:pt x="106" y="139"/>
                    <a:pt x="58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35"/>
                    <a:pt x="2" y="135"/>
                    <a:pt x="2" y="135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243" y="2195"/>
              <a:ext cx="136" cy="173"/>
            </a:xfrm>
            <a:custGeom>
              <a:avLst/>
              <a:gdLst>
                <a:gd name="T0" fmla="*/ 0 w 136"/>
                <a:gd name="T1" fmla="*/ 0 h 173"/>
                <a:gd name="T2" fmla="*/ 0 w 136"/>
                <a:gd name="T3" fmla="*/ 173 h 173"/>
                <a:gd name="T4" fmla="*/ 136 w 136"/>
                <a:gd name="T5" fmla="*/ 85 h 173"/>
                <a:gd name="T6" fmla="*/ 0 w 136"/>
                <a:gd name="T7" fmla="*/ 0 h 173"/>
                <a:gd name="T8" fmla="*/ 0 w 136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3"/>
                <a:gd name="T17" fmla="*/ 136 w 136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3">
                  <a:moveTo>
                    <a:pt x="0" y="0"/>
                  </a:moveTo>
                  <a:lnTo>
                    <a:pt x="0" y="173"/>
                  </a:lnTo>
                  <a:lnTo>
                    <a:pt x="136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1379" y="2252"/>
              <a:ext cx="56" cy="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801" y="2665"/>
              <a:ext cx="136" cy="174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74 h 174"/>
                <a:gd name="T4" fmla="*/ 136 w 136"/>
                <a:gd name="T5" fmla="*/ 84 h 174"/>
                <a:gd name="T6" fmla="*/ 0 w 136"/>
                <a:gd name="T7" fmla="*/ 0 h 174"/>
                <a:gd name="T8" fmla="*/ 0 w 136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4"/>
                <a:gd name="T17" fmla="*/ 136 w 136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4">
                  <a:moveTo>
                    <a:pt x="0" y="0"/>
                  </a:moveTo>
                  <a:lnTo>
                    <a:pt x="0" y="174"/>
                  </a:lnTo>
                  <a:lnTo>
                    <a:pt x="136" y="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937" y="2721"/>
              <a:ext cx="56" cy="56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0"/>
                <a:gd name="T17" fmla="*/ 40 w 4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0">
                  <a:moveTo>
                    <a:pt x="20" y="40"/>
                  </a:moveTo>
                  <a:cubicBezTo>
                    <a:pt x="8" y="40"/>
                    <a:pt x="0" y="32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848" y="3692"/>
              <a:ext cx="136" cy="174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74 h 174"/>
                <a:gd name="T4" fmla="*/ 136 w 136"/>
                <a:gd name="T5" fmla="*/ 85 h 174"/>
                <a:gd name="T6" fmla="*/ 0 w 136"/>
                <a:gd name="T7" fmla="*/ 0 h 174"/>
                <a:gd name="T8" fmla="*/ 0 w 136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74"/>
                <a:gd name="T17" fmla="*/ 136 w 136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74">
                  <a:moveTo>
                    <a:pt x="0" y="0"/>
                  </a:moveTo>
                  <a:lnTo>
                    <a:pt x="0" y="174"/>
                  </a:lnTo>
                  <a:lnTo>
                    <a:pt x="136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984" y="3749"/>
              <a:ext cx="56" cy="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7" name="Oval 38"/>
            <p:cNvSpPr>
              <a:spLocks noChangeArrowheads="1"/>
            </p:cNvSpPr>
            <p:nvPr/>
          </p:nvSpPr>
          <p:spPr bwMode="auto">
            <a:xfrm>
              <a:off x="661" y="2263"/>
              <a:ext cx="34" cy="3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8" name="Oval 39"/>
            <p:cNvSpPr>
              <a:spLocks noChangeArrowheads="1"/>
            </p:cNvSpPr>
            <p:nvPr/>
          </p:nvSpPr>
          <p:spPr bwMode="auto">
            <a:xfrm>
              <a:off x="661" y="2486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1714" y="2389"/>
              <a:ext cx="33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auto">
            <a:xfrm>
              <a:off x="1816" y="2734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1" name="Oval 42"/>
            <p:cNvSpPr>
              <a:spLocks noChangeArrowheads="1"/>
            </p:cNvSpPr>
            <p:nvPr/>
          </p:nvSpPr>
          <p:spPr bwMode="auto">
            <a:xfrm>
              <a:off x="666" y="3007"/>
              <a:ext cx="33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2" name="Oval 43"/>
            <p:cNvSpPr>
              <a:spLocks noChangeArrowheads="1"/>
            </p:cNvSpPr>
            <p:nvPr/>
          </p:nvSpPr>
          <p:spPr bwMode="auto">
            <a:xfrm>
              <a:off x="666" y="3438"/>
              <a:ext cx="33" cy="34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3" name="Oval 44"/>
            <p:cNvSpPr>
              <a:spLocks noChangeArrowheads="1"/>
            </p:cNvSpPr>
            <p:nvPr/>
          </p:nvSpPr>
          <p:spPr bwMode="auto">
            <a:xfrm>
              <a:off x="751" y="3564"/>
              <a:ext cx="34" cy="34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4" name="Oval 45"/>
            <p:cNvSpPr>
              <a:spLocks noChangeArrowheads="1"/>
            </p:cNvSpPr>
            <p:nvPr/>
          </p:nvSpPr>
          <p:spPr bwMode="auto">
            <a:xfrm>
              <a:off x="1922" y="3251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5" name="Oval 46"/>
            <p:cNvSpPr>
              <a:spLocks noChangeArrowheads="1"/>
            </p:cNvSpPr>
            <p:nvPr/>
          </p:nvSpPr>
          <p:spPr bwMode="auto">
            <a:xfrm>
              <a:off x="1921" y="3761"/>
              <a:ext cx="34" cy="3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28063</TotalTime>
  <Words>1834</Words>
  <Application>Microsoft Office PowerPoint</Application>
  <PresentationFormat>On-screen Show (4:3)</PresentationFormat>
  <Paragraphs>642</Paragraphs>
  <Slides>35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35</vt:i4>
      </vt:variant>
    </vt:vector>
  </HeadingPairs>
  <TitlesOfParts>
    <vt:vector size="63" baseType="lpstr">
      <vt:lpstr>Arial Unicode MS</vt:lpstr>
      <vt:lpstr>Arial</vt:lpstr>
      <vt:lpstr>B Lotus</vt:lpstr>
      <vt:lpstr>B Nazanin</vt:lpstr>
      <vt:lpstr>B Titr</vt:lpstr>
      <vt:lpstr>Calibri</vt:lpstr>
      <vt:lpstr>Comic Sans MS</vt:lpstr>
      <vt:lpstr>Constantia</vt:lpstr>
      <vt:lpstr>굴림</vt:lpstr>
      <vt:lpstr>굴림</vt:lpstr>
      <vt:lpstr>HY신명조</vt:lpstr>
      <vt:lpstr>Lotus</vt:lpstr>
      <vt:lpstr>Majalla UI</vt:lpstr>
      <vt:lpstr>Nazanin</vt:lpstr>
      <vt:lpstr>新細明體</vt:lpstr>
      <vt:lpstr>Symbol</vt:lpstr>
      <vt:lpstr>Times New Roman</vt:lpstr>
      <vt:lpstr>TimesTen</vt:lpstr>
      <vt:lpstr>Wingdings</vt:lpstr>
      <vt:lpstr>Wingdings 2</vt:lpstr>
      <vt:lpstr>WP MathA</vt:lpstr>
      <vt:lpstr>Flow</vt:lpstr>
      <vt:lpstr>Equation</vt:lpstr>
      <vt:lpstr>Artwork</vt:lpstr>
      <vt:lpstr>Clip</vt:lpstr>
      <vt:lpstr>Document</vt:lpstr>
      <vt:lpstr>Visio</vt:lpstr>
      <vt:lpstr>Bitmap Image</vt:lpstr>
      <vt:lpstr>مدار منطقی</vt:lpstr>
      <vt:lpstr>- رئوس مطالب</vt:lpstr>
      <vt:lpstr>- مدارهاي منطقي</vt:lpstr>
      <vt:lpstr>- بلوک مدار های ترکیبی</vt:lpstr>
      <vt:lpstr>- طراحی مدارات ترکیبی</vt:lpstr>
      <vt:lpstr>- طراحی مدارات ترکیبی</vt:lpstr>
      <vt:lpstr>PowerPoint Presentation</vt:lpstr>
      <vt:lpstr>PowerPoint Presentation</vt:lpstr>
      <vt:lpstr>PowerPoint Presentation</vt:lpstr>
      <vt:lpstr>- توليد بيت توازن</vt:lpstr>
      <vt:lpstr>- توليد بيت توازن</vt:lpstr>
      <vt:lpstr>PowerPoint Presentation</vt:lpstr>
      <vt:lpstr>PowerPoint Presentation</vt:lpstr>
      <vt:lpstr>-BCD Incrementer</vt:lpstr>
      <vt:lpstr>-BCD Incrementer</vt:lpstr>
      <vt:lpstr>- مشکل طراحي ماجولار مدار</vt:lpstr>
      <vt:lpstr>PowerPoint Presentation</vt:lpstr>
      <vt:lpstr>-Hierarchical Design</vt:lpstr>
      <vt:lpstr>-Hierarchy for Parity Tree Example</vt:lpstr>
      <vt:lpstr>- Reusable Functions</vt:lpstr>
      <vt:lpstr>- مهمترین مدارهای ترکیبی</vt:lpstr>
      <vt:lpstr>  -Full Adder  و  Half Adder</vt:lpstr>
      <vt:lpstr>- روش جمع كردن دو عدد بصورت دستي</vt:lpstr>
      <vt:lpstr>- جمع دو بيت</vt:lpstr>
      <vt:lpstr>- طراحي نيم‌جمع كننده (H.A)</vt:lpstr>
      <vt:lpstr>- جمع سه بيت</vt:lpstr>
      <vt:lpstr>- طراحي تمام‌جمع‌كننده</vt:lpstr>
      <vt:lpstr>- جمع کننده کامل به فرم SOP</vt:lpstr>
      <vt:lpstr>-Full-adder circuit</vt:lpstr>
      <vt:lpstr>-Full-adder circuit</vt:lpstr>
      <vt:lpstr>- رابطة تمام جمع‌كننده</vt:lpstr>
      <vt:lpstr>- پیاده سازی جمع کننده کامل با دو نیم جمع کننده</vt:lpstr>
      <vt:lpstr>- پیاده سازی جمع کننده کامل با دو نیم جمع کننده</vt:lpstr>
      <vt:lpstr>- پیاده سازی جمع کننده کامل با دو نیم جمع کننده</vt:lpstr>
      <vt:lpstr>- جلسه آینده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FLORIN LEON</dc:creator>
  <cp:lastModifiedBy>Windows User</cp:lastModifiedBy>
  <cp:revision>1127</cp:revision>
  <dcterms:created xsi:type="dcterms:W3CDTF">2003-04-14T07:27:37Z</dcterms:created>
  <dcterms:modified xsi:type="dcterms:W3CDTF">2017-10-29T12:28:49Z</dcterms:modified>
</cp:coreProperties>
</file>