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2"/>
  </p:notesMasterIdLst>
  <p:handoutMasterIdLst>
    <p:handoutMasterId r:id="rId23"/>
  </p:handoutMasterIdLst>
  <p:sldIdLst>
    <p:sldId id="476" r:id="rId2"/>
    <p:sldId id="477" r:id="rId3"/>
    <p:sldId id="478" r:id="rId4"/>
    <p:sldId id="479" r:id="rId5"/>
    <p:sldId id="480" r:id="rId6"/>
    <p:sldId id="481" r:id="rId7"/>
    <p:sldId id="482" r:id="rId8"/>
    <p:sldId id="483" r:id="rId9"/>
    <p:sldId id="484" r:id="rId10"/>
    <p:sldId id="485" r:id="rId11"/>
    <p:sldId id="486" r:id="rId12"/>
    <p:sldId id="487" r:id="rId13"/>
    <p:sldId id="488" r:id="rId14"/>
    <p:sldId id="489" r:id="rId15"/>
    <p:sldId id="490" r:id="rId16"/>
    <p:sldId id="507" r:id="rId17"/>
    <p:sldId id="511" r:id="rId18"/>
    <p:sldId id="508" r:id="rId19"/>
    <p:sldId id="509" r:id="rId20"/>
    <p:sldId id="510" r:id="rId21"/>
  </p:sldIdLst>
  <p:sldSz cx="9144000" cy="6858000" type="screen4x3"/>
  <p:notesSz cx="6743700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CC"/>
    <a:srgbClr val="FFFF99"/>
    <a:srgbClr val="FFFFCC"/>
    <a:srgbClr val="99FFCC"/>
    <a:srgbClr val="00FFFF"/>
    <a:srgbClr val="00FF99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napToObjects="1">
      <p:cViewPr>
        <p:scale>
          <a:sx n="57" d="100"/>
          <a:sy n="57" d="100"/>
        </p:scale>
        <p:origin x="-79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1113" y="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1113" y="941070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A6AC498-293A-4D85-BC71-AA0C13F1C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1113" y="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705350"/>
            <a:ext cx="49466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225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1113" y="9410700"/>
            <a:ext cx="29225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8DCC1B8-50A3-4658-ADF8-414662FA2B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6" name="Group 5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18" name="Line 6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" name="Line 8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" name="Line 9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" name="Line 10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" name="Line 11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" name="Line 12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" name="Line 13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6" name="Line 14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7" name="Line 15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8" name="Line 16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9" name="Line 17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0" name="Line 18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1" name="Line 19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3" name="Line 21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4" name="Line 22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5" name="Line 23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6" name="Line 24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7" name="Line 25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8" name="Line 26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9" name="Line 27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0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1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3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4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5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6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7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8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9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1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2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3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5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6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7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8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9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0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2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3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4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5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6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7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8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17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58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11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" name="Arc 62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63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8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Arc 66"/>
              <p:cNvSpPr>
                <a:spLocks/>
              </p:cNvSpPr>
              <p:nvPr/>
            </p:nvSpPr>
            <p:spPr bwMode="ltGray">
              <a:xfrm rot="5400000">
                <a:off x="5097" y="3347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54339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4340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367B-9BDE-4454-A118-26406BB85F18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C374D-CFBF-48C9-B24D-694ADA2A2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D0F7D-918E-4936-BCC6-6AEC3021A9DD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717EF-B15F-488E-8E99-E14FA316C9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5A4CA-44F4-4E3E-A5CB-B8C5BA48088D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3B48B-9778-4156-84DD-C99BE2885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00600" y="1905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00600" y="40386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88A74-499C-4236-9917-0C94A5A74D9C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7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8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13E35-55BC-4465-BB4A-E441DDDA5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304800"/>
            <a:ext cx="8001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BF5F6-FA4E-410C-B26F-68B18BFA9AC2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1ED5D-D838-479B-A759-6CB070BBB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1B0DA-F5BE-46EA-8E7B-41D61F91DA5D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22F2D-66DC-448D-8ABF-8D142A850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cs typeface="B Traffic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Nazanin" pitchFamily="2" charset="-78"/>
              </a:defRPr>
            </a:lvl1pPr>
            <a:lvl2pPr>
              <a:defRPr>
                <a:cs typeface="B Nazanin" pitchFamily="2" charset="-78"/>
              </a:defRPr>
            </a:lvl2pPr>
            <a:lvl3pPr>
              <a:defRPr>
                <a:cs typeface="B Nazanin" pitchFamily="2" charset="-78"/>
              </a:defRPr>
            </a:lvl3pPr>
            <a:lvl4pPr>
              <a:defRPr>
                <a:cs typeface="B Nazanin" pitchFamily="2" charset="-78"/>
              </a:defRPr>
            </a:lvl4pPr>
            <a:lvl5pPr>
              <a:defRPr>
                <a:cs typeface="B Nazanin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06089-7611-480D-ADB2-76FC61B60557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72213-AD2C-4A47-8622-7052DEBBE1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B990E-C672-42B5-9B34-A1C136278C55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7D22-8E01-4FCB-8DD1-94F94EA515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42EDB-F1F3-43AE-8183-328F8AD75D40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C4C8B-A9EE-4912-AE47-55D55C268B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3D5CC-14A3-45E1-A13B-B007ADCAEF4F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8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a-IR" dirty="0" smtClean="0"/>
              <a:t>ضرب و تقسيم صحيح</a:t>
            </a:r>
            <a:endParaRPr lang="en-US" dirty="0"/>
          </a:p>
        </p:txBody>
      </p:sp>
      <p:sp>
        <p:nvSpPr>
          <p:cNvPr id="9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F1DDB-0E12-49EC-B531-97E23E257C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08583-F7B3-4634-A884-F660D38BDF9B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BD6AC-DDEA-4F99-B9E4-29FDC6ED4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CB77A-99D8-44F1-A0D7-FA56B9BEB534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50B3-4387-4166-B318-EC3EDFC26D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D337B-8A01-4F20-9594-42D4E1C129CE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3A393-7D8A-44D4-A3B4-0A75A0A478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B0331-9B68-4E31-BAB1-E1075D5A234B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\cpeg323-04F\Topic0.ppt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61012-2F54-4D6F-8A95-8E65BAF9F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3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61" name="Group 4"/>
            <p:cNvGrpSpPr>
              <a:grpSpLocks/>
            </p:cNvGrpSpPr>
            <p:nvPr userDrawn="1"/>
          </p:nvGrpSpPr>
          <p:grpSpPr bwMode="auto">
            <a:xfrm>
              <a:off x="0" y="192"/>
              <a:ext cx="5760" cy="4032"/>
              <a:chOff x="0" y="192"/>
              <a:chExt cx="5760" cy="4032"/>
            </a:xfrm>
          </p:grpSpPr>
          <p:sp>
            <p:nvSpPr>
              <p:cNvPr id="53253" name="Line 5"/>
              <p:cNvSpPr>
                <a:spLocks noChangeShapeType="1"/>
              </p:cNvSpPr>
              <p:nvPr userDrawn="1"/>
            </p:nvSpPr>
            <p:spPr bwMode="white">
              <a:xfrm>
                <a:off x="0" y="19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4" name="Line 6"/>
              <p:cNvSpPr>
                <a:spLocks noChangeShapeType="1"/>
              </p:cNvSpPr>
              <p:nvPr userDrawn="1"/>
            </p:nvSpPr>
            <p:spPr bwMode="white">
              <a:xfrm>
                <a:off x="0" y="38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5" name="Line 7"/>
              <p:cNvSpPr>
                <a:spLocks noChangeShapeType="1"/>
              </p:cNvSpPr>
              <p:nvPr userDrawn="1"/>
            </p:nvSpPr>
            <p:spPr bwMode="white">
              <a:xfrm>
                <a:off x="0" y="57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6" name="Line 8"/>
              <p:cNvSpPr>
                <a:spLocks noChangeShapeType="1"/>
              </p:cNvSpPr>
              <p:nvPr userDrawn="1"/>
            </p:nvSpPr>
            <p:spPr bwMode="white">
              <a:xfrm>
                <a:off x="0" y="76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7" name="Line 9"/>
              <p:cNvSpPr>
                <a:spLocks noChangeShapeType="1"/>
              </p:cNvSpPr>
              <p:nvPr userDrawn="1"/>
            </p:nvSpPr>
            <p:spPr bwMode="white">
              <a:xfrm>
                <a:off x="0" y="96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8" name="Line 10"/>
              <p:cNvSpPr>
                <a:spLocks noChangeShapeType="1"/>
              </p:cNvSpPr>
              <p:nvPr userDrawn="1"/>
            </p:nvSpPr>
            <p:spPr bwMode="white">
              <a:xfrm>
                <a:off x="0" y="115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59" name="Line 11"/>
              <p:cNvSpPr>
                <a:spLocks noChangeShapeType="1"/>
              </p:cNvSpPr>
              <p:nvPr userDrawn="1"/>
            </p:nvSpPr>
            <p:spPr bwMode="white">
              <a:xfrm>
                <a:off x="0" y="134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0" name="Line 12"/>
              <p:cNvSpPr>
                <a:spLocks noChangeShapeType="1"/>
              </p:cNvSpPr>
              <p:nvPr userDrawn="1"/>
            </p:nvSpPr>
            <p:spPr bwMode="white">
              <a:xfrm>
                <a:off x="0" y="153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1" name="Line 13"/>
              <p:cNvSpPr>
                <a:spLocks noChangeShapeType="1"/>
              </p:cNvSpPr>
              <p:nvPr userDrawn="1"/>
            </p:nvSpPr>
            <p:spPr bwMode="white">
              <a:xfrm>
                <a:off x="0" y="172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2" name="Line 14"/>
              <p:cNvSpPr>
                <a:spLocks noChangeShapeType="1"/>
              </p:cNvSpPr>
              <p:nvPr userDrawn="1"/>
            </p:nvSpPr>
            <p:spPr bwMode="white">
              <a:xfrm>
                <a:off x="0" y="192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3" name="Line 15"/>
              <p:cNvSpPr>
                <a:spLocks noChangeShapeType="1"/>
              </p:cNvSpPr>
              <p:nvPr userDrawn="1"/>
            </p:nvSpPr>
            <p:spPr bwMode="white">
              <a:xfrm>
                <a:off x="0" y="211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4" name="Line 16"/>
              <p:cNvSpPr>
                <a:spLocks noChangeShapeType="1"/>
              </p:cNvSpPr>
              <p:nvPr userDrawn="1"/>
            </p:nvSpPr>
            <p:spPr bwMode="white">
              <a:xfrm>
                <a:off x="0" y="230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5" name="Line 17"/>
              <p:cNvSpPr>
                <a:spLocks noChangeShapeType="1"/>
              </p:cNvSpPr>
              <p:nvPr userDrawn="1"/>
            </p:nvSpPr>
            <p:spPr bwMode="white">
              <a:xfrm>
                <a:off x="0" y="249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6" name="Line 18"/>
              <p:cNvSpPr>
                <a:spLocks noChangeShapeType="1"/>
              </p:cNvSpPr>
              <p:nvPr userDrawn="1"/>
            </p:nvSpPr>
            <p:spPr bwMode="white">
              <a:xfrm>
                <a:off x="0" y="268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7" name="Line 19"/>
              <p:cNvSpPr>
                <a:spLocks noChangeShapeType="1"/>
              </p:cNvSpPr>
              <p:nvPr userDrawn="1"/>
            </p:nvSpPr>
            <p:spPr bwMode="white">
              <a:xfrm>
                <a:off x="0" y="288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8" name="Line 20"/>
              <p:cNvSpPr>
                <a:spLocks noChangeShapeType="1"/>
              </p:cNvSpPr>
              <p:nvPr userDrawn="1"/>
            </p:nvSpPr>
            <p:spPr bwMode="white">
              <a:xfrm>
                <a:off x="0" y="307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69" name="Line 21"/>
              <p:cNvSpPr>
                <a:spLocks noChangeShapeType="1"/>
              </p:cNvSpPr>
              <p:nvPr userDrawn="1"/>
            </p:nvSpPr>
            <p:spPr bwMode="white">
              <a:xfrm>
                <a:off x="0" y="326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0" name="Line 22"/>
              <p:cNvSpPr>
                <a:spLocks noChangeShapeType="1"/>
              </p:cNvSpPr>
              <p:nvPr userDrawn="1"/>
            </p:nvSpPr>
            <p:spPr bwMode="white">
              <a:xfrm>
                <a:off x="0" y="3456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1" name="Line 23"/>
              <p:cNvSpPr>
                <a:spLocks noChangeShapeType="1"/>
              </p:cNvSpPr>
              <p:nvPr userDrawn="1"/>
            </p:nvSpPr>
            <p:spPr bwMode="white">
              <a:xfrm>
                <a:off x="0" y="3648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2" name="Line 24"/>
              <p:cNvSpPr>
                <a:spLocks noChangeShapeType="1"/>
              </p:cNvSpPr>
              <p:nvPr userDrawn="1"/>
            </p:nvSpPr>
            <p:spPr bwMode="white">
              <a:xfrm>
                <a:off x="0" y="3840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3" name="Line 25"/>
              <p:cNvSpPr>
                <a:spLocks noChangeShapeType="1"/>
              </p:cNvSpPr>
              <p:nvPr userDrawn="1"/>
            </p:nvSpPr>
            <p:spPr bwMode="white">
              <a:xfrm>
                <a:off x="0" y="4032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4" name="Line 26"/>
              <p:cNvSpPr>
                <a:spLocks noChangeShapeType="1"/>
              </p:cNvSpPr>
              <p:nvPr userDrawn="1"/>
            </p:nvSpPr>
            <p:spPr bwMode="white">
              <a:xfrm>
                <a:off x="0" y="4224"/>
                <a:ext cx="5760" cy="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062" name="Group 27"/>
            <p:cNvGrpSpPr>
              <a:grpSpLocks/>
            </p:cNvGrpSpPr>
            <p:nvPr userDrawn="1"/>
          </p:nvGrpSpPr>
          <p:grpSpPr bwMode="auto">
            <a:xfrm>
              <a:off x="192" y="0"/>
              <a:ext cx="5376" cy="4320"/>
              <a:chOff x="192" y="0"/>
              <a:chExt cx="5376" cy="4320"/>
            </a:xfrm>
          </p:grpSpPr>
          <p:sp>
            <p:nvSpPr>
              <p:cNvPr id="53276" name="Line 28"/>
              <p:cNvSpPr>
                <a:spLocks noChangeShapeType="1"/>
              </p:cNvSpPr>
              <p:nvPr userDrawn="1"/>
            </p:nvSpPr>
            <p:spPr bwMode="white">
              <a:xfrm>
                <a:off x="19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7" name="Line 29"/>
              <p:cNvSpPr>
                <a:spLocks noChangeShapeType="1"/>
              </p:cNvSpPr>
              <p:nvPr userDrawn="1"/>
            </p:nvSpPr>
            <p:spPr bwMode="white">
              <a:xfrm>
                <a:off x="38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8" name="Line 30"/>
              <p:cNvSpPr>
                <a:spLocks noChangeShapeType="1"/>
              </p:cNvSpPr>
              <p:nvPr userDrawn="1"/>
            </p:nvSpPr>
            <p:spPr bwMode="white">
              <a:xfrm>
                <a:off x="57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79" name="Line 31"/>
              <p:cNvSpPr>
                <a:spLocks noChangeShapeType="1"/>
              </p:cNvSpPr>
              <p:nvPr userDrawn="1"/>
            </p:nvSpPr>
            <p:spPr bwMode="white">
              <a:xfrm>
                <a:off x="76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0" name="Line 32"/>
              <p:cNvSpPr>
                <a:spLocks noChangeShapeType="1"/>
              </p:cNvSpPr>
              <p:nvPr userDrawn="1"/>
            </p:nvSpPr>
            <p:spPr bwMode="white">
              <a:xfrm>
                <a:off x="96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1" name="Line 33"/>
              <p:cNvSpPr>
                <a:spLocks noChangeShapeType="1"/>
              </p:cNvSpPr>
              <p:nvPr userDrawn="1"/>
            </p:nvSpPr>
            <p:spPr bwMode="white">
              <a:xfrm>
                <a:off x="115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2" name="Line 34"/>
              <p:cNvSpPr>
                <a:spLocks noChangeShapeType="1"/>
              </p:cNvSpPr>
              <p:nvPr userDrawn="1"/>
            </p:nvSpPr>
            <p:spPr bwMode="white">
              <a:xfrm>
                <a:off x="134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3" name="Line 35"/>
              <p:cNvSpPr>
                <a:spLocks noChangeShapeType="1"/>
              </p:cNvSpPr>
              <p:nvPr userDrawn="1"/>
            </p:nvSpPr>
            <p:spPr bwMode="white">
              <a:xfrm>
                <a:off x="153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4" name="Line 36"/>
              <p:cNvSpPr>
                <a:spLocks noChangeShapeType="1"/>
              </p:cNvSpPr>
              <p:nvPr userDrawn="1"/>
            </p:nvSpPr>
            <p:spPr bwMode="white">
              <a:xfrm>
                <a:off x="172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5" name="Line 37"/>
              <p:cNvSpPr>
                <a:spLocks noChangeShapeType="1"/>
              </p:cNvSpPr>
              <p:nvPr userDrawn="1"/>
            </p:nvSpPr>
            <p:spPr bwMode="white">
              <a:xfrm>
                <a:off x="192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6" name="Line 38"/>
              <p:cNvSpPr>
                <a:spLocks noChangeShapeType="1"/>
              </p:cNvSpPr>
              <p:nvPr userDrawn="1"/>
            </p:nvSpPr>
            <p:spPr bwMode="white">
              <a:xfrm>
                <a:off x="211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7" name="Line 39"/>
              <p:cNvSpPr>
                <a:spLocks noChangeShapeType="1"/>
              </p:cNvSpPr>
              <p:nvPr userDrawn="1"/>
            </p:nvSpPr>
            <p:spPr bwMode="white">
              <a:xfrm>
                <a:off x="230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8" name="Line 40"/>
              <p:cNvSpPr>
                <a:spLocks noChangeShapeType="1"/>
              </p:cNvSpPr>
              <p:nvPr userDrawn="1"/>
            </p:nvSpPr>
            <p:spPr bwMode="white">
              <a:xfrm>
                <a:off x="249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89" name="Line 41"/>
              <p:cNvSpPr>
                <a:spLocks noChangeShapeType="1"/>
              </p:cNvSpPr>
              <p:nvPr userDrawn="1"/>
            </p:nvSpPr>
            <p:spPr bwMode="white">
              <a:xfrm>
                <a:off x="268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0" name="Line 42"/>
              <p:cNvSpPr>
                <a:spLocks noChangeShapeType="1"/>
              </p:cNvSpPr>
              <p:nvPr userDrawn="1"/>
            </p:nvSpPr>
            <p:spPr bwMode="white">
              <a:xfrm>
                <a:off x="288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1" name="Line 43"/>
              <p:cNvSpPr>
                <a:spLocks noChangeShapeType="1"/>
              </p:cNvSpPr>
              <p:nvPr userDrawn="1"/>
            </p:nvSpPr>
            <p:spPr bwMode="white">
              <a:xfrm>
                <a:off x="307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2" name="Line 44"/>
              <p:cNvSpPr>
                <a:spLocks noChangeShapeType="1"/>
              </p:cNvSpPr>
              <p:nvPr userDrawn="1"/>
            </p:nvSpPr>
            <p:spPr bwMode="white">
              <a:xfrm>
                <a:off x="326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3" name="Line 45"/>
              <p:cNvSpPr>
                <a:spLocks noChangeShapeType="1"/>
              </p:cNvSpPr>
              <p:nvPr userDrawn="1"/>
            </p:nvSpPr>
            <p:spPr bwMode="white">
              <a:xfrm>
                <a:off x="345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4" name="Line 46"/>
              <p:cNvSpPr>
                <a:spLocks noChangeShapeType="1"/>
              </p:cNvSpPr>
              <p:nvPr userDrawn="1"/>
            </p:nvSpPr>
            <p:spPr bwMode="white">
              <a:xfrm>
                <a:off x="364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5" name="Line 47"/>
              <p:cNvSpPr>
                <a:spLocks noChangeShapeType="1"/>
              </p:cNvSpPr>
              <p:nvPr userDrawn="1"/>
            </p:nvSpPr>
            <p:spPr bwMode="white">
              <a:xfrm>
                <a:off x="384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6" name="Line 48"/>
              <p:cNvSpPr>
                <a:spLocks noChangeShapeType="1"/>
              </p:cNvSpPr>
              <p:nvPr userDrawn="1"/>
            </p:nvSpPr>
            <p:spPr bwMode="white">
              <a:xfrm>
                <a:off x="403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7" name="Line 49"/>
              <p:cNvSpPr>
                <a:spLocks noChangeShapeType="1"/>
              </p:cNvSpPr>
              <p:nvPr userDrawn="1"/>
            </p:nvSpPr>
            <p:spPr bwMode="white">
              <a:xfrm>
                <a:off x="422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8" name="Line 50"/>
              <p:cNvSpPr>
                <a:spLocks noChangeShapeType="1"/>
              </p:cNvSpPr>
              <p:nvPr userDrawn="1"/>
            </p:nvSpPr>
            <p:spPr bwMode="white">
              <a:xfrm>
                <a:off x="441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299" name="Line 51"/>
              <p:cNvSpPr>
                <a:spLocks noChangeShapeType="1"/>
              </p:cNvSpPr>
              <p:nvPr userDrawn="1"/>
            </p:nvSpPr>
            <p:spPr bwMode="white">
              <a:xfrm>
                <a:off x="460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0" name="Line 52"/>
              <p:cNvSpPr>
                <a:spLocks noChangeShapeType="1"/>
              </p:cNvSpPr>
              <p:nvPr userDrawn="1"/>
            </p:nvSpPr>
            <p:spPr bwMode="white">
              <a:xfrm>
                <a:off x="4800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1" name="Line 53"/>
              <p:cNvSpPr>
                <a:spLocks noChangeShapeType="1"/>
              </p:cNvSpPr>
              <p:nvPr userDrawn="1"/>
            </p:nvSpPr>
            <p:spPr bwMode="white">
              <a:xfrm>
                <a:off x="4992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2" name="Line 54"/>
              <p:cNvSpPr>
                <a:spLocks noChangeShapeType="1"/>
              </p:cNvSpPr>
              <p:nvPr userDrawn="1"/>
            </p:nvSpPr>
            <p:spPr bwMode="white">
              <a:xfrm>
                <a:off x="5184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3" name="Line 55"/>
              <p:cNvSpPr>
                <a:spLocks noChangeShapeType="1"/>
              </p:cNvSpPr>
              <p:nvPr userDrawn="1"/>
            </p:nvSpPr>
            <p:spPr bwMode="white">
              <a:xfrm>
                <a:off x="5376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304" name="Line 56"/>
              <p:cNvSpPr>
                <a:spLocks noChangeShapeType="1"/>
              </p:cNvSpPr>
              <p:nvPr userDrawn="1"/>
            </p:nvSpPr>
            <p:spPr bwMode="white">
              <a:xfrm>
                <a:off x="5568" y="0"/>
                <a:ext cx="0" cy="4320"/>
              </a:xfrm>
              <a:prstGeom prst="line">
                <a:avLst/>
              </a:prstGeom>
              <a:noFill/>
              <a:ln w="9525">
                <a:pattFill prst="pct30">
                  <a:fgClr>
                    <a:schemeClr val="folHlink"/>
                  </a:fgClr>
                  <a:bgClr>
                    <a:schemeClr val="bg1"/>
                  </a:bgClr>
                </a:patt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53305" name="Rectangle 57" descr="60%"/>
          <p:cNvSpPr>
            <a:spLocks noChangeArrowheads="1"/>
          </p:cNvSpPr>
          <p:nvPr userDrawn="1"/>
        </p:nvSpPr>
        <p:spPr bwMode="ltGray">
          <a:xfrm>
            <a:off x="0" y="0"/>
            <a:ext cx="5791200" cy="152400"/>
          </a:xfrm>
          <a:prstGeom prst="rect">
            <a:avLst/>
          </a:prstGeom>
          <a:pattFill prst="pct60">
            <a:fgClr>
              <a:schemeClr val="folHlink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06" name="Line 58"/>
          <p:cNvSpPr>
            <a:spLocks noChangeShapeType="1"/>
          </p:cNvSpPr>
          <p:nvPr userDrawn="1"/>
        </p:nvSpPr>
        <p:spPr bwMode="ltGray">
          <a:xfrm>
            <a:off x="304800" y="0"/>
            <a:ext cx="0" cy="2362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08" name="Line 60"/>
          <p:cNvSpPr>
            <a:spLocks noChangeShapeType="1"/>
          </p:cNvSpPr>
          <p:nvPr userDrawn="1"/>
        </p:nvSpPr>
        <p:spPr bwMode="ltGray">
          <a:xfrm rot="5400000" flipH="1">
            <a:off x="7312025" y="2665413"/>
            <a:ext cx="28194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09" name="Line 61"/>
          <p:cNvSpPr>
            <a:spLocks noChangeShapeType="1"/>
          </p:cNvSpPr>
          <p:nvPr userDrawn="1"/>
        </p:nvSpPr>
        <p:spPr bwMode="ltGray">
          <a:xfrm rot="5400000">
            <a:off x="7808913" y="441325"/>
            <a:ext cx="0" cy="201612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310" name="Arc 62"/>
          <p:cNvSpPr>
            <a:spLocks/>
          </p:cNvSpPr>
          <p:nvPr userDrawn="1"/>
        </p:nvSpPr>
        <p:spPr bwMode="ltGray">
          <a:xfrm rot="5400000" flipH="1">
            <a:off x="8627269" y="1353344"/>
            <a:ext cx="192087" cy="193675"/>
          </a:xfrm>
          <a:custGeom>
            <a:avLst/>
            <a:gdLst>
              <a:gd name="G0" fmla="+- 21595 0 0"/>
              <a:gd name="G1" fmla="+- 21600 0 0"/>
              <a:gd name="G2" fmla="+- 21600 0 0"/>
              <a:gd name="T0" fmla="*/ 21114 w 43195"/>
              <a:gd name="T1" fmla="*/ 5 h 43200"/>
              <a:gd name="T2" fmla="*/ 0 w 43195"/>
              <a:gd name="T3" fmla="*/ 22056 h 43200"/>
              <a:gd name="T4" fmla="*/ 21595 w 43195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95" h="43200" fill="none" extrusionOk="0">
                <a:moveTo>
                  <a:pt x="21114" y="5"/>
                </a:moveTo>
                <a:cubicBezTo>
                  <a:pt x="21274" y="1"/>
                  <a:pt x="21434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33529"/>
                  <a:pt x="33524" y="43200"/>
                  <a:pt x="21595" y="43200"/>
                </a:cubicBezTo>
                <a:cubicBezTo>
                  <a:pt x="9843" y="43200"/>
                  <a:pt x="247" y="33805"/>
                  <a:pt x="-1" y="22056"/>
                </a:cubicBezTo>
              </a:path>
              <a:path w="43195" h="43200" stroke="0" extrusionOk="0">
                <a:moveTo>
                  <a:pt x="21114" y="5"/>
                </a:moveTo>
                <a:cubicBezTo>
                  <a:pt x="21274" y="1"/>
                  <a:pt x="21434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33529"/>
                  <a:pt x="33524" y="43200"/>
                  <a:pt x="21595" y="43200"/>
                </a:cubicBezTo>
                <a:cubicBezTo>
                  <a:pt x="9843" y="43200"/>
                  <a:pt x="247" y="33805"/>
                  <a:pt x="-1" y="22056"/>
                </a:cubicBezTo>
                <a:lnTo>
                  <a:pt x="21595" y="21600"/>
                </a:lnTo>
                <a:close/>
              </a:path>
            </a:pathLst>
          </a:cu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6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7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3313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80D54BF6-1F29-4B8C-86A7-D8D662016149}" type="datetime1">
              <a:rPr lang="en-US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53314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53315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DF07EA88-B00C-41F1-A722-2F6B135C0C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B Traffic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B Nazanin" pitchFamily="2" charset="-78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  <a:cs typeface="B Nazanin" pitchFamily="2" charset="-78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B Nazanin" pitchFamily="2" charset="-78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B Nazanin" pitchFamily="2" charset="-78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30DB602-77F0-473A-B685-23AECCC81350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40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C245424-71ED-43D0-AA04-671551FA416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01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fa-IR" sz="6000" smtClean="0">
                <a:latin typeface="Arial" pitchFamily="34" charset="0"/>
                <a:cs typeface="B Titr" pitchFamily="2" charset="-78"/>
              </a:rPr>
              <a:t>ضرب وتقسيم صحيح</a:t>
            </a:r>
            <a:endParaRPr lang="en-US" sz="6000" smtClean="0"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F60DAB8-0719-4897-8E63-33ACA16BA4B7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4E39BB-5768-4EC7-8B6E-EF85B753E8D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467600" cy="655638"/>
          </a:xfrm>
        </p:spPr>
        <p:txBody>
          <a:bodyPr/>
          <a:lstStyle/>
          <a:p>
            <a:pPr eaLnBrk="1" hangingPunct="1"/>
            <a:r>
              <a:rPr lang="fa-IR" sz="3200" smtClean="0">
                <a:cs typeface="Lotus" pitchFamily="2" charset="-78"/>
              </a:rPr>
              <a:t>الگوريتم ضرب ور</a:t>
            </a:r>
            <a:r>
              <a:rPr lang="ar-SA" sz="3200" b="1" smtClean="0">
                <a:cs typeface="Lotus" pitchFamily="2" charset="-78"/>
              </a:rPr>
              <a:t>ژ</a:t>
            </a:r>
            <a:r>
              <a:rPr lang="fa-IR" sz="3200" smtClean="0">
                <a:cs typeface="Lotus" pitchFamily="2" charset="-78"/>
              </a:rPr>
              <a:t>ن2</a:t>
            </a:r>
            <a:endParaRPr lang="en-US" sz="3200" smtClean="0">
              <a:cs typeface="Lotus" pitchFamily="2" charset="-78"/>
            </a:endParaRPr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4481513" y="4837113"/>
            <a:ext cx="2560637" cy="273050"/>
          </a:xfrm>
          <a:prstGeom prst="rect">
            <a:avLst/>
          </a:prstGeom>
          <a:solidFill>
            <a:srgbClr val="FFFFFF"/>
          </a:solidFill>
          <a:ln w="1270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3559175" y="4740275"/>
            <a:ext cx="4540250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3. </a:t>
            </a:r>
            <a:r>
              <a:rPr lang="fa-IR" altLang="zh-TW" sz="2200" b="1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يک بيت مضروب فيه را به راست شيفت بده</a:t>
            </a:r>
            <a:endParaRPr lang="en-US" altLang="zh-TW" sz="2200" b="1">
              <a:solidFill>
                <a:srgbClr val="000000"/>
              </a:solidFill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12296" name="Rectangle 5"/>
          <p:cNvSpPr>
            <a:spLocks noChangeArrowheads="1"/>
          </p:cNvSpPr>
          <p:nvPr/>
        </p:nvSpPr>
        <p:spPr bwMode="auto">
          <a:xfrm>
            <a:off x="3452813" y="4760913"/>
            <a:ext cx="4783137" cy="4079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AutoShape 6"/>
          <p:cNvSpPr>
            <a:spLocks noChangeArrowheads="1"/>
          </p:cNvSpPr>
          <p:nvPr/>
        </p:nvSpPr>
        <p:spPr bwMode="auto">
          <a:xfrm>
            <a:off x="4965700" y="6445250"/>
            <a:ext cx="904875" cy="249238"/>
          </a:xfrm>
          <a:prstGeom prst="roundRect">
            <a:avLst>
              <a:gd name="adj" fmla="val 4354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Rectangle 7"/>
          <p:cNvSpPr>
            <a:spLocks noChangeArrowheads="1"/>
          </p:cNvSpPr>
          <p:nvPr/>
        </p:nvSpPr>
        <p:spPr bwMode="auto">
          <a:xfrm>
            <a:off x="5051425" y="6376988"/>
            <a:ext cx="582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پايان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299" name="Rectangle 8"/>
          <p:cNvSpPr>
            <a:spLocks noChangeArrowheads="1"/>
          </p:cNvSpPr>
          <p:nvPr/>
        </p:nvSpPr>
        <p:spPr bwMode="auto">
          <a:xfrm>
            <a:off x="5399088" y="6089650"/>
            <a:ext cx="414337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بله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00" name="Rectangle 9"/>
          <p:cNvSpPr>
            <a:spLocks noChangeArrowheads="1"/>
          </p:cNvSpPr>
          <p:nvPr/>
        </p:nvSpPr>
        <p:spPr bwMode="auto">
          <a:xfrm>
            <a:off x="4443413" y="4089400"/>
            <a:ext cx="2711450" cy="1651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Rectangle 10"/>
          <p:cNvSpPr>
            <a:spLocks noChangeArrowheads="1"/>
          </p:cNvSpPr>
          <p:nvPr/>
        </p:nvSpPr>
        <p:spPr bwMode="auto">
          <a:xfrm>
            <a:off x="3348038" y="3992563"/>
            <a:ext cx="5221287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altLang="zh-TW" sz="22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2. </a:t>
            </a:r>
            <a:r>
              <a:rPr lang="fa-IR" altLang="zh-TW" sz="22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يک بيت ثبات حاصلضرب را به راست شيفت بده</a:t>
            </a:r>
            <a:r>
              <a:rPr lang="en-US" altLang="zh-TW" sz="22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.</a:t>
            </a:r>
          </a:p>
        </p:txBody>
      </p:sp>
      <p:sp>
        <p:nvSpPr>
          <p:cNvPr id="12302" name="Rectangle 11"/>
          <p:cNvSpPr>
            <a:spLocks noChangeArrowheads="1"/>
          </p:cNvSpPr>
          <p:nvPr/>
        </p:nvSpPr>
        <p:spPr bwMode="auto">
          <a:xfrm>
            <a:off x="3254375" y="3984625"/>
            <a:ext cx="4856163" cy="3841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Rectangle 12"/>
          <p:cNvSpPr>
            <a:spLocks noChangeArrowheads="1"/>
          </p:cNvSpPr>
          <p:nvPr/>
        </p:nvSpPr>
        <p:spPr bwMode="auto">
          <a:xfrm>
            <a:off x="6494463" y="5475288"/>
            <a:ext cx="1508125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&lt;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04" name="Rectangle 13"/>
          <p:cNvSpPr>
            <a:spLocks noChangeArrowheads="1"/>
          </p:cNvSpPr>
          <p:nvPr/>
        </p:nvSpPr>
        <p:spPr bwMode="auto">
          <a:xfrm>
            <a:off x="5037138" y="1647825"/>
            <a:ext cx="1081087" cy="45085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05" name="Group 14"/>
          <p:cNvGrpSpPr>
            <a:grpSpLocks/>
          </p:cNvGrpSpPr>
          <p:nvPr/>
        </p:nvGrpSpPr>
        <p:grpSpPr bwMode="auto">
          <a:xfrm>
            <a:off x="5121275" y="1417638"/>
            <a:ext cx="1323975" cy="730250"/>
            <a:chOff x="3520" y="758"/>
            <a:chExt cx="731" cy="289"/>
          </a:xfrm>
        </p:grpSpPr>
        <p:sp>
          <p:nvSpPr>
            <p:cNvPr id="12326" name="Rectangle 15"/>
            <p:cNvSpPr>
              <a:spLocks noChangeArrowheads="1"/>
            </p:cNvSpPr>
            <p:nvPr/>
          </p:nvSpPr>
          <p:spPr bwMode="auto">
            <a:xfrm>
              <a:off x="3566" y="758"/>
              <a:ext cx="205" cy="15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</a:rPr>
                <a:t>1.</a:t>
              </a:r>
            </a:p>
          </p:txBody>
        </p:sp>
        <p:grpSp>
          <p:nvGrpSpPr>
            <p:cNvPr id="12327" name="Group 16"/>
            <p:cNvGrpSpPr>
              <a:grpSpLocks/>
            </p:cNvGrpSpPr>
            <p:nvPr/>
          </p:nvGrpSpPr>
          <p:grpSpPr bwMode="auto">
            <a:xfrm>
              <a:off x="3520" y="784"/>
              <a:ext cx="731" cy="263"/>
              <a:chOff x="3520" y="784"/>
              <a:chExt cx="731" cy="263"/>
            </a:xfrm>
          </p:grpSpPr>
          <p:sp>
            <p:nvSpPr>
              <p:cNvPr id="12328" name="Rectangle 17"/>
              <p:cNvSpPr>
                <a:spLocks noChangeArrowheads="1"/>
              </p:cNvSpPr>
              <p:nvPr/>
            </p:nvSpPr>
            <p:spPr bwMode="auto">
              <a:xfrm>
                <a:off x="3752" y="784"/>
                <a:ext cx="314" cy="156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تست</a:t>
                </a:r>
                <a:endPara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  <a:cs typeface="Times New Roman" pitchFamily="18" charset="0"/>
                </a:endParaRPr>
              </a:p>
            </p:txBody>
          </p:sp>
          <p:sp>
            <p:nvSpPr>
              <p:cNvPr id="12329" name="Rectangle 18"/>
              <p:cNvSpPr>
                <a:spLocks noChangeArrowheads="1"/>
              </p:cNvSpPr>
              <p:nvPr/>
            </p:nvSpPr>
            <p:spPr bwMode="auto">
              <a:xfrm>
                <a:off x="3520" y="890"/>
                <a:ext cx="731" cy="15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مضروب فيه</a:t>
                </a:r>
                <a:r>
                  <a:rPr lang="en-US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0</a:t>
                </a:r>
              </a:p>
            </p:txBody>
          </p:sp>
        </p:grpSp>
      </p:grpSp>
      <p:sp>
        <p:nvSpPr>
          <p:cNvPr id="12306" name="Rectangle 19"/>
          <p:cNvSpPr>
            <a:spLocks noChangeArrowheads="1"/>
          </p:cNvSpPr>
          <p:nvPr/>
        </p:nvSpPr>
        <p:spPr bwMode="auto">
          <a:xfrm>
            <a:off x="6648450" y="1446213"/>
            <a:ext cx="17272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 = 0</a:t>
            </a:r>
          </a:p>
        </p:txBody>
      </p:sp>
      <p:sp>
        <p:nvSpPr>
          <p:cNvPr id="12307" name="Rectangle 20"/>
          <p:cNvSpPr>
            <a:spLocks noChangeArrowheads="1"/>
          </p:cNvSpPr>
          <p:nvPr/>
        </p:nvSpPr>
        <p:spPr bwMode="auto">
          <a:xfrm>
            <a:off x="3127375" y="1423988"/>
            <a:ext cx="1598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0=1</a:t>
            </a:r>
          </a:p>
        </p:txBody>
      </p:sp>
      <p:sp>
        <p:nvSpPr>
          <p:cNvPr id="12308" name="Rectangle 21"/>
          <p:cNvSpPr>
            <a:spLocks noChangeArrowheads="1"/>
          </p:cNvSpPr>
          <p:nvPr/>
        </p:nvSpPr>
        <p:spPr bwMode="auto">
          <a:xfrm>
            <a:off x="3609975" y="2843213"/>
            <a:ext cx="2987675" cy="3254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Rectangle 22"/>
          <p:cNvSpPr>
            <a:spLocks noChangeArrowheads="1"/>
          </p:cNvSpPr>
          <p:nvPr/>
        </p:nvSpPr>
        <p:spPr bwMode="auto">
          <a:xfrm>
            <a:off x="2932113" y="2732088"/>
            <a:ext cx="4398962" cy="6445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rtl="1" eaLnBrk="0" hangingPunct="0"/>
            <a:r>
              <a:rPr lang="en-US" altLang="zh-TW" sz="1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1</a:t>
            </a:r>
            <a:r>
              <a:rPr lang="fa-IR" altLang="zh-TW" sz="1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.مضروب </a:t>
            </a:r>
            <a:r>
              <a:rPr lang="fa-IR" altLang="zh-TW" sz="18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را جمع کن با نيمه چپ حاصلضرب&amp; نتيجه</a:t>
            </a:r>
          </a:p>
          <a:p>
            <a:pPr eaLnBrk="0" hangingPunct="0"/>
            <a:r>
              <a:rPr lang="fa-IR" altLang="zh-TW" sz="18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B Nazanin" pitchFamily="2" charset="-78"/>
              </a:rPr>
              <a:t> را درنيمه چپ ثبات حاصلضرب قرار بده</a:t>
            </a:r>
            <a:endParaRPr lang="en-US" altLang="zh-TW" sz="1800" b="1" dirty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B Nazanin" pitchFamily="2" charset="-78"/>
            </a:endParaRPr>
          </a:p>
        </p:txBody>
      </p:sp>
      <p:sp>
        <p:nvSpPr>
          <p:cNvPr id="12310" name="Rectangle 23"/>
          <p:cNvSpPr>
            <a:spLocks noChangeArrowheads="1"/>
          </p:cNvSpPr>
          <p:nvPr/>
        </p:nvSpPr>
        <p:spPr bwMode="auto">
          <a:xfrm>
            <a:off x="2925763" y="2711450"/>
            <a:ext cx="4335462" cy="6937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Freeform 24"/>
          <p:cNvSpPr>
            <a:spLocks/>
          </p:cNvSpPr>
          <p:nvPr/>
        </p:nvSpPr>
        <p:spPr bwMode="auto">
          <a:xfrm>
            <a:off x="4908550" y="5353050"/>
            <a:ext cx="1636713" cy="862013"/>
          </a:xfrm>
          <a:custGeom>
            <a:avLst/>
            <a:gdLst>
              <a:gd name="T0" fmla="*/ 1261945820 w 1023"/>
              <a:gd name="T1" fmla="*/ 0 h 560"/>
              <a:gd name="T2" fmla="*/ 2147483647 w 1023"/>
              <a:gd name="T3" fmla="*/ 649235775 h 560"/>
              <a:gd name="T4" fmla="*/ 1261945820 w 1023"/>
              <a:gd name="T5" fmla="*/ 1324535118 h 560"/>
              <a:gd name="T6" fmla="*/ 0 w 1023"/>
              <a:gd name="T7" fmla="*/ 649235775 h 560"/>
              <a:gd name="T8" fmla="*/ 1261945820 w 1023"/>
              <a:gd name="T9" fmla="*/ 0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3"/>
              <a:gd name="T16" fmla="*/ 0 h 560"/>
              <a:gd name="T17" fmla="*/ 1023 w 1023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3" h="560">
                <a:moveTo>
                  <a:pt x="493" y="0"/>
                </a:moveTo>
                <a:lnTo>
                  <a:pt x="1022" y="274"/>
                </a:lnTo>
                <a:lnTo>
                  <a:pt x="493" y="559"/>
                </a:lnTo>
                <a:lnTo>
                  <a:pt x="0" y="274"/>
                </a:lnTo>
                <a:lnTo>
                  <a:pt x="493" y="0"/>
                </a:lnTo>
              </a:path>
            </a:pathLst>
          </a:custGeom>
          <a:solidFill>
            <a:srgbClr val="FFFFFF"/>
          </a:solidFill>
          <a:ln w="1270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2" name="Rectangle 25"/>
          <p:cNvSpPr>
            <a:spLocks noChangeArrowheads="1"/>
          </p:cNvSpPr>
          <p:nvPr/>
        </p:nvSpPr>
        <p:spPr bwMode="auto">
          <a:xfrm>
            <a:off x="5167313" y="5710238"/>
            <a:ext cx="1117600" cy="1476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3" name="Rectangle 26"/>
          <p:cNvSpPr>
            <a:spLocks noChangeArrowheads="1"/>
          </p:cNvSpPr>
          <p:nvPr/>
        </p:nvSpPr>
        <p:spPr bwMode="auto">
          <a:xfrm>
            <a:off x="4664075" y="5532438"/>
            <a:ext cx="1530350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 مرتبه 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14" name="AutoShape 27"/>
          <p:cNvSpPr>
            <a:spLocks noChangeArrowheads="1"/>
          </p:cNvSpPr>
          <p:nvPr/>
        </p:nvSpPr>
        <p:spPr bwMode="auto">
          <a:xfrm>
            <a:off x="5273675" y="663575"/>
            <a:ext cx="885825" cy="247650"/>
          </a:xfrm>
          <a:prstGeom prst="roundRect">
            <a:avLst>
              <a:gd name="adj" fmla="val 43778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5" name="Rectangle 28"/>
          <p:cNvSpPr>
            <a:spLocks noChangeArrowheads="1"/>
          </p:cNvSpPr>
          <p:nvPr/>
        </p:nvSpPr>
        <p:spPr bwMode="auto">
          <a:xfrm>
            <a:off x="5121275" y="593725"/>
            <a:ext cx="1128713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شروع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2316" name="AutoShape 29"/>
          <p:cNvSpPr>
            <a:spLocks noChangeArrowheads="1"/>
          </p:cNvSpPr>
          <p:nvPr/>
        </p:nvSpPr>
        <p:spPr bwMode="auto">
          <a:xfrm>
            <a:off x="4768850" y="1327150"/>
            <a:ext cx="1971675" cy="960438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7" name="AutoShape 30"/>
          <p:cNvSpPr>
            <a:spLocks noChangeArrowheads="1"/>
          </p:cNvSpPr>
          <p:nvPr/>
        </p:nvSpPr>
        <p:spPr bwMode="auto">
          <a:xfrm>
            <a:off x="4325938" y="5365750"/>
            <a:ext cx="2209800" cy="828675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Freeform 31"/>
          <p:cNvSpPr>
            <a:spLocks/>
          </p:cNvSpPr>
          <p:nvPr/>
        </p:nvSpPr>
        <p:spPr bwMode="auto">
          <a:xfrm>
            <a:off x="3441700" y="1824038"/>
            <a:ext cx="1314450" cy="871537"/>
          </a:xfrm>
          <a:custGeom>
            <a:avLst/>
            <a:gdLst>
              <a:gd name="T0" fmla="*/ 2099363919 w 822"/>
              <a:gd name="T1" fmla="*/ 0 h 566"/>
              <a:gd name="T2" fmla="*/ 0 w 822"/>
              <a:gd name="T3" fmla="*/ 0 h 566"/>
              <a:gd name="T4" fmla="*/ 0 w 822"/>
              <a:gd name="T5" fmla="*/ 1339636866 h 566"/>
              <a:gd name="T6" fmla="*/ 0 60000 65536"/>
              <a:gd name="T7" fmla="*/ 0 60000 65536"/>
              <a:gd name="T8" fmla="*/ 0 60000 65536"/>
              <a:gd name="T9" fmla="*/ 0 w 822"/>
              <a:gd name="T10" fmla="*/ 0 h 566"/>
              <a:gd name="T11" fmla="*/ 822 w 822"/>
              <a:gd name="T12" fmla="*/ 566 h 5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2" h="566">
                <a:moveTo>
                  <a:pt x="821" y="0"/>
                </a:moveTo>
                <a:lnTo>
                  <a:pt x="0" y="0"/>
                </a:lnTo>
                <a:lnTo>
                  <a:pt x="0" y="56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9" name="Freeform 32"/>
          <p:cNvSpPr>
            <a:spLocks/>
          </p:cNvSpPr>
          <p:nvPr/>
        </p:nvSpPr>
        <p:spPr bwMode="auto">
          <a:xfrm>
            <a:off x="3476625" y="3411538"/>
            <a:ext cx="2066925" cy="596900"/>
          </a:xfrm>
          <a:custGeom>
            <a:avLst/>
            <a:gdLst>
              <a:gd name="T0" fmla="*/ 0 w 1292"/>
              <a:gd name="T1" fmla="*/ 0 h 459"/>
              <a:gd name="T2" fmla="*/ 0 w 1292"/>
              <a:gd name="T3" fmla="*/ 306095262 h 459"/>
              <a:gd name="T4" fmla="*/ 2147483647 w 1292"/>
              <a:gd name="T5" fmla="*/ 306095262 h 459"/>
              <a:gd name="T6" fmla="*/ 2147483647 w 1292"/>
              <a:gd name="T7" fmla="*/ 774539640 h 459"/>
              <a:gd name="T8" fmla="*/ 0 60000 65536"/>
              <a:gd name="T9" fmla="*/ 0 60000 65536"/>
              <a:gd name="T10" fmla="*/ 0 60000 65536"/>
              <a:gd name="T11" fmla="*/ 0 60000 65536"/>
              <a:gd name="T12" fmla="*/ 0 w 1292"/>
              <a:gd name="T13" fmla="*/ 0 h 459"/>
              <a:gd name="T14" fmla="*/ 1292 w 1292"/>
              <a:gd name="T15" fmla="*/ 459 h 4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2" h="459">
                <a:moveTo>
                  <a:pt x="0" y="0"/>
                </a:moveTo>
                <a:lnTo>
                  <a:pt x="0" y="181"/>
                </a:lnTo>
                <a:lnTo>
                  <a:pt x="1291" y="181"/>
                </a:lnTo>
                <a:lnTo>
                  <a:pt x="1291" y="45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0" name="Freeform 33"/>
          <p:cNvSpPr>
            <a:spLocks/>
          </p:cNvSpPr>
          <p:nvPr/>
        </p:nvSpPr>
        <p:spPr bwMode="auto">
          <a:xfrm>
            <a:off x="6019800" y="1824038"/>
            <a:ext cx="1400175" cy="2168525"/>
          </a:xfrm>
          <a:custGeom>
            <a:avLst/>
            <a:gdLst>
              <a:gd name="T0" fmla="*/ 1229107276 w 875"/>
              <a:gd name="T1" fmla="*/ 0 h 1409"/>
              <a:gd name="T2" fmla="*/ 2147483647 w 875"/>
              <a:gd name="T3" fmla="*/ 0 h 1409"/>
              <a:gd name="T4" fmla="*/ 2147483647 w 875"/>
              <a:gd name="T5" fmla="*/ 2147483647 h 1409"/>
              <a:gd name="T6" fmla="*/ 0 w 875"/>
              <a:gd name="T7" fmla="*/ 2147483647 h 1409"/>
              <a:gd name="T8" fmla="*/ 0 w 875"/>
              <a:gd name="T9" fmla="*/ 2147483647 h 1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"/>
              <a:gd name="T16" fmla="*/ 0 h 1409"/>
              <a:gd name="T17" fmla="*/ 875 w 875"/>
              <a:gd name="T18" fmla="*/ 1409 h 1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" h="1409">
                <a:moveTo>
                  <a:pt x="480" y="0"/>
                </a:moveTo>
                <a:lnTo>
                  <a:pt x="874" y="0"/>
                </a:lnTo>
                <a:lnTo>
                  <a:pt x="874" y="1152"/>
                </a:lnTo>
                <a:lnTo>
                  <a:pt x="0" y="1152"/>
                </a:lnTo>
                <a:lnTo>
                  <a:pt x="0" y="140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1" name="Freeform 34"/>
          <p:cNvSpPr>
            <a:spLocks/>
          </p:cNvSpPr>
          <p:nvPr/>
        </p:nvSpPr>
        <p:spPr bwMode="auto">
          <a:xfrm>
            <a:off x="5745163" y="4351338"/>
            <a:ext cx="1587" cy="363537"/>
          </a:xfrm>
          <a:custGeom>
            <a:avLst/>
            <a:gdLst>
              <a:gd name="T0" fmla="*/ 0 w 1"/>
              <a:gd name="T1" fmla="*/ 0 h 236"/>
              <a:gd name="T2" fmla="*/ 0 w 1"/>
              <a:gd name="T3" fmla="*/ 557624215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2" name="Freeform 35"/>
          <p:cNvSpPr>
            <a:spLocks/>
          </p:cNvSpPr>
          <p:nvPr/>
        </p:nvSpPr>
        <p:spPr bwMode="auto">
          <a:xfrm>
            <a:off x="5445125" y="5159375"/>
            <a:ext cx="1588" cy="247650"/>
          </a:xfrm>
          <a:custGeom>
            <a:avLst/>
            <a:gdLst>
              <a:gd name="T0" fmla="*/ 0 w 1"/>
              <a:gd name="T1" fmla="*/ 0 h 161"/>
              <a:gd name="T2" fmla="*/ 0 w 1"/>
              <a:gd name="T3" fmla="*/ 378569125 h 161"/>
              <a:gd name="T4" fmla="*/ 0 60000 65536"/>
              <a:gd name="T5" fmla="*/ 0 60000 65536"/>
              <a:gd name="T6" fmla="*/ 0 w 1"/>
              <a:gd name="T7" fmla="*/ 0 h 161"/>
              <a:gd name="T8" fmla="*/ 1 w 1"/>
              <a:gd name="T9" fmla="*/ 161 h 1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1">
                <a:moveTo>
                  <a:pt x="0" y="0"/>
                </a:moveTo>
                <a:lnTo>
                  <a:pt x="0" y="16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3" name="Freeform 36"/>
          <p:cNvSpPr>
            <a:spLocks/>
          </p:cNvSpPr>
          <p:nvPr/>
        </p:nvSpPr>
        <p:spPr bwMode="auto">
          <a:xfrm>
            <a:off x="5411788" y="6226175"/>
            <a:ext cx="1587" cy="215900"/>
          </a:xfrm>
          <a:custGeom>
            <a:avLst/>
            <a:gdLst>
              <a:gd name="T0" fmla="*/ 0 w 1"/>
              <a:gd name="T1" fmla="*/ 0 h 140"/>
              <a:gd name="T2" fmla="*/ 0 w 1"/>
              <a:gd name="T3" fmla="*/ 330570611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4" name="Freeform 37"/>
          <p:cNvSpPr>
            <a:spLocks/>
          </p:cNvSpPr>
          <p:nvPr/>
        </p:nvSpPr>
        <p:spPr bwMode="auto">
          <a:xfrm>
            <a:off x="5761038" y="1143000"/>
            <a:ext cx="3051175" cy="4694238"/>
          </a:xfrm>
          <a:custGeom>
            <a:avLst/>
            <a:gdLst>
              <a:gd name="T0" fmla="*/ 1323498017 w 1907"/>
              <a:gd name="T1" fmla="*/ 2147483647 h 3050"/>
              <a:gd name="T2" fmla="*/ 2147483647 w 1907"/>
              <a:gd name="T3" fmla="*/ 2147483647 h 3050"/>
              <a:gd name="T4" fmla="*/ 2147483647 w 1907"/>
              <a:gd name="T5" fmla="*/ 23688201 h 3050"/>
              <a:gd name="T6" fmla="*/ 0 w 1907"/>
              <a:gd name="T7" fmla="*/ 0 h 3050"/>
              <a:gd name="T8" fmla="*/ 0 60000 65536"/>
              <a:gd name="T9" fmla="*/ 0 60000 65536"/>
              <a:gd name="T10" fmla="*/ 0 60000 65536"/>
              <a:gd name="T11" fmla="*/ 0 60000 65536"/>
              <a:gd name="T12" fmla="*/ 0 w 1907"/>
              <a:gd name="T13" fmla="*/ 0 h 3050"/>
              <a:gd name="T14" fmla="*/ 1907 w 1907"/>
              <a:gd name="T15" fmla="*/ 3050 h 30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07" h="3050">
                <a:moveTo>
                  <a:pt x="517" y="3050"/>
                </a:moveTo>
                <a:lnTo>
                  <a:pt x="1907" y="3050"/>
                </a:lnTo>
                <a:lnTo>
                  <a:pt x="1907" y="1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25" name="Freeform 38"/>
          <p:cNvSpPr>
            <a:spLocks/>
          </p:cNvSpPr>
          <p:nvPr/>
        </p:nvSpPr>
        <p:spPr bwMode="auto">
          <a:xfrm>
            <a:off x="5780088" y="920750"/>
            <a:ext cx="1587" cy="411163"/>
          </a:xfrm>
          <a:custGeom>
            <a:avLst/>
            <a:gdLst>
              <a:gd name="T0" fmla="*/ 0 w 1"/>
              <a:gd name="T1" fmla="*/ 0 h 268"/>
              <a:gd name="T2" fmla="*/ 0 w 1"/>
              <a:gd name="T3" fmla="*/ 628448743 h 268"/>
              <a:gd name="T4" fmla="*/ 0 60000 65536"/>
              <a:gd name="T5" fmla="*/ 0 60000 65536"/>
              <a:gd name="T6" fmla="*/ 0 w 1"/>
              <a:gd name="T7" fmla="*/ 0 h 268"/>
              <a:gd name="T8" fmla="*/ 1 w 1"/>
              <a:gd name="T9" fmla="*/ 268 h 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68">
                <a:moveTo>
                  <a:pt x="0" y="0"/>
                </a:moveTo>
                <a:lnTo>
                  <a:pt x="0" y="267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2B471C-33C7-4AD7-9473-45117FA4AE84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B00B5C2-D892-4FDD-B7BD-891BE96BD49B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914400" y="1050925"/>
            <a:ext cx="5105400" cy="28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3500" tIns="25400" rIns="63500" bIns="25400">
            <a:spAutoFit/>
          </a:bodyPr>
          <a:lstStyle/>
          <a:p>
            <a:pPr marL="203200" indent="-203200" eaLnBrk="0" hangingPunct="0">
              <a:lnSpc>
                <a:spcPct val="75000"/>
              </a:lnSpc>
              <a:tabLst>
                <a:tab pos="1608138" algn="l"/>
                <a:tab pos="2794000" algn="l"/>
              </a:tabLst>
            </a:pP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حاصلضرب</a:t>
            </a:r>
            <a:r>
              <a:rPr lang="en-US" sz="2000" b="1" u="sng">
                <a:solidFill>
                  <a:schemeClr val="tx2"/>
                </a:solidFill>
                <a:latin typeface="Arial" pitchFamily="34" charset="0"/>
              </a:rPr>
              <a:t>     	 </a:t>
            </a: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مضروب فيه</a:t>
            </a:r>
            <a:r>
              <a:rPr lang="en-US" sz="2000" b="1" u="sng">
                <a:solidFill>
                  <a:schemeClr val="tx2"/>
                </a:solidFill>
                <a:latin typeface="Arial" pitchFamily="34" charset="0"/>
              </a:rPr>
              <a:t>   </a:t>
            </a: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US" sz="2000" b="1" u="sng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fa-IR" sz="2000" b="1" u="sng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مضروب</a:t>
            </a:r>
            <a:endParaRPr lang="en-US" sz="2000" b="1" u="sng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8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smtClean="0"/>
              <a:t>      </a:t>
            </a:r>
            <a:r>
              <a:rPr lang="en-US" sz="1600" b="1" smtClean="0"/>
              <a:t>0000 0000         0011                    0010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0010 0000         0011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0001 0000         0011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0001 0000         0001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0011 0000         0001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0001 1000         0001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0001 1000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0001 1000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0000 1100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0000 1100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1:   0000 1100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2:   0000 0110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3:   0000 0110         0000                    0010</a:t>
            </a:r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endParaRPr lang="en-US" sz="1600" b="1" smtClean="0"/>
          </a:p>
          <a:p>
            <a:pPr marL="203200" indent="-203200" algn="l" eaLnBrk="1" hangingPunct="1">
              <a:lnSpc>
                <a:spcPct val="80000"/>
              </a:lnSpc>
              <a:buFont typeface="Wingdings" pitchFamily="2" charset="2"/>
              <a:buNone/>
              <a:tabLst>
                <a:tab pos="1608138" algn="l"/>
                <a:tab pos="2794000" algn="l"/>
              </a:tabLst>
            </a:pPr>
            <a:r>
              <a:rPr lang="en-US" sz="1600" b="1" smtClean="0"/>
              <a:t>      0000 0110         0000                     0010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323F367-3F79-44CB-927E-B02E8BE8933E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4DF02C-3DAE-42E4-922B-7F5FD9001B9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چه چيزي روي مي دهد؟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14342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94325" y="1905000"/>
            <a:ext cx="3216275" cy="8842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fa-IR" sz="2000" smtClean="0">
                <a:latin typeface="Arial" pitchFamily="34" charset="0"/>
                <a:cs typeface="Arial" pitchFamily="34" charset="0"/>
              </a:rPr>
              <a:t>مضروب فيه هنوز مي ماند و حاصلضرب به راست حرکت مي کند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343" name="Group 4"/>
          <p:cNvGrpSpPr>
            <a:grpSpLocks/>
          </p:cNvGrpSpPr>
          <p:nvPr/>
        </p:nvGrpSpPr>
        <p:grpSpPr bwMode="auto">
          <a:xfrm>
            <a:off x="457200" y="1782763"/>
            <a:ext cx="6345238" cy="4800600"/>
            <a:chOff x="960" y="504"/>
            <a:chExt cx="3383" cy="3269"/>
          </a:xfrm>
        </p:grpSpPr>
        <p:sp>
          <p:nvSpPr>
            <p:cNvPr id="14344" name="Rectangle 5"/>
            <p:cNvSpPr>
              <a:spLocks noChangeArrowheads="1"/>
            </p:cNvSpPr>
            <p:nvPr/>
          </p:nvSpPr>
          <p:spPr bwMode="auto">
            <a:xfrm>
              <a:off x="4023" y="864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45" name="Line 6"/>
            <p:cNvSpPr>
              <a:spLocks noChangeShapeType="1"/>
            </p:cNvSpPr>
            <p:nvPr/>
          </p:nvSpPr>
          <p:spPr bwMode="auto">
            <a:xfrm flipH="1">
              <a:off x="2688" y="960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6" name="Line 7"/>
            <p:cNvSpPr>
              <a:spLocks noChangeShapeType="1"/>
            </p:cNvSpPr>
            <p:nvPr/>
          </p:nvSpPr>
          <p:spPr bwMode="auto">
            <a:xfrm>
              <a:off x="4224" y="326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7" name="Line 8"/>
            <p:cNvSpPr>
              <a:spLocks noChangeShapeType="1"/>
            </p:cNvSpPr>
            <p:nvPr/>
          </p:nvSpPr>
          <p:spPr bwMode="auto">
            <a:xfrm flipH="1">
              <a:off x="2688" y="1680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8" name="Line 9"/>
            <p:cNvSpPr>
              <a:spLocks noChangeShapeType="1"/>
            </p:cNvSpPr>
            <p:nvPr/>
          </p:nvSpPr>
          <p:spPr bwMode="auto">
            <a:xfrm>
              <a:off x="1392" y="3360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Line 10"/>
            <p:cNvSpPr>
              <a:spLocks noChangeShapeType="1"/>
            </p:cNvSpPr>
            <p:nvPr/>
          </p:nvSpPr>
          <p:spPr bwMode="auto">
            <a:xfrm>
              <a:off x="1776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Line 11"/>
            <p:cNvSpPr>
              <a:spLocks noChangeShapeType="1"/>
            </p:cNvSpPr>
            <p:nvPr/>
          </p:nvSpPr>
          <p:spPr bwMode="auto">
            <a:xfrm>
              <a:off x="2160" y="3408"/>
              <a:ext cx="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1" name="Line 12"/>
            <p:cNvSpPr>
              <a:spLocks noChangeShapeType="1"/>
            </p:cNvSpPr>
            <p:nvPr/>
          </p:nvSpPr>
          <p:spPr bwMode="auto">
            <a:xfrm>
              <a:off x="2544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2" name="Line 13"/>
            <p:cNvSpPr>
              <a:spLocks noChangeShapeType="1"/>
            </p:cNvSpPr>
            <p:nvPr/>
          </p:nvSpPr>
          <p:spPr bwMode="auto">
            <a:xfrm>
              <a:off x="2928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3" name="Rectangle 14"/>
            <p:cNvSpPr>
              <a:spLocks noChangeArrowheads="1"/>
            </p:cNvSpPr>
            <p:nvPr/>
          </p:nvSpPr>
          <p:spPr bwMode="auto">
            <a:xfrm>
              <a:off x="4023" y="1584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14354" name="Rectangle 15"/>
            <p:cNvSpPr>
              <a:spLocks noChangeArrowheads="1"/>
            </p:cNvSpPr>
            <p:nvPr/>
          </p:nvSpPr>
          <p:spPr bwMode="auto">
            <a:xfrm>
              <a:off x="4071" y="2208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14355" name="Rectangle 16"/>
            <p:cNvSpPr>
              <a:spLocks noChangeArrowheads="1"/>
            </p:cNvSpPr>
            <p:nvPr/>
          </p:nvSpPr>
          <p:spPr bwMode="auto">
            <a:xfrm>
              <a:off x="4071" y="2833"/>
              <a:ext cx="231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sz="2000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14356" name="Rectangle 17"/>
            <p:cNvSpPr>
              <a:spLocks noChangeArrowheads="1"/>
            </p:cNvSpPr>
            <p:nvPr/>
          </p:nvSpPr>
          <p:spPr bwMode="auto">
            <a:xfrm>
              <a:off x="4119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57" name="Rectangle 18"/>
            <p:cNvSpPr>
              <a:spLocks noChangeArrowheads="1"/>
            </p:cNvSpPr>
            <p:nvPr/>
          </p:nvSpPr>
          <p:spPr bwMode="auto">
            <a:xfrm>
              <a:off x="3687" y="3504"/>
              <a:ext cx="223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14358" name="Rectangle 19"/>
            <p:cNvSpPr>
              <a:spLocks noChangeArrowheads="1"/>
            </p:cNvSpPr>
            <p:nvPr/>
          </p:nvSpPr>
          <p:spPr bwMode="auto">
            <a:xfrm>
              <a:off x="3255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14359" name="Rectangle 20"/>
            <p:cNvSpPr>
              <a:spLocks noChangeArrowheads="1"/>
            </p:cNvSpPr>
            <p:nvPr/>
          </p:nvSpPr>
          <p:spPr bwMode="auto">
            <a:xfrm>
              <a:off x="2823" y="3504"/>
              <a:ext cx="223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14360" name="Rectangle 21"/>
            <p:cNvSpPr>
              <a:spLocks noChangeArrowheads="1"/>
            </p:cNvSpPr>
            <p:nvPr/>
          </p:nvSpPr>
          <p:spPr bwMode="auto">
            <a:xfrm>
              <a:off x="2439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4</a:t>
              </a:r>
            </a:p>
          </p:txBody>
        </p:sp>
        <p:sp>
          <p:nvSpPr>
            <p:cNvPr id="14361" name="Rectangle 22"/>
            <p:cNvSpPr>
              <a:spLocks noChangeArrowheads="1"/>
            </p:cNvSpPr>
            <p:nvPr/>
          </p:nvSpPr>
          <p:spPr bwMode="auto">
            <a:xfrm>
              <a:off x="2055" y="3504"/>
              <a:ext cx="22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5</a:t>
              </a:r>
            </a:p>
          </p:txBody>
        </p:sp>
        <p:sp>
          <p:nvSpPr>
            <p:cNvPr id="14362" name="Rectangle 23"/>
            <p:cNvSpPr>
              <a:spLocks noChangeArrowheads="1"/>
            </p:cNvSpPr>
            <p:nvPr/>
          </p:nvSpPr>
          <p:spPr bwMode="auto">
            <a:xfrm>
              <a:off x="1623" y="3504"/>
              <a:ext cx="223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6</a:t>
              </a:r>
            </a:p>
          </p:txBody>
        </p:sp>
        <p:sp>
          <p:nvSpPr>
            <p:cNvPr id="14363" name="Rectangle 24"/>
            <p:cNvSpPr>
              <a:spLocks noChangeArrowheads="1"/>
            </p:cNvSpPr>
            <p:nvPr/>
          </p:nvSpPr>
          <p:spPr bwMode="auto">
            <a:xfrm>
              <a:off x="1191" y="3504"/>
              <a:ext cx="223" cy="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sz="2000" b="1" baseline="-25000">
                  <a:latin typeface="Times New Roman" pitchFamily="18" charset="0"/>
                  <a:ea typeface="新細明體" pitchFamily="18" charset="-120"/>
                </a:rPr>
                <a:t>7</a:t>
              </a:r>
            </a:p>
          </p:txBody>
        </p:sp>
        <p:sp>
          <p:nvSpPr>
            <p:cNvPr id="14364" name="Line 25"/>
            <p:cNvSpPr>
              <a:spLocks noChangeShapeType="1"/>
            </p:cNvSpPr>
            <p:nvPr/>
          </p:nvSpPr>
          <p:spPr bwMode="auto">
            <a:xfrm>
              <a:off x="2160" y="336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5" name="Rectangle 26"/>
            <p:cNvSpPr>
              <a:spLocks noChangeArrowheads="1"/>
            </p:cNvSpPr>
            <p:nvPr/>
          </p:nvSpPr>
          <p:spPr bwMode="auto">
            <a:xfrm>
              <a:off x="1293" y="504"/>
              <a:ext cx="16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6" name="Rectangle 27"/>
            <p:cNvSpPr>
              <a:spLocks noChangeArrowheads="1"/>
            </p:cNvSpPr>
            <p:nvPr/>
          </p:nvSpPr>
          <p:spPr bwMode="auto">
            <a:xfrm>
              <a:off x="1677" y="504"/>
              <a:ext cx="164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7" name="Rectangle 28"/>
            <p:cNvSpPr>
              <a:spLocks noChangeArrowheads="1"/>
            </p:cNvSpPr>
            <p:nvPr/>
          </p:nvSpPr>
          <p:spPr bwMode="auto">
            <a:xfrm>
              <a:off x="2109" y="504"/>
              <a:ext cx="165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8" name="Rectangle 29"/>
            <p:cNvSpPr>
              <a:spLocks noChangeArrowheads="1"/>
            </p:cNvSpPr>
            <p:nvPr/>
          </p:nvSpPr>
          <p:spPr bwMode="auto">
            <a:xfrm>
              <a:off x="2445" y="504"/>
              <a:ext cx="165" cy="2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sz="2000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14369" name="Line 30"/>
            <p:cNvSpPr>
              <a:spLocks noChangeShapeType="1"/>
            </p:cNvSpPr>
            <p:nvPr/>
          </p:nvSpPr>
          <p:spPr bwMode="auto">
            <a:xfrm>
              <a:off x="2496" y="1200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70" name="Group 31"/>
            <p:cNvGrpSpPr>
              <a:grpSpLocks/>
            </p:cNvGrpSpPr>
            <p:nvPr/>
          </p:nvGrpSpPr>
          <p:grpSpPr bwMode="auto">
            <a:xfrm>
              <a:off x="960" y="672"/>
              <a:ext cx="1720" cy="672"/>
              <a:chOff x="960" y="672"/>
              <a:chExt cx="1720" cy="672"/>
            </a:xfrm>
          </p:grpSpPr>
          <p:grpSp>
            <p:nvGrpSpPr>
              <p:cNvPr id="14475" name="Group 32"/>
              <p:cNvGrpSpPr>
                <a:grpSpLocks/>
              </p:cNvGrpSpPr>
              <p:nvPr/>
            </p:nvGrpSpPr>
            <p:grpSpPr bwMode="auto">
              <a:xfrm>
                <a:off x="1095" y="672"/>
                <a:ext cx="1585" cy="528"/>
                <a:chOff x="1095" y="672"/>
                <a:chExt cx="1585" cy="528"/>
              </a:xfrm>
            </p:grpSpPr>
            <p:grpSp>
              <p:nvGrpSpPr>
                <p:cNvPr id="14482" name="Group 33"/>
                <p:cNvGrpSpPr>
                  <a:grpSpLocks/>
                </p:cNvGrpSpPr>
                <p:nvPr/>
              </p:nvGrpSpPr>
              <p:grpSpPr bwMode="auto">
                <a:xfrm>
                  <a:off x="2246" y="672"/>
                  <a:ext cx="434" cy="528"/>
                  <a:chOff x="2246" y="672"/>
                  <a:chExt cx="434" cy="528"/>
                </a:xfrm>
              </p:grpSpPr>
              <p:sp>
                <p:nvSpPr>
                  <p:cNvPr id="14498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719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99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500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50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83" name="Group 38"/>
                <p:cNvGrpSpPr>
                  <a:grpSpLocks/>
                </p:cNvGrpSpPr>
                <p:nvPr/>
              </p:nvGrpSpPr>
              <p:grpSpPr bwMode="auto">
                <a:xfrm>
                  <a:off x="1863" y="672"/>
                  <a:ext cx="433" cy="528"/>
                  <a:chOff x="1863" y="672"/>
                  <a:chExt cx="433" cy="528"/>
                </a:xfrm>
              </p:grpSpPr>
              <p:sp>
                <p:nvSpPr>
                  <p:cNvPr id="14494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719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95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96" name="Line 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9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84" name="Group 43"/>
                <p:cNvGrpSpPr>
                  <a:grpSpLocks/>
                </p:cNvGrpSpPr>
                <p:nvPr/>
              </p:nvGrpSpPr>
              <p:grpSpPr bwMode="auto">
                <a:xfrm>
                  <a:off x="1479" y="672"/>
                  <a:ext cx="433" cy="528"/>
                  <a:chOff x="1479" y="672"/>
                  <a:chExt cx="433" cy="528"/>
                </a:xfrm>
              </p:grpSpPr>
              <p:sp>
                <p:nvSpPr>
                  <p:cNvPr id="14490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719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91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92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93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85" name="Group 48"/>
                <p:cNvGrpSpPr>
                  <a:grpSpLocks/>
                </p:cNvGrpSpPr>
                <p:nvPr/>
              </p:nvGrpSpPr>
              <p:grpSpPr bwMode="auto">
                <a:xfrm>
                  <a:off x="1095" y="672"/>
                  <a:ext cx="433" cy="528"/>
                  <a:chOff x="1095" y="672"/>
                  <a:chExt cx="433" cy="528"/>
                </a:xfrm>
              </p:grpSpPr>
              <p:sp>
                <p:nvSpPr>
                  <p:cNvPr id="14486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719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87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920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88" name="Line 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672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89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1104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476" name="Line 53"/>
              <p:cNvSpPr>
                <a:spLocks noChangeShapeType="1"/>
              </p:cNvSpPr>
              <p:nvPr/>
            </p:nvSpPr>
            <p:spPr bwMode="auto">
              <a:xfrm flipH="1">
                <a:off x="960" y="1056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7" name="Line 54"/>
              <p:cNvSpPr>
                <a:spLocks noChangeShapeType="1"/>
              </p:cNvSpPr>
              <p:nvPr/>
            </p:nvSpPr>
            <p:spPr bwMode="auto">
              <a:xfrm flipV="1">
                <a:off x="960" y="1152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8" name="Line 55"/>
              <p:cNvSpPr>
                <a:spLocks noChangeShapeType="1"/>
              </p:cNvSpPr>
              <p:nvPr/>
            </p:nvSpPr>
            <p:spPr bwMode="auto">
              <a:xfrm>
                <a:off x="2112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9" name="Line 56"/>
              <p:cNvSpPr>
                <a:spLocks noChangeShapeType="1"/>
              </p:cNvSpPr>
              <p:nvPr/>
            </p:nvSpPr>
            <p:spPr bwMode="auto">
              <a:xfrm>
                <a:off x="1728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0" name="Line 57"/>
              <p:cNvSpPr>
                <a:spLocks noChangeShapeType="1"/>
              </p:cNvSpPr>
              <p:nvPr/>
            </p:nvSpPr>
            <p:spPr bwMode="auto">
              <a:xfrm>
                <a:off x="1344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1" name="Line 58"/>
              <p:cNvSpPr>
                <a:spLocks noChangeShapeType="1"/>
              </p:cNvSpPr>
              <p:nvPr/>
            </p:nvSpPr>
            <p:spPr bwMode="auto">
              <a:xfrm>
                <a:off x="960" y="1200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371" name="Group 59"/>
            <p:cNvGrpSpPr>
              <a:grpSpLocks/>
            </p:cNvGrpSpPr>
            <p:nvPr/>
          </p:nvGrpSpPr>
          <p:grpSpPr bwMode="auto">
            <a:xfrm>
              <a:off x="960" y="1344"/>
              <a:ext cx="1720" cy="672"/>
              <a:chOff x="960" y="1344"/>
              <a:chExt cx="1720" cy="672"/>
            </a:xfrm>
          </p:grpSpPr>
          <p:grpSp>
            <p:nvGrpSpPr>
              <p:cNvPr id="14448" name="Group 60"/>
              <p:cNvGrpSpPr>
                <a:grpSpLocks/>
              </p:cNvGrpSpPr>
              <p:nvPr/>
            </p:nvGrpSpPr>
            <p:grpSpPr bwMode="auto">
              <a:xfrm>
                <a:off x="1095" y="1344"/>
                <a:ext cx="1585" cy="528"/>
                <a:chOff x="1095" y="1344"/>
                <a:chExt cx="1585" cy="528"/>
              </a:xfrm>
            </p:grpSpPr>
            <p:grpSp>
              <p:nvGrpSpPr>
                <p:cNvPr id="14455" name="Group 61"/>
                <p:cNvGrpSpPr>
                  <a:grpSpLocks/>
                </p:cNvGrpSpPr>
                <p:nvPr/>
              </p:nvGrpSpPr>
              <p:grpSpPr bwMode="auto">
                <a:xfrm>
                  <a:off x="2246" y="1344"/>
                  <a:ext cx="434" cy="528"/>
                  <a:chOff x="2246" y="1344"/>
                  <a:chExt cx="434" cy="528"/>
                </a:xfrm>
              </p:grpSpPr>
              <p:sp>
                <p:nvSpPr>
                  <p:cNvPr id="14471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1391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72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73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74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56" name="Group 66"/>
                <p:cNvGrpSpPr>
                  <a:grpSpLocks/>
                </p:cNvGrpSpPr>
                <p:nvPr/>
              </p:nvGrpSpPr>
              <p:grpSpPr bwMode="auto">
                <a:xfrm>
                  <a:off x="1863" y="1344"/>
                  <a:ext cx="433" cy="528"/>
                  <a:chOff x="1863" y="1344"/>
                  <a:chExt cx="433" cy="528"/>
                </a:xfrm>
              </p:grpSpPr>
              <p:sp>
                <p:nvSpPr>
                  <p:cNvPr id="14467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1391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68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69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70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57" name="Group 71"/>
                <p:cNvGrpSpPr>
                  <a:grpSpLocks/>
                </p:cNvGrpSpPr>
                <p:nvPr/>
              </p:nvGrpSpPr>
              <p:grpSpPr bwMode="auto">
                <a:xfrm>
                  <a:off x="1479" y="1344"/>
                  <a:ext cx="433" cy="528"/>
                  <a:chOff x="1479" y="1344"/>
                  <a:chExt cx="433" cy="528"/>
                </a:xfrm>
              </p:grpSpPr>
              <p:sp>
                <p:nvSpPr>
                  <p:cNvPr id="14463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1391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64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65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66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58" name="Group 76"/>
                <p:cNvGrpSpPr>
                  <a:grpSpLocks/>
                </p:cNvGrpSpPr>
                <p:nvPr/>
              </p:nvGrpSpPr>
              <p:grpSpPr bwMode="auto">
                <a:xfrm>
                  <a:off x="1095" y="1344"/>
                  <a:ext cx="433" cy="528"/>
                  <a:chOff x="1095" y="1344"/>
                  <a:chExt cx="433" cy="528"/>
                </a:xfrm>
              </p:grpSpPr>
              <p:sp>
                <p:nvSpPr>
                  <p:cNvPr id="14459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1391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60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1592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61" name="Line 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1344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62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1776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449" name="Line 81"/>
              <p:cNvSpPr>
                <a:spLocks noChangeShapeType="1"/>
              </p:cNvSpPr>
              <p:nvPr/>
            </p:nvSpPr>
            <p:spPr bwMode="auto">
              <a:xfrm flipH="1">
                <a:off x="960" y="1728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0" name="Line 82"/>
              <p:cNvSpPr>
                <a:spLocks noChangeShapeType="1"/>
              </p:cNvSpPr>
              <p:nvPr/>
            </p:nvSpPr>
            <p:spPr bwMode="auto">
              <a:xfrm flipV="1">
                <a:off x="960" y="1824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1" name="Line 83"/>
              <p:cNvSpPr>
                <a:spLocks noChangeShapeType="1"/>
              </p:cNvSpPr>
              <p:nvPr/>
            </p:nvSpPr>
            <p:spPr bwMode="auto">
              <a:xfrm>
                <a:off x="2112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2" name="Line 84"/>
              <p:cNvSpPr>
                <a:spLocks noChangeShapeType="1"/>
              </p:cNvSpPr>
              <p:nvPr/>
            </p:nvSpPr>
            <p:spPr bwMode="auto">
              <a:xfrm>
                <a:off x="1728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3" name="Line 85"/>
              <p:cNvSpPr>
                <a:spLocks noChangeShapeType="1"/>
              </p:cNvSpPr>
              <p:nvPr/>
            </p:nvSpPr>
            <p:spPr bwMode="auto">
              <a:xfrm>
                <a:off x="1344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54" name="Line 86"/>
              <p:cNvSpPr>
                <a:spLocks noChangeShapeType="1"/>
              </p:cNvSpPr>
              <p:nvPr/>
            </p:nvSpPr>
            <p:spPr bwMode="auto">
              <a:xfrm>
                <a:off x="960" y="1872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72" name="Line 87"/>
            <p:cNvSpPr>
              <a:spLocks noChangeShapeType="1"/>
            </p:cNvSpPr>
            <p:nvPr/>
          </p:nvSpPr>
          <p:spPr bwMode="auto">
            <a:xfrm>
              <a:off x="2496" y="1872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Line 88"/>
            <p:cNvSpPr>
              <a:spLocks noChangeShapeType="1"/>
            </p:cNvSpPr>
            <p:nvPr/>
          </p:nvSpPr>
          <p:spPr bwMode="auto">
            <a:xfrm>
              <a:off x="2928" y="1824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Line 89"/>
            <p:cNvSpPr>
              <a:spLocks noChangeShapeType="1"/>
            </p:cNvSpPr>
            <p:nvPr/>
          </p:nvSpPr>
          <p:spPr bwMode="auto">
            <a:xfrm>
              <a:off x="2928" y="1344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Line 90"/>
            <p:cNvSpPr>
              <a:spLocks noChangeShapeType="1"/>
            </p:cNvSpPr>
            <p:nvPr/>
          </p:nvSpPr>
          <p:spPr bwMode="auto">
            <a:xfrm flipH="1">
              <a:off x="2688" y="2352"/>
              <a:ext cx="129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76" name="Group 91"/>
            <p:cNvGrpSpPr>
              <a:grpSpLocks/>
            </p:cNvGrpSpPr>
            <p:nvPr/>
          </p:nvGrpSpPr>
          <p:grpSpPr bwMode="auto">
            <a:xfrm>
              <a:off x="960" y="2016"/>
              <a:ext cx="1720" cy="672"/>
              <a:chOff x="960" y="2016"/>
              <a:chExt cx="1720" cy="672"/>
            </a:xfrm>
          </p:grpSpPr>
          <p:grpSp>
            <p:nvGrpSpPr>
              <p:cNvPr id="14421" name="Group 92"/>
              <p:cNvGrpSpPr>
                <a:grpSpLocks/>
              </p:cNvGrpSpPr>
              <p:nvPr/>
            </p:nvGrpSpPr>
            <p:grpSpPr bwMode="auto">
              <a:xfrm>
                <a:off x="1095" y="2016"/>
                <a:ext cx="1585" cy="528"/>
                <a:chOff x="1095" y="2016"/>
                <a:chExt cx="1585" cy="528"/>
              </a:xfrm>
            </p:grpSpPr>
            <p:grpSp>
              <p:nvGrpSpPr>
                <p:cNvPr id="14428" name="Group 93"/>
                <p:cNvGrpSpPr>
                  <a:grpSpLocks/>
                </p:cNvGrpSpPr>
                <p:nvPr/>
              </p:nvGrpSpPr>
              <p:grpSpPr bwMode="auto">
                <a:xfrm>
                  <a:off x="2246" y="2016"/>
                  <a:ext cx="434" cy="528"/>
                  <a:chOff x="2246" y="2016"/>
                  <a:chExt cx="434" cy="528"/>
                </a:xfrm>
              </p:grpSpPr>
              <p:sp>
                <p:nvSpPr>
                  <p:cNvPr id="14444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2064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45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46" name="Line 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47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29" name="Group 98"/>
                <p:cNvGrpSpPr>
                  <a:grpSpLocks/>
                </p:cNvGrpSpPr>
                <p:nvPr/>
              </p:nvGrpSpPr>
              <p:grpSpPr bwMode="auto">
                <a:xfrm>
                  <a:off x="1863" y="2016"/>
                  <a:ext cx="433" cy="528"/>
                  <a:chOff x="1863" y="2016"/>
                  <a:chExt cx="433" cy="528"/>
                </a:xfrm>
              </p:grpSpPr>
              <p:sp>
                <p:nvSpPr>
                  <p:cNvPr id="14440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2064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41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42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43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30" name="Group 103"/>
                <p:cNvGrpSpPr>
                  <a:grpSpLocks/>
                </p:cNvGrpSpPr>
                <p:nvPr/>
              </p:nvGrpSpPr>
              <p:grpSpPr bwMode="auto">
                <a:xfrm>
                  <a:off x="1479" y="2016"/>
                  <a:ext cx="433" cy="528"/>
                  <a:chOff x="1479" y="2016"/>
                  <a:chExt cx="433" cy="528"/>
                </a:xfrm>
              </p:grpSpPr>
              <p:sp>
                <p:nvSpPr>
                  <p:cNvPr id="14436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2064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37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38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39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31" name="Group 108"/>
                <p:cNvGrpSpPr>
                  <a:grpSpLocks/>
                </p:cNvGrpSpPr>
                <p:nvPr/>
              </p:nvGrpSpPr>
              <p:grpSpPr bwMode="auto">
                <a:xfrm>
                  <a:off x="1095" y="2016"/>
                  <a:ext cx="433" cy="528"/>
                  <a:chOff x="1095" y="2016"/>
                  <a:chExt cx="433" cy="528"/>
                </a:xfrm>
              </p:grpSpPr>
              <p:sp>
                <p:nvSpPr>
                  <p:cNvPr id="14432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2064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33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2264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34" name="Line 1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2016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35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2448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422" name="Line 113"/>
              <p:cNvSpPr>
                <a:spLocks noChangeShapeType="1"/>
              </p:cNvSpPr>
              <p:nvPr/>
            </p:nvSpPr>
            <p:spPr bwMode="auto">
              <a:xfrm flipH="1">
                <a:off x="960" y="2400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3" name="Line 114"/>
              <p:cNvSpPr>
                <a:spLocks noChangeShapeType="1"/>
              </p:cNvSpPr>
              <p:nvPr/>
            </p:nvSpPr>
            <p:spPr bwMode="auto">
              <a:xfrm flipV="1">
                <a:off x="960" y="2496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4" name="Line 115"/>
              <p:cNvSpPr>
                <a:spLocks noChangeShapeType="1"/>
              </p:cNvSpPr>
              <p:nvPr/>
            </p:nvSpPr>
            <p:spPr bwMode="auto">
              <a:xfrm>
                <a:off x="2112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5" name="Line 116"/>
              <p:cNvSpPr>
                <a:spLocks noChangeShapeType="1"/>
              </p:cNvSpPr>
              <p:nvPr/>
            </p:nvSpPr>
            <p:spPr bwMode="auto">
              <a:xfrm>
                <a:off x="1728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6" name="Line 117"/>
              <p:cNvSpPr>
                <a:spLocks noChangeShapeType="1"/>
              </p:cNvSpPr>
              <p:nvPr/>
            </p:nvSpPr>
            <p:spPr bwMode="auto">
              <a:xfrm>
                <a:off x="1344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7" name="Line 118"/>
              <p:cNvSpPr>
                <a:spLocks noChangeShapeType="1"/>
              </p:cNvSpPr>
              <p:nvPr/>
            </p:nvSpPr>
            <p:spPr bwMode="auto">
              <a:xfrm>
                <a:off x="960" y="2544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77" name="Line 119"/>
            <p:cNvSpPr>
              <a:spLocks noChangeShapeType="1"/>
            </p:cNvSpPr>
            <p:nvPr/>
          </p:nvSpPr>
          <p:spPr bwMode="auto">
            <a:xfrm>
              <a:off x="2496" y="2544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Line 120"/>
            <p:cNvSpPr>
              <a:spLocks noChangeShapeType="1"/>
            </p:cNvSpPr>
            <p:nvPr/>
          </p:nvSpPr>
          <p:spPr bwMode="auto">
            <a:xfrm>
              <a:off x="2928" y="2496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Line 121"/>
            <p:cNvSpPr>
              <a:spLocks noChangeShapeType="1"/>
            </p:cNvSpPr>
            <p:nvPr/>
          </p:nvSpPr>
          <p:spPr bwMode="auto">
            <a:xfrm>
              <a:off x="2928" y="2016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Line 122"/>
            <p:cNvSpPr>
              <a:spLocks noChangeShapeType="1"/>
            </p:cNvSpPr>
            <p:nvPr/>
          </p:nvSpPr>
          <p:spPr bwMode="auto">
            <a:xfrm>
              <a:off x="3360" y="2448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Line 123"/>
            <p:cNvSpPr>
              <a:spLocks noChangeShapeType="1"/>
            </p:cNvSpPr>
            <p:nvPr/>
          </p:nvSpPr>
          <p:spPr bwMode="auto">
            <a:xfrm>
              <a:off x="3360" y="1968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2" name="Line 124"/>
            <p:cNvSpPr>
              <a:spLocks noChangeShapeType="1"/>
            </p:cNvSpPr>
            <p:nvPr/>
          </p:nvSpPr>
          <p:spPr bwMode="auto">
            <a:xfrm>
              <a:off x="2496" y="2544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Line 125"/>
            <p:cNvSpPr>
              <a:spLocks noChangeShapeType="1"/>
            </p:cNvSpPr>
            <p:nvPr/>
          </p:nvSpPr>
          <p:spPr bwMode="auto">
            <a:xfrm flipH="1">
              <a:off x="2688" y="3024"/>
              <a:ext cx="15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84" name="Group 126"/>
            <p:cNvGrpSpPr>
              <a:grpSpLocks/>
            </p:cNvGrpSpPr>
            <p:nvPr/>
          </p:nvGrpSpPr>
          <p:grpSpPr bwMode="auto">
            <a:xfrm>
              <a:off x="960" y="2688"/>
              <a:ext cx="1720" cy="672"/>
              <a:chOff x="960" y="2688"/>
              <a:chExt cx="1720" cy="672"/>
            </a:xfrm>
          </p:grpSpPr>
          <p:grpSp>
            <p:nvGrpSpPr>
              <p:cNvPr id="14394" name="Group 127"/>
              <p:cNvGrpSpPr>
                <a:grpSpLocks/>
              </p:cNvGrpSpPr>
              <p:nvPr/>
            </p:nvGrpSpPr>
            <p:grpSpPr bwMode="auto">
              <a:xfrm>
                <a:off x="1095" y="2688"/>
                <a:ext cx="1585" cy="528"/>
                <a:chOff x="1095" y="2688"/>
                <a:chExt cx="1585" cy="528"/>
              </a:xfrm>
            </p:grpSpPr>
            <p:grpSp>
              <p:nvGrpSpPr>
                <p:cNvPr id="14401" name="Group 128"/>
                <p:cNvGrpSpPr>
                  <a:grpSpLocks/>
                </p:cNvGrpSpPr>
                <p:nvPr/>
              </p:nvGrpSpPr>
              <p:grpSpPr bwMode="auto">
                <a:xfrm>
                  <a:off x="2246" y="2688"/>
                  <a:ext cx="434" cy="528"/>
                  <a:chOff x="2246" y="2688"/>
                  <a:chExt cx="434" cy="528"/>
                </a:xfrm>
              </p:grpSpPr>
              <p:sp>
                <p:nvSpPr>
                  <p:cNvPr id="14417" name="Rectangle 129"/>
                  <p:cNvSpPr>
                    <a:spLocks noChangeArrowheads="1"/>
                  </p:cNvSpPr>
                  <p:nvPr/>
                </p:nvSpPr>
                <p:spPr bwMode="auto">
                  <a:xfrm>
                    <a:off x="2246" y="2736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0</a:t>
                    </a:r>
                  </a:p>
                </p:txBody>
              </p:sp>
              <p:sp>
                <p:nvSpPr>
                  <p:cNvPr id="14418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2312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9" name="Line 1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44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20" name="Line 132"/>
                  <p:cNvSpPr>
                    <a:spLocks noChangeShapeType="1"/>
                  </p:cNvSpPr>
                  <p:nvPr/>
                </p:nvSpPr>
                <p:spPr bwMode="auto">
                  <a:xfrm>
                    <a:off x="2496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02" name="Group 133"/>
                <p:cNvGrpSpPr>
                  <a:grpSpLocks/>
                </p:cNvGrpSpPr>
                <p:nvPr/>
              </p:nvGrpSpPr>
              <p:grpSpPr bwMode="auto">
                <a:xfrm>
                  <a:off x="1863" y="2688"/>
                  <a:ext cx="433" cy="528"/>
                  <a:chOff x="1863" y="2688"/>
                  <a:chExt cx="433" cy="528"/>
                </a:xfrm>
              </p:grpSpPr>
              <p:sp>
                <p:nvSpPr>
                  <p:cNvPr id="14413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1863" y="2736"/>
                    <a:ext cx="239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1</a:t>
                    </a:r>
                  </a:p>
                </p:txBody>
              </p:sp>
              <p:sp>
                <p:nvSpPr>
                  <p:cNvPr id="14414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1928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5" name="Line 1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60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16" name="Line 137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03" name="Group 138"/>
                <p:cNvGrpSpPr>
                  <a:grpSpLocks/>
                </p:cNvGrpSpPr>
                <p:nvPr/>
              </p:nvGrpSpPr>
              <p:grpSpPr bwMode="auto">
                <a:xfrm>
                  <a:off x="1479" y="2688"/>
                  <a:ext cx="433" cy="528"/>
                  <a:chOff x="1479" y="2688"/>
                  <a:chExt cx="433" cy="528"/>
                </a:xfrm>
              </p:grpSpPr>
              <p:sp>
                <p:nvSpPr>
                  <p:cNvPr id="14409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1479" y="2736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2</a:t>
                    </a:r>
                  </a:p>
                </p:txBody>
              </p:sp>
              <p:sp>
                <p:nvSpPr>
                  <p:cNvPr id="14410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544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1" name="Line 1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76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12" name="Line 142"/>
                  <p:cNvSpPr>
                    <a:spLocks noChangeShapeType="1"/>
                  </p:cNvSpPr>
                  <p:nvPr/>
                </p:nvSpPr>
                <p:spPr bwMode="auto">
                  <a:xfrm>
                    <a:off x="1728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04" name="Group 143"/>
                <p:cNvGrpSpPr>
                  <a:grpSpLocks/>
                </p:cNvGrpSpPr>
                <p:nvPr/>
              </p:nvGrpSpPr>
              <p:grpSpPr bwMode="auto">
                <a:xfrm>
                  <a:off x="1095" y="2688"/>
                  <a:ext cx="433" cy="528"/>
                  <a:chOff x="1095" y="2688"/>
                  <a:chExt cx="433" cy="528"/>
                </a:xfrm>
              </p:grpSpPr>
              <p:sp>
                <p:nvSpPr>
                  <p:cNvPr id="14405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1095" y="2736"/>
                    <a:ext cx="238" cy="268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eaLnBrk="0" hangingPunct="0"/>
                    <a:r>
                      <a:rPr lang="en-US" altLang="zh-TW" sz="2000" b="1">
                        <a:latin typeface="Times New Roman" pitchFamily="18" charset="0"/>
                        <a:ea typeface="新細明體" pitchFamily="18" charset="-120"/>
                      </a:rPr>
                      <a:t>A</a:t>
                    </a:r>
                    <a:r>
                      <a:rPr lang="en-US" altLang="zh-TW" sz="2000" b="1" baseline="-25000">
                        <a:latin typeface="Times New Roman" pitchFamily="18" charset="0"/>
                        <a:ea typeface="新細明體" pitchFamily="18" charset="-120"/>
                      </a:rPr>
                      <a:t>3</a:t>
                    </a:r>
                  </a:p>
                </p:txBody>
              </p:sp>
              <p:sp>
                <p:nvSpPr>
                  <p:cNvPr id="14406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1160" y="2936"/>
                    <a:ext cx="368" cy="176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07" name="Line 1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92" y="2688"/>
                    <a:ext cx="0" cy="2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408" name="Line 147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3120"/>
                    <a:ext cx="0" cy="9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395" name="Line 148"/>
              <p:cNvSpPr>
                <a:spLocks noChangeShapeType="1"/>
              </p:cNvSpPr>
              <p:nvPr/>
            </p:nvSpPr>
            <p:spPr bwMode="auto">
              <a:xfrm flipH="1">
                <a:off x="960" y="3072"/>
                <a:ext cx="192" cy="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6" name="Line 149"/>
              <p:cNvSpPr>
                <a:spLocks noChangeShapeType="1"/>
              </p:cNvSpPr>
              <p:nvPr/>
            </p:nvSpPr>
            <p:spPr bwMode="auto">
              <a:xfrm flipV="1">
                <a:off x="960" y="3168"/>
                <a:ext cx="0" cy="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7" name="Line 150"/>
              <p:cNvSpPr>
                <a:spLocks noChangeShapeType="1"/>
              </p:cNvSpPr>
              <p:nvPr/>
            </p:nvSpPr>
            <p:spPr bwMode="auto">
              <a:xfrm>
                <a:off x="2112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8" name="Line 151"/>
              <p:cNvSpPr>
                <a:spLocks noChangeShapeType="1"/>
              </p:cNvSpPr>
              <p:nvPr/>
            </p:nvSpPr>
            <p:spPr bwMode="auto">
              <a:xfrm>
                <a:off x="1728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99" name="Line 152"/>
              <p:cNvSpPr>
                <a:spLocks noChangeShapeType="1"/>
              </p:cNvSpPr>
              <p:nvPr/>
            </p:nvSpPr>
            <p:spPr bwMode="auto">
              <a:xfrm>
                <a:off x="1344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00" name="Line 153"/>
              <p:cNvSpPr>
                <a:spLocks noChangeShapeType="1"/>
              </p:cNvSpPr>
              <p:nvPr/>
            </p:nvSpPr>
            <p:spPr bwMode="auto">
              <a:xfrm>
                <a:off x="960" y="3216"/>
                <a:ext cx="432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85" name="Line 154"/>
            <p:cNvSpPr>
              <a:spLocks noChangeShapeType="1"/>
            </p:cNvSpPr>
            <p:nvPr/>
          </p:nvSpPr>
          <p:spPr bwMode="auto">
            <a:xfrm>
              <a:off x="2496" y="3216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6" name="Line 155"/>
            <p:cNvSpPr>
              <a:spLocks noChangeShapeType="1"/>
            </p:cNvSpPr>
            <p:nvPr/>
          </p:nvSpPr>
          <p:spPr bwMode="auto">
            <a:xfrm>
              <a:off x="2928" y="3168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7" name="Line 156"/>
            <p:cNvSpPr>
              <a:spLocks noChangeShapeType="1"/>
            </p:cNvSpPr>
            <p:nvPr/>
          </p:nvSpPr>
          <p:spPr bwMode="auto">
            <a:xfrm>
              <a:off x="2928" y="2688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8" name="Line 157"/>
            <p:cNvSpPr>
              <a:spLocks noChangeShapeType="1"/>
            </p:cNvSpPr>
            <p:nvPr/>
          </p:nvSpPr>
          <p:spPr bwMode="auto">
            <a:xfrm>
              <a:off x="3360" y="3120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9" name="Line 158"/>
            <p:cNvSpPr>
              <a:spLocks noChangeShapeType="1"/>
            </p:cNvSpPr>
            <p:nvPr/>
          </p:nvSpPr>
          <p:spPr bwMode="auto">
            <a:xfrm>
              <a:off x="3360" y="2640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0" name="Line 159"/>
            <p:cNvSpPr>
              <a:spLocks noChangeShapeType="1"/>
            </p:cNvSpPr>
            <p:nvPr/>
          </p:nvSpPr>
          <p:spPr bwMode="auto">
            <a:xfrm>
              <a:off x="3792" y="3120"/>
              <a:ext cx="432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1" name="Line 160"/>
            <p:cNvSpPr>
              <a:spLocks noChangeShapeType="1"/>
            </p:cNvSpPr>
            <p:nvPr/>
          </p:nvSpPr>
          <p:spPr bwMode="auto">
            <a:xfrm>
              <a:off x="3792" y="2640"/>
              <a:ext cx="0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2" name="Line 161"/>
            <p:cNvSpPr>
              <a:spLocks noChangeShapeType="1"/>
            </p:cNvSpPr>
            <p:nvPr/>
          </p:nvSpPr>
          <p:spPr bwMode="auto">
            <a:xfrm>
              <a:off x="3792" y="3264"/>
              <a:ext cx="0" cy="2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3" name="Line 162"/>
            <p:cNvSpPr>
              <a:spLocks noChangeShapeType="1"/>
            </p:cNvSpPr>
            <p:nvPr/>
          </p:nvSpPr>
          <p:spPr bwMode="auto">
            <a:xfrm>
              <a:off x="3360" y="3312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0FB45CA-DC08-40E8-9BDE-DF77CC13369E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DC26BA-008A-4D17-80CC-EBFCC509F3D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ن2ضرب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1536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a-IR" sz="3600" smtClean="0">
                <a:latin typeface="Arial" pitchFamily="34" charset="0"/>
              </a:rPr>
              <a:t>فضاي هدر رفته ثبات حاصلضرب که دقيقا هم اندازه مضروب فيه است </a:t>
            </a:r>
            <a:r>
              <a:rPr lang="en-US" sz="3600" smtClean="0">
                <a:latin typeface="Arial" pitchFamily="34" charset="0"/>
                <a:sym typeface="Wingdings" pitchFamily="2" charset="2"/>
              </a:rPr>
              <a:t></a:t>
            </a:r>
            <a:r>
              <a:rPr lang="fa-IR" sz="3600" smtClean="0">
                <a:latin typeface="Arial" pitchFamily="34" charset="0"/>
                <a:sym typeface="Wingdings" pitchFamily="2" charset="2"/>
              </a:rPr>
              <a:t> </a:t>
            </a:r>
            <a:r>
              <a:rPr lang="fa-IR" sz="3600" smtClean="0">
                <a:latin typeface="Arial" pitchFamily="34" charset="0"/>
              </a:rPr>
              <a:t>به هم پيوستن ثبات مضروب فيه و ثبات حاصلضرب</a:t>
            </a:r>
            <a:endParaRPr lang="en-US" sz="360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0F9828F-9080-4171-AF4E-1851A70B7DBA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A41FE4-26E9-44E0-B04F-1CF8A5BD6EB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ضرب </a:t>
            </a:r>
            <a:r>
              <a:rPr lang="fa-IR" sz="3600" smtClean="0">
                <a:cs typeface="Lotus" pitchFamily="2" charset="-78"/>
              </a:rPr>
              <a:t>ور</a:t>
            </a:r>
            <a:r>
              <a:rPr lang="ar-SA" sz="3600" b="1" smtClean="0">
                <a:cs typeface="Lotus" pitchFamily="2" charset="-78"/>
              </a:rPr>
              <a:t>ژ</a:t>
            </a:r>
            <a:r>
              <a:rPr lang="fa-IR" sz="3600" smtClean="0">
                <a:cs typeface="Lotus" pitchFamily="2" charset="-78"/>
              </a:rPr>
              <a:t>ن2</a:t>
            </a:r>
            <a:endParaRPr lang="en-US" sz="3600" smtClean="0">
              <a:cs typeface="Lotus" pitchFamily="2" charset="-78"/>
            </a:endParaRPr>
          </a:p>
        </p:txBody>
      </p:sp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1293813" y="4356100"/>
            <a:ext cx="2830512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1306513" y="4368800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Rectangle 5"/>
          <p:cNvSpPr>
            <a:spLocks noChangeArrowheads="1"/>
          </p:cNvSpPr>
          <p:nvPr/>
        </p:nvSpPr>
        <p:spPr bwMode="auto">
          <a:xfrm>
            <a:off x="1250950" y="4292600"/>
            <a:ext cx="14097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cs typeface="Tahoma" pitchFamily="34" charset="0"/>
              </a:rPr>
              <a:t>حاصلضرب</a:t>
            </a:r>
            <a:endParaRPr lang="en-US" altLang="zh-TW" sz="2000" b="1">
              <a:solidFill>
                <a:srgbClr val="000000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393" name="Rectangle 6"/>
          <p:cNvSpPr>
            <a:spLocks noChangeArrowheads="1"/>
          </p:cNvSpPr>
          <p:nvPr/>
        </p:nvSpPr>
        <p:spPr bwMode="auto">
          <a:xfrm>
            <a:off x="5808663" y="3138488"/>
            <a:ext cx="1500187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7"/>
          <p:cNvSpPr>
            <a:spLocks noChangeArrowheads="1"/>
          </p:cNvSpPr>
          <p:nvPr/>
        </p:nvSpPr>
        <p:spPr bwMode="auto">
          <a:xfrm>
            <a:off x="2106613" y="2122488"/>
            <a:ext cx="2830512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Rectangle 8"/>
          <p:cNvSpPr>
            <a:spLocks noChangeArrowheads="1"/>
          </p:cNvSpPr>
          <p:nvPr/>
        </p:nvSpPr>
        <p:spPr bwMode="auto">
          <a:xfrm>
            <a:off x="2119313" y="21351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Rectangle 9"/>
          <p:cNvSpPr>
            <a:spLocks noChangeArrowheads="1"/>
          </p:cNvSpPr>
          <p:nvPr/>
        </p:nvSpPr>
        <p:spPr bwMode="auto">
          <a:xfrm>
            <a:off x="2479675" y="2070100"/>
            <a:ext cx="12636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مضروب</a:t>
            </a:r>
            <a:endParaRPr lang="en-US" altLang="zh-TW" b="1">
              <a:solidFill>
                <a:srgbClr val="000000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397" name="Rectangle 10"/>
          <p:cNvSpPr>
            <a:spLocks noChangeArrowheads="1"/>
          </p:cNvSpPr>
          <p:nvPr/>
        </p:nvSpPr>
        <p:spPr bwMode="auto">
          <a:xfrm>
            <a:off x="1844675" y="3332163"/>
            <a:ext cx="180975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cs typeface="Tahoma" pitchFamily="34" charset="0"/>
              </a:rPr>
              <a:t>32بيت</a:t>
            </a:r>
            <a:r>
              <a:rPr lang="en-US" altLang="zh-TW" b="1">
                <a:solidFill>
                  <a:srgbClr val="C91F03"/>
                </a:solidFill>
                <a:ea typeface="新細明體" pitchFamily="18" charset="-120"/>
                <a:cs typeface="Tahoma" pitchFamily="34" charset="0"/>
              </a:rPr>
              <a:t> ALU</a:t>
            </a:r>
          </a:p>
        </p:txBody>
      </p:sp>
      <p:sp>
        <p:nvSpPr>
          <p:cNvPr id="16398" name="Rectangle 11"/>
          <p:cNvSpPr>
            <a:spLocks noChangeArrowheads="1"/>
          </p:cNvSpPr>
          <p:nvPr/>
        </p:nvSpPr>
        <p:spPr bwMode="auto">
          <a:xfrm>
            <a:off x="4033838" y="4073525"/>
            <a:ext cx="162242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>
                <a:solidFill>
                  <a:srgbClr val="C91F03"/>
                </a:solidFill>
                <a:cs typeface="Tahoma" pitchFamily="34" charset="0"/>
              </a:rPr>
              <a:t>شيفت راست</a:t>
            </a:r>
            <a:endParaRPr lang="en-US" altLang="zh-TW" sz="2000">
              <a:solidFill>
                <a:srgbClr val="C91F03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399" name="AutoShape 12"/>
          <p:cNvSpPr>
            <a:spLocks noChangeArrowheads="1"/>
          </p:cNvSpPr>
          <p:nvPr/>
        </p:nvSpPr>
        <p:spPr bwMode="auto">
          <a:xfrm>
            <a:off x="5284788" y="4233863"/>
            <a:ext cx="1762125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Rectangle 13"/>
          <p:cNvSpPr>
            <a:spLocks noChangeArrowheads="1"/>
          </p:cNvSpPr>
          <p:nvPr/>
        </p:nvSpPr>
        <p:spPr bwMode="auto">
          <a:xfrm>
            <a:off x="5462588" y="4419600"/>
            <a:ext cx="9763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FF"/>
                </a:solidFill>
                <a:cs typeface="Tahoma" pitchFamily="34" charset="0"/>
              </a:rPr>
              <a:t>کنترل</a:t>
            </a:r>
            <a:endParaRPr lang="en-US" altLang="zh-TW" b="1">
              <a:solidFill>
                <a:srgbClr val="0000FF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401" name="Rectangle 14"/>
          <p:cNvSpPr>
            <a:spLocks noChangeArrowheads="1"/>
          </p:cNvSpPr>
          <p:nvPr/>
        </p:nvSpPr>
        <p:spPr bwMode="auto">
          <a:xfrm>
            <a:off x="3305175" y="2454275"/>
            <a:ext cx="110648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cs typeface="Tahoma" pitchFamily="34" charset="0"/>
              </a:rPr>
              <a:t>32بيت</a:t>
            </a:r>
            <a:endParaRPr lang="en-US" altLang="zh-TW" b="1">
              <a:solidFill>
                <a:srgbClr val="C91F03"/>
              </a:solidFill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16402" name="Rectangle 15"/>
          <p:cNvSpPr>
            <a:spLocks noChangeArrowheads="1"/>
          </p:cNvSpPr>
          <p:nvPr/>
        </p:nvSpPr>
        <p:spPr bwMode="auto">
          <a:xfrm>
            <a:off x="2754313" y="4724400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6403" name="Freeform 16"/>
          <p:cNvSpPr>
            <a:spLocks/>
          </p:cNvSpPr>
          <p:nvPr/>
        </p:nvSpPr>
        <p:spPr bwMode="auto">
          <a:xfrm>
            <a:off x="3759200" y="3592513"/>
            <a:ext cx="2227263" cy="646112"/>
          </a:xfrm>
          <a:custGeom>
            <a:avLst/>
            <a:gdLst>
              <a:gd name="T0" fmla="*/ 2147483647 w 1142"/>
              <a:gd name="T1" fmla="*/ 1023182736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4" name="Freeform 17"/>
          <p:cNvSpPr>
            <a:spLocks/>
          </p:cNvSpPr>
          <p:nvPr/>
        </p:nvSpPr>
        <p:spPr bwMode="auto">
          <a:xfrm>
            <a:off x="4165600" y="4672013"/>
            <a:ext cx="1103313" cy="1587"/>
          </a:xfrm>
          <a:custGeom>
            <a:avLst/>
            <a:gdLst>
              <a:gd name="T0" fmla="*/ 1748989409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5" name="Freeform 18"/>
          <p:cNvSpPr>
            <a:spLocks/>
          </p:cNvSpPr>
          <p:nvPr/>
        </p:nvSpPr>
        <p:spPr bwMode="auto">
          <a:xfrm>
            <a:off x="1498600" y="3122613"/>
            <a:ext cx="2562225" cy="865187"/>
          </a:xfrm>
          <a:custGeom>
            <a:avLst/>
            <a:gdLst>
              <a:gd name="T0" fmla="*/ 0 w 1515"/>
              <a:gd name="T1" fmla="*/ 25201543 h 545"/>
              <a:gd name="T2" fmla="*/ 1126952868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2147483647 w 1515"/>
              <a:gd name="T11" fmla="*/ 509071239 h 545"/>
              <a:gd name="T12" fmla="*/ 1739053847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6" name="Freeform 19"/>
          <p:cNvSpPr>
            <a:spLocks/>
          </p:cNvSpPr>
          <p:nvPr/>
        </p:nvSpPr>
        <p:spPr bwMode="auto">
          <a:xfrm>
            <a:off x="2743200" y="3968750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7" name="Freeform 20"/>
          <p:cNvSpPr>
            <a:spLocks/>
          </p:cNvSpPr>
          <p:nvPr/>
        </p:nvSpPr>
        <p:spPr bwMode="auto">
          <a:xfrm>
            <a:off x="830263" y="2665413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8" name="Freeform 21"/>
          <p:cNvSpPr>
            <a:spLocks/>
          </p:cNvSpPr>
          <p:nvPr/>
        </p:nvSpPr>
        <p:spPr bwMode="auto">
          <a:xfrm>
            <a:off x="3370263" y="2546350"/>
            <a:ext cx="1587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9" name="Line 22"/>
          <p:cNvSpPr>
            <a:spLocks noChangeShapeType="1"/>
          </p:cNvSpPr>
          <p:nvPr/>
        </p:nvSpPr>
        <p:spPr bwMode="auto">
          <a:xfrm>
            <a:off x="2614613" y="4400550"/>
            <a:ext cx="0" cy="3429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6410" name="Line 23"/>
          <p:cNvSpPr>
            <a:spLocks noChangeShapeType="1"/>
          </p:cNvSpPr>
          <p:nvPr/>
        </p:nvSpPr>
        <p:spPr bwMode="auto">
          <a:xfrm>
            <a:off x="3238500" y="424815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1" name="Rectangle 24"/>
          <p:cNvSpPr>
            <a:spLocks noChangeArrowheads="1"/>
          </p:cNvSpPr>
          <p:nvPr/>
        </p:nvSpPr>
        <p:spPr bwMode="auto">
          <a:xfrm>
            <a:off x="4305300" y="4602163"/>
            <a:ext cx="835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نوشتن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6412" name="Freeform 25"/>
          <p:cNvSpPr>
            <a:spLocks/>
          </p:cNvSpPr>
          <p:nvPr/>
        </p:nvSpPr>
        <p:spPr bwMode="auto">
          <a:xfrm>
            <a:off x="4108450" y="4500563"/>
            <a:ext cx="1189038" cy="42862"/>
          </a:xfrm>
          <a:custGeom>
            <a:avLst/>
            <a:gdLst>
              <a:gd name="T0" fmla="*/ 2031333842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3" name="Rectangle 26"/>
          <p:cNvSpPr>
            <a:spLocks noChangeArrowheads="1"/>
          </p:cNvSpPr>
          <p:nvPr/>
        </p:nvSpPr>
        <p:spPr bwMode="auto">
          <a:xfrm>
            <a:off x="2551113" y="4306888"/>
            <a:ext cx="13652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000" b="1" i="1">
                <a:latin typeface="Times New Roman" pitchFamily="18" charset="0"/>
                <a:ea typeface="新細明體" pitchFamily="18" charset="-120"/>
              </a:rPr>
              <a:t>(</a:t>
            </a:r>
            <a:r>
              <a:rPr lang="fa-IR" altLang="zh-TW" sz="2000" b="1" i="1"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 i="1">
                <a:latin typeface="Times New Roman" pitchFamily="18" charset="0"/>
                <a:ea typeface="新細明體" pitchFamily="18" charset="-120"/>
              </a:rPr>
              <a:t>)</a:t>
            </a:r>
          </a:p>
        </p:txBody>
      </p:sp>
      <p:sp>
        <p:nvSpPr>
          <p:cNvPr id="16414" name="Freeform 27"/>
          <p:cNvSpPr>
            <a:spLocks/>
          </p:cNvSpPr>
          <p:nvPr/>
        </p:nvSpPr>
        <p:spPr bwMode="auto">
          <a:xfrm>
            <a:off x="4043363" y="4743450"/>
            <a:ext cx="1628775" cy="600075"/>
          </a:xfrm>
          <a:custGeom>
            <a:avLst/>
            <a:gdLst>
              <a:gd name="T0" fmla="*/ 0 w 1026"/>
              <a:gd name="T1" fmla="*/ 0 h 378"/>
              <a:gd name="T2" fmla="*/ 340220237 w 1026"/>
              <a:gd name="T3" fmla="*/ 952619152 h 378"/>
              <a:gd name="T4" fmla="*/ 2147483647 w 1026"/>
              <a:gd name="T5" fmla="*/ 952619152 h 378"/>
              <a:gd name="T6" fmla="*/ 2147483647 w 1026"/>
              <a:gd name="T7" fmla="*/ 453628177 h 378"/>
              <a:gd name="T8" fmla="*/ 0 60000 65536"/>
              <a:gd name="T9" fmla="*/ 0 60000 65536"/>
              <a:gd name="T10" fmla="*/ 0 60000 65536"/>
              <a:gd name="T11" fmla="*/ 0 60000 65536"/>
              <a:gd name="T12" fmla="*/ 0 w 1026"/>
              <a:gd name="T13" fmla="*/ 0 h 378"/>
              <a:gd name="T14" fmla="*/ 1026 w 1026"/>
              <a:gd name="T15" fmla="*/ 378 h 3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26" h="378">
                <a:moveTo>
                  <a:pt x="0" y="0"/>
                </a:moveTo>
                <a:lnTo>
                  <a:pt x="135" y="378"/>
                </a:lnTo>
                <a:lnTo>
                  <a:pt x="918" y="378"/>
                </a:lnTo>
                <a:lnTo>
                  <a:pt x="1026" y="180"/>
                </a:lnTo>
              </a:path>
            </a:pathLst>
          </a:cu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CCD654C-2135-480B-ABD3-F122EE643B43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2D39CE-0242-4661-A94C-B9095CB0F31E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407275" cy="549275"/>
          </a:xfrm>
        </p:spPr>
        <p:txBody>
          <a:bodyPr/>
          <a:lstStyle/>
          <a:p>
            <a:pPr eaLnBrk="1" hangingPunct="1"/>
            <a:r>
              <a:rPr lang="fa-IR" sz="2800" dirty="0" smtClean="0">
                <a:cs typeface="Lotus" pitchFamily="2" charset="-78"/>
              </a:rPr>
              <a:t>الگوريتم ضرب ور</a:t>
            </a:r>
            <a:r>
              <a:rPr lang="ar-SA" sz="2800" b="1" dirty="0" smtClean="0">
                <a:cs typeface="Lotus" pitchFamily="2" charset="-78"/>
              </a:rPr>
              <a:t>ژ</a:t>
            </a:r>
            <a:r>
              <a:rPr lang="fa-IR" sz="2800" dirty="0" smtClean="0">
                <a:cs typeface="Lotus" pitchFamily="2" charset="-78"/>
              </a:rPr>
              <a:t>ن 2</a:t>
            </a:r>
            <a:endParaRPr lang="en-US" sz="2800" dirty="0" smtClean="0">
              <a:cs typeface="Lotus" pitchFamily="2" charset="-78"/>
            </a:endParaRPr>
          </a:p>
        </p:txBody>
      </p:sp>
      <p:sp>
        <p:nvSpPr>
          <p:cNvPr id="17414" name="Rectangle 3"/>
          <p:cNvSpPr>
            <a:spLocks noChangeArrowheads="1"/>
          </p:cNvSpPr>
          <p:nvPr/>
        </p:nvSpPr>
        <p:spPr bwMode="auto">
          <a:xfrm>
            <a:off x="4219575" y="5359400"/>
            <a:ext cx="2541588" cy="280988"/>
          </a:xfrm>
          <a:prstGeom prst="rect">
            <a:avLst/>
          </a:prstGeom>
          <a:solidFill>
            <a:srgbClr val="FFFFFF"/>
          </a:solidFill>
          <a:ln w="1270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AutoShape 4"/>
          <p:cNvSpPr>
            <a:spLocks noChangeArrowheads="1"/>
          </p:cNvSpPr>
          <p:nvPr/>
        </p:nvSpPr>
        <p:spPr bwMode="auto">
          <a:xfrm>
            <a:off x="4514850" y="6332538"/>
            <a:ext cx="898525" cy="342900"/>
          </a:xfrm>
          <a:prstGeom prst="roundRect">
            <a:avLst>
              <a:gd name="adj" fmla="val 4354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4529138" y="6275388"/>
            <a:ext cx="660400" cy="4587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پايان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17" name="Rectangle 6"/>
          <p:cNvSpPr>
            <a:spLocks noChangeArrowheads="1"/>
          </p:cNvSpPr>
          <p:nvPr/>
        </p:nvSpPr>
        <p:spPr bwMode="auto">
          <a:xfrm>
            <a:off x="4959350" y="6021388"/>
            <a:ext cx="1360488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بله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18" name="Rectangle 7"/>
          <p:cNvSpPr>
            <a:spLocks noChangeArrowheads="1"/>
          </p:cNvSpPr>
          <p:nvPr/>
        </p:nvSpPr>
        <p:spPr bwMode="auto">
          <a:xfrm>
            <a:off x="4183063" y="4587875"/>
            <a:ext cx="2689225" cy="169863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9" name="Rectangle 8"/>
          <p:cNvSpPr>
            <a:spLocks noChangeArrowheads="1"/>
          </p:cNvSpPr>
          <p:nvPr/>
        </p:nvSpPr>
        <p:spPr bwMode="auto">
          <a:xfrm>
            <a:off x="2709863" y="4545013"/>
            <a:ext cx="5429250" cy="4587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b="1">
                <a:latin typeface="Arial" pitchFamily="34" charset="0"/>
                <a:ea typeface="新細明體" pitchFamily="18" charset="-120"/>
                <a:cs typeface="Arial" pitchFamily="34" charset="0"/>
              </a:rPr>
              <a:t>2. </a:t>
            </a:r>
            <a:r>
              <a:rPr lang="fa-IR" altLang="zh-TW" b="1">
                <a:latin typeface="Arial" pitchFamily="34" charset="0"/>
                <a:ea typeface="新細明體" pitchFamily="18" charset="-120"/>
                <a:cs typeface="Arial" pitchFamily="34" charset="0"/>
              </a:rPr>
              <a:t>يک بيت ثبات حاصلضرب را به راست شيفت بده</a:t>
            </a:r>
            <a:r>
              <a:rPr lang="en-US" altLang="zh-TW" b="1">
                <a:latin typeface="Arial" pitchFamily="34" charset="0"/>
                <a:ea typeface="新細明體" pitchFamily="18" charset="-120"/>
                <a:cs typeface="Arial" pitchFamily="34" charset="0"/>
              </a:rPr>
              <a:t>.</a:t>
            </a:r>
          </a:p>
        </p:txBody>
      </p:sp>
      <p:sp>
        <p:nvSpPr>
          <p:cNvPr id="17420" name="Rectangle 9"/>
          <p:cNvSpPr>
            <a:spLocks noChangeArrowheads="1"/>
          </p:cNvSpPr>
          <p:nvPr/>
        </p:nvSpPr>
        <p:spPr bwMode="auto">
          <a:xfrm>
            <a:off x="2659063" y="4508500"/>
            <a:ext cx="5319712" cy="52546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1" name="Rectangle 10"/>
          <p:cNvSpPr>
            <a:spLocks noChangeArrowheads="1"/>
          </p:cNvSpPr>
          <p:nvPr/>
        </p:nvSpPr>
        <p:spPr bwMode="auto">
          <a:xfrm>
            <a:off x="6096000" y="5257800"/>
            <a:ext cx="1508125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&lt;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22" name="Rectangle 11"/>
          <p:cNvSpPr>
            <a:spLocks noChangeArrowheads="1"/>
          </p:cNvSpPr>
          <p:nvPr/>
        </p:nvSpPr>
        <p:spPr bwMode="auto">
          <a:xfrm>
            <a:off x="4772025" y="2070100"/>
            <a:ext cx="1071563" cy="465138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7423" name="Group 12"/>
          <p:cNvGrpSpPr>
            <a:grpSpLocks/>
          </p:cNvGrpSpPr>
          <p:nvPr/>
        </p:nvGrpSpPr>
        <p:grpSpPr bwMode="auto">
          <a:xfrm>
            <a:off x="4846638" y="1874838"/>
            <a:ext cx="1249362" cy="825500"/>
            <a:chOff x="3566" y="758"/>
            <a:chExt cx="787" cy="252"/>
          </a:xfrm>
        </p:grpSpPr>
        <p:sp>
          <p:nvSpPr>
            <p:cNvPr id="17444" name="Rectangle 13"/>
            <p:cNvSpPr>
              <a:spLocks noChangeArrowheads="1"/>
            </p:cNvSpPr>
            <p:nvPr/>
          </p:nvSpPr>
          <p:spPr bwMode="auto">
            <a:xfrm>
              <a:off x="3566" y="758"/>
              <a:ext cx="258" cy="13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</a:rPr>
                <a:t>1.</a:t>
              </a:r>
            </a:p>
          </p:txBody>
        </p:sp>
        <p:grpSp>
          <p:nvGrpSpPr>
            <p:cNvPr id="17445" name="Group 14"/>
            <p:cNvGrpSpPr>
              <a:grpSpLocks/>
            </p:cNvGrpSpPr>
            <p:nvPr/>
          </p:nvGrpSpPr>
          <p:grpSpPr bwMode="auto">
            <a:xfrm>
              <a:off x="3578" y="784"/>
              <a:ext cx="775" cy="226"/>
              <a:chOff x="3578" y="784"/>
              <a:chExt cx="775" cy="226"/>
            </a:xfrm>
          </p:grpSpPr>
          <p:sp>
            <p:nvSpPr>
              <p:cNvPr id="17446" name="Rectangle 15"/>
              <p:cNvSpPr>
                <a:spLocks noChangeArrowheads="1"/>
              </p:cNvSpPr>
              <p:nvPr/>
            </p:nvSpPr>
            <p:spPr bwMode="auto">
              <a:xfrm>
                <a:off x="3578" y="784"/>
                <a:ext cx="667" cy="120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تست کردن</a:t>
                </a:r>
                <a:endPara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  <a:cs typeface="Times New Roman" pitchFamily="18" charset="0"/>
                </a:endParaRPr>
              </a:p>
            </p:txBody>
          </p:sp>
          <p:sp>
            <p:nvSpPr>
              <p:cNvPr id="17447" name="Rectangle 16"/>
              <p:cNvSpPr>
                <a:spLocks noChangeArrowheads="1"/>
              </p:cNvSpPr>
              <p:nvPr/>
            </p:nvSpPr>
            <p:spPr bwMode="auto">
              <a:xfrm>
                <a:off x="3580" y="890"/>
                <a:ext cx="773" cy="120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ctr" eaLnBrk="0" hangingPunct="0"/>
                <a:r>
                  <a:rPr lang="fa-IR" altLang="zh-TW" sz="2000" b="1">
                    <a:solidFill>
                      <a:srgbClr val="C91F03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حاصلضرب</a:t>
                </a:r>
                <a:r>
                  <a:rPr lang="en-US" altLang="zh-TW" sz="2000" b="1">
                    <a:solidFill>
                      <a:srgbClr val="C91F03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0</a:t>
                </a:r>
              </a:p>
            </p:txBody>
          </p:sp>
        </p:grpSp>
      </p:grpSp>
      <p:sp>
        <p:nvSpPr>
          <p:cNvPr id="17424" name="Rectangle 17"/>
          <p:cNvSpPr>
            <a:spLocks noChangeArrowheads="1"/>
          </p:cNvSpPr>
          <p:nvPr/>
        </p:nvSpPr>
        <p:spPr bwMode="auto">
          <a:xfrm>
            <a:off x="6299200" y="1819275"/>
            <a:ext cx="1914525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حاصلضرب</a:t>
            </a:r>
            <a:r>
              <a:rPr lang="en-US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</a:t>
            </a:r>
            <a:r>
              <a:rPr lang="en-US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= 0</a:t>
            </a:r>
          </a:p>
        </p:txBody>
      </p:sp>
      <p:sp>
        <p:nvSpPr>
          <p:cNvPr id="17425" name="Rectangle 18"/>
          <p:cNvSpPr>
            <a:spLocks noChangeArrowheads="1"/>
          </p:cNvSpPr>
          <p:nvPr/>
        </p:nvSpPr>
        <p:spPr bwMode="auto">
          <a:xfrm>
            <a:off x="2676525" y="1851025"/>
            <a:ext cx="1914525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حاصلضرب</a:t>
            </a:r>
            <a:r>
              <a:rPr lang="en-US" altLang="zh-TW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</a:t>
            </a:r>
            <a:r>
              <a:rPr lang="en-US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= 1</a:t>
            </a:r>
          </a:p>
        </p:txBody>
      </p:sp>
      <p:grpSp>
        <p:nvGrpSpPr>
          <p:cNvPr id="17426" name="Group 19"/>
          <p:cNvGrpSpPr>
            <a:grpSpLocks/>
          </p:cNvGrpSpPr>
          <p:nvPr/>
        </p:nvGrpSpPr>
        <p:grpSpPr bwMode="auto">
          <a:xfrm>
            <a:off x="304800" y="3124200"/>
            <a:ext cx="7035800" cy="849313"/>
            <a:chOff x="342" y="2006"/>
            <a:chExt cx="4432" cy="535"/>
          </a:xfrm>
        </p:grpSpPr>
        <p:sp>
          <p:nvSpPr>
            <p:cNvPr id="17441" name="Rectangle 20"/>
            <p:cNvSpPr>
              <a:spLocks noChangeArrowheads="1"/>
            </p:cNvSpPr>
            <p:nvPr/>
          </p:nvSpPr>
          <p:spPr bwMode="auto">
            <a:xfrm>
              <a:off x="1420" y="2091"/>
              <a:ext cx="1867" cy="212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2" name="Rectangle 21"/>
            <p:cNvSpPr>
              <a:spLocks noChangeArrowheads="1"/>
            </p:cNvSpPr>
            <p:nvPr/>
          </p:nvSpPr>
          <p:spPr bwMode="auto">
            <a:xfrm>
              <a:off x="346" y="2019"/>
              <a:ext cx="3712" cy="52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altLang="zh-TW" b="1" dirty="0" smtClean="0">
                  <a:latin typeface="Times New Roman" pitchFamily="18" charset="0"/>
                  <a:ea typeface="新細明體" pitchFamily="18" charset="-120"/>
                </a:rPr>
                <a:t>1. </a:t>
              </a:r>
              <a:r>
                <a:rPr lang="fa-IR" altLang="zh-TW" b="1" dirty="0">
                  <a:latin typeface="Times New Roman" pitchFamily="18" charset="0"/>
                  <a:ea typeface="新細明體" pitchFamily="18" charset="-120"/>
                  <a:cs typeface="Arial" pitchFamily="34" charset="0"/>
                </a:rPr>
                <a:t>جمع کن مضروب را با نيمه چپ حاصلضرب&amp; </a:t>
              </a:r>
              <a:r>
                <a:rPr lang="fa-IR" altLang="zh-TW" b="1" dirty="0">
                  <a:cs typeface="Arial" pitchFamily="34" charset="0"/>
                </a:rPr>
                <a:t>نتيجه</a:t>
              </a:r>
            </a:p>
            <a:p>
              <a:r>
                <a:rPr lang="fa-IR" altLang="zh-TW" b="1" dirty="0">
                  <a:cs typeface="Arial" pitchFamily="34" charset="0"/>
                </a:rPr>
                <a:t> را درنيمه چپ ثبات حاصلضرب قرار بده</a:t>
              </a:r>
              <a:endParaRPr lang="en-US" altLang="zh-TW" b="1" dirty="0">
                <a:ea typeface="新細明體" pitchFamily="18" charset="-120"/>
              </a:endParaRPr>
            </a:p>
          </p:txBody>
        </p:sp>
        <p:sp>
          <p:nvSpPr>
            <p:cNvPr id="17443" name="Rectangle 22"/>
            <p:cNvSpPr>
              <a:spLocks noChangeArrowheads="1"/>
            </p:cNvSpPr>
            <p:nvPr/>
          </p:nvSpPr>
          <p:spPr bwMode="auto">
            <a:xfrm>
              <a:off x="342" y="2006"/>
              <a:ext cx="4432" cy="50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427" name="Freeform 23"/>
          <p:cNvSpPr>
            <a:spLocks/>
          </p:cNvSpPr>
          <p:nvPr/>
        </p:nvSpPr>
        <p:spPr bwMode="auto">
          <a:xfrm>
            <a:off x="4400550" y="5176838"/>
            <a:ext cx="1624013" cy="889000"/>
          </a:xfrm>
          <a:custGeom>
            <a:avLst/>
            <a:gdLst>
              <a:gd name="T0" fmla="*/ 1242438308 w 1023"/>
              <a:gd name="T1" fmla="*/ 0 h 560"/>
              <a:gd name="T2" fmla="*/ 2147483647 w 1023"/>
              <a:gd name="T3" fmla="*/ 690522710 h 560"/>
              <a:gd name="T4" fmla="*/ 1242438308 w 1023"/>
              <a:gd name="T5" fmla="*/ 1408767920 h 560"/>
              <a:gd name="T6" fmla="*/ 0 w 1023"/>
              <a:gd name="T7" fmla="*/ 690522710 h 560"/>
              <a:gd name="T8" fmla="*/ 1242438308 w 1023"/>
              <a:gd name="T9" fmla="*/ 0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3"/>
              <a:gd name="T16" fmla="*/ 0 h 560"/>
              <a:gd name="T17" fmla="*/ 1023 w 1023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3" h="560">
                <a:moveTo>
                  <a:pt x="493" y="0"/>
                </a:moveTo>
                <a:lnTo>
                  <a:pt x="1022" y="274"/>
                </a:lnTo>
                <a:lnTo>
                  <a:pt x="493" y="559"/>
                </a:lnTo>
                <a:lnTo>
                  <a:pt x="0" y="274"/>
                </a:lnTo>
                <a:lnTo>
                  <a:pt x="493" y="0"/>
                </a:lnTo>
              </a:path>
            </a:pathLst>
          </a:custGeom>
          <a:solidFill>
            <a:srgbClr val="FFFFFF"/>
          </a:solidFill>
          <a:ln w="1270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8" name="Rectangle 24"/>
          <p:cNvSpPr>
            <a:spLocks noChangeArrowheads="1"/>
          </p:cNvSpPr>
          <p:nvPr/>
        </p:nvSpPr>
        <p:spPr bwMode="auto">
          <a:xfrm>
            <a:off x="4657725" y="5545138"/>
            <a:ext cx="1108075" cy="1524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9" name="Rectangle 25"/>
          <p:cNvSpPr>
            <a:spLocks noChangeArrowheads="1"/>
          </p:cNvSpPr>
          <p:nvPr/>
        </p:nvSpPr>
        <p:spPr bwMode="auto">
          <a:xfrm>
            <a:off x="4206875" y="5440363"/>
            <a:ext cx="1606550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32مرتبه 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30" name="AutoShape 26"/>
          <p:cNvSpPr>
            <a:spLocks noChangeArrowheads="1"/>
          </p:cNvSpPr>
          <p:nvPr/>
        </p:nvSpPr>
        <p:spPr bwMode="auto">
          <a:xfrm>
            <a:off x="5005388" y="1066800"/>
            <a:ext cx="879475" cy="300038"/>
          </a:xfrm>
          <a:prstGeom prst="roundRect">
            <a:avLst>
              <a:gd name="adj" fmla="val 43778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Rectangle 27"/>
          <p:cNvSpPr>
            <a:spLocks noChangeArrowheads="1"/>
          </p:cNvSpPr>
          <p:nvPr/>
        </p:nvSpPr>
        <p:spPr bwMode="auto">
          <a:xfrm>
            <a:off x="5059363" y="982663"/>
            <a:ext cx="801687" cy="454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شروع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7432" name="AutoShape 28"/>
          <p:cNvSpPr>
            <a:spLocks noChangeArrowheads="1"/>
          </p:cNvSpPr>
          <p:nvPr/>
        </p:nvSpPr>
        <p:spPr bwMode="auto">
          <a:xfrm>
            <a:off x="4479925" y="1782763"/>
            <a:ext cx="2012950" cy="990600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3" name="AutoShape 29"/>
          <p:cNvSpPr>
            <a:spLocks noChangeArrowheads="1"/>
          </p:cNvSpPr>
          <p:nvPr/>
        </p:nvSpPr>
        <p:spPr bwMode="auto">
          <a:xfrm>
            <a:off x="3879850" y="5246688"/>
            <a:ext cx="2135188" cy="855662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4" name="Freeform 30"/>
          <p:cNvSpPr>
            <a:spLocks/>
          </p:cNvSpPr>
          <p:nvPr/>
        </p:nvSpPr>
        <p:spPr bwMode="auto">
          <a:xfrm>
            <a:off x="3187700" y="2251075"/>
            <a:ext cx="1304925" cy="898525"/>
          </a:xfrm>
          <a:custGeom>
            <a:avLst/>
            <a:gdLst>
              <a:gd name="T0" fmla="*/ 2069049254 w 822"/>
              <a:gd name="T1" fmla="*/ 0 h 566"/>
              <a:gd name="T2" fmla="*/ 0 w 822"/>
              <a:gd name="T3" fmla="*/ 0 h 566"/>
              <a:gd name="T4" fmla="*/ 0 w 822"/>
              <a:gd name="T5" fmla="*/ 1423888858 h 566"/>
              <a:gd name="T6" fmla="*/ 0 60000 65536"/>
              <a:gd name="T7" fmla="*/ 0 60000 65536"/>
              <a:gd name="T8" fmla="*/ 0 60000 65536"/>
              <a:gd name="T9" fmla="*/ 0 w 822"/>
              <a:gd name="T10" fmla="*/ 0 h 566"/>
              <a:gd name="T11" fmla="*/ 822 w 822"/>
              <a:gd name="T12" fmla="*/ 566 h 5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2" h="566">
                <a:moveTo>
                  <a:pt x="821" y="0"/>
                </a:moveTo>
                <a:lnTo>
                  <a:pt x="0" y="0"/>
                </a:lnTo>
                <a:lnTo>
                  <a:pt x="0" y="56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5" name="Freeform 31"/>
          <p:cNvSpPr>
            <a:spLocks/>
          </p:cNvSpPr>
          <p:nvPr/>
        </p:nvSpPr>
        <p:spPr bwMode="auto">
          <a:xfrm>
            <a:off x="3222625" y="3932238"/>
            <a:ext cx="2051050" cy="571500"/>
          </a:xfrm>
          <a:custGeom>
            <a:avLst/>
            <a:gdLst>
              <a:gd name="T0" fmla="*/ 0 w 1292"/>
              <a:gd name="T1" fmla="*/ 0 h 459"/>
              <a:gd name="T2" fmla="*/ 0 w 1292"/>
              <a:gd name="T3" fmla="*/ 280599033 h 459"/>
              <a:gd name="T4" fmla="*/ 2147483647 w 1292"/>
              <a:gd name="T5" fmla="*/ 280599033 h 459"/>
              <a:gd name="T6" fmla="*/ 2147483647 w 1292"/>
              <a:gd name="T7" fmla="*/ 710023505 h 459"/>
              <a:gd name="T8" fmla="*/ 0 60000 65536"/>
              <a:gd name="T9" fmla="*/ 0 60000 65536"/>
              <a:gd name="T10" fmla="*/ 0 60000 65536"/>
              <a:gd name="T11" fmla="*/ 0 60000 65536"/>
              <a:gd name="T12" fmla="*/ 0 w 1292"/>
              <a:gd name="T13" fmla="*/ 0 h 459"/>
              <a:gd name="T14" fmla="*/ 1292 w 1292"/>
              <a:gd name="T15" fmla="*/ 459 h 4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2" h="459">
                <a:moveTo>
                  <a:pt x="0" y="0"/>
                </a:moveTo>
                <a:lnTo>
                  <a:pt x="0" y="181"/>
                </a:lnTo>
                <a:lnTo>
                  <a:pt x="1291" y="181"/>
                </a:lnTo>
                <a:lnTo>
                  <a:pt x="1291" y="45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6" name="Freeform 32"/>
          <p:cNvSpPr>
            <a:spLocks/>
          </p:cNvSpPr>
          <p:nvPr/>
        </p:nvSpPr>
        <p:spPr bwMode="auto">
          <a:xfrm>
            <a:off x="5746750" y="2271713"/>
            <a:ext cx="2157413" cy="2243137"/>
          </a:xfrm>
          <a:custGeom>
            <a:avLst/>
            <a:gdLst>
              <a:gd name="T0" fmla="*/ 1174393060 w 1359"/>
              <a:gd name="T1" fmla="*/ 0 h 1413"/>
              <a:gd name="T2" fmla="*/ 2147483647 w 1359"/>
              <a:gd name="T3" fmla="*/ 12599983 h 1413"/>
              <a:gd name="T4" fmla="*/ 2147483647 w 1359"/>
              <a:gd name="T5" fmla="*/ 2147483647 h 1413"/>
              <a:gd name="T6" fmla="*/ 0 w 1359"/>
              <a:gd name="T7" fmla="*/ 2147483647 h 1413"/>
              <a:gd name="T8" fmla="*/ 0 w 1359"/>
              <a:gd name="T9" fmla="*/ 2147483647 h 14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59"/>
              <a:gd name="T16" fmla="*/ 0 h 1413"/>
              <a:gd name="T17" fmla="*/ 1359 w 1359"/>
              <a:gd name="T18" fmla="*/ 1413 h 14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59" h="1413">
                <a:moveTo>
                  <a:pt x="466" y="0"/>
                </a:moveTo>
                <a:lnTo>
                  <a:pt x="1359" y="5"/>
                </a:lnTo>
                <a:lnTo>
                  <a:pt x="1359" y="1157"/>
                </a:lnTo>
                <a:lnTo>
                  <a:pt x="0" y="1157"/>
                </a:lnTo>
                <a:lnTo>
                  <a:pt x="0" y="141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7" name="Freeform 33"/>
          <p:cNvSpPr>
            <a:spLocks/>
          </p:cNvSpPr>
          <p:nvPr/>
        </p:nvSpPr>
        <p:spPr bwMode="auto">
          <a:xfrm flipH="1">
            <a:off x="4902200" y="5014913"/>
            <a:ext cx="42863" cy="252412"/>
          </a:xfrm>
          <a:custGeom>
            <a:avLst/>
            <a:gdLst>
              <a:gd name="T0" fmla="*/ 0 w 1"/>
              <a:gd name="T1" fmla="*/ 0 h 663"/>
              <a:gd name="T2" fmla="*/ 0 w 1"/>
              <a:gd name="T3" fmla="*/ 95951193 h 663"/>
              <a:gd name="T4" fmla="*/ 0 60000 65536"/>
              <a:gd name="T5" fmla="*/ 0 60000 65536"/>
              <a:gd name="T6" fmla="*/ 0 w 1"/>
              <a:gd name="T7" fmla="*/ 0 h 663"/>
              <a:gd name="T8" fmla="*/ 1 w 1"/>
              <a:gd name="T9" fmla="*/ 663 h 6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63">
                <a:moveTo>
                  <a:pt x="0" y="0"/>
                </a:moveTo>
                <a:lnTo>
                  <a:pt x="0" y="662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8" name="Freeform 34"/>
          <p:cNvSpPr>
            <a:spLocks/>
          </p:cNvSpPr>
          <p:nvPr/>
        </p:nvSpPr>
        <p:spPr bwMode="auto">
          <a:xfrm>
            <a:off x="4957763" y="6105525"/>
            <a:ext cx="1587" cy="222250"/>
          </a:xfrm>
          <a:custGeom>
            <a:avLst/>
            <a:gdLst>
              <a:gd name="T0" fmla="*/ 0 w 1"/>
              <a:gd name="T1" fmla="*/ 0 h 140"/>
              <a:gd name="T2" fmla="*/ 0 w 1"/>
              <a:gd name="T3" fmla="*/ 350302459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9" name="Freeform 35"/>
          <p:cNvSpPr>
            <a:spLocks/>
          </p:cNvSpPr>
          <p:nvPr/>
        </p:nvSpPr>
        <p:spPr bwMode="auto">
          <a:xfrm>
            <a:off x="5457825" y="1522413"/>
            <a:ext cx="3241675" cy="4154487"/>
          </a:xfrm>
          <a:custGeom>
            <a:avLst/>
            <a:gdLst>
              <a:gd name="T0" fmla="*/ 884575823 w 2042"/>
              <a:gd name="T1" fmla="*/ 2147483647 h 2644"/>
              <a:gd name="T2" fmla="*/ 2147483647 w 2042"/>
              <a:gd name="T3" fmla="*/ 2147483647 h 2644"/>
              <a:gd name="T4" fmla="*/ 2147483647 w 2042"/>
              <a:gd name="T5" fmla="*/ 0 h 2644"/>
              <a:gd name="T6" fmla="*/ 0 w 2042"/>
              <a:gd name="T7" fmla="*/ 0 h 2644"/>
              <a:gd name="T8" fmla="*/ 0 60000 65536"/>
              <a:gd name="T9" fmla="*/ 0 60000 65536"/>
              <a:gd name="T10" fmla="*/ 0 60000 65536"/>
              <a:gd name="T11" fmla="*/ 0 60000 65536"/>
              <a:gd name="T12" fmla="*/ 0 w 2042"/>
              <a:gd name="T13" fmla="*/ 0 h 2644"/>
              <a:gd name="T14" fmla="*/ 2042 w 2042"/>
              <a:gd name="T15" fmla="*/ 2644 h 26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42" h="2644">
                <a:moveTo>
                  <a:pt x="351" y="2641"/>
                </a:moveTo>
                <a:lnTo>
                  <a:pt x="2042" y="2644"/>
                </a:lnTo>
                <a:lnTo>
                  <a:pt x="2042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0" name="Freeform 36"/>
          <p:cNvSpPr>
            <a:spLocks/>
          </p:cNvSpPr>
          <p:nvPr/>
        </p:nvSpPr>
        <p:spPr bwMode="auto">
          <a:xfrm>
            <a:off x="5487988" y="1379538"/>
            <a:ext cx="1587" cy="390525"/>
          </a:xfrm>
          <a:custGeom>
            <a:avLst/>
            <a:gdLst>
              <a:gd name="T0" fmla="*/ 0 w 1"/>
              <a:gd name="T1" fmla="*/ 0 h 246"/>
              <a:gd name="T2" fmla="*/ 0 w 1"/>
              <a:gd name="T3" fmla="*/ 617439120 h 246"/>
              <a:gd name="T4" fmla="*/ 0 60000 65536"/>
              <a:gd name="T5" fmla="*/ 0 60000 65536"/>
              <a:gd name="T6" fmla="*/ 0 w 1"/>
              <a:gd name="T7" fmla="*/ 0 h 246"/>
              <a:gd name="T8" fmla="*/ 1 w 1"/>
              <a:gd name="T9" fmla="*/ 246 h 2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46">
                <a:moveTo>
                  <a:pt x="0" y="0"/>
                </a:moveTo>
                <a:lnTo>
                  <a:pt x="0" y="24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382"/>
            <a:ext cx="8229600" cy="699731"/>
          </a:xfrm>
        </p:spPr>
        <p:txBody>
          <a:bodyPr>
            <a:noAutofit/>
          </a:bodyPr>
          <a:lstStyle/>
          <a:p>
            <a:pPr lvl="0" algn="ctr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 </a:t>
            </a:r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(</a:t>
            </a:r>
            <a:r>
              <a:rPr sz="44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Booth</a:t>
            </a:r>
            <a:r>
              <a:rPr lang="fa-IR" sz="44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)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6155"/>
            <a:ext cx="8229600" cy="4816546"/>
          </a:xfrm>
        </p:spPr>
        <p:txBody>
          <a:bodyPr/>
          <a:lstStyle/>
          <a:p>
            <a:pPr marL="457200" indent="-457200" algn="justLow" rtl="1">
              <a:spcBef>
                <a:spcPts val="0"/>
              </a:spcBef>
              <a:spcAft>
                <a:spcPts val="600"/>
              </a:spcAft>
            </a:pPr>
            <a:r>
              <a:rPr lang="fa-IR" sz="2400" dirty="0" smtClean="0">
                <a:cs typeface="B Traffic" pitchFamily="2" charset="-78"/>
              </a:rPr>
              <a:t>الگوريتم بوت رويه‌اي براي ضرب اعداد صحيح دودويي با نمايش متمم 2 علامتدار مي‌باشد.</a:t>
            </a:r>
          </a:p>
          <a:p>
            <a:pPr marL="457200" indent="-457200" algn="justLow" rtl="1">
              <a:spcBef>
                <a:spcPts val="0"/>
              </a:spcBef>
              <a:spcAft>
                <a:spcPts val="600"/>
              </a:spcAft>
            </a:pPr>
            <a:r>
              <a:rPr lang="fa-IR" sz="2400" dirty="0" smtClean="0">
                <a:cs typeface="B Traffic" pitchFamily="2" charset="-78"/>
              </a:rPr>
              <a:t>الگوریتم ضرب بوت بر این اساس استوار است که رشته ای از صفرهای پشت سر هم در مضروب فیه نیازی به جمع ندارد و فقط به تعداد آن‌ها، نیاز به شیفت وجود دارد، همچنین ارزش مقداری رشته‌ای از یک های متوالی در مضروب فیه که اولین یک رشته در جایگاه </a:t>
            </a:r>
            <a:r>
              <a:rPr lang="en-US" sz="2400" dirty="0" smtClean="0">
                <a:cs typeface="B Traffic" pitchFamily="2" charset="-78"/>
              </a:rPr>
              <a:t>m</a:t>
            </a:r>
            <a:r>
              <a:rPr lang="fa-IR" sz="2400" dirty="0" smtClean="0">
                <a:cs typeface="B Traffic" pitchFamily="2" charset="-78"/>
              </a:rPr>
              <a:t>ام و آخرین یک رشته، در جایگاه </a:t>
            </a:r>
            <a:r>
              <a:rPr lang="en-US" sz="2400" dirty="0" smtClean="0">
                <a:cs typeface="B Traffic" pitchFamily="2" charset="-78"/>
              </a:rPr>
              <a:t>k</a:t>
            </a:r>
            <a:r>
              <a:rPr lang="fa-IR" sz="2400" dirty="0" smtClean="0">
                <a:cs typeface="B Traffic" pitchFamily="2" charset="-78"/>
              </a:rPr>
              <a:t>ام باشد را می‌توان بصورت </a:t>
            </a:r>
            <a:r>
              <a:rPr lang="en-US" sz="2400" dirty="0" smtClean="0">
                <a:cs typeface="B Traffic" pitchFamily="2" charset="-78"/>
              </a:rPr>
              <a:t>2</a:t>
            </a:r>
            <a:r>
              <a:rPr lang="en-US" sz="2400" baseline="30000" dirty="0" smtClean="0">
                <a:cs typeface="B Traffic" pitchFamily="2" charset="-78"/>
              </a:rPr>
              <a:t>k+1</a:t>
            </a:r>
            <a:r>
              <a:rPr lang="en-US" sz="2400" dirty="0" smtClean="0">
                <a:cs typeface="B Traffic" pitchFamily="2" charset="-78"/>
              </a:rPr>
              <a:t> – 2</a:t>
            </a:r>
            <a:r>
              <a:rPr lang="en-US" sz="2400" baseline="30000" dirty="0" smtClean="0">
                <a:cs typeface="B Traffic" pitchFamily="2" charset="-78"/>
              </a:rPr>
              <a:t>m</a:t>
            </a:r>
            <a:r>
              <a:rPr lang="fa-IR" sz="2400" dirty="0" smtClean="0">
                <a:cs typeface="B Traffic" pitchFamily="2" charset="-78"/>
              </a:rPr>
              <a:t> نوشت.</a:t>
            </a:r>
          </a:p>
          <a:p>
            <a:pPr marL="457200" indent="-457200" algn="justLow" rtl="1">
              <a:spcBef>
                <a:spcPts val="0"/>
              </a:spcBef>
              <a:spcAft>
                <a:spcPts val="600"/>
              </a:spcAft>
            </a:pPr>
            <a:r>
              <a:rPr lang="fa-IR" sz="2400" dirty="0" smtClean="0">
                <a:cs typeface="B Traffic" pitchFamily="2" charset="-78"/>
              </a:rPr>
              <a:t>مثالا برای محاسبه </a:t>
            </a:r>
            <a:r>
              <a:rPr lang="en-US" sz="2400" dirty="0" smtClean="0">
                <a:cs typeface="B Traffic" pitchFamily="2" charset="-78"/>
              </a:rPr>
              <a:t>14</a:t>
            </a:r>
            <a:r>
              <a:rPr lang="fa-IR" sz="2400" dirty="0" smtClean="0">
                <a:cs typeface="B Traffic" pitchFamily="2" charset="-78"/>
              </a:rPr>
              <a:t>×</a:t>
            </a:r>
            <a:r>
              <a:rPr lang="en-US" sz="2400" dirty="0" smtClean="0">
                <a:cs typeface="B Traffic" pitchFamily="2" charset="-78"/>
              </a:rPr>
              <a:t>M</a:t>
            </a:r>
            <a:r>
              <a:rPr lang="fa-IR" sz="2400" dirty="0" smtClean="0">
                <a:cs typeface="B Traffic" pitchFamily="2" charset="-78"/>
              </a:rPr>
              <a:t>، چون </a:t>
            </a:r>
            <a:r>
              <a:rPr lang="en-US" sz="2400" dirty="0" smtClean="0">
                <a:cs typeface="B Traffic" pitchFamily="2" charset="-78"/>
              </a:rPr>
              <a:t>14=001110</a:t>
            </a:r>
            <a:r>
              <a:rPr lang="fa-IR" sz="2400" dirty="0" smtClean="0">
                <a:cs typeface="B Traffic" pitchFamily="2" charset="-78"/>
              </a:rPr>
              <a:t> است (پس </a:t>
            </a:r>
            <a:r>
              <a:rPr lang="en-US" sz="2400" dirty="0" smtClean="0">
                <a:cs typeface="B Traffic" pitchFamily="2" charset="-78"/>
              </a:rPr>
              <a:t>k=3, m=1</a:t>
            </a:r>
            <a:r>
              <a:rPr lang="fa-IR" sz="2400" dirty="0" smtClean="0">
                <a:cs typeface="B Traffic" pitchFamily="2" charset="-78"/>
              </a:rPr>
              <a:t>) این عدد معادل با </a:t>
            </a:r>
            <a:r>
              <a:rPr lang="en-US" sz="2400" dirty="0" smtClean="0">
                <a:cs typeface="B Traffic" pitchFamily="2" charset="-78"/>
              </a:rPr>
              <a:t>2</a:t>
            </a:r>
            <a:r>
              <a:rPr lang="en-US" sz="2400" baseline="30000" dirty="0" smtClean="0">
                <a:cs typeface="B Traffic" pitchFamily="2" charset="-78"/>
              </a:rPr>
              <a:t>3+1</a:t>
            </a:r>
            <a:r>
              <a:rPr lang="en-US" sz="2400" dirty="0" smtClean="0">
                <a:cs typeface="B Traffic" pitchFamily="2" charset="-78"/>
              </a:rPr>
              <a:t> – 2</a:t>
            </a:r>
            <a:r>
              <a:rPr lang="en-US" sz="2400" baseline="30000" dirty="0" smtClean="0">
                <a:cs typeface="B Traffic" pitchFamily="2" charset="-78"/>
              </a:rPr>
              <a:t>1</a:t>
            </a:r>
            <a:r>
              <a:rPr lang="fa-IR" sz="2400" dirty="0" smtClean="0">
                <a:cs typeface="B Traffic" pitchFamily="2" charset="-78"/>
              </a:rPr>
              <a:t> خواهد شد و در نهایت حاصلضرب برابر با     </a:t>
            </a:r>
            <a:r>
              <a:rPr lang="en-US" sz="2400" dirty="0" smtClean="0">
                <a:cs typeface="B Traffic" pitchFamily="2" charset="-78"/>
              </a:rPr>
              <a:t>M×2</a:t>
            </a:r>
            <a:r>
              <a:rPr lang="en-US" sz="2400" baseline="30000" dirty="0" smtClean="0">
                <a:cs typeface="B Traffic" pitchFamily="2" charset="-78"/>
              </a:rPr>
              <a:t>4</a:t>
            </a:r>
            <a:r>
              <a:rPr lang="en-US" sz="2400" dirty="0" smtClean="0">
                <a:cs typeface="B Traffic" pitchFamily="2" charset="-78"/>
              </a:rPr>
              <a:t> – M×2</a:t>
            </a:r>
            <a:r>
              <a:rPr lang="en-US" sz="2400" baseline="30000" dirty="0" smtClean="0">
                <a:cs typeface="B Traffic" pitchFamily="2" charset="-78"/>
              </a:rPr>
              <a:t>1</a:t>
            </a:r>
            <a:r>
              <a:rPr lang="fa-IR" sz="2400" dirty="0" smtClean="0">
                <a:cs typeface="B Traffic" pitchFamily="2" charset="-78"/>
              </a:rPr>
              <a:t> می‌شود.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sz="2000" dirty="0" smtClean="0">
                <a:cs typeface="B Traffic" pitchFamily="2" charset="-78"/>
              </a:rPr>
              <a:t>به اين ترتيب مي‌توان با چهار بار جابجا کردن مضروب </a:t>
            </a:r>
            <a:r>
              <a:rPr lang="en-US" sz="2000" dirty="0" smtClean="0">
                <a:cs typeface="B Traffic" pitchFamily="2" charset="-78"/>
              </a:rPr>
              <a:t>M</a:t>
            </a:r>
            <a:r>
              <a:rPr lang="fa-IR" sz="2000" dirty="0" smtClean="0">
                <a:cs typeface="B Traffic" pitchFamily="2" charset="-78"/>
              </a:rPr>
              <a:t> به چپ و تفريق </a:t>
            </a:r>
            <a:r>
              <a:rPr lang="en-US" sz="2000" dirty="0" smtClean="0">
                <a:cs typeface="B Traffic" pitchFamily="2" charset="-78"/>
              </a:rPr>
              <a:t>M </a:t>
            </a:r>
            <a:r>
              <a:rPr lang="fa-IR" sz="2000" dirty="0" smtClean="0">
                <a:cs typeface="B Traffic" pitchFamily="2" charset="-78"/>
              </a:rPr>
              <a:t>اي که يک بار به چپ جابجا شده، حاصلضرب را به‌دست آورد.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0587" y="6362700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709353"/>
          </a:xfrm>
        </p:spPr>
        <p:txBody>
          <a:bodyPr/>
          <a:lstStyle/>
          <a:p>
            <a:r>
              <a:rPr lang="fa-I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 (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Booth</a:t>
            </a:r>
            <a:r>
              <a:rPr lang="fa-I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509" y="1662545"/>
            <a:ext cx="8545483" cy="4357255"/>
          </a:xfrm>
        </p:spPr>
        <p:txBody>
          <a:bodyPr/>
          <a:lstStyle/>
          <a:p>
            <a:pPr marL="457200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برای ضرب دو عدد مراحل زیر با بررسی بیت های مضروب فیه صورت خواهد گرفت: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به محض برخورد با اولین </a:t>
            </a:r>
            <a:r>
              <a:rPr lang="en-US" dirty="0" smtClean="0">
                <a:cs typeface="B Traffic" pitchFamily="2" charset="-78"/>
              </a:rPr>
              <a:t>1</a:t>
            </a:r>
            <a:r>
              <a:rPr lang="fa-IR" dirty="0" smtClean="0">
                <a:cs typeface="B Traffic" pitchFamily="2" charset="-78"/>
              </a:rPr>
              <a:t> کم ارزش در رشته </a:t>
            </a:r>
            <a:r>
              <a:rPr lang="en-US" dirty="0" smtClean="0">
                <a:cs typeface="B Traffic" pitchFamily="2" charset="-78"/>
              </a:rPr>
              <a:t>1</a:t>
            </a:r>
            <a:r>
              <a:rPr lang="fa-IR" dirty="0" smtClean="0">
                <a:cs typeface="B Traffic" pitchFamily="2" charset="-78"/>
              </a:rPr>
              <a:t>های مضروب فیه، مضروب از حاصلضرب جزیی کم خواهد شد.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به محض دیدن اولین </a:t>
            </a:r>
            <a:r>
              <a:rPr lang="en-US" dirty="0" smtClean="0">
                <a:cs typeface="B Traffic" pitchFamily="2" charset="-78"/>
              </a:rPr>
              <a:t>0</a:t>
            </a:r>
            <a:r>
              <a:rPr lang="fa-IR" dirty="0" smtClean="0">
                <a:cs typeface="B Traffic" pitchFamily="2" charset="-78"/>
              </a:rPr>
              <a:t> (بشرطی که قبل از آن </a:t>
            </a:r>
            <a:r>
              <a:rPr lang="en-US" dirty="0" smtClean="0">
                <a:cs typeface="B Traffic" pitchFamily="2" charset="-78"/>
              </a:rPr>
              <a:t>1</a:t>
            </a:r>
            <a:r>
              <a:rPr lang="fa-IR" dirty="0" smtClean="0">
                <a:cs typeface="B Traffic" pitchFamily="2" charset="-78"/>
              </a:rPr>
              <a:t> باشد) در رشته </a:t>
            </a:r>
            <a:r>
              <a:rPr lang="en-US" dirty="0" smtClean="0">
                <a:cs typeface="B Traffic" pitchFamily="2" charset="-78"/>
              </a:rPr>
              <a:t>0</a:t>
            </a:r>
            <a:r>
              <a:rPr lang="fa-IR" dirty="0" smtClean="0">
                <a:cs typeface="B Traffic" pitchFamily="2" charset="-78"/>
              </a:rPr>
              <a:t>های مضروب فیه، مضروب با حاصلضرب جزیی جمع خواهد شد.</a:t>
            </a:r>
          </a:p>
          <a:p>
            <a:pPr marL="857250" lvl="1" indent="-457200" algn="justLow">
              <a:spcBef>
                <a:spcPts val="0"/>
              </a:spcBef>
              <a:spcAft>
                <a:spcPts val="600"/>
              </a:spcAft>
            </a:pPr>
            <a:r>
              <a:rPr lang="fa-IR" dirty="0" smtClean="0">
                <a:cs typeface="B Traffic" pitchFamily="2" charset="-78"/>
              </a:rPr>
              <a:t>وقتی بیت جاری مضروب فیه همانند بیت قبلی بررسی شده باشد، حاصلضرب جزیی تغییری نمی کند.</a:t>
            </a:r>
            <a:endParaRPr lang="en-US" dirty="0" smtClean="0">
              <a:cs typeface="B Traffic" pitchFamily="2" charset="-78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406089-7611-480D-ADB2-76FC61B60557}" type="datetime1">
              <a:rPr lang="en-US" smtClean="0"/>
              <a:pPr>
                <a:defRPr/>
              </a:pPr>
              <a:t>12/7/2013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E72213-AD2C-4A47-8622-7052DEBBE17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07"/>
            <a:ext cx="8229600" cy="490538"/>
          </a:xfrm>
        </p:spPr>
        <p:txBody>
          <a:bodyPr>
            <a:noAutofit/>
          </a:bodyPr>
          <a:lstStyle/>
          <a:p>
            <a:pPr lvl="0" algn="ctr" rtl="1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8490" y="609600"/>
            <a:ext cx="5336310" cy="2946400"/>
          </a:xfrm>
        </p:spPr>
        <p:txBody>
          <a:bodyPr/>
          <a:lstStyle/>
          <a:p>
            <a:pPr marL="457200" indent="-457200" algn="justLow" rtl="1">
              <a:spcBef>
                <a:spcPts val="0"/>
              </a:spcBef>
              <a:spcAft>
                <a:spcPts val="0"/>
              </a:spcAft>
            </a:pPr>
            <a:r>
              <a:rPr lang="fa-IR" sz="2400" dirty="0" smtClean="0">
                <a:cs typeface="B Traffic" pitchFamily="2" charset="-78"/>
              </a:rPr>
              <a:t>نکته: اگر به ابتدای مضروب فیه یک صفر اضافه نماییم، سپس تعداد دنباله </a:t>
            </a:r>
            <a:r>
              <a:rPr lang="en-US" sz="2400" dirty="0" smtClean="0">
                <a:cs typeface="B Traffic" pitchFamily="2" charset="-78"/>
              </a:rPr>
              <a:t>01</a:t>
            </a:r>
            <a:r>
              <a:rPr lang="fa-IR" sz="2400" dirty="0" smtClean="0">
                <a:cs typeface="B Traffic" pitchFamily="2" charset="-78"/>
              </a:rPr>
              <a:t> در این عدد برابر با تعداد جمع های لازم برای عمل ضرب و تعداد دنباله </a:t>
            </a:r>
            <a:r>
              <a:rPr lang="en-US" sz="2400" dirty="0" smtClean="0">
                <a:cs typeface="B Traffic" pitchFamily="2" charset="-78"/>
              </a:rPr>
              <a:t>10</a:t>
            </a:r>
            <a:r>
              <a:rPr lang="fa-IR" sz="2400" dirty="0" smtClean="0">
                <a:cs typeface="B Traffic" pitchFamily="2" charset="-78"/>
              </a:rPr>
              <a:t> برابر با تعداد تفریق ها خواهد شد. تعداد عملیات شیفت دقیقا برابر تعداد بیت های مضروب فیه می باشد.</a:t>
            </a:r>
          </a:p>
          <a:p>
            <a:pPr marL="457200" indent="-457200" algn="justLow" rtl="1">
              <a:spcBef>
                <a:spcPts val="0"/>
              </a:spcBef>
              <a:spcAft>
                <a:spcPts val="0"/>
              </a:spcAft>
            </a:pPr>
            <a:r>
              <a:rPr lang="fa-IR" sz="2400" dirty="0" smtClean="0">
                <a:cs typeface="B Traffic" pitchFamily="2" charset="-78"/>
              </a:rPr>
              <a:t>در شکل زیر سخت افزار لازم برای انجام ضرب باینری با استفاده از الگوریتم بوت آورده شده است.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86787" y="6362700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4" descr="p3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0782" y="4267200"/>
            <a:ext cx="4804508" cy="237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Mahdi\Desktop\Untitled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90" y="699655"/>
            <a:ext cx="3810000" cy="599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062"/>
            <a:ext cx="8229600" cy="490538"/>
          </a:xfrm>
        </p:spPr>
        <p:txBody>
          <a:bodyPr>
            <a:noAutofit/>
          </a:bodyPr>
          <a:lstStyle/>
          <a:p>
            <a:pPr lvl="0" algn="ctr" rtl="1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الگوریتم ضرب بوت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11200"/>
            <a:ext cx="9042400" cy="1193800"/>
          </a:xfrm>
        </p:spPr>
        <p:txBody>
          <a:bodyPr/>
          <a:lstStyle/>
          <a:p>
            <a:pPr marL="457200" indent="-457200" algn="justLow" rtl="1">
              <a:spcBef>
                <a:spcPts val="0"/>
              </a:spcBef>
              <a:spcAft>
                <a:spcPts val="2400"/>
              </a:spcAft>
            </a:pPr>
            <a:r>
              <a:rPr lang="fa-IR" dirty="0" smtClean="0">
                <a:cs typeface="B Traffic" pitchFamily="2" charset="-78"/>
              </a:rPr>
              <a:t>شکل زیر مثالی برای انجام ضرب با استفاده از الگوریتم بوت را نمایش می دهد.</a:t>
            </a:r>
            <a:endParaRPr lang="en-US" dirty="0" smtClean="0">
              <a:cs typeface="B Traffic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0587" y="6362700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 descr="p331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290945" y="1219200"/>
            <a:ext cx="8534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40088" y="1476376"/>
            <a:ext cx="111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Low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B Traffic" pitchFamily="2" charset="-78"/>
              </a:rPr>
              <a:t>=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B Traffic" pitchFamily="2" charset="-78"/>
              </a:rPr>
              <a:t> -9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B Traffic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197600" y="2528888"/>
            <a:ext cx="111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Low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lang="en-US" sz="2000" kern="0" dirty="0" smtClean="0">
                <a:solidFill>
                  <a:schemeClr val="bg2"/>
                </a:solidFill>
                <a:cs typeface="B Traffic" pitchFamily="2" charset="-78"/>
              </a:rPr>
              <a:t>= -13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B Traffic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276976" y="6157912"/>
            <a:ext cx="111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Low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tabLst/>
              <a:defRPr/>
            </a:pPr>
            <a:r>
              <a:rPr lang="en-US" sz="2000" kern="0" dirty="0" smtClean="0">
                <a:solidFill>
                  <a:schemeClr val="bg2"/>
                </a:solidFill>
                <a:cs typeface="B Traffic" pitchFamily="2" charset="-78"/>
              </a:rPr>
              <a:t>= 117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B Traffic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0" y="6172200"/>
            <a:ext cx="2071688" cy="31908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C2369DD-308A-48FC-91EF-D547E91361C2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51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\</a:t>
            </a:r>
            <a:r>
              <a:rPr lang="fa-IR" dirty="0" smtClean="0"/>
              <a:t>ضرب و تقسيم صحيح</a:t>
            </a:r>
            <a:endParaRPr lang="en-US" dirty="0" smtClean="0"/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52DB47-7278-4261-B54E-335889E95B4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ضرب صحيح بدون علامت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512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578475" y="1905000"/>
            <a:ext cx="3032125" cy="701675"/>
          </a:xfrm>
        </p:spPr>
        <p:txBody>
          <a:bodyPr/>
          <a:lstStyle/>
          <a:p>
            <a:pPr eaLnBrk="1" hangingPunct="1"/>
            <a:r>
              <a:rPr lang="fa-IR" smtClean="0">
                <a:latin typeface="Arial" pitchFamily="34" charset="0"/>
                <a:cs typeface="Arial" pitchFamily="34" charset="0"/>
              </a:rPr>
              <a:t>مثال مداد و کاغذ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822325" y="2971800"/>
            <a:ext cx="7224713" cy="267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مضروب     </a:t>
            </a:r>
            <a:r>
              <a:rPr lang="en-US" altLang="zh-TW" b="1">
                <a:solidFill>
                  <a:schemeClr val="accent1"/>
                </a:solidFill>
                <a:ea typeface="新細明體" pitchFamily="18" charset="-120"/>
              </a:rPr>
              <a:t>	    </a:t>
            </a:r>
            <a:r>
              <a:rPr lang="fa-IR" altLang="zh-TW" b="1">
                <a:solidFill>
                  <a:schemeClr val="accent1"/>
                </a:solidFill>
                <a:cs typeface="Tahoma" pitchFamily="34" charset="0"/>
              </a:rPr>
              <a:t>            </a:t>
            </a:r>
            <a:r>
              <a:rPr lang="en-US" altLang="zh-TW" b="1">
                <a:ea typeface="新細明體" pitchFamily="18" charset="-120"/>
              </a:rPr>
              <a:t>1000</a:t>
            </a:r>
            <a:r>
              <a:rPr lang="fa-IR" altLang="zh-TW" b="1">
                <a:cs typeface="Tahoma" pitchFamily="34" charset="0"/>
              </a:rPr>
              <a:t>     </a:t>
            </a:r>
            <a:r>
              <a:rPr lang="en-US" altLang="zh-TW" b="1">
                <a:ea typeface="新細明體" pitchFamily="18" charset="-120"/>
              </a:rPr>
              <a:t/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 </a:t>
            </a:r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مضروب فيه</a:t>
            </a:r>
            <a:r>
              <a:rPr lang="en-US" altLang="zh-TW" b="1">
                <a:ea typeface="新細明體" pitchFamily="18" charset="-120"/>
              </a:rPr>
              <a:t>  	  </a:t>
            </a:r>
            <a:r>
              <a:rPr lang="en-US" altLang="zh-TW" b="1" u="sng">
                <a:ea typeface="新細明體" pitchFamily="18" charset="-120"/>
              </a:rPr>
              <a:t> * 1001</a:t>
            </a:r>
            <a:br>
              <a:rPr lang="en-US" altLang="zh-TW" b="1" u="sng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	    </a:t>
            </a:r>
            <a:r>
              <a:rPr lang="fa-IR" altLang="zh-TW" b="1">
                <a:ea typeface="新細明體" pitchFamily="18" charset="-120"/>
              </a:rPr>
              <a:t>	    </a:t>
            </a:r>
            <a:r>
              <a:rPr lang="en-US" altLang="zh-TW" b="1">
                <a:ea typeface="新細明體" pitchFamily="18" charset="-120"/>
              </a:rPr>
              <a:t>  1000</a:t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	</a:t>
            </a:r>
            <a:r>
              <a:rPr lang="fa-IR" altLang="zh-TW" b="1">
                <a:ea typeface="新細明體" pitchFamily="18" charset="-120"/>
              </a:rPr>
              <a:t>	</a:t>
            </a:r>
            <a:r>
              <a:rPr lang="en-US" altLang="zh-TW" b="1">
                <a:ea typeface="新細明體" pitchFamily="18" charset="-120"/>
              </a:rPr>
              <a:t>    0000</a:t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</a:t>
            </a:r>
            <a:r>
              <a:rPr lang="fa-IR" altLang="zh-TW" b="1">
                <a:ea typeface="新細明體" pitchFamily="18" charset="-120"/>
              </a:rPr>
              <a:t>	</a:t>
            </a:r>
            <a:r>
              <a:rPr lang="en-US" altLang="zh-TW" b="1">
                <a:ea typeface="新細明體" pitchFamily="18" charset="-120"/>
              </a:rPr>
              <a:t>	  0000</a:t>
            </a:r>
            <a:br>
              <a:rPr lang="en-US" altLang="zh-TW" b="1">
                <a:ea typeface="新細明體" pitchFamily="18" charset="-120"/>
              </a:rPr>
            </a:br>
            <a:r>
              <a:rPr lang="en-US" altLang="zh-TW" b="1">
                <a:ea typeface="新細明體" pitchFamily="18" charset="-120"/>
              </a:rPr>
              <a:t>	   </a:t>
            </a:r>
            <a:r>
              <a:rPr lang="fa-IR" altLang="zh-TW" b="1">
                <a:ea typeface="新細明體" pitchFamily="18" charset="-120"/>
              </a:rPr>
              <a:t>	    </a:t>
            </a:r>
            <a:r>
              <a:rPr lang="en-US" altLang="zh-TW" b="1">
                <a:ea typeface="新細明體" pitchFamily="18" charset="-120"/>
              </a:rPr>
              <a:t>      </a:t>
            </a:r>
            <a:r>
              <a:rPr lang="en-US" altLang="zh-TW" b="1" u="sng">
                <a:ea typeface="新細明體" pitchFamily="18" charset="-120"/>
              </a:rPr>
              <a:t>1000   	        </a:t>
            </a:r>
            <a:r>
              <a:rPr lang="en-US" altLang="zh-TW" b="1">
                <a:ea typeface="新細明體" pitchFamily="18" charset="-120"/>
              </a:rPr>
              <a:t>          </a:t>
            </a:r>
            <a:r>
              <a:rPr lang="en-US" altLang="zh-TW" b="1" u="sng">
                <a:ea typeface="新細明體" pitchFamily="18" charset="-120"/>
              </a:rPr>
              <a:t>      </a:t>
            </a:r>
            <a:r>
              <a:rPr lang="en-US" altLang="zh-TW" b="1">
                <a:ea typeface="新細明體" pitchFamily="18" charset="-120"/>
              </a:rPr>
              <a:t>   </a:t>
            </a:r>
            <a:br>
              <a:rPr lang="en-US" altLang="zh-TW" b="1">
                <a:ea typeface="新細明體" pitchFamily="18" charset="-120"/>
              </a:rPr>
            </a:br>
            <a:r>
              <a:rPr lang="fa-IR" altLang="zh-TW" b="1">
                <a:solidFill>
                  <a:srgbClr val="000000"/>
                </a:solidFill>
                <a:cs typeface="Tahoma" pitchFamily="34" charset="0"/>
              </a:rPr>
              <a:t>حاصلضرب</a:t>
            </a:r>
            <a:r>
              <a:rPr lang="en-US" altLang="zh-TW" b="1">
                <a:ea typeface="新細明體" pitchFamily="18" charset="-120"/>
              </a:rPr>
              <a:t>   </a:t>
            </a:r>
            <a:r>
              <a:rPr lang="fa-IR" altLang="zh-TW" b="1">
                <a:ea typeface="新細明體" pitchFamily="18" charset="-120"/>
              </a:rPr>
              <a:t>	        </a:t>
            </a:r>
            <a:r>
              <a:rPr lang="en-US" altLang="zh-TW" b="1">
                <a:ea typeface="新細明體" pitchFamily="18" charset="-120"/>
              </a:rPr>
              <a:t>01001000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38"/>
          </a:xfrm>
        </p:spPr>
        <p:txBody>
          <a:bodyPr>
            <a:noAutofit/>
          </a:bodyPr>
          <a:lstStyle/>
          <a:p>
            <a:pPr lvl="0" algn="ctr" rtl="1"/>
            <a:r>
              <a:rPr lang="fa-IR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cs typeface="B Jadid" pitchFamily="2" charset="-78"/>
              </a:rPr>
              <a:t>ضرب کننده آرایه ای</a:t>
            </a:r>
            <a:endParaRPr lang="en-US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0"/>
            <a:ext cx="9042400" cy="914400"/>
          </a:xfrm>
        </p:spPr>
        <p:txBody>
          <a:bodyPr/>
          <a:lstStyle/>
          <a:p>
            <a:pPr algn="justLow" rtl="1"/>
            <a:r>
              <a:rPr lang="fa-IR" sz="2400" dirty="0" smtClean="0">
                <a:cs typeface="B Traffic" pitchFamily="2" charset="-78"/>
              </a:rPr>
              <a:t>در ضرب کننده آرایه ای، سخت افزار مورد نیاز برای ضرب را بسته به تعداد بیت های مضروب و مضروب فیه دقیقا براساس نحوه ضرب دو عدد باینری بصورت دستی، طراحی می نماییم. درنتیجه ضرب بصورت موازی و با سرعت بالایی انجام می پذیرد. در شکل زیر یک ضرب کننده آرایه ای 2×2</a:t>
            </a:r>
            <a:r>
              <a:rPr lang="en-US" sz="2400" dirty="0" smtClean="0">
                <a:cs typeface="B Traffic" pitchFamily="2" charset="-78"/>
              </a:rPr>
              <a:t> </a:t>
            </a:r>
            <a:r>
              <a:rPr lang="fa-IR" sz="2400" dirty="0" smtClean="0">
                <a:cs typeface="B Traffic" pitchFamily="2" charset="-78"/>
              </a:rPr>
              <a:t> نمایش داده شده اند.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423025"/>
            <a:ext cx="557213" cy="358775"/>
          </a:xfrm>
        </p:spPr>
        <p:txBody>
          <a:bodyPr/>
          <a:lstStyle/>
          <a:p>
            <a:fld id="{A5EFF314-D564-40C5-858C-550EA37CBC0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4" descr="p3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2050" y="2286000"/>
            <a:ext cx="68389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1DC6F78-734F-4BB7-9F71-E5FFDC01AACE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C487D0-F27E-4ACF-9CA1-CE204874CA0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مشاهدات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6150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749675" y="1508125"/>
            <a:ext cx="4860925" cy="10668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m</a:t>
            </a:r>
            <a:r>
              <a:rPr lang="fa-IR" sz="2000" dirty="0" smtClean="0">
                <a:cs typeface="Tahoma" pitchFamily="34" charset="0"/>
              </a:rPr>
              <a:t>بيت*</a:t>
            </a:r>
            <a:r>
              <a:rPr lang="en-US" sz="2000" dirty="0" smtClean="0">
                <a:cs typeface="Tahoma" pitchFamily="34" charset="0"/>
              </a:rPr>
              <a:t>n</a:t>
            </a:r>
            <a:r>
              <a:rPr lang="fa-IR" sz="2000" dirty="0" smtClean="0">
                <a:cs typeface="Tahoma" pitchFamily="34" charset="0"/>
              </a:rPr>
              <a:t>بيت=</a:t>
            </a:r>
            <a:r>
              <a:rPr lang="en-US" sz="2000" dirty="0" err="1" smtClean="0">
                <a:cs typeface="Tahoma" pitchFamily="34" charset="0"/>
              </a:rPr>
              <a:t>m+n</a:t>
            </a:r>
            <a:r>
              <a:rPr lang="fa-IR" sz="2000" dirty="0" smtClean="0">
                <a:cs typeface="Tahoma" pitchFamily="34" charset="0"/>
              </a:rPr>
              <a:t> بيت حاصلضرب </a:t>
            </a:r>
          </a:p>
          <a:p>
            <a:pPr eaLnBrk="1" hangingPunct="1"/>
            <a:r>
              <a:rPr lang="fa-IR" sz="2000" dirty="0" smtClean="0">
                <a:cs typeface="Tahoma" pitchFamily="34" charset="0"/>
              </a:rPr>
              <a:t>انباشته هاي </a:t>
            </a:r>
            <a:r>
              <a:rPr lang="en-US" sz="2000" dirty="0" err="1" smtClean="0">
                <a:cs typeface="Tahoma" pitchFamily="34" charset="0"/>
              </a:rPr>
              <a:t>i</a:t>
            </a:r>
            <a:r>
              <a:rPr lang="fa-IR" sz="2000" dirty="0" smtClean="0">
                <a:cs typeface="Tahoma" pitchFamily="34" charset="0"/>
              </a:rPr>
              <a:t> مرحله  </a:t>
            </a:r>
            <a:r>
              <a:rPr lang="en-US" altLang="zh-TW" sz="2000" dirty="0" smtClean="0">
                <a:ea typeface="新細明體" pitchFamily="18" charset="-120"/>
              </a:rPr>
              <a:t>A * 2 </a:t>
            </a:r>
            <a:r>
              <a:rPr lang="en-US" altLang="zh-TW" sz="2000" baseline="30000" dirty="0" err="1" smtClean="0">
                <a:ea typeface="新細明體" pitchFamily="18" charset="-120"/>
              </a:rPr>
              <a:t>i</a:t>
            </a:r>
            <a:r>
              <a:rPr lang="en-US" altLang="zh-TW" sz="2000" dirty="0" smtClean="0">
                <a:ea typeface="新細明體" pitchFamily="18" charset="-120"/>
              </a:rPr>
              <a:t> if B</a:t>
            </a:r>
            <a:r>
              <a:rPr lang="en-US" altLang="zh-TW" sz="2000" baseline="-25000" dirty="0" smtClean="0">
                <a:ea typeface="新細明體" pitchFamily="18" charset="-120"/>
              </a:rPr>
              <a:t>i</a:t>
            </a:r>
            <a:r>
              <a:rPr lang="en-US" altLang="zh-TW" sz="2000" dirty="0" smtClean="0">
                <a:ea typeface="新細明體" pitchFamily="18" charset="-120"/>
              </a:rPr>
              <a:t> == 1</a:t>
            </a:r>
          </a:p>
          <a:p>
            <a:pPr eaLnBrk="1" hangingPunct="1"/>
            <a:endParaRPr lang="en-US" sz="2800" dirty="0" smtClean="0">
              <a:cs typeface="Tahoma" pitchFamily="34" charset="0"/>
            </a:endParaRPr>
          </a:p>
        </p:txBody>
      </p:sp>
      <p:grpSp>
        <p:nvGrpSpPr>
          <p:cNvPr id="6151" name="Group 4"/>
          <p:cNvGrpSpPr>
            <a:grpSpLocks/>
          </p:cNvGrpSpPr>
          <p:nvPr/>
        </p:nvGrpSpPr>
        <p:grpSpPr bwMode="auto">
          <a:xfrm>
            <a:off x="549275" y="2239963"/>
            <a:ext cx="7762875" cy="4244975"/>
            <a:chOff x="903" y="432"/>
            <a:chExt cx="3890" cy="2850"/>
          </a:xfrm>
        </p:grpSpPr>
        <p:sp>
          <p:nvSpPr>
            <p:cNvPr id="6152" name="Rectangle 5"/>
            <p:cNvSpPr>
              <a:spLocks noChangeArrowheads="1"/>
            </p:cNvSpPr>
            <p:nvPr/>
          </p:nvSpPr>
          <p:spPr bwMode="auto">
            <a:xfrm>
              <a:off x="4503" y="816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grpSp>
          <p:nvGrpSpPr>
            <p:cNvPr id="6153" name="Group 6"/>
            <p:cNvGrpSpPr>
              <a:grpSpLocks/>
            </p:cNvGrpSpPr>
            <p:nvPr/>
          </p:nvGrpSpPr>
          <p:grpSpPr bwMode="auto">
            <a:xfrm>
              <a:off x="2535" y="624"/>
              <a:ext cx="1585" cy="528"/>
              <a:chOff x="2535" y="624"/>
              <a:chExt cx="1585" cy="528"/>
            </a:xfrm>
          </p:grpSpPr>
          <p:grpSp>
            <p:nvGrpSpPr>
              <p:cNvPr id="6261" name="Group 7"/>
              <p:cNvGrpSpPr>
                <a:grpSpLocks/>
              </p:cNvGrpSpPr>
              <p:nvPr/>
            </p:nvGrpSpPr>
            <p:grpSpPr bwMode="auto">
              <a:xfrm>
                <a:off x="3686" y="624"/>
                <a:ext cx="434" cy="528"/>
                <a:chOff x="3686" y="624"/>
                <a:chExt cx="434" cy="528"/>
              </a:xfrm>
            </p:grpSpPr>
            <p:sp>
              <p:nvSpPr>
                <p:cNvPr id="6277" name="Rectangle 8"/>
                <p:cNvSpPr>
                  <a:spLocks noChangeArrowheads="1"/>
                </p:cNvSpPr>
                <p:nvPr/>
              </p:nvSpPr>
              <p:spPr bwMode="auto">
                <a:xfrm>
                  <a:off x="3686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78" name="Rectangle 9"/>
                <p:cNvSpPr>
                  <a:spLocks noChangeArrowheads="1"/>
                </p:cNvSpPr>
                <p:nvPr/>
              </p:nvSpPr>
              <p:spPr bwMode="auto">
                <a:xfrm>
                  <a:off x="3752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79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3984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80" name="Line 11"/>
                <p:cNvSpPr>
                  <a:spLocks noChangeShapeType="1"/>
                </p:cNvSpPr>
                <p:nvPr/>
              </p:nvSpPr>
              <p:spPr bwMode="auto">
                <a:xfrm>
                  <a:off x="3936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62" name="Group 12"/>
              <p:cNvGrpSpPr>
                <a:grpSpLocks/>
              </p:cNvGrpSpPr>
              <p:nvPr/>
            </p:nvGrpSpPr>
            <p:grpSpPr bwMode="auto">
              <a:xfrm>
                <a:off x="3303" y="624"/>
                <a:ext cx="433" cy="528"/>
                <a:chOff x="3303" y="624"/>
                <a:chExt cx="433" cy="528"/>
              </a:xfrm>
            </p:grpSpPr>
            <p:sp>
              <p:nvSpPr>
                <p:cNvPr id="6273" name="Rectangle 13"/>
                <p:cNvSpPr>
                  <a:spLocks noChangeArrowheads="1"/>
                </p:cNvSpPr>
                <p:nvPr/>
              </p:nvSpPr>
              <p:spPr bwMode="auto">
                <a:xfrm>
                  <a:off x="3303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74" name="Rectangle 14"/>
                <p:cNvSpPr>
                  <a:spLocks noChangeArrowheads="1"/>
                </p:cNvSpPr>
                <p:nvPr/>
              </p:nvSpPr>
              <p:spPr bwMode="auto">
                <a:xfrm>
                  <a:off x="3368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75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3600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76" name="Line 16"/>
                <p:cNvSpPr>
                  <a:spLocks noChangeShapeType="1"/>
                </p:cNvSpPr>
                <p:nvPr/>
              </p:nvSpPr>
              <p:spPr bwMode="auto">
                <a:xfrm>
                  <a:off x="3552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63" name="Group 17"/>
              <p:cNvGrpSpPr>
                <a:grpSpLocks/>
              </p:cNvGrpSpPr>
              <p:nvPr/>
            </p:nvGrpSpPr>
            <p:grpSpPr bwMode="auto">
              <a:xfrm>
                <a:off x="2919" y="624"/>
                <a:ext cx="433" cy="528"/>
                <a:chOff x="2919" y="624"/>
                <a:chExt cx="433" cy="528"/>
              </a:xfrm>
            </p:grpSpPr>
            <p:sp>
              <p:nvSpPr>
                <p:cNvPr id="6269" name="Rectangle 18"/>
                <p:cNvSpPr>
                  <a:spLocks noChangeArrowheads="1"/>
                </p:cNvSpPr>
                <p:nvPr/>
              </p:nvSpPr>
              <p:spPr bwMode="auto">
                <a:xfrm>
                  <a:off x="2919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70" name="Rectangle 19"/>
                <p:cNvSpPr>
                  <a:spLocks noChangeArrowheads="1"/>
                </p:cNvSpPr>
                <p:nvPr/>
              </p:nvSpPr>
              <p:spPr bwMode="auto">
                <a:xfrm>
                  <a:off x="2984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71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216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72" name="Line 21"/>
                <p:cNvSpPr>
                  <a:spLocks noChangeShapeType="1"/>
                </p:cNvSpPr>
                <p:nvPr/>
              </p:nvSpPr>
              <p:spPr bwMode="auto">
                <a:xfrm>
                  <a:off x="3168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64" name="Group 22"/>
              <p:cNvGrpSpPr>
                <a:grpSpLocks/>
              </p:cNvGrpSpPr>
              <p:nvPr/>
            </p:nvGrpSpPr>
            <p:grpSpPr bwMode="auto">
              <a:xfrm>
                <a:off x="2535" y="624"/>
                <a:ext cx="433" cy="528"/>
                <a:chOff x="2535" y="624"/>
                <a:chExt cx="433" cy="528"/>
              </a:xfrm>
            </p:grpSpPr>
            <p:sp>
              <p:nvSpPr>
                <p:cNvPr id="6265" name="Rectangle 23"/>
                <p:cNvSpPr>
                  <a:spLocks noChangeArrowheads="1"/>
                </p:cNvSpPr>
                <p:nvPr/>
              </p:nvSpPr>
              <p:spPr bwMode="auto">
                <a:xfrm>
                  <a:off x="2535" y="672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66" name="Rectangle 24"/>
                <p:cNvSpPr>
                  <a:spLocks noChangeArrowheads="1"/>
                </p:cNvSpPr>
                <p:nvPr/>
              </p:nvSpPr>
              <p:spPr bwMode="auto">
                <a:xfrm>
                  <a:off x="2600" y="872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67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832" y="624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68" name="Line 26"/>
                <p:cNvSpPr>
                  <a:spLocks noChangeShapeType="1"/>
                </p:cNvSpPr>
                <p:nvPr/>
              </p:nvSpPr>
              <p:spPr bwMode="auto">
                <a:xfrm>
                  <a:off x="2784" y="10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54" name="Line 27"/>
            <p:cNvSpPr>
              <a:spLocks noChangeShapeType="1"/>
            </p:cNvSpPr>
            <p:nvPr/>
          </p:nvSpPr>
          <p:spPr bwMode="auto">
            <a:xfrm flipH="1">
              <a:off x="4128" y="912"/>
              <a:ext cx="3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Line 28"/>
            <p:cNvSpPr>
              <a:spLocks noChangeShapeType="1"/>
            </p:cNvSpPr>
            <p:nvPr/>
          </p:nvSpPr>
          <p:spPr bwMode="auto">
            <a:xfrm flipH="1">
              <a:off x="2400" y="1056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Line 29"/>
            <p:cNvSpPr>
              <a:spLocks noChangeShapeType="1"/>
            </p:cNvSpPr>
            <p:nvPr/>
          </p:nvSpPr>
          <p:spPr bwMode="auto">
            <a:xfrm>
              <a:off x="2400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Line 30"/>
            <p:cNvSpPr>
              <a:spLocks noChangeShapeType="1"/>
            </p:cNvSpPr>
            <p:nvPr/>
          </p:nvSpPr>
          <p:spPr bwMode="auto">
            <a:xfrm>
              <a:off x="2784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Line 31"/>
            <p:cNvSpPr>
              <a:spLocks noChangeShapeType="1"/>
            </p:cNvSpPr>
            <p:nvPr/>
          </p:nvSpPr>
          <p:spPr bwMode="auto">
            <a:xfrm>
              <a:off x="3168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Line 32"/>
            <p:cNvSpPr>
              <a:spLocks noChangeShapeType="1"/>
            </p:cNvSpPr>
            <p:nvPr/>
          </p:nvSpPr>
          <p:spPr bwMode="auto">
            <a:xfrm>
              <a:off x="3552" y="115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Line 33"/>
            <p:cNvSpPr>
              <a:spLocks noChangeShapeType="1"/>
            </p:cNvSpPr>
            <p:nvPr/>
          </p:nvSpPr>
          <p:spPr bwMode="auto">
            <a:xfrm>
              <a:off x="3936" y="1152"/>
              <a:ext cx="0" cy="18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61" name="Group 34"/>
            <p:cNvGrpSpPr>
              <a:grpSpLocks/>
            </p:cNvGrpSpPr>
            <p:nvPr/>
          </p:nvGrpSpPr>
          <p:grpSpPr bwMode="auto">
            <a:xfrm>
              <a:off x="2103" y="1200"/>
              <a:ext cx="1585" cy="528"/>
              <a:chOff x="2103" y="1200"/>
              <a:chExt cx="1585" cy="528"/>
            </a:xfrm>
          </p:grpSpPr>
          <p:grpSp>
            <p:nvGrpSpPr>
              <p:cNvPr id="6241" name="Group 35"/>
              <p:cNvGrpSpPr>
                <a:grpSpLocks/>
              </p:cNvGrpSpPr>
              <p:nvPr/>
            </p:nvGrpSpPr>
            <p:grpSpPr bwMode="auto">
              <a:xfrm>
                <a:off x="3255" y="1200"/>
                <a:ext cx="433" cy="528"/>
                <a:chOff x="3255" y="1200"/>
                <a:chExt cx="433" cy="528"/>
              </a:xfrm>
            </p:grpSpPr>
            <p:sp>
              <p:nvSpPr>
                <p:cNvPr id="6257" name="Rectangle 36"/>
                <p:cNvSpPr>
                  <a:spLocks noChangeArrowheads="1"/>
                </p:cNvSpPr>
                <p:nvPr/>
              </p:nvSpPr>
              <p:spPr bwMode="auto">
                <a:xfrm>
                  <a:off x="3255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58" name="Rectangle 37"/>
                <p:cNvSpPr>
                  <a:spLocks noChangeArrowheads="1"/>
                </p:cNvSpPr>
                <p:nvPr/>
              </p:nvSpPr>
              <p:spPr bwMode="auto">
                <a:xfrm>
                  <a:off x="3320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59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3552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60" name="Line 39"/>
                <p:cNvSpPr>
                  <a:spLocks noChangeShapeType="1"/>
                </p:cNvSpPr>
                <p:nvPr/>
              </p:nvSpPr>
              <p:spPr bwMode="auto">
                <a:xfrm>
                  <a:off x="3504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42" name="Group 40"/>
              <p:cNvGrpSpPr>
                <a:grpSpLocks/>
              </p:cNvGrpSpPr>
              <p:nvPr/>
            </p:nvGrpSpPr>
            <p:grpSpPr bwMode="auto">
              <a:xfrm>
                <a:off x="2871" y="1200"/>
                <a:ext cx="433" cy="528"/>
                <a:chOff x="2871" y="1200"/>
                <a:chExt cx="433" cy="528"/>
              </a:xfrm>
            </p:grpSpPr>
            <p:sp>
              <p:nvSpPr>
                <p:cNvPr id="6253" name="Rectangle 41"/>
                <p:cNvSpPr>
                  <a:spLocks noChangeArrowheads="1"/>
                </p:cNvSpPr>
                <p:nvPr/>
              </p:nvSpPr>
              <p:spPr bwMode="auto">
                <a:xfrm>
                  <a:off x="2871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54" name="Rectangle 42"/>
                <p:cNvSpPr>
                  <a:spLocks noChangeArrowheads="1"/>
                </p:cNvSpPr>
                <p:nvPr/>
              </p:nvSpPr>
              <p:spPr bwMode="auto">
                <a:xfrm>
                  <a:off x="2936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55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3168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6" name="Line 44"/>
                <p:cNvSpPr>
                  <a:spLocks noChangeShapeType="1"/>
                </p:cNvSpPr>
                <p:nvPr/>
              </p:nvSpPr>
              <p:spPr bwMode="auto">
                <a:xfrm>
                  <a:off x="3120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43" name="Group 45"/>
              <p:cNvGrpSpPr>
                <a:grpSpLocks/>
              </p:cNvGrpSpPr>
              <p:nvPr/>
            </p:nvGrpSpPr>
            <p:grpSpPr bwMode="auto">
              <a:xfrm>
                <a:off x="2487" y="1200"/>
                <a:ext cx="433" cy="528"/>
                <a:chOff x="2487" y="1200"/>
                <a:chExt cx="433" cy="528"/>
              </a:xfrm>
            </p:grpSpPr>
            <p:sp>
              <p:nvSpPr>
                <p:cNvPr id="6249" name="Rectangle 46"/>
                <p:cNvSpPr>
                  <a:spLocks noChangeArrowheads="1"/>
                </p:cNvSpPr>
                <p:nvPr/>
              </p:nvSpPr>
              <p:spPr bwMode="auto">
                <a:xfrm>
                  <a:off x="2487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50" name="Rectangle 47"/>
                <p:cNvSpPr>
                  <a:spLocks noChangeArrowheads="1"/>
                </p:cNvSpPr>
                <p:nvPr/>
              </p:nvSpPr>
              <p:spPr bwMode="auto">
                <a:xfrm>
                  <a:off x="2552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51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2784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2" name="Line 49"/>
                <p:cNvSpPr>
                  <a:spLocks noChangeShapeType="1"/>
                </p:cNvSpPr>
                <p:nvPr/>
              </p:nvSpPr>
              <p:spPr bwMode="auto">
                <a:xfrm>
                  <a:off x="2736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44" name="Group 50"/>
              <p:cNvGrpSpPr>
                <a:grpSpLocks/>
              </p:cNvGrpSpPr>
              <p:nvPr/>
            </p:nvGrpSpPr>
            <p:grpSpPr bwMode="auto">
              <a:xfrm>
                <a:off x="2103" y="1200"/>
                <a:ext cx="433" cy="528"/>
                <a:chOff x="2103" y="1200"/>
                <a:chExt cx="433" cy="528"/>
              </a:xfrm>
            </p:grpSpPr>
            <p:sp>
              <p:nvSpPr>
                <p:cNvPr id="6245" name="Rectangle 51"/>
                <p:cNvSpPr>
                  <a:spLocks noChangeArrowheads="1"/>
                </p:cNvSpPr>
                <p:nvPr/>
              </p:nvSpPr>
              <p:spPr bwMode="auto">
                <a:xfrm>
                  <a:off x="2103" y="1248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46" name="Rectangle 52"/>
                <p:cNvSpPr>
                  <a:spLocks noChangeArrowheads="1"/>
                </p:cNvSpPr>
                <p:nvPr/>
              </p:nvSpPr>
              <p:spPr bwMode="auto">
                <a:xfrm>
                  <a:off x="2168" y="1448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47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400" y="1200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48" name="Line 54"/>
                <p:cNvSpPr>
                  <a:spLocks noChangeShapeType="1"/>
                </p:cNvSpPr>
                <p:nvPr/>
              </p:nvSpPr>
              <p:spPr bwMode="auto">
                <a:xfrm>
                  <a:off x="2352" y="163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62" name="Line 55"/>
            <p:cNvSpPr>
              <a:spLocks noChangeShapeType="1"/>
            </p:cNvSpPr>
            <p:nvPr/>
          </p:nvSpPr>
          <p:spPr bwMode="auto">
            <a:xfrm flipH="1">
              <a:off x="3696" y="1488"/>
              <a:ext cx="81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Line 56"/>
            <p:cNvSpPr>
              <a:spLocks noChangeShapeType="1"/>
            </p:cNvSpPr>
            <p:nvPr/>
          </p:nvSpPr>
          <p:spPr bwMode="auto">
            <a:xfrm flipH="1">
              <a:off x="1968" y="1632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Line 57"/>
            <p:cNvSpPr>
              <a:spLocks noChangeShapeType="1"/>
            </p:cNvSpPr>
            <p:nvPr/>
          </p:nvSpPr>
          <p:spPr bwMode="auto">
            <a:xfrm>
              <a:off x="1968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5" name="Line 58"/>
            <p:cNvSpPr>
              <a:spLocks noChangeShapeType="1"/>
            </p:cNvSpPr>
            <p:nvPr/>
          </p:nvSpPr>
          <p:spPr bwMode="auto">
            <a:xfrm>
              <a:off x="2352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6" name="Line 59"/>
            <p:cNvSpPr>
              <a:spLocks noChangeShapeType="1"/>
            </p:cNvSpPr>
            <p:nvPr/>
          </p:nvSpPr>
          <p:spPr bwMode="auto">
            <a:xfrm>
              <a:off x="2736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7" name="Line 60"/>
            <p:cNvSpPr>
              <a:spLocks noChangeShapeType="1"/>
            </p:cNvSpPr>
            <p:nvPr/>
          </p:nvSpPr>
          <p:spPr bwMode="auto">
            <a:xfrm>
              <a:off x="3120" y="1728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8" name="Line 61"/>
            <p:cNvSpPr>
              <a:spLocks noChangeShapeType="1"/>
            </p:cNvSpPr>
            <p:nvPr/>
          </p:nvSpPr>
          <p:spPr bwMode="auto">
            <a:xfrm>
              <a:off x="3504" y="1728"/>
              <a:ext cx="0" cy="12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69" name="Group 62"/>
            <p:cNvGrpSpPr>
              <a:grpSpLocks/>
            </p:cNvGrpSpPr>
            <p:nvPr/>
          </p:nvGrpSpPr>
          <p:grpSpPr bwMode="auto">
            <a:xfrm>
              <a:off x="1671" y="1776"/>
              <a:ext cx="1585" cy="528"/>
              <a:chOff x="1671" y="1776"/>
              <a:chExt cx="1585" cy="528"/>
            </a:xfrm>
          </p:grpSpPr>
          <p:grpSp>
            <p:nvGrpSpPr>
              <p:cNvPr id="6221" name="Group 63"/>
              <p:cNvGrpSpPr>
                <a:grpSpLocks/>
              </p:cNvGrpSpPr>
              <p:nvPr/>
            </p:nvGrpSpPr>
            <p:grpSpPr bwMode="auto">
              <a:xfrm>
                <a:off x="2822" y="1776"/>
                <a:ext cx="434" cy="528"/>
                <a:chOff x="2822" y="1776"/>
                <a:chExt cx="434" cy="528"/>
              </a:xfrm>
            </p:grpSpPr>
            <p:sp>
              <p:nvSpPr>
                <p:cNvPr id="6237" name="Rectangle 64"/>
                <p:cNvSpPr>
                  <a:spLocks noChangeArrowheads="1"/>
                </p:cNvSpPr>
                <p:nvPr/>
              </p:nvSpPr>
              <p:spPr bwMode="auto">
                <a:xfrm>
                  <a:off x="2822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38" name="Rectangle 65"/>
                <p:cNvSpPr>
                  <a:spLocks noChangeArrowheads="1"/>
                </p:cNvSpPr>
                <p:nvPr/>
              </p:nvSpPr>
              <p:spPr bwMode="auto">
                <a:xfrm>
                  <a:off x="2888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39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3120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40" name="Line 67"/>
                <p:cNvSpPr>
                  <a:spLocks noChangeShapeType="1"/>
                </p:cNvSpPr>
                <p:nvPr/>
              </p:nvSpPr>
              <p:spPr bwMode="auto">
                <a:xfrm>
                  <a:off x="3072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22" name="Group 68"/>
              <p:cNvGrpSpPr>
                <a:grpSpLocks/>
              </p:cNvGrpSpPr>
              <p:nvPr/>
            </p:nvGrpSpPr>
            <p:grpSpPr bwMode="auto">
              <a:xfrm>
                <a:off x="2439" y="1776"/>
                <a:ext cx="433" cy="528"/>
                <a:chOff x="2439" y="1776"/>
                <a:chExt cx="433" cy="528"/>
              </a:xfrm>
            </p:grpSpPr>
            <p:sp>
              <p:nvSpPr>
                <p:cNvPr id="6233" name="Rectangle 69"/>
                <p:cNvSpPr>
                  <a:spLocks noChangeArrowheads="1"/>
                </p:cNvSpPr>
                <p:nvPr/>
              </p:nvSpPr>
              <p:spPr bwMode="auto">
                <a:xfrm>
                  <a:off x="2439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34" name="Rectangle 70"/>
                <p:cNvSpPr>
                  <a:spLocks noChangeArrowheads="1"/>
                </p:cNvSpPr>
                <p:nvPr/>
              </p:nvSpPr>
              <p:spPr bwMode="auto">
                <a:xfrm>
                  <a:off x="2504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35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736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6" name="Line 72"/>
                <p:cNvSpPr>
                  <a:spLocks noChangeShapeType="1"/>
                </p:cNvSpPr>
                <p:nvPr/>
              </p:nvSpPr>
              <p:spPr bwMode="auto">
                <a:xfrm>
                  <a:off x="2688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23" name="Group 73"/>
              <p:cNvGrpSpPr>
                <a:grpSpLocks/>
              </p:cNvGrpSpPr>
              <p:nvPr/>
            </p:nvGrpSpPr>
            <p:grpSpPr bwMode="auto">
              <a:xfrm>
                <a:off x="2055" y="1776"/>
                <a:ext cx="433" cy="528"/>
                <a:chOff x="2055" y="1776"/>
                <a:chExt cx="433" cy="528"/>
              </a:xfrm>
            </p:grpSpPr>
            <p:sp>
              <p:nvSpPr>
                <p:cNvPr id="6229" name="Rectangle 74"/>
                <p:cNvSpPr>
                  <a:spLocks noChangeArrowheads="1"/>
                </p:cNvSpPr>
                <p:nvPr/>
              </p:nvSpPr>
              <p:spPr bwMode="auto">
                <a:xfrm>
                  <a:off x="2055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30" name="Rectangle 75"/>
                <p:cNvSpPr>
                  <a:spLocks noChangeArrowheads="1"/>
                </p:cNvSpPr>
                <p:nvPr/>
              </p:nvSpPr>
              <p:spPr bwMode="auto">
                <a:xfrm>
                  <a:off x="2120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31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352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2" name="Line 77"/>
                <p:cNvSpPr>
                  <a:spLocks noChangeShapeType="1"/>
                </p:cNvSpPr>
                <p:nvPr/>
              </p:nvSpPr>
              <p:spPr bwMode="auto">
                <a:xfrm>
                  <a:off x="2304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24" name="Group 78"/>
              <p:cNvGrpSpPr>
                <a:grpSpLocks/>
              </p:cNvGrpSpPr>
              <p:nvPr/>
            </p:nvGrpSpPr>
            <p:grpSpPr bwMode="auto">
              <a:xfrm>
                <a:off x="1671" y="1776"/>
                <a:ext cx="433" cy="528"/>
                <a:chOff x="1671" y="1776"/>
                <a:chExt cx="433" cy="528"/>
              </a:xfrm>
            </p:grpSpPr>
            <p:sp>
              <p:nvSpPr>
                <p:cNvPr id="6225" name="Rectangle 79"/>
                <p:cNvSpPr>
                  <a:spLocks noChangeArrowheads="1"/>
                </p:cNvSpPr>
                <p:nvPr/>
              </p:nvSpPr>
              <p:spPr bwMode="auto">
                <a:xfrm>
                  <a:off x="1671" y="1825"/>
                  <a:ext cx="252" cy="30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26" name="Rectangle 80"/>
                <p:cNvSpPr>
                  <a:spLocks noChangeArrowheads="1"/>
                </p:cNvSpPr>
                <p:nvPr/>
              </p:nvSpPr>
              <p:spPr bwMode="auto">
                <a:xfrm>
                  <a:off x="1736" y="2024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27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1968" y="1776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8" name="Line 82"/>
                <p:cNvSpPr>
                  <a:spLocks noChangeShapeType="1"/>
                </p:cNvSpPr>
                <p:nvPr/>
              </p:nvSpPr>
              <p:spPr bwMode="auto">
                <a:xfrm>
                  <a:off x="1920" y="2208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70" name="Line 83"/>
            <p:cNvSpPr>
              <a:spLocks noChangeShapeType="1"/>
            </p:cNvSpPr>
            <p:nvPr/>
          </p:nvSpPr>
          <p:spPr bwMode="auto">
            <a:xfrm flipH="1">
              <a:off x="3264" y="2064"/>
              <a:ext cx="124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Line 84"/>
            <p:cNvSpPr>
              <a:spLocks noChangeShapeType="1"/>
            </p:cNvSpPr>
            <p:nvPr/>
          </p:nvSpPr>
          <p:spPr bwMode="auto">
            <a:xfrm flipH="1">
              <a:off x="1536" y="2208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2" name="Line 85"/>
            <p:cNvSpPr>
              <a:spLocks noChangeShapeType="1"/>
            </p:cNvSpPr>
            <p:nvPr/>
          </p:nvSpPr>
          <p:spPr bwMode="auto">
            <a:xfrm>
              <a:off x="1536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3" name="Line 86"/>
            <p:cNvSpPr>
              <a:spLocks noChangeShapeType="1"/>
            </p:cNvSpPr>
            <p:nvPr/>
          </p:nvSpPr>
          <p:spPr bwMode="auto">
            <a:xfrm>
              <a:off x="1920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4" name="Line 87"/>
            <p:cNvSpPr>
              <a:spLocks noChangeShapeType="1"/>
            </p:cNvSpPr>
            <p:nvPr/>
          </p:nvSpPr>
          <p:spPr bwMode="auto">
            <a:xfrm>
              <a:off x="2304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5" name="Line 88"/>
            <p:cNvSpPr>
              <a:spLocks noChangeShapeType="1"/>
            </p:cNvSpPr>
            <p:nvPr/>
          </p:nvSpPr>
          <p:spPr bwMode="auto">
            <a:xfrm>
              <a:off x="2688" y="2304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6" name="Line 89"/>
            <p:cNvSpPr>
              <a:spLocks noChangeShapeType="1"/>
            </p:cNvSpPr>
            <p:nvPr/>
          </p:nvSpPr>
          <p:spPr bwMode="auto">
            <a:xfrm>
              <a:off x="3072" y="2304"/>
              <a:ext cx="0" cy="7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177" name="Group 90"/>
            <p:cNvGrpSpPr>
              <a:grpSpLocks/>
            </p:cNvGrpSpPr>
            <p:nvPr/>
          </p:nvGrpSpPr>
          <p:grpSpPr bwMode="auto">
            <a:xfrm>
              <a:off x="1239" y="2352"/>
              <a:ext cx="1585" cy="528"/>
              <a:chOff x="1239" y="2352"/>
              <a:chExt cx="1585" cy="528"/>
            </a:xfrm>
          </p:grpSpPr>
          <p:grpSp>
            <p:nvGrpSpPr>
              <p:cNvPr id="6201" name="Group 91"/>
              <p:cNvGrpSpPr>
                <a:grpSpLocks/>
              </p:cNvGrpSpPr>
              <p:nvPr/>
            </p:nvGrpSpPr>
            <p:grpSpPr bwMode="auto">
              <a:xfrm>
                <a:off x="2391" y="2352"/>
                <a:ext cx="433" cy="528"/>
                <a:chOff x="2391" y="2352"/>
                <a:chExt cx="433" cy="528"/>
              </a:xfrm>
            </p:grpSpPr>
            <p:sp>
              <p:nvSpPr>
                <p:cNvPr id="6217" name="Rectangle 92"/>
                <p:cNvSpPr>
                  <a:spLocks noChangeArrowheads="1"/>
                </p:cNvSpPr>
                <p:nvPr/>
              </p:nvSpPr>
              <p:spPr bwMode="auto">
                <a:xfrm>
                  <a:off x="2391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6218" name="Rectangle 93"/>
                <p:cNvSpPr>
                  <a:spLocks noChangeArrowheads="1"/>
                </p:cNvSpPr>
                <p:nvPr/>
              </p:nvSpPr>
              <p:spPr bwMode="auto">
                <a:xfrm>
                  <a:off x="2456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19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688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0" name="Line 95"/>
                <p:cNvSpPr>
                  <a:spLocks noChangeShapeType="1"/>
                </p:cNvSpPr>
                <p:nvPr/>
              </p:nvSpPr>
              <p:spPr bwMode="auto">
                <a:xfrm>
                  <a:off x="2640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02" name="Group 96"/>
              <p:cNvGrpSpPr>
                <a:grpSpLocks/>
              </p:cNvGrpSpPr>
              <p:nvPr/>
            </p:nvGrpSpPr>
            <p:grpSpPr bwMode="auto">
              <a:xfrm>
                <a:off x="2007" y="2352"/>
                <a:ext cx="433" cy="528"/>
                <a:chOff x="2007" y="2352"/>
                <a:chExt cx="433" cy="528"/>
              </a:xfrm>
            </p:grpSpPr>
            <p:sp>
              <p:nvSpPr>
                <p:cNvPr id="6213" name="Rectangle 97"/>
                <p:cNvSpPr>
                  <a:spLocks noChangeArrowheads="1"/>
                </p:cNvSpPr>
                <p:nvPr/>
              </p:nvSpPr>
              <p:spPr bwMode="auto">
                <a:xfrm>
                  <a:off x="2007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6214" name="Rectangle 98"/>
                <p:cNvSpPr>
                  <a:spLocks noChangeArrowheads="1"/>
                </p:cNvSpPr>
                <p:nvPr/>
              </p:nvSpPr>
              <p:spPr bwMode="auto">
                <a:xfrm>
                  <a:off x="2072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15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304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16" name="Line 100"/>
                <p:cNvSpPr>
                  <a:spLocks noChangeShapeType="1"/>
                </p:cNvSpPr>
                <p:nvPr/>
              </p:nvSpPr>
              <p:spPr bwMode="auto">
                <a:xfrm>
                  <a:off x="2256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03" name="Group 101"/>
              <p:cNvGrpSpPr>
                <a:grpSpLocks/>
              </p:cNvGrpSpPr>
              <p:nvPr/>
            </p:nvGrpSpPr>
            <p:grpSpPr bwMode="auto">
              <a:xfrm>
                <a:off x="1623" y="2352"/>
                <a:ext cx="433" cy="528"/>
                <a:chOff x="1623" y="2352"/>
                <a:chExt cx="433" cy="528"/>
              </a:xfrm>
            </p:grpSpPr>
            <p:sp>
              <p:nvSpPr>
                <p:cNvPr id="6209" name="Rectangle 102"/>
                <p:cNvSpPr>
                  <a:spLocks noChangeArrowheads="1"/>
                </p:cNvSpPr>
                <p:nvPr/>
              </p:nvSpPr>
              <p:spPr bwMode="auto">
                <a:xfrm>
                  <a:off x="1623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6210" name="Rectangle 103"/>
                <p:cNvSpPr>
                  <a:spLocks noChangeArrowheads="1"/>
                </p:cNvSpPr>
                <p:nvPr/>
              </p:nvSpPr>
              <p:spPr bwMode="auto">
                <a:xfrm>
                  <a:off x="1688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11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1920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12" name="Line 105"/>
                <p:cNvSpPr>
                  <a:spLocks noChangeShapeType="1"/>
                </p:cNvSpPr>
                <p:nvPr/>
              </p:nvSpPr>
              <p:spPr bwMode="auto">
                <a:xfrm>
                  <a:off x="1872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204" name="Group 106"/>
              <p:cNvGrpSpPr>
                <a:grpSpLocks/>
              </p:cNvGrpSpPr>
              <p:nvPr/>
            </p:nvGrpSpPr>
            <p:grpSpPr bwMode="auto">
              <a:xfrm>
                <a:off x="1239" y="2352"/>
                <a:ext cx="433" cy="528"/>
                <a:chOff x="1239" y="2352"/>
                <a:chExt cx="433" cy="528"/>
              </a:xfrm>
            </p:grpSpPr>
            <p:sp>
              <p:nvSpPr>
                <p:cNvPr id="6205" name="Rectangle 107"/>
                <p:cNvSpPr>
                  <a:spLocks noChangeArrowheads="1"/>
                </p:cNvSpPr>
                <p:nvPr/>
              </p:nvSpPr>
              <p:spPr bwMode="auto">
                <a:xfrm>
                  <a:off x="1239" y="2401"/>
                  <a:ext cx="252" cy="304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6206" name="Rectangle 108"/>
                <p:cNvSpPr>
                  <a:spLocks noChangeArrowheads="1"/>
                </p:cNvSpPr>
                <p:nvPr/>
              </p:nvSpPr>
              <p:spPr bwMode="auto">
                <a:xfrm>
                  <a:off x="1304" y="2600"/>
                  <a:ext cx="368" cy="176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07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1536" y="2352"/>
                  <a:ext cx="0" cy="24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08" name="Line 110"/>
                <p:cNvSpPr>
                  <a:spLocks noChangeShapeType="1"/>
                </p:cNvSpPr>
                <p:nvPr/>
              </p:nvSpPr>
              <p:spPr bwMode="auto">
                <a:xfrm>
                  <a:off x="1488" y="2784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6178" name="Line 111"/>
            <p:cNvSpPr>
              <a:spLocks noChangeShapeType="1"/>
            </p:cNvSpPr>
            <p:nvPr/>
          </p:nvSpPr>
          <p:spPr bwMode="auto">
            <a:xfrm flipH="1">
              <a:off x="2832" y="2640"/>
              <a:ext cx="16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9" name="Line 112"/>
            <p:cNvSpPr>
              <a:spLocks noChangeShapeType="1"/>
            </p:cNvSpPr>
            <p:nvPr/>
          </p:nvSpPr>
          <p:spPr bwMode="auto">
            <a:xfrm flipH="1">
              <a:off x="1104" y="2784"/>
              <a:ext cx="24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0" name="Line 113"/>
            <p:cNvSpPr>
              <a:spLocks noChangeShapeType="1"/>
            </p:cNvSpPr>
            <p:nvPr/>
          </p:nvSpPr>
          <p:spPr bwMode="auto">
            <a:xfrm>
              <a:off x="1104" y="2880"/>
              <a:ext cx="0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1" name="Line 114"/>
            <p:cNvSpPr>
              <a:spLocks noChangeShapeType="1"/>
            </p:cNvSpPr>
            <p:nvPr/>
          </p:nvSpPr>
          <p:spPr bwMode="auto">
            <a:xfrm>
              <a:off x="1488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2" name="Line 115"/>
            <p:cNvSpPr>
              <a:spLocks noChangeShapeType="1"/>
            </p:cNvSpPr>
            <p:nvPr/>
          </p:nvSpPr>
          <p:spPr bwMode="auto">
            <a:xfrm>
              <a:off x="1872" y="2928"/>
              <a:ext cx="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3" name="Line 116"/>
            <p:cNvSpPr>
              <a:spLocks noChangeShapeType="1"/>
            </p:cNvSpPr>
            <p:nvPr/>
          </p:nvSpPr>
          <p:spPr bwMode="auto">
            <a:xfrm>
              <a:off x="2256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4" name="Line 117"/>
            <p:cNvSpPr>
              <a:spLocks noChangeShapeType="1"/>
            </p:cNvSpPr>
            <p:nvPr/>
          </p:nvSpPr>
          <p:spPr bwMode="auto">
            <a:xfrm>
              <a:off x="2640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85" name="Rectangle 118"/>
            <p:cNvSpPr>
              <a:spLocks noChangeArrowheads="1"/>
            </p:cNvSpPr>
            <p:nvPr/>
          </p:nvSpPr>
          <p:spPr bwMode="auto">
            <a:xfrm>
              <a:off x="4503" y="1345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6186" name="Rectangle 119"/>
            <p:cNvSpPr>
              <a:spLocks noChangeArrowheads="1"/>
            </p:cNvSpPr>
            <p:nvPr/>
          </p:nvSpPr>
          <p:spPr bwMode="auto">
            <a:xfrm>
              <a:off x="4550" y="1969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6187" name="Rectangle 120"/>
            <p:cNvSpPr>
              <a:spLocks noChangeArrowheads="1"/>
            </p:cNvSpPr>
            <p:nvPr/>
          </p:nvSpPr>
          <p:spPr bwMode="auto">
            <a:xfrm>
              <a:off x="4550" y="2496"/>
              <a:ext cx="243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6188" name="Rectangle 121"/>
            <p:cNvSpPr>
              <a:spLocks noChangeArrowheads="1"/>
            </p:cNvSpPr>
            <p:nvPr/>
          </p:nvSpPr>
          <p:spPr bwMode="auto">
            <a:xfrm>
              <a:off x="3830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189" name="Rectangle 122"/>
            <p:cNvSpPr>
              <a:spLocks noChangeArrowheads="1"/>
            </p:cNvSpPr>
            <p:nvPr/>
          </p:nvSpPr>
          <p:spPr bwMode="auto">
            <a:xfrm>
              <a:off x="3399" y="2977"/>
              <a:ext cx="234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6190" name="Rectangle 123"/>
            <p:cNvSpPr>
              <a:spLocks noChangeArrowheads="1"/>
            </p:cNvSpPr>
            <p:nvPr/>
          </p:nvSpPr>
          <p:spPr bwMode="auto">
            <a:xfrm>
              <a:off x="2966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6191" name="Rectangle 124"/>
            <p:cNvSpPr>
              <a:spLocks noChangeArrowheads="1"/>
            </p:cNvSpPr>
            <p:nvPr/>
          </p:nvSpPr>
          <p:spPr bwMode="auto">
            <a:xfrm>
              <a:off x="2535" y="2977"/>
              <a:ext cx="234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6192" name="Rectangle 125"/>
            <p:cNvSpPr>
              <a:spLocks noChangeArrowheads="1"/>
            </p:cNvSpPr>
            <p:nvPr/>
          </p:nvSpPr>
          <p:spPr bwMode="auto">
            <a:xfrm>
              <a:off x="2151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4</a:t>
              </a:r>
            </a:p>
          </p:txBody>
        </p:sp>
        <p:sp>
          <p:nvSpPr>
            <p:cNvPr id="6193" name="Rectangle 126"/>
            <p:cNvSpPr>
              <a:spLocks noChangeArrowheads="1"/>
            </p:cNvSpPr>
            <p:nvPr/>
          </p:nvSpPr>
          <p:spPr bwMode="auto">
            <a:xfrm>
              <a:off x="1767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5</a:t>
              </a:r>
            </a:p>
          </p:txBody>
        </p:sp>
        <p:sp>
          <p:nvSpPr>
            <p:cNvPr id="6194" name="Rectangle 127"/>
            <p:cNvSpPr>
              <a:spLocks noChangeArrowheads="1"/>
            </p:cNvSpPr>
            <p:nvPr/>
          </p:nvSpPr>
          <p:spPr bwMode="auto">
            <a:xfrm>
              <a:off x="1335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6</a:t>
              </a:r>
            </a:p>
          </p:txBody>
        </p:sp>
        <p:sp>
          <p:nvSpPr>
            <p:cNvPr id="6195" name="Rectangle 128"/>
            <p:cNvSpPr>
              <a:spLocks noChangeArrowheads="1"/>
            </p:cNvSpPr>
            <p:nvPr/>
          </p:nvSpPr>
          <p:spPr bwMode="auto">
            <a:xfrm>
              <a:off x="903" y="2977"/>
              <a:ext cx="235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7</a:t>
              </a:r>
            </a:p>
          </p:txBody>
        </p:sp>
        <p:sp>
          <p:nvSpPr>
            <p:cNvPr id="6196" name="Line 129"/>
            <p:cNvSpPr>
              <a:spLocks noChangeShapeType="1"/>
            </p:cNvSpPr>
            <p:nvPr/>
          </p:nvSpPr>
          <p:spPr bwMode="auto">
            <a:xfrm>
              <a:off x="1872" y="2880"/>
              <a:ext cx="0" cy="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97" name="Rectangle 130"/>
            <p:cNvSpPr>
              <a:spLocks noChangeArrowheads="1"/>
            </p:cNvSpPr>
            <p:nvPr/>
          </p:nvSpPr>
          <p:spPr bwMode="auto">
            <a:xfrm>
              <a:off x="2727" y="432"/>
              <a:ext cx="168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198" name="Rectangle 131"/>
            <p:cNvSpPr>
              <a:spLocks noChangeArrowheads="1"/>
            </p:cNvSpPr>
            <p:nvPr/>
          </p:nvSpPr>
          <p:spPr bwMode="auto">
            <a:xfrm>
              <a:off x="3111" y="432"/>
              <a:ext cx="167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199" name="Rectangle 132"/>
            <p:cNvSpPr>
              <a:spLocks noChangeArrowheads="1"/>
            </p:cNvSpPr>
            <p:nvPr/>
          </p:nvSpPr>
          <p:spPr bwMode="auto">
            <a:xfrm>
              <a:off x="3543" y="432"/>
              <a:ext cx="167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6200" name="Rectangle 133"/>
            <p:cNvSpPr>
              <a:spLocks noChangeArrowheads="1"/>
            </p:cNvSpPr>
            <p:nvPr/>
          </p:nvSpPr>
          <p:spPr bwMode="auto">
            <a:xfrm>
              <a:off x="3879" y="432"/>
              <a:ext cx="167" cy="30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9C828FA-8FD9-4CE5-825C-C651C569A5FD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34342A-859D-4342-8052-B7097D7398F0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639763" y="304800"/>
            <a:ext cx="7742237" cy="838200"/>
          </a:xfrm>
        </p:spPr>
        <p:txBody>
          <a:bodyPr/>
          <a:lstStyle/>
          <a:p>
            <a:pPr eaLnBrk="1" hangingPunct="1"/>
            <a:r>
              <a:rPr lang="fa-IR" sz="4000" smtClean="0">
                <a:cs typeface="Lotus" pitchFamily="2" charset="-78"/>
              </a:rPr>
              <a:t>اين چگونه کار مي کند؟</a:t>
            </a:r>
            <a:endParaRPr lang="en-US" sz="4000" smtClean="0">
              <a:cs typeface="Lotus" pitchFamily="2" charset="-78"/>
            </a:endParaRPr>
          </a:p>
        </p:txBody>
      </p:sp>
      <p:sp>
        <p:nvSpPr>
          <p:cNvPr id="7174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4572000" y="1692275"/>
            <a:ext cx="4129088" cy="2743200"/>
          </a:xfrm>
        </p:spPr>
        <p:txBody>
          <a:bodyPr/>
          <a:lstStyle/>
          <a:p>
            <a:pPr eaLnBrk="1" hangingPunct="1"/>
            <a:r>
              <a:rPr lang="fa-IR" sz="2200" dirty="0" smtClean="0">
                <a:latin typeface="Arial" pitchFamily="34" charset="0"/>
                <a:cs typeface="Arial" pitchFamily="34" charset="0"/>
              </a:rPr>
              <a:t>در هر مرحله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fa-I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a-IR" sz="2200" dirty="0" smtClean="0">
                <a:latin typeface="Arial" pitchFamily="34" charset="0"/>
                <a:cs typeface="Arial" pitchFamily="34" charset="0"/>
              </a:rPr>
              <a:t>بار به چپ شيفت ميدهد.</a:t>
            </a:r>
          </a:p>
          <a:p>
            <a:pPr eaLnBrk="1" hangingPunct="1"/>
            <a:r>
              <a:rPr lang="fa-IR" sz="2200" dirty="0" smtClean="0">
                <a:latin typeface="Arial" pitchFamily="34" charset="0"/>
                <a:cs typeface="Arial" pitchFamily="34" charset="0"/>
              </a:rPr>
              <a:t>استفاده از بيت بعدي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fa-IR" sz="2200" dirty="0" smtClean="0">
                <a:latin typeface="Arial" pitchFamily="34" charset="0"/>
                <a:cs typeface="Arial" pitchFamily="34" charset="0"/>
              </a:rPr>
              <a:t>براي اينکه  تعيين کند که آيا با مضروب شيفت داده شده جمع شود يا نه.</a:t>
            </a:r>
          </a:p>
          <a:p>
            <a:pPr eaLnBrk="1" hangingPunct="1"/>
            <a:r>
              <a:rPr lang="fa-IR" sz="2200" dirty="0" smtClean="0">
                <a:latin typeface="Arial" pitchFamily="34" charset="0"/>
                <a:cs typeface="Arial" pitchFamily="34" charset="0"/>
              </a:rPr>
              <a:t>جمع کردن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2n</a:t>
            </a:r>
            <a:r>
              <a:rPr lang="fa-IR" sz="2200" dirty="0" smtClean="0">
                <a:latin typeface="Arial" pitchFamily="34" charset="0"/>
                <a:cs typeface="Arial" pitchFamily="34" charset="0"/>
              </a:rPr>
              <a:t>بيت حاصل ناتمام در هر مرحله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175" name="Group 4"/>
          <p:cNvGrpSpPr>
            <a:grpSpLocks/>
          </p:cNvGrpSpPr>
          <p:nvPr/>
        </p:nvGrpSpPr>
        <p:grpSpPr bwMode="auto">
          <a:xfrm>
            <a:off x="0" y="1235075"/>
            <a:ext cx="4775200" cy="4754563"/>
            <a:chOff x="1891" y="980"/>
            <a:chExt cx="3450" cy="2215"/>
          </a:xfrm>
        </p:grpSpPr>
        <p:sp>
          <p:nvSpPr>
            <p:cNvPr id="7176" name="Rectangle 5"/>
            <p:cNvSpPr>
              <a:spLocks noChangeArrowheads="1"/>
            </p:cNvSpPr>
            <p:nvPr/>
          </p:nvSpPr>
          <p:spPr bwMode="auto">
            <a:xfrm>
              <a:off x="4949" y="1275"/>
              <a:ext cx="35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grpSp>
          <p:nvGrpSpPr>
            <p:cNvPr id="7177" name="Group 6"/>
            <p:cNvGrpSpPr>
              <a:grpSpLocks/>
            </p:cNvGrpSpPr>
            <p:nvPr/>
          </p:nvGrpSpPr>
          <p:grpSpPr bwMode="auto">
            <a:xfrm>
              <a:off x="3278" y="1134"/>
              <a:ext cx="1353" cy="405"/>
              <a:chOff x="2675" y="531"/>
              <a:chExt cx="1353" cy="405"/>
            </a:xfrm>
          </p:grpSpPr>
          <p:grpSp>
            <p:nvGrpSpPr>
              <p:cNvPr id="7304" name="Group 7"/>
              <p:cNvGrpSpPr>
                <a:grpSpLocks/>
              </p:cNvGrpSpPr>
              <p:nvPr/>
            </p:nvGrpSpPr>
            <p:grpSpPr bwMode="auto">
              <a:xfrm>
                <a:off x="3654" y="531"/>
                <a:ext cx="374" cy="405"/>
                <a:chOff x="3654" y="531"/>
                <a:chExt cx="374" cy="405"/>
              </a:xfrm>
            </p:grpSpPr>
            <p:sp>
              <p:nvSpPr>
                <p:cNvPr id="7320" name="Rectangle 8"/>
                <p:cNvSpPr>
                  <a:spLocks noChangeArrowheads="1"/>
                </p:cNvSpPr>
                <p:nvPr/>
              </p:nvSpPr>
              <p:spPr bwMode="auto">
                <a:xfrm>
                  <a:off x="3654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321" name="Rectangle 9"/>
                <p:cNvSpPr>
                  <a:spLocks noChangeArrowheads="1"/>
                </p:cNvSpPr>
                <p:nvPr/>
              </p:nvSpPr>
              <p:spPr bwMode="auto">
                <a:xfrm>
                  <a:off x="3718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22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3914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3" name="Line 11"/>
                <p:cNvSpPr>
                  <a:spLocks noChangeShapeType="1"/>
                </p:cNvSpPr>
                <p:nvPr/>
              </p:nvSpPr>
              <p:spPr bwMode="auto">
                <a:xfrm>
                  <a:off x="3873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305" name="Group 12"/>
              <p:cNvGrpSpPr>
                <a:grpSpLocks/>
              </p:cNvGrpSpPr>
              <p:nvPr/>
            </p:nvGrpSpPr>
            <p:grpSpPr bwMode="auto">
              <a:xfrm>
                <a:off x="3327" y="531"/>
                <a:ext cx="375" cy="405"/>
                <a:chOff x="3327" y="531"/>
                <a:chExt cx="375" cy="405"/>
              </a:xfrm>
            </p:grpSpPr>
            <p:sp>
              <p:nvSpPr>
                <p:cNvPr id="7316" name="Rectangle 13"/>
                <p:cNvSpPr>
                  <a:spLocks noChangeArrowheads="1"/>
                </p:cNvSpPr>
                <p:nvPr/>
              </p:nvSpPr>
              <p:spPr bwMode="auto">
                <a:xfrm>
                  <a:off x="3327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317" name="Rectangle 14"/>
                <p:cNvSpPr>
                  <a:spLocks noChangeArrowheads="1"/>
                </p:cNvSpPr>
                <p:nvPr/>
              </p:nvSpPr>
              <p:spPr bwMode="auto">
                <a:xfrm>
                  <a:off x="3392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18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3588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9" name="Line 16"/>
                <p:cNvSpPr>
                  <a:spLocks noChangeShapeType="1"/>
                </p:cNvSpPr>
                <p:nvPr/>
              </p:nvSpPr>
              <p:spPr bwMode="auto">
                <a:xfrm>
                  <a:off x="3547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306" name="Group 17"/>
              <p:cNvGrpSpPr>
                <a:grpSpLocks/>
              </p:cNvGrpSpPr>
              <p:nvPr/>
            </p:nvGrpSpPr>
            <p:grpSpPr bwMode="auto">
              <a:xfrm>
                <a:off x="3001" y="531"/>
                <a:ext cx="375" cy="405"/>
                <a:chOff x="3001" y="531"/>
                <a:chExt cx="375" cy="405"/>
              </a:xfrm>
            </p:grpSpPr>
            <p:sp>
              <p:nvSpPr>
                <p:cNvPr id="7312" name="Rectangle 18"/>
                <p:cNvSpPr>
                  <a:spLocks noChangeArrowheads="1"/>
                </p:cNvSpPr>
                <p:nvPr/>
              </p:nvSpPr>
              <p:spPr bwMode="auto">
                <a:xfrm>
                  <a:off x="3001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313" name="Rectangle 19"/>
                <p:cNvSpPr>
                  <a:spLocks noChangeArrowheads="1"/>
                </p:cNvSpPr>
                <p:nvPr/>
              </p:nvSpPr>
              <p:spPr bwMode="auto">
                <a:xfrm>
                  <a:off x="3066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14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262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5" name="Line 21"/>
                <p:cNvSpPr>
                  <a:spLocks noChangeShapeType="1"/>
                </p:cNvSpPr>
                <p:nvPr/>
              </p:nvSpPr>
              <p:spPr bwMode="auto">
                <a:xfrm>
                  <a:off x="3221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307" name="Group 22"/>
              <p:cNvGrpSpPr>
                <a:grpSpLocks/>
              </p:cNvGrpSpPr>
              <p:nvPr/>
            </p:nvGrpSpPr>
            <p:grpSpPr bwMode="auto">
              <a:xfrm>
                <a:off x="2675" y="531"/>
                <a:ext cx="375" cy="405"/>
                <a:chOff x="2675" y="531"/>
                <a:chExt cx="375" cy="405"/>
              </a:xfrm>
            </p:grpSpPr>
            <p:sp>
              <p:nvSpPr>
                <p:cNvPr id="7308" name="Rectangle 23"/>
                <p:cNvSpPr>
                  <a:spLocks noChangeArrowheads="1"/>
                </p:cNvSpPr>
                <p:nvPr/>
              </p:nvSpPr>
              <p:spPr bwMode="auto">
                <a:xfrm>
                  <a:off x="2675" y="561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309" name="Rectangle 24"/>
                <p:cNvSpPr>
                  <a:spLocks noChangeArrowheads="1"/>
                </p:cNvSpPr>
                <p:nvPr/>
              </p:nvSpPr>
              <p:spPr bwMode="auto">
                <a:xfrm>
                  <a:off x="2740" y="723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10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935" y="531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1" name="Line 26"/>
                <p:cNvSpPr>
                  <a:spLocks noChangeShapeType="1"/>
                </p:cNvSpPr>
                <p:nvPr/>
              </p:nvSpPr>
              <p:spPr bwMode="auto">
                <a:xfrm>
                  <a:off x="2895" y="862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178" name="Line 27"/>
            <p:cNvSpPr>
              <a:spLocks noChangeShapeType="1"/>
            </p:cNvSpPr>
            <p:nvPr/>
          </p:nvSpPr>
          <p:spPr bwMode="auto">
            <a:xfrm flipH="1">
              <a:off x="4639" y="1355"/>
              <a:ext cx="3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Line 28"/>
            <p:cNvSpPr>
              <a:spLocks noChangeShapeType="1"/>
            </p:cNvSpPr>
            <p:nvPr/>
          </p:nvSpPr>
          <p:spPr bwMode="auto">
            <a:xfrm flipH="1">
              <a:off x="3172" y="1465"/>
              <a:ext cx="203" cy="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Line 29"/>
            <p:cNvSpPr>
              <a:spLocks noChangeShapeType="1"/>
            </p:cNvSpPr>
            <p:nvPr/>
          </p:nvSpPr>
          <p:spPr bwMode="auto">
            <a:xfrm>
              <a:off x="3172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Line 30"/>
            <p:cNvSpPr>
              <a:spLocks noChangeShapeType="1"/>
            </p:cNvSpPr>
            <p:nvPr/>
          </p:nvSpPr>
          <p:spPr bwMode="auto">
            <a:xfrm>
              <a:off x="3498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Line 31"/>
            <p:cNvSpPr>
              <a:spLocks noChangeShapeType="1"/>
            </p:cNvSpPr>
            <p:nvPr/>
          </p:nvSpPr>
          <p:spPr bwMode="auto">
            <a:xfrm>
              <a:off x="3824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Line 32"/>
            <p:cNvSpPr>
              <a:spLocks noChangeShapeType="1"/>
            </p:cNvSpPr>
            <p:nvPr/>
          </p:nvSpPr>
          <p:spPr bwMode="auto">
            <a:xfrm>
              <a:off x="4150" y="1539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Line 33"/>
            <p:cNvSpPr>
              <a:spLocks noChangeShapeType="1"/>
            </p:cNvSpPr>
            <p:nvPr/>
          </p:nvSpPr>
          <p:spPr bwMode="auto">
            <a:xfrm>
              <a:off x="4476" y="1539"/>
              <a:ext cx="0" cy="143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85" name="Group 34"/>
            <p:cNvGrpSpPr>
              <a:grpSpLocks/>
            </p:cNvGrpSpPr>
            <p:nvPr/>
          </p:nvGrpSpPr>
          <p:grpSpPr bwMode="auto">
            <a:xfrm>
              <a:off x="2911" y="1576"/>
              <a:ext cx="1353" cy="404"/>
              <a:chOff x="2308" y="973"/>
              <a:chExt cx="1353" cy="404"/>
            </a:xfrm>
          </p:grpSpPr>
          <p:grpSp>
            <p:nvGrpSpPr>
              <p:cNvPr id="7284" name="Group 35"/>
              <p:cNvGrpSpPr>
                <a:grpSpLocks/>
              </p:cNvGrpSpPr>
              <p:nvPr/>
            </p:nvGrpSpPr>
            <p:grpSpPr bwMode="auto">
              <a:xfrm>
                <a:off x="3286" y="973"/>
                <a:ext cx="375" cy="404"/>
                <a:chOff x="3286" y="973"/>
                <a:chExt cx="375" cy="404"/>
              </a:xfrm>
            </p:grpSpPr>
            <p:sp>
              <p:nvSpPr>
                <p:cNvPr id="7300" name="Rectangle 36"/>
                <p:cNvSpPr>
                  <a:spLocks noChangeArrowheads="1"/>
                </p:cNvSpPr>
                <p:nvPr/>
              </p:nvSpPr>
              <p:spPr bwMode="auto">
                <a:xfrm>
                  <a:off x="3286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301" name="Rectangle 37"/>
                <p:cNvSpPr>
                  <a:spLocks noChangeArrowheads="1"/>
                </p:cNvSpPr>
                <p:nvPr/>
              </p:nvSpPr>
              <p:spPr bwMode="auto">
                <a:xfrm>
                  <a:off x="3351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02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3547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3" name="Line 39"/>
                <p:cNvSpPr>
                  <a:spLocks noChangeShapeType="1"/>
                </p:cNvSpPr>
                <p:nvPr/>
              </p:nvSpPr>
              <p:spPr bwMode="auto">
                <a:xfrm>
                  <a:off x="3506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85" name="Group 40"/>
              <p:cNvGrpSpPr>
                <a:grpSpLocks/>
              </p:cNvGrpSpPr>
              <p:nvPr/>
            </p:nvGrpSpPr>
            <p:grpSpPr bwMode="auto">
              <a:xfrm>
                <a:off x="2960" y="973"/>
                <a:ext cx="375" cy="404"/>
                <a:chOff x="2960" y="973"/>
                <a:chExt cx="375" cy="404"/>
              </a:xfrm>
            </p:grpSpPr>
            <p:sp>
              <p:nvSpPr>
                <p:cNvPr id="7296" name="Rectangle 41"/>
                <p:cNvSpPr>
                  <a:spLocks noChangeArrowheads="1"/>
                </p:cNvSpPr>
                <p:nvPr/>
              </p:nvSpPr>
              <p:spPr bwMode="auto">
                <a:xfrm>
                  <a:off x="2960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297" name="Rectangle 42"/>
                <p:cNvSpPr>
                  <a:spLocks noChangeArrowheads="1"/>
                </p:cNvSpPr>
                <p:nvPr/>
              </p:nvSpPr>
              <p:spPr bwMode="auto">
                <a:xfrm>
                  <a:off x="3025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98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3221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9" name="Line 44"/>
                <p:cNvSpPr>
                  <a:spLocks noChangeShapeType="1"/>
                </p:cNvSpPr>
                <p:nvPr/>
              </p:nvSpPr>
              <p:spPr bwMode="auto">
                <a:xfrm>
                  <a:off x="3180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86" name="Group 45"/>
              <p:cNvGrpSpPr>
                <a:grpSpLocks/>
              </p:cNvGrpSpPr>
              <p:nvPr/>
            </p:nvGrpSpPr>
            <p:grpSpPr bwMode="auto">
              <a:xfrm>
                <a:off x="2634" y="973"/>
                <a:ext cx="375" cy="404"/>
                <a:chOff x="2634" y="973"/>
                <a:chExt cx="375" cy="404"/>
              </a:xfrm>
            </p:grpSpPr>
            <p:sp>
              <p:nvSpPr>
                <p:cNvPr id="7292" name="Rectangle 46"/>
                <p:cNvSpPr>
                  <a:spLocks noChangeArrowheads="1"/>
                </p:cNvSpPr>
                <p:nvPr/>
              </p:nvSpPr>
              <p:spPr bwMode="auto">
                <a:xfrm>
                  <a:off x="2634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293" name="Rectangle 47"/>
                <p:cNvSpPr>
                  <a:spLocks noChangeArrowheads="1"/>
                </p:cNvSpPr>
                <p:nvPr/>
              </p:nvSpPr>
              <p:spPr bwMode="auto">
                <a:xfrm>
                  <a:off x="2699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94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2895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5" name="Line 49"/>
                <p:cNvSpPr>
                  <a:spLocks noChangeShapeType="1"/>
                </p:cNvSpPr>
                <p:nvPr/>
              </p:nvSpPr>
              <p:spPr bwMode="auto">
                <a:xfrm>
                  <a:off x="2854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87" name="Group 50"/>
              <p:cNvGrpSpPr>
                <a:grpSpLocks/>
              </p:cNvGrpSpPr>
              <p:nvPr/>
            </p:nvGrpSpPr>
            <p:grpSpPr bwMode="auto">
              <a:xfrm>
                <a:off x="2308" y="973"/>
                <a:ext cx="375" cy="404"/>
                <a:chOff x="2308" y="973"/>
                <a:chExt cx="375" cy="404"/>
              </a:xfrm>
            </p:grpSpPr>
            <p:sp>
              <p:nvSpPr>
                <p:cNvPr id="7288" name="Rectangle 51"/>
                <p:cNvSpPr>
                  <a:spLocks noChangeArrowheads="1"/>
                </p:cNvSpPr>
                <p:nvPr/>
              </p:nvSpPr>
              <p:spPr bwMode="auto">
                <a:xfrm>
                  <a:off x="2308" y="1003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289" name="Rectangle 52"/>
                <p:cNvSpPr>
                  <a:spLocks noChangeArrowheads="1"/>
                </p:cNvSpPr>
                <p:nvPr/>
              </p:nvSpPr>
              <p:spPr bwMode="auto">
                <a:xfrm>
                  <a:off x="2373" y="1165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90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569" y="973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1" name="Line 54"/>
                <p:cNvSpPr>
                  <a:spLocks noChangeShapeType="1"/>
                </p:cNvSpPr>
                <p:nvPr/>
              </p:nvSpPr>
              <p:spPr bwMode="auto">
                <a:xfrm>
                  <a:off x="2528" y="1304"/>
                  <a:ext cx="0" cy="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186" name="Line 55"/>
            <p:cNvSpPr>
              <a:spLocks noChangeShapeType="1"/>
            </p:cNvSpPr>
            <p:nvPr/>
          </p:nvSpPr>
          <p:spPr bwMode="auto">
            <a:xfrm flipH="1">
              <a:off x="4635" y="1796"/>
              <a:ext cx="3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Line 56"/>
            <p:cNvSpPr>
              <a:spLocks noChangeShapeType="1"/>
            </p:cNvSpPr>
            <p:nvPr/>
          </p:nvSpPr>
          <p:spPr bwMode="auto">
            <a:xfrm flipH="1">
              <a:off x="2805" y="1907"/>
              <a:ext cx="203" cy="7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Line 57"/>
            <p:cNvSpPr>
              <a:spLocks noChangeShapeType="1"/>
            </p:cNvSpPr>
            <p:nvPr/>
          </p:nvSpPr>
          <p:spPr bwMode="auto">
            <a:xfrm>
              <a:off x="2805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Line 58"/>
            <p:cNvSpPr>
              <a:spLocks noChangeShapeType="1"/>
            </p:cNvSpPr>
            <p:nvPr/>
          </p:nvSpPr>
          <p:spPr bwMode="auto">
            <a:xfrm>
              <a:off x="3131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Line 59"/>
            <p:cNvSpPr>
              <a:spLocks noChangeShapeType="1"/>
            </p:cNvSpPr>
            <p:nvPr/>
          </p:nvSpPr>
          <p:spPr bwMode="auto">
            <a:xfrm>
              <a:off x="3457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Line 60"/>
            <p:cNvSpPr>
              <a:spLocks noChangeShapeType="1"/>
            </p:cNvSpPr>
            <p:nvPr/>
          </p:nvSpPr>
          <p:spPr bwMode="auto">
            <a:xfrm>
              <a:off x="3783" y="1980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Line 61"/>
            <p:cNvSpPr>
              <a:spLocks noChangeShapeType="1"/>
            </p:cNvSpPr>
            <p:nvPr/>
          </p:nvSpPr>
          <p:spPr bwMode="auto">
            <a:xfrm>
              <a:off x="4109" y="1980"/>
              <a:ext cx="0" cy="9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93" name="Group 62"/>
            <p:cNvGrpSpPr>
              <a:grpSpLocks/>
            </p:cNvGrpSpPr>
            <p:nvPr/>
          </p:nvGrpSpPr>
          <p:grpSpPr bwMode="auto">
            <a:xfrm>
              <a:off x="2544" y="2017"/>
              <a:ext cx="1353" cy="405"/>
              <a:chOff x="1941" y="1414"/>
              <a:chExt cx="1353" cy="405"/>
            </a:xfrm>
          </p:grpSpPr>
          <p:grpSp>
            <p:nvGrpSpPr>
              <p:cNvPr id="7264" name="Group 63"/>
              <p:cNvGrpSpPr>
                <a:grpSpLocks/>
              </p:cNvGrpSpPr>
              <p:nvPr/>
            </p:nvGrpSpPr>
            <p:grpSpPr bwMode="auto">
              <a:xfrm>
                <a:off x="2919" y="1414"/>
                <a:ext cx="375" cy="405"/>
                <a:chOff x="2919" y="1414"/>
                <a:chExt cx="375" cy="405"/>
              </a:xfrm>
            </p:grpSpPr>
            <p:sp>
              <p:nvSpPr>
                <p:cNvPr id="7280" name="Rectangle 64"/>
                <p:cNvSpPr>
                  <a:spLocks noChangeArrowheads="1"/>
                </p:cNvSpPr>
                <p:nvPr/>
              </p:nvSpPr>
              <p:spPr bwMode="auto">
                <a:xfrm>
                  <a:off x="2919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281" name="Rectangle 65"/>
                <p:cNvSpPr>
                  <a:spLocks noChangeArrowheads="1"/>
                </p:cNvSpPr>
                <p:nvPr/>
              </p:nvSpPr>
              <p:spPr bwMode="auto">
                <a:xfrm>
                  <a:off x="2984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82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3180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3" name="Line 67"/>
                <p:cNvSpPr>
                  <a:spLocks noChangeShapeType="1"/>
                </p:cNvSpPr>
                <p:nvPr/>
              </p:nvSpPr>
              <p:spPr bwMode="auto">
                <a:xfrm>
                  <a:off x="3139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65" name="Group 68"/>
              <p:cNvGrpSpPr>
                <a:grpSpLocks/>
              </p:cNvGrpSpPr>
              <p:nvPr/>
            </p:nvGrpSpPr>
            <p:grpSpPr bwMode="auto">
              <a:xfrm>
                <a:off x="2593" y="1414"/>
                <a:ext cx="375" cy="405"/>
                <a:chOff x="2593" y="1414"/>
                <a:chExt cx="375" cy="405"/>
              </a:xfrm>
            </p:grpSpPr>
            <p:sp>
              <p:nvSpPr>
                <p:cNvPr id="7276" name="Rectangle 69"/>
                <p:cNvSpPr>
                  <a:spLocks noChangeArrowheads="1"/>
                </p:cNvSpPr>
                <p:nvPr/>
              </p:nvSpPr>
              <p:spPr bwMode="auto">
                <a:xfrm>
                  <a:off x="2593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277" name="Rectangle 70"/>
                <p:cNvSpPr>
                  <a:spLocks noChangeArrowheads="1"/>
                </p:cNvSpPr>
                <p:nvPr/>
              </p:nvSpPr>
              <p:spPr bwMode="auto">
                <a:xfrm>
                  <a:off x="2658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78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854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9" name="Line 72"/>
                <p:cNvSpPr>
                  <a:spLocks noChangeShapeType="1"/>
                </p:cNvSpPr>
                <p:nvPr/>
              </p:nvSpPr>
              <p:spPr bwMode="auto">
                <a:xfrm>
                  <a:off x="2813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66" name="Group 73"/>
              <p:cNvGrpSpPr>
                <a:grpSpLocks/>
              </p:cNvGrpSpPr>
              <p:nvPr/>
            </p:nvGrpSpPr>
            <p:grpSpPr bwMode="auto">
              <a:xfrm>
                <a:off x="2267" y="1414"/>
                <a:ext cx="375" cy="405"/>
                <a:chOff x="2267" y="1414"/>
                <a:chExt cx="375" cy="405"/>
              </a:xfrm>
            </p:grpSpPr>
            <p:sp>
              <p:nvSpPr>
                <p:cNvPr id="7272" name="Rectangle 74"/>
                <p:cNvSpPr>
                  <a:spLocks noChangeArrowheads="1"/>
                </p:cNvSpPr>
                <p:nvPr/>
              </p:nvSpPr>
              <p:spPr bwMode="auto">
                <a:xfrm>
                  <a:off x="2267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273" name="Rectangle 75"/>
                <p:cNvSpPr>
                  <a:spLocks noChangeArrowheads="1"/>
                </p:cNvSpPr>
                <p:nvPr/>
              </p:nvSpPr>
              <p:spPr bwMode="auto">
                <a:xfrm>
                  <a:off x="2332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74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2528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5" name="Line 77"/>
                <p:cNvSpPr>
                  <a:spLocks noChangeShapeType="1"/>
                </p:cNvSpPr>
                <p:nvPr/>
              </p:nvSpPr>
              <p:spPr bwMode="auto">
                <a:xfrm>
                  <a:off x="2487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67" name="Group 78"/>
              <p:cNvGrpSpPr>
                <a:grpSpLocks/>
              </p:cNvGrpSpPr>
              <p:nvPr/>
            </p:nvGrpSpPr>
            <p:grpSpPr bwMode="auto">
              <a:xfrm>
                <a:off x="1941" y="1414"/>
                <a:ext cx="375" cy="405"/>
                <a:chOff x="1941" y="1414"/>
                <a:chExt cx="375" cy="405"/>
              </a:xfrm>
            </p:grpSpPr>
            <p:sp>
              <p:nvSpPr>
                <p:cNvPr id="7268" name="Rectangle 79"/>
                <p:cNvSpPr>
                  <a:spLocks noChangeArrowheads="1"/>
                </p:cNvSpPr>
                <p:nvPr/>
              </p:nvSpPr>
              <p:spPr bwMode="auto">
                <a:xfrm>
                  <a:off x="1941" y="1444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269" name="Rectangle 80"/>
                <p:cNvSpPr>
                  <a:spLocks noChangeArrowheads="1"/>
                </p:cNvSpPr>
                <p:nvPr/>
              </p:nvSpPr>
              <p:spPr bwMode="auto">
                <a:xfrm>
                  <a:off x="2006" y="1606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70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2202" y="1414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1" name="Line 82"/>
                <p:cNvSpPr>
                  <a:spLocks noChangeShapeType="1"/>
                </p:cNvSpPr>
                <p:nvPr/>
              </p:nvSpPr>
              <p:spPr bwMode="auto">
                <a:xfrm>
                  <a:off x="2161" y="1745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194" name="Line 83"/>
            <p:cNvSpPr>
              <a:spLocks noChangeShapeType="1"/>
            </p:cNvSpPr>
            <p:nvPr/>
          </p:nvSpPr>
          <p:spPr bwMode="auto">
            <a:xfrm flipH="1">
              <a:off x="4635" y="2238"/>
              <a:ext cx="3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Line 84"/>
            <p:cNvSpPr>
              <a:spLocks noChangeShapeType="1"/>
            </p:cNvSpPr>
            <p:nvPr/>
          </p:nvSpPr>
          <p:spPr bwMode="auto">
            <a:xfrm flipH="1">
              <a:off x="2438" y="2348"/>
              <a:ext cx="203" cy="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Line 85"/>
            <p:cNvSpPr>
              <a:spLocks noChangeShapeType="1"/>
            </p:cNvSpPr>
            <p:nvPr/>
          </p:nvSpPr>
          <p:spPr bwMode="auto">
            <a:xfrm>
              <a:off x="2438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Line 86"/>
            <p:cNvSpPr>
              <a:spLocks noChangeShapeType="1"/>
            </p:cNvSpPr>
            <p:nvPr/>
          </p:nvSpPr>
          <p:spPr bwMode="auto">
            <a:xfrm>
              <a:off x="2764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Line 87"/>
            <p:cNvSpPr>
              <a:spLocks noChangeShapeType="1"/>
            </p:cNvSpPr>
            <p:nvPr/>
          </p:nvSpPr>
          <p:spPr bwMode="auto">
            <a:xfrm>
              <a:off x="3090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Line 88"/>
            <p:cNvSpPr>
              <a:spLocks noChangeShapeType="1"/>
            </p:cNvSpPr>
            <p:nvPr/>
          </p:nvSpPr>
          <p:spPr bwMode="auto">
            <a:xfrm>
              <a:off x="3416" y="2422"/>
              <a:ext cx="0" cy="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Line 89"/>
            <p:cNvSpPr>
              <a:spLocks noChangeShapeType="1"/>
            </p:cNvSpPr>
            <p:nvPr/>
          </p:nvSpPr>
          <p:spPr bwMode="auto">
            <a:xfrm>
              <a:off x="3742" y="2422"/>
              <a:ext cx="0" cy="55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01" name="Group 90"/>
            <p:cNvGrpSpPr>
              <a:grpSpLocks/>
            </p:cNvGrpSpPr>
            <p:nvPr/>
          </p:nvGrpSpPr>
          <p:grpSpPr bwMode="auto">
            <a:xfrm>
              <a:off x="2177" y="2459"/>
              <a:ext cx="1353" cy="405"/>
              <a:chOff x="1574" y="1856"/>
              <a:chExt cx="1353" cy="405"/>
            </a:xfrm>
          </p:grpSpPr>
          <p:grpSp>
            <p:nvGrpSpPr>
              <p:cNvPr id="7244" name="Group 91"/>
              <p:cNvGrpSpPr>
                <a:grpSpLocks/>
              </p:cNvGrpSpPr>
              <p:nvPr/>
            </p:nvGrpSpPr>
            <p:grpSpPr bwMode="auto">
              <a:xfrm>
                <a:off x="2553" y="1856"/>
                <a:ext cx="374" cy="405"/>
                <a:chOff x="2553" y="1856"/>
                <a:chExt cx="374" cy="405"/>
              </a:xfrm>
            </p:grpSpPr>
            <p:sp>
              <p:nvSpPr>
                <p:cNvPr id="7260" name="Rectangle 92"/>
                <p:cNvSpPr>
                  <a:spLocks noChangeArrowheads="1"/>
                </p:cNvSpPr>
                <p:nvPr/>
              </p:nvSpPr>
              <p:spPr bwMode="auto">
                <a:xfrm>
                  <a:off x="2553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0</a:t>
                  </a:r>
                </a:p>
              </p:txBody>
            </p:sp>
            <p:sp>
              <p:nvSpPr>
                <p:cNvPr id="7261" name="Rectangle 93"/>
                <p:cNvSpPr>
                  <a:spLocks noChangeArrowheads="1"/>
                </p:cNvSpPr>
                <p:nvPr/>
              </p:nvSpPr>
              <p:spPr bwMode="auto">
                <a:xfrm>
                  <a:off x="2617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62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813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3" name="Line 95"/>
                <p:cNvSpPr>
                  <a:spLocks noChangeShapeType="1"/>
                </p:cNvSpPr>
                <p:nvPr/>
              </p:nvSpPr>
              <p:spPr bwMode="auto">
                <a:xfrm>
                  <a:off x="2772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45" name="Group 96"/>
              <p:cNvGrpSpPr>
                <a:grpSpLocks/>
              </p:cNvGrpSpPr>
              <p:nvPr/>
            </p:nvGrpSpPr>
            <p:grpSpPr bwMode="auto">
              <a:xfrm>
                <a:off x="2226" y="1856"/>
                <a:ext cx="375" cy="405"/>
                <a:chOff x="2226" y="1856"/>
                <a:chExt cx="375" cy="405"/>
              </a:xfrm>
            </p:grpSpPr>
            <p:sp>
              <p:nvSpPr>
                <p:cNvPr id="7256" name="Rectangle 97"/>
                <p:cNvSpPr>
                  <a:spLocks noChangeArrowheads="1"/>
                </p:cNvSpPr>
                <p:nvPr/>
              </p:nvSpPr>
              <p:spPr bwMode="auto">
                <a:xfrm>
                  <a:off x="2226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1</a:t>
                  </a:r>
                </a:p>
              </p:txBody>
            </p:sp>
            <p:sp>
              <p:nvSpPr>
                <p:cNvPr id="7257" name="Rectangle 98"/>
                <p:cNvSpPr>
                  <a:spLocks noChangeArrowheads="1"/>
                </p:cNvSpPr>
                <p:nvPr/>
              </p:nvSpPr>
              <p:spPr bwMode="auto">
                <a:xfrm>
                  <a:off x="2291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58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487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9" name="Line 100"/>
                <p:cNvSpPr>
                  <a:spLocks noChangeShapeType="1"/>
                </p:cNvSpPr>
                <p:nvPr/>
              </p:nvSpPr>
              <p:spPr bwMode="auto">
                <a:xfrm>
                  <a:off x="2446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46" name="Group 101"/>
              <p:cNvGrpSpPr>
                <a:grpSpLocks/>
              </p:cNvGrpSpPr>
              <p:nvPr/>
            </p:nvGrpSpPr>
            <p:grpSpPr bwMode="auto">
              <a:xfrm>
                <a:off x="1900" y="1856"/>
                <a:ext cx="375" cy="405"/>
                <a:chOff x="1900" y="1856"/>
                <a:chExt cx="375" cy="405"/>
              </a:xfrm>
            </p:grpSpPr>
            <p:sp>
              <p:nvSpPr>
                <p:cNvPr id="7252" name="Rectangle 102"/>
                <p:cNvSpPr>
                  <a:spLocks noChangeArrowheads="1"/>
                </p:cNvSpPr>
                <p:nvPr/>
              </p:nvSpPr>
              <p:spPr bwMode="auto">
                <a:xfrm>
                  <a:off x="1900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2</a:t>
                  </a:r>
                </a:p>
              </p:txBody>
            </p:sp>
            <p:sp>
              <p:nvSpPr>
                <p:cNvPr id="7253" name="Rectangle 103"/>
                <p:cNvSpPr>
                  <a:spLocks noChangeArrowheads="1"/>
                </p:cNvSpPr>
                <p:nvPr/>
              </p:nvSpPr>
              <p:spPr bwMode="auto">
                <a:xfrm>
                  <a:off x="1965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54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2161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5" name="Line 105"/>
                <p:cNvSpPr>
                  <a:spLocks noChangeShapeType="1"/>
                </p:cNvSpPr>
                <p:nvPr/>
              </p:nvSpPr>
              <p:spPr bwMode="auto">
                <a:xfrm>
                  <a:off x="2120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47" name="Group 106"/>
              <p:cNvGrpSpPr>
                <a:grpSpLocks/>
              </p:cNvGrpSpPr>
              <p:nvPr/>
            </p:nvGrpSpPr>
            <p:grpSpPr bwMode="auto">
              <a:xfrm>
                <a:off x="1574" y="1856"/>
                <a:ext cx="375" cy="405"/>
                <a:chOff x="1574" y="1856"/>
                <a:chExt cx="375" cy="405"/>
              </a:xfrm>
            </p:grpSpPr>
            <p:sp>
              <p:nvSpPr>
                <p:cNvPr id="7248" name="Rectangle 107"/>
                <p:cNvSpPr>
                  <a:spLocks noChangeArrowheads="1"/>
                </p:cNvSpPr>
                <p:nvPr/>
              </p:nvSpPr>
              <p:spPr bwMode="auto">
                <a:xfrm>
                  <a:off x="1574" y="1886"/>
                  <a:ext cx="364" cy="21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eaLnBrk="0" hangingPunct="0"/>
                  <a:r>
                    <a:rPr lang="en-US" altLang="zh-TW" b="1">
                      <a:latin typeface="Times New Roman" pitchFamily="18" charset="0"/>
                      <a:ea typeface="新細明體" pitchFamily="18" charset="-120"/>
                    </a:rPr>
                    <a:t>A</a:t>
                  </a:r>
                  <a:r>
                    <a:rPr lang="en-US" altLang="zh-TW" b="1" baseline="-25000">
                      <a:latin typeface="Times New Roman" pitchFamily="18" charset="0"/>
                      <a:ea typeface="新細明體" pitchFamily="18" charset="-120"/>
                    </a:rPr>
                    <a:t>3</a:t>
                  </a:r>
                </a:p>
              </p:txBody>
            </p:sp>
            <p:sp>
              <p:nvSpPr>
                <p:cNvPr id="7249" name="Rectangle 108"/>
                <p:cNvSpPr>
                  <a:spLocks noChangeArrowheads="1"/>
                </p:cNvSpPr>
                <p:nvPr/>
              </p:nvSpPr>
              <p:spPr bwMode="auto">
                <a:xfrm>
                  <a:off x="1639" y="2048"/>
                  <a:ext cx="310" cy="131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50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1835" y="1856"/>
                  <a:ext cx="0" cy="1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1" name="Line 110"/>
                <p:cNvSpPr>
                  <a:spLocks noChangeShapeType="1"/>
                </p:cNvSpPr>
                <p:nvPr/>
              </p:nvSpPr>
              <p:spPr bwMode="auto">
                <a:xfrm>
                  <a:off x="1794" y="2187"/>
                  <a:ext cx="0" cy="7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202" name="Line 111"/>
            <p:cNvSpPr>
              <a:spLocks noChangeShapeType="1"/>
            </p:cNvSpPr>
            <p:nvPr/>
          </p:nvSpPr>
          <p:spPr bwMode="auto">
            <a:xfrm flipH="1">
              <a:off x="4635" y="2680"/>
              <a:ext cx="3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Line 112"/>
            <p:cNvSpPr>
              <a:spLocks noChangeShapeType="1"/>
            </p:cNvSpPr>
            <p:nvPr/>
          </p:nvSpPr>
          <p:spPr bwMode="auto">
            <a:xfrm flipH="1">
              <a:off x="2071" y="2790"/>
              <a:ext cx="203" cy="7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Line 113"/>
            <p:cNvSpPr>
              <a:spLocks noChangeShapeType="1"/>
            </p:cNvSpPr>
            <p:nvPr/>
          </p:nvSpPr>
          <p:spPr bwMode="auto">
            <a:xfrm>
              <a:off x="2071" y="2864"/>
              <a:ext cx="0" cy="14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Line 114"/>
            <p:cNvSpPr>
              <a:spLocks noChangeShapeType="1"/>
            </p:cNvSpPr>
            <p:nvPr/>
          </p:nvSpPr>
          <p:spPr bwMode="auto">
            <a:xfrm>
              <a:off x="2397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Line 115"/>
            <p:cNvSpPr>
              <a:spLocks noChangeShapeType="1"/>
            </p:cNvSpPr>
            <p:nvPr/>
          </p:nvSpPr>
          <p:spPr bwMode="auto">
            <a:xfrm>
              <a:off x="2723" y="2900"/>
              <a:ext cx="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Line 116"/>
            <p:cNvSpPr>
              <a:spLocks noChangeShapeType="1"/>
            </p:cNvSpPr>
            <p:nvPr/>
          </p:nvSpPr>
          <p:spPr bwMode="auto">
            <a:xfrm>
              <a:off x="3049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8" name="Line 117"/>
            <p:cNvSpPr>
              <a:spLocks noChangeShapeType="1"/>
            </p:cNvSpPr>
            <p:nvPr/>
          </p:nvSpPr>
          <p:spPr bwMode="auto">
            <a:xfrm>
              <a:off x="3375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9" name="Rectangle 118"/>
            <p:cNvSpPr>
              <a:spLocks noChangeArrowheads="1"/>
            </p:cNvSpPr>
            <p:nvPr/>
          </p:nvSpPr>
          <p:spPr bwMode="auto">
            <a:xfrm>
              <a:off x="4949" y="1679"/>
              <a:ext cx="351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7210" name="Rectangle 119"/>
            <p:cNvSpPr>
              <a:spLocks noChangeArrowheads="1"/>
            </p:cNvSpPr>
            <p:nvPr/>
          </p:nvSpPr>
          <p:spPr bwMode="auto">
            <a:xfrm>
              <a:off x="4990" y="2158"/>
              <a:ext cx="35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7211" name="Rectangle 120"/>
            <p:cNvSpPr>
              <a:spLocks noChangeArrowheads="1"/>
            </p:cNvSpPr>
            <p:nvPr/>
          </p:nvSpPr>
          <p:spPr bwMode="auto">
            <a:xfrm>
              <a:off x="4990" y="2563"/>
              <a:ext cx="336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B</a:t>
              </a:r>
              <a:r>
                <a:rPr lang="en-US" altLang="zh-TW" b="1" baseline="-25000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7212" name="Rectangle 121"/>
            <p:cNvSpPr>
              <a:spLocks noChangeArrowheads="1"/>
            </p:cNvSpPr>
            <p:nvPr/>
          </p:nvSpPr>
          <p:spPr bwMode="auto">
            <a:xfrm>
              <a:off x="4378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13" name="Rectangle 122"/>
            <p:cNvSpPr>
              <a:spLocks noChangeArrowheads="1"/>
            </p:cNvSpPr>
            <p:nvPr/>
          </p:nvSpPr>
          <p:spPr bwMode="auto">
            <a:xfrm>
              <a:off x="4012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1</a:t>
              </a:r>
            </a:p>
          </p:txBody>
        </p:sp>
        <p:sp>
          <p:nvSpPr>
            <p:cNvPr id="7214" name="Rectangle 123"/>
            <p:cNvSpPr>
              <a:spLocks noChangeArrowheads="1"/>
            </p:cNvSpPr>
            <p:nvPr/>
          </p:nvSpPr>
          <p:spPr bwMode="auto">
            <a:xfrm>
              <a:off x="3645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2</a:t>
              </a:r>
            </a:p>
          </p:txBody>
        </p:sp>
        <p:sp>
          <p:nvSpPr>
            <p:cNvPr id="7215" name="Rectangle 124"/>
            <p:cNvSpPr>
              <a:spLocks noChangeArrowheads="1"/>
            </p:cNvSpPr>
            <p:nvPr/>
          </p:nvSpPr>
          <p:spPr bwMode="auto">
            <a:xfrm>
              <a:off x="3276" y="2931"/>
              <a:ext cx="339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3</a:t>
              </a:r>
            </a:p>
          </p:txBody>
        </p:sp>
        <p:sp>
          <p:nvSpPr>
            <p:cNvPr id="7216" name="Rectangle 125"/>
            <p:cNvSpPr>
              <a:spLocks noChangeArrowheads="1"/>
            </p:cNvSpPr>
            <p:nvPr/>
          </p:nvSpPr>
          <p:spPr bwMode="auto">
            <a:xfrm>
              <a:off x="2951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4</a:t>
              </a:r>
            </a:p>
          </p:txBody>
        </p:sp>
        <p:sp>
          <p:nvSpPr>
            <p:cNvPr id="7217" name="Rectangle 126"/>
            <p:cNvSpPr>
              <a:spLocks noChangeArrowheads="1"/>
            </p:cNvSpPr>
            <p:nvPr/>
          </p:nvSpPr>
          <p:spPr bwMode="auto">
            <a:xfrm>
              <a:off x="2625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5</a:t>
              </a:r>
            </a:p>
          </p:txBody>
        </p:sp>
        <p:sp>
          <p:nvSpPr>
            <p:cNvPr id="7218" name="Rectangle 127"/>
            <p:cNvSpPr>
              <a:spLocks noChangeArrowheads="1"/>
            </p:cNvSpPr>
            <p:nvPr/>
          </p:nvSpPr>
          <p:spPr bwMode="auto">
            <a:xfrm>
              <a:off x="2258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6</a:t>
              </a:r>
            </a:p>
          </p:txBody>
        </p:sp>
        <p:sp>
          <p:nvSpPr>
            <p:cNvPr id="7219" name="Rectangle 128"/>
            <p:cNvSpPr>
              <a:spLocks noChangeArrowheads="1"/>
            </p:cNvSpPr>
            <p:nvPr/>
          </p:nvSpPr>
          <p:spPr bwMode="auto">
            <a:xfrm>
              <a:off x="1891" y="2931"/>
              <a:ext cx="338" cy="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latin typeface="Times New Roman" pitchFamily="18" charset="0"/>
                  <a:ea typeface="新細明體" pitchFamily="18" charset="-120"/>
                </a:rPr>
                <a:t>P</a:t>
              </a:r>
              <a:r>
                <a:rPr lang="en-US" altLang="zh-TW" b="1" baseline="-25000">
                  <a:latin typeface="Times New Roman" pitchFamily="18" charset="0"/>
                  <a:ea typeface="新細明體" pitchFamily="18" charset="-120"/>
                </a:rPr>
                <a:t>7</a:t>
              </a:r>
            </a:p>
          </p:txBody>
        </p:sp>
        <p:sp>
          <p:nvSpPr>
            <p:cNvPr id="7220" name="Line 129"/>
            <p:cNvSpPr>
              <a:spLocks noChangeShapeType="1"/>
            </p:cNvSpPr>
            <p:nvPr/>
          </p:nvSpPr>
          <p:spPr bwMode="auto">
            <a:xfrm>
              <a:off x="2723" y="2864"/>
              <a:ext cx="0" cy="1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Rectangle 130"/>
            <p:cNvSpPr>
              <a:spLocks noChangeArrowheads="1"/>
            </p:cNvSpPr>
            <p:nvPr/>
          </p:nvSpPr>
          <p:spPr bwMode="auto">
            <a:xfrm>
              <a:off x="3440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2" name="Rectangle 131"/>
            <p:cNvSpPr>
              <a:spLocks noChangeArrowheads="1"/>
            </p:cNvSpPr>
            <p:nvPr/>
          </p:nvSpPr>
          <p:spPr bwMode="auto">
            <a:xfrm>
              <a:off x="3768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3" name="Rectangle 132"/>
            <p:cNvSpPr>
              <a:spLocks noChangeArrowheads="1"/>
            </p:cNvSpPr>
            <p:nvPr/>
          </p:nvSpPr>
          <p:spPr bwMode="auto">
            <a:xfrm>
              <a:off x="4133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4" name="Rectangle 133"/>
            <p:cNvSpPr>
              <a:spLocks noChangeArrowheads="1"/>
            </p:cNvSpPr>
            <p:nvPr/>
          </p:nvSpPr>
          <p:spPr bwMode="auto">
            <a:xfrm>
              <a:off x="4419" y="980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25" name="Rectangle 134"/>
            <p:cNvSpPr>
              <a:spLocks noChangeArrowheads="1"/>
            </p:cNvSpPr>
            <p:nvPr/>
          </p:nvSpPr>
          <p:spPr bwMode="auto">
            <a:xfrm>
              <a:off x="4355" y="1763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6" name="Rectangle 135"/>
            <p:cNvSpPr>
              <a:spLocks noChangeArrowheads="1"/>
            </p:cNvSpPr>
            <p:nvPr/>
          </p:nvSpPr>
          <p:spPr bwMode="auto">
            <a:xfrm>
              <a:off x="3011" y="1331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7" name="Rectangle 136"/>
            <p:cNvSpPr>
              <a:spLocks noChangeArrowheads="1"/>
            </p:cNvSpPr>
            <p:nvPr/>
          </p:nvSpPr>
          <p:spPr bwMode="auto">
            <a:xfrm>
              <a:off x="2627" y="1331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8" name="Rectangle 137"/>
            <p:cNvSpPr>
              <a:spLocks noChangeArrowheads="1"/>
            </p:cNvSpPr>
            <p:nvPr/>
          </p:nvSpPr>
          <p:spPr bwMode="auto">
            <a:xfrm>
              <a:off x="2243" y="1331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29" name="Rectangle 138"/>
            <p:cNvSpPr>
              <a:spLocks noChangeArrowheads="1"/>
            </p:cNvSpPr>
            <p:nvPr/>
          </p:nvSpPr>
          <p:spPr bwMode="auto">
            <a:xfrm>
              <a:off x="2627" y="1763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0" name="Rectangle 139"/>
            <p:cNvSpPr>
              <a:spLocks noChangeArrowheads="1"/>
            </p:cNvSpPr>
            <p:nvPr/>
          </p:nvSpPr>
          <p:spPr bwMode="auto">
            <a:xfrm>
              <a:off x="2243" y="1763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1" name="Rectangle 140"/>
            <p:cNvSpPr>
              <a:spLocks noChangeArrowheads="1"/>
            </p:cNvSpPr>
            <p:nvPr/>
          </p:nvSpPr>
          <p:spPr bwMode="auto">
            <a:xfrm>
              <a:off x="2243" y="2195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2" name="Rectangle 141"/>
            <p:cNvSpPr>
              <a:spLocks noChangeArrowheads="1"/>
            </p:cNvSpPr>
            <p:nvPr/>
          </p:nvSpPr>
          <p:spPr bwMode="auto">
            <a:xfrm>
              <a:off x="4355" y="2195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3" name="Rectangle 142"/>
            <p:cNvSpPr>
              <a:spLocks noChangeArrowheads="1"/>
            </p:cNvSpPr>
            <p:nvPr/>
          </p:nvSpPr>
          <p:spPr bwMode="auto">
            <a:xfrm>
              <a:off x="4355" y="2627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4" name="Rectangle 143"/>
            <p:cNvSpPr>
              <a:spLocks noChangeArrowheads="1"/>
            </p:cNvSpPr>
            <p:nvPr/>
          </p:nvSpPr>
          <p:spPr bwMode="auto">
            <a:xfrm>
              <a:off x="3971" y="2627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5" name="Rectangle 144"/>
            <p:cNvSpPr>
              <a:spLocks noChangeArrowheads="1"/>
            </p:cNvSpPr>
            <p:nvPr/>
          </p:nvSpPr>
          <p:spPr bwMode="auto">
            <a:xfrm>
              <a:off x="3971" y="2195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6" name="Rectangle 145"/>
            <p:cNvSpPr>
              <a:spLocks noChangeArrowheads="1"/>
            </p:cNvSpPr>
            <p:nvPr/>
          </p:nvSpPr>
          <p:spPr bwMode="auto">
            <a:xfrm>
              <a:off x="3587" y="2627"/>
              <a:ext cx="272" cy="1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37" name="Rectangle 146"/>
            <p:cNvSpPr>
              <a:spLocks noChangeArrowheads="1"/>
            </p:cNvSpPr>
            <p:nvPr/>
          </p:nvSpPr>
          <p:spPr bwMode="auto">
            <a:xfrm>
              <a:off x="2327" y="1028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38" name="Rectangle 147"/>
            <p:cNvSpPr>
              <a:spLocks noChangeArrowheads="1"/>
            </p:cNvSpPr>
            <p:nvPr/>
          </p:nvSpPr>
          <p:spPr bwMode="auto">
            <a:xfrm>
              <a:off x="2693" y="1028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39" name="Rectangle 148"/>
            <p:cNvSpPr>
              <a:spLocks noChangeArrowheads="1"/>
            </p:cNvSpPr>
            <p:nvPr/>
          </p:nvSpPr>
          <p:spPr bwMode="auto">
            <a:xfrm>
              <a:off x="2979" y="1028"/>
              <a:ext cx="24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altLang="zh-TW" b="1">
                  <a:solidFill>
                    <a:srgbClr val="C91F03"/>
                  </a:solidFill>
                  <a:latin typeface="Times New Roman" pitchFamily="18" charset="0"/>
                  <a:ea typeface="新細明體" pitchFamily="18" charset="-120"/>
                </a:rPr>
                <a:t>0</a:t>
              </a:r>
            </a:p>
          </p:txBody>
        </p:sp>
        <p:sp>
          <p:nvSpPr>
            <p:cNvPr id="7240" name="Line 149"/>
            <p:cNvSpPr>
              <a:spLocks noChangeShapeType="1"/>
            </p:cNvSpPr>
            <p:nvPr/>
          </p:nvSpPr>
          <p:spPr bwMode="auto">
            <a:xfrm>
              <a:off x="2043" y="1611"/>
              <a:ext cx="264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1" name="Line 150"/>
            <p:cNvSpPr>
              <a:spLocks noChangeShapeType="1"/>
            </p:cNvSpPr>
            <p:nvPr/>
          </p:nvSpPr>
          <p:spPr bwMode="auto">
            <a:xfrm>
              <a:off x="2043" y="2043"/>
              <a:ext cx="264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2" name="Line 151"/>
            <p:cNvSpPr>
              <a:spLocks noChangeShapeType="1"/>
            </p:cNvSpPr>
            <p:nvPr/>
          </p:nvSpPr>
          <p:spPr bwMode="auto">
            <a:xfrm>
              <a:off x="2043" y="2475"/>
              <a:ext cx="2640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3" name="Line 152"/>
            <p:cNvSpPr>
              <a:spLocks noChangeShapeType="1"/>
            </p:cNvSpPr>
            <p:nvPr/>
          </p:nvSpPr>
          <p:spPr bwMode="auto">
            <a:xfrm>
              <a:off x="2043" y="3195"/>
              <a:ext cx="2688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CB66428-BC97-4F5A-A9B3-3212F0851749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0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E78BDF-BA01-490C-9F83-D09F4FF5AA4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zh-TW" smtClean="0">
                <a:latin typeface="Arial" pitchFamily="34" charset="0"/>
                <a:ea typeface="新細明體" pitchFamily="18" charset="-120"/>
                <a:cs typeface="Lotus" pitchFamily="2" charset="-78"/>
              </a:rPr>
              <a:t>محاسبات ساده رياضي</a:t>
            </a:r>
            <a:endParaRPr lang="en-US" altLang="zh-TW" smtClean="0">
              <a:latin typeface="Arial" pitchFamily="34" charset="0"/>
              <a:ea typeface="新細明體" pitchFamily="18" charset="-120"/>
              <a:cs typeface="Lotus" pitchFamily="2" charset="-78"/>
            </a:endParaRPr>
          </a:p>
        </p:txBody>
      </p:sp>
      <p:sp>
        <p:nvSpPr>
          <p:cNvPr id="103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752475" y="4505325"/>
            <a:ext cx="7943850" cy="1814513"/>
          </a:xfrm>
        </p:spPr>
        <p:txBody>
          <a:bodyPr/>
          <a:lstStyle/>
          <a:p>
            <a:pPr eaLnBrk="1" hangingPunct="1"/>
            <a:r>
              <a:rPr lang="en-US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A</a:t>
            </a:r>
            <a:r>
              <a:rPr lang="fa-IR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رايک مرتبه به چپ شيفت دادن</a:t>
            </a:r>
            <a:r>
              <a:rPr lang="en-US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. 2</a:t>
            </a:r>
            <a:r>
              <a:rPr lang="en-US" altLang="zh-TW" baseline="30000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i</a:t>
            </a:r>
            <a:r>
              <a:rPr lang="en-US" altLang="zh-TW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*A: </a:t>
            </a:r>
          </a:p>
          <a:p>
            <a:pPr eaLnBrk="1" hangingPunct="1"/>
            <a:r>
              <a:rPr lang="fa-IR" altLang="zh-TW" sz="2800" smtClean="0">
                <a:latin typeface="Arial" pitchFamily="34" charset="0"/>
                <a:ea typeface="新細明體" pitchFamily="18" charset="-120"/>
                <a:cs typeface="Arial" pitchFamily="34" charset="0"/>
              </a:rPr>
              <a:t>اين واضح است که ضرب مشتمل بر شيفت و جمع تکراري است.</a:t>
            </a:r>
            <a:endParaRPr lang="en-US" altLang="zh-TW" sz="2800" smtClean="0"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176338" y="2370138"/>
          <a:ext cx="2119312" cy="960437"/>
        </p:xfrm>
        <a:graphic>
          <a:graphicData uri="http://schemas.openxmlformats.org/presentationml/2006/ole">
            <p:oleObj spid="_x0000_s1026" name="Equation" r:id="rId3" imgW="965160" imgH="431640" progId="Equation.3">
              <p:embed/>
            </p:oleObj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1336675" y="3611563"/>
          <a:ext cx="7029450" cy="960437"/>
        </p:xfrm>
        <a:graphic>
          <a:graphicData uri="http://schemas.openxmlformats.org/presentationml/2006/ole">
            <p:oleObj spid="_x0000_s1027" name="Equation" r:id="rId4" imgW="3200400" imgH="431640" progId="Equation.3">
              <p:embed/>
            </p:oleObj>
          </a:graphicData>
        </a:graphic>
      </p:graphicFrame>
      <p:sp>
        <p:nvSpPr>
          <p:cNvPr id="103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0075" y="1443038"/>
            <a:ext cx="81153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altLang="zh-TW" sz="2800">
                <a:ea typeface="新細明體" pitchFamily="18" charset="-120"/>
              </a:rPr>
              <a:t>A*B</a:t>
            </a:r>
          </a:p>
          <a:p>
            <a:pPr marL="457200" indent="-457200" algn="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fa-IR" altLang="zh-TW" sz="2800">
                <a:latin typeface="Arial" pitchFamily="34" charset="0"/>
                <a:ea typeface="新細明體" pitchFamily="18" charset="-120"/>
                <a:cs typeface="Arial" pitchFamily="34" charset="0"/>
              </a:rPr>
              <a:t> تا بيت داشته باشد</a:t>
            </a:r>
            <a:r>
              <a:rPr lang="en-US" altLang="zh-TW" sz="2800">
                <a:latin typeface="Arial" pitchFamily="34" charset="0"/>
                <a:ea typeface="新細明體" pitchFamily="18" charset="-120"/>
                <a:cs typeface="Arial" pitchFamily="34" charset="0"/>
              </a:rPr>
              <a:t>N  B</a:t>
            </a:r>
            <a:r>
              <a:rPr lang="fa-IR" altLang="zh-TW" sz="2800">
                <a:latin typeface="Arial" pitchFamily="34" charset="0"/>
                <a:ea typeface="新細明體" pitchFamily="18" charset="-120"/>
                <a:cs typeface="Arial" pitchFamily="34" charset="0"/>
              </a:rPr>
              <a:t>اگر</a:t>
            </a:r>
            <a:endParaRPr lang="en-US" altLang="zh-TW" sz="2800"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1035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0075" y="3143250"/>
            <a:ext cx="51863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r"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en-US" altLang="zh-TW">
                <a:ea typeface="新細明體" pitchFamily="18" charset="-120"/>
                <a:cs typeface="Tahoma" pitchFamily="34" charset="0"/>
              </a:rPr>
              <a:t>       </a:t>
            </a:r>
            <a:r>
              <a:rPr lang="fa-IR" altLang="zh-TW">
                <a:ea typeface="新細明體" pitchFamily="18" charset="-120"/>
                <a:cs typeface="Tahoma" pitchFamily="34" charset="0"/>
              </a:rPr>
              <a:t> بيت دارد</a:t>
            </a:r>
            <a:r>
              <a:rPr lang="en-US" altLang="zh-TW">
                <a:ea typeface="新細明體" pitchFamily="18" charset="-120"/>
                <a:cs typeface="Tahoma" pitchFamily="34" charset="0"/>
              </a:rPr>
              <a:t>N+1  B</a:t>
            </a:r>
            <a:r>
              <a:rPr lang="fa-IR" altLang="zh-TW">
                <a:cs typeface="Tahoma" pitchFamily="34" charset="0"/>
              </a:rPr>
              <a:t>سپس زماني که </a:t>
            </a:r>
            <a:endParaRPr lang="en-US" altLang="zh-TW" sz="2800">
              <a:ea typeface="新細明體" pitchFamily="18" charset="-120"/>
            </a:endParaRPr>
          </a:p>
        </p:txBody>
      </p:sp>
      <p:graphicFrame>
        <p:nvGraphicFramePr>
          <p:cNvPr id="1028" name="Object 8"/>
          <p:cNvGraphicFramePr>
            <a:graphicFrameLocks noChangeAspect="1"/>
          </p:cNvGraphicFramePr>
          <p:nvPr/>
        </p:nvGraphicFramePr>
        <p:xfrm>
          <a:off x="3795713" y="2370138"/>
          <a:ext cx="3597275" cy="960437"/>
        </p:xfrm>
        <a:graphic>
          <a:graphicData uri="http://schemas.openxmlformats.org/presentationml/2006/ole">
            <p:oleObj spid="_x0000_s1028" name="Equation" r:id="rId5" imgW="163800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729E7C4-667C-41A3-876D-634932A9C978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82227A-1DFB-4B64-8D8A-1BFB69B19BD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ضرب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ن1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1293813" y="4356100"/>
            <a:ext cx="2830512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306513" y="4368800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Rectangle 5"/>
          <p:cNvSpPr>
            <a:spLocks noChangeArrowheads="1"/>
          </p:cNvSpPr>
          <p:nvPr/>
        </p:nvSpPr>
        <p:spPr bwMode="auto">
          <a:xfrm>
            <a:off x="2122488" y="4292600"/>
            <a:ext cx="1384300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حصلضرب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1" name="Rectangle 6"/>
          <p:cNvSpPr>
            <a:spLocks noChangeArrowheads="1"/>
          </p:cNvSpPr>
          <p:nvPr/>
        </p:nvSpPr>
        <p:spPr bwMode="auto">
          <a:xfrm>
            <a:off x="5808663" y="3138488"/>
            <a:ext cx="1500187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5921375" y="3165475"/>
            <a:ext cx="2068513" cy="479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Rectangle 8"/>
          <p:cNvSpPr>
            <a:spLocks noChangeArrowheads="1"/>
          </p:cNvSpPr>
          <p:nvPr/>
        </p:nvSpPr>
        <p:spPr bwMode="auto">
          <a:xfrm>
            <a:off x="6040438" y="3122613"/>
            <a:ext cx="160496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4" name="Rectangle 9"/>
          <p:cNvSpPr>
            <a:spLocks noChangeArrowheads="1"/>
          </p:cNvSpPr>
          <p:nvPr/>
        </p:nvSpPr>
        <p:spPr bwMode="auto">
          <a:xfrm>
            <a:off x="2106613" y="2122488"/>
            <a:ext cx="2830512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5" name="Rectangle 10"/>
          <p:cNvSpPr>
            <a:spLocks noChangeArrowheads="1"/>
          </p:cNvSpPr>
          <p:nvPr/>
        </p:nvSpPr>
        <p:spPr bwMode="auto">
          <a:xfrm>
            <a:off x="2119313" y="21351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6" name="Rectangle 11"/>
          <p:cNvSpPr>
            <a:spLocks noChangeArrowheads="1"/>
          </p:cNvSpPr>
          <p:nvPr/>
        </p:nvSpPr>
        <p:spPr bwMode="auto">
          <a:xfrm>
            <a:off x="2479675" y="2070100"/>
            <a:ext cx="2371725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7" name="Rectangle 12"/>
          <p:cNvSpPr>
            <a:spLocks noChangeArrowheads="1"/>
          </p:cNvSpPr>
          <p:nvPr/>
        </p:nvSpPr>
        <p:spPr bwMode="auto">
          <a:xfrm>
            <a:off x="1844675" y="3332163"/>
            <a:ext cx="1836738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</a:rPr>
              <a:t>ALU</a:t>
            </a:r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64بيتي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08" name="Line 13"/>
          <p:cNvSpPr>
            <a:spLocks noChangeShapeType="1"/>
          </p:cNvSpPr>
          <p:nvPr/>
        </p:nvSpPr>
        <p:spPr bwMode="auto">
          <a:xfrm>
            <a:off x="3092450" y="1976438"/>
            <a:ext cx="708025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9" name="Line 14"/>
          <p:cNvSpPr>
            <a:spLocks noChangeShapeType="1"/>
          </p:cNvSpPr>
          <p:nvPr/>
        </p:nvSpPr>
        <p:spPr bwMode="auto">
          <a:xfrm>
            <a:off x="6610350" y="304800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0" name="Rectangle 15"/>
          <p:cNvSpPr>
            <a:spLocks noChangeArrowheads="1"/>
          </p:cNvSpPr>
          <p:nvPr/>
        </p:nvSpPr>
        <p:spPr bwMode="auto">
          <a:xfrm>
            <a:off x="5059363" y="2032000"/>
            <a:ext cx="1192212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چپ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1" name="Rectangle 16"/>
          <p:cNvSpPr>
            <a:spLocks noChangeArrowheads="1"/>
          </p:cNvSpPr>
          <p:nvPr/>
        </p:nvSpPr>
        <p:spPr bwMode="auto">
          <a:xfrm>
            <a:off x="7000875" y="4213225"/>
            <a:ext cx="1419225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راست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2" name="Rectangle 17"/>
          <p:cNvSpPr>
            <a:spLocks noChangeArrowheads="1"/>
          </p:cNvSpPr>
          <p:nvPr/>
        </p:nvSpPr>
        <p:spPr bwMode="auto">
          <a:xfrm>
            <a:off x="4305300" y="4259263"/>
            <a:ext cx="835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نوشتن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3" name="AutoShape 18"/>
          <p:cNvSpPr>
            <a:spLocks noChangeArrowheads="1"/>
          </p:cNvSpPr>
          <p:nvPr/>
        </p:nvSpPr>
        <p:spPr bwMode="auto">
          <a:xfrm>
            <a:off x="5256213" y="4233863"/>
            <a:ext cx="1790700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4" name="Rectangle 19"/>
          <p:cNvSpPr>
            <a:spLocks noChangeArrowheads="1"/>
          </p:cNvSpPr>
          <p:nvPr/>
        </p:nvSpPr>
        <p:spPr bwMode="auto">
          <a:xfrm>
            <a:off x="5462588" y="4419600"/>
            <a:ext cx="81756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FF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کنترل</a:t>
            </a:r>
            <a:endParaRPr lang="en-US" altLang="zh-TW" sz="2800" b="1">
              <a:solidFill>
                <a:srgbClr val="0000FF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5" name="Rectangle 20"/>
          <p:cNvSpPr>
            <a:spLocks noChangeArrowheads="1"/>
          </p:cNvSpPr>
          <p:nvPr/>
        </p:nvSpPr>
        <p:spPr bwMode="auto">
          <a:xfrm>
            <a:off x="6138863" y="3554413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6" name="Rectangle 21"/>
          <p:cNvSpPr>
            <a:spLocks noChangeArrowheads="1"/>
          </p:cNvSpPr>
          <p:nvPr/>
        </p:nvSpPr>
        <p:spPr bwMode="auto">
          <a:xfrm>
            <a:off x="3305175" y="2454275"/>
            <a:ext cx="1014413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7" name="Rectangle 22"/>
          <p:cNvSpPr>
            <a:spLocks noChangeArrowheads="1"/>
          </p:cNvSpPr>
          <p:nvPr/>
        </p:nvSpPr>
        <p:spPr bwMode="auto">
          <a:xfrm>
            <a:off x="2754313" y="4724400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8218" name="Freeform 23"/>
          <p:cNvSpPr>
            <a:spLocks/>
          </p:cNvSpPr>
          <p:nvPr/>
        </p:nvSpPr>
        <p:spPr bwMode="auto">
          <a:xfrm>
            <a:off x="7061200" y="3414713"/>
            <a:ext cx="1587500" cy="1241425"/>
          </a:xfrm>
          <a:custGeom>
            <a:avLst/>
            <a:gdLst>
              <a:gd name="T0" fmla="*/ 0 w 901"/>
              <a:gd name="T1" fmla="*/ 2147483647 h 674"/>
              <a:gd name="T2" fmla="*/ 2147483647 w 901"/>
              <a:gd name="T3" fmla="*/ 2147483647 h 674"/>
              <a:gd name="T4" fmla="*/ 2147483647 w 901"/>
              <a:gd name="T5" fmla="*/ 6785474 h 674"/>
              <a:gd name="T6" fmla="*/ 1614288405 w 901"/>
              <a:gd name="T7" fmla="*/ 0 h 674"/>
              <a:gd name="T8" fmla="*/ 0 60000 65536"/>
              <a:gd name="T9" fmla="*/ 0 60000 65536"/>
              <a:gd name="T10" fmla="*/ 0 60000 65536"/>
              <a:gd name="T11" fmla="*/ 0 60000 65536"/>
              <a:gd name="T12" fmla="*/ 0 w 901"/>
              <a:gd name="T13" fmla="*/ 0 h 674"/>
              <a:gd name="T14" fmla="*/ 901 w 901"/>
              <a:gd name="T15" fmla="*/ 674 h 6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1" h="674">
                <a:moveTo>
                  <a:pt x="0" y="674"/>
                </a:moveTo>
                <a:lnTo>
                  <a:pt x="901" y="674"/>
                </a:lnTo>
                <a:lnTo>
                  <a:pt x="901" y="2"/>
                </a:lnTo>
                <a:lnTo>
                  <a:pt x="52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9" name="Freeform 24"/>
          <p:cNvSpPr>
            <a:spLocks/>
          </p:cNvSpPr>
          <p:nvPr/>
        </p:nvSpPr>
        <p:spPr bwMode="auto">
          <a:xfrm>
            <a:off x="4978400" y="2411413"/>
            <a:ext cx="679450" cy="1812925"/>
          </a:xfrm>
          <a:custGeom>
            <a:avLst/>
            <a:gdLst>
              <a:gd name="T0" fmla="*/ 1076107602 w 428"/>
              <a:gd name="T1" fmla="*/ 2147483647 h 1142"/>
              <a:gd name="T2" fmla="*/ 1076107602 w 428"/>
              <a:gd name="T3" fmla="*/ 0 h 1142"/>
              <a:gd name="T4" fmla="*/ 0 w 428"/>
              <a:gd name="T5" fmla="*/ 0 h 1142"/>
              <a:gd name="T6" fmla="*/ 0 w 428"/>
              <a:gd name="T7" fmla="*/ 0 h 1142"/>
              <a:gd name="T8" fmla="*/ 0 w 428"/>
              <a:gd name="T9" fmla="*/ 0 h 11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"/>
              <a:gd name="T16" fmla="*/ 0 h 1142"/>
              <a:gd name="T17" fmla="*/ 428 w 428"/>
              <a:gd name="T18" fmla="*/ 1142 h 11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" h="1142">
                <a:moveTo>
                  <a:pt x="427" y="1141"/>
                </a:moveTo>
                <a:lnTo>
                  <a:pt x="427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0" name="Freeform 25"/>
          <p:cNvSpPr>
            <a:spLocks/>
          </p:cNvSpPr>
          <p:nvPr/>
        </p:nvSpPr>
        <p:spPr bwMode="auto">
          <a:xfrm>
            <a:off x="3759200" y="3592513"/>
            <a:ext cx="1698625" cy="646112"/>
          </a:xfrm>
          <a:custGeom>
            <a:avLst/>
            <a:gdLst>
              <a:gd name="T0" fmla="*/ 2147483647 w 1142"/>
              <a:gd name="T1" fmla="*/ 1023182736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1" name="Freeform 26"/>
          <p:cNvSpPr>
            <a:spLocks/>
          </p:cNvSpPr>
          <p:nvPr/>
        </p:nvSpPr>
        <p:spPr bwMode="auto">
          <a:xfrm>
            <a:off x="4165600" y="4629150"/>
            <a:ext cx="1103313" cy="1588"/>
          </a:xfrm>
          <a:custGeom>
            <a:avLst/>
            <a:gdLst>
              <a:gd name="T0" fmla="*/ 1748989409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2" name="Freeform 27"/>
          <p:cNvSpPr>
            <a:spLocks/>
          </p:cNvSpPr>
          <p:nvPr/>
        </p:nvSpPr>
        <p:spPr bwMode="auto">
          <a:xfrm>
            <a:off x="1498600" y="3122613"/>
            <a:ext cx="2562225" cy="865187"/>
          </a:xfrm>
          <a:custGeom>
            <a:avLst/>
            <a:gdLst>
              <a:gd name="T0" fmla="*/ 0 w 1515"/>
              <a:gd name="T1" fmla="*/ 25201543 h 545"/>
              <a:gd name="T2" fmla="*/ 1126952868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2147483647 w 1515"/>
              <a:gd name="T11" fmla="*/ 509071239 h 545"/>
              <a:gd name="T12" fmla="*/ 1739053847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3" name="Freeform 28"/>
          <p:cNvSpPr>
            <a:spLocks/>
          </p:cNvSpPr>
          <p:nvPr/>
        </p:nvSpPr>
        <p:spPr bwMode="auto">
          <a:xfrm>
            <a:off x="2743200" y="3968750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4" name="Freeform 29"/>
          <p:cNvSpPr>
            <a:spLocks/>
          </p:cNvSpPr>
          <p:nvPr/>
        </p:nvSpPr>
        <p:spPr bwMode="auto">
          <a:xfrm>
            <a:off x="830263" y="2665413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5" name="Freeform 30"/>
          <p:cNvSpPr>
            <a:spLocks/>
          </p:cNvSpPr>
          <p:nvPr/>
        </p:nvSpPr>
        <p:spPr bwMode="auto">
          <a:xfrm>
            <a:off x="3370263" y="2546350"/>
            <a:ext cx="1587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6" name="Line 31"/>
          <p:cNvSpPr>
            <a:spLocks noChangeShapeType="1"/>
          </p:cNvSpPr>
          <p:nvPr/>
        </p:nvSpPr>
        <p:spPr bwMode="auto">
          <a:xfrm flipH="1">
            <a:off x="6915150" y="3609975"/>
            <a:ext cx="1038225" cy="666750"/>
          </a:xfrm>
          <a:prstGeom prst="line">
            <a:avLst/>
          </a:prstGeom>
          <a:noFill/>
          <a:ln w="127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82900EB-67E3-4938-8A37-8410CA95D5C7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084097-EC50-41A7-AEDB-92F2F7E084C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0"/>
            <a:ext cx="6583363" cy="639763"/>
          </a:xfrm>
        </p:spPr>
        <p:txBody>
          <a:bodyPr/>
          <a:lstStyle/>
          <a:p>
            <a:pPr eaLnBrk="1" hangingPunct="1"/>
            <a:r>
              <a:rPr lang="fa-IR" sz="3200" smtClean="0">
                <a:cs typeface="Lotus" pitchFamily="2" charset="-78"/>
              </a:rPr>
              <a:t>الگوريتم ضرب ور</a:t>
            </a:r>
            <a:r>
              <a:rPr lang="ar-SA" sz="3200" b="1" smtClean="0">
                <a:cs typeface="Lotus" pitchFamily="2" charset="-78"/>
              </a:rPr>
              <a:t>ژ</a:t>
            </a:r>
            <a:r>
              <a:rPr lang="fa-IR" sz="3200" smtClean="0">
                <a:cs typeface="Lotus" pitchFamily="2" charset="-78"/>
              </a:rPr>
              <a:t>ن1 </a:t>
            </a:r>
            <a:endParaRPr lang="en-US" sz="3200" smtClean="0">
              <a:cs typeface="Lotus" pitchFamily="2" charset="-78"/>
            </a:endParaRPr>
          </a:p>
        </p:txBody>
      </p:sp>
      <p:sp>
        <p:nvSpPr>
          <p:cNvPr id="9222" name="Rectangle 3"/>
          <p:cNvSpPr>
            <a:spLocks noChangeArrowheads="1"/>
          </p:cNvSpPr>
          <p:nvPr/>
        </p:nvSpPr>
        <p:spPr bwMode="auto">
          <a:xfrm>
            <a:off x="4481513" y="4837113"/>
            <a:ext cx="2560637" cy="273050"/>
          </a:xfrm>
          <a:prstGeom prst="rect">
            <a:avLst/>
          </a:prstGeom>
          <a:solidFill>
            <a:srgbClr val="FFFFFF"/>
          </a:solidFill>
          <a:ln w="1270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3559175" y="4740275"/>
            <a:ext cx="4540250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rtl="1" eaLnBrk="0" hangingPunct="0"/>
            <a:r>
              <a:rPr lang="en-US" altLang="zh-TW" sz="2200" b="1" dirty="0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3. </a:t>
            </a:r>
            <a:r>
              <a:rPr lang="fa-IR" altLang="zh-TW" sz="2200" b="1" dirty="0">
                <a:solidFill>
                  <a:srgbClr val="000000"/>
                </a:solidFill>
                <a:latin typeface="Arial" pitchFamily="34" charset="0"/>
                <a:ea typeface="新細明體" pitchFamily="18" charset="-120"/>
                <a:cs typeface="Arial" pitchFamily="34" charset="0"/>
              </a:rPr>
              <a:t>يک بيت مضروب فيه را به راست شيفت بده</a:t>
            </a:r>
            <a:endParaRPr lang="en-US" altLang="zh-TW" sz="2200" b="1" dirty="0">
              <a:solidFill>
                <a:srgbClr val="000000"/>
              </a:solidFill>
              <a:latin typeface="Arial" pitchFamily="34" charset="0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3452813" y="4760913"/>
            <a:ext cx="4783137" cy="4079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AutoShape 6"/>
          <p:cNvSpPr>
            <a:spLocks noChangeArrowheads="1"/>
          </p:cNvSpPr>
          <p:nvPr/>
        </p:nvSpPr>
        <p:spPr bwMode="auto">
          <a:xfrm>
            <a:off x="4965700" y="6445250"/>
            <a:ext cx="904875" cy="249238"/>
          </a:xfrm>
          <a:prstGeom prst="roundRect">
            <a:avLst>
              <a:gd name="adj" fmla="val 43542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Rectangle 7"/>
          <p:cNvSpPr>
            <a:spLocks noChangeArrowheads="1"/>
          </p:cNvSpPr>
          <p:nvPr/>
        </p:nvSpPr>
        <p:spPr bwMode="auto">
          <a:xfrm>
            <a:off x="5051425" y="6376988"/>
            <a:ext cx="582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پايان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27" name="Rectangle 8"/>
          <p:cNvSpPr>
            <a:spLocks noChangeArrowheads="1"/>
          </p:cNvSpPr>
          <p:nvPr/>
        </p:nvSpPr>
        <p:spPr bwMode="auto">
          <a:xfrm>
            <a:off x="5399088" y="6089650"/>
            <a:ext cx="414337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بله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28" name="Rectangle 9"/>
          <p:cNvSpPr>
            <a:spLocks noChangeArrowheads="1"/>
          </p:cNvSpPr>
          <p:nvPr/>
        </p:nvSpPr>
        <p:spPr bwMode="auto">
          <a:xfrm>
            <a:off x="4443413" y="4089400"/>
            <a:ext cx="2711450" cy="1651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Rectangle 10"/>
          <p:cNvSpPr>
            <a:spLocks noChangeArrowheads="1"/>
          </p:cNvSpPr>
          <p:nvPr/>
        </p:nvSpPr>
        <p:spPr bwMode="auto">
          <a:xfrm>
            <a:off x="3348038" y="3992563"/>
            <a:ext cx="5221287" cy="428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indent="365125" algn="r" rtl="1" eaLnBrk="0" hangingPunct="0"/>
            <a:r>
              <a:rPr lang="en-US" altLang="zh-TW" sz="22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2. </a:t>
            </a:r>
            <a:r>
              <a:rPr lang="fa-IR" altLang="zh-TW" sz="22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يک بيت مضروب را به چپ شيفت بده</a:t>
            </a:r>
            <a:r>
              <a:rPr lang="en-US" altLang="zh-TW" sz="22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.</a:t>
            </a:r>
          </a:p>
        </p:txBody>
      </p:sp>
      <p:sp>
        <p:nvSpPr>
          <p:cNvPr id="9230" name="Rectangle 11"/>
          <p:cNvSpPr>
            <a:spLocks noChangeArrowheads="1"/>
          </p:cNvSpPr>
          <p:nvPr/>
        </p:nvSpPr>
        <p:spPr bwMode="auto">
          <a:xfrm>
            <a:off x="3254375" y="3984625"/>
            <a:ext cx="4856163" cy="3841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Rectangle 12"/>
          <p:cNvSpPr>
            <a:spLocks noChangeArrowheads="1"/>
          </p:cNvSpPr>
          <p:nvPr/>
        </p:nvSpPr>
        <p:spPr bwMode="auto">
          <a:xfrm>
            <a:off x="6494463" y="5475288"/>
            <a:ext cx="1508125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نه</a:t>
            </a: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: &lt; 32 </a:t>
            </a:r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32" name="Rectangle 13"/>
          <p:cNvSpPr>
            <a:spLocks noChangeArrowheads="1"/>
          </p:cNvSpPr>
          <p:nvPr/>
        </p:nvSpPr>
        <p:spPr bwMode="auto">
          <a:xfrm>
            <a:off x="5037138" y="1647825"/>
            <a:ext cx="1081087" cy="45085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233" name="Group 14"/>
          <p:cNvGrpSpPr>
            <a:grpSpLocks/>
          </p:cNvGrpSpPr>
          <p:nvPr/>
        </p:nvGrpSpPr>
        <p:grpSpPr bwMode="auto">
          <a:xfrm>
            <a:off x="5121275" y="1417638"/>
            <a:ext cx="1323975" cy="730250"/>
            <a:chOff x="3520" y="758"/>
            <a:chExt cx="731" cy="289"/>
          </a:xfrm>
        </p:grpSpPr>
        <p:sp>
          <p:nvSpPr>
            <p:cNvPr id="9255" name="Rectangle 15"/>
            <p:cNvSpPr>
              <a:spLocks noChangeArrowheads="1"/>
            </p:cNvSpPr>
            <p:nvPr/>
          </p:nvSpPr>
          <p:spPr bwMode="auto">
            <a:xfrm>
              <a:off x="3564" y="758"/>
              <a:ext cx="207" cy="157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rtl="1" eaLnBrk="0" hangingPunct="0"/>
              <a:r>
                <a: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</a:rPr>
                <a:t>1.</a:t>
              </a:r>
            </a:p>
          </p:txBody>
        </p:sp>
        <p:grpSp>
          <p:nvGrpSpPr>
            <p:cNvPr id="9256" name="Group 16"/>
            <p:cNvGrpSpPr>
              <a:grpSpLocks/>
            </p:cNvGrpSpPr>
            <p:nvPr/>
          </p:nvGrpSpPr>
          <p:grpSpPr bwMode="auto">
            <a:xfrm>
              <a:off x="3520" y="784"/>
              <a:ext cx="731" cy="263"/>
              <a:chOff x="3520" y="784"/>
              <a:chExt cx="731" cy="263"/>
            </a:xfrm>
          </p:grpSpPr>
          <p:sp>
            <p:nvSpPr>
              <p:cNvPr id="9257" name="Rectangle 17"/>
              <p:cNvSpPr>
                <a:spLocks noChangeArrowheads="1"/>
              </p:cNvSpPr>
              <p:nvPr/>
            </p:nvSpPr>
            <p:spPr bwMode="auto">
              <a:xfrm>
                <a:off x="3752" y="784"/>
                <a:ext cx="314" cy="156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rtl="1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تست</a:t>
                </a:r>
                <a:endParaRPr lang="en-US" altLang="zh-TW" sz="2000" b="1">
                  <a:solidFill>
                    <a:srgbClr val="000000"/>
                  </a:solidFill>
                  <a:latin typeface="Times New Roman" pitchFamily="18" charset="0"/>
                  <a:ea typeface="新細明體" pitchFamily="18" charset="-120"/>
                  <a:cs typeface="Times New Roman" pitchFamily="18" charset="0"/>
                </a:endParaRPr>
              </a:p>
            </p:txBody>
          </p:sp>
          <p:sp>
            <p:nvSpPr>
              <p:cNvPr id="9258" name="Rectangle 18"/>
              <p:cNvSpPr>
                <a:spLocks noChangeArrowheads="1"/>
              </p:cNvSpPr>
              <p:nvPr/>
            </p:nvSpPr>
            <p:spPr bwMode="auto">
              <a:xfrm>
                <a:off x="3520" y="890"/>
                <a:ext cx="731" cy="15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r" rtl="1" eaLnBrk="0" hangingPunct="0"/>
                <a:r>
                  <a:rPr lang="fa-IR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مضروب فيه</a:t>
                </a:r>
                <a:r>
                  <a:rPr lang="en-US" altLang="zh-TW" sz="2000" b="1">
                    <a:solidFill>
                      <a:srgbClr val="000000"/>
                    </a:solidFill>
                    <a:latin typeface="Times New Roman" pitchFamily="18" charset="0"/>
                    <a:ea typeface="新細明體" pitchFamily="18" charset="-120"/>
                    <a:cs typeface="Times New Roman" pitchFamily="18" charset="0"/>
                  </a:rPr>
                  <a:t>0</a:t>
                </a:r>
              </a:p>
            </p:txBody>
          </p:sp>
        </p:grpSp>
      </p:grpSp>
      <p:sp>
        <p:nvSpPr>
          <p:cNvPr id="9234" name="Rectangle 19"/>
          <p:cNvSpPr>
            <a:spLocks noChangeArrowheads="1"/>
          </p:cNvSpPr>
          <p:nvPr/>
        </p:nvSpPr>
        <p:spPr bwMode="auto">
          <a:xfrm>
            <a:off x="6648450" y="1446213"/>
            <a:ext cx="17272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fa-IR" altLang="zh-TW" sz="20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 = 0</a:t>
            </a:r>
          </a:p>
        </p:txBody>
      </p:sp>
      <p:sp>
        <p:nvSpPr>
          <p:cNvPr id="9235" name="Rectangle 20"/>
          <p:cNvSpPr>
            <a:spLocks noChangeArrowheads="1"/>
          </p:cNvSpPr>
          <p:nvPr/>
        </p:nvSpPr>
        <p:spPr bwMode="auto">
          <a:xfrm>
            <a:off x="3127375" y="1423988"/>
            <a:ext cx="1598613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fa-IR" altLang="zh-TW" sz="20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r>
              <a:rPr lang="en-US" altLang="zh-TW" sz="20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0=1</a:t>
            </a:r>
          </a:p>
        </p:txBody>
      </p:sp>
      <p:sp>
        <p:nvSpPr>
          <p:cNvPr id="9236" name="Rectangle 21"/>
          <p:cNvSpPr>
            <a:spLocks noChangeArrowheads="1"/>
          </p:cNvSpPr>
          <p:nvPr/>
        </p:nvSpPr>
        <p:spPr bwMode="auto">
          <a:xfrm>
            <a:off x="3609975" y="2843213"/>
            <a:ext cx="2987675" cy="3254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7" name="Rectangle 22"/>
          <p:cNvSpPr>
            <a:spLocks noChangeArrowheads="1"/>
          </p:cNvSpPr>
          <p:nvPr/>
        </p:nvSpPr>
        <p:spPr bwMode="auto">
          <a:xfrm>
            <a:off x="2867025" y="2732088"/>
            <a:ext cx="4062413" cy="7048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rtl="1" eaLnBrk="0" hangingPunct="0"/>
            <a:r>
              <a:rPr lang="en-US" altLang="zh-TW" sz="20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1</a:t>
            </a:r>
            <a:r>
              <a:rPr lang="fa-IR" altLang="zh-TW" sz="20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</a:rPr>
              <a:t>. </a:t>
            </a:r>
            <a:r>
              <a:rPr lang="fa-IR" altLang="zh-TW" sz="20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</a:t>
            </a:r>
            <a:r>
              <a:rPr lang="fa-IR" altLang="zh-TW" sz="20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را جمع کن با حاصلضرب&amp; نتيجه</a:t>
            </a:r>
          </a:p>
          <a:p>
            <a:pPr algn="r" rtl="1" eaLnBrk="0" hangingPunct="0"/>
            <a:r>
              <a:rPr lang="fa-IR" altLang="zh-TW" sz="2000" b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را در ثبات حاصلضرب قرار بده</a:t>
            </a:r>
            <a:endParaRPr lang="en-US" altLang="zh-TW" sz="2000" b="1" dirty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38" name="Rectangle 23"/>
          <p:cNvSpPr>
            <a:spLocks noChangeArrowheads="1"/>
          </p:cNvSpPr>
          <p:nvPr/>
        </p:nvSpPr>
        <p:spPr bwMode="auto">
          <a:xfrm>
            <a:off x="2925763" y="2711450"/>
            <a:ext cx="4335462" cy="6937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9" name="Freeform 24"/>
          <p:cNvSpPr>
            <a:spLocks/>
          </p:cNvSpPr>
          <p:nvPr/>
        </p:nvSpPr>
        <p:spPr bwMode="auto">
          <a:xfrm>
            <a:off x="4908550" y="5353050"/>
            <a:ext cx="1636713" cy="862013"/>
          </a:xfrm>
          <a:custGeom>
            <a:avLst/>
            <a:gdLst>
              <a:gd name="T0" fmla="*/ 1261945820 w 1023"/>
              <a:gd name="T1" fmla="*/ 0 h 560"/>
              <a:gd name="T2" fmla="*/ 2147483647 w 1023"/>
              <a:gd name="T3" fmla="*/ 649235775 h 560"/>
              <a:gd name="T4" fmla="*/ 1261945820 w 1023"/>
              <a:gd name="T5" fmla="*/ 1324535118 h 560"/>
              <a:gd name="T6" fmla="*/ 0 w 1023"/>
              <a:gd name="T7" fmla="*/ 649235775 h 560"/>
              <a:gd name="T8" fmla="*/ 1261945820 w 1023"/>
              <a:gd name="T9" fmla="*/ 0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3"/>
              <a:gd name="T16" fmla="*/ 0 h 560"/>
              <a:gd name="T17" fmla="*/ 1023 w 1023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3" h="560">
                <a:moveTo>
                  <a:pt x="493" y="0"/>
                </a:moveTo>
                <a:lnTo>
                  <a:pt x="1022" y="274"/>
                </a:lnTo>
                <a:lnTo>
                  <a:pt x="493" y="559"/>
                </a:lnTo>
                <a:lnTo>
                  <a:pt x="0" y="274"/>
                </a:lnTo>
                <a:lnTo>
                  <a:pt x="493" y="0"/>
                </a:lnTo>
              </a:path>
            </a:pathLst>
          </a:custGeom>
          <a:solidFill>
            <a:srgbClr val="FFFFFF"/>
          </a:solidFill>
          <a:ln w="127000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0" name="Rectangle 25"/>
          <p:cNvSpPr>
            <a:spLocks noChangeArrowheads="1"/>
          </p:cNvSpPr>
          <p:nvPr/>
        </p:nvSpPr>
        <p:spPr bwMode="auto">
          <a:xfrm>
            <a:off x="5167313" y="5710238"/>
            <a:ext cx="1117600" cy="147637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1" name="Rectangle 26"/>
          <p:cNvSpPr>
            <a:spLocks noChangeArrowheads="1"/>
          </p:cNvSpPr>
          <p:nvPr/>
        </p:nvSpPr>
        <p:spPr bwMode="auto">
          <a:xfrm>
            <a:off x="4664075" y="5532438"/>
            <a:ext cx="1530350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 مرتبه تکرار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42" name="AutoShape 27"/>
          <p:cNvSpPr>
            <a:spLocks noChangeArrowheads="1"/>
          </p:cNvSpPr>
          <p:nvPr/>
        </p:nvSpPr>
        <p:spPr bwMode="auto">
          <a:xfrm>
            <a:off x="5273675" y="663575"/>
            <a:ext cx="885825" cy="247650"/>
          </a:xfrm>
          <a:prstGeom prst="roundRect">
            <a:avLst>
              <a:gd name="adj" fmla="val 43778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3" name="Rectangle 28"/>
          <p:cNvSpPr>
            <a:spLocks noChangeArrowheads="1"/>
          </p:cNvSpPr>
          <p:nvPr/>
        </p:nvSpPr>
        <p:spPr bwMode="auto">
          <a:xfrm>
            <a:off x="5121275" y="593725"/>
            <a:ext cx="1128713" cy="3937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fa-IR" altLang="zh-TW" sz="20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شروع</a:t>
            </a:r>
            <a:endParaRPr lang="en-US" altLang="zh-TW" sz="20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244" name="AutoShape 29"/>
          <p:cNvSpPr>
            <a:spLocks noChangeArrowheads="1"/>
          </p:cNvSpPr>
          <p:nvPr/>
        </p:nvSpPr>
        <p:spPr bwMode="auto">
          <a:xfrm>
            <a:off x="4768850" y="1327150"/>
            <a:ext cx="1971675" cy="960438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5" name="AutoShape 30"/>
          <p:cNvSpPr>
            <a:spLocks noChangeArrowheads="1"/>
          </p:cNvSpPr>
          <p:nvPr/>
        </p:nvSpPr>
        <p:spPr bwMode="auto">
          <a:xfrm>
            <a:off x="4325938" y="5365750"/>
            <a:ext cx="2209800" cy="828675"/>
          </a:xfrm>
          <a:prstGeom prst="diamond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46" name="Freeform 31"/>
          <p:cNvSpPr>
            <a:spLocks/>
          </p:cNvSpPr>
          <p:nvPr/>
        </p:nvSpPr>
        <p:spPr bwMode="auto">
          <a:xfrm>
            <a:off x="3441700" y="1824038"/>
            <a:ext cx="1314450" cy="871537"/>
          </a:xfrm>
          <a:custGeom>
            <a:avLst/>
            <a:gdLst>
              <a:gd name="T0" fmla="*/ 2099363919 w 822"/>
              <a:gd name="T1" fmla="*/ 0 h 566"/>
              <a:gd name="T2" fmla="*/ 0 w 822"/>
              <a:gd name="T3" fmla="*/ 0 h 566"/>
              <a:gd name="T4" fmla="*/ 0 w 822"/>
              <a:gd name="T5" fmla="*/ 1339636866 h 566"/>
              <a:gd name="T6" fmla="*/ 0 60000 65536"/>
              <a:gd name="T7" fmla="*/ 0 60000 65536"/>
              <a:gd name="T8" fmla="*/ 0 60000 65536"/>
              <a:gd name="T9" fmla="*/ 0 w 822"/>
              <a:gd name="T10" fmla="*/ 0 h 566"/>
              <a:gd name="T11" fmla="*/ 822 w 822"/>
              <a:gd name="T12" fmla="*/ 566 h 5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2" h="566">
                <a:moveTo>
                  <a:pt x="821" y="0"/>
                </a:moveTo>
                <a:lnTo>
                  <a:pt x="0" y="0"/>
                </a:lnTo>
                <a:lnTo>
                  <a:pt x="0" y="56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7" name="Freeform 32"/>
          <p:cNvSpPr>
            <a:spLocks/>
          </p:cNvSpPr>
          <p:nvPr/>
        </p:nvSpPr>
        <p:spPr bwMode="auto">
          <a:xfrm>
            <a:off x="3476625" y="3411538"/>
            <a:ext cx="2066925" cy="596900"/>
          </a:xfrm>
          <a:custGeom>
            <a:avLst/>
            <a:gdLst>
              <a:gd name="T0" fmla="*/ 0 w 1292"/>
              <a:gd name="T1" fmla="*/ 0 h 459"/>
              <a:gd name="T2" fmla="*/ 0 w 1292"/>
              <a:gd name="T3" fmla="*/ 306095262 h 459"/>
              <a:gd name="T4" fmla="*/ 2147483647 w 1292"/>
              <a:gd name="T5" fmla="*/ 306095262 h 459"/>
              <a:gd name="T6" fmla="*/ 2147483647 w 1292"/>
              <a:gd name="T7" fmla="*/ 774539640 h 459"/>
              <a:gd name="T8" fmla="*/ 0 60000 65536"/>
              <a:gd name="T9" fmla="*/ 0 60000 65536"/>
              <a:gd name="T10" fmla="*/ 0 60000 65536"/>
              <a:gd name="T11" fmla="*/ 0 60000 65536"/>
              <a:gd name="T12" fmla="*/ 0 w 1292"/>
              <a:gd name="T13" fmla="*/ 0 h 459"/>
              <a:gd name="T14" fmla="*/ 1292 w 1292"/>
              <a:gd name="T15" fmla="*/ 459 h 4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2" h="459">
                <a:moveTo>
                  <a:pt x="0" y="0"/>
                </a:moveTo>
                <a:lnTo>
                  <a:pt x="0" y="181"/>
                </a:lnTo>
                <a:lnTo>
                  <a:pt x="1291" y="181"/>
                </a:lnTo>
                <a:lnTo>
                  <a:pt x="1291" y="45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8" name="Freeform 33"/>
          <p:cNvSpPr>
            <a:spLocks/>
          </p:cNvSpPr>
          <p:nvPr/>
        </p:nvSpPr>
        <p:spPr bwMode="auto">
          <a:xfrm>
            <a:off x="6019800" y="1824038"/>
            <a:ext cx="1400175" cy="2168525"/>
          </a:xfrm>
          <a:custGeom>
            <a:avLst/>
            <a:gdLst>
              <a:gd name="T0" fmla="*/ 1229107276 w 875"/>
              <a:gd name="T1" fmla="*/ 0 h 1409"/>
              <a:gd name="T2" fmla="*/ 2147483647 w 875"/>
              <a:gd name="T3" fmla="*/ 0 h 1409"/>
              <a:gd name="T4" fmla="*/ 2147483647 w 875"/>
              <a:gd name="T5" fmla="*/ 2147483647 h 1409"/>
              <a:gd name="T6" fmla="*/ 0 w 875"/>
              <a:gd name="T7" fmla="*/ 2147483647 h 1409"/>
              <a:gd name="T8" fmla="*/ 0 w 875"/>
              <a:gd name="T9" fmla="*/ 2147483647 h 1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"/>
              <a:gd name="T16" fmla="*/ 0 h 1409"/>
              <a:gd name="T17" fmla="*/ 875 w 875"/>
              <a:gd name="T18" fmla="*/ 1409 h 1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" h="1409">
                <a:moveTo>
                  <a:pt x="480" y="0"/>
                </a:moveTo>
                <a:lnTo>
                  <a:pt x="874" y="0"/>
                </a:lnTo>
                <a:lnTo>
                  <a:pt x="874" y="1152"/>
                </a:lnTo>
                <a:lnTo>
                  <a:pt x="0" y="1152"/>
                </a:lnTo>
                <a:lnTo>
                  <a:pt x="0" y="140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9" name="Freeform 34"/>
          <p:cNvSpPr>
            <a:spLocks/>
          </p:cNvSpPr>
          <p:nvPr/>
        </p:nvSpPr>
        <p:spPr bwMode="auto">
          <a:xfrm>
            <a:off x="5745163" y="4351338"/>
            <a:ext cx="1587" cy="363537"/>
          </a:xfrm>
          <a:custGeom>
            <a:avLst/>
            <a:gdLst>
              <a:gd name="T0" fmla="*/ 0 w 1"/>
              <a:gd name="T1" fmla="*/ 0 h 236"/>
              <a:gd name="T2" fmla="*/ 0 w 1"/>
              <a:gd name="T3" fmla="*/ 557624215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0" name="Freeform 35"/>
          <p:cNvSpPr>
            <a:spLocks/>
          </p:cNvSpPr>
          <p:nvPr/>
        </p:nvSpPr>
        <p:spPr bwMode="auto">
          <a:xfrm>
            <a:off x="5445125" y="5159375"/>
            <a:ext cx="1588" cy="247650"/>
          </a:xfrm>
          <a:custGeom>
            <a:avLst/>
            <a:gdLst>
              <a:gd name="T0" fmla="*/ 0 w 1"/>
              <a:gd name="T1" fmla="*/ 0 h 161"/>
              <a:gd name="T2" fmla="*/ 0 w 1"/>
              <a:gd name="T3" fmla="*/ 378569125 h 161"/>
              <a:gd name="T4" fmla="*/ 0 60000 65536"/>
              <a:gd name="T5" fmla="*/ 0 60000 65536"/>
              <a:gd name="T6" fmla="*/ 0 w 1"/>
              <a:gd name="T7" fmla="*/ 0 h 161"/>
              <a:gd name="T8" fmla="*/ 1 w 1"/>
              <a:gd name="T9" fmla="*/ 161 h 1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1">
                <a:moveTo>
                  <a:pt x="0" y="0"/>
                </a:moveTo>
                <a:lnTo>
                  <a:pt x="0" y="16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1" name="Freeform 36"/>
          <p:cNvSpPr>
            <a:spLocks/>
          </p:cNvSpPr>
          <p:nvPr/>
        </p:nvSpPr>
        <p:spPr bwMode="auto">
          <a:xfrm>
            <a:off x="5411788" y="6226175"/>
            <a:ext cx="1587" cy="215900"/>
          </a:xfrm>
          <a:custGeom>
            <a:avLst/>
            <a:gdLst>
              <a:gd name="T0" fmla="*/ 0 w 1"/>
              <a:gd name="T1" fmla="*/ 0 h 140"/>
              <a:gd name="T2" fmla="*/ 0 w 1"/>
              <a:gd name="T3" fmla="*/ 330570611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lnTo>
                  <a:pt x="0" y="13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2" name="Freeform 37"/>
          <p:cNvSpPr>
            <a:spLocks/>
          </p:cNvSpPr>
          <p:nvPr/>
        </p:nvSpPr>
        <p:spPr bwMode="auto">
          <a:xfrm>
            <a:off x="5761038" y="1143000"/>
            <a:ext cx="3051175" cy="4694238"/>
          </a:xfrm>
          <a:custGeom>
            <a:avLst/>
            <a:gdLst>
              <a:gd name="T0" fmla="*/ 1323498017 w 1907"/>
              <a:gd name="T1" fmla="*/ 2147483647 h 3050"/>
              <a:gd name="T2" fmla="*/ 2147483647 w 1907"/>
              <a:gd name="T3" fmla="*/ 2147483647 h 3050"/>
              <a:gd name="T4" fmla="*/ 2147483647 w 1907"/>
              <a:gd name="T5" fmla="*/ 23688201 h 3050"/>
              <a:gd name="T6" fmla="*/ 0 w 1907"/>
              <a:gd name="T7" fmla="*/ 0 h 3050"/>
              <a:gd name="T8" fmla="*/ 0 60000 65536"/>
              <a:gd name="T9" fmla="*/ 0 60000 65536"/>
              <a:gd name="T10" fmla="*/ 0 60000 65536"/>
              <a:gd name="T11" fmla="*/ 0 60000 65536"/>
              <a:gd name="T12" fmla="*/ 0 w 1907"/>
              <a:gd name="T13" fmla="*/ 0 h 3050"/>
              <a:gd name="T14" fmla="*/ 1907 w 1907"/>
              <a:gd name="T15" fmla="*/ 3050 h 30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07" h="3050">
                <a:moveTo>
                  <a:pt x="517" y="3050"/>
                </a:moveTo>
                <a:lnTo>
                  <a:pt x="1907" y="3050"/>
                </a:lnTo>
                <a:lnTo>
                  <a:pt x="1907" y="1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3" name="Freeform 38"/>
          <p:cNvSpPr>
            <a:spLocks/>
          </p:cNvSpPr>
          <p:nvPr/>
        </p:nvSpPr>
        <p:spPr bwMode="auto">
          <a:xfrm>
            <a:off x="5780088" y="920750"/>
            <a:ext cx="1587" cy="411163"/>
          </a:xfrm>
          <a:custGeom>
            <a:avLst/>
            <a:gdLst>
              <a:gd name="T0" fmla="*/ 0 w 1"/>
              <a:gd name="T1" fmla="*/ 0 h 268"/>
              <a:gd name="T2" fmla="*/ 0 w 1"/>
              <a:gd name="T3" fmla="*/ 628448743 h 268"/>
              <a:gd name="T4" fmla="*/ 0 60000 65536"/>
              <a:gd name="T5" fmla="*/ 0 60000 65536"/>
              <a:gd name="T6" fmla="*/ 0 w 1"/>
              <a:gd name="T7" fmla="*/ 0 h 268"/>
              <a:gd name="T8" fmla="*/ 1 w 1"/>
              <a:gd name="T9" fmla="*/ 268 h 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68">
                <a:moveTo>
                  <a:pt x="0" y="0"/>
                </a:moveTo>
                <a:lnTo>
                  <a:pt x="0" y="267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54" name="Rectangle 39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74638" y="5089525"/>
            <a:ext cx="3733800" cy="1768475"/>
          </a:xfrm>
        </p:spPr>
        <p:txBody>
          <a:bodyPr/>
          <a:lstStyle/>
          <a:p>
            <a:pPr algn="ctr"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</a:t>
            </a:r>
            <a:r>
              <a:rPr lang="fa-IR" sz="1400" smtClean="0">
                <a:cs typeface="Tahoma" pitchFamily="34" charset="0"/>
              </a:rPr>
              <a:t>مضروب         مضروب فيه   حاصلضرب</a:t>
            </a:r>
            <a:endParaRPr lang="en-US" sz="1400" smtClean="0">
              <a:cs typeface="Tahoma" pitchFamily="34" charset="0"/>
            </a:endParaRP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0000          0011                   00000010</a:t>
            </a: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00000010   0001                   00000100</a:t>
            </a: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400" smtClean="0">
                <a:cs typeface="Tahoma" pitchFamily="34" charset="0"/>
              </a:rPr>
              <a:t>00000110   0000                  00001000          00000110</a:t>
            </a: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400" smtClean="0">
              <a:cs typeface="Tahoma" pitchFamily="34" charset="0"/>
            </a:endParaRPr>
          </a:p>
          <a:p>
            <a:pPr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800" smtClean="0">
                <a:cs typeface="Tahoma" pitchFamily="34" charset="0"/>
              </a:rPr>
              <a:t>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0410199-AEED-4DBD-A121-6CADD120CD0C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008343-5C8B-4637-B5ED-C453128DA0F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نظارت بر روي ور</a:t>
            </a:r>
            <a:r>
              <a:rPr lang="ar-SA" b="1" smtClean="0">
                <a:cs typeface="Lotus" pitchFamily="2" charset="-78"/>
              </a:rPr>
              <a:t>ژ</a:t>
            </a:r>
            <a:r>
              <a:rPr lang="fa-IR" smtClean="0">
                <a:cs typeface="Lotus" pitchFamily="2" charset="-78"/>
              </a:rPr>
              <a:t>ن1ضرب</a:t>
            </a:r>
            <a:endParaRPr lang="en-US" smtClean="0">
              <a:cs typeface="Lotus" pitchFamily="2" charset="-78"/>
            </a:endParaRPr>
          </a:p>
        </p:txBody>
      </p:sp>
      <p:sp>
        <p:nvSpPr>
          <p:cNvPr id="10246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a-IR" sz="2800" smtClean="0">
                <a:latin typeface="Arial" pitchFamily="34" charset="0"/>
              </a:rPr>
              <a:t>نصف بيتها در مضروب هميشه صفر است </a:t>
            </a:r>
            <a:r>
              <a:rPr lang="en-US" sz="2800" smtClean="0">
                <a:latin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sym typeface="Wingdings" pitchFamily="2" charset="2"/>
              </a:rPr>
              <a:t></a:t>
            </a:r>
            <a:r>
              <a:rPr lang="fa-IR" sz="2800" smtClean="0">
                <a:latin typeface="Arial" pitchFamily="34" charset="0"/>
              </a:rPr>
              <a:t>64 بيت جمع کننده هدر رفته است</a:t>
            </a:r>
          </a:p>
          <a:p>
            <a:pPr eaLnBrk="1" hangingPunct="1"/>
            <a:r>
              <a:rPr lang="fa-IR" sz="2800" smtClean="0">
                <a:latin typeface="Arial" pitchFamily="34" charset="0"/>
              </a:rPr>
              <a:t>مقدار دادن در سمت چپ مضروب به عنوان شيفت دادن</a:t>
            </a:r>
            <a:r>
              <a:rPr lang="en-US" sz="2800" smtClean="0">
                <a:latin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sym typeface="Wingdings" pitchFamily="2" charset="2"/>
              </a:rPr>
              <a:t> </a:t>
            </a:r>
            <a:r>
              <a:rPr lang="fa-IR" sz="2800" smtClean="0">
                <a:latin typeface="Arial" pitchFamily="34" charset="0"/>
              </a:rPr>
              <a:t> کم ارزش ترين بيت حاصلضرب هرگز تغيير نمي کند</a:t>
            </a:r>
          </a:p>
          <a:p>
            <a:pPr eaLnBrk="1" hangingPunct="1"/>
            <a:r>
              <a:rPr lang="fa-IR" sz="2800" smtClean="0">
                <a:latin typeface="Arial" pitchFamily="34" charset="0"/>
              </a:rPr>
              <a:t>به جاي اينکه مضروب را به چپ</a:t>
            </a:r>
            <a:r>
              <a:rPr lang="en-US" sz="2800" smtClean="0">
                <a:latin typeface="Arial" pitchFamily="34" charset="0"/>
              </a:rPr>
              <a:t> </a:t>
            </a:r>
            <a:r>
              <a:rPr lang="fa-IR" sz="2800" smtClean="0">
                <a:latin typeface="Arial" pitchFamily="34" charset="0"/>
              </a:rPr>
              <a:t>شيفت دهيم. حاصل را به راست  شيفت مي دهيم؟</a:t>
            </a:r>
            <a:endParaRPr lang="en-US" sz="280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EFD4ED4-A55A-40FF-AFCD-215C5C14231F}" type="datetime1">
              <a:rPr lang="en-US" smtClean="0"/>
              <a:pPr/>
              <a:t>12/7/2013</a:t>
            </a:fld>
            <a:endParaRPr lang="en-US" smtClean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41F65C-E6B7-4ED7-83C2-17A17F44161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cs typeface="Lotus" pitchFamily="2" charset="-78"/>
              </a:rPr>
              <a:t>سخت افزار ضرب </a:t>
            </a:r>
            <a:r>
              <a:rPr lang="fa-IR" sz="3600" smtClean="0">
                <a:cs typeface="Lotus" pitchFamily="2" charset="-78"/>
              </a:rPr>
              <a:t>ور</a:t>
            </a:r>
            <a:r>
              <a:rPr lang="ar-SA" sz="3600" b="1" smtClean="0">
                <a:cs typeface="Lotus" pitchFamily="2" charset="-78"/>
              </a:rPr>
              <a:t>ژ</a:t>
            </a:r>
            <a:r>
              <a:rPr lang="fa-IR" sz="3600" smtClean="0">
                <a:cs typeface="Lotus" pitchFamily="2" charset="-78"/>
              </a:rPr>
              <a:t>ن2 </a:t>
            </a:r>
            <a:endParaRPr lang="en-US" sz="3600" smtClean="0">
              <a:cs typeface="Lotus" pitchFamily="2" charset="-78"/>
            </a:endParaRPr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1293813" y="4356100"/>
            <a:ext cx="2830512" cy="39211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1306513" y="4368800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5"/>
          <p:cNvSpPr>
            <a:spLocks noChangeArrowheads="1"/>
          </p:cNvSpPr>
          <p:nvPr/>
        </p:nvSpPr>
        <p:spPr bwMode="auto">
          <a:xfrm>
            <a:off x="1436688" y="4292600"/>
            <a:ext cx="1468437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حاصلضرب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5808663" y="3138488"/>
            <a:ext cx="1500187" cy="482600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Rectangle 7"/>
          <p:cNvSpPr>
            <a:spLocks noChangeArrowheads="1"/>
          </p:cNvSpPr>
          <p:nvPr/>
        </p:nvSpPr>
        <p:spPr bwMode="auto">
          <a:xfrm>
            <a:off x="5921375" y="3165475"/>
            <a:ext cx="2068513" cy="479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5" name="Rectangle 8"/>
          <p:cNvSpPr>
            <a:spLocks noChangeArrowheads="1"/>
          </p:cNvSpPr>
          <p:nvPr/>
        </p:nvSpPr>
        <p:spPr bwMode="auto">
          <a:xfrm>
            <a:off x="6040438" y="3122613"/>
            <a:ext cx="160496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 فيه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76" name="Rectangle 9"/>
          <p:cNvSpPr>
            <a:spLocks noChangeArrowheads="1"/>
          </p:cNvSpPr>
          <p:nvPr/>
        </p:nvSpPr>
        <p:spPr bwMode="auto">
          <a:xfrm>
            <a:off x="2106613" y="2122488"/>
            <a:ext cx="2830512" cy="393700"/>
          </a:xfrm>
          <a:prstGeom prst="rect">
            <a:avLst/>
          </a:prstGeom>
          <a:solidFill>
            <a:srgbClr val="FFFFFF"/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7" name="Rectangle 10"/>
          <p:cNvSpPr>
            <a:spLocks noChangeArrowheads="1"/>
          </p:cNvSpPr>
          <p:nvPr/>
        </p:nvSpPr>
        <p:spPr bwMode="auto">
          <a:xfrm>
            <a:off x="2119313" y="2135188"/>
            <a:ext cx="2828925" cy="3905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8" name="Rectangle 11"/>
          <p:cNvSpPr>
            <a:spLocks noChangeArrowheads="1"/>
          </p:cNvSpPr>
          <p:nvPr/>
        </p:nvSpPr>
        <p:spPr bwMode="auto">
          <a:xfrm>
            <a:off x="2479675" y="2070100"/>
            <a:ext cx="1147763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مضروب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79" name="Rectangle 12"/>
          <p:cNvSpPr>
            <a:spLocks noChangeArrowheads="1"/>
          </p:cNvSpPr>
          <p:nvPr/>
        </p:nvSpPr>
        <p:spPr bwMode="auto">
          <a:xfrm>
            <a:off x="1844675" y="3332163"/>
            <a:ext cx="184467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r>
              <a:rPr lang="en-US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ALU</a:t>
            </a:r>
          </a:p>
        </p:txBody>
      </p:sp>
      <p:sp>
        <p:nvSpPr>
          <p:cNvPr id="11280" name="Line 13"/>
          <p:cNvSpPr>
            <a:spLocks noChangeShapeType="1"/>
          </p:cNvSpPr>
          <p:nvPr/>
        </p:nvSpPr>
        <p:spPr bwMode="auto">
          <a:xfrm>
            <a:off x="6610350" y="304800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1" name="Rectangle 14"/>
          <p:cNvSpPr>
            <a:spLocks noChangeArrowheads="1"/>
          </p:cNvSpPr>
          <p:nvPr/>
        </p:nvSpPr>
        <p:spPr bwMode="auto">
          <a:xfrm>
            <a:off x="7000875" y="4213225"/>
            <a:ext cx="1419225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راست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2" name="Rectangle 15"/>
          <p:cNvSpPr>
            <a:spLocks noChangeArrowheads="1"/>
          </p:cNvSpPr>
          <p:nvPr/>
        </p:nvSpPr>
        <p:spPr bwMode="auto">
          <a:xfrm>
            <a:off x="4033838" y="4073525"/>
            <a:ext cx="1397000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شيفت راست</a:t>
            </a:r>
            <a:endParaRPr lang="en-US" altLang="zh-TW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3" name="AutoShape 16"/>
          <p:cNvSpPr>
            <a:spLocks noChangeArrowheads="1"/>
          </p:cNvSpPr>
          <p:nvPr/>
        </p:nvSpPr>
        <p:spPr bwMode="auto">
          <a:xfrm>
            <a:off x="5284788" y="4233863"/>
            <a:ext cx="1762125" cy="795337"/>
          </a:xfrm>
          <a:prstGeom prst="roundRect">
            <a:avLst>
              <a:gd name="adj" fmla="val 48565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4" name="Rectangle 17"/>
          <p:cNvSpPr>
            <a:spLocks noChangeArrowheads="1"/>
          </p:cNvSpPr>
          <p:nvPr/>
        </p:nvSpPr>
        <p:spPr bwMode="auto">
          <a:xfrm>
            <a:off x="5462588" y="4419600"/>
            <a:ext cx="81756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FF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کنترل</a:t>
            </a:r>
            <a:endParaRPr lang="en-US" altLang="zh-TW" sz="2800" b="1">
              <a:solidFill>
                <a:srgbClr val="0000FF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5" name="Rectangle 18"/>
          <p:cNvSpPr>
            <a:spLocks noChangeArrowheads="1"/>
          </p:cNvSpPr>
          <p:nvPr/>
        </p:nvSpPr>
        <p:spPr bwMode="auto">
          <a:xfrm>
            <a:off x="6138863" y="3554413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6" name="Rectangle 19"/>
          <p:cNvSpPr>
            <a:spLocks noChangeArrowheads="1"/>
          </p:cNvSpPr>
          <p:nvPr/>
        </p:nvSpPr>
        <p:spPr bwMode="auto">
          <a:xfrm>
            <a:off x="3305175" y="2454275"/>
            <a:ext cx="1014413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C91F03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32بيت</a:t>
            </a:r>
            <a:endParaRPr lang="en-US" altLang="zh-TW" sz="2800" b="1">
              <a:solidFill>
                <a:srgbClr val="C91F03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7" name="Rectangle 20"/>
          <p:cNvSpPr>
            <a:spLocks noChangeArrowheads="1"/>
          </p:cNvSpPr>
          <p:nvPr/>
        </p:nvSpPr>
        <p:spPr bwMode="auto">
          <a:xfrm>
            <a:off x="2754313" y="4724400"/>
            <a:ext cx="10144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sz="2800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64بيت</a:t>
            </a:r>
            <a:endParaRPr lang="en-US" altLang="zh-TW" sz="2800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88" name="Freeform 21"/>
          <p:cNvSpPr>
            <a:spLocks/>
          </p:cNvSpPr>
          <p:nvPr/>
        </p:nvSpPr>
        <p:spPr bwMode="auto">
          <a:xfrm>
            <a:off x="7061200" y="3414713"/>
            <a:ext cx="1587500" cy="1241425"/>
          </a:xfrm>
          <a:custGeom>
            <a:avLst/>
            <a:gdLst>
              <a:gd name="T0" fmla="*/ 0 w 901"/>
              <a:gd name="T1" fmla="*/ 2147483647 h 674"/>
              <a:gd name="T2" fmla="*/ 2147483647 w 901"/>
              <a:gd name="T3" fmla="*/ 2147483647 h 674"/>
              <a:gd name="T4" fmla="*/ 2147483647 w 901"/>
              <a:gd name="T5" fmla="*/ 6785474 h 674"/>
              <a:gd name="T6" fmla="*/ 1614288405 w 901"/>
              <a:gd name="T7" fmla="*/ 0 h 674"/>
              <a:gd name="T8" fmla="*/ 0 60000 65536"/>
              <a:gd name="T9" fmla="*/ 0 60000 65536"/>
              <a:gd name="T10" fmla="*/ 0 60000 65536"/>
              <a:gd name="T11" fmla="*/ 0 60000 65536"/>
              <a:gd name="T12" fmla="*/ 0 w 901"/>
              <a:gd name="T13" fmla="*/ 0 h 674"/>
              <a:gd name="T14" fmla="*/ 901 w 901"/>
              <a:gd name="T15" fmla="*/ 674 h 6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1" h="674">
                <a:moveTo>
                  <a:pt x="0" y="674"/>
                </a:moveTo>
                <a:lnTo>
                  <a:pt x="901" y="674"/>
                </a:lnTo>
                <a:lnTo>
                  <a:pt x="901" y="2"/>
                </a:lnTo>
                <a:lnTo>
                  <a:pt x="52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89" name="Freeform 22"/>
          <p:cNvSpPr>
            <a:spLocks/>
          </p:cNvSpPr>
          <p:nvPr/>
        </p:nvSpPr>
        <p:spPr bwMode="auto">
          <a:xfrm>
            <a:off x="3759200" y="3592513"/>
            <a:ext cx="1784350" cy="646112"/>
          </a:xfrm>
          <a:custGeom>
            <a:avLst/>
            <a:gdLst>
              <a:gd name="T0" fmla="*/ 2147483647 w 1142"/>
              <a:gd name="T1" fmla="*/ 1023182736 h 407"/>
              <a:gd name="T2" fmla="*/ 2147483647 w 1142"/>
              <a:gd name="T3" fmla="*/ 0 h 407"/>
              <a:gd name="T4" fmla="*/ 0 w 1142"/>
              <a:gd name="T5" fmla="*/ 0 h 407"/>
              <a:gd name="T6" fmla="*/ 0 60000 65536"/>
              <a:gd name="T7" fmla="*/ 0 60000 65536"/>
              <a:gd name="T8" fmla="*/ 0 60000 65536"/>
              <a:gd name="T9" fmla="*/ 0 w 1142"/>
              <a:gd name="T10" fmla="*/ 0 h 407"/>
              <a:gd name="T11" fmla="*/ 1142 w 1142"/>
              <a:gd name="T12" fmla="*/ 407 h 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2" h="407">
                <a:moveTo>
                  <a:pt x="1141" y="406"/>
                </a:moveTo>
                <a:lnTo>
                  <a:pt x="1141" y="0"/>
                </a:ln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0" name="Freeform 23"/>
          <p:cNvSpPr>
            <a:spLocks/>
          </p:cNvSpPr>
          <p:nvPr/>
        </p:nvSpPr>
        <p:spPr bwMode="auto">
          <a:xfrm>
            <a:off x="4165600" y="4672013"/>
            <a:ext cx="1103313" cy="1587"/>
          </a:xfrm>
          <a:custGeom>
            <a:avLst/>
            <a:gdLst>
              <a:gd name="T0" fmla="*/ 1748989409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1" name="Freeform 24"/>
          <p:cNvSpPr>
            <a:spLocks/>
          </p:cNvSpPr>
          <p:nvPr/>
        </p:nvSpPr>
        <p:spPr bwMode="auto">
          <a:xfrm>
            <a:off x="1498600" y="3122613"/>
            <a:ext cx="2562225" cy="865187"/>
          </a:xfrm>
          <a:custGeom>
            <a:avLst/>
            <a:gdLst>
              <a:gd name="T0" fmla="*/ 0 w 1515"/>
              <a:gd name="T1" fmla="*/ 25201543 h 545"/>
              <a:gd name="T2" fmla="*/ 1126952868 w 1515"/>
              <a:gd name="T3" fmla="*/ 1370963990 h 545"/>
              <a:gd name="T4" fmla="*/ 2147483647 w 1515"/>
              <a:gd name="T5" fmla="*/ 1370963990 h 545"/>
              <a:gd name="T6" fmla="*/ 2147483647 w 1515"/>
              <a:gd name="T7" fmla="*/ 52922458 h 545"/>
              <a:gd name="T8" fmla="*/ 2147483647 w 1515"/>
              <a:gd name="T9" fmla="*/ 52922458 h 545"/>
              <a:gd name="T10" fmla="*/ 2147483647 w 1515"/>
              <a:gd name="T11" fmla="*/ 509071239 h 545"/>
              <a:gd name="T12" fmla="*/ 1739053847 w 1515"/>
              <a:gd name="T13" fmla="*/ 0 h 545"/>
              <a:gd name="T14" fmla="*/ 0 w 1515"/>
              <a:gd name="T15" fmla="*/ 25201543 h 5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5"/>
              <a:gd name="T25" fmla="*/ 0 h 545"/>
              <a:gd name="T26" fmla="*/ 1515 w 1515"/>
              <a:gd name="T27" fmla="*/ 545 h 5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5" h="545">
                <a:moveTo>
                  <a:pt x="0" y="10"/>
                </a:moveTo>
                <a:lnTo>
                  <a:pt x="394" y="544"/>
                </a:lnTo>
                <a:lnTo>
                  <a:pt x="1130" y="544"/>
                </a:lnTo>
                <a:lnTo>
                  <a:pt x="1514" y="21"/>
                </a:lnTo>
                <a:lnTo>
                  <a:pt x="906" y="21"/>
                </a:lnTo>
                <a:lnTo>
                  <a:pt x="768" y="202"/>
                </a:lnTo>
                <a:lnTo>
                  <a:pt x="608" y="0"/>
                </a:lnTo>
                <a:lnTo>
                  <a:pt x="0" y="1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2" name="Freeform 25"/>
          <p:cNvSpPr>
            <a:spLocks/>
          </p:cNvSpPr>
          <p:nvPr/>
        </p:nvSpPr>
        <p:spPr bwMode="auto">
          <a:xfrm>
            <a:off x="2743200" y="3968750"/>
            <a:ext cx="1588" cy="374650"/>
          </a:xfrm>
          <a:custGeom>
            <a:avLst/>
            <a:gdLst>
              <a:gd name="T0" fmla="*/ 0 w 1"/>
              <a:gd name="T1" fmla="*/ 0 h 236"/>
              <a:gd name="T2" fmla="*/ 0 w 1"/>
              <a:gd name="T3" fmla="*/ 592237558 h 236"/>
              <a:gd name="T4" fmla="*/ 0 60000 65536"/>
              <a:gd name="T5" fmla="*/ 0 60000 65536"/>
              <a:gd name="T6" fmla="*/ 0 w 1"/>
              <a:gd name="T7" fmla="*/ 0 h 236"/>
              <a:gd name="T8" fmla="*/ 1 w 1"/>
              <a:gd name="T9" fmla="*/ 236 h 2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36">
                <a:moveTo>
                  <a:pt x="0" y="0"/>
                </a:moveTo>
                <a:lnTo>
                  <a:pt x="0" y="2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3" name="Freeform 26"/>
          <p:cNvSpPr>
            <a:spLocks/>
          </p:cNvSpPr>
          <p:nvPr/>
        </p:nvSpPr>
        <p:spPr bwMode="auto">
          <a:xfrm>
            <a:off x="830263" y="2665413"/>
            <a:ext cx="1914525" cy="2574925"/>
          </a:xfrm>
          <a:custGeom>
            <a:avLst/>
            <a:gdLst>
              <a:gd name="T0" fmla="*/ 2147483647 w 1206"/>
              <a:gd name="T1" fmla="*/ 2147483647 h 1622"/>
              <a:gd name="T2" fmla="*/ 2147483647 w 1206"/>
              <a:gd name="T3" fmla="*/ 2147483647 h 1622"/>
              <a:gd name="T4" fmla="*/ 0 w 1206"/>
              <a:gd name="T5" fmla="*/ 2147483647 h 1622"/>
              <a:gd name="T6" fmla="*/ 0 w 1206"/>
              <a:gd name="T7" fmla="*/ 0 h 1622"/>
              <a:gd name="T8" fmla="*/ 1963200924 w 1206"/>
              <a:gd name="T9" fmla="*/ 0 h 1622"/>
              <a:gd name="T10" fmla="*/ 1963200924 w 1206"/>
              <a:gd name="T11" fmla="*/ 725804980 h 16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6"/>
              <a:gd name="T19" fmla="*/ 0 h 1622"/>
              <a:gd name="T20" fmla="*/ 1206 w 1206"/>
              <a:gd name="T21" fmla="*/ 1622 h 16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6" h="1622">
                <a:moveTo>
                  <a:pt x="1205" y="1323"/>
                </a:moveTo>
                <a:lnTo>
                  <a:pt x="1205" y="1621"/>
                </a:lnTo>
                <a:lnTo>
                  <a:pt x="0" y="1621"/>
                </a:lnTo>
                <a:lnTo>
                  <a:pt x="0" y="0"/>
                </a:lnTo>
                <a:lnTo>
                  <a:pt x="779" y="0"/>
                </a:lnTo>
                <a:lnTo>
                  <a:pt x="779" y="288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4" name="Freeform 27"/>
          <p:cNvSpPr>
            <a:spLocks/>
          </p:cNvSpPr>
          <p:nvPr/>
        </p:nvSpPr>
        <p:spPr bwMode="auto">
          <a:xfrm>
            <a:off x="3370263" y="2546350"/>
            <a:ext cx="1587" cy="577850"/>
          </a:xfrm>
          <a:custGeom>
            <a:avLst/>
            <a:gdLst>
              <a:gd name="T0" fmla="*/ 0 w 1"/>
              <a:gd name="T1" fmla="*/ 0 h 364"/>
              <a:gd name="T2" fmla="*/ 0 w 1"/>
              <a:gd name="T3" fmla="*/ 914817603 h 364"/>
              <a:gd name="T4" fmla="*/ 0 60000 65536"/>
              <a:gd name="T5" fmla="*/ 0 60000 65536"/>
              <a:gd name="T6" fmla="*/ 0 w 1"/>
              <a:gd name="T7" fmla="*/ 0 h 364"/>
              <a:gd name="T8" fmla="*/ 1 w 1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4">
                <a:moveTo>
                  <a:pt x="0" y="0"/>
                </a:moveTo>
                <a:lnTo>
                  <a:pt x="0" y="363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5" name="Line 28"/>
          <p:cNvSpPr>
            <a:spLocks noChangeShapeType="1"/>
          </p:cNvSpPr>
          <p:nvPr/>
        </p:nvSpPr>
        <p:spPr bwMode="auto">
          <a:xfrm flipH="1">
            <a:off x="6915150" y="3609975"/>
            <a:ext cx="1038225" cy="666750"/>
          </a:xfrm>
          <a:prstGeom prst="line">
            <a:avLst/>
          </a:prstGeom>
          <a:noFill/>
          <a:ln w="127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6" name="Line 29"/>
          <p:cNvSpPr>
            <a:spLocks noChangeShapeType="1"/>
          </p:cNvSpPr>
          <p:nvPr/>
        </p:nvSpPr>
        <p:spPr bwMode="auto">
          <a:xfrm>
            <a:off x="2814638" y="4400550"/>
            <a:ext cx="0" cy="34290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297" name="Line 30"/>
          <p:cNvSpPr>
            <a:spLocks noChangeShapeType="1"/>
          </p:cNvSpPr>
          <p:nvPr/>
        </p:nvSpPr>
        <p:spPr bwMode="auto">
          <a:xfrm>
            <a:off x="3238500" y="4248150"/>
            <a:ext cx="709613" cy="0"/>
          </a:xfrm>
          <a:prstGeom prst="line">
            <a:avLst/>
          </a:prstGeom>
          <a:noFill/>
          <a:ln w="25400">
            <a:solidFill>
              <a:srgbClr val="C91F0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98" name="Rectangle 31"/>
          <p:cNvSpPr>
            <a:spLocks noChangeArrowheads="1"/>
          </p:cNvSpPr>
          <p:nvPr/>
        </p:nvSpPr>
        <p:spPr bwMode="auto">
          <a:xfrm>
            <a:off x="4305300" y="4602163"/>
            <a:ext cx="835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altLang="zh-TW" b="1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نوشتن</a:t>
            </a:r>
            <a:endParaRPr lang="en-US" altLang="zh-TW" b="1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1299" name="Freeform 32"/>
          <p:cNvSpPr>
            <a:spLocks/>
          </p:cNvSpPr>
          <p:nvPr/>
        </p:nvSpPr>
        <p:spPr bwMode="auto">
          <a:xfrm>
            <a:off x="4108450" y="4500563"/>
            <a:ext cx="1189038" cy="42862"/>
          </a:xfrm>
          <a:custGeom>
            <a:avLst/>
            <a:gdLst>
              <a:gd name="T0" fmla="*/ 2031333842 w 695"/>
              <a:gd name="T1" fmla="*/ 0 h 1"/>
              <a:gd name="T2" fmla="*/ 0 w 695"/>
              <a:gd name="T3" fmla="*/ 0 h 1"/>
              <a:gd name="T4" fmla="*/ 0 60000 65536"/>
              <a:gd name="T5" fmla="*/ 0 60000 65536"/>
              <a:gd name="T6" fmla="*/ 0 w 695"/>
              <a:gd name="T7" fmla="*/ 0 h 1"/>
              <a:gd name="T8" fmla="*/ 695 w 695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5" h="1">
                <a:moveTo>
                  <a:pt x="694" y="0"/>
                </a:moveTo>
                <a:lnTo>
                  <a:pt x="0" y="0"/>
                </a:lnTo>
              </a:path>
            </a:pathLst>
          </a:custGeom>
          <a:noFill/>
          <a:ln w="25400" cap="rnd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Designs\Blueprint.pot</Template>
  <TotalTime>4240</TotalTime>
  <Words>1155</Words>
  <Application>Microsoft PowerPoint</Application>
  <PresentationFormat>On-screen Show (4:3)</PresentationFormat>
  <Paragraphs>282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Blueprint</vt:lpstr>
      <vt:lpstr>Equation</vt:lpstr>
      <vt:lpstr>Slide 1</vt:lpstr>
      <vt:lpstr>ضرب صحيح بدون علامت</vt:lpstr>
      <vt:lpstr>مشاهدات</vt:lpstr>
      <vt:lpstr>اين چگونه کار مي کند؟</vt:lpstr>
      <vt:lpstr>محاسبات ساده رياضي</vt:lpstr>
      <vt:lpstr>سخت افزار ضرب ورژن1</vt:lpstr>
      <vt:lpstr>الگوريتم ضرب ورژن1 </vt:lpstr>
      <vt:lpstr>نظارت بر روي ورژن1ضرب</vt:lpstr>
      <vt:lpstr>سخت افزار ضرب ورژن2 </vt:lpstr>
      <vt:lpstr>الگوريتم ضرب ورژن2</vt:lpstr>
      <vt:lpstr>Slide 11</vt:lpstr>
      <vt:lpstr>چه چيزي روي مي دهد؟</vt:lpstr>
      <vt:lpstr>مشاهدات ورژن2ضرب</vt:lpstr>
      <vt:lpstr>سخت افزار ضرب ورژن2</vt:lpstr>
      <vt:lpstr>الگوريتم ضرب ورژن 2</vt:lpstr>
      <vt:lpstr>الگوریتم ضرب بوت (Booth)</vt:lpstr>
      <vt:lpstr>الگوریتم ضرب بوت (Booth)</vt:lpstr>
      <vt:lpstr>الگوریتم ضرب بوت</vt:lpstr>
      <vt:lpstr>الگوریتم ضرب بوت</vt:lpstr>
      <vt:lpstr>ضرب کننده آرایه ای</vt:lpstr>
    </vt:vector>
  </TitlesOfParts>
  <Company>EECE of Udel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in Hardware/Software Co-Design</dc:title>
  <dc:subject>محسن شادمان دانشگاه آزاد واحد مشهد تابستان 85</dc:subject>
  <dc:creator>معماری کامپیوتر -  استاد مجتبی پور محقق</dc:creator>
  <cp:lastModifiedBy>MOHSEN</cp:lastModifiedBy>
  <cp:revision>137</cp:revision>
  <dcterms:created xsi:type="dcterms:W3CDTF">1998-02-10T15:49:30Z</dcterms:created>
  <dcterms:modified xsi:type="dcterms:W3CDTF">2013-12-07T03:45:20Z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adman.mohsen@gmail.com">
    <vt:lpwstr>1</vt:lpwstr>
  </property>
</Properties>
</file>