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86" r:id="rId4"/>
    <p:sldId id="259" r:id="rId5"/>
    <p:sldId id="260" r:id="rId6"/>
    <p:sldId id="261" r:id="rId7"/>
    <p:sldId id="262" r:id="rId8"/>
    <p:sldId id="288" r:id="rId9"/>
    <p:sldId id="289" r:id="rId10"/>
    <p:sldId id="290" r:id="rId11"/>
    <p:sldId id="272" r:id="rId12"/>
    <p:sldId id="273" r:id="rId13"/>
    <p:sldId id="274" r:id="rId14"/>
    <p:sldId id="282" r:id="rId15"/>
    <p:sldId id="280" r:id="rId16"/>
    <p:sldId id="287" r:id="rId17"/>
    <p:sldId id="28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4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049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12/19/2016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7" y="2362200"/>
            <a:ext cx="7000925" cy="1066800"/>
          </a:xfrm>
        </p:spPr>
        <p:txBody>
          <a:bodyPr/>
          <a:lstStyle/>
          <a:p>
            <a:pPr rtl="1"/>
            <a:r>
              <a:rPr lang="fa-IR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8"/>
                <a:cs typeface="B Titr" pitchFamily="2" charset="-78"/>
              </a:rPr>
              <a:t>مدار منطقی</a:t>
            </a:r>
            <a:endParaRPr lang="en-GB" sz="48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786578" y="4000504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92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3962400" cy="457200"/>
          </a:xfrm>
        </p:spPr>
        <p:txBody>
          <a:bodyPr vert="horz" lIns="92075" tIns="46038" rIns="92075" bIns="46038" rtlCol="0" anchor="ctr">
            <a:normAutofit fontScale="90000"/>
          </a:bodyPr>
          <a:lstStyle/>
          <a:p>
            <a:pPr algn="l"/>
            <a:r>
              <a:rPr lang="en-US" sz="3200" b="1" dirty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4x4 multiplier example</a:t>
            </a:r>
          </a:p>
        </p:txBody>
      </p:sp>
      <p:graphicFrame>
        <p:nvGraphicFramePr>
          <p:cNvPr id="190468" name="Object 4"/>
          <p:cNvGraphicFramePr>
            <a:graphicFrameLocks noChangeAspect="1"/>
          </p:cNvGraphicFramePr>
          <p:nvPr/>
        </p:nvGraphicFramePr>
        <p:xfrm>
          <a:off x="4191000" y="304800"/>
          <a:ext cx="4668837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Artwork" r:id="rId3" imgW="4667902" imgH="2305372" progId="">
                  <p:embed/>
                </p:oleObj>
              </mc:Choice>
              <mc:Fallback>
                <p:oleObj name="Artwork" r:id="rId3" imgW="4667902" imgH="230537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4800"/>
                        <a:ext cx="4668837" cy="230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590800"/>
            <a:ext cx="5638800" cy="418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37064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Shape 5121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>
            <a:normAutofit/>
          </a:bodyPr>
          <a:lstStyle/>
          <a:p>
            <a:pPr algn="l" rtl="0" eaLnBrk="1" hangingPunct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PLA</a:t>
            </a:r>
          </a:p>
        </p:txBody>
      </p:sp>
      <p:sp>
        <p:nvSpPr>
          <p:cNvPr id="242691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>
            <a:normAutofit fontScale="92500" lnSpcReduction="20000"/>
          </a:bodyPr>
          <a:lstStyle/>
          <a:p>
            <a:pPr algn="r" rtl="1" eaLnBrk="1" hangingPunct="1">
              <a:buFont typeface="Wingdings" pitchFamily="2" charset="2"/>
              <a:buChar char="q"/>
            </a:pPr>
            <a:r>
              <a:rPr lang="en-US" sz="2400" dirty="0" smtClean="0">
                <a:cs typeface="Nazanin" pitchFamily="2" charset="-78"/>
              </a:rPr>
              <a:t>PLA</a:t>
            </a:r>
            <a:r>
              <a:rPr lang="fa-IR" sz="2400" dirty="0" smtClean="0">
                <a:cs typeface="Nazanin" pitchFamily="2" charset="-78"/>
              </a:rPr>
              <a:t> </a:t>
            </a:r>
            <a:r>
              <a:rPr lang="fa-IR" sz="2600" dirty="0" smtClean="0">
                <a:cs typeface="Nazanin" pitchFamily="2" charset="-78"/>
              </a:rPr>
              <a:t>نوعي ديگر از حافظه است.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600" dirty="0" smtClean="0">
              <a:cs typeface="Nazanin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600" dirty="0" smtClean="0">
                <a:cs typeface="Nazanin" pitchFamily="2" charset="-78"/>
              </a:rPr>
              <a:t>براي مواردي كه تعداد </a:t>
            </a:r>
            <a:r>
              <a:rPr lang="fa-IR" sz="2600" b="1" dirty="0" smtClean="0">
                <a:solidFill>
                  <a:srgbClr val="00B050"/>
                </a:solidFill>
                <a:cs typeface="Nazanin" pitchFamily="2" charset="-78"/>
              </a:rPr>
              <a:t>شرايط بي‌اثر بيش از حد </a:t>
            </a:r>
            <a:r>
              <a:rPr lang="fa-IR" sz="2600" dirty="0" smtClean="0">
                <a:cs typeface="Nazanin" pitchFamily="2" charset="-78"/>
              </a:rPr>
              <a:t>است، استفاده از </a:t>
            </a:r>
            <a:r>
              <a:rPr lang="en-US" sz="2600" dirty="0" smtClean="0">
                <a:cs typeface="Nazanin" pitchFamily="2" charset="-78"/>
              </a:rPr>
              <a:t>PLA</a:t>
            </a:r>
            <a:r>
              <a:rPr lang="fa-IR" sz="2600" dirty="0" smtClean="0">
                <a:cs typeface="Nazanin" pitchFamily="2" charset="-78"/>
              </a:rPr>
              <a:t> اقتصادي‌تر است (</a:t>
            </a:r>
            <a:r>
              <a:rPr lang="fa-IR" sz="2800" dirty="0" smtClean="0">
                <a:cs typeface="B Lotus" pitchFamily="2" charset="-78"/>
              </a:rPr>
              <a:t>دارای حالات بی اهمیت زیاد</a:t>
            </a:r>
            <a:r>
              <a:rPr lang="fa-IR" sz="2600" dirty="0" smtClean="0">
                <a:cs typeface="Nazanin" pitchFamily="2" charset="-78"/>
              </a:rPr>
              <a:t>). 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600" dirty="0" smtClean="0">
              <a:cs typeface="Nazanin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600" dirty="0" smtClean="0">
                <a:cs typeface="Nazanin" pitchFamily="2" charset="-78"/>
              </a:rPr>
              <a:t>بصورت مجموعه‌اي از فيوزهاست كه هنگام برنامه‌ريزي بعضي از آنها سوزانده (وصل) مي‌شوند.</a:t>
            </a: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600" dirty="0" smtClean="0">
              <a:cs typeface="Nazanin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600" dirty="0" smtClean="0">
                <a:cs typeface="Nazanin" pitchFamily="2" charset="-78"/>
              </a:rPr>
              <a:t>در بردار منطقي قابل برنامه‌ريزي بخش‌هاي زير موجود است:</a:t>
            </a:r>
          </a:p>
          <a:p>
            <a:pPr lvl="1" algn="just">
              <a:buFont typeface="Wingdings" pitchFamily="2" charset="2"/>
              <a:buChar char="q"/>
            </a:pPr>
            <a:r>
              <a:rPr lang="fa-IR" sz="2600" dirty="0" smtClean="0">
                <a:cs typeface="Nazanin" pitchFamily="2" charset="-78"/>
              </a:rPr>
              <a:t>کليه ورودي‌ها و مکمل آنها</a:t>
            </a:r>
          </a:p>
          <a:p>
            <a:pPr lvl="1" algn="just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بردار </a:t>
            </a:r>
            <a:r>
              <a:rPr lang="en-US" dirty="0" smtClean="0">
                <a:cs typeface="B Lotus" pitchFamily="2" charset="-78"/>
              </a:rPr>
              <a:t>AND</a:t>
            </a:r>
            <a:r>
              <a:rPr lang="fa-IR" dirty="0" smtClean="0">
                <a:cs typeface="B Lotus" pitchFamily="2" charset="-78"/>
              </a:rPr>
              <a:t> قابل برنامه ریزی (لزوما تعداد آن برابر مینترم ها نیست)</a:t>
            </a:r>
          </a:p>
          <a:p>
            <a:pPr lvl="1" algn="just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بردار </a:t>
            </a:r>
            <a:r>
              <a:rPr lang="en-US" dirty="0" smtClean="0">
                <a:cs typeface="B Lotus" pitchFamily="2" charset="-78"/>
              </a:rPr>
              <a:t>OR</a:t>
            </a:r>
            <a:r>
              <a:rPr lang="fa-IR" dirty="0" smtClean="0">
                <a:cs typeface="B Lotus" pitchFamily="2" charset="-78"/>
              </a:rPr>
              <a:t> قابل برنامه ریزی (به تعداد خروجی ها و یا توابع)</a:t>
            </a:r>
          </a:p>
          <a:p>
            <a:pPr lvl="1" algn="just">
              <a:buFont typeface="Wingdings" pitchFamily="2" charset="2"/>
              <a:buChar char="q"/>
            </a:pPr>
            <a:endParaRPr lang="fa-IR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fa-IR" sz="2600" dirty="0" smtClean="0">
              <a:cs typeface="Nazanin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/>
            <a:endParaRPr lang="fa-IR" sz="2400" dirty="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dirty="0" smtClean="0"/>
          </a:p>
        </p:txBody>
      </p:sp>
      <p:pic>
        <p:nvPicPr>
          <p:cNvPr id="244740" name="Picture 4" descr="PLA-EX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14400"/>
            <a:ext cx="754380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hape 5121"/>
          <p:cNvSpPr txBox="1">
            <a:spLocks noChangeArrowheads="1"/>
          </p:cNvSpPr>
          <p:nvPr/>
        </p:nvSpPr>
        <p:spPr>
          <a:xfrm>
            <a:off x="762000" y="0"/>
            <a:ext cx="8229600" cy="1143000"/>
          </a:xfrm>
          <a:prstGeom prst="rect">
            <a:avLst/>
          </a:prstGeom>
        </p:spPr>
        <p:txBody>
          <a:bodyPr vert="horz" lIns="92075" tIns="46038" rIns="92075" bIns="46038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ساختار يك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PLA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با 3 ورودي و 2 خروجي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638800"/>
            <a:ext cx="8077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Tx/>
              <a:buNone/>
            </a:pPr>
            <a:r>
              <a:rPr lang="fa-IR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نکته: 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در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PLA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 توابع به فرم ساده شده مورد استفاده قرار می گیرند و هر چه توابع ساده شده دارای جملات مشترک بیشتری باشند تعداد اتصالات لازم برای برنامه ریزی و حجم 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PLA</a:t>
            </a: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B Lotus" pitchFamily="2" charset="-78"/>
              </a:rPr>
              <a:t> مورد نیاز کمتر می شود.</a:t>
            </a:r>
            <a:endParaRPr lang="en-US" dirty="0">
              <a:latin typeface="Arial Unicode MS" pitchFamily="34" charset="-128"/>
              <a:ea typeface="Arial Unicode MS" pitchFamily="34" charset="-128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4088"/>
            <a:ext cx="8229600" cy="796086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ساختار يك 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PLA</a:t>
            </a:r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با 3 ورودي و 2 خروجي</a:t>
            </a:r>
            <a:endParaRPr lang="en-US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43715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1056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5CDDB-5297-41B7-95D2-A90A95B31D1A}" type="slidenum">
              <a:rPr lang="ar-SA"/>
              <a:pPr/>
              <a:t>14</a:t>
            </a:fld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8935"/>
            <a:ext cx="8229600" cy="5325665"/>
          </a:xfrm>
        </p:spPr>
        <p:txBody>
          <a:bodyPr/>
          <a:lstStyle/>
          <a:p>
            <a:pPr algn="just" rtl="1">
              <a:buFontTx/>
              <a:buNone/>
            </a:pPr>
            <a:r>
              <a:rPr lang="fa-IR" sz="2400" dirty="0" smtClean="0">
                <a:cs typeface="B Lotus" pitchFamily="2" charset="-78"/>
              </a:rPr>
              <a:t>یک </a:t>
            </a:r>
            <a:r>
              <a:rPr lang="fa-IR" sz="2400" dirty="0">
                <a:cs typeface="B Lotus" pitchFamily="2" charset="-78"/>
              </a:rPr>
              <a:t>مدار ترکیبی قابل برنامه ریزی </a:t>
            </a:r>
            <a:r>
              <a:rPr lang="en-US" sz="2400" dirty="0">
                <a:cs typeface="B Lotus" pitchFamily="2" charset="-78"/>
              </a:rPr>
              <a:t> </a:t>
            </a:r>
            <a:r>
              <a:rPr lang="fa-IR" sz="2400" dirty="0">
                <a:cs typeface="B Lotus" pitchFamily="2" charset="-78"/>
              </a:rPr>
              <a:t>است که می تواند برای پیاده سازی توابع منطقی استفاده شود.دارای قسمتهای زیر است:</a:t>
            </a:r>
          </a:p>
          <a:p>
            <a:pPr algn="just" rtl="1">
              <a:buFontTx/>
              <a:buNone/>
            </a:pPr>
            <a:r>
              <a:rPr lang="fa-IR" sz="2400" dirty="0" smtClean="0">
                <a:cs typeface="B Lotus" pitchFamily="2" charset="-78"/>
              </a:rPr>
              <a:t>الف) کلیه </a:t>
            </a:r>
            <a:r>
              <a:rPr lang="fa-IR" sz="2400" dirty="0">
                <a:cs typeface="B Lotus" pitchFamily="2" charset="-78"/>
              </a:rPr>
              <a:t>ورودیها و مکمل آنها</a:t>
            </a:r>
          </a:p>
          <a:p>
            <a:pPr algn="just" rtl="1">
              <a:buFontTx/>
              <a:buNone/>
            </a:pPr>
            <a:r>
              <a:rPr lang="fa-IR" sz="2400" dirty="0">
                <a:cs typeface="B Lotus" pitchFamily="2" charset="-78"/>
              </a:rPr>
              <a:t>ب</a:t>
            </a:r>
            <a:r>
              <a:rPr lang="fa-IR" sz="2400" dirty="0" smtClean="0">
                <a:cs typeface="B Lotus" pitchFamily="2" charset="-78"/>
              </a:rPr>
              <a:t>)  بردار </a:t>
            </a:r>
            <a:r>
              <a:rPr lang="en-US" sz="2400" dirty="0">
                <a:cs typeface="B Lotus" pitchFamily="2" charset="-78"/>
              </a:rPr>
              <a:t>AND</a:t>
            </a:r>
            <a:r>
              <a:rPr lang="fa-IR" sz="2400" dirty="0">
                <a:cs typeface="B Lotus" pitchFamily="2" charset="-78"/>
              </a:rPr>
              <a:t> قابل برنامه </a:t>
            </a:r>
            <a:r>
              <a:rPr lang="fa-IR" sz="2400" dirty="0" smtClean="0">
                <a:cs typeface="B Lotus" pitchFamily="2" charset="-78"/>
              </a:rPr>
              <a:t>ریزی (</a:t>
            </a:r>
            <a:r>
              <a:rPr lang="fa-IR" sz="2400" dirty="0">
                <a:cs typeface="B Lotus" pitchFamily="2" charset="-78"/>
              </a:rPr>
              <a:t>تعداد آنها کمتر از تعداد مینترم هاست)</a:t>
            </a:r>
          </a:p>
          <a:p>
            <a:pPr algn="just" rtl="1">
              <a:buFontTx/>
              <a:buNone/>
            </a:pPr>
            <a:r>
              <a:rPr lang="fa-IR" sz="2400" dirty="0">
                <a:cs typeface="B Lotus" pitchFamily="2" charset="-78"/>
              </a:rPr>
              <a:t>ج</a:t>
            </a:r>
            <a:r>
              <a:rPr lang="fa-IR" sz="2400" dirty="0" smtClean="0">
                <a:cs typeface="B Lotus" pitchFamily="2" charset="-78"/>
              </a:rPr>
              <a:t>)  بردار </a:t>
            </a:r>
            <a:r>
              <a:rPr lang="en-US" sz="2400" dirty="0">
                <a:cs typeface="B Lotus" pitchFamily="2" charset="-78"/>
              </a:rPr>
              <a:t>OR</a:t>
            </a:r>
            <a:r>
              <a:rPr lang="fa-IR" sz="2400" dirty="0">
                <a:cs typeface="B Lotus" pitchFamily="2" charset="-78"/>
              </a:rPr>
              <a:t> غیر قابل برنامه </a:t>
            </a:r>
            <a:r>
              <a:rPr lang="fa-IR" sz="2400" dirty="0" smtClean="0">
                <a:cs typeface="B Lotus" pitchFamily="2" charset="-78"/>
              </a:rPr>
              <a:t>ریزی (</a:t>
            </a:r>
            <a:r>
              <a:rPr lang="fa-IR" sz="2400" dirty="0">
                <a:cs typeface="B Lotus" pitchFamily="2" charset="-78"/>
              </a:rPr>
              <a:t>هر </a:t>
            </a:r>
            <a:r>
              <a:rPr lang="en-US" sz="2400" dirty="0">
                <a:cs typeface="B Lotus" pitchFamily="2" charset="-78"/>
              </a:rPr>
              <a:t>OR</a:t>
            </a:r>
            <a:r>
              <a:rPr lang="fa-IR" sz="2400" dirty="0">
                <a:cs typeface="B Lotus" pitchFamily="2" charset="-78"/>
              </a:rPr>
              <a:t> دارای تعدادی ورودی از خروجی چند </a:t>
            </a:r>
            <a:r>
              <a:rPr lang="en-US" sz="2400" dirty="0">
                <a:cs typeface="B Lotus" pitchFamily="2" charset="-78"/>
              </a:rPr>
              <a:t>AND</a:t>
            </a:r>
            <a:r>
              <a:rPr lang="fa-IR" sz="2400" dirty="0">
                <a:cs typeface="B Lotus" pitchFamily="2" charset="-78"/>
              </a:rPr>
              <a:t> است)</a:t>
            </a:r>
          </a:p>
          <a:p>
            <a:pPr algn="just" rtl="1">
              <a:buFontTx/>
              <a:buNone/>
            </a:pPr>
            <a:endParaRPr lang="fa-IR" sz="2400" dirty="0">
              <a:cs typeface="B Lotus" pitchFamily="2" charset="-78"/>
            </a:endParaRPr>
          </a:p>
          <a:p>
            <a:pPr algn="just" rtl="1">
              <a:buFontTx/>
              <a:buNone/>
            </a:pPr>
            <a:r>
              <a:rPr lang="fa-IR" sz="2400" dirty="0">
                <a:cs typeface="B Lotus" pitchFamily="2" charset="-78"/>
              </a:rPr>
              <a:t>نمای داخلی یک </a:t>
            </a:r>
            <a:r>
              <a:rPr lang="en-US" sz="2400" dirty="0">
                <a:cs typeface="B Lotus" pitchFamily="2" charset="-78"/>
              </a:rPr>
              <a:t>PAL</a:t>
            </a:r>
            <a:r>
              <a:rPr lang="fa-IR" sz="2400" dirty="0">
                <a:cs typeface="B Lotus" pitchFamily="2" charset="-78"/>
              </a:rPr>
              <a:t> با چهار ورودی ودو خروجی و در هر خروجی </a:t>
            </a:r>
            <a:r>
              <a:rPr lang="fa-IR" sz="2400" dirty="0" smtClean="0">
                <a:cs typeface="B Lotus" pitchFamily="2" charset="-78"/>
              </a:rPr>
              <a:t>سه خط </a:t>
            </a:r>
            <a:r>
              <a:rPr lang="en-US" sz="2400" dirty="0">
                <a:cs typeface="B Lotus" pitchFamily="2" charset="-78"/>
              </a:rPr>
              <a:t>AND</a:t>
            </a:r>
            <a:r>
              <a:rPr lang="fa-IR" sz="2400" dirty="0">
                <a:cs typeface="B Lotus" pitchFamily="2" charset="-78"/>
              </a:rPr>
              <a:t> به صورت زیر می باشد:</a:t>
            </a:r>
          </a:p>
          <a:p>
            <a:pPr algn="r" rtl="1">
              <a:buFontTx/>
              <a:buNone/>
            </a:pPr>
            <a:endParaRPr lang="en-US" sz="2000" dirty="0">
              <a:cs typeface="B Lotus" pitchFamily="2" charset="-78"/>
            </a:endParaRPr>
          </a:p>
        </p:txBody>
      </p:sp>
      <p:grpSp>
        <p:nvGrpSpPr>
          <p:cNvPr id="2" name="Group 53"/>
          <p:cNvGrpSpPr/>
          <p:nvPr/>
        </p:nvGrpSpPr>
        <p:grpSpPr>
          <a:xfrm>
            <a:off x="3837516" y="4574380"/>
            <a:ext cx="3934884" cy="1826420"/>
            <a:chOff x="1500717" y="3602831"/>
            <a:chExt cx="3934884" cy="1826420"/>
          </a:xfrm>
        </p:grpSpPr>
        <p:sp>
          <p:nvSpPr>
            <p:cNvPr id="52228" name="Line 4"/>
            <p:cNvSpPr>
              <a:spLocks noChangeShapeType="1"/>
            </p:cNvSpPr>
            <p:nvPr/>
          </p:nvSpPr>
          <p:spPr bwMode="auto">
            <a:xfrm>
              <a:off x="1500717" y="3752850"/>
              <a:ext cx="0" cy="16740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29" name="Line 5"/>
            <p:cNvSpPr>
              <a:spLocks noChangeShapeType="1"/>
            </p:cNvSpPr>
            <p:nvPr/>
          </p:nvSpPr>
          <p:spPr bwMode="auto">
            <a:xfrm>
              <a:off x="1500717" y="3914775"/>
              <a:ext cx="2878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0" name="Line 6"/>
            <p:cNvSpPr>
              <a:spLocks noChangeShapeType="1"/>
            </p:cNvSpPr>
            <p:nvPr/>
          </p:nvSpPr>
          <p:spPr bwMode="auto">
            <a:xfrm>
              <a:off x="1788584" y="3914776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1" name="AutoShape 7"/>
            <p:cNvSpPr>
              <a:spLocks noChangeArrowheads="1"/>
            </p:cNvSpPr>
            <p:nvPr/>
          </p:nvSpPr>
          <p:spPr bwMode="auto">
            <a:xfrm rot="10800000">
              <a:off x="1638300" y="4023122"/>
              <a:ext cx="287867" cy="108347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2" name="Oval 8"/>
            <p:cNvSpPr>
              <a:spLocks noChangeArrowheads="1"/>
            </p:cNvSpPr>
            <p:nvPr/>
          </p:nvSpPr>
          <p:spPr bwMode="auto">
            <a:xfrm rot="5400000">
              <a:off x="1756503" y="4110633"/>
              <a:ext cx="53579" cy="9525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3" name="Line 9"/>
            <p:cNvSpPr>
              <a:spLocks noChangeShapeType="1"/>
            </p:cNvSpPr>
            <p:nvPr/>
          </p:nvSpPr>
          <p:spPr bwMode="auto">
            <a:xfrm>
              <a:off x="1788584" y="4185048"/>
              <a:ext cx="0" cy="11882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4" name="Line 10"/>
            <p:cNvSpPr>
              <a:spLocks noChangeShapeType="1"/>
            </p:cNvSpPr>
            <p:nvPr/>
          </p:nvSpPr>
          <p:spPr bwMode="auto">
            <a:xfrm flipH="1">
              <a:off x="2125134" y="3752850"/>
              <a:ext cx="4233" cy="16359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5" name="Line 11"/>
            <p:cNvSpPr>
              <a:spLocks noChangeShapeType="1"/>
            </p:cNvSpPr>
            <p:nvPr/>
          </p:nvSpPr>
          <p:spPr bwMode="auto">
            <a:xfrm>
              <a:off x="2129367" y="3914775"/>
              <a:ext cx="2878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6" name="Line 12"/>
            <p:cNvSpPr>
              <a:spLocks noChangeShapeType="1"/>
            </p:cNvSpPr>
            <p:nvPr/>
          </p:nvSpPr>
          <p:spPr bwMode="auto">
            <a:xfrm>
              <a:off x="2417233" y="3914776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7" name="Oval 13"/>
            <p:cNvSpPr>
              <a:spLocks noChangeArrowheads="1"/>
            </p:cNvSpPr>
            <p:nvPr/>
          </p:nvSpPr>
          <p:spPr bwMode="auto">
            <a:xfrm rot="5400000">
              <a:off x="2385153" y="4110634"/>
              <a:ext cx="53579" cy="9524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8" name="Line 14"/>
            <p:cNvSpPr>
              <a:spLocks noChangeShapeType="1"/>
            </p:cNvSpPr>
            <p:nvPr/>
          </p:nvSpPr>
          <p:spPr bwMode="auto">
            <a:xfrm>
              <a:off x="2417234" y="4185047"/>
              <a:ext cx="2117" cy="12275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9" name="Line 15"/>
            <p:cNvSpPr>
              <a:spLocks noChangeShapeType="1"/>
            </p:cNvSpPr>
            <p:nvPr/>
          </p:nvSpPr>
          <p:spPr bwMode="auto">
            <a:xfrm flipH="1">
              <a:off x="2694518" y="3752850"/>
              <a:ext cx="10583" cy="16585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0" name="Line 16"/>
            <p:cNvSpPr>
              <a:spLocks noChangeShapeType="1"/>
            </p:cNvSpPr>
            <p:nvPr/>
          </p:nvSpPr>
          <p:spPr bwMode="auto">
            <a:xfrm>
              <a:off x="2705100" y="3914775"/>
              <a:ext cx="2878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1" name="Line 17"/>
            <p:cNvSpPr>
              <a:spLocks noChangeShapeType="1"/>
            </p:cNvSpPr>
            <p:nvPr/>
          </p:nvSpPr>
          <p:spPr bwMode="auto">
            <a:xfrm>
              <a:off x="2992967" y="3914776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2" name="Oval 18"/>
            <p:cNvSpPr>
              <a:spLocks noChangeArrowheads="1"/>
            </p:cNvSpPr>
            <p:nvPr/>
          </p:nvSpPr>
          <p:spPr bwMode="auto">
            <a:xfrm rot="5400000">
              <a:off x="2960887" y="4110634"/>
              <a:ext cx="53579" cy="9524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43" name="Line 19"/>
            <p:cNvSpPr>
              <a:spLocks noChangeShapeType="1"/>
            </p:cNvSpPr>
            <p:nvPr/>
          </p:nvSpPr>
          <p:spPr bwMode="auto">
            <a:xfrm>
              <a:off x="2982384" y="4185048"/>
              <a:ext cx="23283" cy="12442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4" name="Line 20"/>
            <p:cNvSpPr>
              <a:spLocks noChangeShapeType="1"/>
            </p:cNvSpPr>
            <p:nvPr/>
          </p:nvSpPr>
          <p:spPr bwMode="auto">
            <a:xfrm>
              <a:off x="3185584" y="3752850"/>
              <a:ext cx="0" cy="1652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5" name="Line 21"/>
            <p:cNvSpPr>
              <a:spLocks noChangeShapeType="1"/>
            </p:cNvSpPr>
            <p:nvPr/>
          </p:nvSpPr>
          <p:spPr bwMode="auto">
            <a:xfrm>
              <a:off x="3185584" y="3914775"/>
              <a:ext cx="2878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6" name="Line 22"/>
            <p:cNvSpPr>
              <a:spLocks noChangeShapeType="1"/>
            </p:cNvSpPr>
            <p:nvPr/>
          </p:nvSpPr>
          <p:spPr bwMode="auto">
            <a:xfrm>
              <a:off x="3473451" y="3914776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7" name="Oval 23"/>
            <p:cNvSpPr>
              <a:spLocks noChangeArrowheads="1"/>
            </p:cNvSpPr>
            <p:nvPr/>
          </p:nvSpPr>
          <p:spPr bwMode="auto">
            <a:xfrm rot="5400000">
              <a:off x="3441369" y="4110633"/>
              <a:ext cx="53579" cy="9525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48" name="Line 24"/>
            <p:cNvSpPr>
              <a:spLocks noChangeShapeType="1"/>
            </p:cNvSpPr>
            <p:nvPr/>
          </p:nvSpPr>
          <p:spPr bwMode="auto">
            <a:xfrm>
              <a:off x="3473451" y="4185048"/>
              <a:ext cx="0" cy="11918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49" name="AutoShape 25"/>
            <p:cNvSpPr>
              <a:spLocks noChangeArrowheads="1"/>
            </p:cNvSpPr>
            <p:nvPr/>
          </p:nvSpPr>
          <p:spPr bwMode="auto">
            <a:xfrm rot="10800000">
              <a:off x="2266951" y="4023122"/>
              <a:ext cx="287867" cy="108347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50" name="AutoShape 26"/>
            <p:cNvSpPr>
              <a:spLocks noChangeArrowheads="1"/>
            </p:cNvSpPr>
            <p:nvPr/>
          </p:nvSpPr>
          <p:spPr bwMode="auto">
            <a:xfrm rot="10800000">
              <a:off x="2844800" y="4023122"/>
              <a:ext cx="287867" cy="108347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51" name="AutoShape 27"/>
            <p:cNvSpPr>
              <a:spLocks noChangeArrowheads="1"/>
            </p:cNvSpPr>
            <p:nvPr/>
          </p:nvSpPr>
          <p:spPr bwMode="auto">
            <a:xfrm rot="10800000">
              <a:off x="3323167" y="4023122"/>
              <a:ext cx="287867" cy="108347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52" name="Line 28"/>
            <p:cNvSpPr>
              <a:spLocks noChangeShapeType="1"/>
            </p:cNvSpPr>
            <p:nvPr/>
          </p:nvSpPr>
          <p:spPr bwMode="auto">
            <a:xfrm>
              <a:off x="1500718" y="4400550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3" name="Line 29"/>
            <p:cNvSpPr>
              <a:spLocks noChangeShapeType="1"/>
            </p:cNvSpPr>
            <p:nvPr/>
          </p:nvSpPr>
          <p:spPr bwMode="auto">
            <a:xfrm>
              <a:off x="1500718" y="4563666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4" name="Line 30"/>
            <p:cNvSpPr>
              <a:spLocks noChangeShapeType="1"/>
            </p:cNvSpPr>
            <p:nvPr/>
          </p:nvSpPr>
          <p:spPr bwMode="auto">
            <a:xfrm>
              <a:off x="1500718" y="4724400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5" name="Line 31"/>
            <p:cNvSpPr>
              <a:spLocks noChangeShapeType="1"/>
            </p:cNvSpPr>
            <p:nvPr/>
          </p:nvSpPr>
          <p:spPr bwMode="auto">
            <a:xfrm>
              <a:off x="1500718" y="4994672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6" name="Line 32"/>
            <p:cNvSpPr>
              <a:spLocks noChangeShapeType="1"/>
            </p:cNvSpPr>
            <p:nvPr/>
          </p:nvSpPr>
          <p:spPr bwMode="auto">
            <a:xfrm>
              <a:off x="1500718" y="5156597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7" name="Line 33"/>
            <p:cNvSpPr>
              <a:spLocks noChangeShapeType="1"/>
            </p:cNvSpPr>
            <p:nvPr/>
          </p:nvSpPr>
          <p:spPr bwMode="auto">
            <a:xfrm>
              <a:off x="1500718" y="5318522"/>
              <a:ext cx="29760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59" name="AutoShape 35"/>
            <p:cNvSpPr>
              <a:spLocks noChangeArrowheads="1"/>
            </p:cNvSpPr>
            <p:nvPr/>
          </p:nvSpPr>
          <p:spPr bwMode="auto">
            <a:xfrm rot="10800000">
              <a:off x="3782484" y="4346972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0" name="AutoShape 36"/>
            <p:cNvSpPr>
              <a:spLocks noChangeArrowheads="1"/>
            </p:cNvSpPr>
            <p:nvPr/>
          </p:nvSpPr>
          <p:spPr bwMode="auto">
            <a:xfrm rot="10800000">
              <a:off x="3803651" y="4508897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1" name="AutoShape 37"/>
            <p:cNvSpPr>
              <a:spLocks noChangeArrowheads="1"/>
            </p:cNvSpPr>
            <p:nvPr/>
          </p:nvSpPr>
          <p:spPr bwMode="auto">
            <a:xfrm rot="10800000">
              <a:off x="3782484" y="4649391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3" name="AutoShape 39"/>
            <p:cNvSpPr>
              <a:spLocks noChangeArrowheads="1"/>
            </p:cNvSpPr>
            <p:nvPr/>
          </p:nvSpPr>
          <p:spPr bwMode="auto">
            <a:xfrm rot="10800000">
              <a:off x="3803651" y="4923235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4" name="AutoShape 40"/>
            <p:cNvSpPr>
              <a:spLocks noChangeArrowheads="1"/>
            </p:cNvSpPr>
            <p:nvPr/>
          </p:nvSpPr>
          <p:spPr bwMode="auto">
            <a:xfrm rot="10800000">
              <a:off x="3803651" y="5085160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5" name="AutoShape 41"/>
            <p:cNvSpPr>
              <a:spLocks noChangeArrowheads="1"/>
            </p:cNvSpPr>
            <p:nvPr/>
          </p:nvSpPr>
          <p:spPr bwMode="auto">
            <a:xfrm rot="10800000">
              <a:off x="3803651" y="5225653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6" name="Line 42"/>
            <p:cNvSpPr>
              <a:spLocks noChangeShapeType="1"/>
            </p:cNvSpPr>
            <p:nvPr/>
          </p:nvSpPr>
          <p:spPr bwMode="auto">
            <a:xfrm>
              <a:off x="4476752" y="4563666"/>
              <a:ext cx="9588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67" name="AutoShape 43"/>
            <p:cNvSpPr>
              <a:spLocks noChangeArrowheads="1"/>
            </p:cNvSpPr>
            <p:nvPr/>
          </p:nvSpPr>
          <p:spPr bwMode="auto">
            <a:xfrm rot="10800000">
              <a:off x="4764617" y="4455319"/>
              <a:ext cx="480483" cy="235744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68" name="Line 44"/>
            <p:cNvSpPr>
              <a:spLocks noChangeShapeType="1"/>
            </p:cNvSpPr>
            <p:nvPr/>
          </p:nvSpPr>
          <p:spPr bwMode="auto">
            <a:xfrm>
              <a:off x="4476751" y="4400551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69" name="Line 45"/>
            <p:cNvSpPr>
              <a:spLocks noChangeShapeType="1"/>
            </p:cNvSpPr>
            <p:nvPr/>
          </p:nvSpPr>
          <p:spPr bwMode="auto">
            <a:xfrm>
              <a:off x="4476751" y="4508897"/>
              <a:ext cx="383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0" name="Line 46"/>
            <p:cNvSpPr>
              <a:spLocks noChangeShapeType="1"/>
            </p:cNvSpPr>
            <p:nvPr/>
          </p:nvSpPr>
          <p:spPr bwMode="auto">
            <a:xfrm flipV="1">
              <a:off x="4476751" y="4617244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1" name="Line 47"/>
            <p:cNvSpPr>
              <a:spLocks noChangeShapeType="1"/>
            </p:cNvSpPr>
            <p:nvPr/>
          </p:nvSpPr>
          <p:spPr bwMode="auto">
            <a:xfrm>
              <a:off x="4476751" y="4617244"/>
              <a:ext cx="383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2" name="Line 48"/>
            <p:cNvSpPr>
              <a:spLocks noChangeShapeType="1"/>
            </p:cNvSpPr>
            <p:nvPr/>
          </p:nvSpPr>
          <p:spPr bwMode="auto">
            <a:xfrm>
              <a:off x="4476752" y="5157788"/>
              <a:ext cx="9588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3" name="AutoShape 49"/>
            <p:cNvSpPr>
              <a:spLocks noChangeArrowheads="1"/>
            </p:cNvSpPr>
            <p:nvPr/>
          </p:nvSpPr>
          <p:spPr bwMode="auto">
            <a:xfrm rot="10800000">
              <a:off x="4764617" y="5049441"/>
              <a:ext cx="480483" cy="235744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4" name="Line 50"/>
            <p:cNvSpPr>
              <a:spLocks noChangeShapeType="1"/>
            </p:cNvSpPr>
            <p:nvPr/>
          </p:nvSpPr>
          <p:spPr bwMode="auto">
            <a:xfrm>
              <a:off x="4476751" y="4994672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5" name="Line 51"/>
            <p:cNvSpPr>
              <a:spLocks noChangeShapeType="1"/>
            </p:cNvSpPr>
            <p:nvPr/>
          </p:nvSpPr>
          <p:spPr bwMode="auto">
            <a:xfrm>
              <a:off x="4476751" y="5103019"/>
              <a:ext cx="383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6" name="Line 52"/>
            <p:cNvSpPr>
              <a:spLocks noChangeShapeType="1"/>
            </p:cNvSpPr>
            <p:nvPr/>
          </p:nvSpPr>
          <p:spPr bwMode="auto">
            <a:xfrm flipV="1">
              <a:off x="4476751" y="5211366"/>
              <a:ext cx="0" cy="108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7" name="Line 53"/>
            <p:cNvSpPr>
              <a:spLocks noChangeShapeType="1"/>
            </p:cNvSpPr>
            <p:nvPr/>
          </p:nvSpPr>
          <p:spPr bwMode="auto">
            <a:xfrm>
              <a:off x="4476751" y="5211366"/>
              <a:ext cx="383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7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595968" y="3602831"/>
              <a:ext cx="1640417" cy="1012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latin typeface="Arial Black"/>
                </a:rPr>
                <a:t>I1    I2     I3     I4</a:t>
              </a:r>
            </a:p>
          </p:txBody>
        </p:sp>
      </p:grpSp>
      <p:sp>
        <p:nvSpPr>
          <p:cNvPr id="55" name="Rectangle 54"/>
          <p:cNvSpPr/>
          <p:nvPr/>
        </p:nvSpPr>
        <p:spPr>
          <a:xfrm>
            <a:off x="228600" y="228600"/>
            <a:ext cx="6217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PAL</a:t>
            </a:r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 (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Programmable Array Logic</a:t>
            </a:r>
            <a:r>
              <a:rPr lang="fa-IR" dirty="0" smtClean="0">
                <a:solidFill>
                  <a:srgbClr val="FFFF00"/>
                </a:solidFill>
                <a:cs typeface="B Lotus" pitchFamily="2" charset="-78"/>
              </a:rPr>
              <a:t>) </a:t>
            </a:r>
            <a:endParaRPr lang="fa-IR" dirty="0">
              <a:solidFill>
                <a:srgbClr val="FFFF00"/>
              </a:solidFill>
              <a:cs typeface="B Lotus" pitchFamily="2" charset="-7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Shape 5"/>
          <p:cNvSpPr txBox="1">
            <a:spLocks noGrp="1"/>
          </p:cNvSpPr>
          <p:nvPr/>
        </p:nvSpPr>
        <p:spPr bwMode="auto">
          <a:xfrm>
            <a:off x="6553200" y="6019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fld id="{E03080E8-FA29-4185-91AD-F4143F490775}" type="slidenum">
              <a:rPr lang="fa-IR" sz="1400" u="none">
                <a:latin typeface="Times New Roman" pitchFamily="18" charset="0"/>
                <a:cs typeface="Times New Roman" pitchFamily="18" charset="0"/>
              </a:rPr>
              <a:pPr eaLnBrk="0" hangingPunct="0"/>
              <a:t>15</a:t>
            </a:fld>
            <a:endParaRPr lang="fa-IR" sz="1400" u="none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63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76200"/>
            <a:ext cx="8229600" cy="1143000"/>
          </a:xfrm>
        </p:spPr>
        <p:txBody>
          <a:bodyPr lIns="92075" tIns="46038" rIns="92075" bIns="46038">
            <a:normAutofit/>
          </a:bodyPr>
          <a:lstStyle/>
          <a:p>
            <a:pPr algn="r" rtl="1" eaLnBrk="1" hangingPunct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يك 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PAL</a:t>
            </a:r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چهار ورودي-چهار خروجي</a:t>
            </a:r>
            <a:endParaRPr lang="en-US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245764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pic>
        <p:nvPicPr>
          <p:cNvPr id="245765" name="Picture 5" descr="P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6934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114800" y="76200"/>
            <a:ext cx="4953000" cy="944562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مقايسة ساختار سه نوع 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PLD</a:t>
            </a:r>
          </a:p>
        </p:txBody>
      </p:sp>
      <p:sp>
        <p:nvSpPr>
          <p:cNvPr id="240643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pic>
        <p:nvPicPr>
          <p:cNvPr id="240644" name="Picture 4" descr="3-PL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12888"/>
            <a:ext cx="7543800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621582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04022CD-E423-42E4-A0A3-C1E41BE62131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60399" y="990600"/>
            <a:ext cx="7483501" cy="3352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مدارات منطقی ترتیبی</a:t>
            </a:r>
          </a:p>
          <a:p>
            <a:pPr marL="1727200" lvl="2" indent="-812800" algn="r" rtl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;"/>
            </a:pPr>
            <a:r>
              <a:rPr lang="fa-I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فلیپ فلاپ ها</a:t>
            </a: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557994" y="-24"/>
            <a:ext cx="2514600" cy="914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B Titr" pitchFamily="2" charset="-78"/>
              </a:rPr>
              <a:t>جلسه آینده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0399" y="1371600"/>
            <a:ext cx="7483501" cy="3276600"/>
          </a:xfrm>
        </p:spPr>
        <p:txBody>
          <a:bodyPr>
            <a:normAutofit/>
          </a:bodyPr>
          <a:lstStyle/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حافظه فقط خواندنی (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ROM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)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PLA</a:t>
            </a:r>
          </a:p>
          <a:p>
            <a:pPr marL="1270000" lvl="1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B Nazanin" pitchFamily="2" charset="-78"/>
              </a:rPr>
              <a:t>PAL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557994" y="-24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6" name="Picture 5" descr="AND_0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225" y="4257675"/>
            <a:ext cx="3381375" cy="22955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35001" y="684632"/>
            <a:ext cx="7776633" cy="6101954"/>
          </a:xfrm>
          <a:prstGeom prst="rect">
            <a:avLst/>
          </a:prstGeom>
          <a:ln/>
        </p:spPr>
        <p:txBody>
          <a:bodyPr vert="horz">
            <a:normAutofit/>
          </a:bodyPr>
          <a:lstStyle/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PROM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(حافظه فقط خواندنی):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یک مداز ترکیبی قابل برنامه ریزی است که می تواند برای پیاده سازی توابع منطقی مورد استفاده قرار گیرد شامل:</a:t>
            </a:r>
          </a:p>
          <a:p>
            <a:pPr marL="640080" marR="0" lvl="1" indent="-246888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Char char="•"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کلیه ورودی ها و مکمل آنها</a:t>
            </a:r>
          </a:p>
          <a:p>
            <a:pPr marL="640080" marR="0" lvl="1" indent="-246888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Char char="•"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یک بردار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AND</a:t>
            </a: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ثلبت غیر قابل برنامه ریزی</a:t>
            </a:r>
          </a:p>
          <a:p>
            <a:pPr marL="640080" marR="0" lvl="1" indent="-246888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Char char="•"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یک بردار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OR</a:t>
            </a: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قابل برنامه ریزی</a:t>
            </a: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بردار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AND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منیترم ها را تولید می کند و هر خروجی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PROM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که خروجی یک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OR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است می تواند جهت پیاده سازی یک تابع منطقی به صورت حاصل جمع منیترم ها استفاده شود.</a:t>
            </a: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fa-I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نماد داخلی یک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PROM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با سه ورودی و خروجی: 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مثال : تمام جمع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کنند</a:t>
            </a:r>
            <a:r>
              <a:rPr lang="fa-IR" sz="2000" dirty="0">
                <a:cs typeface="B Lotus" pitchFamily="2" charset="-78"/>
              </a:rPr>
              <a:t>ه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با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PROM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</a:p>
          <a:p>
            <a:pPr marL="274320" marR="0" lvl="0" indent="-27432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</a:p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grpSp>
        <p:nvGrpSpPr>
          <p:cNvPr id="5" name="Group 55"/>
          <p:cNvGrpSpPr/>
          <p:nvPr/>
        </p:nvGrpSpPr>
        <p:grpSpPr>
          <a:xfrm>
            <a:off x="2133600" y="4649411"/>
            <a:ext cx="6174316" cy="1637109"/>
            <a:chOff x="1115485" y="3196829"/>
            <a:chExt cx="6174316" cy="1637109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788585" y="3200400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12"/>
            <p:cNvSpPr>
              <a:spLocks noChangeShapeType="1"/>
            </p:cNvSpPr>
            <p:nvPr/>
          </p:nvSpPr>
          <p:spPr bwMode="auto">
            <a:xfrm>
              <a:off x="2076451" y="3213497"/>
              <a:ext cx="0" cy="161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13"/>
            <p:cNvSpPr>
              <a:spLocks noChangeShapeType="1"/>
            </p:cNvSpPr>
            <p:nvPr/>
          </p:nvSpPr>
          <p:spPr bwMode="auto">
            <a:xfrm>
              <a:off x="2076451" y="3375422"/>
              <a:ext cx="4783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AutoShape 14"/>
            <p:cNvSpPr>
              <a:spLocks noChangeArrowheads="1"/>
            </p:cNvSpPr>
            <p:nvPr/>
          </p:nvSpPr>
          <p:spPr bwMode="auto">
            <a:xfrm rot="5400000">
              <a:off x="2570163" y="3273161"/>
              <a:ext cx="161925" cy="192616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15"/>
            <p:cNvSpPr>
              <a:spLocks noChangeArrowheads="1"/>
            </p:cNvSpPr>
            <p:nvPr/>
          </p:nvSpPr>
          <p:spPr bwMode="auto">
            <a:xfrm>
              <a:off x="2747433" y="3339704"/>
              <a:ext cx="95251" cy="535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2842684" y="3375422"/>
              <a:ext cx="38417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7"/>
            <p:cNvSpPr>
              <a:spLocks noChangeShapeType="1"/>
            </p:cNvSpPr>
            <p:nvPr/>
          </p:nvSpPr>
          <p:spPr bwMode="auto">
            <a:xfrm>
              <a:off x="1786467" y="3515916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>
              <a:off x="2076451" y="3515916"/>
              <a:ext cx="0" cy="161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2076451" y="3677841"/>
              <a:ext cx="4783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 rot="5400000">
              <a:off x="2570163" y="3575580"/>
              <a:ext cx="161925" cy="192616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21"/>
            <p:cNvSpPr>
              <a:spLocks noChangeArrowheads="1"/>
            </p:cNvSpPr>
            <p:nvPr/>
          </p:nvSpPr>
          <p:spPr bwMode="auto">
            <a:xfrm>
              <a:off x="2747433" y="3642123"/>
              <a:ext cx="95251" cy="535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2842684" y="3677841"/>
              <a:ext cx="38417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>
              <a:off x="1786467" y="3786188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4"/>
            <p:cNvSpPr>
              <a:spLocks noChangeShapeType="1"/>
            </p:cNvSpPr>
            <p:nvPr/>
          </p:nvSpPr>
          <p:spPr bwMode="auto">
            <a:xfrm>
              <a:off x="2076451" y="3786188"/>
              <a:ext cx="0" cy="161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>
              <a:off x="2076451" y="3948112"/>
              <a:ext cx="4783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AutoShape 26"/>
            <p:cNvSpPr>
              <a:spLocks noChangeArrowheads="1"/>
            </p:cNvSpPr>
            <p:nvPr/>
          </p:nvSpPr>
          <p:spPr bwMode="auto">
            <a:xfrm rot="5400000">
              <a:off x="2570163" y="3845852"/>
              <a:ext cx="161925" cy="192616"/>
            </a:xfrm>
            <a:prstGeom prst="flowChartExtra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7"/>
            <p:cNvSpPr>
              <a:spLocks noChangeArrowheads="1"/>
            </p:cNvSpPr>
            <p:nvPr/>
          </p:nvSpPr>
          <p:spPr bwMode="auto">
            <a:xfrm>
              <a:off x="2747433" y="3912394"/>
              <a:ext cx="95251" cy="5357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8"/>
            <p:cNvSpPr>
              <a:spLocks noChangeShapeType="1"/>
            </p:cNvSpPr>
            <p:nvPr/>
          </p:nvSpPr>
          <p:spPr bwMode="auto">
            <a:xfrm>
              <a:off x="2842684" y="3948112"/>
              <a:ext cx="38417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115485" y="3213498"/>
              <a:ext cx="317500" cy="70723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I0</a:t>
              </a:r>
            </a:p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I1</a:t>
              </a:r>
            </a:p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I2</a:t>
              </a:r>
            </a:p>
          </p:txBody>
        </p:sp>
        <p:sp>
          <p:nvSpPr>
            <p:cNvPr id="25" name="AutoShape 30"/>
            <p:cNvSpPr>
              <a:spLocks noChangeArrowheads="1"/>
            </p:cNvSpPr>
            <p:nvPr/>
          </p:nvSpPr>
          <p:spPr bwMode="auto">
            <a:xfrm rot="5400000">
              <a:off x="2984038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31"/>
            <p:cNvSpPr>
              <a:spLocks noChangeArrowheads="1"/>
            </p:cNvSpPr>
            <p:nvPr/>
          </p:nvSpPr>
          <p:spPr bwMode="auto">
            <a:xfrm rot="5400000">
              <a:off x="3322704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32"/>
            <p:cNvSpPr>
              <a:spLocks noChangeArrowheads="1"/>
            </p:cNvSpPr>
            <p:nvPr/>
          </p:nvSpPr>
          <p:spPr bwMode="auto">
            <a:xfrm rot="5400000">
              <a:off x="3661371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33"/>
            <p:cNvSpPr>
              <a:spLocks noChangeArrowheads="1"/>
            </p:cNvSpPr>
            <p:nvPr/>
          </p:nvSpPr>
          <p:spPr bwMode="auto">
            <a:xfrm rot="5400000">
              <a:off x="4021204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34"/>
            <p:cNvSpPr>
              <a:spLocks noChangeArrowheads="1"/>
            </p:cNvSpPr>
            <p:nvPr/>
          </p:nvSpPr>
          <p:spPr bwMode="auto">
            <a:xfrm rot="5400000">
              <a:off x="4359871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35"/>
            <p:cNvSpPr>
              <a:spLocks noChangeArrowheads="1"/>
            </p:cNvSpPr>
            <p:nvPr/>
          </p:nvSpPr>
          <p:spPr bwMode="auto">
            <a:xfrm rot="5400000">
              <a:off x="4698538" y="4160110"/>
              <a:ext cx="189309" cy="239184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36"/>
            <p:cNvSpPr>
              <a:spLocks noChangeArrowheads="1"/>
            </p:cNvSpPr>
            <p:nvPr/>
          </p:nvSpPr>
          <p:spPr bwMode="auto">
            <a:xfrm rot="5400000">
              <a:off x="5018155" y="4160110"/>
              <a:ext cx="189309" cy="239183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AutoShape 37"/>
            <p:cNvSpPr>
              <a:spLocks noChangeArrowheads="1"/>
            </p:cNvSpPr>
            <p:nvPr/>
          </p:nvSpPr>
          <p:spPr bwMode="auto">
            <a:xfrm rot="5400000">
              <a:off x="5356822" y="4160110"/>
              <a:ext cx="189309" cy="239183"/>
            </a:xfrm>
            <a:prstGeom prst="flowChartDe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38"/>
            <p:cNvSpPr>
              <a:spLocks noChangeShapeType="1"/>
            </p:cNvSpPr>
            <p:nvPr/>
          </p:nvSpPr>
          <p:spPr bwMode="auto">
            <a:xfrm flipV="1">
              <a:off x="3069167" y="3375422"/>
              <a:ext cx="0" cy="809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39"/>
            <p:cNvSpPr>
              <a:spLocks noChangeShapeType="1"/>
            </p:cNvSpPr>
            <p:nvPr/>
          </p:nvSpPr>
          <p:spPr bwMode="auto">
            <a:xfrm flipV="1">
              <a:off x="3420533" y="3213497"/>
              <a:ext cx="0" cy="971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40"/>
            <p:cNvSpPr>
              <a:spLocks noChangeShapeType="1"/>
            </p:cNvSpPr>
            <p:nvPr/>
          </p:nvSpPr>
          <p:spPr bwMode="auto">
            <a:xfrm flipV="1">
              <a:off x="3752851" y="3375422"/>
              <a:ext cx="0" cy="809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41"/>
            <p:cNvSpPr>
              <a:spLocks noChangeShapeType="1"/>
            </p:cNvSpPr>
            <p:nvPr/>
          </p:nvSpPr>
          <p:spPr bwMode="auto">
            <a:xfrm flipV="1">
              <a:off x="4116917" y="3213497"/>
              <a:ext cx="0" cy="971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42"/>
            <p:cNvSpPr>
              <a:spLocks noChangeShapeType="1"/>
            </p:cNvSpPr>
            <p:nvPr/>
          </p:nvSpPr>
          <p:spPr bwMode="auto">
            <a:xfrm flipV="1">
              <a:off x="4442884" y="3375422"/>
              <a:ext cx="0" cy="809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43"/>
            <p:cNvSpPr>
              <a:spLocks noChangeShapeType="1"/>
            </p:cNvSpPr>
            <p:nvPr/>
          </p:nvSpPr>
          <p:spPr bwMode="auto">
            <a:xfrm flipV="1">
              <a:off x="4802717" y="3213497"/>
              <a:ext cx="0" cy="971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44"/>
            <p:cNvSpPr>
              <a:spLocks noChangeShapeType="1"/>
            </p:cNvSpPr>
            <p:nvPr/>
          </p:nvSpPr>
          <p:spPr bwMode="auto">
            <a:xfrm flipV="1">
              <a:off x="5103284" y="3373041"/>
              <a:ext cx="0" cy="809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45"/>
            <p:cNvSpPr>
              <a:spLocks noChangeShapeType="1"/>
            </p:cNvSpPr>
            <p:nvPr/>
          </p:nvSpPr>
          <p:spPr bwMode="auto">
            <a:xfrm flipV="1">
              <a:off x="5446184" y="3196829"/>
              <a:ext cx="0" cy="971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46"/>
            <p:cNvSpPr>
              <a:spLocks noChangeShapeType="1"/>
            </p:cNvSpPr>
            <p:nvPr/>
          </p:nvSpPr>
          <p:spPr bwMode="auto">
            <a:xfrm>
              <a:off x="3073400" y="4368403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47"/>
            <p:cNvSpPr>
              <a:spLocks noChangeShapeType="1"/>
            </p:cNvSpPr>
            <p:nvPr/>
          </p:nvSpPr>
          <p:spPr bwMode="auto">
            <a:xfrm>
              <a:off x="3420533" y="4361260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48"/>
            <p:cNvSpPr>
              <a:spLocks noChangeShapeType="1"/>
            </p:cNvSpPr>
            <p:nvPr/>
          </p:nvSpPr>
          <p:spPr bwMode="auto">
            <a:xfrm>
              <a:off x="3752851" y="4361260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54"/>
            <p:cNvSpPr>
              <a:spLocks noChangeShapeType="1"/>
            </p:cNvSpPr>
            <p:nvPr/>
          </p:nvSpPr>
          <p:spPr bwMode="auto">
            <a:xfrm>
              <a:off x="1788585" y="4450556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55"/>
            <p:cNvSpPr>
              <a:spLocks noChangeShapeType="1"/>
            </p:cNvSpPr>
            <p:nvPr/>
          </p:nvSpPr>
          <p:spPr bwMode="auto">
            <a:xfrm>
              <a:off x="1788585" y="4620816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56"/>
            <p:cNvSpPr>
              <a:spLocks noChangeShapeType="1"/>
            </p:cNvSpPr>
            <p:nvPr/>
          </p:nvSpPr>
          <p:spPr bwMode="auto">
            <a:xfrm>
              <a:off x="4116917" y="4368403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57"/>
            <p:cNvSpPr>
              <a:spLocks noChangeShapeType="1"/>
            </p:cNvSpPr>
            <p:nvPr/>
          </p:nvSpPr>
          <p:spPr bwMode="auto">
            <a:xfrm>
              <a:off x="4464051" y="4361260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58"/>
            <p:cNvSpPr>
              <a:spLocks noChangeShapeType="1"/>
            </p:cNvSpPr>
            <p:nvPr/>
          </p:nvSpPr>
          <p:spPr bwMode="auto">
            <a:xfrm>
              <a:off x="4796367" y="4361260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59"/>
            <p:cNvSpPr>
              <a:spLocks noChangeShapeType="1"/>
            </p:cNvSpPr>
            <p:nvPr/>
          </p:nvSpPr>
          <p:spPr bwMode="auto">
            <a:xfrm>
              <a:off x="5103284" y="4375547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60"/>
            <p:cNvSpPr>
              <a:spLocks noChangeShapeType="1"/>
            </p:cNvSpPr>
            <p:nvPr/>
          </p:nvSpPr>
          <p:spPr bwMode="auto">
            <a:xfrm>
              <a:off x="5450417" y="4368403"/>
              <a:ext cx="0" cy="432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62"/>
            <p:cNvSpPr>
              <a:spLocks noChangeShapeType="1"/>
            </p:cNvSpPr>
            <p:nvPr/>
          </p:nvSpPr>
          <p:spPr bwMode="auto">
            <a:xfrm>
              <a:off x="1788585" y="4768454"/>
              <a:ext cx="4897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AutoShape 63"/>
            <p:cNvSpPr>
              <a:spLocks noChangeArrowheads="1"/>
            </p:cNvSpPr>
            <p:nvPr/>
          </p:nvSpPr>
          <p:spPr bwMode="auto">
            <a:xfrm rot="10800000">
              <a:off x="5916084" y="4386263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64"/>
            <p:cNvSpPr>
              <a:spLocks noChangeArrowheads="1"/>
            </p:cNvSpPr>
            <p:nvPr/>
          </p:nvSpPr>
          <p:spPr bwMode="auto">
            <a:xfrm rot="10800000">
              <a:off x="5916084" y="4563666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AutoShape 65"/>
            <p:cNvSpPr>
              <a:spLocks noChangeArrowheads="1"/>
            </p:cNvSpPr>
            <p:nvPr/>
          </p:nvSpPr>
          <p:spPr bwMode="auto">
            <a:xfrm rot="10800000">
              <a:off x="5907617" y="4706541"/>
              <a:ext cx="480483" cy="127397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6972301" y="4400550"/>
              <a:ext cx="317500" cy="3774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O1</a:t>
              </a:r>
            </a:p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O2</a:t>
              </a:r>
            </a:p>
            <a:p>
              <a:pPr algn="ctr" rtl="0"/>
              <a:r>
                <a:rPr lang="en-US" i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latin typeface="Arial Black"/>
                </a:rPr>
                <a:t>O3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137D9-49C7-44F5-A528-54CCECC63B72}" type="slidenum">
              <a:rPr lang="ar-SA"/>
              <a:pPr/>
              <a:t>4</a:t>
            </a:fld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434917" cy="4494609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800" dirty="0">
                <a:cs typeface="B Lotus" pitchFamily="2" charset="-78"/>
              </a:rPr>
              <a:t>در </a:t>
            </a:r>
            <a:r>
              <a:rPr lang="en-US" sz="2800" dirty="0">
                <a:cs typeface="B Lotus" pitchFamily="2" charset="-78"/>
              </a:rPr>
              <a:t>PROM</a:t>
            </a:r>
            <a:r>
              <a:rPr lang="fa-IR" sz="2800" dirty="0">
                <a:cs typeface="B Lotus" pitchFamily="2" charset="-78"/>
              </a:rPr>
              <a:t> با </a:t>
            </a:r>
            <a:r>
              <a:rPr lang="en-US" sz="2800" dirty="0">
                <a:cs typeface="B Lotus" pitchFamily="2" charset="-78"/>
              </a:rPr>
              <a:t>n</a:t>
            </a:r>
            <a:r>
              <a:rPr lang="fa-IR" sz="2800" dirty="0">
                <a:cs typeface="B Lotus" pitchFamily="2" charset="-78"/>
              </a:rPr>
              <a:t> ورودی و </a:t>
            </a:r>
            <a:r>
              <a:rPr lang="en-US" sz="2800" dirty="0">
                <a:cs typeface="B Lotus" pitchFamily="2" charset="-78"/>
              </a:rPr>
              <a:t>m</a:t>
            </a:r>
            <a:r>
              <a:rPr lang="fa-IR" sz="2800" dirty="0">
                <a:cs typeface="B Lotus" pitchFamily="2" charset="-78"/>
              </a:rPr>
              <a:t> خروجی تعداد گیتهای </a:t>
            </a:r>
            <a:r>
              <a:rPr lang="en-US" sz="2800" dirty="0">
                <a:solidFill>
                  <a:srgbClr val="FF0000"/>
                </a:solidFill>
                <a:cs typeface="B Lotus" pitchFamily="2" charset="-78"/>
              </a:rPr>
              <a:t>AND</a:t>
            </a:r>
            <a:r>
              <a:rPr lang="fa-IR" sz="2800" dirty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برابر </a:t>
            </a:r>
            <a:r>
              <a:rPr lang="en-US" sz="2800" baseline="300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2 و </a:t>
            </a:r>
            <a:r>
              <a:rPr lang="fa-IR" sz="2800" dirty="0">
                <a:cs typeface="B Lotus" pitchFamily="2" charset="-78"/>
              </a:rPr>
              <a:t>تعداد گیتهای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cs typeface="B Lotus" pitchFamily="2" charset="-78"/>
              </a:rPr>
              <a:t>OR</a:t>
            </a:r>
            <a:r>
              <a:rPr lang="fa-IR" sz="2800" dirty="0" smtClean="0">
                <a:cs typeface="B Lotus" pitchFamily="2" charset="-78"/>
              </a:rPr>
              <a:t> برابر</a:t>
            </a:r>
            <a:r>
              <a:rPr lang="en-US" sz="2800" dirty="0" smtClean="0">
                <a:cs typeface="B Lotus" pitchFamily="2" charset="-78"/>
              </a:rPr>
              <a:t>m</a:t>
            </a: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dirty="0">
                <a:cs typeface="B Lotus" pitchFamily="2" charset="-78"/>
              </a:rPr>
              <a:t>عدد می باشد</a:t>
            </a:r>
            <a:r>
              <a:rPr lang="fa-IR" sz="2800" dirty="0" smtClean="0">
                <a:cs typeface="B Lotus" pitchFamily="2" charset="-78"/>
              </a:rPr>
              <a:t>.</a:t>
            </a:r>
            <a:endParaRPr lang="en-US" sz="2800" dirty="0" smtClean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endParaRPr lang="fa-IR" sz="2800" dirty="0">
              <a:cs typeface="B Lotus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800" dirty="0">
                <a:cs typeface="B Lotus" pitchFamily="2" charset="-78"/>
              </a:rPr>
              <a:t>در پیاده سازی با  </a:t>
            </a:r>
            <a:r>
              <a:rPr lang="en-US" sz="2800" dirty="0">
                <a:cs typeface="B Lotus" pitchFamily="2" charset="-78"/>
              </a:rPr>
              <a:t>PROM</a:t>
            </a:r>
            <a:r>
              <a:rPr lang="fa-IR" sz="2800" dirty="0">
                <a:cs typeface="B Lotus" pitchFamily="2" charset="-78"/>
              </a:rPr>
              <a:t> ابتدا توابع باید به صورت </a:t>
            </a:r>
            <a:r>
              <a:rPr lang="en-US" sz="2800" u="sng" dirty="0" smtClean="0">
                <a:solidFill>
                  <a:schemeClr val="accent2"/>
                </a:solidFill>
                <a:cs typeface="B Lotus" pitchFamily="2" charset="-78"/>
              </a:rPr>
              <a:t>SOP</a:t>
            </a:r>
            <a:r>
              <a:rPr lang="fa-IR" sz="2800" dirty="0" smtClean="0">
                <a:cs typeface="B Lotus" pitchFamily="2" charset="-78"/>
              </a:rPr>
              <a:t> (</a:t>
            </a:r>
            <a:r>
              <a:rPr lang="fa-IR" sz="2800" dirty="0">
                <a:cs typeface="B Lotus" pitchFamily="2" charset="-78"/>
              </a:rPr>
              <a:t>بر حسب منیترمها</a:t>
            </a:r>
            <a:r>
              <a:rPr lang="fa-IR" sz="2800" dirty="0" smtClean="0">
                <a:cs typeface="B Lotus" pitchFamily="2" charset="-78"/>
              </a:rPr>
              <a:t>) بیان </a:t>
            </a:r>
            <a:r>
              <a:rPr lang="fa-IR" sz="2800" dirty="0">
                <a:cs typeface="B Lotus" pitchFamily="2" charset="-78"/>
              </a:rPr>
              <a:t>شوند.</a:t>
            </a:r>
          </a:p>
          <a:p>
            <a:pPr algn="r" rtl="1">
              <a:buFontTx/>
              <a:buNone/>
            </a:pPr>
            <a:endParaRPr lang="fa-IR" sz="2800" b="1" dirty="0" smtClean="0">
              <a:solidFill>
                <a:srgbClr val="FFFF00"/>
              </a:solidFill>
              <a:cs typeface="B Lotus" pitchFamily="2" charset="-78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2438400" cy="1249362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0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PROM 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2714612" y="1000108"/>
            <a:ext cx="6172200" cy="685800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تحقق مدار تركيبي با استفاده از 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ROM</a:t>
            </a:r>
          </a:p>
        </p:txBody>
      </p:sp>
      <p:sp>
        <p:nvSpPr>
          <p:cNvPr id="236547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571472" y="2428868"/>
            <a:ext cx="8229600" cy="3429000"/>
          </a:xfrm>
        </p:spPr>
        <p:txBody>
          <a:bodyPr lIns="92075" tIns="46038" rIns="92075" bIns="46038">
            <a:normAutofit/>
          </a:bodyPr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توجه به ساختار داخلي </a:t>
            </a:r>
            <a:r>
              <a:rPr lang="en-US" sz="2800" dirty="0" smtClean="0">
                <a:cs typeface="B Lotus" pitchFamily="2" charset="-78"/>
              </a:rPr>
              <a:t>ROM</a:t>
            </a:r>
            <a:r>
              <a:rPr lang="fa-IR" sz="2800" dirty="0" smtClean="0">
                <a:cs typeface="B Lotus" pitchFamily="2" charset="-78"/>
              </a:rPr>
              <a:t> مشخص مي‌شود كه هر خروجي حاصل جمع تمام مینترمهای </a:t>
            </a:r>
            <a:r>
              <a:rPr lang="en-US" sz="2800" dirty="0" smtClean="0">
                <a:cs typeface="B Lotus" pitchFamily="2" charset="-78"/>
              </a:rPr>
              <a:t>n</a:t>
            </a:r>
            <a:r>
              <a:rPr lang="fa-IR" sz="2800" dirty="0" smtClean="0">
                <a:cs typeface="B Lotus" pitchFamily="2" charset="-78"/>
              </a:rPr>
              <a:t> متغير ورودي را فراهم مي‌كند.</a:t>
            </a: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با انتخاب مناسب مینترمها مي‌توان هر تابعي را ساخت.</a:t>
            </a:r>
          </a:p>
          <a:p>
            <a:pPr algn="just" rtl="1">
              <a:buNone/>
            </a:pPr>
            <a:endParaRPr lang="fa-IR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rgbClr val="00B050"/>
                </a:solidFill>
                <a:cs typeface="B Lotus" pitchFamily="2" charset="-78"/>
              </a:rPr>
              <a:t>مثال:</a:t>
            </a:r>
            <a:r>
              <a:rPr lang="fa-IR" sz="2800" dirty="0" smtClean="0">
                <a:cs typeface="B Lotus" pitchFamily="2" charset="-78"/>
              </a:rPr>
              <a:t> با استفاده از </a:t>
            </a:r>
            <a:r>
              <a:rPr lang="en-US" sz="2800" dirty="0" smtClean="0">
                <a:cs typeface="B Lotus" pitchFamily="2" charset="-78"/>
              </a:rPr>
              <a:t>ROM</a:t>
            </a:r>
            <a:r>
              <a:rPr lang="fa-IR" sz="2800" dirty="0" smtClean="0">
                <a:cs typeface="B Lotus" pitchFamily="2" charset="-78"/>
              </a:rPr>
              <a:t> مداري طراحي كنيد كه ورودي آن يك عدد 3 بيتي و خروجي آن عدد دودويي است كه برابر با مجذور عدد دودويي ورودی است. جدول درستي آن در ادامه آمده است:</a:t>
            </a:r>
          </a:p>
          <a:p>
            <a:pPr algn="just" rtl="1">
              <a:buFont typeface="Wingdings" pitchFamily="2" charset="2"/>
              <a:buChar char="q"/>
            </a:pPr>
            <a:endParaRPr lang="en-US" sz="28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endParaRPr lang="en-US" sz="2800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6705600" y="122238"/>
            <a:ext cx="2362200" cy="715962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</a:t>
            </a:r>
            <a:endParaRPr lang="en-US" sz="3200" b="1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342020" name="Group 4"/>
          <p:cNvGraphicFramePr>
            <a:graphicFrameLocks noGrp="1"/>
          </p:cNvGraphicFramePr>
          <p:nvPr/>
        </p:nvGraphicFramePr>
        <p:xfrm>
          <a:off x="381000" y="176054"/>
          <a:ext cx="3733797" cy="3252946"/>
        </p:xfrm>
        <a:graphic>
          <a:graphicData uri="http://schemas.openxmlformats.org/drawingml/2006/table">
            <a:tbl>
              <a:tblPr/>
              <a:tblGrid>
                <a:gridCol w="415191"/>
                <a:gridCol w="414218"/>
                <a:gridCol w="415190"/>
                <a:gridCol w="415191"/>
                <a:gridCol w="414218"/>
                <a:gridCol w="415190"/>
                <a:gridCol w="415191"/>
                <a:gridCol w="414218"/>
                <a:gridCol w="415190"/>
              </a:tblGrid>
              <a:tr h="326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kumimoji="0" lang="en-US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0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066800"/>
            <a:ext cx="32766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733800"/>
            <a:ext cx="3657600" cy="295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09600"/>
            <a:ext cx="8229600" cy="533400"/>
          </a:xfrm>
        </p:spPr>
        <p:txBody>
          <a:bodyPr/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/>
              <a:t>Consider a box like the one below and its truth table:</a:t>
            </a:r>
          </a:p>
        </p:txBody>
      </p:sp>
      <p:graphicFrame>
        <p:nvGraphicFramePr>
          <p:cNvPr id="8198" name="Object 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62600" y="2514600"/>
          <a:ext cx="31623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Visio" r:id="rId3" imgW="1923098" imgH="2592467" progId="">
                  <p:embed/>
                </p:oleObj>
              </mc:Choice>
              <mc:Fallback>
                <p:oleObj name="Visio" r:id="rId3" imgW="1923098" imgH="259246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514600"/>
                        <a:ext cx="3162300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200" name="Object 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705600" y="1066800"/>
          <a:ext cx="1695922" cy="1257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5" imgW="1172051" imgH="867728" progId="">
                  <p:embed/>
                </p:oleObj>
              </mc:Choice>
              <mc:Fallback>
                <p:oleObj name="Visio" r:id="rId5" imgW="1172051" imgH="86772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066800"/>
                        <a:ext cx="1695922" cy="12573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6038"/>
            <a:ext cx="1524000" cy="715962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0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ROM </a:t>
            </a:r>
            <a:endParaRPr lang="en-US" sz="3200" b="1" dirty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28596" y="1785926"/>
          <a:ext cx="4495800" cy="466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7" imgW="5041106" imgH="5322094" progId="">
                  <p:embed/>
                </p:oleObj>
              </mc:Choice>
              <mc:Fallback>
                <p:oleObj name="Visio" r:id="rId7" imgW="5041106" imgH="5322094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1785926"/>
                        <a:ext cx="4495800" cy="466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Shape 5121"/>
          <p:cNvSpPr>
            <a:spLocks noGrp="1" noChangeArrowheads="1"/>
          </p:cNvSpPr>
          <p:nvPr>
            <p:ph type="title" idx="4294967295"/>
          </p:nvPr>
        </p:nvSpPr>
        <p:spPr>
          <a:xfrm>
            <a:off x="4724400" y="76200"/>
            <a:ext cx="4343400" cy="762000"/>
          </a:xfrm>
        </p:spPr>
        <p:txBody>
          <a:bodyPr vert="horz" lIns="92075" tIns="46038" rIns="92075" bIns="46038" rtlCol="0" anchor="ctr">
            <a:normAutofit/>
          </a:bodyPr>
          <a:lstStyle/>
          <a:p>
            <a:pPr algn="r" rtl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بلوك دياگرام يك </a:t>
            </a:r>
            <a:r>
              <a:rPr lang="en-US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ROM</a:t>
            </a:r>
          </a:p>
        </p:txBody>
      </p:sp>
      <p:sp>
        <p:nvSpPr>
          <p:cNvPr id="233475" name="Shape 5122"/>
          <p:cNvSpPr>
            <a:spLocks noGrp="1" noChangeArrowheads="1"/>
          </p:cNvSpPr>
          <p:nvPr>
            <p:ph type="body" idx="4294967295"/>
          </p:nvPr>
        </p:nvSpPr>
        <p:spPr/>
        <p:txBody>
          <a:bodyPr lIns="92075" tIns="46038" rIns="92075" bIns="46038"/>
          <a:lstStyle/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/>
            <a:endParaRPr lang="fa-IR" sz="2400" smtClean="0">
              <a:cs typeface="Nazanin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000" smtClean="0"/>
          </a:p>
        </p:txBody>
      </p:sp>
      <p:pic>
        <p:nvPicPr>
          <p:cNvPr id="233476" name="Picture 4" descr="ROM-B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5638800" cy="135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OM8-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057400"/>
            <a:ext cx="76200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hape 5121"/>
          <p:cNvSpPr txBox="1">
            <a:spLocks noChangeArrowheads="1"/>
          </p:cNvSpPr>
          <p:nvPr/>
        </p:nvSpPr>
        <p:spPr>
          <a:xfrm>
            <a:off x="304800" y="5410200"/>
            <a:ext cx="3352800" cy="1143000"/>
          </a:xfrm>
          <a:prstGeom prst="rect">
            <a:avLst/>
          </a:prstGeom>
        </p:spPr>
        <p:txBody>
          <a:bodyPr vert="horz" lIns="92075" tIns="46038" rIns="92075" bIns="46038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ساختار داخلي يك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ROM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8*32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061796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Shape 512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762000"/>
            <a:ext cx="8229600" cy="2438400"/>
          </a:xfrm>
        </p:spPr>
        <p:txBody>
          <a:bodyPr lIns="92075" tIns="46038" rIns="92075" bIns="46038">
            <a:noAutofit/>
          </a:bodyPr>
          <a:lstStyle/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خطوط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0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 و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I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1</a:t>
            </a:r>
            <a:r>
              <a:rPr lang="fa-IR" sz="2400" baseline="-25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و ... نشان دهندة آدرسها هستند.</a:t>
            </a: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خطوط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A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0</a:t>
            </a:r>
            <a:r>
              <a:rPr lang="fa-IR" sz="2400" baseline="-25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و </a:t>
            </a:r>
            <a:r>
              <a:rPr lang="en-US" sz="2400" dirty="0" smtClean="0">
                <a:latin typeface="Times New Roman" pitchFamily="18" charset="0"/>
                <a:cs typeface="B Lotus" pitchFamily="2" charset="-78"/>
              </a:rPr>
              <a:t>A</a:t>
            </a:r>
            <a:r>
              <a:rPr lang="en-US" sz="2400" baseline="-25000" dirty="0" smtClean="0">
                <a:latin typeface="Times New Roman" pitchFamily="18" charset="0"/>
                <a:cs typeface="B Lotus" pitchFamily="2" charset="-78"/>
              </a:rPr>
              <a:t>1</a:t>
            </a:r>
            <a:r>
              <a:rPr lang="fa-IR" sz="2400" baseline="-250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و ... نيز همان خطوط داده‌ها هستند.</a:t>
            </a:r>
            <a:endParaRPr lang="en-US" sz="2400" dirty="0" smtClean="0">
              <a:latin typeface="Times New Roman" pitchFamily="18" charset="0"/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از روي تعداد خطوط آدرس، ظرفيت بدست مي‌آيد.</a:t>
            </a:r>
            <a:endParaRPr lang="en-US" sz="2400" dirty="0" smtClean="0">
              <a:cs typeface="B Lotus" pitchFamily="2" charset="-78"/>
            </a:endParaRPr>
          </a:p>
          <a:p>
            <a:pPr algn="just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B Lotus" pitchFamily="2" charset="-78"/>
              </a:rPr>
              <a:t>از تعداد گيت‌هاي خروجي، تعداد بيتها در هر خانة حافظه بدست مي‌آيد.</a:t>
            </a:r>
            <a:endParaRPr lang="en-US" sz="2400" dirty="0" smtClean="0">
              <a:cs typeface="B Lotus" pitchFamily="2" charset="-78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122238"/>
            <a:ext cx="1524000" cy="944562"/>
          </a:xfrm>
          <a:prstGeom prst="rect">
            <a:avLst/>
          </a:prstGeom>
        </p:spPr>
        <p:txBody>
          <a:bodyPr vert="horz" lIns="92075" tIns="46038" rIns="92075" bIns="46038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ROM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706" y="2971800"/>
            <a:ext cx="5921688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458223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770</TotalTime>
  <Words>686</Words>
  <Application>Microsoft Office PowerPoint</Application>
  <PresentationFormat>On-screen Show (4:3)</PresentationFormat>
  <Paragraphs>165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Arial Unicode MS</vt:lpstr>
      <vt:lpstr>Arial</vt:lpstr>
      <vt:lpstr>Arial Black</vt:lpstr>
      <vt:lpstr>B Lotus</vt:lpstr>
      <vt:lpstr>B Nazanin</vt:lpstr>
      <vt:lpstr>B Titr</vt:lpstr>
      <vt:lpstr>B Traffic</vt:lpstr>
      <vt:lpstr>Calibri</vt:lpstr>
      <vt:lpstr>Constantia</vt:lpstr>
      <vt:lpstr>Majalla UI</vt:lpstr>
      <vt:lpstr>Nazanin</vt:lpstr>
      <vt:lpstr>Times New Roman</vt:lpstr>
      <vt:lpstr>Wingdings</vt:lpstr>
      <vt:lpstr>Wingdings 2</vt:lpstr>
      <vt:lpstr>Flow</vt:lpstr>
      <vt:lpstr>Visio</vt:lpstr>
      <vt:lpstr>Artwork</vt:lpstr>
      <vt:lpstr>مدار منطقی</vt:lpstr>
      <vt:lpstr>- رئوس مطالب</vt:lpstr>
      <vt:lpstr>PowerPoint Presentation</vt:lpstr>
      <vt:lpstr>-PROM </vt:lpstr>
      <vt:lpstr>- تحقق مدار تركيبي با استفاده از ROM</vt:lpstr>
      <vt:lpstr>- پیاده سازی</vt:lpstr>
      <vt:lpstr>-ROM </vt:lpstr>
      <vt:lpstr>- بلوك دياگرام يك ROM</vt:lpstr>
      <vt:lpstr>PowerPoint Presentation</vt:lpstr>
      <vt:lpstr>4x4 multiplier example</vt:lpstr>
      <vt:lpstr>-PLA</vt:lpstr>
      <vt:lpstr>PowerPoint Presentation</vt:lpstr>
      <vt:lpstr>- ساختار يك PLA با 3 ورودي و 2 خروجي</vt:lpstr>
      <vt:lpstr>PowerPoint Presentation</vt:lpstr>
      <vt:lpstr>- يك PALچهار ورودي-چهار خروجي</vt:lpstr>
      <vt:lpstr>- مقايسة ساختار سه نوع PLD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Mohsen</cp:lastModifiedBy>
  <cp:revision>16</cp:revision>
  <dcterms:created xsi:type="dcterms:W3CDTF">2013-09-14T02:05:42Z</dcterms:created>
  <dcterms:modified xsi:type="dcterms:W3CDTF">2016-12-19T03:04:19Z</dcterms:modified>
</cp:coreProperties>
</file>