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91" r:id="rId2"/>
    <p:sldId id="256" r:id="rId3"/>
    <p:sldId id="365" r:id="rId4"/>
    <p:sldId id="367" r:id="rId5"/>
    <p:sldId id="372" r:id="rId6"/>
    <p:sldId id="373" r:id="rId7"/>
    <p:sldId id="374" r:id="rId8"/>
    <p:sldId id="368" r:id="rId9"/>
    <p:sldId id="369" r:id="rId10"/>
    <p:sldId id="370" r:id="rId11"/>
    <p:sldId id="371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90" r:id="rId27"/>
    <p:sldId id="389" r:id="rId28"/>
    <p:sldId id="391" r:id="rId29"/>
    <p:sldId id="392" r:id="rId30"/>
    <p:sldId id="393" r:id="rId31"/>
    <p:sldId id="39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1/2/2002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/>
              <a:t>مثال: طراحي جمع کننده کامل با استفاده از دو نيم جمع کننده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architecture</a:t>
            </a:r>
            <a:r>
              <a:rPr lang="fa-IR" sz="2000" dirty="0" smtClean="0"/>
              <a:t> مدار اصلي: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35480"/>
            <a:ext cx="8363272" cy="4389120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Architecture fa_1bit_arch of fa_1bit is</a:t>
            </a:r>
          </a:p>
          <a:p>
            <a:pPr marL="0" indent="0" algn="l" rtl="0">
              <a:buNone/>
            </a:pPr>
            <a:r>
              <a:rPr lang="en-US" dirty="0" smtClean="0"/>
              <a:t>-- component declaration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component ha_1bit port(</a:t>
            </a:r>
            <a:r>
              <a:rPr lang="en-US" dirty="0" err="1" smtClean="0"/>
              <a:t>a,b</a:t>
            </a:r>
            <a:r>
              <a:rPr lang="en-US" dirty="0" smtClean="0"/>
              <a:t>: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   </a:t>
            </a:r>
            <a:r>
              <a:rPr lang="en-US" dirty="0" err="1" smtClean="0"/>
              <a:t>s,c</a:t>
            </a:r>
            <a:r>
              <a:rPr lang="en-US" dirty="0" smtClean="0"/>
              <a:t>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component;</a:t>
            </a:r>
          </a:p>
          <a:p>
            <a:pPr marL="0" indent="0" algn="l" rtl="0">
              <a:buNone/>
            </a:pPr>
            <a:r>
              <a:rPr lang="en-US" dirty="0" smtClean="0"/>
              <a:t>--signal declaration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signal im1, im2, im3: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ha1: ha_1bit port map(a=&gt;x, b=&gt;y, s=&gt;im1, c=&gt;im2);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ha2: </a:t>
            </a:r>
            <a:r>
              <a:rPr lang="en-US" dirty="0"/>
              <a:t>ha_1bit port map(a</a:t>
            </a:r>
            <a:r>
              <a:rPr lang="en-US" dirty="0" smtClean="0"/>
              <a:t>=&gt;im1, </a:t>
            </a:r>
            <a:r>
              <a:rPr lang="en-US" dirty="0"/>
              <a:t>b</a:t>
            </a:r>
            <a:r>
              <a:rPr lang="en-US" dirty="0" smtClean="0"/>
              <a:t>=&gt;</a:t>
            </a:r>
            <a:r>
              <a:rPr lang="en-US" dirty="0" err="1" smtClean="0"/>
              <a:t>cin</a:t>
            </a:r>
            <a:r>
              <a:rPr lang="en-US" dirty="0" smtClean="0"/>
              <a:t>, </a:t>
            </a:r>
            <a:r>
              <a:rPr lang="en-US" dirty="0"/>
              <a:t>s</a:t>
            </a:r>
            <a:r>
              <a:rPr lang="en-US" smtClean="0"/>
              <a:t>=&gt;sum, </a:t>
            </a:r>
            <a:r>
              <a:rPr lang="en-US" dirty="0"/>
              <a:t>c</a:t>
            </a:r>
            <a:r>
              <a:rPr lang="en-US" dirty="0" smtClean="0"/>
              <a:t>=&gt;im3);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cout</a:t>
            </a:r>
            <a:r>
              <a:rPr lang="en-US" dirty="0" smtClean="0"/>
              <a:t> &lt;= im2 or im3;</a:t>
            </a:r>
          </a:p>
          <a:p>
            <a:pPr marL="0" indent="0" algn="l" rtl="0">
              <a:buNone/>
            </a:pPr>
            <a:r>
              <a:rPr lang="en-US" dirty="0" smtClean="0"/>
              <a:t>End fa_1bit_arch;</a:t>
            </a:r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79" y="3305515"/>
            <a:ext cx="3878947" cy="1307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709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/>
              <a:t>مثال: طراحي جمع کننده کامل با استفاده از دو نيم جمع کننده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fa-IR" sz="2000" dirty="0"/>
              <a:t>ب</a:t>
            </a:r>
            <a:r>
              <a:rPr lang="fa-IR" sz="2000" dirty="0" smtClean="0"/>
              <a:t>رنامه </a:t>
            </a:r>
            <a:r>
              <a:rPr lang="en-US" sz="2000" dirty="0" smtClean="0"/>
              <a:t>VHDL</a:t>
            </a:r>
            <a:r>
              <a:rPr lang="fa-IR" sz="2000" dirty="0" smtClean="0"/>
              <a:t> نيم جمع کننده </a:t>
            </a:r>
            <a:r>
              <a:rPr lang="en-US" sz="2000" dirty="0" smtClean="0"/>
              <a:t>ha_1bit</a:t>
            </a:r>
            <a:r>
              <a:rPr lang="fa-IR" sz="2000" dirty="0" smtClean="0"/>
              <a:t>: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35480"/>
            <a:ext cx="8363272" cy="4389120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h</a:t>
            </a:r>
            <a:r>
              <a:rPr lang="en-US" dirty="0" smtClean="0"/>
              <a:t>a_1bit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Port( </a:t>
            </a:r>
            <a:r>
              <a:rPr lang="en-US" dirty="0" smtClean="0"/>
              <a:t>a, b: </a:t>
            </a:r>
            <a:r>
              <a:rPr lang="en-US" dirty="0"/>
              <a:t>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         s, c </a:t>
            </a:r>
            <a:r>
              <a:rPr lang="en-US" dirty="0"/>
              <a:t>: out </a:t>
            </a:r>
            <a:r>
              <a:rPr lang="en-US" dirty="0" err="1"/>
              <a:t>std_logic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ha_1bit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ha_1bit_arch of ha_1bit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	s&lt;= a </a:t>
            </a:r>
            <a:r>
              <a:rPr lang="en-US" dirty="0" err="1" smtClean="0"/>
              <a:t>xor</a:t>
            </a:r>
            <a:r>
              <a:rPr lang="en-US" dirty="0" smtClean="0"/>
              <a:t> b;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c&lt;= a and b;</a:t>
            </a:r>
          </a:p>
          <a:p>
            <a:pPr marL="0" indent="0" algn="l" rtl="0">
              <a:buNone/>
            </a:pPr>
            <a:r>
              <a:rPr lang="en-US" dirty="0" smtClean="0"/>
              <a:t>End ha_1bit_arch;</a:t>
            </a:r>
          </a:p>
          <a:p>
            <a:pPr marL="0" indent="0" algn="l" rtl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053" y="5517777"/>
            <a:ext cx="3878947" cy="1307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97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طراحي جمع کننده 4بيتي با استفاده از 4 عدد </a:t>
            </a:r>
            <a:r>
              <a:rPr lang="en-US" sz="2800" dirty="0" smtClean="0"/>
              <a:t>FA</a:t>
            </a:r>
            <a:r>
              <a:rPr lang="fa-IR" sz="2800" dirty="0" smtClean="0"/>
              <a:t> تک بيتي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smtClean="0"/>
              <a:t>adder_4bit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Port( </a:t>
            </a:r>
            <a:r>
              <a:rPr lang="en-US" dirty="0" smtClean="0"/>
              <a:t>A, B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ci 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S</a:t>
            </a:r>
            <a:r>
              <a:rPr lang="en-US" dirty="0" smtClean="0"/>
              <a:t> 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co : out </a:t>
            </a:r>
            <a:r>
              <a:rPr lang="en-US" dirty="0" err="1"/>
              <a:t>std_logic</a:t>
            </a:r>
            <a:r>
              <a:rPr lang="en-US" dirty="0" smtClean="0"/>
              <a:t>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adder_4bit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257512" y="5013176"/>
            <a:ext cx="5429288" cy="1685925"/>
            <a:chOff x="405" y="2736"/>
            <a:chExt cx="4539" cy="1062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62683941"/>
                </p:ext>
              </p:extLst>
            </p:nvPr>
          </p:nvGraphicFramePr>
          <p:xfrm>
            <a:off x="405" y="2736"/>
            <a:ext cx="4435" cy="1062"/>
          </p:xfrm>
          <a:graphic>
            <a:graphicData uri="http://schemas.openxmlformats.org/presentationml/2006/ole">
              <p:oleObj spid="_x0000_s1056" name="Bitmap Image" r:id="rId3" imgW="7039958" imgH="1685714" progId="PBrush">
                <p:embed/>
              </p:oleObj>
            </a:graphicData>
          </a:graphic>
        </p:graphicFrame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20" y="2976"/>
              <a:ext cx="4224" cy="576"/>
            </a:xfrm>
            <a:prstGeom prst="rect">
              <a:avLst/>
            </a:prstGeom>
            <a:noFill/>
            <a:ln w="1905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15202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طراحي جمع کننده 4بيتي با استفاده از 4 عدد </a:t>
            </a:r>
            <a:r>
              <a:rPr lang="en-US" sz="2800" dirty="0" smtClean="0"/>
              <a:t>FA</a:t>
            </a:r>
            <a:r>
              <a:rPr lang="fa-IR" sz="2800" dirty="0" smtClean="0"/>
              <a:t> تک بيتي</a:t>
            </a:r>
            <a:endParaRPr lang="en-US" sz="2800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707904" y="2780928"/>
            <a:ext cx="5436096" cy="1613917"/>
            <a:chOff x="405" y="2736"/>
            <a:chExt cx="4539" cy="1062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328207859"/>
                </p:ext>
              </p:extLst>
            </p:nvPr>
          </p:nvGraphicFramePr>
          <p:xfrm>
            <a:off x="405" y="2736"/>
            <a:ext cx="4435" cy="1062"/>
          </p:xfrm>
          <a:graphic>
            <a:graphicData uri="http://schemas.openxmlformats.org/presentationml/2006/ole">
              <p:oleObj spid="_x0000_s2079" name="Bitmap Image" r:id="rId3" imgW="7039958" imgH="1685714" progId="PBrush">
                <p:embed/>
              </p:oleObj>
            </a:graphicData>
          </a:graphic>
        </p:graphicFrame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20" y="2976"/>
              <a:ext cx="4224" cy="576"/>
            </a:xfrm>
            <a:prstGeom prst="rect">
              <a:avLst/>
            </a:prstGeom>
            <a:noFill/>
            <a:ln w="1905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fontScale="85000" lnSpcReduction="20000"/>
          </a:bodyPr>
          <a:lstStyle/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adder_4bit_arch </a:t>
            </a:r>
            <a:r>
              <a:rPr lang="en-US" dirty="0"/>
              <a:t>of </a:t>
            </a:r>
            <a:r>
              <a:rPr lang="en-US" dirty="0" smtClean="0"/>
              <a:t>adder_4bit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-- component declaration</a:t>
            </a:r>
          </a:p>
          <a:p>
            <a:pPr marL="0" indent="0" algn="l" rtl="0">
              <a:buNone/>
            </a:pPr>
            <a:r>
              <a:rPr lang="en-US" dirty="0"/>
              <a:t>	component </a:t>
            </a:r>
            <a:r>
              <a:rPr lang="en-US" dirty="0" smtClean="0"/>
              <a:t>fa_1bit port(</a:t>
            </a:r>
            <a:r>
              <a:rPr lang="en-US" dirty="0" err="1" smtClean="0"/>
              <a:t>x,y,cin</a:t>
            </a:r>
            <a:r>
              <a:rPr lang="en-US" dirty="0" smtClean="0"/>
              <a:t>: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			   </a:t>
            </a:r>
            <a:r>
              <a:rPr lang="en-US" dirty="0" err="1" smtClean="0"/>
              <a:t>sum,cout</a:t>
            </a:r>
            <a:r>
              <a:rPr lang="en-US" dirty="0" smtClean="0"/>
              <a:t>: </a:t>
            </a:r>
            <a:r>
              <a:rPr lang="en-US" dirty="0"/>
              <a:t>out </a:t>
            </a:r>
            <a:r>
              <a:rPr lang="en-US" dirty="0" err="1"/>
              <a:t>std_logic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/>
              <a:t>	end component;</a:t>
            </a:r>
          </a:p>
          <a:p>
            <a:pPr marL="0" indent="0" algn="l" rtl="0">
              <a:buNone/>
            </a:pPr>
            <a:r>
              <a:rPr lang="en-US" dirty="0"/>
              <a:t>--signal declaration</a:t>
            </a:r>
          </a:p>
          <a:p>
            <a:pPr marL="0" indent="0" algn="l" rtl="0">
              <a:buNone/>
            </a:pPr>
            <a:r>
              <a:rPr lang="en-US" dirty="0"/>
              <a:t>	signal c</a:t>
            </a:r>
            <a:r>
              <a:rPr lang="en-US" dirty="0" smtClean="0"/>
              <a:t>1</a:t>
            </a:r>
            <a:r>
              <a:rPr lang="en-US" dirty="0"/>
              <a:t>, c</a:t>
            </a:r>
            <a:r>
              <a:rPr lang="en-US" dirty="0" smtClean="0"/>
              <a:t>2</a:t>
            </a:r>
            <a:r>
              <a:rPr lang="en-US" dirty="0"/>
              <a:t>, c</a:t>
            </a:r>
            <a:r>
              <a:rPr lang="en-US" dirty="0" smtClean="0"/>
              <a:t>3</a:t>
            </a:r>
            <a:r>
              <a:rPr lang="en-US" dirty="0"/>
              <a:t>: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fa1: fa_1bit port map(A(0),B(0),</a:t>
            </a:r>
            <a:r>
              <a:rPr lang="en-US" dirty="0" err="1"/>
              <a:t>ci,S</a:t>
            </a:r>
            <a:r>
              <a:rPr lang="en-US" dirty="0"/>
              <a:t>(0),c1);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fa2: </a:t>
            </a:r>
            <a:r>
              <a:rPr lang="en-US" dirty="0"/>
              <a:t>fa_1bit port </a:t>
            </a:r>
            <a:r>
              <a:rPr lang="en-US" dirty="0" smtClean="0"/>
              <a:t>map(A(1),B(1),c1,S(1),c2);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fa3: </a:t>
            </a:r>
            <a:r>
              <a:rPr lang="en-US" dirty="0"/>
              <a:t>fa_1bit port </a:t>
            </a:r>
            <a:r>
              <a:rPr lang="en-US" dirty="0" smtClean="0"/>
              <a:t>map(A(2),B(2),c2,S(2),c3);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fa4: </a:t>
            </a:r>
            <a:r>
              <a:rPr lang="en-US" dirty="0"/>
              <a:t>fa_1bit port </a:t>
            </a:r>
            <a:r>
              <a:rPr lang="en-US" dirty="0" smtClean="0"/>
              <a:t>map(A(3),B(3),c3,S(3),co);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 adder_4bit_arch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409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مشخصات (</a:t>
            </a:r>
            <a:r>
              <a:rPr lang="en-US" sz="4000" dirty="0" smtClean="0"/>
              <a:t>Configuration Specification</a:t>
            </a:r>
            <a:r>
              <a:rPr lang="fa-IR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r>
              <a:rPr lang="fa-IR" dirty="0" smtClean="0"/>
              <a:t>اعلان قطعه (</a:t>
            </a:r>
            <a:r>
              <a:rPr lang="en-US" dirty="0" smtClean="0"/>
              <a:t>component</a:t>
            </a:r>
            <a:r>
              <a:rPr lang="fa-IR" dirty="0" smtClean="0"/>
              <a:t>) در آرشيتيکت </a:t>
            </a:r>
            <a:r>
              <a:rPr lang="en-US" dirty="0" smtClean="0"/>
              <a:t>VHDL</a:t>
            </a:r>
            <a:r>
              <a:rPr lang="fa-IR" dirty="0" smtClean="0"/>
              <a:t> انجام مي‌شود و ورودي خروجي‌هاي قطعه را تعريف مي‌کند.</a:t>
            </a:r>
          </a:p>
          <a:p>
            <a:pPr lvl="1"/>
            <a:r>
              <a:rPr lang="fa-IR" dirty="0" smtClean="0"/>
              <a:t>در اکثر اوقات نام ورودي خروجي‌هاي قطعه، مانند نام ورودي خروجي‌هاي </a:t>
            </a:r>
            <a:r>
              <a:rPr lang="en-US" dirty="0" smtClean="0"/>
              <a:t>entity</a:t>
            </a:r>
            <a:r>
              <a:rPr lang="fa-IR" dirty="0" smtClean="0"/>
              <a:t> است.</a:t>
            </a:r>
          </a:p>
          <a:p>
            <a:pPr lvl="2"/>
            <a:r>
              <a:rPr lang="fa-IR" dirty="0" smtClean="0"/>
              <a:t>گاهي اوقات اين دو اختلافاتي با هم دارند يا اينکه قطعه داراي يک </a:t>
            </a:r>
            <a:r>
              <a:rPr lang="en-US" dirty="0" smtClean="0"/>
              <a:t>entity</a:t>
            </a:r>
            <a:r>
              <a:rPr lang="fa-IR" dirty="0" smtClean="0"/>
              <a:t> و چند آرشيتکت مي‌باشد.</a:t>
            </a:r>
          </a:p>
          <a:p>
            <a:pPr lvl="3"/>
            <a:r>
              <a:rPr lang="fa-IR" dirty="0" smtClean="0"/>
              <a:t>در اين مواقع بايد از </a:t>
            </a:r>
            <a:r>
              <a:rPr lang="en-US" dirty="0" smtClean="0"/>
              <a:t>configuration specification</a:t>
            </a:r>
            <a:r>
              <a:rPr lang="fa-IR" dirty="0" smtClean="0"/>
              <a:t> استفاده 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90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 کلي </a:t>
            </a:r>
            <a:r>
              <a:rPr lang="en-US" dirty="0" smtClean="0"/>
              <a:t>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b="1" dirty="0"/>
              <a:t>for</a:t>
            </a:r>
            <a:r>
              <a:rPr lang="en-US" dirty="0"/>
              <a:t> </a:t>
            </a:r>
            <a:r>
              <a:rPr lang="en-US" dirty="0" err="1"/>
              <a:t>instance_label</a:t>
            </a:r>
            <a:r>
              <a:rPr lang="en-US" dirty="0"/>
              <a:t> : </a:t>
            </a:r>
            <a:r>
              <a:rPr lang="en-US" dirty="0" err="1"/>
              <a:t>component_name</a:t>
            </a:r>
            <a:r>
              <a:rPr lang="en-US" dirty="0"/>
              <a:t>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b="1" dirty="0" smtClean="0"/>
              <a:t>    use</a:t>
            </a:r>
            <a:r>
              <a:rPr lang="en-US" dirty="0" smtClean="0"/>
              <a:t> </a:t>
            </a:r>
            <a:r>
              <a:rPr lang="en-US" dirty="0" err="1"/>
              <a:t>use_item</a:t>
            </a:r>
            <a:r>
              <a:rPr lang="en-US" dirty="0"/>
              <a:t>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[ </a:t>
            </a:r>
            <a:r>
              <a:rPr lang="en-US" dirty="0" err="1"/>
              <a:t>generic_map</a:t>
            </a:r>
            <a:r>
              <a:rPr lang="en-US" dirty="0"/>
              <a:t> ]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[ </a:t>
            </a:r>
            <a:r>
              <a:rPr lang="en-US" dirty="0" err="1"/>
              <a:t>port_map</a:t>
            </a:r>
            <a:r>
              <a:rPr lang="en-US" dirty="0"/>
              <a:t> ];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err="1" smtClean="0"/>
              <a:t>use_item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b="1" dirty="0"/>
              <a:t>entity</a:t>
            </a:r>
            <a:r>
              <a:rPr lang="en-US" dirty="0"/>
              <a:t> [ </a:t>
            </a:r>
            <a:r>
              <a:rPr lang="en-US" dirty="0" err="1"/>
              <a:t>library_name</a:t>
            </a:r>
            <a:r>
              <a:rPr lang="en-US" dirty="0"/>
              <a:t>. ] </a:t>
            </a:r>
            <a:r>
              <a:rPr lang="en-US" dirty="0" err="1"/>
              <a:t>entity_name</a:t>
            </a:r>
            <a:r>
              <a:rPr lang="en-US" dirty="0"/>
              <a:t> [ ( </a:t>
            </a:r>
            <a:r>
              <a:rPr lang="en-US" dirty="0" err="1"/>
              <a:t>architecture_name</a:t>
            </a:r>
            <a:r>
              <a:rPr lang="en-US" dirty="0"/>
              <a:t> ) ]</a:t>
            </a:r>
          </a:p>
        </p:txBody>
      </p:sp>
    </p:spTree>
    <p:extLst>
      <p:ext uri="{BB962C8B-B14F-4D97-AF65-F5344CB8AC3E}">
        <p14:creationId xmlns="" xmlns:p14="http://schemas.microsoft.com/office/powerpoint/2010/main" val="72911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مثال: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sz="2400" b="1" dirty="0"/>
              <a:t>architecture</a:t>
            </a:r>
            <a:r>
              <a:rPr lang="en-US" sz="2400" dirty="0"/>
              <a:t> Structure </a:t>
            </a:r>
            <a:r>
              <a:rPr lang="en-US" sz="2400" b="1" dirty="0"/>
              <a:t>of</a:t>
            </a:r>
            <a:r>
              <a:rPr lang="en-US" sz="2400" dirty="0"/>
              <a:t> </a:t>
            </a:r>
            <a:r>
              <a:rPr lang="en-US" sz="2400" dirty="0" smtClean="0"/>
              <a:t>BUS </a:t>
            </a:r>
            <a:r>
              <a:rPr lang="en-US" sz="2400" b="1" dirty="0"/>
              <a:t>is</a:t>
            </a:r>
            <a:r>
              <a:rPr lang="en-US" sz="2400" dirty="0"/>
              <a:t>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  component</a:t>
            </a:r>
            <a:r>
              <a:rPr lang="en-US" sz="2400" dirty="0" smtClean="0"/>
              <a:t> </a:t>
            </a:r>
            <a:r>
              <a:rPr lang="en-US" sz="2400" dirty="0"/>
              <a:t>MUX </a:t>
            </a:r>
            <a:r>
              <a:rPr lang="en-US" sz="2400" b="1" dirty="0"/>
              <a:t>port</a:t>
            </a:r>
            <a:r>
              <a:rPr lang="en-US" sz="2400" dirty="0"/>
              <a:t> (...); </a:t>
            </a:r>
            <a:r>
              <a:rPr lang="en-US" sz="2400" b="1" dirty="0"/>
              <a:t>end component</a:t>
            </a:r>
            <a:r>
              <a:rPr lang="en-US" sz="2400" dirty="0"/>
              <a:t>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  component</a:t>
            </a:r>
            <a:r>
              <a:rPr lang="en-US" sz="2400" dirty="0" smtClean="0"/>
              <a:t> </a:t>
            </a:r>
            <a:r>
              <a:rPr lang="en-US" sz="2400" dirty="0"/>
              <a:t>LATCH </a:t>
            </a:r>
            <a:r>
              <a:rPr lang="en-US" sz="2400" b="1" dirty="0"/>
              <a:t>port</a:t>
            </a:r>
            <a:r>
              <a:rPr lang="en-US" sz="2400" dirty="0"/>
              <a:t> (...); </a:t>
            </a:r>
            <a:r>
              <a:rPr lang="en-US" sz="2400" b="1" dirty="0"/>
              <a:t>end component</a:t>
            </a:r>
            <a:r>
              <a:rPr lang="en-US" sz="2400" dirty="0" smtClean="0"/>
              <a:t>;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  for</a:t>
            </a:r>
            <a:r>
              <a:rPr lang="en-US" sz="2400" dirty="0" smtClean="0"/>
              <a:t> </a:t>
            </a:r>
            <a:r>
              <a:rPr lang="en-US" sz="2400" dirty="0"/>
              <a:t>M1, M2, M3: MUX </a:t>
            </a:r>
            <a:r>
              <a:rPr lang="en-US" sz="2400" b="1" dirty="0"/>
              <a:t>use entity</a:t>
            </a:r>
            <a:r>
              <a:rPr lang="en-US" sz="2400" dirty="0"/>
              <a:t> Multiplex4(behavior);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  for </a:t>
            </a:r>
            <a:r>
              <a:rPr lang="en-US" sz="2400" b="1" dirty="0"/>
              <a:t>all</a:t>
            </a:r>
            <a:r>
              <a:rPr lang="en-US" sz="2400" dirty="0"/>
              <a:t>: LATCH </a:t>
            </a:r>
            <a:r>
              <a:rPr lang="en-US" sz="2400" b="1" dirty="0"/>
              <a:t>use entity</a:t>
            </a:r>
            <a:r>
              <a:rPr lang="en-US" sz="2400" dirty="0"/>
              <a:t> </a:t>
            </a:r>
            <a:r>
              <a:rPr lang="en-US" sz="2400" dirty="0" err="1"/>
              <a:t>Work.Latch</a:t>
            </a:r>
            <a:r>
              <a:rPr lang="en-US" sz="2400" dirty="0"/>
              <a:t>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begin</a:t>
            </a:r>
            <a:r>
              <a:rPr lang="en-US" sz="2400" dirty="0" smtClean="0"/>
              <a:t>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fa-IR" sz="2400" dirty="0"/>
              <a:t>	</a:t>
            </a:r>
            <a:r>
              <a:rPr lang="en-US" sz="2400" dirty="0" smtClean="0"/>
              <a:t>M1</a:t>
            </a:r>
            <a:r>
              <a:rPr lang="en-US" sz="2400" dirty="0"/>
              <a:t>: MUX </a:t>
            </a:r>
            <a:r>
              <a:rPr lang="en-US" sz="2400" b="1" dirty="0"/>
              <a:t>port map</a:t>
            </a:r>
            <a:r>
              <a:rPr lang="en-US" sz="2400" dirty="0"/>
              <a:t>(...);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fa-IR" sz="2400" dirty="0"/>
              <a:t>	</a:t>
            </a:r>
            <a:r>
              <a:rPr lang="en-US" sz="2400" dirty="0" smtClean="0"/>
              <a:t>M2</a:t>
            </a:r>
            <a:r>
              <a:rPr lang="en-US" sz="2400" dirty="0"/>
              <a:t>: MUX </a:t>
            </a:r>
            <a:r>
              <a:rPr lang="en-US" sz="2400" b="1" dirty="0"/>
              <a:t>port map</a:t>
            </a:r>
            <a:r>
              <a:rPr lang="en-US" sz="2400" dirty="0"/>
              <a:t>(...);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fa-IR" sz="2400" dirty="0"/>
              <a:t>	</a:t>
            </a:r>
            <a:r>
              <a:rPr lang="en-US" sz="2400" dirty="0" smtClean="0"/>
              <a:t>M3</a:t>
            </a:r>
            <a:r>
              <a:rPr lang="en-US" sz="2400" dirty="0"/>
              <a:t>: MUX </a:t>
            </a:r>
            <a:r>
              <a:rPr lang="en-US" sz="2400" b="1" dirty="0"/>
              <a:t>port map</a:t>
            </a:r>
            <a:r>
              <a:rPr lang="en-US" sz="2400" dirty="0"/>
              <a:t>(...);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fa-IR" sz="2400" dirty="0"/>
              <a:t>	</a:t>
            </a:r>
            <a:r>
              <a:rPr lang="en-US" sz="2400" dirty="0" smtClean="0"/>
              <a:t>L1</a:t>
            </a:r>
            <a:r>
              <a:rPr lang="en-US" sz="2400" dirty="0"/>
              <a:t>: LTACH </a:t>
            </a:r>
            <a:r>
              <a:rPr lang="en-US" sz="2400" b="1" dirty="0"/>
              <a:t>port map</a:t>
            </a:r>
            <a:r>
              <a:rPr lang="en-US" sz="2400" dirty="0"/>
              <a:t>(...);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fa-IR" sz="2400" dirty="0"/>
              <a:t>	</a:t>
            </a:r>
            <a:r>
              <a:rPr lang="en-US" sz="2400" dirty="0" smtClean="0"/>
              <a:t>L2</a:t>
            </a:r>
            <a:r>
              <a:rPr lang="en-US" sz="2400" dirty="0"/>
              <a:t>: LATCH </a:t>
            </a:r>
            <a:r>
              <a:rPr lang="en-US" sz="2400" b="1" dirty="0"/>
              <a:t>port map</a:t>
            </a:r>
            <a:r>
              <a:rPr lang="en-US" sz="2400" dirty="0"/>
              <a:t>(...); </a:t>
            </a:r>
            <a:endParaRPr lang="fa-IR" sz="2400" dirty="0" smtClean="0"/>
          </a:p>
          <a:p>
            <a:pPr marL="0" indent="0" algn="l" rtl="0">
              <a:buNone/>
            </a:pPr>
            <a:r>
              <a:rPr lang="en-US" sz="2400" b="1" dirty="0" smtClean="0"/>
              <a:t>end</a:t>
            </a:r>
            <a:r>
              <a:rPr lang="en-US" sz="2400" dirty="0" smtClean="0"/>
              <a:t> </a:t>
            </a:r>
            <a:r>
              <a:rPr lang="en-US" sz="2400" dirty="0"/>
              <a:t>Structure;</a:t>
            </a:r>
          </a:p>
        </p:txBody>
      </p:sp>
    </p:spTree>
    <p:extLst>
      <p:ext uri="{BB962C8B-B14F-4D97-AF65-F5344CB8AC3E}">
        <p14:creationId xmlns="" xmlns:p14="http://schemas.microsoft.com/office/powerpoint/2010/main" val="392778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Autofit/>
          </a:bodyPr>
          <a:lstStyle/>
          <a:p>
            <a:r>
              <a:rPr lang="fa-IR" sz="2800" dirty="0" smtClean="0"/>
              <a:t>مثال: مدار </a:t>
            </a:r>
            <a:r>
              <a:rPr lang="en-US" sz="2800" dirty="0" err="1" smtClean="0"/>
              <a:t>xor</a:t>
            </a:r>
            <a:r>
              <a:rPr lang="fa-IR" sz="2800" dirty="0" smtClean="0"/>
              <a:t> با يک </a:t>
            </a:r>
            <a:r>
              <a:rPr lang="en-US" sz="2800" dirty="0" smtClean="0"/>
              <a:t>entity</a:t>
            </a:r>
            <a:r>
              <a:rPr lang="fa-IR" sz="2800" dirty="0" smtClean="0"/>
              <a:t> و دو آرشيتکت به نام‌هاي </a:t>
            </a:r>
            <a:r>
              <a:rPr lang="en-US" sz="2800" dirty="0" smtClean="0"/>
              <a:t>fast</a:t>
            </a:r>
            <a:r>
              <a:rPr lang="fa-IR" sz="2800" dirty="0" smtClean="0"/>
              <a:t> و </a:t>
            </a:r>
            <a:r>
              <a:rPr lang="en-US" sz="2800" dirty="0" smtClean="0"/>
              <a:t>slow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err="1" smtClean="0"/>
              <a:t>xor_gate</a:t>
            </a:r>
            <a:r>
              <a:rPr lang="en-US" dirty="0" smtClean="0"/>
              <a:t>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Port( a, b: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         </a:t>
            </a:r>
            <a:r>
              <a:rPr lang="en-US" dirty="0" smtClean="0"/>
              <a:t>c </a:t>
            </a:r>
            <a:r>
              <a:rPr lang="en-US" dirty="0"/>
              <a:t>: out </a:t>
            </a:r>
            <a:r>
              <a:rPr lang="en-US" dirty="0" err="1"/>
              <a:t>std_logic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 smtClean="0"/>
              <a:t>xor_gate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/>
              <a:t>fast of </a:t>
            </a:r>
            <a:r>
              <a:rPr lang="en-US" dirty="0" err="1"/>
              <a:t>xor_gate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c&lt;= </a:t>
            </a:r>
            <a:r>
              <a:rPr lang="en-US" dirty="0"/>
              <a:t>transport (a </a:t>
            </a:r>
            <a:r>
              <a:rPr lang="en-US" dirty="0" err="1"/>
              <a:t>xor</a:t>
            </a:r>
            <a:r>
              <a:rPr lang="en-US" dirty="0"/>
              <a:t> b) after 5 ns;</a:t>
            </a:r>
          </a:p>
          <a:p>
            <a:pPr marL="0" indent="0" algn="l" rtl="0">
              <a:buNone/>
            </a:pPr>
            <a:r>
              <a:rPr lang="en-US" dirty="0"/>
              <a:t>End fast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slow of </a:t>
            </a:r>
            <a:r>
              <a:rPr lang="en-US" dirty="0" err="1"/>
              <a:t>xor_gate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c&lt;= </a:t>
            </a:r>
            <a:r>
              <a:rPr lang="en-US" dirty="0"/>
              <a:t>transport (a </a:t>
            </a:r>
            <a:r>
              <a:rPr lang="en-US" dirty="0" err="1"/>
              <a:t>xor</a:t>
            </a:r>
            <a:r>
              <a:rPr lang="en-US" dirty="0"/>
              <a:t> b) after </a:t>
            </a:r>
            <a:r>
              <a:rPr lang="en-US" dirty="0" smtClean="0"/>
              <a:t>20 ns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slow;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0064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برنامه تست مدارهاي ديجيتال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تست مدارهاي ديجيتال 3 روش وجود دارد: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براي مدارهاي کوچک بوسيله يک پالس ژنراتور، مقادير </a:t>
            </a:r>
            <a:r>
              <a:rPr lang="en-US" dirty="0" smtClean="0"/>
              <a:t>0</a:t>
            </a:r>
            <a:r>
              <a:rPr lang="fa-IR" dirty="0" smtClean="0"/>
              <a:t> و </a:t>
            </a:r>
            <a:r>
              <a:rPr lang="en-US" dirty="0" smtClean="0"/>
              <a:t>1</a:t>
            </a:r>
            <a:r>
              <a:rPr lang="fa-IR" dirty="0" smtClean="0"/>
              <a:t> توليد شده وبه ورودي‌هاي مدار اعمال و خروجي‌هاي مدار با اسليوسکپ مشاهده مي‌شود.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براي مدارهاي پيچيده، مقادير ورودي مدار با يک ويرايشگر موج توليد و اصل برنامه </a:t>
            </a:r>
            <a:r>
              <a:rPr lang="en-US" dirty="0" smtClean="0"/>
              <a:t>VHDL</a:t>
            </a:r>
            <a:r>
              <a:rPr lang="fa-IR" dirty="0" smtClean="0"/>
              <a:t> مدار، به شبيه‌ساز داده مي‌شود و خروجي‌ها بدست مي‌آيد.</a:t>
            </a:r>
          </a:p>
          <a:p>
            <a:pPr marL="907542" lvl="1" indent="-514350">
              <a:buFont typeface="+mj-lt"/>
              <a:buAutoNum type="arabicPeriod"/>
            </a:pPr>
            <a:r>
              <a:rPr lang="fa-IR" dirty="0" smtClean="0"/>
              <a:t>استفاده از برنامه تست: در اينحالت مقاديري در ورودي طرح قرار داده ‌شود و خروجي توليد و مورد بررسي قرار مي‌گيرد.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30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برنامه تست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تهيه برنامه تست، بايد از توصيف ساختاري استفاده نمود و مدار اصلي را بعنوان يک </a:t>
            </a:r>
            <a:r>
              <a:rPr lang="en-US" dirty="0" smtClean="0"/>
              <a:t>component</a:t>
            </a:r>
            <a:r>
              <a:rPr lang="fa-IR" dirty="0" smtClean="0"/>
              <a:t> در نظر گرفت که برنامه تست، ورودي‌هاي آن را توليد مي‌کند.</a:t>
            </a:r>
          </a:p>
          <a:p>
            <a:r>
              <a:rPr lang="fa-IR" dirty="0" smtClean="0"/>
              <a:t>برنامه تست ورودي خروجي ندارد، بنابراين </a:t>
            </a:r>
            <a:r>
              <a:rPr lang="en-US" dirty="0" smtClean="0"/>
              <a:t>entity</a:t>
            </a:r>
            <a:r>
              <a:rPr lang="fa-IR" dirty="0" smtClean="0"/>
              <a:t> آن شامل </a:t>
            </a:r>
            <a:r>
              <a:rPr lang="en-US" dirty="0" smtClean="0"/>
              <a:t>port</a:t>
            </a:r>
            <a:r>
              <a:rPr lang="fa-IR" dirty="0" smtClean="0"/>
              <a:t> نيست:</a:t>
            </a:r>
          </a:p>
          <a:p>
            <a:pPr marL="0" indent="0" algn="l" rtl="0">
              <a:buNone/>
            </a:pPr>
            <a:r>
              <a:rPr lang="fa-IR" sz="2000" dirty="0" smtClean="0"/>
              <a:t>   </a:t>
            </a:r>
            <a:r>
              <a:rPr lang="en-US" sz="2000" dirty="0" smtClean="0"/>
              <a:t>Entity </a:t>
            </a:r>
            <a:r>
              <a:rPr lang="en-US" sz="2000" dirty="0" err="1" smtClean="0"/>
              <a:t>test_bench</a:t>
            </a:r>
            <a:r>
              <a:rPr lang="en-US" sz="2000" dirty="0" smtClean="0"/>
              <a:t> is</a:t>
            </a:r>
          </a:p>
          <a:p>
            <a:pPr marL="0" indent="0" algn="l" rtl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End;</a:t>
            </a:r>
          </a:p>
          <a:p>
            <a:r>
              <a:rPr lang="fa-IR" dirty="0" smtClean="0"/>
              <a:t>آرشيتکت برنامه تست شامل توليد سيگنال‌هاي ورودي براي اعمال به ورودي‌هاي مدار اصلي است.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467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58548" y="1526126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طراحي کامپيوتري سيستم هاي ديجيتال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86530" y="3085208"/>
            <a:ext cx="7560840" cy="230832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cs typeface="B Traffic" panose="00000400000000000000" pitchFamily="2" charset="-78"/>
              </a:rPr>
              <a:t>توصيف يا مدلسازي ساختاري</a:t>
            </a:r>
            <a:r>
              <a:rPr lang="en-US" sz="3600" dirty="0" smtClean="0">
                <a:cs typeface="B Traffic" panose="00000400000000000000" pitchFamily="2" charset="-78"/>
              </a:rPr>
              <a:t> </a:t>
            </a:r>
            <a:r>
              <a:rPr lang="fa-IR" sz="3600" dirty="0" smtClean="0">
                <a:cs typeface="B Traffic" panose="00000400000000000000" pitchFamily="2" charset="-78"/>
              </a:rPr>
              <a:t>يا </a:t>
            </a:r>
            <a:r>
              <a:rPr lang="fa-IR" sz="3600" dirty="0">
                <a:cs typeface="B Traffic" panose="00000400000000000000" pitchFamily="2" charset="-78"/>
              </a:rPr>
              <a:t>سلسله </a:t>
            </a:r>
            <a:r>
              <a:rPr lang="fa-IR" sz="3600" dirty="0" smtClean="0">
                <a:cs typeface="B Traffic" panose="00000400000000000000" pitchFamily="2" charset="-78"/>
              </a:rPr>
              <a:t>مراتبي</a:t>
            </a:r>
            <a:endParaRPr lang="en-US" sz="3600" dirty="0" smtClean="0">
              <a:cs typeface="B Traffic" panose="00000400000000000000" pitchFamily="2" charset="-78"/>
            </a:endParaRPr>
          </a:p>
          <a:p>
            <a:pPr algn="ctr"/>
            <a:r>
              <a:rPr lang="en-US" sz="3600" dirty="0">
                <a:cs typeface="B Traffic" panose="00000400000000000000" pitchFamily="2" charset="-78"/>
              </a:rPr>
              <a:t>Structural Modeling</a:t>
            </a:r>
            <a:endParaRPr lang="fa-IR" sz="3600" dirty="0">
              <a:cs typeface="B Traffic" panose="00000400000000000000" pitchFamily="2" charset="-78"/>
            </a:endParaRPr>
          </a:p>
          <a:p>
            <a:pPr algn="ctr"/>
            <a:r>
              <a:rPr lang="en-US" sz="3600" dirty="0">
                <a:cs typeface="B Traffic" panose="00000400000000000000" pitchFamily="2" charset="-78"/>
              </a:rPr>
              <a:t>Or</a:t>
            </a:r>
          </a:p>
          <a:p>
            <a:pPr algn="ctr"/>
            <a:r>
              <a:rPr lang="en-US" sz="3600" dirty="0">
                <a:cs typeface="B Traffic" panose="00000400000000000000" pitchFamily="2" charset="-78"/>
              </a:rPr>
              <a:t>Hierarchy </a:t>
            </a:r>
            <a:r>
              <a:rPr lang="en-US" sz="3600" dirty="0" smtClean="0">
                <a:cs typeface="B Traffic" panose="00000400000000000000" pitchFamily="2" charset="-78"/>
              </a:rPr>
              <a:t>Modeling</a:t>
            </a:r>
            <a:endParaRPr lang="en-US" sz="3600" dirty="0"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91884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برنامه </a:t>
            </a:r>
            <a:r>
              <a:rPr lang="en-US" sz="3200" dirty="0" smtClean="0"/>
              <a:t>VHDL</a:t>
            </a:r>
            <a:r>
              <a:rPr lang="fa-IR" sz="3200" dirty="0" smtClean="0"/>
              <a:t> مدار نيم جمع کننده. (يادآوري)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Entity ha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Port( a, b: in </a:t>
            </a:r>
            <a:r>
              <a:rPr lang="en-US" dirty="0" smtClean="0"/>
              <a:t>bit;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         s, </a:t>
            </a:r>
            <a:r>
              <a:rPr lang="en-US" dirty="0" smtClean="0"/>
              <a:t>co </a:t>
            </a:r>
            <a:r>
              <a:rPr lang="en-US" dirty="0"/>
              <a:t>: out </a:t>
            </a:r>
            <a:r>
              <a:rPr lang="en-US" dirty="0" smtClean="0"/>
              <a:t>bit);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dataflow </a:t>
            </a:r>
            <a:r>
              <a:rPr lang="en-US" dirty="0"/>
              <a:t>of </a:t>
            </a:r>
            <a:r>
              <a:rPr lang="en-US" dirty="0" smtClean="0"/>
              <a:t>ha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s&lt;= a </a:t>
            </a:r>
            <a:r>
              <a:rPr lang="en-US" dirty="0" err="1"/>
              <a:t>xor</a:t>
            </a:r>
            <a:r>
              <a:rPr lang="en-US" dirty="0"/>
              <a:t> b;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co&lt;= </a:t>
            </a:r>
            <a:r>
              <a:rPr lang="en-US" dirty="0"/>
              <a:t>a and b;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552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r>
              <a:rPr lang="fa-IR" sz="3200" dirty="0" smtClean="0"/>
              <a:t>مثال: برنامه تست مدار نيم جمع کننده.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tb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smtClean="0"/>
              <a:t>structural of </a:t>
            </a:r>
            <a:r>
              <a:rPr lang="en-US" dirty="0" err="1" smtClean="0"/>
              <a:t>tb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Signal </a:t>
            </a:r>
            <a:r>
              <a:rPr lang="en-US" dirty="0" err="1" smtClean="0"/>
              <a:t>a,b,s,co</a:t>
            </a:r>
            <a:r>
              <a:rPr lang="en-US" dirty="0" smtClean="0"/>
              <a:t>: bit;</a:t>
            </a:r>
          </a:p>
          <a:p>
            <a:pPr marL="0" indent="0" algn="l" rtl="0">
              <a:buNone/>
            </a:pPr>
            <a:r>
              <a:rPr lang="en-US" dirty="0" smtClean="0"/>
              <a:t>Component </a:t>
            </a:r>
            <a:r>
              <a:rPr lang="en-US" dirty="0"/>
              <a:t>ha is</a:t>
            </a:r>
          </a:p>
          <a:p>
            <a:pPr marL="0" indent="0" algn="l" rtl="0">
              <a:buNone/>
            </a:pPr>
            <a:r>
              <a:rPr lang="en-US" dirty="0"/>
              <a:t>Port( a, b: in bit;</a:t>
            </a:r>
          </a:p>
          <a:p>
            <a:pPr marL="0" indent="0" algn="l" rtl="0">
              <a:buNone/>
            </a:pPr>
            <a:r>
              <a:rPr lang="en-US" dirty="0"/>
              <a:t>         s, co : out bit);</a:t>
            </a:r>
          </a:p>
          <a:p>
            <a:pPr marL="0" indent="0" algn="l" rtl="0">
              <a:buNone/>
            </a:pPr>
            <a:r>
              <a:rPr lang="en-US" dirty="0" smtClean="0"/>
              <a:t>End component;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   u1: ha port map(a =&gt; a, b =&gt; b, s =&gt; s, co =&gt; co);</a:t>
            </a:r>
          </a:p>
          <a:p>
            <a:pPr marL="0" indent="0" algn="l" rtl="0">
              <a:buNone/>
            </a:pPr>
            <a:r>
              <a:rPr lang="en-US" dirty="0" smtClean="0"/>
              <a:t>   a &lt;= ‘0’,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‘1’ after </a:t>
            </a:r>
            <a:r>
              <a:rPr lang="en-US" smtClean="0"/>
              <a:t>30 ns,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‘0’ after 60 ns;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b &lt;=  ‘0’,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‘1’ after </a:t>
            </a:r>
            <a:r>
              <a:rPr lang="en-US" smtClean="0"/>
              <a:t>10 ns,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‘0’ after 20 ns;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0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برنامه تست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برنامه تست و اصل برنامه بايد در يک مسير ذخيره شوند.</a:t>
            </a:r>
          </a:p>
          <a:p>
            <a:r>
              <a:rPr lang="fa-IR" dirty="0" smtClean="0"/>
              <a:t>چون زمان از ابتداي شبيه‌سازي در نظر گرفته مي‌شود، لذا بايد زمان‌هاي تأخير افزايش پيدا کنند.</a:t>
            </a:r>
          </a:p>
          <a:p>
            <a:r>
              <a:rPr lang="fa-IR" dirty="0" smtClean="0"/>
              <a:t>براي ايجاد ورودي کلاک مي‌توان از کد زير استفاده نمود.</a:t>
            </a:r>
          </a:p>
          <a:p>
            <a:pPr marL="0" indent="0" algn="l" rtl="0">
              <a:buNone/>
            </a:pPr>
            <a:r>
              <a:rPr lang="fa-IR" dirty="0"/>
              <a:t> </a:t>
            </a:r>
            <a:r>
              <a:rPr lang="fa-IR" dirty="0" smtClean="0"/>
              <a:t>  </a:t>
            </a:r>
            <a:r>
              <a:rPr lang="en-US" dirty="0" err="1" smtClean="0"/>
              <a:t>clk</a:t>
            </a:r>
            <a:r>
              <a:rPr lang="en-US" dirty="0" smtClean="0"/>
              <a:t> &lt;= not </a:t>
            </a:r>
            <a:r>
              <a:rPr lang="en-US" dirty="0" err="1" smtClean="0"/>
              <a:t>clk</a:t>
            </a:r>
            <a:r>
              <a:rPr lang="en-US" dirty="0" smtClean="0"/>
              <a:t> after 50 ns;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837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برنامه تست را مي‌توان بصورت ترتيبي و با استفاده از </a:t>
            </a:r>
            <a:r>
              <a:rPr lang="en-US" sz="2800" dirty="0" smtClean="0"/>
              <a:t>process</a:t>
            </a:r>
            <a:r>
              <a:rPr lang="fa-IR" sz="2800" dirty="0" smtClean="0"/>
              <a:t> و </a:t>
            </a:r>
            <a:r>
              <a:rPr lang="en-US" sz="2800" dirty="0" smtClean="0"/>
              <a:t>wait</a:t>
            </a:r>
            <a:r>
              <a:rPr lang="fa-IR" sz="2800" dirty="0" smtClean="0"/>
              <a:t> نيز نوشت.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55000" lnSpcReduction="20000"/>
          </a:bodyPr>
          <a:lstStyle/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err="1"/>
              <a:t>tb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End;</a:t>
            </a:r>
            <a:endParaRPr lang="fa-IR" dirty="0"/>
          </a:p>
          <a:p>
            <a:pPr marL="0" indent="0" algn="l" rtl="0">
              <a:buNone/>
            </a:pPr>
            <a:r>
              <a:rPr lang="en-US" dirty="0"/>
              <a:t>Architecture dataflow of ha is</a:t>
            </a:r>
          </a:p>
          <a:p>
            <a:pPr marL="0" indent="0" algn="l" rtl="0">
              <a:buNone/>
            </a:pPr>
            <a:r>
              <a:rPr lang="en-US" dirty="0"/>
              <a:t>Signal </a:t>
            </a:r>
            <a:r>
              <a:rPr lang="en-US" dirty="0" err="1"/>
              <a:t>a,b,s,co</a:t>
            </a:r>
            <a:r>
              <a:rPr lang="en-US" dirty="0"/>
              <a:t>: bit;</a:t>
            </a:r>
          </a:p>
          <a:p>
            <a:pPr marL="0" indent="0" algn="l" rtl="0">
              <a:buNone/>
            </a:pPr>
            <a:r>
              <a:rPr lang="en-US" dirty="0"/>
              <a:t>Component ha is</a:t>
            </a:r>
          </a:p>
          <a:p>
            <a:pPr marL="0" indent="0" algn="l" rtl="0">
              <a:buNone/>
            </a:pPr>
            <a:r>
              <a:rPr lang="en-US" dirty="0"/>
              <a:t>Port( a, b: in bit;</a:t>
            </a:r>
          </a:p>
          <a:p>
            <a:pPr marL="0" indent="0" algn="l" rtl="0">
              <a:buNone/>
            </a:pPr>
            <a:r>
              <a:rPr lang="en-US" dirty="0"/>
              <a:t>         s, co : out bit);</a:t>
            </a:r>
          </a:p>
          <a:p>
            <a:pPr marL="0" indent="0" algn="l" rtl="0">
              <a:buNone/>
            </a:pPr>
            <a:r>
              <a:rPr lang="en-US" dirty="0"/>
              <a:t>End component;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   u1: ha port map(a =&gt; a, b =&gt; b, s =&gt; s, co =&gt; co);</a:t>
            </a:r>
          </a:p>
          <a:p>
            <a:pPr marL="0" indent="0" algn="l" rtl="0">
              <a:buNone/>
            </a:pPr>
            <a:r>
              <a:rPr lang="en-US" dirty="0"/>
              <a:t>   </a:t>
            </a:r>
            <a:r>
              <a:rPr lang="en-US" dirty="0" smtClean="0"/>
              <a:t>process</a:t>
            </a:r>
          </a:p>
          <a:p>
            <a:pPr marL="0" indent="0" algn="l" rtl="0">
              <a:buNone/>
            </a:pPr>
            <a:r>
              <a:rPr lang="en-US" dirty="0" smtClean="0"/>
              <a:t>      begin</a:t>
            </a:r>
          </a:p>
          <a:p>
            <a:pPr marL="0" indent="0" algn="l" rtl="0">
              <a:buNone/>
            </a:pPr>
            <a:r>
              <a:rPr lang="en-US" dirty="0"/>
              <a:t>	a &lt;= ‘0’;</a:t>
            </a:r>
          </a:p>
          <a:p>
            <a:pPr marL="0" indent="0" algn="l" rtl="0">
              <a:buNone/>
            </a:pPr>
            <a:r>
              <a:rPr lang="en-US" dirty="0"/>
              <a:t>	b &lt;= ‘0’;</a:t>
            </a:r>
          </a:p>
          <a:p>
            <a:pPr marL="0" indent="0" algn="l" rtl="0">
              <a:buNone/>
            </a:pPr>
            <a:r>
              <a:rPr lang="en-US" dirty="0"/>
              <a:t>	wait for 10 ns;</a:t>
            </a:r>
          </a:p>
          <a:p>
            <a:pPr marL="0" indent="0" algn="l" rtl="0">
              <a:buNone/>
            </a:pPr>
            <a:r>
              <a:rPr lang="en-US" dirty="0"/>
              <a:t>	b &lt;= </a:t>
            </a:r>
            <a:r>
              <a:rPr lang="en-US" dirty="0" smtClean="0"/>
              <a:t>‘1’;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wait for 10 ns;</a:t>
            </a:r>
          </a:p>
          <a:p>
            <a:pPr marL="0" indent="0" algn="l" rtl="0">
              <a:buNone/>
            </a:pPr>
            <a:r>
              <a:rPr lang="en-US" dirty="0"/>
              <a:t>	a &lt;= </a:t>
            </a:r>
            <a:r>
              <a:rPr lang="en-US" dirty="0" smtClean="0"/>
              <a:t>‘1’;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b &lt;= ‘0’;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wait;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end process;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مي‌توان يکي از ورودي‌ها را بصورت پالس ساعت توليد نمود.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fa-IR" dirty="0" smtClean="0"/>
              <a:t>...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Clock: process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variable </a:t>
            </a:r>
            <a:r>
              <a:rPr lang="en-US" dirty="0" err="1" smtClean="0"/>
              <a:t>clk</a:t>
            </a:r>
            <a:r>
              <a:rPr lang="en-US" dirty="0" smtClean="0"/>
              <a:t>: bit :=‘0’;</a:t>
            </a:r>
          </a:p>
          <a:p>
            <a:pPr marL="0" indent="0" algn="l" rtl="0">
              <a:buNone/>
            </a:pPr>
            <a:r>
              <a:rPr lang="en-US" dirty="0" smtClean="0"/>
              <a:t>    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clk</a:t>
            </a:r>
            <a:r>
              <a:rPr lang="en-US" dirty="0" smtClean="0"/>
              <a:t> &lt;= not </a:t>
            </a:r>
            <a:r>
              <a:rPr lang="en-US" dirty="0" err="1" smtClean="0"/>
              <a:t>clk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a &lt;= </a:t>
            </a:r>
            <a:r>
              <a:rPr lang="en-US" dirty="0" err="1" smtClean="0"/>
              <a:t>clk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wait for 50 ns;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end process;</a:t>
            </a:r>
          </a:p>
          <a:p>
            <a:pPr marL="0" indent="0" algn="l" rtl="0">
              <a:buNone/>
            </a:pPr>
            <a:r>
              <a:rPr lang="en-US" dirty="0" smtClean="0"/>
              <a:t>Simulation: process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begin</a:t>
            </a:r>
          </a:p>
          <a:p>
            <a:pPr marL="0" indent="0" algn="l" rtl="0">
              <a:buNone/>
            </a:pPr>
            <a:r>
              <a:rPr lang="en-US" dirty="0"/>
              <a:t>	b &lt;= ‘0’;</a:t>
            </a:r>
          </a:p>
          <a:p>
            <a:pPr marL="0" indent="0" algn="l" rtl="0">
              <a:buNone/>
            </a:pPr>
            <a:r>
              <a:rPr lang="en-US" dirty="0"/>
              <a:t>	wait for </a:t>
            </a:r>
            <a:r>
              <a:rPr lang="en-US" dirty="0" smtClean="0"/>
              <a:t>20 ns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b &lt;= </a:t>
            </a:r>
            <a:r>
              <a:rPr lang="en-US" dirty="0" smtClean="0"/>
              <a:t>‘1’;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wait for </a:t>
            </a:r>
            <a:r>
              <a:rPr lang="en-US" dirty="0" smtClean="0"/>
              <a:t>20 ns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 </a:t>
            </a:r>
            <a:r>
              <a:rPr lang="en-US" dirty="0"/>
              <a:t>&lt;= </a:t>
            </a:r>
            <a:r>
              <a:rPr lang="en-US" dirty="0" smtClean="0"/>
              <a:t>‘0’;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wait for </a:t>
            </a:r>
            <a:r>
              <a:rPr lang="en-US" dirty="0" smtClean="0"/>
              <a:t>20ns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b &lt;= </a:t>
            </a:r>
            <a:r>
              <a:rPr lang="en-US" dirty="0" smtClean="0"/>
              <a:t>‘1’;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wait;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end process;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566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کاربرد عبارت </a:t>
            </a:r>
            <a:r>
              <a:rPr lang="en-US" dirty="0" smtClean="0"/>
              <a:t>assert</a:t>
            </a:r>
            <a:r>
              <a:rPr lang="fa-IR" dirty="0" smtClean="0"/>
              <a:t> در برنامه تست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عبارت </a:t>
            </a:r>
            <a:r>
              <a:rPr lang="en-US" dirty="0" smtClean="0"/>
              <a:t>assert</a:t>
            </a:r>
            <a:r>
              <a:rPr lang="fa-IR" dirty="0" smtClean="0"/>
              <a:t> در برنامه تست، درست يا نادرست بودن خروجي مورد نظر را تست مي‌کند.</a:t>
            </a:r>
            <a:endParaRPr lang="en-US" dirty="0" smtClean="0"/>
          </a:p>
          <a:p>
            <a:r>
              <a:rPr lang="fa-IR" dirty="0" smtClean="0"/>
              <a:t>در صورتيکه شرايط </a:t>
            </a:r>
            <a:r>
              <a:rPr lang="en-US" dirty="0" smtClean="0"/>
              <a:t>assert</a:t>
            </a:r>
            <a:r>
              <a:rPr lang="fa-IR" dirty="0" smtClean="0"/>
              <a:t> در زمان شبيه‌سازي محقق نگردد، يک پيغام از طريق شبيه‌ساز به کاربر نمايش داده مي‌شود.</a:t>
            </a:r>
          </a:p>
          <a:p>
            <a:r>
              <a:rPr lang="fa-IR" dirty="0" smtClean="0"/>
              <a:t>فرم کلي:</a:t>
            </a:r>
          </a:p>
          <a:p>
            <a:pPr marL="0" indent="0" algn="l" rtl="0">
              <a:buNone/>
            </a:pPr>
            <a:r>
              <a:rPr lang="en-US" dirty="0" smtClean="0"/>
              <a:t>Assert </a:t>
            </a:r>
            <a:r>
              <a:rPr lang="en-US" dirty="0" err="1" smtClean="0"/>
              <a:t>condition_expression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Report “text-string”</a:t>
            </a:r>
          </a:p>
          <a:p>
            <a:pPr marL="0" indent="0" algn="l" rtl="0">
              <a:buNone/>
            </a:pPr>
            <a:r>
              <a:rPr lang="en-US" dirty="0" err="1" smtClean="0"/>
              <a:t>Serverity</a:t>
            </a:r>
            <a:r>
              <a:rPr lang="en-US" dirty="0" smtClean="0"/>
              <a:t> </a:t>
            </a:r>
            <a:r>
              <a:rPr lang="en-US" dirty="0" err="1" smtClean="0"/>
              <a:t>serverity_level</a:t>
            </a:r>
            <a:r>
              <a:rPr lang="en-US" dirty="0" smtClean="0"/>
              <a:t>;</a:t>
            </a:r>
            <a:endParaRPr lang="fa-IR" dirty="0" smtClean="0"/>
          </a:p>
          <a:p>
            <a:r>
              <a:rPr lang="en-US" sz="2000" dirty="0" err="1" smtClean="0"/>
              <a:t>Serverity_level</a:t>
            </a:r>
            <a:r>
              <a:rPr lang="fa-IR" sz="2000" dirty="0" smtClean="0"/>
              <a:t>: مي تواند مقادير </a:t>
            </a:r>
            <a:r>
              <a:rPr lang="en-US" sz="2000" dirty="0" smtClean="0"/>
              <a:t>Note</a:t>
            </a:r>
            <a:r>
              <a:rPr lang="fa-IR" sz="2000" dirty="0" smtClean="0"/>
              <a:t>، </a:t>
            </a:r>
            <a:r>
              <a:rPr lang="en-US" sz="2000" dirty="0" smtClean="0"/>
              <a:t>Warning</a:t>
            </a:r>
            <a:r>
              <a:rPr lang="fa-IR" sz="2000" dirty="0" smtClean="0"/>
              <a:t>، </a:t>
            </a:r>
            <a:r>
              <a:rPr lang="en-US" sz="2000" dirty="0" smtClean="0"/>
              <a:t>Error</a:t>
            </a:r>
            <a:r>
              <a:rPr lang="fa-IR" sz="2000" dirty="0" smtClean="0"/>
              <a:t> يا </a:t>
            </a:r>
            <a:r>
              <a:rPr lang="en-US" sz="2000" dirty="0" smtClean="0"/>
              <a:t>Failure</a:t>
            </a:r>
            <a:r>
              <a:rPr lang="fa-IR" sz="2000" dirty="0" smtClean="0"/>
              <a:t> باشد.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6328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Assert </a:t>
            </a:r>
            <a:r>
              <a:rPr lang="en-US" dirty="0" err="1" smtClean="0"/>
              <a:t>error_flag</a:t>
            </a:r>
            <a:r>
              <a:rPr lang="en-US" dirty="0" smtClean="0"/>
              <a:t> = ‘1’</a:t>
            </a:r>
          </a:p>
          <a:p>
            <a:pPr marL="0" indent="0" algn="l" rtl="0">
              <a:buNone/>
            </a:pPr>
            <a:r>
              <a:rPr lang="en-US" dirty="0" smtClean="0"/>
              <a:t>Report “there was an error, simulation has halted”</a:t>
            </a:r>
          </a:p>
          <a:p>
            <a:pPr marL="0" indent="0" algn="l" rtl="0">
              <a:buNone/>
            </a:pPr>
            <a:r>
              <a:rPr lang="en-US" dirty="0" err="1" smtClean="0"/>
              <a:t>Serverity</a:t>
            </a:r>
            <a:r>
              <a:rPr lang="en-US" dirty="0" smtClean="0"/>
              <a:t> failure;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5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</a:t>
            </a:r>
            <a:r>
              <a:rPr lang="en-US" dirty="0" smtClean="0"/>
              <a:t>for . . . generate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تکرار يا کپي قسمتي از سخت افزار است و بصورت همزمان اجرا مي‌شوند.</a:t>
            </a:r>
          </a:p>
          <a:p>
            <a:r>
              <a:rPr lang="fa-IR" dirty="0" smtClean="0"/>
              <a:t>فرم کلي:</a:t>
            </a:r>
          </a:p>
          <a:p>
            <a:pPr marL="0" indent="0" algn="l" rtl="0">
              <a:buNone/>
            </a:pPr>
            <a:r>
              <a:rPr lang="en-US" dirty="0" err="1" smtClean="0"/>
              <a:t>Lable</a:t>
            </a:r>
            <a:r>
              <a:rPr lang="en-US" dirty="0" smtClean="0"/>
              <a:t>:   for I in … to … generate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fa-IR" dirty="0" smtClean="0"/>
              <a:t>عبارات همزمان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end generate;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30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طراحي جمع کننده 4بيتي با استفاده از 4 عدد </a:t>
            </a:r>
            <a:r>
              <a:rPr lang="en-US" sz="2800" dirty="0" smtClean="0"/>
              <a:t>FA</a:t>
            </a:r>
            <a:r>
              <a:rPr lang="fa-IR" sz="2800" dirty="0" smtClean="0"/>
              <a:t> تک بيتي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smtClean="0"/>
              <a:t>adder_4bit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Port( </a:t>
            </a:r>
            <a:r>
              <a:rPr lang="en-US" dirty="0" smtClean="0"/>
              <a:t>A, B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ci 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S</a:t>
            </a:r>
            <a:r>
              <a:rPr lang="en-US" dirty="0" smtClean="0"/>
              <a:t> 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co : out </a:t>
            </a:r>
            <a:r>
              <a:rPr lang="en-US" dirty="0" err="1"/>
              <a:t>std_logic</a:t>
            </a:r>
            <a:r>
              <a:rPr lang="en-US" dirty="0" smtClean="0"/>
              <a:t>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adder_4bit;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/>
              <a:t>Architecture adder_4bit_arch of adder_4bit is</a:t>
            </a:r>
          </a:p>
          <a:p>
            <a:pPr marL="0" indent="0" algn="l" rtl="0">
              <a:buNone/>
            </a:pPr>
            <a:r>
              <a:rPr lang="en-US" dirty="0"/>
              <a:t>	signal </a:t>
            </a:r>
            <a:r>
              <a:rPr lang="en-US" dirty="0" smtClean="0"/>
              <a:t>c: </a:t>
            </a:r>
            <a:r>
              <a:rPr lang="en-US" dirty="0" err="1" smtClean="0"/>
              <a:t>std_logic_vector</a:t>
            </a:r>
            <a:r>
              <a:rPr lang="en-US" dirty="0" smtClean="0"/>
              <a:t> (4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c(0) &lt;= ci;</a:t>
            </a:r>
          </a:p>
          <a:p>
            <a:pPr marL="0" indent="0" algn="l" rtl="0">
              <a:buNone/>
            </a:pPr>
            <a:r>
              <a:rPr lang="en-US" dirty="0" smtClean="0"/>
              <a:t> gen: for I in 0 t0 3 generate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s(</a:t>
            </a:r>
            <a:r>
              <a:rPr lang="en-US" dirty="0" err="1" smtClean="0"/>
              <a:t>i</a:t>
            </a:r>
            <a:r>
              <a:rPr lang="en-US" dirty="0" smtClean="0"/>
              <a:t>) &lt;= a(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xor</a:t>
            </a:r>
            <a:r>
              <a:rPr lang="en-US" dirty="0" smtClean="0"/>
              <a:t> b(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xor</a:t>
            </a:r>
            <a:r>
              <a:rPr lang="en-US" dirty="0" smtClean="0"/>
              <a:t> c(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c(i+1) &lt;= (a(</a:t>
            </a:r>
            <a:r>
              <a:rPr lang="en-US" dirty="0" err="1" smtClean="0"/>
              <a:t>i</a:t>
            </a:r>
            <a:r>
              <a:rPr lang="en-US" dirty="0" smtClean="0"/>
              <a:t>) and b(</a:t>
            </a:r>
            <a:r>
              <a:rPr lang="en-US" dirty="0" err="1" smtClean="0"/>
              <a:t>i</a:t>
            </a:r>
            <a:r>
              <a:rPr lang="en-US" dirty="0" smtClean="0"/>
              <a:t>)) or (a(</a:t>
            </a:r>
            <a:r>
              <a:rPr lang="en-US" dirty="0" err="1" smtClean="0"/>
              <a:t>i</a:t>
            </a:r>
            <a:r>
              <a:rPr lang="en-US" dirty="0" smtClean="0"/>
              <a:t>) and c(</a:t>
            </a:r>
            <a:r>
              <a:rPr lang="en-US" dirty="0" err="1" smtClean="0"/>
              <a:t>i</a:t>
            </a:r>
            <a:r>
              <a:rPr lang="en-US" dirty="0" smtClean="0"/>
              <a:t>)) or (b(</a:t>
            </a:r>
            <a:r>
              <a:rPr lang="en-US" dirty="0" err="1" smtClean="0"/>
              <a:t>i</a:t>
            </a:r>
            <a:r>
              <a:rPr lang="en-US" dirty="0" smtClean="0"/>
              <a:t>) and c(</a:t>
            </a:r>
            <a:r>
              <a:rPr lang="en-US" dirty="0" err="1" smtClean="0"/>
              <a:t>i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end generate;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co &lt;= c(4);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/>
              <a:t>adder_4bit_arch;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714712" y="1196752"/>
            <a:ext cx="5429288" cy="1685925"/>
            <a:chOff x="405" y="2736"/>
            <a:chExt cx="4539" cy="1062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62266180"/>
                </p:ext>
              </p:extLst>
            </p:nvPr>
          </p:nvGraphicFramePr>
          <p:xfrm>
            <a:off x="405" y="2736"/>
            <a:ext cx="4435" cy="1062"/>
          </p:xfrm>
          <a:graphic>
            <a:graphicData uri="http://schemas.openxmlformats.org/presentationml/2006/ole">
              <p:oleObj spid="_x0000_s3087" name="Bitmap Image" r:id="rId3" imgW="7039958" imgH="1685714" progId="PBrush">
                <p:embed/>
              </p:oleObj>
            </a:graphicData>
          </a:graphic>
        </p:graphicFrame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20" y="2976"/>
              <a:ext cx="4224" cy="576"/>
            </a:xfrm>
            <a:prstGeom prst="rect">
              <a:avLst/>
            </a:prstGeom>
            <a:noFill/>
            <a:ln w="1905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71754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تفاوت </a:t>
            </a:r>
            <a:r>
              <a:rPr lang="en-US" dirty="0" smtClean="0"/>
              <a:t>for … loop</a:t>
            </a:r>
            <a:r>
              <a:rPr lang="fa-IR" dirty="0" smtClean="0"/>
              <a:t> و </a:t>
            </a:r>
            <a:r>
              <a:rPr lang="en-US" dirty="0" smtClean="0"/>
              <a:t>for … generate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For </a:t>
            </a:r>
            <a:r>
              <a:rPr lang="en-US" dirty="0" smtClean="0"/>
              <a:t>.. Loop</a:t>
            </a:r>
            <a:r>
              <a:rPr lang="fa-IR" dirty="0" smtClean="0"/>
              <a:t> دستور پشت سرهم بوده و داخل </a:t>
            </a:r>
            <a:r>
              <a:rPr lang="en-US" dirty="0" smtClean="0"/>
              <a:t>process</a:t>
            </a:r>
            <a:r>
              <a:rPr lang="fa-IR" dirty="0" smtClean="0"/>
              <a:t> قابل استفاده است.</a:t>
            </a:r>
          </a:p>
          <a:p>
            <a:r>
              <a:rPr lang="en-US" dirty="0" smtClean="0"/>
              <a:t>For … generate</a:t>
            </a:r>
            <a:r>
              <a:rPr lang="fa-IR" dirty="0" smtClean="0"/>
              <a:t> دستور همزمان است.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5872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طراحي سلسله مراتبي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همانطور که يک مدار ديجيتال از چند قطعه (</a:t>
            </a:r>
            <a:r>
              <a:rPr lang="en-US" dirty="0"/>
              <a:t>component</a:t>
            </a:r>
            <a:r>
              <a:rPr lang="fa-IR" dirty="0" smtClean="0"/>
              <a:t>) يا </a:t>
            </a:r>
            <a:r>
              <a:rPr lang="en-US" dirty="0" smtClean="0"/>
              <a:t>IC</a:t>
            </a:r>
            <a:r>
              <a:rPr lang="fa-IR" dirty="0" smtClean="0"/>
              <a:t> تشکيل مي‌شود، طراحي سخت افزار به روش ساختاري نيز از چند قطعه يا </a:t>
            </a:r>
            <a:r>
              <a:rPr lang="en-US" dirty="0" smtClean="0"/>
              <a:t>component</a:t>
            </a:r>
            <a:r>
              <a:rPr lang="fa-IR" dirty="0" smtClean="0"/>
              <a:t> تشکيل مي‌شود.</a:t>
            </a:r>
          </a:p>
          <a:p>
            <a:pPr lvl="1"/>
            <a:r>
              <a:rPr lang="fa-IR" dirty="0" smtClean="0"/>
              <a:t>لذا مدارهاي ديجيتال پيچيده را مي‌توان به مجموعه‌اي از قطعات يا مدول‌ها (</a:t>
            </a:r>
            <a:r>
              <a:rPr lang="en-US" sz="2400" dirty="0" smtClean="0"/>
              <a:t>Modules</a:t>
            </a:r>
            <a:r>
              <a:rPr lang="fa-IR" dirty="0" smtClean="0"/>
              <a:t>) به نام مدارهاي سطح پايين تقسيم کرد.</a:t>
            </a:r>
            <a:endParaRPr lang="en-US" dirty="0" smtClean="0"/>
          </a:p>
          <a:p>
            <a:pPr lvl="1"/>
            <a:r>
              <a:rPr lang="fa-IR" dirty="0" smtClean="0"/>
              <a:t>در اين صورت يک طرح که با </a:t>
            </a:r>
            <a:r>
              <a:rPr lang="en-US" dirty="0" smtClean="0"/>
              <a:t>entity/architecture</a:t>
            </a:r>
            <a:r>
              <a:rPr lang="fa-IR" dirty="0" smtClean="0"/>
              <a:t> توصيف مي‌شود را مي‌توان به عنوان يک </a:t>
            </a:r>
            <a:r>
              <a:rPr lang="en-US" dirty="0" smtClean="0"/>
              <a:t>component</a:t>
            </a:r>
            <a:r>
              <a:rPr lang="fa-IR" dirty="0" smtClean="0"/>
              <a:t> يا يک قطعه، در آرشيتکت مدارهاي پيچيده‌تر، در سطح بالاتر استفاده نمود.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14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</a:t>
            </a:r>
            <a:r>
              <a:rPr lang="en-US" dirty="0" smtClean="0"/>
              <a:t>generic</a:t>
            </a:r>
            <a:r>
              <a:rPr lang="fa-IR" dirty="0" smtClean="0"/>
              <a:t> در </a:t>
            </a:r>
            <a:r>
              <a:rPr lang="en-US" dirty="0" smtClean="0"/>
              <a:t>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 smtClean="0"/>
              <a:t>عبارت </a:t>
            </a:r>
            <a:r>
              <a:rPr lang="en-US" sz="2400" dirty="0" smtClean="0"/>
              <a:t>generic</a:t>
            </a:r>
            <a:r>
              <a:rPr lang="fa-IR" sz="2400" dirty="0" smtClean="0"/>
              <a:t> براي معرفي </a:t>
            </a:r>
            <a:r>
              <a:rPr lang="en-US" sz="2400" dirty="0" smtClean="0"/>
              <a:t>constant</a:t>
            </a:r>
            <a:r>
              <a:rPr lang="fa-IR" sz="2400" dirty="0" smtClean="0"/>
              <a:t> در </a:t>
            </a:r>
            <a:r>
              <a:rPr lang="en-US" sz="2400" dirty="0" smtClean="0"/>
              <a:t>entity</a:t>
            </a:r>
            <a:r>
              <a:rPr lang="fa-IR" sz="2400" dirty="0" smtClean="0"/>
              <a:t> با نوع </a:t>
            </a:r>
            <a:r>
              <a:rPr lang="en-US" sz="2400" dirty="0" smtClean="0"/>
              <a:t>integer</a:t>
            </a:r>
            <a:r>
              <a:rPr lang="fa-IR" sz="2400" dirty="0" smtClean="0"/>
              <a:t> براي تعداد بيت سيگنال</a:t>
            </a:r>
            <a:r>
              <a:rPr lang="en-US" sz="2400" dirty="0" smtClean="0"/>
              <a:t> </a:t>
            </a:r>
            <a:r>
              <a:rPr lang="fa-IR" sz="2400" dirty="0" smtClean="0"/>
              <a:t> و يا نوع </a:t>
            </a:r>
            <a:r>
              <a:rPr lang="en-US" sz="2400" dirty="0" smtClean="0"/>
              <a:t>time</a:t>
            </a:r>
            <a:r>
              <a:rPr lang="fa-IR" sz="2400" dirty="0" smtClean="0"/>
              <a:t> براي تأخير استفاده مي‌شود.</a:t>
            </a:r>
          </a:p>
          <a:p>
            <a:r>
              <a:rPr lang="fa-IR" dirty="0" smtClean="0"/>
              <a:t>فرم کلي:</a:t>
            </a:r>
          </a:p>
          <a:p>
            <a:pPr marL="0" indent="0" algn="l" rtl="0">
              <a:buNone/>
            </a:pPr>
            <a:r>
              <a:rPr lang="en-US" dirty="0" smtClean="0"/>
              <a:t>Entity  </a:t>
            </a:r>
            <a:r>
              <a:rPr lang="fa-IR" dirty="0" smtClean="0"/>
              <a:t>نام</a:t>
            </a:r>
            <a:r>
              <a:rPr lang="en-US" dirty="0" smtClean="0"/>
              <a:t>   is</a:t>
            </a:r>
          </a:p>
          <a:p>
            <a:pPr marL="0" indent="0" algn="l" rtl="0">
              <a:buNone/>
            </a:pPr>
            <a:r>
              <a:rPr lang="en-US" dirty="0" smtClean="0"/>
              <a:t>generic ( </a:t>
            </a:r>
            <a:r>
              <a:rPr lang="fa-IR" dirty="0" smtClean="0"/>
              <a:t>نام</a:t>
            </a:r>
            <a:r>
              <a:rPr lang="en-US" dirty="0" smtClean="0"/>
              <a:t> : type [:= value]);</a:t>
            </a:r>
          </a:p>
          <a:p>
            <a:pPr marL="0" indent="0" algn="l" rtl="0">
              <a:buNone/>
            </a:pPr>
            <a:r>
              <a:rPr lang="en-US" dirty="0" smtClean="0"/>
              <a:t>Port (</a:t>
            </a:r>
            <a:r>
              <a:rPr lang="fa-IR" dirty="0" smtClean="0"/>
              <a:t>ليست ورودي خروجي‌ها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5245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طراحي جمع کننده </a:t>
            </a:r>
            <a:r>
              <a:rPr lang="en-US" sz="2800" dirty="0" smtClean="0"/>
              <a:t>n</a:t>
            </a:r>
            <a:r>
              <a:rPr lang="fa-IR" sz="2800" dirty="0" smtClean="0"/>
              <a:t>بيتي با استفاده از </a:t>
            </a:r>
            <a:r>
              <a:rPr lang="en-US" sz="2800" dirty="0" smtClean="0"/>
              <a:t>n</a:t>
            </a:r>
            <a:r>
              <a:rPr lang="fa-IR" sz="2800" dirty="0" smtClean="0"/>
              <a:t> عدد </a:t>
            </a:r>
            <a:r>
              <a:rPr lang="en-US" sz="2800" dirty="0" smtClean="0"/>
              <a:t>FA</a:t>
            </a:r>
            <a:r>
              <a:rPr lang="fa-IR" sz="2800" dirty="0" smtClean="0"/>
              <a:t> تک بيتي</a:t>
            </a:r>
            <a:r>
              <a:rPr lang="en-US" sz="2800" dirty="0" smtClean="0"/>
              <a:t> n=8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err="1" smtClean="0"/>
              <a:t>adder_nbit</a:t>
            </a:r>
            <a:r>
              <a:rPr lang="en-US" dirty="0" smtClean="0"/>
              <a:t> is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Generic (</a:t>
            </a:r>
            <a:r>
              <a:rPr lang="en-US" dirty="0" err="1" smtClean="0"/>
              <a:t>n:natural</a:t>
            </a:r>
            <a:r>
              <a:rPr lang="en-US" dirty="0" smtClean="0"/>
              <a:t>:=8);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Port( </a:t>
            </a:r>
            <a:r>
              <a:rPr lang="en-US" dirty="0" smtClean="0"/>
              <a:t>A, B 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(n-1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ci 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S</a:t>
            </a:r>
            <a:r>
              <a:rPr lang="en-US" dirty="0" smtClean="0"/>
              <a:t> : </a:t>
            </a:r>
            <a:r>
              <a:rPr lang="en-US" dirty="0"/>
              <a:t>out </a:t>
            </a:r>
            <a:r>
              <a:rPr lang="en-US" dirty="0" err="1" smtClean="0"/>
              <a:t>std_logic_Vector</a:t>
            </a:r>
            <a:r>
              <a:rPr lang="en-US" dirty="0" smtClean="0"/>
              <a:t>(n-1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co : out </a:t>
            </a:r>
            <a:r>
              <a:rPr lang="en-US" dirty="0" err="1"/>
              <a:t>std_logic</a:t>
            </a:r>
            <a:r>
              <a:rPr lang="en-US" dirty="0" smtClean="0"/>
              <a:t>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 smtClean="0"/>
              <a:t>adder_nbit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err="1" smtClean="0"/>
              <a:t>adder_nbit_arch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err="1" smtClean="0"/>
              <a:t>adder_nbit</a:t>
            </a:r>
            <a:r>
              <a:rPr lang="en-US" dirty="0" smtClean="0"/>
              <a:t>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	signal </a:t>
            </a:r>
            <a:r>
              <a:rPr lang="en-US" dirty="0" smtClean="0"/>
              <a:t>c: </a:t>
            </a:r>
            <a:r>
              <a:rPr lang="en-US" dirty="0" err="1" smtClean="0"/>
              <a:t>std_logic_vector</a:t>
            </a:r>
            <a:r>
              <a:rPr lang="en-US" dirty="0" smtClean="0"/>
              <a:t> (n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c(0) &lt;= ci;</a:t>
            </a:r>
          </a:p>
          <a:p>
            <a:pPr marL="0" indent="0" algn="l" rtl="0">
              <a:buNone/>
            </a:pPr>
            <a:r>
              <a:rPr lang="en-US" dirty="0" smtClean="0"/>
              <a:t> gen: for I in 0 t0 n-1 generate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s(</a:t>
            </a:r>
            <a:r>
              <a:rPr lang="en-US" dirty="0" err="1" smtClean="0"/>
              <a:t>i</a:t>
            </a:r>
            <a:r>
              <a:rPr lang="en-US" dirty="0" smtClean="0"/>
              <a:t>) &lt;= a(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xor</a:t>
            </a:r>
            <a:r>
              <a:rPr lang="en-US" dirty="0" smtClean="0"/>
              <a:t> b(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xor</a:t>
            </a:r>
            <a:r>
              <a:rPr lang="en-US" dirty="0" smtClean="0"/>
              <a:t> c(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c(i+1) &lt;= (a(</a:t>
            </a:r>
            <a:r>
              <a:rPr lang="en-US" dirty="0" err="1" smtClean="0"/>
              <a:t>i</a:t>
            </a:r>
            <a:r>
              <a:rPr lang="en-US" dirty="0" smtClean="0"/>
              <a:t>) and b(</a:t>
            </a:r>
            <a:r>
              <a:rPr lang="en-US" dirty="0" err="1" smtClean="0"/>
              <a:t>i</a:t>
            </a:r>
            <a:r>
              <a:rPr lang="en-US" dirty="0" smtClean="0"/>
              <a:t>)) or (a(</a:t>
            </a:r>
            <a:r>
              <a:rPr lang="en-US" dirty="0" err="1" smtClean="0"/>
              <a:t>i</a:t>
            </a:r>
            <a:r>
              <a:rPr lang="en-US" dirty="0" smtClean="0"/>
              <a:t>) and c(</a:t>
            </a:r>
            <a:r>
              <a:rPr lang="en-US" dirty="0" err="1" smtClean="0"/>
              <a:t>i</a:t>
            </a:r>
            <a:r>
              <a:rPr lang="en-US" dirty="0" smtClean="0"/>
              <a:t>)) or (b(</a:t>
            </a:r>
            <a:r>
              <a:rPr lang="en-US" dirty="0" err="1" smtClean="0"/>
              <a:t>i</a:t>
            </a:r>
            <a:r>
              <a:rPr lang="en-US" dirty="0" smtClean="0"/>
              <a:t>) and c(</a:t>
            </a:r>
            <a:r>
              <a:rPr lang="en-US" dirty="0" err="1" smtClean="0"/>
              <a:t>i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end generate;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co &lt;= c(n);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adder_nbit_arch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967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طراحي سلسله مراتبي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طراحي ساختاري را مي‌توان به صورت تعدادي </a:t>
            </a:r>
            <a:r>
              <a:rPr lang="en-US" dirty="0" smtClean="0"/>
              <a:t>component</a:t>
            </a:r>
            <a:r>
              <a:rPr lang="fa-IR" dirty="0" smtClean="0"/>
              <a:t> که به هم متصل شده‌اند توصيف نمود.</a:t>
            </a:r>
          </a:p>
          <a:p>
            <a:endParaRPr lang="fa-IR" dirty="0" smtClean="0"/>
          </a:p>
          <a:p>
            <a:r>
              <a:rPr lang="fa-IR" dirty="0" smtClean="0"/>
              <a:t>طراحي به صورت ساختاري را در سطح خيلي بالا</a:t>
            </a:r>
            <a:r>
              <a:rPr lang="fa-IR" dirty="0"/>
              <a:t>،</a:t>
            </a:r>
            <a:r>
              <a:rPr lang="fa-IR" dirty="0" smtClean="0"/>
              <a:t> بصورت بلوک دياگرام و يا در سطح هاي پايين‌تر به صورت قطعه‌هاي ديجيتال، يا به‌صورت مجموعه‌اي از گيت‌ها، مي‌توان توصيف نمود.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057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ساختاري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توصيف سلسله مراتبي، آرشيتکت مدار اصلي شامل دو قسمت است:</a:t>
            </a:r>
          </a:p>
          <a:p>
            <a:pPr lvl="1"/>
            <a:r>
              <a:rPr lang="fa-IR" dirty="0" smtClean="0"/>
              <a:t>اعلان قطعه (</a:t>
            </a:r>
            <a:r>
              <a:rPr lang="en-US" dirty="0" smtClean="0"/>
              <a:t>components declaration</a:t>
            </a:r>
            <a:r>
              <a:rPr lang="fa-IR" dirty="0" smtClean="0"/>
              <a:t>)</a:t>
            </a:r>
          </a:p>
          <a:p>
            <a:pPr lvl="1"/>
            <a:r>
              <a:rPr lang="fa-IR" dirty="0" smtClean="0"/>
              <a:t>نمونه يا کپي قطعه (</a:t>
            </a:r>
            <a:r>
              <a:rPr lang="en-US" dirty="0" smtClean="0"/>
              <a:t>component instance</a:t>
            </a:r>
            <a:r>
              <a:rPr lang="fa-IR" dirty="0" smtClean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78504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اعلان قطعه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اين قسمت قطعاتي که مي‌خواهيم استفاده نماييم، بهمراه ورودي خروجي‌هاي (</a:t>
            </a:r>
            <a:r>
              <a:rPr lang="en-US" dirty="0" smtClean="0"/>
              <a:t>interface</a:t>
            </a:r>
            <a:r>
              <a:rPr lang="fa-IR" dirty="0" smtClean="0"/>
              <a:t>) آنها اعلان مي‌شوند.</a:t>
            </a:r>
          </a:p>
          <a:p>
            <a:endParaRPr lang="en-US" dirty="0" smtClean="0"/>
          </a:p>
          <a:p>
            <a:pPr algn="l" rtl="0"/>
            <a:r>
              <a:rPr lang="en-US" dirty="0" smtClean="0"/>
              <a:t>Component   </a:t>
            </a:r>
            <a:r>
              <a:rPr lang="fa-IR" dirty="0" smtClean="0"/>
              <a:t>نام </a:t>
            </a:r>
            <a:r>
              <a:rPr lang="fa-IR" dirty="0" err="1" smtClean="0"/>
              <a:t>کامپوننت</a:t>
            </a:r>
            <a:r>
              <a:rPr lang="en-US" dirty="0" smtClean="0"/>
              <a:t> </a:t>
            </a:r>
            <a:r>
              <a:rPr lang="en-US" dirty="0" err="1" smtClean="0"/>
              <a:t>prot</a:t>
            </a:r>
            <a:r>
              <a:rPr lang="en-US" dirty="0" smtClean="0"/>
              <a:t> ( </a:t>
            </a:r>
            <a:r>
              <a:rPr lang="fa-IR" dirty="0" smtClean="0"/>
              <a:t>ليست ورودي و خروجي‌ها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end component;</a:t>
            </a:r>
            <a:endParaRPr lang="fa-IR" dirty="0" smtClean="0"/>
          </a:p>
          <a:p>
            <a:pPr marL="0" indent="0" algn="l" rtl="0">
              <a:buNone/>
            </a:pPr>
            <a:endParaRPr lang="en-US" dirty="0" smtClean="0"/>
          </a:p>
          <a:p>
            <a:r>
              <a:rPr lang="fa-IR" dirty="0" smtClean="0"/>
              <a:t>نام‌هاي ورودي خروجي اعلام شده در </a:t>
            </a:r>
            <a:r>
              <a:rPr lang="en-US" dirty="0" smtClean="0"/>
              <a:t>component</a:t>
            </a:r>
            <a:r>
              <a:rPr lang="fa-IR" dirty="0" smtClean="0"/>
              <a:t> بايد همان نام‌هاي </a:t>
            </a:r>
            <a:r>
              <a:rPr lang="en-US" dirty="0" smtClean="0"/>
              <a:t>entity</a:t>
            </a:r>
            <a:r>
              <a:rPr lang="fa-IR" dirty="0" smtClean="0"/>
              <a:t> قطعه باشد.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63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400" dirty="0" smtClean="0"/>
              <a:t>نمونه يا کپي قطعه </a:t>
            </a:r>
            <a:r>
              <a:rPr lang="en-US" sz="4000" dirty="0" smtClean="0"/>
              <a:t>component instance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هر نمونه از قطعه شامل 3 قسمت است:</a:t>
            </a:r>
          </a:p>
          <a:p>
            <a:pPr lvl="1"/>
            <a:r>
              <a:rPr lang="fa-IR" dirty="0" smtClean="0"/>
              <a:t>نام </a:t>
            </a:r>
            <a:r>
              <a:rPr lang="en-US" dirty="0" smtClean="0"/>
              <a:t>component</a:t>
            </a:r>
            <a:endParaRPr lang="fa-IR" dirty="0" smtClean="0"/>
          </a:p>
          <a:p>
            <a:pPr lvl="1"/>
            <a:r>
              <a:rPr lang="fa-IR" dirty="0" smtClean="0"/>
              <a:t>برچسب </a:t>
            </a:r>
            <a:r>
              <a:rPr lang="en-US" dirty="0" smtClean="0"/>
              <a:t>component</a:t>
            </a:r>
            <a:endParaRPr lang="fa-IR" dirty="0" smtClean="0"/>
          </a:p>
          <a:p>
            <a:pPr lvl="1"/>
            <a:r>
              <a:rPr lang="en-US" dirty="0" smtClean="0"/>
              <a:t>Port map</a:t>
            </a:r>
            <a:r>
              <a:rPr lang="fa-IR" dirty="0" smtClean="0"/>
              <a:t>: مشخص مي‌کند چطور سيگنالهاي آرشيتکت طرح اصلي مدار به ورودي خروجي‌هاي </a:t>
            </a:r>
            <a:r>
              <a:rPr lang="en-US" dirty="0" smtClean="0"/>
              <a:t>component</a:t>
            </a:r>
            <a:r>
              <a:rPr lang="fa-IR" dirty="0" smtClean="0"/>
              <a:t> متصل شوند.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93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طراحي جمع کننده کامل با استفاده از دو نيم جمع کننده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اين طراحي، مدار اصلي يک جمع کننده کامل است که داراي ورودي‌هاي </a:t>
            </a:r>
            <a:r>
              <a:rPr lang="en-US" dirty="0" smtClean="0"/>
              <a:t>x</a:t>
            </a:r>
            <a:r>
              <a:rPr lang="fa-IR" dirty="0" smtClean="0"/>
              <a:t>،</a:t>
            </a:r>
            <a:r>
              <a:rPr lang="fa-IR" dirty="0"/>
              <a:t> </a:t>
            </a:r>
            <a:r>
              <a:rPr lang="en-US" dirty="0" smtClean="0"/>
              <a:t>y</a:t>
            </a:r>
            <a:r>
              <a:rPr lang="fa-IR" dirty="0" smtClean="0"/>
              <a:t> و </a:t>
            </a:r>
            <a:r>
              <a:rPr lang="en-US" dirty="0" smtClean="0"/>
              <a:t> </a:t>
            </a:r>
            <a:r>
              <a:rPr lang="en-US" dirty="0" err="1" smtClean="0"/>
              <a:t>cin</a:t>
            </a:r>
            <a:r>
              <a:rPr lang="fa-IR" dirty="0" smtClean="0"/>
              <a:t> و خروجي‌هاي </a:t>
            </a:r>
            <a:r>
              <a:rPr lang="en-US" dirty="0" smtClean="0"/>
              <a:t>sum</a:t>
            </a:r>
            <a:r>
              <a:rPr lang="fa-IR" dirty="0" smtClean="0"/>
              <a:t> و </a:t>
            </a:r>
            <a:r>
              <a:rPr lang="en-US" dirty="0" err="1" smtClean="0"/>
              <a:t>cout</a:t>
            </a:r>
            <a:r>
              <a:rPr lang="fa-IR" dirty="0" smtClean="0"/>
              <a:t> مي‌باشد.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121233"/>
            <a:ext cx="5991225" cy="2019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22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/>
              <a:t>مثال: طراحي جمع کننده کامل با استفاده از دو نيم جمع کننده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entity</a:t>
            </a:r>
            <a:r>
              <a:rPr lang="fa-IR" sz="2000" dirty="0" smtClean="0"/>
              <a:t> مدار اصلي: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fa_1bit is</a:t>
            </a:r>
          </a:p>
          <a:p>
            <a:pPr marL="0" indent="0" algn="l" rtl="0">
              <a:buNone/>
            </a:pPr>
            <a:r>
              <a:rPr lang="en-US" dirty="0" smtClean="0"/>
              <a:t>Port( x, </a:t>
            </a:r>
            <a:r>
              <a:rPr lang="en-US" dirty="0"/>
              <a:t>y</a:t>
            </a:r>
            <a:r>
              <a:rPr lang="en-US" dirty="0" smtClean="0"/>
              <a:t>, </a:t>
            </a:r>
            <a:r>
              <a:rPr lang="en-US" dirty="0" err="1" smtClean="0"/>
              <a:t>cin</a:t>
            </a:r>
            <a:r>
              <a:rPr lang="en-US" dirty="0" smtClean="0"/>
              <a:t> 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sum, </a:t>
            </a:r>
            <a:r>
              <a:rPr lang="en-US" dirty="0" err="1" smtClean="0"/>
              <a:t>cout</a:t>
            </a:r>
            <a:r>
              <a:rPr lang="en-US" dirty="0" smtClean="0"/>
              <a:t> 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fa_1bit;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5276292"/>
            <a:ext cx="4355976" cy="14681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674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26310</TotalTime>
  <Words>1344</Words>
  <Application>Microsoft Office PowerPoint</Application>
  <PresentationFormat>On-screen Show (4:3)</PresentationFormat>
  <Paragraphs>291</Paragraphs>
  <Slides>31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Flow</vt:lpstr>
      <vt:lpstr>Bitmap Image</vt:lpstr>
      <vt:lpstr>`</vt:lpstr>
      <vt:lpstr>طراحي کامپيوتري سيستم هاي ديجيتال</vt:lpstr>
      <vt:lpstr>طراحي سلسله مراتبي</vt:lpstr>
      <vt:lpstr>طراحي سلسله مراتبي</vt:lpstr>
      <vt:lpstr>توصيف ساختاري</vt:lpstr>
      <vt:lpstr>اعلان قطعه</vt:lpstr>
      <vt:lpstr>نمونه يا کپي قطعه component instance</vt:lpstr>
      <vt:lpstr>مثال: طراحي جمع کننده کامل با استفاده از دو نيم جمع کننده</vt:lpstr>
      <vt:lpstr>مثال: طراحي جمع کننده کامل با استفاده از دو نيم جمع کننده  entity مدار اصلي:</vt:lpstr>
      <vt:lpstr>مثال: طراحي جمع کننده کامل با استفاده از دو نيم جمع کننده  architecture مدار اصلي:</vt:lpstr>
      <vt:lpstr>مثال: طراحي جمع کننده کامل با استفاده از دو نيم جمع کننده  برنامه VHDL نيم جمع کننده ha_1bit:</vt:lpstr>
      <vt:lpstr>مثال: طراحي جمع کننده 4بيتي با استفاده از 4 عدد FA تک بيتي</vt:lpstr>
      <vt:lpstr>مثال: طراحي جمع کننده 4بيتي با استفاده از 4 عدد FA تک بيتي</vt:lpstr>
      <vt:lpstr>مشخصات (Configuration Specification)</vt:lpstr>
      <vt:lpstr>فرم کلي configuration</vt:lpstr>
      <vt:lpstr>مثال:</vt:lpstr>
      <vt:lpstr>مثال: مدار xor با يک entity و دو آرشيتکت به نام‌هاي fast و slow</vt:lpstr>
      <vt:lpstr>برنامه تست مدارهاي ديجيتال</vt:lpstr>
      <vt:lpstr>برنامه تست</vt:lpstr>
      <vt:lpstr>مثال: برنامه VHDL مدار نيم جمع کننده. (يادآوري)</vt:lpstr>
      <vt:lpstr>مثال: برنامه تست مدار نيم جمع کننده. </vt:lpstr>
      <vt:lpstr>نکات برنامه تست</vt:lpstr>
      <vt:lpstr>برنامه تست را مي‌توان بصورت ترتيبي و با استفاده از process و wait نيز نوشت.</vt:lpstr>
      <vt:lpstr>مي‌توان يکي از ورودي‌ها را بصورت پالس ساعت توليد نمود.</vt:lpstr>
      <vt:lpstr>کاربرد عبارت assert در برنامه تست</vt:lpstr>
      <vt:lpstr>مثال:</vt:lpstr>
      <vt:lpstr>عبارت for . . . generate</vt:lpstr>
      <vt:lpstr>مثال: طراحي جمع کننده 4بيتي با استفاده از 4 عدد FA تک بيتي</vt:lpstr>
      <vt:lpstr>تفاوت for … loop و for … generate</vt:lpstr>
      <vt:lpstr>عبارت generic در entity</vt:lpstr>
      <vt:lpstr>مثال: طراحي جمع کننده nبيتي با استفاده از n عدد FA تک بيتي n=8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292</cp:revision>
  <dcterms:created xsi:type="dcterms:W3CDTF">2013-09-14T02:05:42Z</dcterms:created>
  <dcterms:modified xsi:type="dcterms:W3CDTF">2002-01-01T23:49:15Z</dcterms:modified>
</cp:coreProperties>
</file>