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9"/>
  </p:notesMasterIdLst>
  <p:handoutMasterIdLst>
    <p:handoutMasterId r:id="rId40"/>
  </p:handoutMasterIdLst>
  <p:sldIdLst>
    <p:sldId id="256" r:id="rId2"/>
    <p:sldId id="475" r:id="rId3"/>
    <p:sldId id="477" r:id="rId4"/>
    <p:sldId id="476" r:id="rId5"/>
    <p:sldId id="478" r:id="rId6"/>
    <p:sldId id="479" r:id="rId7"/>
    <p:sldId id="480" r:id="rId8"/>
    <p:sldId id="481" r:id="rId9"/>
    <p:sldId id="482" r:id="rId10"/>
    <p:sldId id="483" r:id="rId11"/>
    <p:sldId id="484" r:id="rId12"/>
    <p:sldId id="485" r:id="rId13"/>
    <p:sldId id="486" r:id="rId14"/>
    <p:sldId id="487" r:id="rId15"/>
    <p:sldId id="488" r:id="rId16"/>
    <p:sldId id="489" r:id="rId17"/>
    <p:sldId id="490" r:id="rId18"/>
    <p:sldId id="491" r:id="rId19"/>
    <p:sldId id="492" r:id="rId20"/>
    <p:sldId id="493" r:id="rId21"/>
    <p:sldId id="494" r:id="rId22"/>
    <p:sldId id="499" r:id="rId23"/>
    <p:sldId id="500" r:id="rId24"/>
    <p:sldId id="501" r:id="rId25"/>
    <p:sldId id="502" r:id="rId26"/>
    <p:sldId id="503" r:id="rId27"/>
    <p:sldId id="506" r:id="rId28"/>
    <p:sldId id="504" r:id="rId29"/>
    <p:sldId id="505" r:id="rId30"/>
    <p:sldId id="507" r:id="rId31"/>
    <p:sldId id="508" r:id="rId32"/>
    <p:sldId id="509" r:id="rId33"/>
    <p:sldId id="510" r:id="rId34"/>
    <p:sldId id="511" r:id="rId35"/>
    <p:sldId id="426" r:id="rId36"/>
    <p:sldId id="433" r:id="rId37"/>
    <p:sldId id="315" r:id="rId38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3300"/>
    <a:srgbClr val="0033CC"/>
    <a:srgbClr val="0099FF"/>
    <a:srgbClr val="3399FF"/>
    <a:srgbClr val="CCECFF"/>
    <a:srgbClr val="FF99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6" autoAdjust="0"/>
    <p:restoredTop sz="94758" autoAdjust="0"/>
  </p:normalViewPr>
  <p:slideViewPr>
    <p:cSldViewPr>
      <p:cViewPr varScale="1">
        <p:scale>
          <a:sx n="68" d="100"/>
          <a:sy n="68" d="100"/>
        </p:scale>
        <p:origin x="5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C4DE1F73-32A5-4EC9-B5F0-50BF6D8D13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242FD05B-7793-4724-A11A-D48D0399BE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20" name="Rectangle 4">
            <a:extLst>
              <a:ext uri="{FF2B5EF4-FFF2-40B4-BE49-F238E27FC236}">
                <a16:creationId xmlns:a16="http://schemas.microsoft.com/office/drawing/2014/main" id="{3ECEDC14-4443-407D-B2C6-5C685A16E62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6021" name="Rectangle 5">
            <a:extLst>
              <a:ext uri="{FF2B5EF4-FFF2-40B4-BE49-F238E27FC236}">
                <a16:creationId xmlns:a16="http://schemas.microsoft.com/office/drawing/2014/main" id="{329FD088-BE18-4C15-87BC-17E5FF9145C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B4C36F-B28E-4081-B8F6-D4B8821EBAEE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BFCCF642-C7B5-45F4-AEDB-6A43415EBE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1ECA1BAD-C048-4B25-BE81-B4F852A686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837C167B-C055-47D6-92A2-9152BAE17F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94CF74AC-FA36-4BDF-940F-686E60FDB0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89094" name="Rectangle 6">
            <a:extLst>
              <a:ext uri="{FF2B5EF4-FFF2-40B4-BE49-F238E27FC236}">
                <a16:creationId xmlns:a16="http://schemas.microsoft.com/office/drawing/2014/main" id="{AAD0ADD3-BAE0-4903-BF26-310D143680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9095" name="Rectangle 7">
            <a:extLst>
              <a:ext uri="{FF2B5EF4-FFF2-40B4-BE49-F238E27FC236}">
                <a16:creationId xmlns:a16="http://schemas.microsoft.com/office/drawing/2014/main" id="{1B6A3407-D93F-490D-AA78-BA575986F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188973-FA57-48E8-A0E4-1ED8A0F9102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6">
            <a:extLst>
              <a:ext uri="{FF2B5EF4-FFF2-40B4-BE49-F238E27FC236}">
                <a16:creationId xmlns:a16="http://schemas.microsoft.com/office/drawing/2014/main" id="{8B605D07-E5CF-442C-922B-63AEF962A7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2339" name="Rectangle 7">
            <a:extLst>
              <a:ext uri="{FF2B5EF4-FFF2-40B4-BE49-F238E27FC236}">
                <a16:creationId xmlns:a16="http://schemas.microsoft.com/office/drawing/2014/main" id="{D32E29CD-2E01-4E27-82F4-7B1F3D9B8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B1BC415-B563-449D-A976-18873E1F492D}" type="slidenum">
              <a:rPr lang="en-US" altLang="ko-KR"/>
              <a:pPr eaLnBrk="1" hangingPunct="1"/>
              <a:t>1</a:t>
            </a:fld>
            <a:endParaRPr lang="en-US" altLang="ko-KR"/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4A28C8C4-757B-46EB-A76D-784D030D2B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1" name="Rectangle 3">
            <a:extLst>
              <a:ext uri="{FF2B5EF4-FFF2-40B4-BE49-F238E27FC236}">
                <a16:creationId xmlns:a16="http://schemas.microsoft.com/office/drawing/2014/main" id="{930AD889-21CD-48B2-98AE-D63F24D310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43F8C54-3BEB-4905-91E2-CC9D18620D68}"/>
              </a:ext>
            </a:extLst>
          </p:cNvPr>
          <p:cNvGrpSpPr>
            <a:grpSpLocks/>
          </p:cNvGrpSpPr>
          <p:nvPr/>
        </p:nvGrpSpPr>
        <p:grpSpPr bwMode="auto">
          <a:xfrm>
            <a:off x="0" y="6505575"/>
            <a:ext cx="9144000" cy="304800"/>
            <a:chOff x="0" y="4032"/>
            <a:chExt cx="4992" cy="144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4F196D9-1EE7-4384-8714-0FFA8E5F8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" y="4026"/>
              <a:ext cx="2492" cy="145"/>
              <a:chOff x="-7" y="3924"/>
              <a:chExt cx="5760" cy="403"/>
            </a:xfrm>
          </p:grpSpPr>
          <p:sp>
            <p:nvSpPr>
              <p:cNvPr id="29" name="AutoShape 4" descr="좁은 수평선">
                <a:extLst>
                  <a:ext uri="{FF2B5EF4-FFF2-40B4-BE49-F238E27FC236}">
                    <a16:creationId xmlns:a16="http://schemas.microsoft.com/office/drawing/2014/main" id="{9DC90E03-198F-474F-A580-166261BFE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0" name="AutoShape 5" descr="좁은 수평선">
                <a:extLst>
                  <a:ext uri="{FF2B5EF4-FFF2-40B4-BE49-F238E27FC236}">
                    <a16:creationId xmlns:a16="http://schemas.microsoft.com/office/drawing/2014/main" id="{FCD8404D-5D0C-4BBC-87D2-CD8F776C5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1" name="AutoShape 6" descr="좁은 수평선">
                <a:extLst>
                  <a:ext uri="{FF2B5EF4-FFF2-40B4-BE49-F238E27FC236}">
                    <a16:creationId xmlns:a16="http://schemas.microsoft.com/office/drawing/2014/main" id="{712D8D73-74BA-4DE6-A1F6-FAA85EA9B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2" name="AutoShape 7" descr="좁은 수평선">
                <a:extLst>
                  <a:ext uri="{FF2B5EF4-FFF2-40B4-BE49-F238E27FC236}">
                    <a16:creationId xmlns:a16="http://schemas.microsoft.com/office/drawing/2014/main" id="{EAFC84FF-ECAD-41CA-B462-5A29900FA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3" name="AutoShape 8" descr="좁은 수평선">
                <a:extLst>
                  <a:ext uri="{FF2B5EF4-FFF2-40B4-BE49-F238E27FC236}">
                    <a16:creationId xmlns:a16="http://schemas.microsoft.com/office/drawing/2014/main" id="{3580D123-DDAB-476A-8696-1EADAA22E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4" name="AutoShape 9" descr="좁은 수평선">
                <a:extLst>
                  <a:ext uri="{FF2B5EF4-FFF2-40B4-BE49-F238E27FC236}">
                    <a16:creationId xmlns:a16="http://schemas.microsoft.com/office/drawing/2014/main" id="{BD402A51-A198-4032-9708-1D1B195A2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5" name="AutoShape 10" descr="좁은 수평선">
                <a:extLst>
                  <a:ext uri="{FF2B5EF4-FFF2-40B4-BE49-F238E27FC236}">
                    <a16:creationId xmlns:a16="http://schemas.microsoft.com/office/drawing/2014/main" id="{02CFFCB6-DEDD-46BB-BCB0-AAE26387B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6" name="AutoShape 11" descr="좁은 수평선">
                <a:extLst>
                  <a:ext uri="{FF2B5EF4-FFF2-40B4-BE49-F238E27FC236}">
                    <a16:creationId xmlns:a16="http://schemas.microsoft.com/office/drawing/2014/main" id="{3A88D336-4D82-4DB2-BC6C-547FFAB96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7" name="AutoShape 12" descr="좁은 수평선">
                <a:extLst>
                  <a:ext uri="{FF2B5EF4-FFF2-40B4-BE49-F238E27FC236}">
                    <a16:creationId xmlns:a16="http://schemas.microsoft.com/office/drawing/2014/main" id="{A485D049-7F94-41A2-A7FE-602FE147E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8" name="AutoShape 13" descr="좁은 수평선">
                <a:extLst>
                  <a:ext uri="{FF2B5EF4-FFF2-40B4-BE49-F238E27FC236}">
                    <a16:creationId xmlns:a16="http://schemas.microsoft.com/office/drawing/2014/main" id="{39B18E76-B18D-492F-92E9-1F6BFB37B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9" name="AutoShape 14" descr="좁은 수평선">
                <a:extLst>
                  <a:ext uri="{FF2B5EF4-FFF2-40B4-BE49-F238E27FC236}">
                    <a16:creationId xmlns:a16="http://schemas.microsoft.com/office/drawing/2014/main" id="{94F145CD-8A39-4CC3-BABC-91A4FD06D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0" name="AutoShape 15" descr="좁은 수평선">
                <a:extLst>
                  <a:ext uri="{FF2B5EF4-FFF2-40B4-BE49-F238E27FC236}">
                    <a16:creationId xmlns:a16="http://schemas.microsoft.com/office/drawing/2014/main" id="{2F96E8C1-9BB2-415C-A90A-46469FAEF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1" name="AutoShape 16" descr="좁은 수평선">
                <a:extLst>
                  <a:ext uri="{FF2B5EF4-FFF2-40B4-BE49-F238E27FC236}">
                    <a16:creationId xmlns:a16="http://schemas.microsoft.com/office/drawing/2014/main" id="{B75C858D-2137-4658-84AC-DCC4561A1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2" name="AutoShape 17" descr="좁은 수평선">
                <a:extLst>
                  <a:ext uri="{FF2B5EF4-FFF2-40B4-BE49-F238E27FC236}">
                    <a16:creationId xmlns:a16="http://schemas.microsoft.com/office/drawing/2014/main" id="{93820B03-99C9-4FE1-AFB8-4AE05BD0B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3" name="AutoShape 18" descr="좁은 수평선">
                <a:extLst>
                  <a:ext uri="{FF2B5EF4-FFF2-40B4-BE49-F238E27FC236}">
                    <a16:creationId xmlns:a16="http://schemas.microsoft.com/office/drawing/2014/main" id="{417B8EBB-B28E-4D9E-BC61-215454AA3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4" name="AutoShape 19" descr="좁은 수평선">
                <a:extLst>
                  <a:ext uri="{FF2B5EF4-FFF2-40B4-BE49-F238E27FC236}">
                    <a16:creationId xmlns:a16="http://schemas.microsoft.com/office/drawing/2014/main" id="{761743F5-34AD-4F19-A7AC-A703A60E4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5" name="AutoShape 20" descr="좁은 수평선">
                <a:extLst>
                  <a:ext uri="{FF2B5EF4-FFF2-40B4-BE49-F238E27FC236}">
                    <a16:creationId xmlns:a16="http://schemas.microsoft.com/office/drawing/2014/main" id="{88CF1BC4-2565-4E5F-A389-C94E26982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6" name="AutoShape 21" descr="좁은 수평선">
                <a:extLst>
                  <a:ext uri="{FF2B5EF4-FFF2-40B4-BE49-F238E27FC236}">
                    <a16:creationId xmlns:a16="http://schemas.microsoft.com/office/drawing/2014/main" id="{D0022E86-6193-4A7A-88F9-9C5704A50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7" name="AutoShape 22" descr="좁은 수평선">
                <a:extLst>
                  <a:ext uri="{FF2B5EF4-FFF2-40B4-BE49-F238E27FC236}">
                    <a16:creationId xmlns:a16="http://schemas.microsoft.com/office/drawing/2014/main" id="{F2B95F6A-022B-4B67-9EDA-28C69318F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8" name="AutoShape 23" descr="좁은 수평선">
                <a:extLst>
                  <a:ext uri="{FF2B5EF4-FFF2-40B4-BE49-F238E27FC236}">
                    <a16:creationId xmlns:a16="http://schemas.microsoft.com/office/drawing/2014/main" id="{9448AD9D-42BF-432D-B1D7-B6A72E234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9" name="AutoShape 24" descr="좁은 수평선">
                <a:extLst>
                  <a:ext uri="{FF2B5EF4-FFF2-40B4-BE49-F238E27FC236}">
                    <a16:creationId xmlns:a16="http://schemas.microsoft.com/office/drawing/2014/main" id="{409B0600-9D3E-40D3-9347-16606D229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0" name="AutoShape 25" descr="좁은 수평선">
                <a:extLst>
                  <a:ext uri="{FF2B5EF4-FFF2-40B4-BE49-F238E27FC236}">
                    <a16:creationId xmlns:a16="http://schemas.microsoft.com/office/drawing/2014/main" id="{845319A5-8F73-41C7-957F-A9A9588F8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DFCE9791-BCC3-4DF7-AB9E-A805F5EC1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9" y="4026"/>
              <a:ext cx="2492" cy="145"/>
              <a:chOff x="-7" y="3924"/>
              <a:chExt cx="5760" cy="403"/>
            </a:xfrm>
          </p:grpSpPr>
          <p:sp>
            <p:nvSpPr>
              <p:cNvPr id="7" name="AutoShape 27" descr="좁은 수평선">
                <a:extLst>
                  <a:ext uri="{FF2B5EF4-FFF2-40B4-BE49-F238E27FC236}">
                    <a16:creationId xmlns:a16="http://schemas.microsoft.com/office/drawing/2014/main" id="{4D63095F-C1DA-47F8-9C03-D0D91D6DD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8" name="AutoShape 28" descr="좁은 수평선">
                <a:extLst>
                  <a:ext uri="{FF2B5EF4-FFF2-40B4-BE49-F238E27FC236}">
                    <a16:creationId xmlns:a16="http://schemas.microsoft.com/office/drawing/2014/main" id="{CDB743B0-CB1F-43F7-AA32-A29D9EE52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9" name="AutoShape 29" descr="좁은 수평선">
                <a:extLst>
                  <a:ext uri="{FF2B5EF4-FFF2-40B4-BE49-F238E27FC236}">
                    <a16:creationId xmlns:a16="http://schemas.microsoft.com/office/drawing/2014/main" id="{67EDEE53-41BD-45B7-9CDF-49289F090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" name="AutoShape 30" descr="좁은 수평선">
                <a:extLst>
                  <a:ext uri="{FF2B5EF4-FFF2-40B4-BE49-F238E27FC236}">
                    <a16:creationId xmlns:a16="http://schemas.microsoft.com/office/drawing/2014/main" id="{2DE6D35B-94CD-4490-9C6B-6B39408B1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1" name="AutoShape 31" descr="좁은 수평선">
                <a:extLst>
                  <a:ext uri="{FF2B5EF4-FFF2-40B4-BE49-F238E27FC236}">
                    <a16:creationId xmlns:a16="http://schemas.microsoft.com/office/drawing/2014/main" id="{E97CBDFD-367F-451A-A650-DD052EDDF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2" name="AutoShape 32" descr="좁은 수평선">
                <a:extLst>
                  <a:ext uri="{FF2B5EF4-FFF2-40B4-BE49-F238E27FC236}">
                    <a16:creationId xmlns:a16="http://schemas.microsoft.com/office/drawing/2014/main" id="{9E1D5198-9754-444E-B460-E82259D3E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3" name="AutoShape 33" descr="좁은 수평선">
                <a:extLst>
                  <a:ext uri="{FF2B5EF4-FFF2-40B4-BE49-F238E27FC236}">
                    <a16:creationId xmlns:a16="http://schemas.microsoft.com/office/drawing/2014/main" id="{28EC1600-C2CA-4F59-A6D3-BEB477103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4" name="AutoShape 34" descr="좁은 수평선">
                <a:extLst>
                  <a:ext uri="{FF2B5EF4-FFF2-40B4-BE49-F238E27FC236}">
                    <a16:creationId xmlns:a16="http://schemas.microsoft.com/office/drawing/2014/main" id="{405D3893-018E-4A64-8215-AE4AB3082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5" name="AutoShape 35" descr="좁은 수평선">
                <a:extLst>
                  <a:ext uri="{FF2B5EF4-FFF2-40B4-BE49-F238E27FC236}">
                    <a16:creationId xmlns:a16="http://schemas.microsoft.com/office/drawing/2014/main" id="{21125C08-BB4D-4FAC-9C98-838E204EE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6" name="AutoShape 36" descr="좁은 수평선">
                <a:extLst>
                  <a:ext uri="{FF2B5EF4-FFF2-40B4-BE49-F238E27FC236}">
                    <a16:creationId xmlns:a16="http://schemas.microsoft.com/office/drawing/2014/main" id="{B8044A67-01F8-4E76-9216-120B6DEFA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7" name="AutoShape 37" descr="좁은 수평선">
                <a:extLst>
                  <a:ext uri="{FF2B5EF4-FFF2-40B4-BE49-F238E27FC236}">
                    <a16:creationId xmlns:a16="http://schemas.microsoft.com/office/drawing/2014/main" id="{38CF291F-1532-46D3-AE3E-B86A1440A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8" name="AutoShape 38" descr="좁은 수평선">
                <a:extLst>
                  <a:ext uri="{FF2B5EF4-FFF2-40B4-BE49-F238E27FC236}">
                    <a16:creationId xmlns:a16="http://schemas.microsoft.com/office/drawing/2014/main" id="{A511967C-4523-4A9A-A934-92A00D25B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9" name="AutoShape 39" descr="좁은 수평선">
                <a:extLst>
                  <a:ext uri="{FF2B5EF4-FFF2-40B4-BE49-F238E27FC236}">
                    <a16:creationId xmlns:a16="http://schemas.microsoft.com/office/drawing/2014/main" id="{0B5AE5B0-5A1D-47BD-87DB-FC0216AED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0" name="AutoShape 40" descr="좁은 수평선">
                <a:extLst>
                  <a:ext uri="{FF2B5EF4-FFF2-40B4-BE49-F238E27FC236}">
                    <a16:creationId xmlns:a16="http://schemas.microsoft.com/office/drawing/2014/main" id="{47EEE356-E238-495C-8CC9-91C4A0D3B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1" name="AutoShape 41" descr="좁은 수평선">
                <a:extLst>
                  <a:ext uri="{FF2B5EF4-FFF2-40B4-BE49-F238E27FC236}">
                    <a16:creationId xmlns:a16="http://schemas.microsoft.com/office/drawing/2014/main" id="{2A8B5153-38EE-4AFD-8A9C-9122294EB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2" name="AutoShape 42" descr="좁은 수평선">
                <a:extLst>
                  <a:ext uri="{FF2B5EF4-FFF2-40B4-BE49-F238E27FC236}">
                    <a16:creationId xmlns:a16="http://schemas.microsoft.com/office/drawing/2014/main" id="{356C3B78-C564-4D35-AD3D-8D2B37B22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3" name="AutoShape 43" descr="좁은 수평선">
                <a:extLst>
                  <a:ext uri="{FF2B5EF4-FFF2-40B4-BE49-F238E27FC236}">
                    <a16:creationId xmlns:a16="http://schemas.microsoft.com/office/drawing/2014/main" id="{A53D405A-2738-4522-89FB-2934BBF17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4" name="AutoShape 44" descr="좁은 수평선">
                <a:extLst>
                  <a:ext uri="{FF2B5EF4-FFF2-40B4-BE49-F238E27FC236}">
                    <a16:creationId xmlns:a16="http://schemas.microsoft.com/office/drawing/2014/main" id="{3B17EE06-24AC-4979-AC4D-B1D0FC89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5" name="AutoShape 45" descr="좁은 수평선">
                <a:extLst>
                  <a:ext uri="{FF2B5EF4-FFF2-40B4-BE49-F238E27FC236}">
                    <a16:creationId xmlns:a16="http://schemas.microsoft.com/office/drawing/2014/main" id="{D65E5C62-0593-433A-83D4-B4CCAF51F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6" name="AutoShape 46" descr="좁은 수평선">
                <a:extLst>
                  <a:ext uri="{FF2B5EF4-FFF2-40B4-BE49-F238E27FC236}">
                    <a16:creationId xmlns:a16="http://schemas.microsoft.com/office/drawing/2014/main" id="{1E0D9447-68EA-4E28-8B7D-5E3A2250A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7" name="AutoShape 47" descr="좁은 수평선">
                <a:extLst>
                  <a:ext uri="{FF2B5EF4-FFF2-40B4-BE49-F238E27FC236}">
                    <a16:creationId xmlns:a16="http://schemas.microsoft.com/office/drawing/2014/main" id="{80BF492C-9369-4D2B-9471-7A4868732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8" name="AutoShape 48" descr="좁은 수평선">
                <a:extLst>
                  <a:ext uri="{FF2B5EF4-FFF2-40B4-BE49-F238E27FC236}">
                    <a16:creationId xmlns:a16="http://schemas.microsoft.com/office/drawing/2014/main" id="{77DB0E6E-0407-4392-84E6-C60BA21A5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51" name="Group 49">
            <a:extLst>
              <a:ext uri="{FF2B5EF4-FFF2-40B4-BE49-F238E27FC236}">
                <a16:creationId xmlns:a16="http://schemas.microsoft.com/office/drawing/2014/main" id="{08901153-BE5F-40A0-AD64-FED16D702C5B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362200"/>
            <a:ext cx="7924800" cy="762000"/>
            <a:chOff x="384" y="1488"/>
            <a:chExt cx="4992" cy="480"/>
          </a:xfrm>
        </p:grpSpPr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D560F568-F28C-40ED-944B-FE847699FB0C}"/>
                </a:ext>
              </a:extLst>
            </p:cNvPr>
            <p:cNvSpPr>
              <a:spLocks noChangeShapeType="1"/>
            </p:cNvSpPr>
            <p:nvPr/>
          </p:nvSpPr>
          <p:spPr bwMode="ltGray">
            <a:xfrm>
              <a:off x="483" y="1488"/>
              <a:ext cx="47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BF2A77CC-6735-429D-A123-3886414D19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3" y="1968"/>
              <a:ext cx="4787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4" name="Group 52">
              <a:extLst>
                <a:ext uri="{FF2B5EF4-FFF2-40B4-BE49-F238E27FC236}">
                  <a16:creationId xmlns:a16="http://schemas.microsoft.com/office/drawing/2014/main" id="{CB382D69-BCEA-41B0-8496-369A5093E1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1513"/>
              <a:ext cx="507" cy="426"/>
              <a:chOff x="384" y="1513"/>
              <a:chExt cx="507" cy="426"/>
            </a:xfrm>
          </p:grpSpPr>
          <p:sp>
            <p:nvSpPr>
              <p:cNvPr id="64" name="AutoShape 53">
                <a:extLst>
                  <a:ext uri="{FF2B5EF4-FFF2-40B4-BE49-F238E27FC236}">
                    <a16:creationId xmlns:a16="http://schemas.microsoft.com/office/drawing/2014/main" id="{A880D356-9295-4E69-B55F-91378A50B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" y="1518"/>
                <a:ext cx="242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C78CC7D4-9F8C-4D06-8E84-242FEDC8C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513"/>
                <a:ext cx="242" cy="215"/>
              </a:xfrm>
              <a:custGeom>
                <a:avLst/>
                <a:gdLst>
                  <a:gd name="T0" fmla="*/ 112 w 196"/>
                  <a:gd name="T1" fmla="*/ 291 h 158"/>
                  <a:gd name="T2" fmla="*/ 299 w 196"/>
                  <a:gd name="T3" fmla="*/ 293 h 158"/>
                  <a:gd name="T4" fmla="*/ 177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335CE6C9-1B75-4092-B148-B9267BD9A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725"/>
                <a:ext cx="242" cy="211"/>
              </a:xfrm>
              <a:custGeom>
                <a:avLst/>
                <a:gdLst>
                  <a:gd name="T0" fmla="*/ 116 w 192"/>
                  <a:gd name="T1" fmla="*/ 1 h 157"/>
                  <a:gd name="T2" fmla="*/ 305 w 192"/>
                  <a:gd name="T3" fmla="*/ 0 h 157"/>
                  <a:gd name="T4" fmla="*/ 179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7" name="AutoShape 56">
                <a:extLst>
                  <a:ext uri="{FF2B5EF4-FFF2-40B4-BE49-F238E27FC236}">
                    <a16:creationId xmlns:a16="http://schemas.microsoft.com/office/drawing/2014/main" id="{DF2E43E0-AE3E-4DCD-AB9C-5E0FE5405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513"/>
                <a:ext cx="172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BAD605B0-D713-489D-ADB6-47B1D580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517"/>
                <a:ext cx="242" cy="211"/>
              </a:xfrm>
              <a:custGeom>
                <a:avLst/>
                <a:gdLst>
                  <a:gd name="T0" fmla="*/ 105 w 196"/>
                  <a:gd name="T1" fmla="*/ 282 h 158"/>
                  <a:gd name="T2" fmla="*/ 299 w 196"/>
                  <a:gd name="T3" fmla="*/ 282 h 158"/>
                  <a:gd name="T4" fmla="*/ 186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E8BDE82C-509F-4400-860F-ED417FD5F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" y="1725"/>
                <a:ext cx="245" cy="211"/>
              </a:xfrm>
              <a:custGeom>
                <a:avLst/>
                <a:gdLst>
                  <a:gd name="T0" fmla="*/ 107 w 194"/>
                  <a:gd name="T1" fmla="*/ 0 h 158"/>
                  <a:gd name="T2" fmla="*/ 309 w 194"/>
                  <a:gd name="T3" fmla="*/ 0 h 158"/>
                  <a:gd name="T4" fmla="*/ 19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0" name="Freeform 59">
                <a:extLst>
                  <a:ext uri="{FF2B5EF4-FFF2-40B4-BE49-F238E27FC236}">
                    <a16:creationId xmlns:a16="http://schemas.microsoft.com/office/drawing/2014/main" id="{1D555E13-B4B3-40C9-97C0-917AE1BD2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589"/>
                <a:ext cx="109" cy="136"/>
              </a:xfrm>
              <a:custGeom>
                <a:avLst/>
                <a:gdLst>
                  <a:gd name="T0" fmla="*/ 71 w 86"/>
                  <a:gd name="T1" fmla="*/ 0 h 102"/>
                  <a:gd name="T2" fmla="*/ 0 w 86"/>
                  <a:gd name="T3" fmla="*/ 181 h 102"/>
                  <a:gd name="T4" fmla="*/ 138 w 86"/>
                  <a:gd name="T5" fmla="*/ 181 h 102"/>
                  <a:gd name="T6" fmla="*/ 71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1" name="Freeform 60">
                <a:extLst>
                  <a:ext uri="{FF2B5EF4-FFF2-40B4-BE49-F238E27FC236}">
                    <a16:creationId xmlns:a16="http://schemas.microsoft.com/office/drawing/2014/main" id="{0EC19D3C-ED31-4894-9053-B33BDDDF8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725"/>
                <a:ext cx="109" cy="137"/>
              </a:xfrm>
              <a:custGeom>
                <a:avLst/>
                <a:gdLst>
                  <a:gd name="T0" fmla="*/ 67 w 86"/>
                  <a:gd name="T1" fmla="*/ 184 h 102"/>
                  <a:gd name="T2" fmla="*/ 0 w 86"/>
                  <a:gd name="T3" fmla="*/ 0 h 102"/>
                  <a:gd name="T4" fmla="*/ 138 w 86"/>
                  <a:gd name="T5" fmla="*/ 0 h 102"/>
                  <a:gd name="T6" fmla="*/ 67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55" name="Group 61">
              <a:extLst>
                <a:ext uri="{FF2B5EF4-FFF2-40B4-BE49-F238E27FC236}">
                  <a16:creationId xmlns:a16="http://schemas.microsoft.com/office/drawing/2014/main" id="{50F03CFD-7266-4C57-B030-7CE7A1C1AD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895" y="1513"/>
              <a:ext cx="481" cy="426"/>
              <a:chOff x="4895" y="1513"/>
              <a:chExt cx="481" cy="426"/>
            </a:xfrm>
          </p:grpSpPr>
          <p:sp>
            <p:nvSpPr>
              <p:cNvPr id="56" name="AutoShape 62">
                <a:extLst>
                  <a:ext uri="{FF2B5EF4-FFF2-40B4-BE49-F238E27FC236}">
                    <a16:creationId xmlns:a16="http://schemas.microsoft.com/office/drawing/2014/main" id="{D5014130-5BF2-4E14-AB9D-10C4FFD0B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0" y="1518"/>
                <a:ext cx="230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7" name="Freeform 63">
                <a:extLst>
                  <a:ext uri="{FF2B5EF4-FFF2-40B4-BE49-F238E27FC236}">
                    <a16:creationId xmlns:a16="http://schemas.microsoft.com/office/drawing/2014/main" id="{DA569585-882C-47C8-9AF5-FA05FC586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518"/>
                <a:ext cx="230" cy="210"/>
              </a:xfrm>
              <a:custGeom>
                <a:avLst/>
                <a:gdLst>
                  <a:gd name="T0" fmla="*/ 102 w 196"/>
                  <a:gd name="T1" fmla="*/ 278 h 158"/>
                  <a:gd name="T2" fmla="*/ 270 w 196"/>
                  <a:gd name="T3" fmla="*/ 279 h 158"/>
                  <a:gd name="T4" fmla="*/ 160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8" name="Freeform 64">
                <a:extLst>
                  <a:ext uri="{FF2B5EF4-FFF2-40B4-BE49-F238E27FC236}">
                    <a16:creationId xmlns:a16="http://schemas.microsoft.com/office/drawing/2014/main" id="{5D2CEC41-AC05-4DC5-B16F-3FFAEFA51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725"/>
                <a:ext cx="230" cy="211"/>
              </a:xfrm>
              <a:custGeom>
                <a:avLst/>
                <a:gdLst>
                  <a:gd name="T0" fmla="*/ 104 w 192"/>
                  <a:gd name="T1" fmla="*/ 1 h 157"/>
                  <a:gd name="T2" fmla="*/ 276 w 192"/>
                  <a:gd name="T3" fmla="*/ 0 h 157"/>
                  <a:gd name="T4" fmla="*/ 162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9" name="AutoShape 65">
                <a:extLst>
                  <a:ext uri="{FF2B5EF4-FFF2-40B4-BE49-F238E27FC236}">
                    <a16:creationId xmlns:a16="http://schemas.microsoft.com/office/drawing/2014/main" id="{57CC72C9-D000-47C0-93D8-AE8B001F0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5" y="1513"/>
                <a:ext cx="163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0" name="Freeform 66">
                <a:extLst>
                  <a:ext uri="{FF2B5EF4-FFF2-40B4-BE49-F238E27FC236}">
                    <a16:creationId xmlns:a16="http://schemas.microsoft.com/office/drawing/2014/main" id="{622FE71F-1926-4238-BD6F-6CF603897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6" y="1517"/>
                <a:ext cx="230" cy="211"/>
              </a:xfrm>
              <a:custGeom>
                <a:avLst/>
                <a:gdLst>
                  <a:gd name="T0" fmla="*/ 95 w 196"/>
                  <a:gd name="T1" fmla="*/ 282 h 158"/>
                  <a:gd name="T2" fmla="*/ 270 w 196"/>
                  <a:gd name="T3" fmla="*/ 282 h 158"/>
                  <a:gd name="T4" fmla="*/ 16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1" name="Freeform 67">
                <a:extLst>
                  <a:ext uri="{FF2B5EF4-FFF2-40B4-BE49-F238E27FC236}">
                    <a16:creationId xmlns:a16="http://schemas.microsoft.com/office/drawing/2014/main" id="{E6A5D4E5-F321-4C87-B5A1-6E688090F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725"/>
                <a:ext cx="232" cy="211"/>
              </a:xfrm>
              <a:custGeom>
                <a:avLst/>
                <a:gdLst>
                  <a:gd name="T0" fmla="*/ 96 w 194"/>
                  <a:gd name="T1" fmla="*/ 0 h 158"/>
                  <a:gd name="T2" fmla="*/ 277 w 194"/>
                  <a:gd name="T3" fmla="*/ 0 h 158"/>
                  <a:gd name="T4" fmla="*/ 17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2" name="Freeform 68">
                <a:extLst>
                  <a:ext uri="{FF2B5EF4-FFF2-40B4-BE49-F238E27FC236}">
                    <a16:creationId xmlns:a16="http://schemas.microsoft.com/office/drawing/2014/main" id="{F51BE33F-37CF-441C-96C6-309FCAD4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589"/>
                <a:ext cx="103" cy="136"/>
              </a:xfrm>
              <a:custGeom>
                <a:avLst/>
                <a:gdLst>
                  <a:gd name="T0" fmla="*/ 63 w 86"/>
                  <a:gd name="T1" fmla="*/ 0 h 102"/>
                  <a:gd name="T2" fmla="*/ 0 w 86"/>
                  <a:gd name="T3" fmla="*/ 181 h 102"/>
                  <a:gd name="T4" fmla="*/ 123 w 86"/>
                  <a:gd name="T5" fmla="*/ 181 h 102"/>
                  <a:gd name="T6" fmla="*/ 63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C945F6F3-42FC-49F2-B1E0-03690496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725"/>
                <a:ext cx="103" cy="137"/>
              </a:xfrm>
              <a:custGeom>
                <a:avLst/>
                <a:gdLst>
                  <a:gd name="T0" fmla="*/ 60 w 86"/>
                  <a:gd name="T1" fmla="*/ 184 h 102"/>
                  <a:gd name="T2" fmla="*/ 0 w 86"/>
                  <a:gd name="T3" fmla="*/ 0 h 102"/>
                  <a:gd name="T4" fmla="*/ 123 w 86"/>
                  <a:gd name="T5" fmla="*/ 0 h 102"/>
                  <a:gd name="T6" fmla="*/ 60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72" name="Text Box 75">
            <a:extLst>
              <a:ext uri="{FF2B5EF4-FFF2-40B4-BE49-F238E27FC236}">
                <a16:creationId xmlns:a16="http://schemas.microsoft.com/office/drawing/2014/main" id="{9E63FB97-FCB3-49BB-A3DD-7518F2EBE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058863"/>
            <a:ext cx="184150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9pPr>
          </a:lstStyle>
          <a:p>
            <a:pPr latinLnBrk="0">
              <a:defRPr/>
            </a:pPr>
            <a:endParaRPr kumimoji="0" lang="en-US" altLang="fa-IR" dirty="0">
              <a:latin typeface="Arial" charset="0"/>
              <a:ea typeface="+mn-ea"/>
            </a:endParaRPr>
          </a:p>
        </p:txBody>
      </p:sp>
      <p:sp>
        <p:nvSpPr>
          <p:cNvPr id="5190" name="Rectangle 7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191" name="Rectangle 7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3" name="Date Placeholder 72">
            <a:extLst>
              <a:ext uri="{FF2B5EF4-FFF2-40B4-BE49-F238E27FC236}">
                <a16:creationId xmlns:a16="http://schemas.microsoft.com/office/drawing/2014/main" id="{8802756A-40C0-4FFA-8703-5BDFEEB546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4" name="Footer Placeholder 73">
            <a:extLst>
              <a:ext uri="{FF2B5EF4-FFF2-40B4-BE49-F238E27FC236}">
                <a16:creationId xmlns:a16="http://schemas.microsoft.com/office/drawing/2014/main" id="{57040149-349E-4617-ABEE-24054E483F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5" name="Slide Number Placeholder 74">
            <a:extLst>
              <a:ext uri="{FF2B5EF4-FFF2-40B4-BE49-F238E27FC236}">
                <a16:creationId xmlns:a16="http://schemas.microsoft.com/office/drawing/2014/main" id="{985A80C2-047C-4B86-B8EC-7EA2DF0E28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F1E4-7DEE-4CF2-81CF-FA670822A2F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224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C735C28A-D0BF-4801-87BA-DD17BD8BC09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2A650CF9-DDDC-4795-A314-45B692137C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734B3EA-0436-4B18-8ABF-1F074FFE7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A3EF-2626-43EB-9956-5323D18978D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659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90D26626-93F6-4072-904B-41ECD6BD63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DD313B49-08A8-489C-8DA6-72B4093472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B57B4B75-0EF4-4ECB-A8BA-F11A9C3087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352F0-CFF9-4BBC-A259-6B9E0EF324CC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149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163FA48F-8FBF-4D51-8213-E54338B033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88B3AD28-9FD6-445A-B89B-17FA4643C6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171ECCC4-2D95-4953-8565-B98C29AC9D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A02FE-30DD-4D2E-992A-1C48ECB61F41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3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F5E15F58-1816-45E3-8BFA-F4F8588FFA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A9E9E46F-1970-4059-8477-A86797C05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FCB7A76-2BDA-40C4-BBFD-76C64D7F3B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D84A4-FBD1-420E-A301-BEB07437A9D6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0376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2DB367BC-57F8-4D5F-904E-49F8F52AF81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BE26790F-846D-45DB-B453-E09056F874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6445F657-2920-4B90-8C76-60BA673935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4A3D2-7DEC-49ED-B7B1-F9B15046A08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7741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D5EF9CBA-D63F-4A30-AE62-53397E735920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" name="Rectangle 72">
            <a:extLst>
              <a:ext uri="{FF2B5EF4-FFF2-40B4-BE49-F238E27FC236}">
                <a16:creationId xmlns:a16="http://schemas.microsoft.com/office/drawing/2014/main" id="{1C52223D-6B2C-4BC4-8288-0E95DA8B2B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9" name="Rectangle 73">
            <a:extLst>
              <a:ext uri="{FF2B5EF4-FFF2-40B4-BE49-F238E27FC236}">
                <a16:creationId xmlns:a16="http://schemas.microsoft.com/office/drawing/2014/main" id="{48D63BFC-A32E-4678-AB14-F76B43FB5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EBA42-390C-4BAF-8403-B4A3F714D4B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3742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1">
            <a:extLst>
              <a:ext uri="{FF2B5EF4-FFF2-40B4-BE49-F238E27FC236}">
                <a16:creationId xmlns:a16="http://schemas.microsoft.com/office/drawing/2014/main" id="{07532E76-0D19-49B5-8626-8C3109EEE7C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2">
            <a:extLst>
              <a:ext uri="{FF2B5EF4-FFF2-40B4-BE49-F238E27FC236}">
                <a16:creationId xmlns:a16="http://schemas.microsoft.com/office/drawing/2014/main" id="{78363778-42FB-4DCC-9022-C29074779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3">
            <a:extLst>
              <a:ext uri="{FF2B5EF4-FFF2-40B4-BE49-F238E27FC236}">
                <a16:creationId xmlns:a16="http://schemas.microsoft.com/office/drawing/2014/main" id="{7DED6692-9D68-41B3-B2AA-9BA1CF9C61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341E2-8A07-4DA1-AB17-29D5339DE583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6109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1">
            <a:extLst>
              <a:ext uri="{FF2B5EF4-FFF2-40B4-BE49-F238E27FC236}">
                <a16:creationId xmlns:a16="http://schemas.microsoft.com/office/drawing/2014/main" id="{51E11AA5-121A-4844-BDFD-7F29EAEEFF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" name="Rectangle 72">
            <a:extLst>
              <a:ext uri="{FF2B5EF4-FFF2-40B4-BE49-F238E27FC236}">
                <a16:creationId xmlns:a16="http://schemas.microsoft.com/office/drawing/2014/main" id="{9DCD656B-10DE-4B3E-B7EF-07CBBF18CC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3">
            <a:extLst>
              <a:ext uri="{FF2B5EF4-FFF2-40B4-BE49-F238E27FC236}">
                <a16:creationId xmlns:a16="http://schemas.microsoft.com/office/drawing/2014/main" id="{13C8BAA9-3AB7-404C-AB4B-2E7E2F7E1F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910C76-456F-430F-A3D1-BBC88C04B5F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7496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ED03E1ED-E636-4AB5-82CE-38CA3B11B1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74B8B5F6-7A5E-4BFB-8F68-260BD564C0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448AB081-0D96-43F6-8E05-74EA17B293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F77D5E-49BC-4FC8-9208-4AC0F612E10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7484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1995A47D-D6D9-45AB-9648-20C6FEB03DF4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840418F9-2EC2-4E7E-AB54-46B9686255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529FBBDD-0F9D-4AD2-9547-C9DB8DA35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F4718-71CB-453E-8D6A-D108314B4AA7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0051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C4ADDD80-3D4B-4C43-8B51-DBD2E7AB3694}"/>
              </a:ext>
            </a:extLst>
          </p:cNvPr>
          <p:cNvGrpSpPr>
            <a:grpSpLocks/>
          </p:cNvGrpSpPr>
          <p:nvPr/>
        </p:nvGrpSpPr>
        <p:grpSpPr bwMode="auto">
          <a:xfrm>
            <a:off x="0" y="6535738"/>
            <a:ext cx="9144000" cy="304800"/>
            <a:chOff x="0" y="4032"/>
            <a:chExt cx="4992" cy="144"/>
          </a:xfrm>
        </p:grpSpPr>
        <p:grpSp>
          <p:nvGrpSpPr>
            <p:cNvPr id="1052" name="Group 3" descr="좁은 수평선">
              <a:extLst>
                <a:ext uri="{FF2B5EF4-FFF2-40B4-BE49-F238E27FC236}">
                  <a16:creationId xmlns:a16="http://schemas.microsoft.com/office/drawing/2014/main" id="{5DE4DE9A-76C4-4B2D-8763-8EFC3C0443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2"/>
              <a:ext cx="2496" cy="144"/>
              <a:chOff x="0" y="3926"/>
              <a:chExt cx="5760" cy="399"/>
            </a:xfrm>
          </p:grpSpPr>
          <p:sp>
            <p:nvSpPr>
              <p:cNvPr id="1076" name="AutoShape 4" descr="좁은 수평선">
                <a:extLst>
                  <a:ext uri="{FF2B5EF4-FFF2-40B4-BE49-F238E27FC236}">
                    <a16:creationId xmlns:a16="http://schemas.microsoft.com/office/drawing/2014/main" id="{E1EFC04A-534B-459B-B89B-228AF32B4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7" name="AutoShape 5" descr="좁은 수평선">
                <a:extLst>
                  <a:ext uri="{FF2B5EF4-FFF2-40B4-BE49-F238E27FC236}">
                    <a16:creationId xmlns:a16="http://schemas.microsoft.com/office/drawing/2014/main" id="{715A1F9A-DCE4-4758-8B57-A426FD8F4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8" name="AutoShape 6" descr="좁은 수평선">
                <a:extLst>
                  <a:ext uri="{FF2B5EF4-FFF2-40B4-BE49-F238E27FC236}">
                    <a16:creationId xmlns:a16="http://schemas.microsoft.com/office/drawing/2014/main" id="{F8C8F249-ABA2-43BB-A61C-AE49FB645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9" name="AutoShape 7" descr="좁은 수평선">
                <a:extLst>
                  <a:ext uri="{FF2B5EF4-FFF2-40B4-BE49-F238E27FC236}">
                    <a16:creationId xmlns:a16="http://schemas.microsoft.com/office/drawing/2014/main" id="{A1150BD6-DA2E-4F69-8665-0D4836D89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0" name="AutoShape 8" descr="좁은 수평선">
                <a:extLst>
                  <a:ext uri="{FF2B5EF4-FFF2-40B4-BE49-F238E27FC236}">
                    <a16:creationId xmlns:a16="http://schemas.microsoft.com/office/drawing/2014/main" id="{1169AE3A-7F65-44E3-AC93-813AEC228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1" name="AutoShape 9" descr="좁은 수평선">
                <a:extLst>
                  <a:ext uri="{FF2B5EF4-FFF2-40B4-BE49-F238E27FC236}">
                    <a16:creationId xmlns:a16="http://schemas.microsoft.com/office/drawing/2014/main" id="{222FF36E-31E2-4BFB-959E-B2ECD1597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2" name="AutoShape 10" descr="좁은 수평선">
                <a:extLst>
                  <a:ext uri="{FF2B5EF4-FFF2-40B4-BE49-F238E27FC236}">
                    <a16:creationId xmlns:a16="http://schemas.microsoft.com/office/drawing/2014/main" id="{F8FBF34C-5046-43A5-A091-EA755956A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3" name="AutoShape 11" descr="좁은 수평선">
                <a:extLst>
                  <a:ext uri="{FF2B5EF4-FFF2-40B4-BE49-F238E27FC236}">
                    <a16:creationId xmlns:a16="http://schemas.microsoft.com/office/drawing/2014/main" id="{E2C8B8E9-7CED-43E8-85A7-2221EB7EE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4" name="AutoShape 12" descr="좁은 수평선">
                <a:extLst>
                  <a:ext uri="{FF2B5EF4-FFF2-40B4-BE49-F238E27FC236}">
                    <a16:creationId xmlns:a16="http://schemas.microsoft.com/office/drawing/2014/main" id="{01C96F33-B3A0-4386-8111-FBD06A320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5" name="AutoShape 13" descr="좁은 수평선">
                <a:extLst>
                  <a:ext uri="{FF2B5EF4-FFF2-40B4-BE49-F238E27FC236}">
                    <a16:creationId xmlns:a16="http://schemas.microsoft.com/office/drawing/2014/main" id="{D928DFD9-9B8F-4E04-B1F6-EFFDB4BF7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6" name="AutoShape 14" descr="좁은 수평선">
                <a:extLst>
                  <a:ext uri="{FF2B5EF4-FFF2-40B4-BE49-F238E27FC236}">
                    <a16:creationId xmlns:a16="http://schemas.microsoft.com/office/drawing/2014/main" id="{4784CE86-A397-4DD5-9EDC-8366478A9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7" name="AutoShape 15" descr="좁은 수평선">
                <a:extLst>
                  <a:ext uri="{FF2B5EF4-FFF2-40B4-BE49-F238E27FC236}">
                    <a16:creationId xmlns:a16="http://schemas.microsoft.com/office/drawing/2014/main" id="{711D90D3-0C18-4AB0-A71F-0A6FC28A4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8" name="AutoShape 16" descr="좁은 수평선">
                <a:extLst>
                  <a:ext uri="{FF2B5EF4-FFF2-40B4-BE49-F238E27FC236}">
                    <a16:creationId xmlns:a16="http://schemas.microsoft.com/office/drawing/2014/main" id="{B1718387-0F66-457B-94D4-BA5C0CE58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9" name="AutoShape 17" descr="좁은 수평선">
                <a:extLst>
                  <a:ext uri="{FF2B5EF4-FFF2-40B4-BE49-F238E27FC236}">
                    <a16:creationId xmlns:a16="http://schemas.microsoft.com/office/drawing/2014/main" id="{DBECE7A9-7AD2-457F-ACA7-A5CDC5D50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0" name="AutoShape 18" descr="좁은 수평선">
                <a:extLst>
                  <a:ext uri="{FF2B5EF4-FFF2-40B4-BE49-F238E27FC236}">
                    <a16:creationId xmlns:a16="http://schemas.microsoft.com/office/drawing/2014/main" id="{9A87C499-E499-449E-89F7-745DC7B3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1" name="AutoShape 19" descr="좁은 수평선">
                <a:extLst>
                  <a:ext uri="{FF2B5EF4-FFF2-40B4-BE49-F238E27FC236}">
                    <a16:creationId xmlns:a16="http://schemas.microsoft.com/office/drawing/2014/main" id="{6C66471C-B308-4359-BAEE-0F399D95E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2" name="AutoShape 20" descr="좁은 수평선">
                <a:extLst>
                  <a:ext uri="{FF2B5EF4-FFF2-40B4-BE49-F238E27FC236}">
                    <a16:creationId xmlns:a16="http://schemas.microsoft.com/office/drawing/2014/main" id="{0FB774F5-33E2-4C1B-A508-D701308C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3" name="AutoShape 21" descr="좁은 수평선">
                <a:extLst>
                  <a:ext uri="{FF2B5EF4-FFF2-40B4-BE49-F238E27FC236}">
                    <a16:creationId xmlns:a16="http://schemas.microsoft.com/office/drawing/2014/main" id="{A0856726-E864-437F-B543-C74CF1E12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4" name="AutoShape 22" descr="좁은 수평선">
                <a:extLst>
                  <a:ext uri="{FF2B5EF4-FFF2-40B4-BE49-F238E27FC236}">
                    <a16:creationId xmlns:a16="http://schemas.microsoft.com/office/drawing/2014/main" id="{628BCF63-132C-4E17-8560-B690307D3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5" name="AutoShape 23" descr="좁은 수평선">
                <a:extLst>
                  <a:ext uri="{FF2B5EF4-FFF2-40B4-BE49-F238E27FC236}">
                    <a16:creationId xmlns:a16="http://schemas.microsoft.com/office/drawing/2014/main" id="{6304DBEB-17E8-41F0-9FE2-FE134EAC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6" name="AutoShape 24" descr="좁은 수평선">
                <a:extLst>
                  <a:ext uri="{FF2B5EF4-FFF2-40B4-BE49-F238E27FC236}">
                    <a16:creationId xmlns:a16="http://schemas.microsoft.com/office/drawing/2014/main" id="{A8F57820-CD4F-4C86-A874-C3388C9FA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7" name="AutoShape 25" descr="좁은 수평선">
                <a:extLst>
                  <a:ext uri="{FF2B5EF4-FFF2-40B4-BE49-F238E27FC236}">
                    <a16:creationId xmlns:a16="http://schemas.microsoft.com/office/drawing/2014/main" id="{D90C2651-0266-445D-956A-A367F77C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1053" name="Group 26" descr="좁은 수평선">
              <a:extLst>
                <a:ext uri="{FF2B5EF4-FFF2-40B4-BE49-F238E27FC236}">
                  <a16:creationId xmlns:a16="http://schemas.microsoft.com/office/drawing/2014/main" id="{56C9FC54-E91C-4AB5-944E-E6B8E951E8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4032"/>
              <a:ext cx="2496" cy="144"/>
              <a:chOff x="0" y="3926"/>
              <a:chExt cx="5760" cy="399"/>
            </a:xfrm>
          </p:grpSpPr>
          <p:sp>
            <p:nvSpPr>
              <p:cNvPr id="1054" name="AutoShape 27" descr="좁은 수평선">
                <a:extLst>
                  <a:ext uri="{FF2B5EF4-FFF2-40B4-BE49-F238E27FC236}">
                    <a16:creationId xmlns:a16="http://schemas.microsoft.com/office/drawing/2014/main" id="{211F1955-7BE0-499E-AE68-5B0657E00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5" name="AutoShape 28" descr="좁은 수평선">
                <a:extLst>
                  <a:ext uri="{FF2B5EF4-FFF2-40B4-BE49-F238E27FC236}">
                    <a16:creationId xmlns:a16="http://schemas.microsoft.com/office/drawing/2014/main" id="{AED8E556-A3C0-42FD-BBB2-010C105B7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6" name="AutoShape 29" descr="좁은 수평선">
                <a:extLst>
                  <a:ext uri="{FF2B5EF4-FFF2-40B4-BE49-F238E27FC236}">
                    <a16:creationId xmlns:a16="http://schemas.microsoft.com/office/drawing/2014/main" id="{2E3B5253-F8AF-49E1-8B8F-0F1DBB7E4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7" name="AutoShape 30" descr="좁은 수평선">
                <a:extLst>
                  <a:ext uri="{FF2B5EF4-FFF2-40B4-BE49-F238E27FC236}">
                    <a16:creationId xmlns:a16="http://schemas.microsoft.com/office/drawing/2014/main" id="{AF6E0020-62A3-4E65-A0F3-091AFEE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8" name="AutoShape 31" descr="좁은 수평선">
                <a:extLst>
                  <a:ext uri="{FF2B5EF4-FFF2-40B4-BE49-F238E27FC236}">
                    <a16:creationId xmlns:a16="http://schemas.microsoft.com/office/drawing/2014/main" id="{E51F34C8-6585-44D7-8E5E-45D7CE3B2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9" name="AutoShape 32" descr="좁은 수평선">
                <a:extLst>
                  <a:ext uri="{FF2B5EF4-FFF2-40B4-BE49-F238E27FC236}">
                    <a16:creationId xmlns:a16="http://schemas.microsoft.com/office/drawing/2014/main" id="{5B56FE77-6826-4345-8625-9BE9B9B58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0" name="AutoShape 33" descr="좁은 수평선">
                <a:extLst>
                  <a:ext uri="{FF2B5EF4-FFF2-40B4-BE49-F238E27FC236}">
                    <a16:creationId xmlns:a16="http://schemas.microsoft.com/office/drawing/2014/main" id="{29CDCA57-9A1D-41BA-A368-F9A7BB970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1" name="AutoShape 34" descr="좁은 수평선">
                <a:extLst>
                  <a:ext uri="{FF2B5EF4-FFF2-40B4-BE49-F238E27FC236}">
                    <a16:creationId xmlns:a16="http://schemas.microsoft.com/office/drawing/2014/main" id="{84445666-9A60-40AA-A20E-B011D4E4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2" name="AutoShape 35" descr="좁은 수평선">
                <a:extLst>
                  <a:ext uri="{FF2B5EF4-FFF2-40B4-BE49-F238E27FC236}">
                    <a16:creationId xmlns:a16="http://schemas.microsoft.com/office/drawing/2014/main" id="{8CA8C5C9-705B-4C10-B002-24E7B5368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3" name="AutoShape 36" descr="좁은 수평선">
                <a:extLst>
                  <a:ext uri="{FF2B5EF4-FFF2-40B4-BE49-F238E27FC236}">
                    <a16:creationId xmlns:a16="http://schemas.microsoft.com/office/drawing/2014/main" id="{D88B71CC-FB0A-4AFA-9D19-89C3D6CCD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4" name="AutoShape 37" descr="좁은 수평선">
                <a:extLst>
                  <a:ext uri="{FF2B5EF4-FFF2-40B4-BE49-F238E27FC236}">
                    <a16:creationId xmlns:a16="http://schemas.microsoft.com/office/drawing/2014/main" id="{34A862C5-F991-417E-9924-6ADCDEC7B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5" name="AutoShape 38" descr="좁은 수평선">
                <a:extLst>
                  <a:ext uri="{FF2B5EF4-FFF2-40B4-BE49-F238E27FC236}">
                    <a16:creationId xmlns:a16="http://schemas.microsoft.com/office/drawing/2014/main" id="{4C993570-AD6B-4CDC-9597-B0A268C7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6" name="AutoShape 39" descr="좁은 수평선">
                <a:extLst>
                  <a:ext uri="{FF2B5EF4-FFF2-40B4-BE49-F238E27FC236}">
                    <a16:creationId xmlns:a16="http://schemas.microsoft.com/office/drawing/2014/main" id="{BC0346D2-4008-4C5D-B096-33DFED684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7" name="AutoShape 40" descr="좁은 수평선">
                <a:extLst>
                  <a:ext uri="{FF2B5EF4-FFF2-40B4-BE49-F238E27FC236}">
                    <a16:creationId xmlns:a16="http://schemas.microsoft.com/office/drawing/2014/main" id="{F9FD6E72-C4DA-4E50-AFC4-C5011FEC9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8" name="AutoShape 41" descr="좁은 수평선">
                <a:extLst>
                  <a:ext uri="{FF2B5EF4-FFF2-40B4-BE49-F238E27FC236}">
                    <a16:creationId xmlns:a16="http://schemas.microsoft.com/office/drawing/2014/main" id="{8BE7B07E-D9F2-4E73-845E-6106AD9EE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9" name="AutoShape 42" descr="좁은 수평선">
                <a:extLst>
                  <a:ext uri="{FF2B5EF4-FFF2-40B4-BE49-F238E27FC236}">
                    <a16:creationId xmlns:a16="http://schemas.microsoft.com/office/drawing/2014/main" id="{3D7F2E7E-7FF2-4BB8-8372-40AAB8784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0" name="AutoShape 43" descr="좁은 수평선">
                <a:extLst>
                  <a:ext uri="{FF2B5EF4-FFF2-40B4-BE49-F238E27FC236}">
                    <a16:creationId xmlns:a16="http://schemas.microsoft.com/office/drawing/2014/main" id="{1FDC259D-9652-4619-B28E-DD2ED3A7B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1" name="AutoShape 44" descr="좁은 수평선">
                <a:extLst>
                  <a:ext uri="{FF2B5EF4-FFF2-40B4-BE49-F238E27FC236}">
                    <a16:creationId xmlns:a16="http://schemas.microsoft.com/office/drawing/2014/main" id="{6EB58B80-5666-4EF7-BEA0-8F084FD9C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2" name="AutoShape 45" descr="좁은 수평선">
                <a:extLst>
                  <a:ext uri="{FF2B5EF4-FFF2-40B4-BE49-F238E27FC236}">
                    <a16:creationId xmlns:a16="http://schemas.microsoft.com/office/drawing/2014/main" id="{9117F7F2-72AE-46B3-8A46-291DC5BDE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3" name="AutoShape 46" descr="좁은 수평선">
                <a:extLst>
                  <a:ext uri="{FF2B5EF4-FFF2-40B4-BE49-F238E27FC236}">
                    <a16:creationId xmlns:a16="http://schemas.microsoft.com/office/drawing/2014/main" id="{C1308214-7E41-498D-81B2-28686DBB8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4" name="AutoShape 47" descr="좁은 수평선">
                <a:extLst>
                  <a:ext uri="{FF2B5EF4-FFF2-40B4-BE49-F238E27FC236}">
                    <a16:creationId xmlns:a16="http://schemas.microsoft.com/office/drawing/2014/main" id="{7B0C6997-7FE6-4B77-A00B-63E82D61B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5" name="AutoShape 48" descr="좁은 수평선">
                <a:extLst>
                  <a:ext uri="{FF2B5EF4-FFF2-40B4-BE49-F238E27FC236}">
                    <a16:creationId xmlns:a16="http://schemas.microsoft.com/office/drawing/2014/main" id="{3621BF06-89B7-4F70-9B89-B89390483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1027" name="Group 49">
            <a:extLst>
              <a:ext uri="{FF2B5EF4-FFF2-40B4-BE49-F238E27FC236}">
                <a16:creationId xmlns:a16="http://schemas.microsoft.com/office/drawing/2014/main" id="{28E06560-0EF7-4F2B-A30F-0BE159ED0A2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33400"/>
            <a:ext cx="7900988" cy="609600"/>
            <a:chOff x="384" y="336"/>
            <a:chExt cx="4977" cy="384"/>
          </a:xfrm>
        </p:grpSpPr>
        <p:sp>
          <p:nvSpPr>
            <p:cNvPr id="1033" name="Line 50">
              <a:extLst>
                <a:ext uri="{FF2B5EF4-FFF2-40B4-BE49-F238E27FC236}">
                  <a16:creationId xmlns:a16="http://schemas.microsoft.com/office/drawing/2014/main" id="{A4F83CA0-E2AA-47AE-B896-42566834E358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0" y="720"/>
              <a:ext cx="48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034" name="Group 51">
              <a:extLst>
                <a:ext uri="{FF2B5EF4-FFF2-40B4-BE49-F238E27FC236}">
                  <a16:creationId xmlns:a16="http://schemas.microsoft.com/office/drawing/2014/main" id="{0CF4AE62-6373-460B-924E-958946BD599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336"/>
              <a:ext cx="402" cy="319"/>
              <a:chOff x="384" y="336"/>
              <a:chExt cx="402" cy="319"/>
            </a:xfrm>
          </p:grpSpPr>
          <p:sp>
            <p:nvSpPr>
              <p:cNvPr id="1044" name="AutoShape 52">
                <a:extLst>
                  <a:ext uri="{FF2B5EF4-FFF2-40B4-BE49-F238E27FC236}">
                    <a16:creationId xmlns:a16="http://schemas.microsoft.com/office/drawing/2014/main" id="{E21AA027-BE66-4FFD-BF55-4F2F2B7E0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5" name="Freeform 53">
                <a:extLst>
                  <a:ext uri="{FF2B5EF4-FFF2-40B4-BE49-F238E27FC236}">
                    <a16:creationId xmlns:a16="http://schemas.microsoft.com/office/drawing/2014/main" id="{2D3440AB-698C-4497-AC10-E8E53A674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6" name="Freeform 54">
                <a:extLst>
                  <a:ext uri="{FF2B5EF4-FFF2-40B4-BE49-F238E27FC236}">
                    <a16:creationId xmlns:a16="http://schemas.microsoft.com/office/drawing/2014/main" id="{BB272DC5-D659-48E7-971A-75339DEAB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7" name="AutoShape 55">
                <a:extLst>
                  <a:ext uri="{FF2B5EF4-FFF2-40B4-BE49-F238E27FC236}">
                    <a16:creationId xmlns:a16="http://schemas.microsoft.com/office/drawing/2014/main" id="{AC0813BB-DB2F-4785-9907-1C882344E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8" name="Freeform 56">
                <a:extLst>
                  <a:ext uri="{FF2B5EF4-FFF2-40B4-BE49-F238E27FC236}">
                    <a16:creationId xmlns:a16="http://schemas.microsoft.com/office/drawing/2014/main" id="{D8C15992-4A9C-4125-A5D8-09F3C62C9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9" name="Freeform 57">
                <a:extLst>
                  <a:ext uri="{FF2B5EF4-FFF2-40B4-BE49-F238E27FC236}">
                    <a16:creationId xmlns:a16="http://schemas.microsoft.com/office/drawing/2014/main" id="{78BC3484-DC55-4074-B8CA-4D71EC433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0" name="Freeform 58">
                <a:extLst>
                  <a:ext uri="{FF2B5EF4-FFF2-40B4-BE49-F238E27FC236}">
                    <a16:creationId xmlns:a16="http://schemas.microsoft.com/office/drawing/2014/main" id="{1A3EFE80-78E0-4C4D-BB9B-097F1EF88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1" name="Freeform 59">
                <a:extLst>
                  <a:ext uri="{FF2B5EF4-FFF2-40B4-BE49-F238E27FC236}">
                    <a16:creationId xmlns:a16="http://schemas.microsoft.com/office/drawing/2014/main" id="{2B19B46D-9ECD-43F6-8E8A-4EECD9B08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1035" name="Group 60">
              <a:extLst>
                <a:ext uri="{FF2B5EF4-FFF2-40B4-BE49-F238E27FC236}">
                  <a16:creationId xmlns:a16="http://schemas.microsoft.com/office/drawing/2014/main" id="{5D1AEF0A-3300-49A1-8A71-DAC2A42C7F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59" y="336"/>
              <a:ext cx="402" cy="319"/>
              <a:chOff x="384" y="336"/>
              <a:chExt cx="402" cy="319"/>
            </a:xfrm>
          </p:grpSpPr>
          <p:sp>
            <p:nvSpPr>
              <p:cNvPr id="1036" name="AutoShape 61">
                <a:extLst>
                  <a:ext uri="{FF2B5EF4-FFF2-40B4-BE49-F238E27FC236}">
                    <a16:creationId xmlns:a16="http://schemas.microsoft.com/office/drawing/2014/main" id="{A123D637-E41D-4CD2-B632-C53FD2F5C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37" name="Freeform 62">
                <a:extLst>
                  <a:ext uri="{FF2B5EF4-FFF2-40B4-BE49-F238E27FC236}">
                    <a16:creationId xmlns:a16="http://schemas.microsoft.com/office/drawing/2014/main" id="{204CF6E6-871B-4846-9763-C2CDA6F45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8" name="Freeform 63">
                <a:extLst>
                  <a:ext uri="{FF2B5EF4-FFF2-40B4-BE49-F238E27FC236}">
                    <a16:creationId xmlns:a16="http://schemas.microsoft.com/office/drawing/2014/main" id="{222EFA94-AF04-46B9-A1ED-89D72D607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9" name="AutoShape 64">
                <a:extLst>
                  <a:ext uri="{FF2B5EF4-FFF2-40B4-BE49-F238E27FC236}">
                    <a16:creationId xmlns:a16="http://schemas.microsoft.com/office/drawing/2014/main" id="{37E4D3D9-A9B0-4F47-8CEE-51A23F288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0" name="Freeform 65">
                <a:extLst>
                  <a:ext uri="{FF2B5EF4-FFF2-40B4-BE49-F238E27FC236}">
                    <a16:creationId xmlns:a16="http://schemas.microsoft.com/office/drawing/2014/main" id="{F65E46B0-EC98-48A2-B862-15DBF2C67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1" name="Freeform 66">
                <a:extLst>
                  <a:ext uri="{FF2B5EF4-FFF2-40B4-BE49-F238E27FC236}">
                    <a16:creationId xmlns:a16="http://schemas.microsoft.com/office/drawing/2014/main" id="{9057ADCB-1495-45C0-8252-FB159F4C0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2" name="Freeform 67">
                <a:extLst>
                  <a:ext uri="{FF2B5EF4-FFF2-40B4-BE49-F238E27FC236}">
                    <a16:creationId xmlns:a16="http://schemas.microsoft.com/office/drawing/2014/main" id="{1DEB09D7-6033-467D-8414-ADA38281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3" name="Freeform 68">
                <a:extLst>
                  <a:ext uri="{FF2B5EF4-FFF2-40B4-BE49-F238E27FC236}">
                    <a16:creationId xmlns:a16="http://schemas.microsoft.com/office/drawing/2014/main" id="{87ABEF6B-E336-4E5E-BA87-87869B5B6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1028" name="Rectangle 69">
            <a:extLst>
              <a:ext uri="{FF2B5EF4-FFF2-40B4-BE49-F238E27FC236}">
                <a16:creationId xmlns:a16="http://schemas.microsoft.com/office/drawing/2014/main" id="{8344B820-1FD8-4F8C-A605-6507ADEF5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9" name="Rectangle 70">
            <a:extLst>
              <a:ext uri="{FF2B5EF4-FFF2-40B4-BE49-F238E27FC236}">
                <a16:creationId xmlns:a16="http://schemas.microsoft.com/office/drawing/2014/main" id="{F5E3B973-E31C-47ED-BDA4-4A4D8CF44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167" name="Rectangle 71">
            <a:extLst>
              <a:ext uri="{FF2B5EF4-FFF2-40B4-BE49-F238E27FC236}">
                <a16:creationId xmlns:a16="http://schemas.microsoft.com/office/drawing/2014/main" id="{156AA315-5D4F-4D45-B02A-30E621348412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8" name="Rectangle 72">
            <a:extLst>
              <a:ext uri="{FF2B5EF4-FFF2-40B4-BE49-F238E27FC236}">
                <a16:creationId xmlns:a16="http://schemas.microsoft.com/office/drawing/2014/main" id="{8EA503A2-DC0A-466C-89B6-DC02DEBEAE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9" name="Rectangle 73">
            <a:extLst>
              <a:ext uri="{FF2B5EF4-FFF2-40B4-BE49-F238E27FC236}">
                <a16:creationId xmlns:a16="http://schemas.microsoft.com/office/drawing/2014/main" id="{97FE0335-118B-44DE-A0C3-14F74ACCC6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6F6817E0-74F3-4527-B847-ABF83D5A3C5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Gulim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kumimoji="1" sz="3000">
          <a:solidFill>
            <a:schemeClr val="tx1"/>
          </a:solidFill>
          <a:latin typeface="+mn-lt"/>
          <a:ea typeface="Gulim" pitchFamily="34" charset="-127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600">
          <a:solidFill>
            <a:schemeClr val="tx1"/>
          </a:solidFill>
          <a:latin typeface="+mn-lt"/>
          <a:ea typeface="Gulim" pitchFamily="34" charset="-127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200">
          <a:solidFill>
            <a:schemeClr val="tx1"/>
          </a:solidFill>
          <a:latin typeface="+mn-lt"/>
          <a:ea typeface="Gulim" pitchFamily="34" charset="-127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extLst>
              <a:ext uri="{FF2B5EF4-FFF2-40B4-BE49-F238E27FC236}">
                <a16:creationId xmlns:a16="http://schemas.microsoft.com/office/drawing/2014/main" id="{2B3DC037-440E-4420-A062-736AAACCA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052736"/>
            <a:ext cx="8229598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i="1" dirty="0">
                <a:solidFill>
                  <a:schemeClr val="bg1"/>
                </a:solidFill>
                <a:latin typeface="+mn-lt"/>
                <a:cs typeface="Mj_Cordoba" panose="00000700000000000000" pitchFamily="2" charset="-78"/>
              </a:rPr>
              <a:t>Non-Newtonian Fluid Mechanics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dirty="0">
                <a:solidFill>
                  <a:schemeClr val="bg1"/>
                </a:solidFill>
                <a:latin typeface="+mn-lt"/>
                <a:cs typeface="Mj_TV Light" panose="020A0503020102020204" pitchFamily="18" charset="-78"/>
              </a:rPr>
              <a:t>(Part - X)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 Engineering Department,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Shahrood</a:t>
            </a: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University of Technology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M. </a:t>
            </a:r>
            <a:r>
              <a:rPr lang="en-US" altLang="fa-IR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Norouzi</a:t>
            </a:r>
            <a:endParaRPr lang="en-US" altLang="fa-IR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2020</a:t>
            </a:r>
          </a:p>
        </p:txBody>
      </p:sp>
      <p:sp>
        <p:nvSpPr>
          <p:cNvPr id="3075" name="Slide Number Placeholder 2">
            <a:extLst>
              <a:ext uri="{FF2B5EF4-FFF2-40B4-BE49-F238E27FC236}">
                <a16:creationId xmlns:a16="http://schemas.microsoft.com/office/drawing/2014/main" id="{CD14530C-BFD1-49C8-AAD5-CB30810B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1B1D9F0-F454-487A-8EA6-607EC0D3309A}" type="slidenum">
              <a:rPr kumimoji="0" lang="en-US" altLang="ko-KR"/>
              <a:pPr eaLnBrk="1" hangingPunct="1"/>
              <a:t>1</a:t>
            </a:fld>
            <a:endParaRPr kumimoji="0" lang="en-US" altLang="ko-KR"/>
          </a:p>
        </p:txBody>
      </p:sp>
      <p:pic>
        <p:nvPicPr>
          <p:cNvPr id="125954" name="Picture 2" descr="نتیجه تصویری برای society of rheology">
            <a:extLst>
              <a:ext uri="{FF2B5EF4-FFF2-40B4-BE49-F238E27FC236}">
                <a16:creationId xmlns:a16="http://schemas.microsoft.com/office/drawing/2014/main" id="{066EE32B-4F09-4E5F-8648-B9933DACC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4704"/>
            <a:ext cx="2836790" cy="1276063"/>
          </a:xfrm>
          <a:prstGeom prst="rect">
            <a:avLst/>
          </a:prstGeom>
          <a:noFill/>
        </p:spPr>
      </p:pic>
      <p:pic>
        <p:nvPicPr>
          <p:cNvPr id="125960" name="Picture 8" descr="نتیجه تصویری برای shahrood university of technology logo">
            <a:extLst>
              <a:ext uri="{FF2B5EF4-FFF2-40B4-BE49-F238E27FC236}">
                <a16:creationId xmlns:a16="http://schemas.microsoft.com/office/drawing/2014/main" id="{3ABFE97C-F2E5-499E-B7D9-5B7408179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146"/>
                    </a14:imgEffect>
                    <a14:imgEffect>
                      <a14:saturation sat="158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2" y="550752"/>
            <a:ext cx="1819275" cy="1114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10</a:t>
            </a:fld>
            <a:endParaRPr lang="en-US" altLang="ko-K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A4CBD1-AE12-46C2-B88B-E9837A8AB2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419903"/>
            <a:ext cx="6068674" cy="4557944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4AE43E3E-3784-4636-841C-4B373DE23C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4-Constant </a:t>
            </a:r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</p:spTree>
    <p:extLst>
      <p:ext uri="{BB962C8B-B14F-4D97-AF65-F5344CB8AC3E}">
        <p14:creationId xmlns:p14="http://schemas.microsoft.com/office/powerpoint/2010/main" val="1536228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11</a:t>
            </a:fld>
            <a:endParaRPr lang="en-US" altLang="ko-K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F52D9B-68A8-4E64-A7B0-2C15402F4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175654"/>
            <a:ext cx="6065291" cy="45988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6FC302-2C7E-4865-B4A2-7DEE1A0D2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035" y="5816888"/>
            <a:ext cx="7231929" cy="707737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B9B56F92-A10A-40EB-96FD-D70C3A12FC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4-Constant </a:t>
            </a:r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</p:spTree>
    <p:extLst>
      <p:ext uri="{BB962C8B-B14F-4D97-AF65-F5344CB8AC3E}">
        <p14:creationId xmlns:p14="http://schemas.microsoft.com/office/powerpoint/2010/main" val="2851707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12</a:t>
            </a:fld>
            <a:endParaRPr lang="en-US" altLang="ko-K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35D628-6FD3-44C1-AAB7-13639854D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4462" y="1484784"/>
            <a:ext cx="6315075" cy="4648200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AB401F67-5BBD-4586-A4BE-5CB6CCAE34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4-Constant </a:t>
            </a:r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</p:spTree>
    <p:extLst>
      <p:ext uri="{BB962C8B-B14F-4D97-AF65-F5344CB8AC3E}">
        <p14:creationId xmlns:p14="http://schemas.microsoft.com/office/powerpoint/2010/main" val="704551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13</a:t>
            </a:fld>
            <a:endParaRPr lang="en-US" altLang="ko-KR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73249E-24EE-4FC8-B706-6B5A0B04836D}"/>
              </a:ext>
            </a:extLst>
          </p:cNvPr>
          <p:cNvGrpSpPr/>
          <p:nvPr/>
        </p:nvGrpSpPr>
        <p:grpSpPr>
          <a:xfrm>
            <a:off x="762131" y="1242811"/>
            <a:ext cx="7619737" cy="5281814"/>
            <a:chOff x="762131" y="1165535"/>
            <a:chExt cx="7619737" cy="528181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113194B-5354-4BC1-9E26-162102AE7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8749" y="1165535"/>
              <a:ext cx="6286500" cy="461010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B5C9D14-1511-485F-B29A-0286B1016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2131" y="5798170"/>
              <a:ext cx="7619737" cy="649179"/>
            </a:xfrm>
            <a:prstGeom prst="rect">
              <a:avLst/>
            </a:prstGeom>
          </p:spPr>
        </p:pic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935E1086-C104-492F-9539-DC76AC8EBF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4-Constant </a:t>
            </a:r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</p:spTree>
    <p:extLst>
      <p:ext uri="{BB962C8B-B14F-4D97-AF65-F5344CB8AC3E}">
        <p14:creationId xmlns:p14="http://schemas.microsoft.com/office/powerpoint/2010/main" val="1625329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14</a:t>
            </a:fld>
            <a:endParaRPr lang="en-US" altLang="ko-K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261C81-1B8E-4EE0-87FD-49F49833B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423328"/>
            <a:ext cx="5830469" cy="4966359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870591BD-76BA-48B1-BE3D-174FBB3AA8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4-Constant </a:t>
            </a:r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</p:spTree>
    <p:extLst>
      <p:ext uri="{BB962C8B-B14F-4D97-AF65-F5344CB8AC3E}">
        <p14:creationId xmlns:p14="http://schemas.microsoft.com/office/powerpoint/2010/main" val="3318937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15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BBA44C8-D250-454A-A1FB-C3A348B411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4-Constant </a:t>
            </a:r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7FB708-1E4C-4A76-86F3-676E6A6FE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854" y="1268760"/>
            <a:ext cx="5668292" cy="4579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A4296B5-573E-4FEB-8A21-4826940568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38" y="5589240"/>
            <a:ext cx="8534462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57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16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The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Giesekus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3ED5D4-DA9C-44ED-94FE-4ED04D0BF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81" y="1318107"/>
            <a:ext cx="7781838" cy="492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578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17</a:t>
            </a:fld>
            <a:endParaRPr lang="en-US" altLang="ko-KR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5F3311E-FCAF-4509-9E09-BC8B3D9F82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The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Giesekus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591AD5-8C05-46A2-AA84-645925075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43" y="1556792"/>
            <a:ext cx="7871114" cy="413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601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18</a:t>
            </a:fld>
            <a:endParaRPr lang="en-US" altLang="ko-KR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A380124-4C43-4482-8A07-8FCAD848BF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The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Giesekus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11B59F4-1993-4C60-9183-55747767A48F}"/>
              </a:ext>
            </a:extLst>
          </p:cNvPr>
          <p:cNvGrpSpPr/>
          <p:nvPr/>
        </p:nvGrpSpPr>
        <p:grpSpPr>
          <a:xfrm>
            <a:off x="2162175" y="1417418"/>
            <a:ext cx="4819650" cy="5159961"/>
            <a:chOff x="2162175" y="1417418"/>
            <a:chExt cx="4819650" cy="515996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9F4A1B2-E540-4D6E-8177-F65596E2C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62175" y="1824404"/>
              <a:ext cx="4819650" cy="4752975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35A108A-A2BD-4EE8-B3D0-BC0CC177C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43175" y="1417418"/>
              <a:ext cx="4057650" cy="295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3849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19</a:t>
            </a:fld>
            <a:endParaRPr lang="en-US" altLang="ko-KR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F15629B-33EC-4666-9785-02F7D7ADCA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Some Points about the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Giesekus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D54E3B-1AB6-4F67-8135-A842DBCD2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80" y="1340768"/>
            <a:ext cx="804044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077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The White-</a:t>
            </a:r>
            <a:r>
              <a:rPr lang="en-US" altLang="en-US" sz="2400" dirty="0" err="1">
                <a:latin typeface="Times New Roman" panose="02020603050405020304" pitchFamily="18" charset="0"/>
              </a:rPr>
              <a:t>Metzner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FF17A6-A080-401D-A51A-3B10E8CA9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70" y="1338999"/>
            <a:ext cx="8229600" cy="518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71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20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85C18FC-CC7C-42F9-9F27-E550F5006A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the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Giesekus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BBAD50E-3372-4CE7-9F83-D8EAA24091A8}"/>
              </a:ext>
            </a:extLst>
          </p:cNvPr>
          <p:cNvGrpSpPr/>
          <p:nvPr/>
        </p:nvGrpSpPr>
        <p:grpSpPr>
          <a:xfrm>
            <a:off x="424274" y="1268760"/>
            <a:ext cx="8184361" cy="5569247"/>
            <a:chOff x="424274" y="1268760"/>
            <a:chExt cx="8184361" cy="556924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7DC5489-BC9E-4BDA-8614-41280CAFC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4274" y="1268760"/>
              <a:ext cx="3848100" cy="27432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F23719D-7F07-43C4-ACF8-C470F513F0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66101" y="1270963"/>
              <a:ext cx="3942534" cy="292120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2001517-BC12-46B5-8D35-F58F669DB1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1775" y="4036824"/>
              <a:ext cx="3750736" cy="280118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F717D5E-F973-4443-B02C-9F80FFDF5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70298" y="4808087"/>
              <a:ext cx="3685032" cy="778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0339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21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38DCB2C-D2E0-4342-9C37-77F8063BD9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the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Giesekus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F210FB0-7242-43F8-B06C-C8D81081C267}"/>
              </a:ext>
            </a:extLst>
          </p:cNvPr>
          <p:cNvGrpSpPr/>
          <p:nvPr/>
        </p:nvGrpSpPr>
        <p:grpSpPr>
          <a:xfrm>
            <a:off x="414997" y="1206484"/>
            <a:ext cx="8012459" cy="5567109"/>
            <a:chOff x="414997" y="1206484"/>
            <a:chExt cx="8012459" cy="556710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A934696-78F8-40E0-B470-36EF65DAB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997" y="1221085"/>
              <a:ext cx="3648375" cy="286474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AF2F0A-727D-464B-BD31-7C6C116E9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3176" y="1206484"/>
              <a:ext cx="3843287" cy="288721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B0DADF6-0DC4-4776-8FE6-FB57537F2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199" y="4093698"/>
              <a:ext cx="3597015" cy="2679895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45086A4-C9E6-46A6-8115-2AE8354FE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42424" y="4642259"/>
              <a:ext cx="3685032" cy="8155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5715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22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82B17AA-3AD9-4B0E-9524-2070847CFA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the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Giesekus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6012F16-6FE6-42FD-9253-D809674B00B3}"/>
              </a:ext>
            </a:extLst>
          </p:cNvPr>
          <p:cNvGrpSpPr/>
          <p:nvPr/>
        </p:nvGrpSpPr>
        <p:grpSpPr>
          <a:xfrm>
            <a:off x="209133" y="1160940"/>
            <a:ext cx="8692750" cy="5486400"/>
            <a:chOff x="209133" y="1160940"/>
            <a:chExt cx="8692750" cy="548640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A747AA9-12A9-4130-BB8C-E83748F59B63}"/>
                </a:ext>
              </a:extLst>
            </p:cNvPr>
            <p:cNvGrpSpPr/>
            <p:nvPr/>
          </p:nvGrpSpPr>
          <p:grpSpPr>
            <a:xfrm>
              <a:off x="242117" y="1160940"/>
              <a:ext cx="8659766" cy="2743200"/>
              <a:chOff x="242117" y="1268760"/>
              <a:chExt cx="8659766" cy="2743200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2ABDA449-0998-46BE-92C4-5F51B8042A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42117" y="1268760"/>
                <a:ext cx="4329883" cy="2743200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6FDB681A-22F2-4A1E-92F2-C0B2734EE0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54305" y="1268760"/>
                <a:ext cx="4347578" cy="2743200"/>
              </a:xfrm>
              <a:prstGeom prst="rect">
                <a:avLst/>
              </a:prstGeom>
            </p:spPr>
          </p:pic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76CC0B8-1338-400B-816E-C88E22A32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9133" y="3904140"/>
              <a:ext cx="4345172" cy="27432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B4D4ECE-F4B7-49E0-9795-99E23147E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12388" y="4651598"/>
              <a:ext cx="3680015" cy="8503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4188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23</a:t>
            </a:fld>
            <a:endParaRPr lang="en-US" altLang="ko-KR" dirty="0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3DAD23AC-E134-452E-8A29-83808F5E5B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the </a:t>
            </a:r>
            <a:r>
              <a:rPr lang="en-US" altLang="en-US" sz="2400" dirty="0" err="1">
                <a:latin typeface="Times New Roman" panose="02020603050405020304" pitchFamily="18" charset="0"/>
              </a:rPr>
              <a:t>Giesekus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46CD93-985A-42F6-8667-BF153EF32E3D}"/>
              </a:ext>
            </a:extLst>
          </p:cNvPr>
          <p:cNvGrpSpPr/>
          <p:nvPr/>
        </p:nvGrpSpPr>
        <p:grpSpPr>
          <a:xfrm>
            <a:off x="683568" y="1231634"/>
            <a:ext cx="7852458" cy="5587498"/>
            <a:chOff x="683568" y="1231634"/>
            <a:chExt cx="7852458" cy="558749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3C7C523-F107-4313-81FF-EF5D138297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1268760"/>
              <a:ext cx="3650801" cy="27432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8124635-C3D4-414C-A435-532A12E56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9630" y="1231634"/>
              <a:ext cx="3650802" cy="278032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346E7D6-8477-45E1-A045-C5E57912D7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2864" y="4011960"/>
              <a:ext cx="3621505" cy="280717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32A4E74-138A-4E7C-9F36-77476FA5E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98914" y="4313162"/>
              <a:ext cx="3537112" cy="18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8843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24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FENE-P Model</a:t>
            </a:r>
            <a:endParaRPr lang="en-US" altLang="fa-I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CE44A4-408E-4301-81C9-725056BCF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505" y="1253157"/>
            <a:ext cx="7214989" cy="526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162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25</a:t>
            </a:fld>
            <a:endParaRPr lang="en-US" altLang="ko-K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35E138-D23B-4645-A880-426F3BF32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0" y="1414462"/>
            <a:ext cx="6696075" cy="40290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86D75DA-20BD-40B1-93E9-740389014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591" y="5782928"/>
            <a:ext cx="7166815" cy="471822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C06A5A38-706B-4CB2-9D5C-00FE369BEC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Material Functions of FENE-P Model</a:t>
            </a:r>
            <a:endParaRPr lang="en-US" altLang="fa-IR" sz="2400" dirty="0"/>
          </a:p>
        </p:txBody>
      </p:sp>
    </p:spTree>
    <p:extLst>
      <p:ext uri="{BB962C8B-B14F-4D97-AF65-F5344CB8AC3E}">
        <p14:creationId xmlns:p14="http://schemas.microsoft.com/office/powerpoint/2010/main" val="8833095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26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30B3662-C1D0-4768-945F-B7E53607CF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Some Tips on FENE-P Model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4CCAC0-CADA-4BE9-8237-A50FE1831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580" y="1252073"/>
            <a:ext cx="7560840" cy="527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6358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27</a:t>
            </a:fld>
            <a:endParaRPr lang="en-US" altLang="ko-KR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0488E1B-E6C7-4147-A294-C1737527F6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FENE-P Model</a:t>
            </a:r>
            <a:endParaRPr lang="en-US" altLang="fa-IR" sz="2400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163D7D3-F0C6-4063-9D9D-3799F04BD104}"/>
              </a:ext>
            </a:extLst>
          </p:cNvPr>
          <p:cNvGrpSpPr/>
          <p:nvPr/>
        </p:nvGrpSpPr>
        <p:grpSpPr>
          <a:xfrm>
            <a:off x="452500" y="1223457"/>
            <a:ext cx="8026288" cy="5634543"/>
            <a:chOff x="452500" y="1223457"/>
            <a:chExt cx="8026288" cy="563454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5D9854B-644D-43A7-96A0-C14511FE5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500" y="1223457"/>
              <a:ext cx="3912166" cy="274226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E570F39-D43F-4202-94D4-1DEE879F2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3965717"/>
              <a:ext cx="3660996" cy="289228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2CE90A0-3F81-4B6A-A64F-BBF24F481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25806" y="2228229"/>
              <a:ext cx="3452982" cy="347497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E2B8616-06DD-44E6-868C-CD6F3C3CE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53308" y="2228229"/>
              <a:ext cx="250743" cy="2626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2456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28</a:t>
            </a:fld>
            <a:endParaRPr lang="en-US" altLang="ko-KR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B4E9A05A-1311-4F88-BDF6-4CE9F3C717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FENE-P Model</a:t>
            </a:r>
            <a:endParaRPr lang="en-US" altLang="fa-IR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EC5D29-7A68-45C2-AEB8-EB3F70EFDF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134" y="1407598"/>
            <a:ext cx="5555729" cy="32074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3B66A8-762E-4994-A079-D6B87F8D9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49" y="4879627"/>
            <a:ext cx="864870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885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29</a:t>
            </a:fld>
            <a:endParaRPr lang="en-US" altLang="ko-KR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EF464DE-2208-4FA4-B721-FC2A553277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The Phan-</a:t>
            </a:r>
            <a:r>
              <a:rPr lang="en-US" altLang="en-US" sz="2400" dirty="0" err="1">
                <a:latin typeface="Times New Roman" panose="02020603050405020304" pitchFamily="18" charset="0"/>
              </a:rPr>
              <a:t>Thien</a:t>
            </a:r>
            <a:r>
              <a:rPr lang="en-US" altLang="en-US" sz="2400" dirty="0">
                <a:latin typeface="Times New Roman" panose="02020603050405020304" pitchFamily="18" charset="0"/>
              </a:rPr>
              <a:t> Tanner (PTT) Model</a:t>
            </a:r>
            <a:endParaRPr lang="en-US" altLang="fa-I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6ABFCF-730F-4671-80F5-A26AD6932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490" y="1165484"/>
            <a:ext cx="7499020" cy="524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83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32240" y="6237898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3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The White-</a:t>
            </a:r>
            <a:r>
              <a:rPr lang="en-US" altLang="en-US" sz="2400" dirty="0" err="1">
                <a:latin typeface="Times New Roman" panose="02020603050405020304" pitchFamily="18" charset="0"/>
              </a:rPr>
              <a:t>Metzner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6D494DF-5A31-4678-9ED0-1D3FF35CAD36}"/>
              </a:ext>
            </a:extLst>
          </p:cNvPr>
          <p:cNvGrpSpPr/>
          <p:nvPr/>
        </p:nvGrpSpPr>
        <p:grpSpPr>
          <a:xfrm>
            <a:off x="926397" y="2496971"/>
            <a:ext cx="7291206" cy="4027654"/>
            <a:chOff x="781048" y="2635608"/>
            <a:chExt cx="7581900" cy="421816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06BAA50-16EB-4910-BD8B-03BFA8339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48" y="2891372"/>
              <a:ext cx="7581900" cy="39624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66834BF-DEC7-403C-B2A4-2FA9187577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6984" y="2635608"/>
              <a:ext cx="5030027" cy="255764"/>
            </a:xfrm>
            <a:prstGeom prst="rect">
              <a:avLst/>
            </a:prstGeom>
          </p:spPr>
        </p:pic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79ACDE3-66C2-48A2-86F8-7678D5AB33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194674"/>
            <a:ext cx="8229600" cy="110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8135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30</a:t>
            </a:fld>
            <a:endParaRPr lang="en-US" altLang="ko-KR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EB9E06F-7E87-4C33-892E-B5D067AE8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PTT Model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512D2A-5841-46C4-9697-605EDB54E5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268760"/>
            <a:ext cx="63627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914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31</a:t>
            </a:fld>
            <a:endParaRPr lang="en-US" altLang="ko-KR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EB9E06F-7E87-4C33-892E-B5D067AE8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PTT Model</a:t>
            </a:r>
            <a:endParaRPr lang="en-US" altLang="fa-I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C54866-D13A-4BE2-B18A-7305F246F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97" y="1201039"/>
            <a:ext cx="7294805" cy="522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933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32</a:t>
            </a:fld>
            <a:endParaRPr lang="en-US" altLang="ko-KR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EB9E06F-7E87-4C33-892E-B5D067AE8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PTT Model</a:t>
            </a:r>
            <a:endParaRPr lang="en-US" altLang="fa-I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069398-CBB4-496B-9BDE-A1E12215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285875"/>
            <a:ext cx="6400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465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33</a:t>
            </a:fld>
            <a:endParaRPr lang="en-US" altLang="ko-KR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EB9E06F-7E87-4C33-892E-B5D067AE8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Integral Based Models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6F9B40-A591-43C7-9DE8-485EC4166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12" y="1365250"/>
            <a:ext cx="84010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273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34</a:t>
            </a:fld>
            <a:endParaRPr lang="en-US" altLang="ko-KR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FEB9E06F-7E87-4C33-892E-B5D067AE8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Integral Based Models</a:t>
            </a:r>
            <a:endParaRPr lang="en-US" altLang="fa-I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24A023-5FA5-48CB-B68C-C57954F03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84010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063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>
            <a:extLst>
              <a:ext uri="{FF2B5EF4-FFF2-40B4-BE49-F238E27FC236}">
                <a16:creationId xmlns:a16="http://schemas.microsoft.com/office/drawing/2014/main" id="{C0119B55-03BF-4C12-AA74-18834A3B5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31" name="Rectangle 3">
            <a:extLst>
              <a:ext uri="{FF2B5EF4-FFF2-40B4-BE49-F238E27FC236}">
                <a16:creationId xmlns:a16="http://schemas.microsoft.com/office/drawing/2014/main" id="{FBBFEDE5-BFED-4112-A439-14CD8CEC0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4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32" name="Rectangle 5">
            <a:extLst>
              <a:ext uri="{FF2B5EF4-FFF2-40B4-BE49-F238E27FC236}">
                <a16:creationId xmlns:a16="http://schemas.microsoft.com/office/drawing/2014/main" id="{7C0B2BE3-5C4D-468A-808F-8CBBCEE11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33" name="Rectangle 6">
            <a:extLst>
              <a:ext uri="{FF2B5EF4-FFF2-40B4-BE49-F238E27FC236}">
                <a16:creationId xmlns:a16="http://schemas.microsoft.com/office/drawing/2014/main" id="{723F1E6A-F9CB-4BA3-92F2-6D96F9734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36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21274E1F-A921-470B-B1A1-022DC3882ED4}"/>
              </a:ext>
            </a:extLst>
          </p:cNvPr>
          <p:cNvSpPr txBox="1">
            <a:spLocks/>
          </p:cNvSpPr>
          <p:nvPr/>
        </p:nvSpPr>
        <p:spPr bwMode="auto">
          <a:xfrm>
            <a:off x="428625" y="549275"/>
            <a:ext cx="822960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Constitutive Equations and Their Performance</a:t>
            </a:r>
          </a:p>
        </p:txBody>
      </p:sp>
      <p:sp>
        <p:nvSpPr>
          <p:cNvPr id="124935" name="Rectangle 2">
            <a:extLst>
              <a:ext uri="{FF2B5EF4-FFF2-40B4-BE49-F238E27FC236}">
                <a16:creationId xmlns:a16="http://schemas.microsoft.com/office/drawing/2014/main" id="{9572C901-3D3C-4F60-80BB-9AF10B492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36" name="Rectangle 5">
            <a:extLst>
              <a:ext uri="{FF2B5EF4-FFF2-40B4-BE49-F238E27FC236}">
                <a16:creationId xmlns:a16="http://schemas.microsoft.com/office/drawing/2014/main" id="{8708307D-8374-4AF5-B658-CC3EEA768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37" name="Rectangle 6">
            <a:extLst>
              <a:ext uri="{FF2B5EF4-FFF2-40B4-BE49-F238E27FC236}">
                <a16:creationId xmlns:a16="http://schemas.microsoft.com/office/drawing/2014/main" id="{BF324F32-FE2E-4A83-8141-B0C9C3162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3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38" name="Rectangle 10">
            <a:extLst>
              <a:ext uri="{FF2B5EF4-FFF2-40B4-BE49-F238E27FC236}">
                <a16:creationId xmlns:a16="http://schemas.microsoft.com/office/drawing/2014/main" id="{187AAF68-96CF-485B-9574-6FF8805FA3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39" name="Rectangle 11">
            <a:extLst>
              <a:ext uri="{FF2B5EF4-FFF2-40B4-BE49-F238E27FC236}">
                <a16:creationId xmlns:a16="http://schemas.microsoft.com/office/drawing/2014/main" id="{63C1599D-21FE-4EC2-B4CF-3042507B6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46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40" name="Rectangle 4">
            <a:extLst>
              <a:ext uri="{FF2B5EF4-FFF2-40B4-BE49-F238E27FC236}">
                <a16:creationId xmlns:a16="http://schemas.microsoft.com/office/drawing/2014/main" id="{C0B54C00-80AD-4347-99C6-FD85F6440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41" name="Rectangle 5">
            <a:extLst>
              <a:ext uri="{FF2B5EF4-FFF2-40B4-BE49-F238E27FC236}">
                <a16:creationId xmlns:a16="http://schemas.microsoft.com/office/drawing/2014/main" id="{EBA5F08C-DF16-4318-86CA-6504069CD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42" name="Rectangle 7">
            <a:extLst>
              <a:ext uri="{FF2B5EF4-FFF2-40B4-BE49-F238E27FC236}">
                <a16:creationId xmlns:a16="http://schemas.microsoft.com/office/drawing/2014/main" id="{DD2AFEDE-82BF-4D13-8CD9-585C543F8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4943" name="Rectangle 8">
            <a:extLst>
              <a:ext uri="{FF2B5EF4-FFF2-40B4-BE49-F238E27FC236}">
                <a16:creationId xmlns:a16="http://schemas.microsoft.com/office/drawing/2014/main" id="{4DB04103-34C6-44F6-9FF6-B34725F8D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69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pic>
        <p:nvPicPr>
          <p:cNvPr id="124944" name="Picture 3" descr="C:\Users\mnorouzi\Desktop\36.jpg">
            <a:extLst>
              <a:ext uri="{FF2B5EF4-FFF2-40B4-BE49-F238E27FC236}">
                <a16:creationId xmlns:a16="http://schemas.microsoft.com/office/drawing/2014/main" id="{8B4E786A-9DA5-4969-8800-8E366BF0E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158875"/>
            <a:ext cx="4243388" cy="561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45" name="Picture 4" descr="C:\Users\mnorouzi\Desktop\37.jpg">
            <a:extLst>
              <a:ext uri="{FF2B5EF4-FFF2-40B4-BE49-F238E27FC236}">
                <a16:creationId xmlns:a16="http://schemas.microsoft.com/office/drawing/2014/main" id="{4A416F46-C614-4F81-B170-5C7346E30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63" y="1177925"/>
            <a:ext cx="4124325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46" name="Slide Number Placeholder 2">
            <a:extLst>
              <a:ext uri="{FF2B5EF4-FFF2-40B4-BE49-F238E27FC236}">
                <a16:creationId xmlns:a16="http://schemas.microsoft.com/office/drawing/2014/main" id="{2BED9200-AC0E-4536-A4E2-91E9F89F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C1C28F0D-7762-42C5-AE99-A833EF7FE39E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35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2C393A-4BB9-401E-A050-F3FBFE65A466}"/>
              </a:ext>
            </a:extLst>
          </p:cNvPr>
          <p:cNvSpPr/>
          <p:nvPr/>
        </p:nvSpPr>
        <p:spPr bwMode="auto">
          <a:xfrm>
            <a:off x="5435600" y="4221163"/>
            <a:ext cx="1439863" cy="1169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  <a:ea typeface="+mn-ea"/>
              </a:rPr>
              <a:t>E: </a:t>
            </a:r>
            <a:r>
              <a:rPr lang="en-US" sz="1400" dirty="0">
                <a:latin typeface="+mj-lt"/>
                <a:ea typeface="+mn-ea"/>
              </a:rPr>
              <a:t>Exact</a:t>
            </a:r>
          </a:p>
          <a:p>
            <a:pPr>
              <a:defRPr/>
            </a:pPr>
            <a:r>
              <a:rPr lang="en-US" sz="1400" b="1" dirty="0">
                <a:latin typeface="+mj-lt"/>
                <a:ea typeface="+mn-ea"/>
              </a:rPr>
              <a:t>G:</a:t>
            </a:r>
            <a:r>
              <a:rPr lang="en-US" sz="1400" dirty="0">
                <a:latin typeface="+mj-lt"/>
                <a:ea typeface="+mn-ea"/>
              </a:rPr>
              <a:t> Good</a:t>
            </a:r>
          </a:p>
          <a:p>
            <a:pPr>
              <a:defRPr/>
            </a:pPr>
            <a:r>
              <a:rPr lang="en-US" sz="1400" b="1" dirty="0">
                <a:latin typeface="+mj-lt"/>
                <a:ea typeface="+mn-ea"/>
              </a:rPr>
              <a:t>M: </a:t>
            </a:r>
            <a:r>
              <a:rPr lang="en-US" sz="1400" dirty="0">
                <a:latin typeface="+mj-lt"/>
                <a:ea typeface="+mn-ea"/>
              </a:rPr>
              <a:t>Moderate </a:t>
            </a:r>
          </a:p>
          <a:p>
            <a:pPr>
              <a:defRPr/>
            </a:pPr>
            <a:r>
              <a:rPr lang="en-US" sz="1400" b="1" dirty="0">
                <a:latin typeface="+mj-lt"/>
                <a:ea typeface="+mn-ea"/>
              </a:rPr>
              <a:t>P: </a:t>
            </a:r>
            <a:r>
              <a:rPr lang="en-US" sz="1400" dirty="0">
                <a:latin typeface="+mj-lt"/>
                <a:ea typeface="+mn-ea"/>
              </a:rPr>
              <a:t>Poor</a:t>
            </a:r>
          </a:p>
          <a:p>
            <a:pPr>
              <a:defRPr/>
            </a:pPr>
            <a:r>
              <a:rPr lang="en-US" sz="1400" b="1" dirty="0">
                <a:latin typeface="+mj-lt"/>
                <a:ea typeface="+mn-ea"/>
              </a:rPr>
              <a:t>U:</a:t>
            </a:r>
            <a:r>
              <a:rPr lang="en-US" sz="1400" dirty="0">
                <a:latin typeface="+mj-lt"/>
                <a:ea typeface="+mn-ea"/>
              </a:rPr>
              <a:t> Unable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>
            <a:extLst>
              <a:ext uri="{FF2B5EF4-FFF2-40B4-BE49-F238E27FC236}">
                <a16:creationId xmlns:a16="http://schemas.microsoft.com/office/drawing/2014/main" id="{45D4B2CF-9979-4F90-BC99-2C4A295E8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55" name="Rectangle 3">
            <a:extLst>
              <a:ext uri="{FF2B5EF4-FFF2-40B4-BE49-F238E27FC236}">
                <a16:creationId xmlns:a16="http://schemas.microsoft.com/office/drawing/2014/main" id="{AA9FBA43-BFD1-4401-93C5-BF8195672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4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56" name="Rectangle 5">
            <a:extLst>
              <a:ext uri="{FF2B5EF4-FFF2-40B4-BE49-F238E27FC236}">
                <a16:creationId xmlns:a16="http://schemas.microsoft.com/office/drawing/2014/main" id="{BDAC243B-3093-4871-AF5D-84A3CCF1C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57" name="Rectangle 6">
            <a:extLst>
              <a:ext uri="{FF2B5EF4-FFF2-40B4-BE49-F238E27FC236}">
                <a16:creationId xmlns:a16="http://schemas.microsoft.com/office/drawing/2014/main" id="{5FF697D4-9DE9-4952-8EF5-27865FD53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36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4A128589-4F98-4213-8BE6-7875A065C5F0}"/>
              </a:ext>
            </a:extLst>
          </p:cNvPr>
          <p:cNvSpPr txBox="1">
            <a:spLocks/>
          </p:cNvSpPr>
          <p:nvPr/>
        </p:nvSpPr>
        <p:spPr bwMode="auto">
          <a:xfrm>
            <a:off x="428625" y="549275"/>
            <a:ext cx="822960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Relation between Constitutive Equations</a:t>
            </a:r>
          </a:p>
        </p:txBody>
      </p:sp>
      <p:sp>
        <p:nvSpPr>
          <p:cNvPr id="125959" name="Rectangle 2">
            <a:extLst>
              <a:ext uri="{FF2B5EF4-FFF2-40B4-BE49-F238E27FC236}">
                <a16:creationId xmlns:a16="http://schemas.microsoft.com/office/drawing/2014/main" id="{3A484D4F-DDAC-4585-8862-B707760C7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0" name="Rectangle 5">
            <a:extLst>
              <a:ext uri="{FF2B5EF4-FFF2-40B4-BE49-F238E27FC236}">
                <a16:creationId xmlns:a16="http://schemas.microsoft.com/office/drawing/2014/main" id="{54492F7C-DDC0-4490-B427-DE4E3E65AD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1" name="Rectangle 6">
            <a:extLst>
              <a:ext uri="{FF2B5EF4-FFF2-40B4-BE49-F238E27FC236}">
                <a16:creationId xmlns:a16="http://schemas.microsoft.com/office/drawing/2014/main" id="{BAE5A788-6804-4D4D-BAAB-D69A022FD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3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2" name="Rectangle 10">
            <a:extLst>
              <a:ext uri="{FF2B5EF4-FFF2-40B4-BE49-F238E27FC236}">
                <a16:creationId xmlns:a16="http://schemas.microsoft.com/office/drawing/2014/main" id="{C62C6652-0BB7-44EE-9417-12218A1E44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3" name="Rectangle 11">
            <a:extLst>
              <a:ext uri="{FF2B5EF4-FFF2-40B4-BE49-F238E27FC236}">
                <a16:creationId xmlns:a16="http://schemas.microsoft.com/office/drawing/2014/main" id="{B3A87A62-6E31-4987-BE39-5D1810A97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46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4" name="Rectangle 4">
            <a:extLst>
              <a:ext uri="{FF2B5EF4-FFF2-40B4-BE49-F238E27FC236}">
                <a16:creationId xmlns:a16="http://schemas.microsoft.com/office/drawing/2014/main" id="{EA5458F9-FBF6-4BFB-B280-1E7587319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5" name="Rectangle 5">
            <a:extLst>
              <a:ext uri="{FF2B5EF4-FFF2-40B4-BE49-F238E27FC236}">
                <a16:creationId xmlns:a16="http://schemas.microsoft.com/office/drawing/2014/main" id="{E4DCCC9B-DDCF-4A72-839C-BB253F523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6" name="Rectangle 7">
            <a:extLst>
              <a:ext uri="{FF2B5EF4-FFF2-40B4-BE49-F238E27FC236}">
                <a16:creationId xmlns:a16="http://schemas.microsoft.com/office/drawing/2014/main" id="{A01DA88B-AB94-4722-8FC6-C4B70B19E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7" name="Rectangle 8">
            <a:extLst>
              <a:ext uri="{FF2B5EF4-FFF2-40B4-BE49-F238E27FC236}">
                <a16:creationId xmlns:a16="http://schemas.microsoft.com/office/drawing/2014/main" id="{39221380-7BF0-4DE5-97F5-ABAC37217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698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5968" name="Slide Number Placeholder 2">
            <a:extLst>
              <a:ext uri="{FF2B5EF4-FFF2-40B4-BE49-F238E27FC236}">
                <a16:creationId xmlns:a16="http://schemas.microsoft.com/office/drawing/2014/main" id="{02329B9F-AA34-44F8-B0B3-DC8E286C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4D16684E-9EB1-446A-837C-C611C898B2C5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36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125969" name="Picture 2" descr="C:\Users\mnorouzi\Desktop\111.jpg">
            <a:extLst>
              <a:ext uri="{FF2B5EF4-FFF2-40B4-BE49-F238E27FC236}">
                <a16:creationId xmlns:a16="http://schemas.microsoft.com/office/drawing/2014/main" id="{3E260882-5462-404F-8BF8-B73C5CAE8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8" y="1190625"/>
            <a:ext cx="5672137" cy="533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Thank You 1 Word Art | Squijoo.com">
            <a:extLst>
              <a:ext uri="{FF2B5EF4-FFF2-40B4-BE49-F238E27FC236}">
                <a16:creationId xmlns:a16="http://schemas.microsoft.com/office/drawing/2014/main" id="{930D6473-6E3E-4D0F-9548-1F993A645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3042"/>
            <a:ext cx="8064896" cy="645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4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Models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EE9897-A166-4A2C-BBCC-08519F731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16993"/>
            <a:ext cx="84296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242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5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Models</a:t>
            </a:r>
            <a:endParaRPr lang="en-US" altLang="fa-I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63D288-7EC6-4E8E-BF12-7BB567A64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902417"/>
            <a:ext cx="7858125" cy="41814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B4FDE3-CC2A-4623-96E1-7E15AFF32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333" y="1472686"/>
            <a:ext cx="4809332" cy="42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895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237898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6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Models</a:t>
            </a:r>
            <a:endParaRPr lang="en-US" altLang="fa-IR" sz="24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EF5C505-ED58-444D-8A6C-6FD3044B00BC}"/>
              </a:ext>
            </a:extLst>
          </p:cNvPr>
          <p:cNvGrpSpPr/>
          <p:nvPr/>
        </p:nvGrpSpPr>
        <p:grpSpPr>
          <a:xfrm>
            <a:off x="457200" y="1219004"/>
            <a:ext cx="8248964" cy="5288769"/>
            <a:chOff x="666642" y="1219004"/>
            <a:chExt cx="8039522" cy="512272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A915DE5-F353-4A9B-8BC9-BEF2056FD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926" y="1219004"/>
              <a:ext cx="7996238" cy="912454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A5A310E-18B6-4872-9350-9D236EFCF7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642" y="2160736"/>
              <a:ext cx="7249059" cy="41809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1222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251966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7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Material Functions of </a:t>
            </a:r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89CA8F8-C32A-4DB7-AA99-EE84C6800C70}"/>
              </a:ext>
            </a:extLst>
          </p:cNvPr>
          <p:cNvGrpSpPr/>
          <p:nvPr/>
        </p:nvGrpSpPr>
        <p:grpSpPr>
          <a:xfrm>
            <a:off x="831935" y="1211119"/>
            <a:ext cx="7480130" cy="5623823"/>
            <a:chOff x="831935" y="1211119"/>
            <a:chExt cx="7480130" cy="562382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F664FDE-9625-4F11-AD9F-BA2180E41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1935" y="1496107"/>
              <a:ext cx="7480130" cy="5338835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A7AE63B-D658-4852-B69F-574117426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3753" y="1211119"/>
              <a:ext cx="5036493" cy="2622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2536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8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Some Tips on Constants of Model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962C92-5ADD-49DE-B126-308FEDA65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1474036"/>
            <a:ext cx="84010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19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3363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9</a:t>
            </a:fld>
            <a:endParaRPr lang="en-US" altLang="ko-KR" dirty="0"/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</a:rPr>
              <a:t>Response of 4-Constant </a:t>
            </a:r>
            <a:r>
              <a:rPr lang="en-US" altLang="en-US" sz="2400" dirty="0" err="1">
                <a:latin typeface="Times New Roman" panose="02020603050405020304" pitchFamily="18" charset="0"/>
              </a:rPr>
              <a:t>Oldroyd</a:t>
            </a:r>
            <a:r>
              <a:rPr lang="en-US" altLang="en-US" sz="2400" dirty="0">
                <a:latin typeface="Times New Roman" panose="02020603050405020304" pitchFamily="18" charset="0"/>
              </a:rPr>
              <a:t> Model</a:t>
            </a:r>
            <a:endParaRPr lang="en-US" altLang="fa-IR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4F29BF-A75A-4FC7-939F-25CA7FA19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76" y="1328579"/>
            <a:ext cx="8103247" cy="508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46590"/>
      </p:ext>
    </p:extLst>
  </p:cSld>
  <p:clrMapOvr>
    <a:masterClrMapping/>
  </p:clrMapOvr>
</p:sld>
</file>

<file path=ppt/theme/theme1.xml><?xml version="1.0" encoding="utf-8"?>
<a:theme xmlns:a="http://schemas.openxmlformats.org/drawingml/2006/main" name="색종이 상자">
  <a:themeElements>
    <a:clrScheme name="색종이 상자 1">
      <a:dk1>
        <a:srgbClr val="000000"/>
      </a:dk1>
      <a:lt1>
        <a:srgbClr val="FFFFFF"/>
      </a:lt1>
      <a:dk2>
        <a:srgbClr val="CC6600"/>
      </a:dk2>
      <a:lt2>
        <a:srgbClr val="F5B363"/>
      </a:lt2>
      <a:accent1>
        <a:srgbClr val="EB933B"/>
      </a:accent1>
      <a:accent2>
        <a:srgbClr val="F3C917"/>
      </a:accent2>
      <a:accent3>
        <a:srgbClr val="FFFFFF"/>
      </a:accent3>
      <a:accent4>
        <a:srgbClr val="000000"/>
      </a:accent4>
      <a:accent5>
        <a:srgbClr val="F3C8AF"/>
      </a:accent5>
      <a:accent6>
        <a:srgbClr val="DCB614"/>
      </a:accent6>
      <a:hlink>
        <a:srgbClr val="BB9321"/>
      </a:hlink>
      <a:folHlink>
        <a:srgbClr val="F1E785"/>
      </a:folHlink>
    </a:clrScheme>
    <a:fontScheme name="색종이 상자">
      <a:majorFont>
        <a:latin typeface="Times New Roman"/>
        <a:ea typeface="굴림"/>
        <a:cs typeface="Arial"/>
      </a:majorFont>
      <a:minorFont>
        <a:latin typeface="Times New Roman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색종이 상자 1">
        <a:dk1>
          <a:srgbClr val="000000"/>
        </a:dk1>
        <a:lt1>
          <a:srgbClr val="FFFFFF"/>
        </a:lt1>
        <a:dk2>
          <a:srgbClr val="CC6600"/>
        </a:dk2>
        <a:lt2>
          <a:srgbClr val="F5B363"/>
        </a:lt2>
        <a:accent1>
          <a:srgbClr val="EB933B"/>
        </a:accent1>
        <a:accent2>
          <a:srgbClr val="F3C917"/>
        </a:accent2>
        <a:accent3>
          <a:srgbClr val="FFFFFF"/>
        </a:accent3>
        <a:accent4>
          <a:srgbClr val="000000"/>
        </a:accent4>
        <a:accent5>
          <a:srgbClr val="F3C8AF"/>
        </a:accent5>
        <a:accent6>
          <a:srgbClr val="DCB614"/>
        </a:accent6>
        <a:hlink>
          <a:srgbClr val="BB9321"/>
        </a:hlink>
        <a:folHlink>
          <a:srgbClr val="F1E7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2">
        <a:dk1>
          <a:srgbClr val="000000"/>
        </a:dk1>
        <a:lt1>
          <a:srgbClr val="FFFFFF"/>
        </a:lt1>
        <a:dk2>
          <a:srgbClr val="7EA93F"/>
        </a:dk2>
        <a:lt2>
          <a:srgbClr val="C1D078"/>
        </a:lt2>
        <a:accent1>
          <a:srgbClr val="A3BC5E"/>
        </a:accent1>
        <a:accent2>
          <a:srgbClr val="DEA866"/>
        </a:accent2>
        <a:accent3>
          <a:srgbClr val="FFFFFF"/>
        </a:accent3>
        <a:accent4>
          <a:srgbClr val="000000"/>
        </a:accent4>
        <a:accent5>
          <a:srgbClr val="CEDAB6"/>
        </a:accent5>
        <a:accent6>
          <a:srgbClr val="C9985C"/>
        </a:accent6>
        <a:hlink>
          <a:srgbClr val="B65A22"/>
        </a:hlink>
        <a:folHlink>
          <a:srgbClr val="EACB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3">
        <a:dk1>
          <a:srgbClr val="000000"/>
        </a:dk1>
        <a:lt1>
          <a:srgbClr val="FFFFFF"/>
        </a:lt1>
        <a:dk2>
          <a:srgbClr val="D56755"/>
        </a:dk2>
        <a:lt2>
          <a:srgbClr val="F6C6C6"/>
        </a:lt2>
        <a:accent1>
          <a:srgbClr val="EC9780"/>
        </a:accent1>
        <a:accent2>
          <a:srgbClr val="ECA958"/>
        </a:accent2>
        <a:accent3>
          <a:srgbClr val="FFFFFF"/>
        </a:accent3>
        <a:accent4>
          <a:srgbClr val="000000"/>
        </a:accent4>
        <a:accent5>
          <a:srgbClr val="F4C9C0"/>
        </a:accent5>
        <a:accent6>
          <a:srgbClr val="D6994F"/>
        </a:accent6>
        <a:hlink>
          <a:srgbClr val="D97131"/>
        </a:hlink>
        <a:folHlink>
          <a:srgbClr val="F7CD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4">
        <a:dk1>
          <a:srgbClr val="000000"/>
        </a:dk1>
        <a:lt1>
          <a:srgbClr val="FFFFFF"/>
        </a:lt1>
        <a:dk2>
          <a:srgbClr val="990000"/>
        </a:dk2>
        <a:lt2>
          <a:srgbClr val="FDBDBB"/>
        </a:lt2>
        <a:accent1>
          <a:srgbClr val="DC4E4E"/>
        </a:accent1>
        <a:accent2>
          <a:srgbClr val="5984EF"/>
        </a:accent2>
        <a:accent3>
          <a:srgbClr val="FFFFFF"/>
        </a:accent3>
        <a:accent4>
          <a:srgbClr val="000000"/>
        </a:accent4>
        <a:accent5>
          <a:srgbClr val="EBB2B2"/>
        </a:accent5>
        <a:accent6>
          <a:srgbClr val="5077D9"/>
        </a:accent6>
        <a:hlink>
          <a:srgbClr val="1E44AE"/>
        </a:hlink>
        <a:folHlink>
          <a:srgbClr val="BDD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5">
        <a:dk1>
          <a:srgbClr val="000000"/>
        </a:dk1>
        <a:lt1>
          <a:srgbClr val="FFFFFF"/>
        </a:lt1>
        <a:dk2>
          <a:srgbClr val="1475A6"/>
        </a:dk2>
        <a:lt2>
          <a:srgbClr val="B9D4F7"/>
        </a:lt2>
        <a:accent1>
          <a:srgbClr val="69B0D7"/>
        </a:accent1>
        <a:accent2>
          <a:srgbClr val="51C5BF"/>
        </a:accent2>
        <a:accent3>
          <a:srgbClr val="FFFFFF"/>
        </a:accent3>
        <a:accent4>
          <a:srgbClr val="000000"/>
        </a:accent4>
        <a:accent5>
          <a:srgbClr val="B9D4E8"/>
        </a:accent5>
        <a:accent6>
          <a:srgbClr val="49B2AD"/>
        </a:accent6>
        <a:hlink>
          <a:srgbClr val="2F8C93"/>
        </a:hlink>
        <a:folHlink>
          <a:srgbClr val="9BE7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6">
        <a:dk1>
          <a:srgbClr val="000000"/>
        </a:dk1>
        <a:lt1>
          <a:srgbClr val="FFFFFF"/>
        </a:lt1>
        <a:dk2>
          <a:srgbClr val="A60000"/>
        </a:dk2>
        <a:lt2>
          <a:srgbClr val="FDC4C3"/>
        </a:lt2>
        <a:accent1>
          <a:srgbClr val="DB664F"/>
        </a:accent1>
        <a:accent2>
          <a:srgbClr val="76BAD2"/>
        </a:accent2>
        <a:accent3>
          <a:srgbClr val="FFFFFF"/>
        </a:accent3>
        <a:accent4>
          <a:srgbClr val="000000"/>
        </a:accent4>
        <a:accent5>
          <a:srgbClr val="EAB8B2"/>
        </a:accent5>
        <a:accent6>
          <a:srgbClr val="6AA8BE"/>
        </a:accent6>
        <a:hlink>
          <a:srgbClr val="30789C"/>
        </a:hlink>
        <a:folHlink>
          <a:srgbClr val="BCDA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7">
        <a:dk1>
          <a:srgbClr val="000000"/>
        </a:dk1>
        <a:lt1>
          <a:srgbClr val="FFFFFF"/>
        </a:lt1>
        <a:dk2>
          <a:srgbClr val="B57901"/>
        </a:dk2>
        <a:lt2>
          <a:srgbClr val="FFE149"/>
        </a:lt2>
        <a:accent1>
          <a:srgbClr val="F3BF01"/>
        </a:accent1>
        <a:accent2>
          <a:srgbClr val="F37C0F"/>
        </a:accent2>
        <a:accent3>
          <a:srgbClr val="FFFFFF"/>
        </a:accent3>
        <a:accent4>
          <a:srgbClr val="000000"/>
        </a:accent4>
        <a:accent5>
          <a:srgbClr val="F8DCAA"/>
        </a:accent5>
        <a:accent6>
          <a:srgbClr val="DC700C"/>
        </a:accent6>
        <a:hlink>
          <a:srgbClr val="C35219"/>
        </a:hlink>
        <a:folHlink>
          <a:srgbClr val="EEC1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8">
        <a:dk1>
          <a:srgbClr val="000000"/>
        </a:dk1>
        <a:lt1>
          <a:srgbClr val="FFFFFF"/>
        </a:lt1>
        <a:dk2>
          <a:srgbClr val="777777"/>
        </a:dk2>
        <a:lt2>
          <a:srgbClr val="DDDDDD"/>
        </a:lt2>
        <a:accent1>
          <a:srgbClr val="B2B2B2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78787"/>
        </a:accent6>
        <a:hlink>
          <a:srgbClr val="777777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색종이 상자</Template>
  <TotalTime>12579</TotalTime>
  <Words>223</Words>
  <Application>Microsoft Office PowerPoint</Application>
  <PresentationFormat>On-screen Show (4:3)</PresentationFormat>
  <Paragraphs>88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Gulim</vt:lpstr>
      <vt:lpstr>Arial</vt:lpstr>
      <vt:lpstr>Times New Roman</vt:lpstr>
      <vt:lpstr>Wingdings</vt:lpstr>
      <vt:lpstr>색종이 상자</vt:lpstr>
      <vt:lpstr>PowerPoint Presentation</vt:lpstr>
      <vt:lpstr>The White-Metzner Model</vt:lpstr>
      <vt:lpstr>The White-Metzner Model</vt:lpstr>
      <vt:lpstr>Oldroyd Models</vt:lpstr>
      <vt:lpstr>Oldroyd Models</vt:lpstr>
      <vt:lpstr>Oldroyd Models</vt:lpstr>
      <vt:lpstr>Material Functions of Oldroyd Model</vt:lpstr>
      <vt:lpstr>Some Tips on Constants of Model</vt:lpstr>
      <vt:lpstr>Response of 4-Constant Oldroyd Model</vt:lpstr>
      <vt:lpstr>Response of 4-Constant Oldroyd Model</vt:lpstr>
      <vt:lpstr>Response of 4-Constant Oldroyd Model</vt:lpstr>
      <vt:lpstr>Response of 4-Constant Oldroyd Model</vt:lpstr>
      <vt:lpstr>Response of 4-Constant Oldroyd Model</vt:lpstr>
      <vt:lpstr>Response of 4-Constant Oldroyd Model</vt:lpstr>
      <vt:lpstr>Response of 4-Constant Oldroyd Model</vt:lpstr>
      <vt:lpstr>The Giesekus Model</vt:lpstr>
      <vt:lpstr>The Giesekus Model</vt:lpstr>
      <vt:lpstr>The Giesekus Model</vt:lpstr>
      <vt:lpstr>Some Points about the Giesekus Model</vt:lpstr>
      <vt:lpstr>Response of the Giesekus Model</vt:lpstr>
      <vt:lpstr>Response of the Giesekus Model</vt:lpstr>
      <vt:lpstr>Response of the Giesekus Model</vt:lpstr>
      <vt:lpstr>Response of the Giesekus Model</vt:lpstr>
      <vt:lpstr>FENE-P Model</vt:lpstr>
      <vt:lpstr>Material Functions of FENE-P Model</vt:lpstr>
      <vt:lpstr>Some Tips on FENE-P Model</vt:lpstr>
      <vt:lpstr>Response of FENE-P Model</vt:lpstr>
      <vt:lpstr>Response of FENE-P Model</vt:lpstr>
      <vt:lpstr>The Phan-Thien Tanner (PTT) Model</vt:lpstr>
      <vt:lpstr>Response of PTT Model</vt:lpstr>
      <vt:lpstr>Response of PTT Model</vt:lpstr>
      <vt:lpstr>Response of PTT Model</vt:lpstr>
      <vt:lpstr>Integral Based Models</vt:lpstr>
      <vt:lpstr>Integral Based Models</vt:lpstr>
      <vt:lpstr>PowerPoint Presentation</vt:lpstr>
      <vt:lpstr>PowerPoint Presentation</vt:lpstr>
      <vt:lpstr>PowerPoint Presentation</vt:lpstr>
    </vt:vector>
  </TitlesOfParts>
  <Company>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Chap. 9. Rheology of Dispersed System</dc:title>
  <dc:creator>오인준</dc:creator>
  <cp:lastModifiedBy>-</cp:lastModifiedBy>
  <cp:revision>714</cp:revision>
  <dcterms:created xsi:type="dcterms:W3CDTF">2004-04-08T11:42:04Z</dcterms:created>
  <dcterms:modified xsi:type="dcterms:W3CDTF">2020-05-21T15:48:38Z</dcterms:modified>
</cp:coreProperties>
</file>