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ctiveX/activeX1.xml" ContentType="application/vnd.ms-office.activeX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notesSlides/notesSlide6.xml" ContentType="application/vnd.openxmlformats-officedocument.presentationml.notesSlide+xml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notesMasterIdLst>
    <p:notesMasterId r:id="rId76"/>
  </p:notesMasterIdLst>
  <p:sldIdLst>
    <p:sldId id="256" r:id="rId2"/>
    <p:sldId id="720" r:id="rId3"/>
    <p:sldId id="546" r:id="rId4"/>
    <p:sldId id="544" r:id="rId5"/>
    <p:sldId id="536" r:id="rId6"/>
    <p:sldId id="545" r:id="rId7"/>
    <p:sldId id="541" r:id="rId8"/>
    <p:sldId id="472" r:id="rId9"/>
    <p:sldId id="535" r:id="rId10"/>
    <p:sldId id="547" r:id="rId11"/>
    <p:sldId id="548" r:id="rId12"/>
    <p:sldId id="549" r:id="rId13"/>
    <p:sldId id="538" r:id="rId14"/>
    <p:sldId id="475" r:id="rId15"/>
    <p:sldId id="476" r:id="rId16"/>
    <p:sldId id="642" r:id="rId17"/>
    <p:sldId id="717" r:id="rId18"/>
    <p:sldId id="688" r:id="rId19"/>
    <p:sldId id="689" r:id="rId20"/>
    <p:sldId id="690" r:id="rId21"/>
    <p:sldId id="723" r:id="rId22"/>
    <p:sldId id="724" r:id="rId23"/>
    <p:sldId id="718" r:id="rId24"/>
    <p:sldId id="673" r:id="rId25"/>
    <p:sldId id="550" r:id="rId26"/>
    <p:sldId id="649" r:id="rId27"/>
    <p:sldId id="650" r:id="rId28"/>
    <p:sldId id="652" r:id="rId29"/>
    <p:sldId id="651" r:id="rId30"/>
    <p:sldId id="551" r:id="rId31"/>
    <p:sldId id="640" r:id="rId32"/>
    <p:sldId id="646" r:id="rId33"/>
    <p:sldId id="641" r:id="rId34"/>
    <p:sldId id="611" r:id="rId35"/>
    <p:sldId id="722" r:id="rId36"/>
    <p:sldId id="621" r:id="rId37"/>
    <p:sldId id="648" r:id="rId38"/>
    <p:sldId id="721" r:id="rId39"/>
    <p:sldId id="615" r:id="rId40"/>
    <p:sldId id="616" r:id="rId41"/>
    <p:sldId id="617" r:id="rId42"/>
    <p:sldId id="618" r:id="rId43"/>
    <p:sldId id="554" r:id="rId44"/>
    <p:sldId id="555" r:id="rId45"/>
    <p:sldId id="557" r:id="rId46"/>
    <p:sldId id="559" r:id="rId47"/>
    <p:sldId id="654" r:id="rId48"/>
    <p:sldId id="691" r:id="rId49"/>
    <p:sldId id="692" r:id="rId50"/>
    <p:sldId id="693" r:id="rId51"/>
    <p:sldId id="694" r:id="rId52"/>
    <p:sldId id="695" r:id="rId53"/>
    <p:sldId id="696" r:id="rId54"/>
    <p:sldId id="697" r:id="rId55"/>
    <p:sldId id="698" r:id="rId56"/>
    <p:sldId id="699" r:id="rId57"/>
    <p:sldId id="700" r:id="rId58"/>
    <p:sldId id="719" r:id="rId59"/>
    <p:sldId id="701" r:id="rId60"/>
    <p:sldId id="703" r:id="rId61"/>
    <p:sldId id="728" r:id="rId62"/>
    <p:sldId id="704" r:id="rId63"/>
    <p:sldId id="726" r:id="rId64"/>
    <p:sldId id="727" r:id="rId65"/>
    <p:sldId id="705" r:id="rId66"/>
    <p:sldId id="706" r:id="rId67"/>
    <p:sldId id="707" r:id="rId68"/>
    <p:sldId id="711" r:id="rId69"/>
    <p:sldId id="712" r:id="rId70"/>
    <p:sldId id="713" r:id="rId71"/>
    <p:sldId id="714" r:id="rId72"/>
    <p:sldId id="715" r:id="rId73"/>
    <p:sldId id="729" r:id="rId74"/>
    <p:sldId id="716" r:id="rId75"/>
  </p:sldIdLst>
  <p:sldSz cx="9144000" cy="6858000" type="screen4x3"/>
  <p:notesSz cx="6858000" cy="9144000"/>
  <p:defaultTextStyle>
    <a:defPPr>
      <a:defRPr lang="en-GB"/>
    </a:defPPr>
    <a:lvl1pPr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1pPr>
    <a:lvl2pPr marL="4572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2pPr>
    <a:lvl3pPr marL="9144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3pPr>
    <a:lvl4pPr marL="13716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4pPr>
    <a:lvl5pPr marL="18288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1"/>
    <a:srgbClr val="FFE8DD"/>
    <a:srgbClr val="FFBB99"/>
    <a:srgbClr val="3366FF"/>
    <a:srgbClr val="CC0000"/>
    <a:srgbClr val="009900"/>
    <a:srgbClr val="663300"/>
    <a:srgbClr val="800000"/>
    <a:srgbClr val="FF00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91" autoAdjust="0"/>
  </p:normalViewPr>
  <p:slideViewPr>
    <p:cSldViewPr>
      <p:cViewPr varScale="1">
        <p:scale>
          <a:sx n="74" d="100"/>
          <a:sy n="74" d="100"/>
        </p:scale>
        <p:origin x="6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4"/>
    </p:cViewPr>
  </p:sorterViewPr>
  <p:notesViewPr>
    <p:cSldViewPr>
      <p:cViewPr varScale="1">
        <p:scale>
          <a:sx n="40" d="100"/>
          <a:sy n="40" d="100"/>
        </p:scale>
        <p:origin x="-150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74.xml"/><Relationship Id="rId2" Type="http://schemas.openxmlformats.org/officeDocument/2006/relationships/slide" Target="slides/slide5.xml"/><Relationship Id="rId1" Type="http://schemas.openxmlformats.org/officeDocument/2006/relationships/slide" Target="slides/slide2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5512D116-5CC6-11CF-8D67-00AA00BDCE1D}" ax:persistence="persistStream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buSzTx/>
              <a:buFontTx/>
              <a:buNone/>
              <a:defRPr sz="1200"/>
            </a:lvl1pPr>
          </a:lstStyle>
          <a:p>
            <a:fld id="{452F6E0D-986D-42A2-AAD5-268782E463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139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65A88-5634-40BF-B9E1-50309403E2FB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086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BE53A2-FBB3-431C-8CFE-FF026F274D93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68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320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F6E0D-986D-42A2-AAD5-268782E4632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075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07D41-5656-42AB-B08E-2E15E7323D93}" type="slidenum">
              <a:rPr lang="ar-SA"/>
              <a:pPr/>
              <a:t>9</a:t>
            </a:fld>
            <a:endParaRPr lang="en-US"/>
          </a:p>
        </p:txBody>
      </p:sp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371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F6E0D-986D-42A2-AAD5-268782E46324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663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F6E0D-986D-42A2-AAD5-268782E46324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0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65A88-5634-40BF-B9E1-50309403E2FB}" type="slidenum">
              <a:rPr lang="en-US"/>
              <a:pPr/>
              <a:t>74</a:t>
            </a:fld>
            <a:endParaRPr lang="en-US" dirty="0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61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C18A1-76F9-42AA-BEE9-A006F43AB7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F627E2-DADB-459F-AE35-1001496E42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A3261-F112-496E-9979-668F00E6CE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B6EBA8D-F88F-41C1-9E4A-9430E126A4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95D1212-287E-4F03-BCA5-E32C6D5247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B92CB81-8CF1-491A-AAEF-3C45047D9E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D142D-6E4C-458B-82A7-8156520CF1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88DAB-A334-4241-88AD-13164D2B17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794719-51CB-4C38-B5AA-51B27E0737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F7BE4E-B27E-44F0-B055-5ADE542265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896252-0B55-4A90-812D-9C2FCCF6CD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53335-9E93-4E7A-A7F9-18460B09EF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59CA2-C81A-4687-8795-21BD8CC1F5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EBF8A-4BF6-4664-8211-D4C74700C5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3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buSzTx/>
              <a:buFontTx/>
              <a:buNone/>
              <a:defRPr sz="1400"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73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buSzTx/>
              <a:buFontTx/>
              <a:buNone/>
              <a:defRPr sz="1400"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buSzTx/>
              <a:buFontTx/>
              <a:buNone/>
              <a:defRPr sz="1400">
                <a:latin typeface="+mn-lt"/>
                <a:cs typeface="+mn-cs"/>
              </a:defRPr>
            </a:lvl1pPr>
          </a:lstStyle>
          <a:p>
            <a:fld id="{ED84CDC1-0A30-45F1-952E-7F4C59DC44C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.bin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6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hroodut.ac.ir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ekita.ir/" TargetMode="Externa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7.w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0.wm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wm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3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2.emf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4.wm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5.wmf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7" y="2362200"/>
            <a:ext cx="7000925" cy="1066800"/>
          </a:xfrm>
        </p:spPr>
        <p:txBody>
          <a:bodyPr/>
          <a:lstStyle/>
          <a:p>
            <a:pPr rtl="1"/>
            <a:r>
              <a:rPr lang="fa-IR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 Titr" pitchFamily="2" charset="-78"/>
                <a:cs typeface="B Titr" pitchFamily="2" charset="-78"/>
              </a:rPr>
              <a:t>مبانی کامپیوتر و برنامه نویسی</a:t>
            </a:r>
            <a:endParaRPr lang="en-GB" sz="4800" dirty="0">
              <a:latin typeface="Arial Unicode MS" pitchFamily="34" charset="-128"/>
              <a:cs typeface="Nazanin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488" y="4429132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a-IR" sz="4000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الگوريتم و فلوچارت</a:t>
            </a:r>
            <a:endParaRPr lang="en-US" sz="4000" dirty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>
          <a:xfrm>
            <a:off x="5600736" y="-24"/>
            <a:ext cx="3686172" cy="1143000"/>
          </a:xfrm>
        </p:spPr>
        <p:txBody>
          <a:bodyPr/>
          <a:lstStyle/>
          <a:p>
            <a:pPr rtl="1"/>
            <a:r>
              <a:rPr lang="fa-IR" altLang="zh-CN" sz="32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تعریف الگوریتم</a:t>
            </a:r>
            <a:endParaRPr lang="en-US" altLang="zh-CN" sz="3200" b="1" kern="1200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ubTitle" idx="4294967295"/>
          </p:nvPr>
        </p:nvSpPr>
        <p:spPr>
          <a:xfrm>
            <a:off x="539750" y="1214422"/>
            <a:ext cx="7704138" cy="2297118"/>
          </a:xfrm>
          <a:noFill/>
          <a:ln/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هر </a:t>
            </a:r>
            <a:r>
              <a:rPr lang="fa-IR" dirty="0">
                <a:cs typeface="B Lotus" pitchFamily="2" charset="-78"/>
              </a:rPr>
              <a:t>دستورالعملی که مراحل انجام کاری را با </a:t>
            </a:r>
            <a:r>
              <a:rPr lang="fa-IR" dirty="0">
                <a:solidFill>
                  <a:srgbClr val="FF0000"/>
                </a:solidFill>
                <a:cs typeface="B Lotus" pitchFamily="2" charset="-78"/>
              </a:rPr>
              <a:t>زبانی</a:t>
            </a:r>
            <a:r>
              <a:rPr lang="fa-IR" dirty="0">
                <a:cs typeface="B Lotus" pitchFamily="2" charset="-78"/>
              </a:rPr>
              <a:t> </a:t>
            </a:r>
            <a:r>
              <a:rPr lang="fa-IR" dirty="0">
                <a:solidFill>
                  <a:srgbClr val="FF0000"/>
                </a:solidFill>
                <a:cs typeface="B Lotus" pitchFamily="2" charset="-78"/>
              </a:rPr>
              <a:t>دقیق</a:t>
            </a:r>
            <a:r>
              <a:rPr lang="fa-IR" dirty="0">
                <a:cs typeface="B Lotus" pitchFamily="2" charset="-78"/>
              </a:rPr>
              <a:t> و با </a:t>
            </a:r>
            <a:r>
              <a:rPr lang="fa-IR" dirty="0">
                <a:solidFill>
                  <a:srgbClr val="FF0000"/>
                </a:solidFill>
                <a:cs typeface="B Lotus" pitchFamily="2" charset="-78"/>
              </a:rPr>
              <a:t>جزئیات کافی </a:t>
            </a:r>
            <a:r>
              <a:rPr lang="fa-IR" dirty="0">
                <a:cs typeface="B Lotus" pitchFamily="2" charset="-78"/>
              </a:rPr>
              <a:t>بیان نماید بطوریکه </a:t>
            </a:r>
            <a:r>
              <a:rPr lang="fa-IR" dirty="0">
                <a:solidFill>
                  <a:srgbClr val="FF0000"/>
                </a:solidFill>
                <a:cs typeface="B Lotus" pitchFamily="2" charset="-78"/>
              </a:rPr>
              <a:t>ترتیب مراحل </a:t>
            </a:r>
            <a:r>
              <a:rPr lang="fa-IR" dirty="0">
                <a:cs typeface="B Lotus" pitchFamily="2" charset="-78"/>
              </a:rPr>
              <a:t>و </a:t>
            </a:r>
            <a:r>
              <a:rPr lang="fa-IR" dirty="0">
                <a:solidFill>
                  <a:srgbClr val="FF0000"/>
                </a:solidFill>
                <a:cs typeface="B Lotus" pitchFamily="2" charset="-78"/>
              </a:rPr>
              <a:t>شرط خاتمه</a:t>
            </a:r>
            <a:r>
              <a:rPr lang="fa-IR" dirty="0">
                <a:cs typeface="B Lotus" pitchFamily="2" charset="-78"/>
              </a:rPr>
              <a:t> عملیات در آن </a:t>
            </a:r>
            <a:r>
              <a:rPr lang="fa-IR" dirty="0" smtClean="0">
                <a:cs typeface="B Lotus" pitchFamily="2" charset="-78"/>
              </a:rPr>
              <a:t>کاملاً </a:t>
            </a:r>
            <a:r>
              <a:rPr lang="fa-IR" dirty="0">
                <a:cs typeface="B Lotus" pitchFamily="2" charset="-78"/>
              </a:rPr>
              <a:t>مشخص شده باشد را الگوریتم گویند</a:t>
            </a:r>
            <a:r>
              <a:rPr lang="fa-IR" dirty="0" smtClean="0">
                <a:cs typeface="B Lotus" pitchFamily="2" charset="-78"/>
              </a:rPr>
              <a:t>.</a:t>
            </a:r>
            <a:endParaRPr lang="en-US" dirty="0">
              <a:cs typeface="B Lotus" pitchFamily="2" charset="-7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071810"/>
            <a:ext cx="1512437" cy="162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3012783" y="4714884"/>
            <a:ext cx="5416869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>
              <a:buFont typeface="Wingdings" pitchFamily="2" charset="2"/>
              <a:buChar char=";"/>
              <a:tabLst>
                <a:tab pos="182563" algn="l"/>
              </a:tabLst>
            </a:pPr>
            <a:r>
              <a:rPr lang="fa-IR" sz="3000" b="1" i="1" dirty="0">
                <a:solidFill>
                  <a:srgbClr val="A50021"/>
                </a:solidFill>
                <a:cs typeface="B Lotus" pitchFamily="2" charset="-78"/>
              </a:rPr>
              <a:t> دقيق </a:t>
            </a:r>
            <a:r>
              <a:rPr lang="fa-IR" sz="3000" b="1" i="1" dirty="0" smtClean="0">
                <a:solidFill>
                  <a:srgbClr val="A50021"/>
                </a:solidFill>
                <a:cs typeface="B Lotus" pitchFamily="2" charset="-78"/>
              </a:rPr>
              <a:t>باشد. </a:t>
            </a:r>
            <a:endParaRPr lang="en-US" sz="3000" b="1" i="1" dirty="0">
              <a:solidFill>
                <a:srgbClr val="A50021"/>
              </a:solidFill>
              <a:cs typeface="B Lotus" pitchFamily="2" charset="-78"/>
            </a:endParaRPr>
          </a:p>
          <a:p>
            <a:pPr algn="r">
              <a:buFont typeface="Wingdings" pitchFamily="2" charset="2"/>
              <a:buChar char=";"/>
              <a:tabLst>
                <a:tab pos="182563" algn="l"/>
              </a:tabLst>
            </a:pPr>
            <a:r>
              <a:rPr lang="fa-IR" sz="3000" b="1" i="1" dirty="0">
                <a:solidFill>
                  <a:srgbClr val="A50021"/>
                </a:solidFill>
                <a:cs typeface="B Lotus" pitchFamily="2" charset="-78"/>
              </a:rPr>
              <a:t> جزئيات كامل حل مسئله را داشته باشد.</a:t>
            </a:r>
            <a:endParaRPr lang="en-US" sz="3000" b="1" i="1" dirty="0">
              <a:solidFill>
                <a:srgbClr val="A50021"/>
              </a:solidFill>
              <a:cs typeface="B Lotus" pitchFamily="2" charset="-78"/>
            </a:endParaRPr>
          </a:p>
          <a:p>
            <a:pPr algn="r">
              <a:buFont typeface="Wingdings" pitchFamily="2" charset="2"/>
              <a:buChar char=";"/>
              <a:tabLst>
                <a:tab pos="182563" algn="l"/>
              </a:tabLst>
            </a:pPr>
            <a:r>
              <a:rPr lang="fa-IR" sz="3000" b="1" i="1" dirty="0" smtClean="0">
                <a:solidFill>
                  <a:srgbClr val="A50021"/>
                </a:solidFill>
                <a:cs typeface="B Lotus" pitchFamily="2" charset="-78"/>
              </a:rPr>
              <a:t> پايان</a:t>
            </a:r>
            <a:r>
              <a:rPr lang="fa-IR" sz="3000" b="1" i="1" dirty="0" smtClean="0">
                <a:solidFill>
                  <a:srgbClr val="A50021"/>
                </a:solidFill>
              </a:rPr>
              <a:t>‌</a:t>
            </a:r>
            <a:r>
              <a:rPr lang="fa-IR" sz="3000" b="1" i="1" dirty="0" smtClean="0">
                <a:solidFill>
                  <a:srgbClr val="A50021"/>
                </a:solidFill>
                <a:cs typeface="B Lotus" pitchFamily="2" charset="-78"/>
              </a:rPr>
              <a:t>پذير </a:t>
            </a:r>
            <a:r>
              <a:rPr lang="fa-IR" sz="3000" b="1" i="1" dirty="0">
                <a:solidFill>
                  <a:srgbClr val="A50021"/>
                </a:solidFill>
                <a:cs typeface="B Lotus" pitchFamily="2" charset="-78"/>
              </a:rPr>
              <a:t>باشد.</a:t>
            </a:r>
          </a:p>
        </p:txBody>
      </p:sp>
    </p:spTree>
  </p:cSld>
  <p:clrMapOvr>
    <a:masterClrMapping/>
  </p:clrMapOvr>
  <p:transition spd="slow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815050" y="142852"/>
            <a:ext cx="3328982" cy="850900"/>
          </a:xfrm>
        </p:spPr>
        <p:txBody>
          <a:bodyPr/>
          <a:lstStyle/>
          <a:p>
            <a:pPr rtl="1"/>
            <a:r>
              <a:rPr lang="fa-IR" altLang="zh-CN" sz="40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fa-IR" altLang="zh-CN" sz="32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تعریف الگوریتم</a:t>
            </a:r>
            <a:endParaRPr lang="en-US" altLang="zh-CN" sz="3200" b="1" kern="1200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42984"/>
            <a:ext cx="8229600" cy="4535487"/>
          </a:xfrm>
        </p:spPr>
        <p:txBody>
          <a:bodyPr/>
          <a:lstStyle/>
          <a:p>
            <a:pPr algn="just" rtl="1">
              <a:buClr>
                <a:schemeClr val="tx1"/>
              </a:buClr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منظور </a:t>
            </a:r>
            <a:r>
              <a:rPr lang="fa-IR" dirty="0">
                <a:cs typeface="B Lotus" pitchFamily="2" charset="-78"/>
              </a:rPr>
              <a:t>از </a:t>
            </a:r>
            <a:r>
              <a:rPr lang="fa-I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Lotus" pitchFamily="2" charset="-78"/>
              </a:rPr>
              <a:t>زبان دقیق</a:t>
            </a:r>
            <a:r>
              <a:rPr lang="fa-IR" sz="2400" dirty="0">
                <a:cs typeface="B Lotus" pitchFamily="2" charset="-78"/>
              </a:rPr>
              <a:t>: آن است که الگوریتم </a:t>
            </a:r>
            <a:r>
              <a:rPr lang="fa-IR" sz="2400" dirty="0" smtClean="0">
                <a:cs typeface="B Lotus" pitchFamily="2" charset="-78"/>
              </a:rPr>
              <a:t>دقیقاً </a:t>
            </a:r>
            <a:r>
              <a:rPr lang="fa-IR" sz="2400" dirty="0">
                <a:cs typeface="B Lotus" pitchFamily="2" charset="-78"/>
              </a:rPr>
              <a:t>به همان صورتیکه مورد نظر نویسنده است اجرا گردد</a:t>
            </a:r>
            <a:r>
              <a:rPr lang="fa-IR" sz="2400" dirty="0" smtClean="0">
                <a:cs typeface="B Lotus" pitchFamily="2" charset="-78"/>
              </a:rPr>
              <a:t>.</a:t>
            </a:r>
          </a:p>
          <a:p>
            <a:pPr algn="just" rtl="1">
              <a:buClr>
                <a:schemeClr val="tx1"/>
              </a:buClr>
              <a:buNone/>
            </a:pPr>
            <a:endParaRPr lang="fa-IR" sz="2400" dirty="0">
              <a:cs typeface="B Lotus" pitchFamily="2" charset="-78"/>
            </a:endParaRPr>
          </a:p>
          <a:p>
            <a:pPr algn="just" rtl="1">
              <a:buClr>
                <a:schemeClr val="tx1"/>
              </a:buClr>
              <a:buFont typeface="Wingdings" pitchFamily="2" charset="2"/>
              <a:buChar char=";"/>
            </a:pPr>
            <a:r>
              <a:rPr lang="fa-IR" dirty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منظور از </a:t>
            </a:r>
            <a:r>
              <a:rPr lang="fa-I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Lotus" pitchFamily="2" charset="-78"/>
              </a:rPr>
              <a:t>جزئیات </a:t>
            </a:r>
            <a:r>
              <a:rPr lang="fa-IR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Lotus" pitchFamily="2" charset="-78"/>
              </a:rPr>
              <a:t>کافی</a:t>
            </a:r>
            <a:r>
              <a:rPr lang="fa-IR" sz="2400" dirty="0" smtClean="0">
                <a:cs typeface="B Lotus" pitchFamily="2" charset="-78"/>
              </a:rPr>
              <a:t>، </a:t>
            </a:r>
            <a:r>
              <a:rPr lang="fa-IR" sz="2400" dirty="0">
                <a:cs typeface="B Lotus" pitchFamily="2" charset="-78"/>
              </a:rPr>
              <a:t>آن است که در طول اجرای الگوریتم عملیات ناشناخته پیش نیامده و باعث انحراف از مسیر و هدف اصلی نگردد</a:t>
            </a:r>
            <a:r>
              <a:rPr lang="fa-IR" sz="2400" dirty="0" smtClean="0">
                <a:cs typeface="B Lotus" pitchFamily="2" charset="-78"/>
              </a:rPr>
              <a:t>.</a:t>
            </a:r>
          </a:p>
          <a:p>
            <a:pPr algn="just" rtl="1">
              <a:buClr>
                <a:schemeClr val="tx1"/>
              </a:buClr>
              <a:buFont typeface="Wingdings" pitchFamily="2" charset="2"/>
              <a:buChar char=";"/>
            </a:pPr>
            <a:endParaRPr lang="fa-IR" sz="2400" dirty="0">
              <a:cs typeface="B Lotus" pitchFamily="2" charset="-78"/>
            </a:endParaRPr>
          </a:p>
          <a:p>
            <a:pPr algn="just" rtl="1">
              <a:buClr>
                <a:schemeClr val="tx1"/>
              </a:buClr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منظور </a:t>
            </a:r>
            <a:r>
              <a:rPr lang="fa-IR" dirty="0">
                <a:cs typeface="B Lotus" pitchFamily="2" charset="-78"/>
              </a:rPr>
              <a:t>از </a:t>
            </a:r>
            <a:r>
              <a:rPr lang="fa-I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Lotus" pitchFamily="2" charset="-78"/>
              </a:rPr>
              <a:t>ترتیب مراحل</a:t>
            </a:r>
            <a:r>
              <a:rPr lang="fa-IR" sz="2400" dirty="0">
                <a:cs typeface="B Lotus" pitchFamily="2" charset="-78"/>
              </a:rPr>
              <a:t>، آن است که مراحل اجرای الگوریتم قدم به قدم و با رعایت تقدم و </a:t>
            </a:r>
            <a:r>
              <a:rPr lang="fa-IR" sz="2400" dirty="0" smtClean="0">
                <a:cs typeface="B Lotus" pitchFamily="2" charset="-78"/>
              </a:rPr>
              <a:t>تأخر </a:t>
            </a:r>
            <a:r>
              <a:rPr lang="fa-IR" sz="2400" dirty="0">
                <a:cs typeface="B Lotus" pitchFamily="2" charset="-78"/>
              </a:rPr>
              <a:t>مشخص شده باشد</a:t>
            </a:r>
            <a:r>
              <a:rPr lang="fa-IR" sz="2400" dirty="0" smtClean="0">
                <a:cs typeface="B Lotus" pitchFamily="2" charset="-78"/>
              </a:rPr>
              <a:t>.</a:t>
            </a:r>
          </a:p>
          <a:p>
            <a:pPr algn="just" rtl="1">
              <a:buClr>
                <a:schemeClr val="tx1"/>
              </a:buClr>
              <a:buFont typeface="Wingdings" pitchFamily="2" charset="2"/>
              <a:buChar char=";"/>
            </a:pPr>
            <a:endParaRPr lang="fa-IR" sz="2400" dirty="0">
              <a:cs typeface="B Lotus" pitchFamily="2" charset="-78"/>
            </a:endParaRPr>
          </a:p>
          <a:p>
            <a:pPr algn="just" rtl="1">
              <a:buClr>
                <a:schemeClr val="tx1"/>
              </a:buClr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منظور </a:t>
            </a:r>
            <a:r>
              <a:rPr lang="fa-IR" dirty="0">
                <a:cs typeface="B Lotus" pitchFamily="2" charset="-78"/>
              </a:rPr>
              <a:t>از </a:t>
            </a:r>
            <a:r>
              <a:rPr lang="fa-I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Lotus" pitchFamily="2" charset="-78"/>
              </a:rPr>
              <a:t>شرط خاتمه</a:t>
            </a:r>
            <a:r>
              <a:rPr lang="fa-IR" sz="2400" dirty="0">
                <a:cs typeface="B Lotus" pitchFamily="2" charset="-78"/>
              </a:rPr>
              <a:t>، پایان پذیر بودن الگوریتم </a:t>
            </a:r>
            <a:r>
              <a:rPr lang="fa-IR" sz="2400" dirty="0" smtClean="0">
                <a:cs typeface="B Lotus" pitchFamily="2" charset="-78"/>
              </a:rPr>
              <a:t>می‌باشد </a:t>
            </a:r>
            <a:r>
              <a:rPr lang="fa-IR" sz="2400" dirty="0">
                <a:cs typeface="B Lotus" pitchFamily="2" charset="-78"/>
              </a:rPr>
              <a:t>و </a:t>
            </a:r>
            <a:r>
              <a:rPr lang="fa-IR" sz="2400" dirty="0" smtClean="0">
                <a:cs typeface="B Lotus" pitchFamily="2" charset="-78"/>
              </a:rPr>
              <a:t>به هرحال </a:t>
            </a:r>
            <a:r>
              <a:rPr lang="fa-IR" sz="2400" dirty="0">
                <a:cs typeface="B Lotus" pitchFamily="2" charset="-78"/>
              </a:rPr>
              <a:t>الگوریتم باید در زمانی دلخواه و تحت </a:t>
            </a:r>
            <a:r>
              <a:rPr lang="fa-IR" sz="2400" dirty="0" smtClean="0">
                <a:cs typeface="B Lotus" pitchFamily="2" charset="-78"/>
              </a:rPr>
              <a:t>شرط </a:t>
            </a:r>
            <a:r>
              <a:rPr lang="fa-IR" sz="2400" dirty="0">
                <a:cs typeface="B Lotus" pitchFamily="2" charset="-78"/>
              </a:rPr>
              <a:t>یا شرایط داده شده خاتمه پذیرد.</a:t>
            </a:r>
            <a:endParaRPr lang="fa-IR" dirty="0">
              <a:cs typeface="B Lotus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6446" y="-24"/>
            <a:ext cx="3186106" cy="1143000"/>
          </a:xfrm>
        </p:spPr>
        <p:txBody>
          <a:bodyPr/>
          <a:lstStyle/>
          <a:p>
            <a:pPr algn="r" rtl="1"/>
            <a:r>
              <a:rPr lang="fa-IR" altLang="zh-CN" sz="32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مراحل </a:t>
            </a:r>
            <a:r>
              <a:rPr lang="fa-IR" altLang="zh-CN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الگوريتم </a:t>
            </a:r>
            <a:endParaRPr lang="en-US" altLang="zh-CN" sz="3200" b="1" kern="12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726023" name="Rectangle 7"/>
          <p:cNvSpPr>
            <a:spLocks noChangeArrowheads="1"/>
          </p:cNvSpPr>
          <p:nvPr/>
        </p:nvSpPr>
        <p:spPr bwMode="auto">
          <a:xfrm>
            <a:off x="928662" y="1285860"/>
            <a:ext cx="7790108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Low"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براي </a:t>
            </a:r>
            <a:r>
              <a:rPr lang="fa-IR" dirty="0">
                <a:cs typeface="B Lotus" pitchFamily="2" charset="-78"/>
              </a:rPr>
              <a:t>حل يك مسئله بايد الگوريتم آن مسئله را مشخص كنيم (يا بيابيم</a:t>
            </a:r>
            <a:r>
              <a:rPr lang="fa-IR" dirty="0" smtClean="0">
                <a:cs typeface="B Lotus" pitchFamily="2" charset="-78"/>
              </a:rPr>
              <a:t>) كه </a:t>
            </a:r>
            <a:r>
              <a:rPr lang="fa-IR" dirty="0">
                <a:cs typeface="B Lotus" pitchFamily="2" charset="-78"/>
              </a:rPr>
              <a:t>اصطلاحاً طراحي الگوريتم براي آن مسئله ناميده مي</a:t>
            </a:r>
            <a:r>
              <a:rPr lang="fa-IR" dirty="0"/>
              <a:t>‌</a:t>
            </a:r>
            <a:r>
              <a:rPr lang="fa-IR" dirty="0">
                <a:cs typeface="B Lotus" pitchFamily="2" charset="-78"/>
              </a:rPr>
              <a:t>شود. در طراحي </a:t>
            </a:r>
            <a:r>
              <a:rPr lang="fa-IR" dirty="0" smtClean="0">
                <a:cs typeface="B Lotus" pitchFamily="2" charset="-78"/>
              </a:rPr>
              <a:t>الگوريتم </a:t>
            </a:r>
            <a:r>
              <a:rPr lang="fa-IR" dirty="0">
                <a:cs typeface="B Lotus" pitchFamily="2" charset="-78"/>
              </a:rPr>
              <a:t>معمولاً سه مرحله زير را از هم جدا مي</a:t>
            </a:r>
            <a:r>
              <a:rPr lang="fa-IR" dirty="0"/>
              <a:t>‌</a:t>
            </a:r>
            <a:r>
              <a:rPr lang="fa-IR" dirty="0">
                <a:cs typeface="B Lotus" pitchFamily="2" charset="-78"/>
              </a:rPr>
              <a:t>كنند:</a:t>
            </a:r>
          </a:p>
        </p:txBody>
      </p:sp>
      <p:sp>
        <p:nvSpPr>
          <p:cNvPr id="726024" name="Rectangle 8"/>
          <p:cNvSpPr>
            <a:spLocks noChangeArrowheads="1"/>
          </p:cNvSpPr>
          <p:nvPr/>
        </p:nvSpPr>
        <p:spPr bwMode="auto">
          <a:xfrm>
            <a:off x="5127639" y="3429000"/>
            <a:ext cx="2373319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buFont typeface="Wingdings" pitchFamily="2" charset="2"/>
              <a:buChar char=";"/>
              <a:tabLst>
                <a:tab pos="182563" algn="l"/>
              </a:tabLst>
            </a:pPr>
            <a:r>
              <a:rPr lang="fa-IR" b="1" i="1" dirty="0" smtClean="0">
                <a:solidFill>
                  <a:srgbClr val="009900"/>
                </a:solidFill>
                <a:cs typeface="B Lotus" pitchFamily="2" charset="-78"/>
              </a:rPr>
              <a:t> خواندن </a:t>
            </a:r>
            <a:r>
              <a:rPr lang="fa-IR" b="1" i="1" dirty="0">
                <a:solidFill>
                  <a:srgbClr val="009900"/>
                </a:solidFill>
                <a:cs typeface="B Lotus" pitchFamily="2" charset="-78"/>
              </a:rPr>
              <a:t>داده</a:t>
            </a:r>
            <a:r>
              <a:rPr lang="fa-IR" b="1" i="1" dirty="0">
                <a:solidFill>
                  <a:srgbClr val="009900"/>
                </a:solidFill>
              </a:rPr>
              <a:t>‌</a:t>
            </a:r>
            <a:r>
              <a:rPr lang="fa-IR" b="1" i="1" dirty="0">
                <a:solidFill>
                  <a:srgbClr val="009900"/>
                </a:solidFill>
                <a:cs typeface="B Lotus" pitchFamily="2" charset="-78"/>
              </a:rPr>
              <a:t>ها</a:t>
            </a:r>
            <a:endParaRPr lang="en-US" b="1" i="1" dirty="0">
              <a:solidFill>
                <a:srgbClr val="009900"/>
              </a:solidFill>
              <a:cs typeface="B Lotus" pitchFamily="2" charset="-78"/>
            </a:endParaRPr>
          </a:p>
          <a:p>
            <a:pPr algn="r">
              <a:buFont typeface="Wingdings" pitchFamily="2" charset="2"/>
              <a:buChar char=";"/>
              <a:tabLst>
                <a:tab pos="182563" algn="l"/>
              </a:tabLst>
            </a:pPr>
            <a:r>
              <a:rPr lang="fa-IR" b="1" i="1" dirty="0" smtClean="0">
                <a:solidFill>
                  <a:srgbClr val="009900"/>
                </a:solidFill>
                <a:cs typeface="B Lotus" pitchFamily="2" charset="-78"/>
              </a:rPr>
              <a:t> انجام </a:t>
            </a:r>
            <a:r>
              <a:rPr lang="fa-IR" b="1" i="1" dirty="0">
                <a:solidFill>
                  <a:srgbClr val="009900"/>
                </a:solidFill>
                <a:cs typeface="B Lotus" pitchFamily="2" charset="-78"/>
              </a:rPr>
              <a:t>محاسبات</a:t>
            </a:r>
            <a:endParaRPr lang="en-US" b="1" i="1" dirty="0">
              <a:solidFill>
                <a:srgbClr val="009900"/>
              </a:solidFill>
              <a:cs typeface="B Lotus" pitchFamily="2" charset="-78"/>
            </a:endParaRPr>
          </a:p>
          <a:p>
            <a:pPr algn="r">
              <a:buFont typeface="Wingdings" pitchFamily="2" charset="2"/>
              <a:buChar char=";"/>
              <a:tabLst>
                <a:tab pos="182563" algn="l"/>
              </a:tabLst>
            </a:pPr>
            <a:r>
              <a:rPr lang="fa-IR" b="1" i="1" dirty="0" smtClean="0">
                <a:solidFill>
                  <a:srgbClr val="009900"/>
                </a:solidFill>
                <a:cs typeface="B Lotus" pitchFamily="2" charset="-78"/>
              </a:rPr>
              <a:t> خروجي</a:t>
            </a:r>
            <a:r>
              <a:rPr lang="fa-IR" b="1" i="1" dirty="0" smtClean="0">
                <a:solidFill>
                  <a:srgbClr val="009900"/>
                </a:solidFill>
              </a:rPr>
              <a:t>‌</a:t>
            </a:r>
            <a:r>
              <a:rPr lang="fa-IR" b="1" i="1" dirty="0" smtClean="0">
                <a:solidFill>
                  <a:srgbClr val="009900"/>
                </a:solidFill>
                <a:cs typeface="B Lotus" pitchFamily="2" charset="-78"/>
              </a:rPr>
              <a:t>ها</a:t>
            </a:r>
            <a:endParaRPr lang="fa-IR" b="1" i="1" dirty="0">
              <a:solidFill>
                <a:srgbClr val="009900"/>
              </a:solidFill>
              <a:cs typeface="B Lotus" pitchFamily="2" charset="-78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2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6023" grpId="0"/>
      <p:bldP spid="7260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86422" y="142852"/>
            <a:ext cx="3686172" cy="868346"/>
          </a:xfrm>
        </p:spPr>
        <p:txBody>
          <a:bodyPr/>
          <a:lstStyle/>
          <a:p>
            <a:pPr rtl="1"/>
            <a:r>
              <a:rPr lang="fa-IR" sz="32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مراحل </a:t>
            </a:r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تهیه </a:t>
            </a:r>
            <a:r>
              <a:rPr lang="fa-IR" sz="32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الگوریتم</a:t>
            </a:r>
            <a:r>
              <a:rPr lang="fa-IR" sz="4000" dirty="0"/>
              <a:t/>
            </a:r>
            <a:br>
              <a:rPr lang="fa-IR" sz="4000" dirty="0"/>
            </a:br>
            <a:endParaRPr lang="en-US" sz="2400" dirty="0"/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000108"/>
            <a:ext cx="8401080" cy="4525963"/>
          </a:xfrm>
        </p:spPr>
        <p:txBody>
          <a:bodyPr/>
          <a:lstStyle/>
          <a:p>
            <a:pPr algn="just" rtl="1">
              <a:lnSpc>
                <a:spcPct val="90000"/>
              </a:lnSpc>
              <a:buFont typeface="Wingdings" pitchFamily="2" charset="2"/>
              <a:buNone/>
            </a:pPr>
            <a:r>
              <a:rPr lang="fa-IR" dirty="0" smtClean="0">
                <a:cs typeface="B Lotus" pitchFamily="2" charset="-78"/>
              </a:rPr>
              <a:t>1- </a:t>
            </a:r>
            <a:r>
              <a:rPr lang="fa-IR" sz="2800" dirty="0">
                <a:cs typeface="B Lotus" pitchFamily="2" charset="-78"/>
              </a:rPr>
              <a:t>تعریف </a:t>
            </a:r>
            <a:r>
              <a:rPr lang="fa-IR" sz="2800" dirty="0">
                <a:solidFill>
                  <a:srgbClr val="FF0000"/>
                </a:solidFill>
                <a:cs typeface="B Lotus" pitchFamily="2" charset="-78"/>
              </a:rPr>
              <a:t>دقیق</a:t>
            </a:r>
            <a:r>
              <a:rPr lang="fa-IR" sz="2800" dirty="0">
                <a:cs typeface="B Lotus" pitchFamily="2" charset="-78"/>
              </a:rPr>
              <a:t> مسئله: باید مسئله را تجزیه و تحلیل کرده تا کوچکترین ابهامی در فهم آن وجود نداشته باشد</a:t>
            </a:r>
            <a:r>
              <a:rPr lang="fa-IR" sz="2800" dirty="0" smtClean="0">
                <a:cs typeface="B Lotus" pitchFamily="2" charset="-78"/>
              </a:rPr>
              <a:t>.</a:t>
            </a:r>
          </a:p>
          <a:p>
            <a:pPr algn="just" rtl="1">
              <a:lnSpc>
                <a:spcPct val="90000"/>
              </a:lnSpc>
              <a:buFont typeface="Wingdings" pitchFamily="2" charset="2"/>
              <a:buNone/>
            </a:pPr>
            <a:endParaRPr lang="fa-IR" sz="2800" dirty="0"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None/>
            </a:pPr>
            <a:r>
              <a:rPr lang="fa-IR" sz="2800" dirty="0">
                <a:cs typeface="B Lotus" pitchFamily="2" charset="-78"/>
              </a:rPr>
              <a:t>2- تعیین عوامل </a:t>
            </a:r>
            <a:r>
              <a:rPr lang="fa-IR" sz="2800" dirty="0" smtClean="0">
                <a:solidFill>
                  <a:srgbClr val="C00000"/>
                </a:solidFill>
                <a:cs typeface="B Lotus" pitchFamily="2" charset="-78"/>
              </a:rPr>
              <a:t>اصلی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>
                <a:cs typeface="B Lotus" pitchFamily="2" charset="-78"/>
              </a:rPr>
              <a:t>مورد </a:t>
            </a:r>
            <a:r>
              <a:rPr lang="fa-IR" sz="2800" dirty="0" smtClean="0">
                <a:cs typeface="B Lotus" pitchFamily="2" charset="-78"/>
              </a:rPr>
              <a:t>نیاز</a:t>
            </a:r>
          </a:p>
          <a:p>
            <a:pPr algn="just" rtl="1">
              <a:lnSpc>
                <a:spcPct val="90000"/>
              </a:lnSpc>
              <a:buFont typeface="Wingdings" pitchFamily="2" charset="2"/>
              <a:buNone/>
            </a:pPr>
            <a:endParaRPr lang="fa-IR" sz="2800" dirty="0"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None/>
            </a:pPr>
            <a:r>
              <a:rPr lang="fa-IR" sz="2800" dirty="0">
                <a:cs typeface="B Lotus" pitchFamily="2" charset="-78"/>
              </a:rPr>
              <a:t>3- تعیین ورودی و خروجی مسئله : (</a:t>
            </a:r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cs typeface="B Lotus" pitchFamily="2" charset="-78"/>
              </a:rPr>
              <a:t>داده‌ها </a:t>
            </a: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Lotus" pitchFamily="2" charset="-78"/>
              </a:rPr>
              <a:t>و اطلاعات</a:t>
            </a:r>
            <a:r>
              <a:rPr lang="fa-IR" sz="2800" dirty="0" smtClean="0">
                <a:cs typeface="B Lotus" pitchFamily="2" charset="-78"/>
              </a:rPr>
              <a:t>)</a:t>
            </a:r>
          </a:p>
          <a:p>
            <a:pPr algn="just" rtl="1">
              <a:lnSpc>
                <a:spcPct val="90000"/>
              </a:lnSpc>
              <a:buFont typeface="Wingdings" pitchFamily="2" charset="2"/>
              <a:buNone/>
            </a:pPr>
            <a:endParaRPr lang="fa-IR" sz="2800" dirty="0"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None/>
            </a:pPr>
            <a:r>
              <a:rPr lang="fa-IR" sz="2800" dirty="0">
                <a:cs typeface="B Lotus" pitchFamily="2" charset="-78"/>
              </a:rPr>
              <a:t>4- بررسی راه </a:t>
            </a:r>
            <a:r>
              <a:rPr lang="fa-IR" sz="2800" dirty="0" smtClean="0">
                <a:cs typeface="B Lotus" pitchFamily="2" charset="-78"/>
              </a:rPr>
              <a:t>حل‌های </a:t>
            </a:r>
            <a:r>
              <a:rPr lang="fa-IR" sz="2800" u="sng" dirty="0">
                <a:cs typeface="B Lotus" pitchFamily="2" charset="-78"/>
              </a:rPr>
              <a:t>مختلف</a:t>
            </a:r>
            <a:r>
              <a:rPr lang="fa-IR" sz="2800" dirty="0"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مسئله</a:t>
            </a:r>
          </a:p>
          <a:p>
            <a:pPr algn="just" rtl="1">
              <a:lnSpc>
                <a:spcPct val="90000"/>
              </a:lnSpc>
              <a:buFont typeface="Wingdings" pitchFamily="2" charset="2"/>
              <a:buNone/>
            </a:pPr>
            <a:endParaRPr lang="fa-IR" sz="2800" dirty="0"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None/>
            </a:pPr>
            <a:r>
              <a:rPr lang="fa-IR" sz="2800" dirty="0">
                <a:cs typeface="B Lotus" pitchFamily="2" charset="-78"/>
              </a:rPr>
              <a:t>5- انتخاب یک راه حل </a:t>
            </a:r>
            <a:r>
              <a:rPr lang="fa-IR" sz="2800" b="1" dirty="0">
                <a:cs typeface="B Lotus" pitchFamily="2" charset="-78"/>
              </a:rPr>
              <a:t>مناسب</a:t>
            </a:r>
            <a:r>
              <a:rPr lang="fa-IR" sz="2800" dirty="0">
                <a:cs typeface="B Lotus" pitchFamily="2" charset="-78"/>
              </a:rPr>
              <a:t> </a:t>
            </a:r>
            <a:endParaRPr lang="fa-IR" sz="2800" dirty="0" smtClean="0"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None/>
            </a:pPr>
            <a:endParaRPr lang="fa-IR" sz="2800" dirty="0"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None/>
            </a:pPr>
            <a:r>
              <a:rPr lang="fa-IR" sz="2800" dirty="0">
                <a:cs typeface="B Lotus" pitchFamily="2" charset="-78"/>
              </a:rPr>
              <a:t>6- اشکال زدایی</a:t>
            </a:r>
            <a:endParaRPr lang="en-US" sz="2800" dirty="0">
              <a:cs typeface="B Lotus" pitchFamily="2" charset="-7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471" name="Rectangle 7"/>
          <p:cNvSpPr>
            <a:spLocks noChangeArrowheads="1"/>
          </p:cNvSpPr>
          <p:nvPr/>
        </p:nvSpPr>
        <p:spPr bwMode="auto">
          <a:xfrm>
            <a:off x="714348" y="357166"/>
            <a:ext cx="8081986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Low">
              <a:spcBef>
                <a:spcPct val="0"/>
              </a:spcBef>
              <a:buFont typeface="Wingdings" pitchFamily="2" charset="2"/>
              <a:buChar char=";"/>
            </a:pPr>
            <a:r>
              <a:rPr lang="en-US" sz="2500" b="1" dirty="0" smtClean="0">
                <a:solidFill>
                  <a:srgbClr val="9900CC"/>
                </a:solidFill>
                <a:cs typeface="B Lotus" pitchFamily="2" charset="-78"/>
              </a:rPr>
              <a:t> </a:t>
            </a:r>
            <a:r>
              <a:rPr lang="fa-IR" b="1" dirty="0">
                <a:solidFill>
                  <a:srgbClr val="000099"/>
                </a:solidFill>
                <a:cs typeface="B Lotus" pitchFamily="2" charset="-78"/>
              </a:rPr>
              <a:t>الگوريتمي بنويسيد كه دو عدد از ورودي دريافت </a:t>
            </a:r>
            <a:r>
              <a:rPr lang="fa-IR" b="1" dirty="0" smtClean="0">
                <a:solidFill>
                  <a:srgbClr val="000099"/>
                </a:solidFill>
                <a:cs typeface="B Lotus" pitchFamily="2" charset="-78"/>
              </a:rPr>
              <a:t>كرده، مجموع </a:t>
            </a:r>
            <a:r>
              <a:rPr lang="fa-IR" b="1" dirty="0">
                <a:solidFill>
                  <a:srgbClr val="000099"/>
                </a:solidFill>
                <a:cs typeface="B Lotus" pitchFamily="2" charset="-78"/>
              </a:rPr>
              <a:t>دو عدد را محاسبه و چاپ نمايد.</a:t>
            </a:r>
          </a:p>
        </p:txBody>
      </p:sp>
      <p:sp>
        <p:nvSpPr>
          <p:cNvPr id="702473" name="Rectangle 9"/>
          <p:cNvSpPr>
            <a:spLocks noChangeArrowheads="1"/>
          </p:cNvSpPr>
          <p:nvPr/>
        </p:nvSpPr>
        <p:spPr bwMode="auto">
          <a:xfrm>
            <a:off x="247650" y="29273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02472" name="Text Box 8"/>
          <p:cNvSpPr txBox="1">
            <a:spLocks noChangeArrowheads="1"/>
          </p:cNvSpPr>
          <p:nvPr/>
        </p:nvSpPr>
        <p:spPr bwMode="auto">
          <a:xfrm>
            <a:off x="428596" y="1857364"/>
            <a:ext cx="8358214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2200" b="1" dirty="0">
                <a:solidFill>
                  <a:srgbClr val="A50021"/>
                </a:solidFill>
                <a:ea typeface="Times New Roman" pitchFamily="18" charset="0"/>
                <a:cs typeface="B Nazanin" pitchFamily="2" charset="-78"/>
              </a:rPr>
              <a:t>        </a:t>
            </a:r>
            <a:r>
              <a:rPr lang="fa-IR" sz="2200" b="1" u="sng" dirty="0">
                <a:solidFill>
                  <a:srgbClr val="A50021"/>
                </a:solidFill>
                <a:ea typeface="Times New Roman" pitchFamily="18" charset="0"/>
                <a:cs typeface="B Nazanin" pitchFamily="2" charset="-78"/>
              </a:rPr>
              <a:t>خروجي‌ها </a:t>
            </a:r>
            <a:r>
              <a:rPr lang="fa-IR" sz="2200" b="1" dirty="0">
                <a:solidFill>
                  <a:srgbClr val="A50021"/>
                </a:solidFill>
                <a:ea typeface="Times New Roman" pitchFamily="18" charset="0"/>
                <a:cs typeface="B Nazanin" pitchFamily="2" charset="-78"/>
              </a:rPr>
              <a:t>                                       </a:t>
            </a:r>
            <a:r>
              <a:rPr lang="fa-IR" sz="2200" b="1" u="sng" dirty="0">
                <a:solidFill>
                  <a:srgbClr val="A50021"/>
                </a:solidFill>
                <a:ea typeface="Times New Roman" pitchFamily="18" charset="0"/>
                <a:cs typeface="B Nazanin" pitchFamily="2" charset="-78"/>
              </a:rPr>
              <a:t>انجام محاسبات</a:t>
            </a:r>
            <a:r>
              <a:rPr lang="fa-IR" sz="2200" b="1" dirty="0">
                <a:solidFill>
                  <a:srgbClr val="A50021"/>
                </a:solidFill>
                <a:ea typeface="Times New Roman" pitchFamily="18" charset="0"/>
                <a:cs typeface="B Nazanin" pitchFamily="2" charset="-78"/>
              </a:rPr>
              <a:t>                            </a:t>
            </a:r>
            <a:r>
              <a:rPr lang="fa-IR" sz="2200" b="1" u="sng" dirty="0">
                <a:solidFill>
                  <a:srgbClr val="A50021"/>
                </a:solidFill>
                <a:ea typeface="Times New Roman" pitchFamily="18" charset="0"/>
                <a:cs typeface="B Nazanin" pitchFamily="2" charset="-78"/>
              </a:rPr>
              <a:t>وروديها</a:t>
            </a:r>
            <a:endParaRPr lang="en-US" sz="2200" b="1" u="sng" dirty="0">
              <a:solidFill>
                <a:srgbClr val="A50021"/>
              </a:solidFill>
              <a:ea typeface="Times New Roman" pitchFamily="18" charset="0"/>
              <a:cs typeface="B Nazanin" pitchFamily="2" charset="-78"/>
            </a:endParaRPr>
          </a:p>
          <a:p>
            <a:pPr algn="r">
              <a:spcBef>
                <a:spcPct val="0"/>
              </a:spcBef>
              <a:buFontTx/>
              <a:buNone/>
            </a:pPr>
            <a:endParaRPr lang="en-US" sz="2200" b="1" dirty="0">
              <a:solidFill>
                <a:srgbClr val="A50021"/>
              </a:solidFill>
            </a:endParaRPr>
          </a:p>
          <a:p>
            <a:pPr algn="r">
              <a:spcBef>
                <a:spcPct val="0"/>
              </a:spcBef>
              <a:buFontTx/>
              <a:buNone/>
            </a:pPr>
            <a:r>
              <a:rPr lang="en-US" sz="2200" b="1" dirty="0">
                <a:solidFill>
                  <a:srgbClr val="A50021"/>
                </a:solidFill>
                <a:cs typeface="B Nazanin" pitchFamily="2" charset="-78"/>
              </a:rPr>
              <a:t>       </a:t>
            </a:r>
            <a:r>
              <a:rPr lang="fa-IR" sz="2200" b="1" dirty="0">
                <a:solidFill>
                  <a:srgbClr val="A50021"/>
                </a:solidFill>
                <a:cs typeface="B Nazanin" pitchFamily="2" charset="-78"/>
              </a:rPr>
              <a:t>مجموع دو عدد                                  جمع دو عدد                           </a:t>
            </a:r>
            <a:r>
              <a:rPr lang="en-US" sz="2200" b="1" dirty="0">
                <a:solidFill>
                  <a:srgbClr val="A50021"/>
                </a:solidFill>
                <a:cs typeface="B Nazanin" pitchFamily="2" charset="-78"/>
              </a:rPr>
              <a:t>a  ,  b    </a:t>
            </a:r>
            <a:r>
              <a:rPr lang="fa-IR" sz="2200" b="1" dirty="0">
                <a:solidFill>
                  <a:srgbClr val="A50021"/>
                </a:solidFill>
                <a:cs typeface="B Nazanin" pitchFamily="2" charset="-78"/>
              </a:rPr>
              <a:t>                                </a:t>
            </a:r>
            <a:endParaRPr lang="en-US" sz="2200" b="1" dirty="0">
              <a:solidFill>
                <a:srgbClr val="A50021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2200" b="1" dirty="0">
                <a:solidFill>
                  <a:srgbClr val="A50021"/>
                </a:solidFill>
                <a:cs typeface="B Nazanin" pitchFamily="2" charset="-78"/>
              </a:rPr>
              <a:t>                                                                 </a:t>
            </a:r>
            <a:endParaRPr lang="en-US" sz="2200" b="1" dirty="0">
              <a:solidFill>
                <a:srgbClr val="A50021"/>
              </a:solidFill>
            </a:endParaRPr>
          </a:p>
        </p:txBody>
      </p:sp>
      <p:sp>
        <p:nvSpPr>
          <p:cNvPr id="702474" name="Rectangle 10"/>
          <p:cNvSpPr>
            <a:spLocks noChangeArrowheads="1"/>
          </p:cNvSpPr>
          <p:nvPr/>
        </p:nvSpPr>
        <p:spPr bwMode="auto">
          <a:xfrm>
            <a:off x="2540178" y="3505200"/>
            <a:ext cx="6051658" cy="22467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514350" indent="-514350" algn="justLow">
              <a:spcBef>
                <a:spcPct val="0"/>
              </a:spcBef>
              <a:buFont typeface="+mj-lt"/>
              <a:buAutoNum type="arabicPeriod"/>
            </a:pPr>
            <a:r>
              <a:rPr lang="fa-IR" b="1" dirty="0" smtClean="0">
                <a:solidFill>
                  <a:srgbClr val="009900"/>
                </a:solidFill>
                <a:ea typeface="Times New Roman" pitchFamily="18" charset="0"/>
                <a:cs typeface="B Nazanin" pitchFamily="2" charset="-78"/>
              </a:rPr>
              <a:t>شروع </a:t>
            </a:r>
            <a:r>
              <a:rPr lang="fa-IR" b="1" dirty="0" smtClean="0">
                <a:solidFill>
                  <a:srgbClr val="009900"/>
                </a:solidFill>
                <a:cs typeface="B Nazanin" pitchFamily="2" charset="-78"/>
              </a:rPr>
              <a:t>  </a:t>
            </a:r>
          </a:p>
          <a:p>
            <a:pPr marL="514350" indent="-514350" algn="justLow">
              <a:spcBef>
                <a:spcPct val="0"/>
              </a:spcBef>
              <a:buFont typeface="+mj-lt"/>
              <a:buAutoNum type="arabicPeriod"/>
            </a:pPr>
            <a:r>
              <a:rPr lang="en-US" b="1" dirty="0" smtClean="0">
                <a:solidFill>
                  <a:srgbClr val="009900"/>
                </a:solidFill>
                <a:cs typeface="B Nazanin" pitchFamily="2" charset="-78"/>
              </a:rPr>
              <a:t>b</a:t>
            </a:r>
            <a:r>
              <a:rPr lang="fa-IR" b="1" dirty="0" smtClean="0">
                <a:solidFill>
                  <a:srgbClr val="009900"/>
                </a:solidFill>
                <a:cs typeface="B Nazanin" pitchFamily="2" charset="-78"/>
              </a:rPr>
              <a:t> و </a:t>
            </a:r>
            <a:r>
              <a:rPr lang="en-US" b="1" dirty="0" smtClean="0">
                <a:solidFill>
                  <a:srgbClr val="009900"/>
                </a:solidFill>
                <a:cs typeface="B Nazanin" pitchFamily="2" charset="-78"/>
              </a:rPr>
              <a:t>a</a:t>
            </a:r>
            <a:r>
              <a:rPr lang="fa-IR" b="1" dirty="0" smtClean="0">
                <a:solidFill>
                  <a:srgbClr val="009900"/>
                </a:solidFill>
                <a:cs typeface="B Nazanin" pitchFamily="2" charset="-78"/>
              </a:rPr>
              <a:t> </a:t>
            </a:r>
            <a:r>
              <a:rPr lang="fa-IR" b="1" dirty="0">
                <a:solidFill>
                  <a:srgbClr val="009900"/>
                </a:solidFill>
                <a:cs typeface="B Nazanin" pitchFamily="2" charset="-78"/>
              </a:rPr>
              <a:t>را بخوان</a:t>
            </a:r>
            <a:r>
              <a:rPr lang="fa-IR" b="1" dirty="0" smtClean="0">
                <a:solidFill>
                  <a:srgbClr val="009900"/>
                </a:solidFill>
                <a:cs typeface="B Nazanin" pitchFamily="2" charset="-78"/>
              </a:rPr>
              <a:t>. </a:t>
            </a:r>
          </a:p>
          <a:p>
            <a:pPr marL="514350" indent="-514350" algn="justLow">
              <a:spcBef>
                <a:spcPct val="0"/>
              </a:spcBef>
              <a:buFont typeface="+mj-lt"/>
              <a:buAutoNum type="arabicPeriod"/>
            </a:pPr>
            <a:r>
              <a:rPr lang="fa-IR" b="1" dirty="0" smtClean="0">
                <a:solidFill>
                  <a:srgbClr val="009900"/>
                </a:solidFill>
                <a:cs typeface="B Nazanin" pitchFamily="2" charset="-78"/>
              </a:rPr>
              <a:t>مجموع </a:t>
            </a:r>
            <a:r>
              <a:rPr lang="en-US" b="1" dirty="0" smtClean="0">
                <a:solidFill>
                  <a:srgbClr val="009900"/>
                </a:solidFill>
                <a:cs typeface="B Nazanin" pitchFamily="2" charset="-78"/>
              </a:rPr>
              <a:t>b </a:t>
            </a:r>
            <a:r>
              <a:rPr lang="fa-IR" b="1" dirty="0" smtClean="0">
                <a:solidFill>
                  <a:srgbClr val="009900"/>
                </a:solidFill>
                <a:cs typeface="B Nazanin" pitchFamily="2" charset="-78"/>
              </a:rPr>
              <a:t> و</a:t>
            </a:r>
            <a:r>
              <a:rPr lang="en-US" b="1" dirty="0" smtClean="0">
                <a:solidFill>
                  <a:srgbClr val="009900"/>
                </a:solidFill>
                <a:cs typeface="B Nazanin" pitchFamily="2" charset="-78"/>
              </a:rPr>
              <a:t>a</a:t>
            </a:r>
            <a:r>
              <a:rPr lang="fa-IR" b="1" dirty="0" smtClean="0">
                <a:solidFill>
                  <a:srgbClr val="009900"/>
                </a:solidFill>
                <a:cs typeface="B Nazanin" pitchFamily="2" charset="-78"/>
              </a:rPr>
              <a:t> </a:t>
            </a:r>
            <a:r>
              <a:rPr lang="fa-IR" b="1" dirty="0">
                <a:solidFill>
                  <a:srgbClr val="009900"/>
                </a:solidFill>
                <a:cs typeface="B Nazanin" pitchFamily="2" charset="-78"/>
              </a:rPr>
              <a:t>را محاسبه و در </a:t>
            </a:r>
            <a:r>
              <a:rPr lang="en-US" b="1" dirty="0">
                <a:solidFill>
                  <a:srgbClr val="009900"/>
                </a:solidFill>
                <a:cs typeface="B Nazanin" pitchFamily="2" charset="-78"/>
              </a:rPr>
              <a:t>sum</a:t>
            </a:r>
            <a:r>
              <a:rPr lang="fa-IR" b="1" dirty="0">
                <a:solidFill>
                  <a:srgbClr val="009900"/>
                </a:solidFill>
                <a:cs typeface="B Nazanin" pitchFamily="2" charset="-78"/>
              </a:rPr>
              <a:t> قرار بده</a:t>
            </a:r>
            <a:r>
              <a:rPr lang="fa-IR" b="1" dirty="0" smtClean="0">
                <a:solidFill>
                  <a:srgbClr val="009900"/>
                </a:solidFill>
                <a:cs typeface="B Nazanin" pitchFamily="2" charset="-78"/>
              </a:rPr>
              <a:t>.</a:t>
            </a:r>
            <a:endParaRPr lang="fa-IR" b="1" dirty="0">
              <a:solidFill>
                <a:srgbClr val="009900"/>
              </a:solidFill>
              <a:cs typeface="B Nazanin" pitchFamily="2" charset="-78"/>
            </a:endParaRPr>
          </a:p>
          <a:p>
            <a:pPr marL="514350" indent="-514350" algn="justLow">
              <a:spcBef>
                <a:spcPct val="0"/>
              </a:spcBef>
              <a:buFont typeface="+mj-lt"/>
              <a:buAutoNum type="arabicPeriod"/>
            </a:pPr>
            <a:r>
              <a:rPr lang="en-US" b="1" dirty="0" smtClean="0">
                <a:solidFill>
                  <a:srgbClr val="009900"/>
                </a:solidFill>
                <a:cs typeface="B Nazanin" pitchFamily="2" charset="-78"/>
              </a:rPr>
              <a:t>sum</a:t>
            </a:r>
            <a:r>
              <a:rPr lang="fa-IR" b="1" dirty="0" smtClean="0">
                <a:solidFill>
                  <a:srgbClr val="009900"/>
                </a:solidFill>
                <a:cs typeface="B Nazanin" pitchFamily="2" charset="-78"/>
              </a:rPr>
              <a:t> </a:t>
            </a:r>
            <a:r>
              <a:rPr lang="fa-IR" b="1" dirty="0">
                <a:solidFill>
                  <a:srgbClr val="009900"/>
                </a:solidFill>
                <a:cs typeface="B Nazanin" pitchFamily="2" charset="-78"/>
              </a:rPr>
              <a:t>را در خروجي چاپ </a:t>
            </a:r>
            <a:r>
              <a:rPr lang="fa-IR" b="1" dirty="0" smtClean="0">
                <a:solidFill>
                  <a:srgbClr val="009900"/>
                </a:solidFill>
                <a:cs typeface="B Nazanin" pitchFamily="2" charset="-78"/>
              </a:rPr>
              <a:t>كن.</a:t>
            </a:r>
            <a:endParaRPr lang="fa-IR" b="1" dirty="0">
              <a:solidFill>
                <a:srgbClr val="009900"/>
              </a:solidFill>
              <a:cs typeface="B Nazanin" pitchFamily="2" charset="-78"/>
            </a:endParaRPr>
          </a:p>
          <a:p>
            <a:pPr marL="514350" indent="-514350" algn="justLow">
              <a:spcBef>
                <a:spcPct val="0"/>
              </a:spcBef>
              <a:buFont typeface="+mj-lt"/>
              <a:buAutoNum type="arabicPeriod"/>
            </a:pPr>
            <a:r>
              <a:rPr lang="fa-IR" b="1" dirty="0" smtClean="0">
                <a:solidFill>
                  <a:srgbClr val="009900"/>
                </a:solidFill>
                <a:cs typeface="B Nazanin" pitchFamily="2" charset="-78"/>
              </a:rPr>
              <a:t>پايان</a:t>
            </a:r>
            <a:endParaRPr lang="fa-IR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0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0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0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24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0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2472" grpId="0" animBg="1"/>
      <p:bldP spid="7024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505" name="Rectangle 17"/>
          <p:cNvSpPr>
            <a:spLocks noChangeArrowheads="1"/>
          </p:cNvSpPr>
          <p:nvPr/>
        </p:nvSpPr>
        <p:spPr bwMode="auto">
          <a:xfrm>
            <a:off x="0" y="2676525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03504" name="Text Box 16"/>
          <p:cNvSpPr txBox="1">
            <a:spLocks noChangeArrowheads="1"/>
          </p:cNvSpPr>
          <p:nvPr/>
        </p:nvSpPr>
        <p:spPr bwMode="auto">
          <a:xfrm>
            <a:off x="0" y="1500174"/>
            <a:ext cx="8659813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52352" bIns="38088"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a-IR" sz="2400" b="1" u="sng" dirty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خروجي</a:t>
            </a:r>
            <a:r>
              <a:rPr lang="fa-IR" sz="2400" b="1" u="sng" dirty="0">
                <a:solidFill>
                  <a:srgbClr val="009900"/>
                </a:solidFill>
                <a:latin typeface="Arial" pitchFamily="34" charset="0"/>
                <a:cs typeface="B Nazanin" pitchFamily="2" charset="-78"/>
              </a:rPr>
              <a:t>‌</a:t>
            </a:r>
            <a:r>
              <a:rPr lang="fa-IR" sz="2400" b="1" u="sng" dirty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ها</a:t>
            </a:r>
            <a:r>
              <a:rPr lang="fa-IR" sz="2400" b="1" i="1" dirty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     </a:t>
            </a:r>
            <a:r>
              <a:rPr lang="fa-IR" sz="2400" b="1" i="1" dirty="0" smtClean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                 </a:t>
            </a:r>
            <a:r>
              <a:rPr lang="fa-IR" sz="2400" b="1" u="sng" dirty="0" smtClean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 </a:t>
            </a:r>
            <a:r>
              <a:rPr lang="fa-IR" sz="2400" b="1" u="sng" dirty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انجام محاسبات</a:t>
            </a:r>
            <a:r>
              <a:rPr lang="fa-IR" sz="2400" b="1" i="1" dirty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       </a:t>
            </a:r>
            <a:r>
              <a:rPr lang="fa-IR" sz="2400" b="1" i="1" dirty="0" smtClean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  </a:t>
            </a:r>
            <a:r>
              <a:rPr lang="en-US" sz="2400" b="1" i="1" dirty="0" smtClean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    </a:t>
            </a:r>
            <a:r>
              <a:rPr lang="fa-IR" sz="2400" b="1" i="1" dirty="0" smtClean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   </a:t>
            </a:r>
            <a:r>
              <a:rPr lang="en-US" sz="2400" b="1" i="1" dirty="0" smtClean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  </a:t>
            </a:r>
            <a:r>
              <a:rPr lang="fa-IR" sz="2400" b="1" u="sng" dirty="0" smtClean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وروديها</a:t>
            </a:r>
            <a:r>
              <a:rPr lang="en-US" sz="2400" b="1" dirty="0" smtClean="0">
                <a:solidFill>
                  <a:srgbClr val="009900"/>
                </a:solidFill>
                <a:latin typeface="Arial" pitchFamily="34" charset="0"/>
                <a:cs typeface="B Lotus" pitchFamily="2" charset="-78"/>
              </a:rPr>
              <a:t>        </a:t>
            </a:r>
            <a:endParaRPr lang="en-US" sz="2400" b="1" i="1" dirty="0">
              <a:solidFill>
                <a:srgbClr val="009900"/>
              </a:solidFill>
              <a:latin typeface="Arial" pitchFamily="34" charset="0"/>
              <a:cs typeface="B Lotus" pitchFamily="2" charset="-78"/>
            </a:endParaRPr>
          </a:p>
          <a:p>
            <a:pPr algn="r">
              <a:spcBef>
                <a:spcPct val="0"/>
              </a:spcBef>
              <a:buFontTx/>
              <a:buNone/>
            </a:pPr>
            <a:r>
              <a:rPr lang="fa-IR" sz="2400" b="1" dirty="0">
                <a:solidFill>
                  <a:srgbClr val="009900"/>
                </a:solidFill>
                <a:ea typeface="Times New Roman" pitchFamily="18" charset="0"/>
                <a:cs typeface="B Lotus" pitchFamily="2" charset="-78"/>
              </a:rPr>
              <a:t>       چاپ مجموع                    محاسبه مجموع                          </a:t>
            </a:r>
            <a:r>
              <a:rPr lang="en-US" sz="2400" b="1" dirty="0">
                <a:solidFill>
                  <a:srgbClr val="009900"/>
                </a:solidFill>
                <a:ea typeface="Times New Roman" pitchFamily="18" charset="0"/>
                <a:cs typeface="B Lotus" pitchFamily="2" charset="-78"/>
              </a:rPr>
              <a:t>a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a-IR" sz="2400" b="1" dirty="0">
                <a:solidFill>
                  <a:srgbClr val="009900"/>
                </a:solidFill>
                <a:cs typeface="B Lotus" pitchFamily="2" charset="-78"/>
              </a:rPr>
              <a:t>       چاپ ميانگين                   محاسبه ميانگين                      </a:t>
            </a:r>
            <a:r>
              <a:rPr lang="fa-IR" sz="2400" b="1" dirty="0" smtClean="0">
                <a:solidFill>
                  <a:srgbClr val="009900"/>
                </a:solidFill>
                <a:cs typeface="B Lotus" pitchFamily="2" charset="-78"/>
              </a:rPr>
              <a:t> </a:t>
            </a:r>
            <a:r>
              <a:rPr lang="en-US" sz="2400" b="1" dirty="0" smtClean="0">
                <a:solidFill>
                  <a:srgbClr val="009900"/>
                </a:solidFill>
                <a:cs typeface="B Lotus" pitchFamily="2" charset="-78"/>
              </a:rPr>
              <a:t>  </a:t>
            </a:r>
            <a:r>
              <a:rPr lang="fa-IR" sz="2400" b="1" dirty="0" smtClean="0">
                <a:solidFill>
                  <a:srgbClr val="009900"/>
                </a:solidFill>
                <a:cs typeface="B Lotus" pitchFamily="2" charset="-78"/>
              </a:rPr>
              <a:t> </a:t>
            </a:r>
            <a:r>
              <a:rPr lang="en-US" sz="2400" b="1" dirty="0">
                <a:solidFill>
                  <a:srgbClr val="009900"/>
                </a:solidFill>
                <a:cs typeface="B Lotus" pitchFamily="2" charset="-78"/>
              </a:rPr>
              <a:t>b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a-IR" sz="2400" b="1" dirty="0" smtClean="0">
                <a:solidFill>
                  <a:srgbClr val="009900"/>
                </a:solidFill>
                <a:cs typeface="B Lotus" pitchFamily="2" charset="-78"/>
              </a:rPr>
              <a:t> </a:t>
            </a:r>
            <a:r>
              <a:rPr lang="en-US" sz="2400" b="1" dirty="0" smtClean="0">
                <a:solidFill>
                  <a:srgbClr val="009900"/>
                </a:solidFill>
                <a:cs typeface="B Lotus" pitchFamily="2" charset="-78"/>
              </a:rPr>
              <a:t>   c                                                                                            </a:t>
            </a:r>
            <a:r>
              <a:rPr lang="fa-IR" sz="2400" b="1" dirty="0" smtClean="0">
                <a:solidFill>
                  <a:srgbClr val="009900"/>
                </a:solidFill>
                <a:cs typeface="B Lotus" pitchFamily="2" charset="-78"/>
              </a:rPr>
              <a:t>             </a:t>
            </a:r>
            <a:r>
              <a:rPr lang="en-US" sz="2400" b="1" dirty="0" smtClean="0">
                <a:solidFill>
                  <a:srgbClr val="009900"/>
                </a:solidFill>
                <a:cs typeface="B Lotus" pitchFamily="2" charset="-78"/>
              </a:rPr>
              <a:t>  </a:t>
            </a:r>
            <a:endParaRPr lang="fa-IR" sz="2400" b="1" dirty="0">
              <a:solidFill>
                <a:srgbClr val="009900"/>
              </a:solidFill>
              <a:cs typeface="B Lotus" pitchFamily="2" charset="-78"/>
            </a:endParaRPr>
          </a:p>
        </p:txBody>
      </p:sp>
      <p:sp>
        <p:nvSpPr>
          <p:cNvPr id="703507" name="Rectangle 19"/>
          <p:cNvSpPr>
            <a:spLocks noChangeArrowheads="1"/>
          </p:cNvSpPr>
          <p:nvPr/>
        </p:nvSpPr>
        <p:spPr bwMode="auto">
          <a:xfrm>
            <a:off x="1231900" y="3357563"/>
            <a:ext cx="6765925" cy="26776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514350" indent="-514350" algn="r">
              <a:buFont typeface="+mj-lt"/>
              <a:buAutoNum type="arabicPeriod"/>
            </a:pP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شروع </a:t>
            </a:r>
          </a:p>
          <a:p>
            <a:pPr marL="514350" indent="-514350" algn="r">
              <a:buFont typeface="+mj-lt"/>
              <a:buAutoNum type="arabicPeriod"/>
            </a:pP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سه 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عدد از ورودي 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بخوان.</a:t>
            </a:r>
          </a:p>
          <a:p>
            <a:pPr marL="514350" indent="-514350" algn="r">
              <a:buFont typeface="+mj-lt"/>
              <a:buAutoNum type="arabicPeriod"/>
            </a:pP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مجموع 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سه عدد را محاسبه و در </a:t>
            </a:r>
            <a:r>
              <a:rPr lang="en-US" b="1" dirty="0">
                <a:solidFill>
                  <a:srgbClr val="A50021"/>
                </a:solidFill>
                <a:cs typeface="B Lotus" pitchFamily="2" charset="-78"/>
              </a:rPr>
              <a:t>sum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 قرار 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بده.</a:t>
            </a:r>
          </a:p>
          <a:p>
            <a:pPr marL="514350" indent="-514350" algn="r">
              <a:buFont typeface="+mj-lt"/>
              <a:buAutoNum type="arabicPeriod"/>
            </a:pPr>
            <a:r>
              <a:rPr lang="en-US" b="1" dirty="0" smtClean="0">
                <a:solidFill>
                  <a:srgbClr val="A50021"/>
                </a:solidFill>
                <a:cs typeface="B Lotus" pitchFamily="2" charset="-78"/>
              </a:rPr>
              <a:t>sum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 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را بر سه تقسيم كرده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،</a:t>
            </a:r>
            <a:r>
              <a:rPr lang="en-US" b="1" dirty="0" smtClean="0">
                <a:solidFill>
                  <a:srgbClr val="A50021"/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در </a:t>
            </a:r>
            <a:r>
              <a:rPr lang="en-US" b="1" dirty="0" err="1" smtClean="0">
                <a:solidFill>
                  <a:srgbClr val="A50021"/>
                </a:solidFill>
                <a:cs typeface="B Lotus" pitchFamily="2" charset="-78"/>
              </a:rPr>
              <a:t>avg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 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قرار 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بده.</a:t>
            </a:r>
          </a:p>
          <a:p>
            <a:pPr marL="514350" indent="-514350" algn="r">
              <a:buFont typeface="+mj-lt"/>
              <a:buAutoNum type="arabicPeriod"/>
            </a:pPr>
            <a:r>
              <a:rPr lang="en-US" b="1" dirty="0" err="1" smtClean="0">
                <a:solidFill>
                  <a:srgbClr val="A50021"/>
                </a:solidFill>
                <a:cs typeface="B Lotus" pitchFamily="2" charset="-78"/>
              </a:rPr>
              <a:t>avg</a:t>
            </a:r>
            <a:r>
              <a:rPr lang="en-US" b="1" dirty="0" smtClean="0">
                <a:solidFill>
                  <a:srgbClr val="A50021"/>
                </a:solidFill>
                <a:cs typeface="B Lotus" pitchFamily="2" charset="-78"/>
              </a:rPr>
              <a:t> </a:t>
            </a:r>
            <a:r>
              <a:rPr lang="en-US" b="1" dirty="0">
                <a:solidFill>
                  <a:srgbClr val="A50021"/>
                </a:solidFill>
                <a:cs typeface="B Lotus" pitchFamily="2" charset="-78"/>
              </a:rPr>
              <a:t>, </a:t>
            </a:r>
            <a:r>
              <a:rPr lang="en-US" b="1" dirty="0" smtClean="0">
                <a:solidFill>
                  <a:srgbClr val="A50021"/>
                </a:solidFill>
                <a:cs typeface="B Lotus" pitchFamily="2" charset="-78"/>
              </a:rPr>
              <a:t>sum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 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را در خروجي چاپ 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كن.</a:t>
            </a:r>
          </a:p>
          <a:p>
            <a:pPr marL="514350" indent="-514350" algn="r">
              <a:buFont typeface="+mj-lt"/>
              <a:buAutoNum type="arabicPeriod"/>
            </a:pP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پايان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.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99713" y="260315"/>
            <a:ext cx="8901443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0"/>
              </a:spcBef>
              <a:buFont typeface="Wingdings" pitchFamily="2" charset="2"/>
              <a:buChar char=";"/>
            </a:pPr>
            <a:r>
              <a:rPr lang="fa-IR" sz="2800" b="1" dirty="0" smtClean="0">
                <a:solidFill>
                  <a:srgbClr val="000099"/>
                </a:solidFill>
                <a:cs typeface="B Lotus" pitchFamily="2" charset="-78"/>
              </a:rPr>
              <a:t> الگوريتمي </a:t>
            </a:r>
            <a:r>
              <a:rPr lang="fa-IR" sz="2800" b="1" dirty="0">
                <a:solidFill>
                  <a:srgbClr val="000099"/>
                </a:solidFill>
                <a:cs typeface="B Lotus" pitchFamily="2" charset="-78"/>
              </a:rPr>
              <a:t>بنويسيد كه سه عدد از ورودي دريافت </a:t>
            </a:r>
            <a:r>
              <a:rPr lang="fa-IR" sz="2800" b="1" dirty="0" smtClean="0">
                <a:solidFill>
                  <a:srgbClr val="000099"/>
                </a:solidFill>
                <a:cs typeface="B Lotus" pitchFamily="2" charset="-78"/>
              </a:rPr>
              <a:t>كرده، </a:t>
            </a:r>
            <a:r>
              <a:rPr lang="fa-IR" sz="2800" b="1" dirty="0">
                <a:solidFill>
                  <a:srgbClr val="000099"/>
                </a:solidFill>
                <a:cs typeface="B Lotus" pitchFamily="2" charset="-78"/>
              </a:rPr>
              <a:t>مجموع و </a:t>
            </a:r>
            <a:r>
              <a:rPr lang="fa-IR" sz="2800" b="1" dirty="0" smtClean="0">
                <a:solidFill>
                  <a:srgbClr val="000099"/>
                </a:solidFill>
                <a:cs typeface="B Lotus" pitchFamily="2" charset="-78"/>
              </a:rPr>
              <a:t>ميانگين </a:t>
            </a:r>
            <a:r>
              <a:rPr lang="fa-IR" sz="2800" b="1" dirty="0">
                <a:solidFill>
                  <a:srgbClr val="000099"/>
                </a:solidFill>
                <a:cs typeface="B Lotus" pitchFamily="2" charset="-78"/>
              </a:rPr>
              <a:t>سه عدد را محاسبه و چاپ كند.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0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70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3504" grpId="0"/>
      <p:bldP spid="7035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0" y="142852"/>
            <a:ext cx="3857620" cy="681022"/>
          </a:xfrm>
        </p:spPr>
        <p:txBody>
          <a:bodyPr/>
          <a:lstStyle/>
          <a:p>
            <a:pPr algn="r" rtl="1"/>
            <a:r>
              <a:rPr lang="fa-IR" b="1" dirty="0" smtClean="0">
                <a:solidFill>
                  <a:srgbClr val="003399"/>
                </a:solidFill>
                <a:cs typeface="Titr" pitchFamily="2" charset="-78"/>
              </a:rPr>
              <a:t>-</a:t>
            </a:r>
            <a:r>
              <a:rPr lang="en-US" b="1" dirty="0" smtClean="0">
                <a:solidFill>
                  <a:srgbClr val="003399"/>
                </a:solidFill>
                <a:cs typeface="Titr" pitchFamily="2" charset="-78"/>
              </a:rPr>
              <a:t> </a:t>
            </a:r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متغيرها </a:t>
            </a:r>
            <a:r>
              <a:rPr lang="en-US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(Variables)</a:t>
            </a:r>
            <a:r>
              <a:rPr lang="fa-IR" b="1" dirty="0">
                <a:solidFill>
                  <a:srgbClr val="003399"/>
                </a:solidFill>
                <a:cs typeface="Titr" pitchFamily="2" charset="-78"/>
              </a:rPr>
              <a:t> </a:t>
            </a:r>
            <a:endParaRPr lang="en-US" b="1" dirty="0">
              <a:solidFill>
                <a:srgbClr val="003399"/>
              </a:solidFill>
              <a:cs typeface="Titr" pitchFamily="2" charset="-78"/>
            </a:endParaRPr>
          </a:p>
        </p:txBody>
      </p:sp>
      <p:sp>
        <p:nvSpPr>
          <p:cNvPr id="272392" name="Text Box 8"/>
          <p:cNvSpPr txBox="1">
            <a:spLocks noChangeArrowheads="1"/>
          </p:cNvSpPr>
          <p:nvPr/>
        </p:nvSpPr>
        <p:spPr bwMode="auto">
          <a:xfrm>
            <a:off x="0" y="1071546"/>
            <a:ext cx="876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fa-IR" sz="2800" dirty="0" smtClean="0">
                <a:solidFill>
                  <a:srgbClr val="008080"/>
                </a:solidFill>
                <a:cs typeface="B Lotus" pitchFamily="2" charset="-78"/>
              </a:rPr>
              <a:t>متغير</a:t>
            </a:r>
            <a:r>
              <a:rPr lang="fa-IR" sz="2800" dirty="0">
                <a:solidFill>
                  <a:srgbClr val="008080"/>
                </a:solidFill>
                <a:cs typeface="B Lotus" pitchFamily="2" charset="-78"/>
              </a:rPr>
              <a:t>، </a:t>
            </a:r>
            <a:r>
              <a:rPr lang="fa-IR" sz="2800" dirty="0" smtClean="0">
                <a:solidFill>
                  <a:srgbClr val="008080"/>
                </a:solidFill>
                <a:cs typeface="B Lotus" pitchFamily="2" charset="-78"/>
              </a:rPr>
              <a:t>یک نام مي</a:t>
            </a:r>
            <a:r>
              <a:rPr lang="fa-IR" sz="2800" dirty="0" smtClean="0">
                <a:solidFill>
                  <a:srgbClr val="008080"/>
                </a:solidFill>
              </a:rPr>
              <a:t>‌</a:t>
            </a:r>
            <a:r>
              <a:rPr lang="fa-IR" sz="2800" dirty="0" smtClean="0">
                <a:solidFill>
                  <a:srgbClr val="008080"/>
                </a:solidFill>
                <a:cs typeface="B Lotus" pitchFamily="2" charset="-78"/>
              </a:rPr>
              <a:t>باشد</a:t>
            </a:r>
            <a:r>
              <a:rPr lang="fa-IR" dirty="0" smtClean="0">
                <a:solidFill>
                  <a:srgbClr val="008080"/>
                </a:solidFill>
                <a:cs typeface="B Lotus" pitchFamily="2" charset="-78"/>
              </a:rPr>
              <a:t> که می‌تواند مقدارش در طول الگوریتم </a:t>
            </a:r>
            <a:r>
              <a:rPr lang="fa-IR" b="1" dirty="0" smtClean="0">
                <a:solidFill>
                  <a:srgbClr val="008080"/>
                </a:solidFill>
                <a:cs typeface="B Lotus" pitchFamily="2" charset="-78"/>
              </a:rPr>
              <a:t>تغییر</a:t>
            </a:r>
            <a:r>
              <a:rPr lang="fa-IR" dirty="0" smtClean="0">
                <a:solidFill>
                  <a:srgbClr val="008080"/>
                </a:solidFill>
                <a:cs typeface="B Lotus" pitchFamily="2" charset="-78"/>
              </a:rPr>
              <a:t> کند. </a:t>
            </a:r>
            <a:r>
              <a:rPr lang="fa-IR" sz="2800" dirty="0" smtClean="0">
                <a:solidFill>
                  <a:srgbClr val="008080"/>
                </a:solidFill>
                <a:cs typeface="B Lotus" pitchFamily="2" charset="-78"/>
              </a:rPr>
              <a:t> </a:t>
            </a:r>
            <a:endParaRPr lang="en-US" sz="2800" dirty="0">
              <a:solidFill>
                <a:srgbClr val="008080"/>
              </a:solidFill>
              <a:cs typeface="B Lotus" pitchFamily="2" charset="-78"/>
            </a:endParaRPr>
          </a:p>
        </p:txBody>
      </p:sp>
      <p:sp>
        <p:nvSpPr>
          <p:cNvPr id="272393" name="Rectangle 9"/>
          <p:cNvSpPr>
            <a:spLocks noChangeArrowheads="1"/>
          </p:cNvSpPr>
          <p:nvPr/>
        </p:nvSpPr>
        <p:spPr bwMode="auto">
          <a:xfrm>
            <a:off x="5357818" y="2000240"/>
            <a:ext cx="29209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قوانین نامگذاری متغیرها</a:t>
            </a:r>
            <a:endParaRPr lang="fa-IR" sz="2800" b="1" dirty="0">
              <a:solidFill>
                <a:schemeClr val="tx1">
                  <a:lumMod val="95000"/>
                  <a:lumOff val="5000"/>
                </a:schemeClr>
              </a:solidFill>
              <a:cs typeface="B Lotus" pitchFamily="2" charset="-78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357158" y="2571744"/>
            <a:ext cx="7572428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0"/>
              </a:spcBef>
              <a:buFont typeface="Wingdings" pitchFamily="2" charset="2"/>
              <a:buChar char=";"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حروف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A-Z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یا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a-z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</a:t>
            </a: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(در زبان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C</a:t>
            </a: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، حروف کوچک و بزرگ با هم تفاوت دارند.)</a:t>
            </a:r>
            <a:endParaRPr lang="en-US" sz="3600" dirty="0" smtClean="0">
              <a:solidFill>
                <a:schemeClr val="tx1">
                  <a:lumMod val="95000"/>
                  <a:lumOff val="5000"/>
                </a:schemeClr>
              </a:solidFill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;"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ارقام 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0-9</a:t>
            </a:r>
            <a:endParaRPr lang="fa-IR" dirty="0" smtClean="0">
              <a:solidFill>
                <a:schemeClr val="tx1">
                  <a:lumMod val="95000"/>
                  <a:lumOff val="5000"/>
                </a:schemeClr>
              </a:solidFill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;"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کاراکتر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 </a:t>
            </a:r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_</a:t>
            </a:r>
          </a:p>
          <a:p>
            <a:pPr algn="just">
              <a:spcBef>
                <a:spcPct val="0"/>
              </a:spcBef>
              <a:buFont typeface="Wingdings" pitchFamily="2" charset="2"/>
              <a:buChar char=";"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حتما بایستی با یک حرف شروع شود.</a:t>
            </a:r>
            <a:endParaRPr lang="fa-IR" sz="2800" dirty="0">
              <a:solidFill>
                <a:schemeClr val="tx1">
                  <a:lumMod val="95000"/>
                  <a:lumOff val="5000"/>
                </a:schemeClr>
              </a:solidFill>
              <a:cs typeface="B Lotus" pitchFamily="2" charset="-78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98832" y="4714884"/>
            <a:ext cx="58448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2800" b="1" dirty="0" err="1" smtClean="0">
                <a:solidFill>
                  <a:srgbClr val="CC0066"/>
                </a:solidFill>
                <a:cs typeface="B Lotus" pitchFamily="2" charset="-78"/>
              </a:rPr>
              <a:t>Ab</a:t>
            </a:r>
            <a:r>
              <a:rPr lang="en-US" sz="2800" b="1" dirty="0" smtClean="0">
                <a:solidFill>
                  <a:srgbClr val="CC0066"/>
                </a:solidFill>
                <a:cs typeface="B Lotus" pitchFamily="2" charset="-78"/>
              </a:rPr>
              <a:t>   lhs3    a-b   sum    </a:t>
            </a:r>
            <a:r>
              <a:rPr lang="en-US" sz="2800" b="1" dirty="0" err="1" smtClean="0">
                <a:solidFill>
                  <a:srgbClr val="CC0066"/>
                </a:solidFill>
                <a:cs typeface="B Lotus" pitchFamily="2" charset="-78"/>
              </a:rPr>
              <a:t>a_z</a:t>
            </a:r>
            <a:r>
              <a:rPr lang="en-US" sz="2800" b="1" dirty="0" smtClean="0">
                <a:solidFill>
                  <a:srgbClr val="CC0066"/>
                </a:solidFill>
                <a:cs typeface="B Lotus" pitchFamily="2" charset="-78"/>
              </a:rPr>
              <a:t>     temp34</a:t>
            </a:r>
            <a:endParaRPr lang="fa-IR" sz="2800" b="1" dirty="0">
              <a:solidFill>
                <a:srgbClr val="CC0066"/>
              </a:solidFill>
              <a:cs typeface="B Lotus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720" y="5691862"/>
            <a:ext cx="72866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;"/>
            </a:pPr>
            <a:r>
              <a:rPr lang="fa-IR" b="1" dirty="0" smtClean="0">
                <a:solidFill>
                  <a:srgbClr val="000099"/>
                </a:solidFill>
                <a:cs typeface="B Lotus" pitchFamily="2" charset="-78"/>
              </a:rPr>
              <a:t> </a:t>
            </a:r>
            <a:r>
              <a:rPr lang="fa-IR" b="1" u="sng" dirty="0" smtClean="0">
                <a:solidFill>
                  <a:srgbClr val="000099"/>
                </a:solidFill>
                <a:cs typeface="B Lotus" pitchFamily="2" charset="-78"/>
              </a:rPr>
              <a:t>بهتر است</a:t>
            </a:r>
            <a:r>
              <a:rPr lang="fa-IR" b="1" dirty="0" smtClean="0">
                <a:solidFill>
                  <a:srgbClr val="000099"/>
                </a:solidFill>
                <a:cs typeface="B Lotus" pitchFamily="2" charset="-78"/>
              </a:rPr>
              <a:t> برای متغیرها از اسامی با مسمی استفاده شود.</a:t>
            </a:r>
            <a:endParaRPr lang="fa-IR" b="1" dirty="0">
              <a:solidFill>
                <a:srgbClr val="000099"/>
              </a:solidFill>
              <a:cs typeface="B Lotus" pitchFamily="2" charset="-78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/>
            <a:r>
              <a:rPr lang="fa-IR" b="1" dirty="0" smtClean="0">
                <a:cs typeface="B Traffic" pitchFamily="2" charset="-78"/>
              </a:rPr>
              <a:t>داده ها در زبان </a:t>
            </a:r>
            <a:r>
              <a:rPr lang="en-US" b="1" dirty="0" err="1" smtClean="0">
                <a:cs typeface="B Traffic" pitchFamily="2" charset="-78"/>
              </a:rPr>
              <a:t>c++</a:t>
            </a:r>
            <a:r>
              <a:rPr lang="fa-IR" b="1" dirty="0" smtClean="0">
                <a:cs typeface="B Traffic" pitchFamily="2" charset="-78"/>
              </a:rPr>
              <a:t>:</a:t>
            </a:r>
            <a:endParaRPr lang="en-US" b="1" dirty="0" smtClean="0">
              <a:cs typeface="B Traffic" pitchFamily="2" charset="-78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686800" cy="4953000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fa-IR" altLang="zh-CN" sz="2800" b="1" dirty="0" smtClean="0">
                <a:cs typeface="B Nazanin" pitchFamily="2" charset="-78"/>
              </a:rPr>
              <a:t>در زبان ++</a:t>
            </a:r>
            <a:r>
              <a:rPr lang="en-US" altLang="zh-CN" sz="2800" b="1" dirty="0" smtClean="0">
                <a:ea typeface="SimSun" pitchFamily="2" charset="-122"/>
                <a:cs typeface="B Nazanin" pitchFamily="2" charset="-78"/>
              </a:rPr>
              <a:t>C</a:t>
            </a:r>
            <a:r>
              <a:rPr lang="fa-IR" altLang="zh-CN" sz="2800" b="1" dirty="0" smtClean="0">
                <a:cs typeface="B Nazanin" pitchFamily="2" charset="-78"/>
              </a:rPr>
              <a:t> شش نوع داده اصلی وجود دارد که عبارتند از 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2"/>
                </a:solidFill>
              </a:rPr>
              <a:t>char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400" dirty="0" err="1" smtClean="0">
                <a:solidFill>
                  <a:schemeClr val="tx2"/>
                </a:solidFill>
              </a:rPr>
              <a:t>int</a:t>
            </a:r>
            <a:endParaRPr lang="en-US" sz="24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2"/>
                </a:solidFill>
              </a:rPr>
              <a:t>float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2"/>
                </a:solidFill>
              </a:rPr>
              <a:t>double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2"/>
                </a:solidFill>
              </a:rPr>
              <a:t>void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400" dirty="0" err="1" smtClean="0">
                <a:solidFill>
                  <a:schemeClr val="tx2"/>
                </a:solidFill>
              </a:rPr>
              <a:t>bool</a:t>
            </a:r>
            <a:endParaRPr lang="en-US" sz="24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0170" name="Group 186"/>
          <p:cNvGraphicFramePr>
            <a:graphicFrameLocks noGrp="1"/>
          </p:cNvGraphicFramePr>
          <p:nvPr>
            <p:ph idx="1"/>
          </p:nvPr>
        </p:nvGraphicFramePr>
        <p:xfrm>
          <a:off x="571471" y="1428736"/>
          <a:ext cx="7572429" cy="4206240"/>
        </p:xfrm>
        <a:graphic>
          <a:graphicData uri="http://schemas.openxmlformats.org/drawingml/2006/table">
            <a:tbl>
              <a:tblPr rtl="1"/>
              <a:tblGrid>
                <a:gridCol w="1606975"/>
                <a:gridCol w="3006700"/>
                <a:gridCol w="1490977"/>
                <a:gridCol w="1467777"/>
              </a:tblGrid>
              <a:tr h="472633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مثال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نام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عملگر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رديف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</a:tr>
              <a:tr h="476487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x + 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جمع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+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</a:tr>
              <a:tr h="475202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x – y , -x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تفريق و منهاي يکاني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</a:tr>
              <a:tr h="476487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x * 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ضرب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*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</a:tr>
              <a:tr h="476487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x / 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تقسيم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/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</a:tr>
              <a:tr h="476487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a % 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باقيمانده تقسيم صحيح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</a:tr>
              <a:tr h="476487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--x </a:t>
                      </a: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يا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x--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کاهش يک واحد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--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Lotus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</a:tr>
              <a:tr h="476487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++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x </a:t>
                      </a: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يا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x</a:t>
                      </a: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++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Lotus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افزايش يک واحد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++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Lotus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Lotus" pitchFamily="2" charset="-78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1"/>
                    </a:solidFill>
                  </a:tcPr>
                </a:tc>
              </a:tr>
            </a:tbl>
          </a:graphicData>
        </a:graphic>
      </p:graphicFrame>
      <p:sp>
        <p:nvSpPr>
          <p:cNvPr id="170173" name="Text Box 189"/>
          <p:cNvSpPr txBox="1">
            <a:spLocks noChangeArrowheads="1"/>
          </p:cNvSpPr>
          <p:nvPr/>
        </p:nvSpPr>
        <p:spPr bwMode="auto">
          <a:xfrm>
            <a:off x="5186394" y="71414"/>
            <a:ext cx="3886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- عملگرها</a:t>
            </a:r>
            <a:r>
              <a:rPr lang="ar-SA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ي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 محاسباتي</a:t>
            </a:r>
            <a:endParaRPr lang="en-US" sz="32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itr" pitchFamily="2" charset="-78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71470" y="714356"/>
            <a:ext cx="90011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fa-IR" sz="2400" dirty="0" smtClean="0">
                <a:solidFill>
                  <a:srgbClr val="008080"/>
                </a:solidFill>
                <a:cs typeface="B Lotus" pitchFamily="2" charset="-78"/>
              </a:rPr>
              <a:t>در انجام محاسبات ریاضی، نمادهایی بکار می‌رود این نمادها را عملگر (</a:t>
            </a:r>
            <a:r>
              <a:rPr lang="en-US" sz="2400" dirty="0" smtClean="0">
                <a:solidFill>
                  <a:srgbClr val="008080"/>
                </a:solidFill>
                <a:cs typeface="B Lotus" pitchFamily="2" charset="-78"/>
              </a:rPr>
              <a:t>Operator</a:t>
            </a:r>
            <a:r>
              <a:rPr lang="fa-IR" sz="2400" dirty="0" smtClean="0">
                <a:solidFill>
                  <a:srgbClr val="008080"/>
                </a:solidFill>
                <a:cs typeface="B Lotus" pitchFamily="2" charset="-78"/>
              </a:rPr>
              <a:t>) می نامیم.  </a:t>
            </a:r>
            <a:endParaRPr lang="en-US" sz="2400" dirty="0">
              <a:solidFill>
                <a:srgbClr val="008080"/>
              </a:solidFill>
              <a:cs typeface="B Lotus" pitchFamily="2" charset="-78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42844" y="5643578"/>
            <a:ext cx="8763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اولویت اجرای عملگرها(تقدم و تاخر):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عبارات محاسباتی ترکیبی از متغیرها و عملگرهاست لذا.....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cs typeface="B Lotus" pitchFamily="2" charset="-78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170" name="Group 138"/>
          <p:cNvGraphicFramePr>
            <a:graphicFrameLocks noGrp="1"/>
          </p:cNvGraphicFramePr>
          <p:nvPr>
            <p:ph idx="1"/>
          </p:nvPr>
        </p:nvGraphicFramePr>
        <p:xfrm>
          <a:off x="685800" y="1981200"/>
          <a:ext cx="7772400" cy="4114802"/>
        </p:xfrm>
        <a:graphic>
          <a:graphicData uri="http://schemas.openxmlformats.org/drawingml/2006/table">
            <a:tbl>
              <a:tblPr rtl="1"/>
              <a:tblGrid>
                <a:gridCol w="2428875"/>
                <a:gridCol w="2735262"/>
                <a:gridCol w="2608263"/>
              </a:tblGrid>
              <a:tr h="584200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مثال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نام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عملگر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x &gt; 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بزرگتر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&lt;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x &gt;=y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بزرگتر مساوي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=&lt;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x &lt; 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کوچکتر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&gt;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x &lt;= 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کوچکتر مساوي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=&gt;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x == 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مساوي بودن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==</a:t>
                      </a:r>
                      <a:endParaRPr kumimoji="0" lang="fa-I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B Lotus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x != 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نامساوي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!=</a:t>
                      </a:r>
                      <a:endParaRPr kumimoji="0" lang="fa-I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B Lotus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D"/>
                    </a:solidFill>
                  </a:tcPr>
                </a:tc>
              </a:tr>
            </a:tbl>
          </a:graphicData>
        </a:graphic>
      </p:graphicFrame>
      <p:sp>
        <p:nvSpPr>
          <p:cNvPr id="172173" name="Text Box 141"/>
          <p:cNvSpPr txBox="1">
            <a:spLocks noChangeArrowheads="1"/>
          </p:cNvSpPr>
          <p:nvPr/>
        </p:nvSpPr>
        <p:spPr bwMode="auto">
          <a:xfrm>
            <a:off x="5638800" y="1066800"/>
            <a:ext cx="281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buFontTx/>
              <a:buNone/>
            </a:pPr>
            <a:endParaRPr lang="en-US" sz="2800" b="1">
              <a:cs typeface="B Lotus" pitchFamily="2" charset="-78"/>
            </a:endParaRPr>
          </a:p>
        </p:txBody>
      </p:sp>
      <p:sp>
        <p:nvSpPr>
          <p:cNvPr id="172174" name="Text Box 142"/>
          <p:cNvSpPr txBox="1">
            <a:spLocks noChangeArrowheads="1"/>
          </p:cNvSpPr>
          <p:nvPr/>
        </p:nvSpPr>
        <p:spPr bwMode="auto">
          <a:xfrm>
            <a:off x="3886200" y="685800"/>
            <a:ext cx="457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raffic" panose="00000400000000000000" pitchFamily="2" charset="-78"/>
              </a:defRPr>
            </a:lvl1pPr>
            <a:lvl2pPr algn="ctr" rtl="0"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algn="ctr" rtl="0"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algn="ctr" rtl="0"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algn="ctr" rtl="0"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fa-IR" dirty="0"/>
              <a:t>- عملگرها</a:t>
            </a:r>
            <a:r>
              <a:rPr lang="ar-SA" dirty="0"/>
              <a:t>ي</a:t>
            </a:r>
            <a:r>
              <a:rPr lang="fa-IR" dirty="0"/>
              <a:t> رابطه ای</a:t>
            </a:r>
            <a:endParaRPr lang="en-US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022CD-E423-42E4-A0A3-C1E41BE6213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57422" y="1285860"/>
            <a:ext cx="5483237" cy="4786346"/>
          </a:xfrm>
        </p:spPr>
        <p:txBody>
          <a:bodyPr/>
          <a:lstStyle/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اهداف درس</a:t>
            </a:r>
            <a:endParaRPr lang="fa-IR" sz="2800" b="1" dirty="0">
              <a:latin typeface="Times New Roman" pitchFamily="18" charset="0"/>
              <a:cs typeface="B Nazanin" pitchFamily="2" charset="-78"/>
            </a:endParaRPr>
          </a:p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نحوه ارزیابی و مراجع</a:t>
            </a:r>
          </a:p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سرفصل درس مبانی</a:t>
            </a:r>
            <a:endParaRPr lang="fa-IR" sz="2800" b="1" dirty="0">
              <a:latin typeface="Times New Roman" pitchFamily="18" charset="0"/>
              <a:cs typeface="B Nazanin" pitchFamily="2" charset="-78"/>
            </a:endParaRPr>
          </a:p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روش حل مساله و ارائه الگوریتم</a:t>
            </a: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400" b="1" dirty="0" smtClean="0">
                <a:latin typeface="Times New Roman" pitchFamily="18" charset="0"/>
                <a:cs typeface="B Nazanin" pitchFamily="2" charset="-78"/>
              </a:rPr>
              <a:t>مثال</a:t>
            </a:r>
            <a:endParaRPr lang="en-US" sz="2400" b="1" dirty="0" smtClean="0">
              <a:latin typeface="Times New Roman" pitchFamily="18" charset="0"/>
              <a:cs typeface="B Nazanin" pitchFamily="2" charset="-78"/>
            </a:endParaRPr>
          </a:p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فلوچارت</a:t>
            </a:r>
          </a:p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مولفه ها و نمادهای فلوچارت</a:t>
            </a: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400" b="1" dirty="0" smtClean="0">
                <a:latin typeface="Times New Roman" pitchFamily="18" charset="0"/>
                <a:cs typeface="B Nazanin" pitchFamily="2" charset="-78"/>
              </a:rPr>
              <a:t>مثال...</a:t>
            </a:r>
          </a:p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دستورالعمل های شرطی</a:t>
            </a: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400" b="1" dirty="0" smtClean="0">
                <a:latin typeface="Times New Roman" pitchFamily="18" charset="0"/>
                <a:cs typeface="B Nazanin" pitchFamily="2" charset="-78"/>
              </a:rPr>
              <a:t>مثال...</a:t>
            </a:r>
          </a:p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endParaRPr lang="fa-IR" sz="28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86512" y="357166"/>
            <a:ext cx="2514600" cy="914400"/>
          </a:xfrm>
          <a:noFill/>
          <a:ln/>
        </p:spPr>
        <p:txBody>
          <a:bodyPr/>
          <a:lstStyle/>
          <a:p>
            <a:pPr algn="r" rtl="1"/>
            <a:r>
              <a:rPr lang="fa-IR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رئوس مطالب</a:t>
            </a:r>
            <a:endParaRPr lang="en-GB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494915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3" name="Text Box 7"/>
          <p:cNvSpPr txBox="1">
            <a:spLocks noChangeArrowheads="1"/>
          </p:cNvSpPr>
          <p:nvPr/>
        </p:nvSpPr>
        <p:spPr bwMode="auto">
          <a:xfrm>
            <a:off x="5072066" y="685800"/>
            <a:ext cx="3386134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raffic" panose="00000400000000000000" pitchFamily="2" charset="-78"/>
              </a:rPr>
              <a:t>- عملگرها</a:t>
            </a:r>
            <a:r>
              <a:rPr lang="ar-SA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raffic" panose="00000400000000000000" pitchFamily="2" charset="-78"/>
              </a:rPr>
              <a:t>ي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raffic" panose="00000400000000000000" pitchFamily="2" charset="-78"/>
              </a:rPr>
              <a:t> منطقي </a:t>
            </a:r>
            <a:endParaRPr lang="en-US" sz="32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raffic" panose="00000400000000000000" pitchFamily="2" charset="-78"/>
            </a:endParaRPr>
          </a:p>
        </p:txBody>
      </p:sp>
      <p:graphicFrame>
        <p:nvGraphicFramePr>
          <p:cNvPr id="173137" name="Group 81"/>
          <p:cNvGraphicFramePr>
            <a:graphicFrameLocks noGrp="1"/>
          </p:cNvGraphicFramePr>
          <p:nvPr>
            <p:ph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table">
            <a:tbl>
              <a:tblPr rtl="1"/>
              <a:tblGrid>
                <a:gridCol w="2990850"/>
                <a:gridCol w="2390775"/>
                <a:gridCol w="2390775"/>
              </a:tblGrid>
              <a:tr h="1028700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مثال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نام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عملگر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a&gt;y   </a:t>
                      </a: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&amp;&amp;</a:t>
                      </a:r>
                      <a:r>
                        <a:rPr kumimoji="0" lang="en-US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 y&lt;x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و</a:t>
                      </a: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 </a:t>
                      </a: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 (</a:t>
                      </a: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And</a:t>
                      </a: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&amp;&amp;</a:t>
                      </a:r>
                      <a:endParaRPr kumimoji="0" 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B Lotus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x&gt;y   </a:t>
                      </a: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|| </a:t>
                      </a:r>
                      <a:r>
                        <a:rPr kumimoji="0" lang="en-US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 y&lt;x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يا (</a:t>
                      </a: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OR</a:t>
                      </a: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||</a:t>
                      </a:r>
                      <a:endParaRPr kumimoji="0" 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B Lotus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! 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نقيض (</a:t>
                      </a: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Not</a:t>
                      </a: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!</a:t>
                      </a:r>
                      <a:endParaRPr kumimoji="0" 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B Lotus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876800" y="274638"/>
            <a:ext cx="3810000" cy="715962"/>
          </a:xfrm>
        </p:spPr>
        <p:txBody>
          <a:bodyPr/>
          <a:lstStyle/>
          <a:p>
            <a:pPr eaLnBrk="1" hangingPunct="1"/>
            <a:r>
              <a:rPr lang="fa-IR" sz="4000" dirty="0" err="1" smtClean="0">
                <a:cs typeface="B Traffic" panose="00000400000000000000" pitchFamily="2" charset="-78"/>
              </a:rPr>
              <a:t>عملگرهاي</a:t>
            </a:r>
            <a:r>
              <a:rPr lang="fa-IR" sz="4000" dirty="0" smtClean="0">
                <a:cs typeface="B Traffic" panose="00000400000000000000" pitchFamily="2" charset="-78"/>
              </a:rPr>
              <a:t> </a:t>
            </a:r>
            <a:r>
              <a:rPr lang="fa-IR" sz="4000" dirty="0" err="1" smtClean="0">
                <a:cs typeface="B Traffic" panose="00000400000000000000" pitchFamily="2" charset="-78"/>
              </a:rPr>
              <a:t>تركيبي</a:t>
            </a:r>
            <a:r>
              <a:rPr lang="fa-IR" sz="4000" dirty="0" smtClean="0">
                <a:cs typeface="B Traffic" panose="00000400000000000000" pitchFamily="2" charset="-78"/>
              </a:rPr>
              <a:t> :</a:t>
            </a:r>
            <a:endParaRPr lang="en-US" sz="4000" dirty="0" smtClean="0">
              <a:cs typeface="B Traffic" panose="00000400000000000000" pitchFamily="2" charset="-78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8458200" cy="838200"/>
          </a:xfrm>
        </p:spPr>
        <p:txBody>
          <a:bodyPr/>
          <a:lstStyle/>
          <a:p>
            <a:pPr algn="r" rtl="1" eaLnBrk="1" hangingPunct="1"/>
            <a:r>
              <a:rPr lang="fa-IR" sz="2400" dirty="0" smtClean="0">
                <a:cs typeface="B Nazanin" panose="00000400000000000000" pitchFamily="2" charset="-78"/>
              </a:rPr>
              <a:t>از </a:t>
            </a:r>
            <a:r>
              <a:rPr lang="fa-IR" sz="2400" dirty="0" err="1" smtClean="0">
                <a:cs typeface="B Nazanin" panose="00000400000000000000" pitchFamily="2" charset="-78"/>
              </a:rPr>
              <a:t>تركيب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err="1" smtClean="0">
                <a:cs typeface="B Nazanin" panose="00000400000000000000" pitchFamily="2" charset="-78"/>
              </a:rPr>
              <a:t>عملگرهاي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err="1" smtClean="0">
                <a:cs typeface="B Nazanin" panose="00000400000000000000" pitchFamily="2" charset="-78"/>
              </a:rPr>
              <a:t>محاسباتي</a:t>
            </a:r>
            <a:r>
              <a:rPr lang="fa-IR" sz="2400" dirty="0" smtClean="0">
                <a:cs typeface="B Nazanin" panose="00000400000000000000" pitchFamily="2" charset="-78"/>
              </a:rPr>
              <a:t> و </a:t>
            </a:r>
            <a:r>
              <a:rPr lang="fa-IR" sz="2400" dirty="0" err="1" smtClean="0">
                <a:cs typeface="B Nazanin" panose="00000400000000000000" pitchFamily="2" charset="-78"/>
              </a:rPr>
              <a:t>عملگر</a:t>
            </a:r>
            <a:r>
              <a:rPr lang="fa-IR" sz="2400" dirty="0" smtClean="0">
                <a:cs typeface="B Nazanin" panose="00000400000000000000" pitchFamily="2" charset="-78"/>
              </a:rPr>
              <a:t>(=) </a:t>
            </a:r>
            <a:r>
              <a:rPr lang="fa-IR" sz="2400" dirty="0" err="1" smtClean="0">
                <a:cs typeface="B Nazanin" panose="00000400000000000000" pitchFamily="2" charset="-78"/>
              </a:rPr>
              <a:t>بوجود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err="1" smtClean="0">
                <a:cs typeface="B Nazanin" panose="00000400000000000000" pitchFamily="2" charset="-78"/>
              </a:rPr>
              <a:t>مي‌آيند.عملگرهاي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err="1" smtClean="0">
                <a:cs typeface="B Nazanin" panose="00000400000000000000" pitchFamily="2" charset="-78"/>
              </a:rPr>
              <a:t>تركيبي</a:t>
            </a:r>
            <a:r>
              <a:rPr lang="fa-IR" sz="2400" dirty="0" smtClean="0">
                <a:cs typeface="B Nazanin" panose="00000400000000000000" pitchFamily="2" charset="-78"/>
              </a:rPr>
              <a:t> اعمال </a:t>
            </a:r>
            <a:r>
              <a:rPr lang="fa-IR" sz="2400" dirty="0" err="1" smtClean="0">
                <a:cs typeface="B Nazanin" panose="00000400000000000000" pitchFamily="2" charset="-78"/>
              </a:rPr>
              <a:t>محاسباتي</a:t>
            </a:r>
            <a:r>
              <a:rPr lang="fa-IR" sz="2400" dirty="0" smtClean="0">
                <a:cs typeface="B Nazanin" panose="00000400000000000000" pitchFamily="2" charset="-78"/>
              </a:rPr>
              <a:t> و انتساب را انجام </a:t>
            </a:r>
            <a:r>
              <a:rPr lang="fa-IR" sz="2400" dirty="0" err="1" smtClean="0">
                <a:cs typeface="B Nazanin" panose="00000400000000000000" pitchFamily="2" charset="-78"/>
              </a:rPr>
              <a:t>مي‌دهند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  <a:endParaRPr lang="en-US" sz="2400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84031" name="Group 63"/>
          <p:cNvGraphicFramePr>
            <a:graphicFrameLocks noGrp="1"/>
          </p:cNvGraphicFramePr>
          <p:nvPr>
            <p:ph sz="half" idx="2"/>
          </p:nvPr>
        </p:nvGraphicFramePr>
        <p:xfrm>
          <a:off x="990600" y="2438400"/>
          <a:ext cx="6934200" cy="3703640"/>
        </p:xfrm>
        <a:graphic>
          <a:graphicData uri="http://schemas.openxmlformats.org/drawingml/2006/table">
            <a:tbl>
              <a:tblPr rtl="1"/>
              <a:tblGrid>
                <a:gridCol w="2209800"/>
                <a:gridCol w="1752600"/>
                <a:gridCol w="2971800"/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مثال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علامت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نام عملگر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 += 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+=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انتساب جمع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 -= 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-=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انتساب تفريق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 *= 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*=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انتساب ضرب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  /= 2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/=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انتساب تقسيم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a%= 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%=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انتساب باقي مانده تقسيم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768219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067944" y="274638"/>
            <a:ext cx="4923656" cy="4602162"/>
          </a:xfrm>
        </p:spPr>
        <p:txBody>
          <a:bodyPr/>
          <a:lstStyle/>
          <a:p>
            <a:pPr algn="r" rtl="1" eaLnBrk="1" hangingPunct="1"/>
            <a:r>
              <a:rPr lang="fa-IR" sz="4000" dirty="0" smtClean="0">
                <a:cs typeface="B Nazanin" panose="00000400000000000000" pitchFamily="2" charset="-78"/>
              </a:rPr>
              <a:t/>
            </a:r>
            <a:br>
              <a:rPr lang="fa-IR" sz="4000" dirty="0" smtClean="0">
                <a:cs typeface="B Nazanin" panose="00000400000000000000" pitchFamily="2" charset="-78"/>
              </a:rPr>
            </a:br>
            <a:r>
              <a:rPr lang="fa-IR" sz="4000" dirty="0" smtClean="0">
                <a:cs typeface="B Nazanin" panose="00000400000000000000" pitchFamily="2" charset="-78"/>
              </a:rPr>
              <a:t/>
            </a:r>
            <a:br>
              <a:rPr lang="fa-IR" sz="4000" dirty="0" smtClean="0">
                <a:cs typeface="B Nazanin" panose="00000400000000000000" pitchFamily="2" charset="-78"/>
              </a:rPr>
            </a:br>
            <a:r>
              <a:rPr lang="fa-IR" sz="4000" dirty="0" err="1" smtClean="0">
                <a:cs typeface="B Nazanin" panose="00000400000000000000" pitchFamily="2" charset="-78"/>
              </a:rPr>
              <a:t>عملگرهاي</a:t>
            </a:r>
            <a:r>
              <a:rPr lang="fa-IR" sz="4000" dirty="0" smtClean="0">
                <a:cs typeface="B Nazanin" panose="00000400000000000000" pitchFamily="2" charset="-78"/>
              </a:rPr>
              <a:t> </a:t>
            </a:r>
            <a:r>
              <a:rPr lang="fa-IR" sz="4000" dirty="0" err="1" smtClean="0">
                <a:cs typeface="B Nazanin" panose="00000400000000000000" pitchFamily="2" charset="-78"/>
              </a:rPr>
              <a:t>بيتي</a:t>
            </a:r>
            <a:r>
              <a:rPr lang="fa-IR" sz="4000" dirty="0" smtClean="0">
                <a:cs typeface="B Nazanin" panose="00000400000000000000" pitchFamily="2" charset="-78"/>
              </a:rPr>
              <a:t> :</a:t>
            </a:r>
            <a:br>
              <a:rPr lang="fa-IR" sz="4000" dirty="0" smtClean="0">
                <a:cs typeface="B Nazanin" panose="00000400000000000000" pitchFamily="2" charset="-78"/>
              </a:rPr>
            </a:br>
            <a:r>
              <a:rPr lang="fa-IR" sz="4000" dirty="0" smtClean="0">
                <a:cs typeface="B Nazanin" panose="00000400000000000000" pitchFamily="2" charset="-78"/>
              </a:rPr>
              <a:t/>
            </a:r>
            <a:br>
              <a:rPr lang="fa-IR" sz="4000" dirty="0" smtClean="0">
                <a:cs typeface="B Nazanin" panose="00000400000000000000" pitchFamily="2" charset="-78"/>
              </a:rPr>
            </a:br>
            <a:r>
              <a:rPr lang="fa-IR" sz="4000" dirty="0" smtClean="0">
                <a:cs typeface="B Nazanin" panose="00000400000000000000" pitchFamily="2" charset="-78"/>
              </a:rPr>
              <a:t/>
            </a:r>
            <a:br>
              <a:rPr lang="fa-IR" sz="4000" dirty="0" smtClean="0">
                <a:cs typeface="B Nazanin" panose="00000400000000000000" pitchFamily="2" charset="-78"/>
              </a:rPr>
            </a:br>
            <a:r>
              <a:rPr lang="fa-IR" sz="4000" dirty="0" smtClean="0">
                <a:cs typeface="B Nazanin" panose="00000400000000000000" pitchFamily="2" charset="-78"/>
              </a:rPr>
              <a:t/>
            </a:r>
            <a:br>
              <a:rPr lang="fa-IR" sz="4000" dirty="0" smtClean="0">
                <a:cs typeface="B Nazanin" panose="00000400000000000000" pitchFamily="2" charset="-78"/>
              </a:rPr>
            </a:br>
            <a:r>
              <a:rPr lang="fa-IR" sz="4000" dirty="0" smtClean="0">
                <a:cs typeface="B Nazanin" panose="00000400000000000000" pitchFamily="2" charset="-78"/>
              </a:rPr>
              <a:t/>
            </a:r>
            <a:br>
              <a:rPr lang="fa-IR" sz="4000" dirty="0" smtClean="0">
                <a:cs typeface="B Nazanin" panose="00000400000000000000" pitchFamily="2" charset="-78"/>
              </a:rPr>
            </a:br>
            <a:r>
              <a:rPr lang="fa-IR" sz="4000" dirty="0" smtClean="0">
                <a:cs typeface="B Nazanin" panose="00000400000000000000" pitchFamily="2" charset="-78"/>
              </a:rPr>
              <a:t/>
            </a:r>
            <a:br>
              <a:rPr lang="fa-IR" sz="4000" dirty="0" smtClean="0">
                <a:cs typeface="B Nazanin" panose="00000400000000000000" pitchFamily="2" charset="-78"/>
              </a:rPr>
            </a:br>
            <a:r>
              <a:rPr lang="fa-IR" sz="4000" dirty="0" smtClean="0">
                <a:cs typeface="B Nazanin" panose="00000400000000000000" pitchFamily="2" charset="-78"/>
              </a:rPr>
              <a:t/>
            </a:r>
            <a:br>
              <a:rPr lang="fa-IR" sz="4000" dirty="0" smtClean="0">
                <a:cs typeface="B Nazanin" panose="00000400000000000000" pitchFamily="2" charset="-78"/>
              </a:rPr>
            </a:br>
            <a:r>
              <a:rPr lang="fa-IR" sz="2800" b="1" dirty="0" err="1" smtClean="0">
                <a:solidFill>
                  <a:schemeClr val="tx1"/>
                </a:solidFill>
                <a:cs typeface="B Nazanin" panose="00000400000000000000" pitchFamily="2" charset="-78"/>
              </a:rPr>
              <a:t>عملگرهاي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متفرقه</a:t>
            </a:r>
            <a:r>
              <a:rPr 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br>
              <a:rPr 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en-US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rgbClr val="008000"/>
                </a:solidFill>
                <a:cs typeface="B Nazanin" panose="00000400000000000000" pitchFamily="2" charset="-78"/>
              </a:rPr>
              <a:t>&amp;</a:t>
            </a:r>
            <a:r>
              <a:rPr lang="fa-IR" sz="2000" b="1" dirty="0" smtClean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و </a:t>
            </a:r>
            <a:r>
              <a:rPr lang="fa-IR" sz="3600" b="1" dirty="0" smtClean="0">
                <a:solidFill>
                  <a:srgbClr val="008000"/>
                </a:solidFill>
                <a:cs typeface="B Nazanin" panose="00000400000000000000" pitchFamily="2" charset="-78"/>
              </a:rPr>
              <a:t>*</a:t>
            </a:r>
            <a:r>
              <a:rPr lang="fa-IR" sz="1900" dirty="0" smtClean="0">
                <a:cs typeface="B Nazanin" panose="00000400000000000000" pitchFamily="2" charset="-78"/>
              </a:rPr>
              <a:t>  </a:t>
            </a:r>
            <a:r>
              <a:rPr lang="fa-IR" sz="2400" b="1" dirty="0" smtClean="0">
                <a:cs typeface="B Nazanin" panose="00000400000000000000" pitchFamily="2" charset="-78"/>
              </a:rPr>
              <a:t>و</a:t>
            </a:r>
            <a:r>
              <a:rPr lang="fa-IR" sz="2400" b="1" dirty="0" smtClean="0">
                <a:solidFill>
                  <a:srgbClr val="008000"/>
                </a:solidFill>
                <a:cs typeface="B Nazanin" panose="00000400000000000000" pitchFamily="2" charset="-78"/>
              </a:rPr>
              <a:t> </a:t>
            </a:r>
            <a:r>
              <a:rPr lang="fa-IR" sz="3600" b="1" dirty="0" smtClean="0">
                <a:solidFill>
                  <a:srgbClr val="008000"/>
                </a:solidFill>
                <a:cs typeface="B Nazanin" panose="00000400000000000000" pitchFamily="2" charset="-78"/>
              </a:rPr>
              <a:t>؟</a:t>
            </a:r>
            <a:r>
              <a:rPr lang="fa-IR" sz="3600" dirty="0" smtClean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و</a:t>
            </a:r>
            <a:r>
              <a:rPr lang="fa-IR" sz="6000" b="1" dirty="0" smtClean="0">
                <a:solidFill>
                  <a:srgbClr val="008000"/>
                </a:solidFill>
                <a:cs typeface="B Nazanin" panose="00000400000000000000" pitchFamily="2" charset="-78"/>
              </a:rPr>
              <a:t>،</a:t>
            </a:r>
            <a:r>
              <a:rPr lang="fa-IR" sz="2400" b="1" dirty="0" smtClean="0">
                <a:cs typeface="B Nazanin" panose="00000400000000000000" pitchFamily="2" charset="-78"/>
              </a:rPr>
              <a:t> و</a:t>
            </a:r>
            <a:r>
              <a:rPr lang="fa-IR" sz="1900" dirty="0" smtClean="0">
                <a:cs typeface="B Nazanin" panose="00000400000000000000" pitchFamily="2" charset="-78"/>
              </a:rPr>
              <a:t> </a:t>
            </a:r>
            <a:r>
              <a:rPr lang="en-US" sz="2800" b="1" dirty="0" err="1" smtClean="0">
                <a:solidFill>
                  <a:srgbClr val="008000"/>
                </a:solidFill>
                <a:cs typeface="B Nazanin" panose="00000400000000000000" pitchFamily="2" charset="-78"/>
              </a:rPr>
              <a:t>sizeof</a:t>
            </a:r>
            <a:r>
              <a:rPr lang="en-US" sz="2000" b="1" dirty="0" smtClean="0"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cs typeface="B Nazanin" panose="00000400000000000000" pitchFamily="2" charset="-78"/>
              </a:rPr>
              <a:t> </a:t>
            </a:r>
            <a:r>
              <a:rPr lang="fa-IR" sz="1900" dirty="0" smtClean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و</a:t>
            </a:r>
            <a:r>
              <a:rPr lang="fa-IR" sz="4000" b="1" dirty="0" smtClean="0">
                <a:solidFill>
                  <a:srgbClr val="008000"/>
                </a:solidFill>
                <a:cs typeface="B Nazanin" panose="00000400000000000000" pitchFamily="2" charset="-78"/>
              </a:rPr>
              <a:t>( )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endParaRPr lang="en-US" sz="2800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85046" name="Group 54"/>
          <p:cNvGraphicFramePr>
            <a:graphicFrameLocks noGrp="1"/>
          </p:cNvGraphicFramePr>
          <p:nvPr>
            <p:ph idx="1"/>
          </p:nvPr>
        </p:nvGraphicFramePr>
        <p:xfrm>
          <a:off x="228600" y="228600"/>
          <a:ext cx="5105400" cy="2773610"/>
        </p:xfrm>
        <a:graphic>
          <a:graphicData uri="http://schemas.openxmlformats.org/drawingml/2006/table">
            <a:tbl>
              <a:tblPr rtl="1"/>
              <a:tblGrid>
                <a:gridCol w="2198687"/>
                <a:gridCol w="2906713"/>
              </a:tblGrid>
              <a:tr h="39619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علامت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نام عملگر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9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&amp;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و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(and)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9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|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يا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(OR)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9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^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ياي انحصاري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(XOR)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~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نقيض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(NOT)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9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&gt;&gt;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شيفت به راست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9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&lt;&lt;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شيفت به چپ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219701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fa-IR" sz="3200" b="1" dirty="0" smtClean="0">
                <a:cs typeface="B Traffic" pitchFamily="2" charset="-78"/>
              </a:rPr>
              <a:t>تقدم عملگرها در حالت کلي</a:t>
            </a:r>
            <a:endParaRPr lang="en-US" sz="3200" b="1" dirty="0" smtClean="0">
              <a:cs typeface="B Traffic" pitchFamily="2" charset="-78"/>
            </a:endParaRP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571500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US" sz="2400" dirty="0"/>
              <a:t>()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!  ~  ++  --  </a:t>
            </a:r>
            <a:r>
              <a:rPr lang="en-US" sz="2400" dirty="0" err="1"/>
              <a:t>sizeof</a:t>
            </a:r>
            <a:endParaRPr lang="en-US" sz="2400" dirty="0"/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*  /  %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+  -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&lt;&lt;  &gt;&gt;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&lt;  &lt;=  &gt;  &gt;=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== !=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&amp;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^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|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&amp;&amp;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||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?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=  +=  -=  *=  /=  %=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/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3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3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3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3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31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31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31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31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31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31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31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31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31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31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31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31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31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31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31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31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31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31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31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931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31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31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31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31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1"/>
            <a:fld id="{CFC7874D-CB58-428E-931C-2095DB29E16F}" type="slidenum">
              <a:rPr lang="en-US" altLang="en-US"/>
              <a:pPr rtl="1"/>
              <a:t>24</a:t>
            </a:fld>
            <a:endParaRPr lang="en-US" alt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4048" y="71414"/>
            <a:ext cx="4068546" cy="108266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rtl="1"/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- مروری بر مطالب</a:t>
            </a:r>
            <a:endParaRPr lang="en-US" sz="3200" b="1" kern="12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raffic" panose="00000400000000000000" pitchFamily="2" charset="-78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142984"/>
            <a:ext cx="8229600" cy="4525963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برنامه می‌تواند </a:t>
            </a:r>
            <a:r>
              <a:rPr lang="fa-IR" dirty="0">
                <a:cs typeface="B Lotus" pitchFamily="2" charset="-78"/>
              </a:rPr>
              <a:t>حل یک مساله ریاضی </a:t>
            </a:r>
            <a:r>
              <a:rPr lang="fa-IR" dirty="0" smtClean="0">
                <a:cs typeface="B Lotus" pitchFamily="2" charset="-78"/>
              </a:rPr>
              <a:t>باشد.</a:t>
            </a:r>
          </a:p>
          <a:p>
            <a:pPr algn="just" rtl="1">
              <a:buFont typeface="Wingdings" pitchFamily="2" charset="2"/>
              <a:buChar char=";"/>
            </a:pPr>
            <a:endParaRPr lang="fa-IR" dirty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برای </a:t>
            </a:r>
            <a:r>
              <a:rPr lang="fa-IR" dirty="0">
                <a:cs typeface="B Lotus" pitchFamily="2" charset="-78"/>
              </a:rPr>
              <a:t>حل مساله لازم است </a:t>
            </a:r>
            <a:r>
              <a:rPr lang="fa-IR" b="1" dirty="0" smtClean="0">
                <a:cs typeface="B Lotus" pitchFamily="2" charset="-78"/>
              </a:rPr>
              <a:t>گام‌هایی</a:t>
            </a:r>
            <a:r>
              <a:rPr lang="fa-IR" dirty="0" smtClean="0">
                <a:cs typeface="B Lotus" pitchFamily="2" charset="-78"/>
              </a:rPr>
              <a:t> </a:t>
            </a:r>
            <a:r>
              <a:rPr lang="fa-IR" dirty="0">
                <a:cs typeface="B Lotus" pitchFamily="2" charset="-78"/>
              </a:rPr>
              <a:t>که  ما را از ورودی (اطلاعات مفید) به خروجی (هدف مساله) </a:t>
            </a:r>
            <a:r>
              <a:rPr lang="fa-IR" dirty="0" smtClean="0">
                <a:cs typeface="B Lotus" pitchFamily="2" charset="-78"/>
              </a:rPr>
              <a:t>می‌رساند </a:t>
            </a:r>
            <a:r>
              <a:rPr lang="fa-IR" dirty="0">
                <a:cs typeface="B Lotus" pitchFamily="2" charset="-78"/>
              </a:rPr>
              <a:t>پیدا کنیم.</a:t>
            </a:r>
          </a:p>
          <a:p>
            <a:pPr algn="just" rtl="1"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ترتیب گام‌ها </a:t>
            </a:r>
            <a:r>
              <a:rPr lang="fa-IR" dirty="0">
                <a:cs typeface="B Lotus" pitchFamily="2" charset="-78"/>
              </a:rPr>
              <a:t>مهم است. </a:t>
            </a:r>
            <a:endParaRPr lang="fa-IR" dirty="0" smtClean="0">
              <a:cs typeface="B Lotus" pitchFamily="2" charset="-78"/>
            </a:endParaRPr>
          </a:p>
          <a:p>
            <a:pPr algn="just" rtl="1">
              <a:buNone/>
            </a:pPr>
            <a:endParaRPr lang="fa-IR" dirty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الگوریتم </a:t>
            </a:r>
            <a:r>
              <a:rPr lang="fa-IR" dirty="0">
                <a:cs typeface="B Lotus" pitchFamily="2" charset="-78"/>
              </a:rPr>
              <a:t>: </a:t>
            </a:r>
            <a:r>
              <a:rPr lang="fa-IR" dirty="0" smtClean="0">
                <a:cs typeface="B Lotus" pitchFamily="2" charset="-78"/>
              </a:rPr>
              <a:t>گام‌هایی </a:t>
            </a:r>
            <a:r>
              <a:rPr lang="fa-IR" dirty="0">
                <a:cs typeface="B Lotus" pitchFamily="2" charset="-78"/>
              </a:rPr>
              <a:t>که در طی برنامه انجام </a:t>
            </a:r>
            <a:r>
              <a:rPr lang="fa-IR" dirty="0" smtClean="0">
                <a:cs typeface="B Lotus" pitchFamily="2" charset="-78"/>
              </a:rPr>
              <a:t>می‌شوند</a:t>
            </a:r>
            <a:r>
              <a:rPr lang="fa-IR" dirty="0">
                <a:cs typeface="B Lotus" pitchFamily="2" charset="-78"/>
              </a:rPr>
              <a:t>، را به ما نشان </a:t>
            </a:r>
            <a:r>
              <a:rPr lang="fa-IR" dirty="0" smtClean="0">
                <a:cs typeface="B Lotus" pitchFamily="2" charset="-78"/>
              </a:rPr>
              <a:t>می‌دهد</a:t>
            </a:r>
            <a:r>
              <a:rPr lang="fa-IR" dirty="0">
                <a:cs typeface="B Lotus" pitchFamily="2" charset="-78"/>
              </a:rPr>
              <a:t>.</a:t>
            </a:r>
          </a:p>
          <a:p>
            <a:pPr lvl="1" algn="just" rtl="1">
              <a:buFont typeface="Wingdings" pitchFamily="2" charset="2"/>
              <a:buChar char=";"/>
            </a:pPr>
            <a:r>
              <a:rPr lang="fa-IR" dirty="0">
                <a:cs typeface="B Lotus" pitchFamily="2" charset="-78"/>
              </a:rPr>
              <a:t>فلوچارت </a:t>
            </a:r>
          </a:p>
          <a:p>
            <a:pPr lvl="1" algn="just" rtl="1">
              <a:buFont typeface="Wingdings" pitchFamily="2" charset="2"/>
              <a:buChar char=";"/>
            </a:pPr>
            <a:r>
              <a:rPr lang="fa-IR" dirty="0">
                <a:cs typeface="B Lotus" pitchFamily="2" charset="-78"/>
              </a:rPr>
              <a:t>کد صوری (شبه کد)</a:t>
            </a:r>
            <a:endParaRPr lang="en-US" dirty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endParaRPr lang="en-US" dirty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endParaRPr lang="en-US" dirty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71604" y="71414"/>
            <a:ext cx="7429552" cy="72547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rtl="1"/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- فلوچارت</a:t>
            </a:r>
            <a:r>
              <a:rPr lang="en-US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 </a:t>
            </a:r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(</a:t>
            </a:r>
            <a:r>
              <a:rPr lang="en-US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Flowchart</a:t>
            </a:r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)(نمودار جریان)</a:t>
            </a:r>
            <a:endParaRPr lang="en-US" sz="3200" b="1" kern="12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raffic" panose="00000400000000000000" pitchFamily="2" charset="-78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000108"/>
            <a:ext cx="8443914" cy="5072098"/>
          </a:xfrm>
        </p:spPr>
        <p:txBody>
          <a:bodyPr/>
          <a:lstStyle/>
          <a:p>
            <a:pPr algn="just" rtl="1">
              <a:spcBef>
                <a:spcPct val="0"/>
              </a:spcBef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استفاده از جملات برای الگوریتم‌هایی که </a:t>
            </a:r>
            <a:r>
              <a:rPr lang="fa-IR" b="1" dirty="0" smtClean="0">
                <a:solidFill>
                  <a:srgbClr val="FF0000"/>
                </a:solidFill>
                <a:cs typeface="B Lotus" pitchFamily="2" charset="-78"/>
              </a:rPr>
              <a:t>ساده</a:t>
            </a:r>
            <a:r>
              <a:rPr lang="fa-IR" dirty="0" smtClean="0">
                <a:cs typeface="B Lotus" pitchFamily="2" charset="-78"/>
              </a:rPr>
              <a:t> هستند و تعداد دستورالعمل‌هایشان 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کم</a:t>
            </a:r>
            <a:r>
              <a:rPr lang="fa-IR" dirty="0" smtClean="0">
                <a:cs typeface="B Lotus" pitchFamily="2" charset="-78"/>
              </a:rPr>
              <a:t> است، مناسب و کارآمد است.</a:t>
            </a:r>
          </a:p>
          <a:p>
            <a:pPr algn="just" rtl="1">
              <a:spcBef>
                <a:spcPct val="0"/>
              </a:spcBef>
              <a:buFont typeface="Wingdings" pitchFamily="2" charset="2"/>
              <a:buChar char=";"/>
            </a:pPr>
            <a:endParaRPr lang="fa-IR" dirty="0" smtClean="0">
              <a:cs typeface="B Lotus" pitchFamily="2" charset="-78"/>
            </a:endParaRPr>
          </a:p>
          <a:p>
            <a:pPr algn="just" rtl="1">
              <a:spcBef>
                <a:spcPct val="0"/>
              </a:spcBef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معمولاً درك يك الگوريتم و دنبال کردن دستورالعمل‌های آن با </a:t>
            </a:r>
            <a:r>
              <a:rPr lang="fa-IR" b="1" u="sng" dirty="0" smtClean="0">
                <a:cs typeface="B Lotus" pitchFamily="2" charset="-78"/>
              </a:rPr>
              <a:t>شكل، راحت‌تر </a:t>
            </a:r>
            <a:r>
              <a:rPr lang="fa-IR" dirty="0" smtClean="0">
                <a:cs typeface="B Lotus" pitchFamily="2" charset="-78"/>
              </a:rPr>
              <a:t>از نوشتن آن بصورت متن مي‌باشد. لذا الگوريتم را با فلوچارت نمايش مي‌دهند.</a:t>
            </a:r>
          </a:p>
          <a:p>
            <a:pPr algn="just" rtl="1">
              <a:spcBef>
                <a:spcPct val="0"/>
              </a:spcBef>
              <a:buNone/>
            </a:pPr>
            <a:endParaRPr lang="fa-IR" dirty="0" smtClean="0">
              <a:cs typeface="B Lotus" pitchFamily="2" charset="-78"/>
            </a:endParaRPr>
          </a:p>
          <a:p>
            <a:pPr algn="r" rtl="1"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بیان </a:t>
            </a:r>
            <a:r>
              <a:rPr lang="fa-IR" b="1" dirty="0">
                <a:cs typeface="B Lotus" pitchFamily="2" charset="-78"/>
              </a:rPr>
              <a:t>تصویری</a:t>
            </a:r>
            <a:r>
              <a:rPr lang="fa-IR" dirty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الگوریتم</a:t>
            </a:r>
          </a:p>
          <a:p>
            <a:pPr algn="r" rtl="1">
              <a:buFont typeface="Wingdings" pitchFamily="2" charset="2"/>
              <a:buChar char=";"/>
            </a:pPr>
            <a:endParaRPr lang="fa-IR" dirty="0" smtClean="0">
              <a:cs typeface="B Lotus" pitchFamily="2" charset="-78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860032" y="71414"/>
            <a:ext cx="4141124" cy="725470"/>
          </a:xfrm>
        </p:spPr>
        <p:txBody>
          <a:bodyPr/>
          <a:lstStyle/>
          <a:p>
            <a:pPr algn="r" rtl="1"/>
            <a:r>
              <a:rPr lang="fa-IR" sz="32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- مولفه های فلوچارت</a:t>
            </a:r>
            <a:endParaRPr lang="en-US" sz="3200" b="1" kern="1200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raffic" panose="00000400000000000000" pitchFamily="2" charset="-78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928670"/>
            <a:ext cx="8443914" cy="5072098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فلوچارت برنامه تنها مراحل انجام عملیات و منطق یک برنامه کامپیوتری را نشان می‌دهد.</a:t>
            </a:r>
          </a:p>
          <a:p>
            <a:pPr algn="just" rtl="1">
              <a:buFont typeface="Wingdings" pitchFamily="2" charset="2"/>
              <a:buChar char=";"/>
            </a:pPr>
            <a:endParaRPr lang="fa-IR" sz="2800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مراحل </a:t>
            </a:r>
            <a:r>
              <a:rPr lang="fa-IR" sz="2800" dirty="0">
                <a:cs typeface="B Lotus" pitchFamily="2" charset="-78"/>
              </a:rPr>
              <a:t>انجام کار با </a:t>
            </a:r>
            <a:r>
              <a:rPr lang="fa-IR" sz="2800" b="1" dirty="0">
                <a:cs typeface="B Lotus" pitchFamily="2" charset="-78"/>
              </a:rPr>
              <a:t>اشکال هندسی </a:t>
            </a:r>
            <a:r>
              <a:rPr lang="fa-IR" sz="2800" dirty="0">
                <a:cs typeface="B Lotus" pitchFamily="2" charset="-78"/>
              </a:rPr>
              <a:t>نشان داده </a:t>
            </a:r>
            <a:r>
              <a:rPr lang="fa-IR" sz="2800" dirty="0" smtClean="0">
                <a:cs typeface="B Lotus" pitchFamily="2" charset="-78"/>
              </a:rPr>
              <a:t>می‌شوند. بعبارت دیگر هر فلوچارت شامل نمادهای خاص، عبارات، جملات و فرمول‌های ریاضی می‌باشد.</a:t>
            </a:r>
          </a:p>
          <a:p>
            <a:pPr algn="r" rtl="1">
              <a:buFont typeface="Wingdings" pitchFamily="2" charset="2"/>
              <a:buChar char=";"/>
            </a:pPr>
            <a:endParaRPr lang="fa-IR" sz="2800" dirty="0" smtClean="0">
              <a:cs typeface="B Lotus" pitchFamily="2" charset="-78"/>
            </a:endParaRPr>
          </a:p>
          <a:p>
            <a:pPr algn="r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نمادهای تصویری فلوچارت حدودا </a:t>
            </a:r>
            <a:r>
              <a:rPr lang="fa-IR" sz="2800" b="1" u="sng" dirty="0" smtClean="0">
                <a:cs typeface="B Lotus" pitchFamily="2" charset="-78"/>
              </a:rPr>
              <a:t>25</a:t>
            </a:r>
            <a:r>
              <a:rPr lang="fa-IR" sz="2800" dirty="0" smtClean="0">
                <a:cs typeface="B Lotus" pitchFamily="2" charset="-78"/>
              </a:rPr>
              <a:t> مولفه است.</a:t>
            </a:r>
          </a:p>
          <a:p>
            <a:pPr algn="r" rtl="1">
              <a:buFont typeface="Wingdings" pitchFamily="2" charset="2"/>
              <a:buChar char=";"/>
            </a:pPr>
            <a:endParaRPr lang="fa-IR" sz="2800" dirty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مراحل </a:t>
            </a:r>
            <a:r>
              <a:rPr lang="fa-IR" sz="2800" dirty="0">
                <a:cs typeface="B Lotus" pitchFamily="2" charset="-78"/>
              </a:rPr>
              <a:t>انجام کار توسط </a:t>
            </a:r>
            <a:r>
              <a:rPr lang="fa-IR" sz="2800" b="1" dirty="0">
                <a:solidFill>
                  <a:srgbClr val="C00000"/>
                </a:solidFill>
                <a:cs typeface="B Lotus" pitchFamily="2" charset="-78"/>
              </a:rPr>
              <a:t>خطوط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(فلش) </a:t>
            </a:r>
            <a:r>
              <a:rPr lang="fa-IR" sz="2800" dirty="0" smtClean="0">
                <a:cs typeface="B Lotus" pitchFamily="2" charset="-78"/>
              </a:rPr>
              <a:t>به </a:t>
            </a:r>
            <a:r>
              <a:rPr lang="fa-IR" sz="2800" dirty="0">
                <a:cs typeface="B Lotus" pitchFamily="2" charset="-78"/>
              </a:rPr>
              <a:t>هم وصل </a:t>
            </a:r>
            <a:r>
              <a:rPr lang="fa-IR" sz="2800" dirty="0" smtClean="0">
                <a:cs typeface="B Lotus" pitchFamily="2" charset="-78"/>
              </a:rPr>
              <a:t>می‌گردند. بعبارت دیگر جهت نشان دادن مسیر از یک مرحله به مرحله دیگر از خطوط فلش‌دار استفاده می‌گردد.</a:t>
            </a:r>
          </a:p>
          <a:p>
            <a:pPr algn="r" rtl="1">
              <a:buNone/>
            </a:pPr>
            <a:endParaRPr lang="fa-IR" sz="2800" dirty="0" smtClean="0">
              <a:cs typeface="B Lotus" pitchFamily="2" charset="-78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523" name="Oval 11"/>
          <p:cNvSpPr>
            <a:spLocks noChangeArrowheads="1"/>
          </p:cNvSpPr>
          <p:nvPr/>
        </p:nvSpPr>
        <p:spPr bwMode="auto">
          <a:xfrm>
            <a:off x="642910" y="2943229"/>
            <a:ext cx="1444625" cy="98583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b="1" dirty="0" smtClean="0">
                <a:ea typeface="Times New Roman" pitchFamily="18" charset="0"/>
                <a:cs typeface="B Lotus" pitchFamily="2" charset="-78"/>
              </a:rPr>
              <a:t>Begin</a:t>
            </a:r>
            <a:endParaRPr lang="fa-IR" sz="2000" b="1" dirty="0">
              <a:ea typeface="Times New Roman" pitchFamily="18" charset="0"/>
              <a:cs typeface="B Lotus" pitchFamily="2" charset="-78"/>
            </a:endParaRPr>
          </a:p>
        </p:txBody>
      </p:sp>
      <p:sp>
        <p:nvSpPr>
          <p:cNvPr id="704522" name="Oval 10"/>
          <p:cNvSpPr>
            <a:spLocks noChangeArrowheads="1"/>
          </p:cNvSpPr>
          <p:nvPr/>
        </p:nvSpPr>
        <p:spPr bwMode="auto">
          <a:xfrm>
            <a:off x="2544735" y="3000372"/>
            <a:ext cx="1447800" cy="9096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b="1">
                <a:ea typeface="Times New Roman" pitchFamily="18" charset="0"/>
                <a:cs typeface="B Lotus" pitchFamily="2" charset="-78"/>
              </a:rPr>
              <a:t>End</a:t>
            </a:r>
            <a:endParaRPr lang="fa-IR" sz="2000" b="1">
              <a:ea typeface="Times New Roman" pitchFamily="18" charset="0"/>
              <a:cs typeface="B Lotus" pitchFamily="2" charset="-78"/>
            </a:endParaRPr>
          </a:p>
        </p:txBody>
      </p:sp>
      <p:sp>
        <p:nvSpPr>
          <p:cNvPr id="704524" name="Rectangle 12"/>
          <p:cNvSpPr>
            <a:spLocks noChangeArrowheads="1"/>
          </p:cNvSpPr>
          <p:nvPr/>
        </p:nvSpPr>
        <p:spPr bwMode="auto">
          <a:xfrm>
            <a:off x="642910" y="785794"/>
            <a:ext cx="8216943" cy="31085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0"/>
              </a:spcBef>
              <a:buFont typeface="Symbol" pitchFamily="18" charset="2"/>
              <a:buChar char=""/>
              <a:tabLst>
                <a:tab pos="636588" algn="l"/>
              </a:tabLst>
            </a:pPr>
            <a:r>
              <a:rPr lang="fa-IR" sz="2800" b="1" dirty="0" smtClean="0">
                <a:solidFill>
                  <a:srgbClr val="A50021"/>
                </a:solidFill>
                <a:ea typeface="Times New Roman" pitchFamily="18" charset="0"/>
                <a:cs typeface="B Lotus" pitchFamily="2" charset="-78"/>
              </a:rPr>
              <a:t> علامت</a:t>
            </a:r>
            <a:r>
              <a:rPr lang="fa-IR" sz="2800" b="1" dirty="0" smtClean="0">
                <a:solidFill>
                  <a:srgbClr val="A50021"/>
                </a:solidFill>
                <a:ea typeface="Times New Roman" pitchFamily="18" charset="0"/>
                <a:cs typeface="B Nazanin" pitchFamily="2" charset="-78"/>
              </a:rPr>
              <a:t>‌</a:t>
            </a:r>
            <a:r>
              <a:rPr lang="fa-IR" sz="2800" b="1" dirty="0" smtClean="0">
                <a:solidFill>
                  <a:srgbClr val="A50021"/>
                </a:solidFill>
                <a:ea typeface="Times New Roman" pitchFamily="18" charset="0"/>
                <a:cs typeface="B Lotus" pitchFamily="2" charset="-78"/>
              </a:rPr>
              <a:t>هاي </a:t>
            </a:r>
            <a:r>
              <a:rPr lang="fa-IR" sz="2800" b="1" dirty="0">
                <a:solidFill>
                  <a:srgbClr val="A50021"/>
                </a:solidFill>
                <a:ea typeface="Times New Roman" pitchFamily="18" charset="0"/>
                <a:cs typeface="B Lotus" pitchFamily="2" charset="-78"/>
              </a:rPr>
              <a:t>شروع و پايان: </a:t>
            </a:r>
            <a:r>
              <a:rPr lang="fa-IR" sz="2800" dirty="0" smtClean="0">
                <a:ea typeface="Times New Roman" pitchFamily="18" charset="0"/>
                <a:cs typeface="B Lotus" pitchFamily="2" charset="-78"/>
              </a:rPr>
              <a:t>آغاز و پایان هر الگوریتم و فلوچارت بایستی دقیقا مشخص گردد. برای این منظور از </a:t>
            </a:r>
            <a:r>
              <a:rPr lang="fa-IR" sz="2800" dirty="0">
                <a:ea typeface="Times New Roman" pitchFamily="18" charset="0"/>
                <a:cs typeface="B Lotus" pitchFamily="2" charset="-78"/>
              </a:rPr>
              <a:t>يك بيضي استفاده </a:t>
            </a:r>
            <a:r>
              <a:rPr lang="fa-IR" sz="2800" dirty="0" smtClean="0">
                <a:ea typeface="Times New Roman" pitchFamily="18" charset="0"/>
                <a:cs typeface="B Lotus" pitchFamily="2" charset="-78"/>
              </a:rPr>
              <a:t>مي</a:t>
            </a:r>
            <a:r>
              <a:rPr lang="fa-IR" sz="2800" dirty="0" smtClean="0">
                <a:ea typeface="Times New Roman" pitchFamily="18" charset="0"/>
                <a:cs typeface="B Nazanin" pitchFamily="2" charset="-78"/>
              </a:rPr>
              <a:t>‌</a:t>
            </a:r>
            <a:r>
              <a:rPr lang="fa-IR" sz="2800" dirty="0" smtClean="0">
                <a:ea typeface="Times New Roman" pitchFamily="18" charset="0"/>
                <a:cs typeface="B Lotus" pitchFamily="2" charset="-78"/>
              </a:rPr>
              <a:t>كنند.</a:t>
            </a:r>
          </a:p>
          <a:p>
            <a:pPr algn="just">
              <a:spcBef>
                <a:spcPct val="0"/>
              </a:spcBef>
              <a:buNone/>
              <a:tabLst>
                <a:tab pos="636588" algn="l"/>
              </a:tabLst>
            </a:pPr>
            <a:endParaRPr lang="fa-IR" sz="2800" dirty="0" smtClean="0">
              <a:ea typeface="Times New Roman" pitchFamily="18" charset="0"/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Symbol" pitchFamily="18" charset="2"/>
              <a:buChar char=""/>
              <a:tabLst>
                <a:tab pos="636588" algn="l"/>
              </a:tabLst>
            </a:pPr>
            <a:r>
              <a:rPr lang="fa-IR" dirty="0" smtClean="0">
                <a:ea typeface="Times New Roman" pitchFamily="18" charset="0"/>
                <a:cs typeface="B Lotus" pitchFamily="2" charset="-78"/>
              </a:rPr>
              <a:t> هر فلوچارت فقط </a:t>
            </a:r>
            <a:r>
              <a:rPr lang="fa-IR" u="sng" dirty="0" smtClean="0">
                <a:ea typeface="Times New Roman" pitchFamily="18" charset="0"/>
                <a:cs typeface="B Lotus" pitchFamily="2" charset="-78"/>
              </a:rPr>
              <a:t>یک نقطه آغاز </a:t>
            </a:r>
            <a:r>
              <a:rPr lang="fa-IR" dirty="0" smtClean="0">
                <a:ea typeface="Times New Roman" pitchFamily="18" charset="0"/>
                <a:cs typeface="B Lotus" pitchFamily="2" charset="-78"/>
              </a:rPr>
              <a:t>دارد ولی می‌تواند </a:t>
            </a:r>
            <a:r>
              <a:rPr lang="fa-IR" u="sng" dirty="0" smtClean="0">
                <a:ea typeface="Times New Roman" pitchFamily="18" charset="0"/>
                <a:cs typeface="B Lotus" pitchFamily="2" charset="-78"/>
              </a:rPr>
              <a:t>چند نقطه پایان </a:t>
            </a:r>
            <a:r>
              <a:rPr lang="fa-IR" dirty="0" smtClean="0">
                <a:ea typeface="Times New Roman" pitchFamily="18" charset="0"/>
                <a:cs typeface="B Lotus" pitchFamily="2" charset="-78"/>
              </a:rPr>
              <a:t>داشته باشد.</a:t>
            </a:r>
            <a:endParaRPr lang="fa-IR" sz="2800" dirty="0" smtClean="0">
              <a:ea typeface="Times New Roman" pitchFamily="18" charset="0"/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Symbol" pitchFamily="18" charset="2"/>
              <a:buChar char=""/>
              <a:tabLst>
                <a:tab pos="636588" algn="l"/>
              </a:tabLst>
            </a:pPr>
            <a:endParaRPr lang="en-US" sz="2800" b="1" dirty="0">
              <a:cs typeface="B Lotus" pitchFamily="2" charset="-78"/>
            </a:endParaRPr>
          </a:p>
          <a:p>
            <a:pPr rtl="0">
              <a:spcBef>
                <a:spcPct val="0"/>
              </a:spcBef>
              <a:buFontTx/>
              <a:buNone/>
              <a:tabLst>
                <a:tab pos="636588" algn="l"/>
              </a:tabLst>
            </a:pPr>
            <a:endParaRPr lang="en-US" sz="2800" b="1" dirty="0">
              <a:solidFill>
                <a:srgbClr val="A50021"/>
              </a:solidFill>
              <a:cs typeface="B Lotus" pitchFamily="2" charset="-78"/>
            </a:endParaRPr>
          </a:p>
        </p:txBody>
      </p:sp>
      <p:sp>
        <p:nvSpPr>
          <p:cNvPr id="704530" name="Rectangle 18"/>
          <p:cNvSpPr>
            <a:spLocks noChangeArrowheads="1"/>
          </p:cNvSpPr>
          <p:nvPr/>
        </p:nvSpPr>
        <p:spPr bwMode="auto">
          <a:xfrm>
            <a:off x="0" y="3779838"/>
            <a:ext cx="18415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rtl="0">
              <a:spcBef>
                <a:spcPct val="0"/>
              </a:spcBef>
              <a:buFontTx/>
              <a:buNone/>
            </a:pPr>
            <a:endParaRPr lang="en-US" sz="2800" b="1">
              <a:cs typeface="B Lotus" pitchFamily="2" charset="-78"/>
            </a:endParaRP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5572132" y="71414"/>
            <a:ext cx="3429024" cy="72547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rtl="1"/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- نمادهای فلوچارت</a:t>
            </a:r>
            <a:endParaRPr lang="en-US" sz="3200" b="1" kern="12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raffic" panose="00000400000000000000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521" name="AutoShape 9"/>
          <p:cNvSpPr>
            <a:spLocks noChangeArrowheads="1"/>
          </p:cNvSpPr>
          <p:nvPr/>
        </p:nvSpPr>
        <p:spPr bwMode="auto">
          <a:xfrm>
            <a:off x="247650" y="4153176"/>
            <a:ext cx="2682831" cy="1182415"/>
          </a:xfrm>
          <a:prstGeom prst="parallelogram">
            <a:avLst>
              <a:gd name="adj" fmla="val 58417"/>
            </a:avLst>
          </a:prstGeom>
          <a:solidFill>
            <a:srgbClr val="FFFFD1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a-IR" sz="2800" b="1" dirty="0" smtClean="0">
                <a:ea typeface="Times New Roman" pitchFamily="18" charset="0"/>
                <a:cs typeface="B Lotus" pitchFamily="2" charset="-78"/>
              </a:rPr>
              <a:t>خواندن</a:t>
            </a:r>
            <a:endParaRPr lang="en-US" sz="2800" b="1" dirty="0" smtClean="0">
              <a:ea typeface="Times New Roman" pitchFamily="18" charset="0"/>
              <a:cs typeface="B Lotus" pitchFamily="2" charset="-78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a-IR" sz="2800" b="1" dirty="0" smtClean="0">
                <a:ea typeface="Times New Roman" pitchFamily="18" charset="0"/>
                <a:cs typeface="B Lotus" pitchFamily="2" charset="-78"/>
              </a:rPr>
              <a:t> </a:t>
            </a:r>
            <a:r>
              <a:rPr lang="en-US" sz="2800" b="1" dirty="0" err="1" smtClean="0">
                <a:ea typeface="Times New Roman" pitchFamily="18" charset="0"/>
                <a:cs typeface="B Lotus" pitchFamily="2" charset="-78"/>
              </a:rPr>
              <a:t>cin</a:t>
            </a:r>
            <a:endParaRPr lang="fa-IR" sz="2800" b="1" dirty="0">
              <a:cs typeface="B Lotus" pitchFamily="2" charset="-78"/>
            </a:endParaRPr>
          </a:p>
        </p:txBody>
      </p:sp>
      <p:sp>
        <p:nvSpPr>
          <p:cNvPr id="704520" name="AutoShape 8"/>
          <p:cNvSpPr>
            <a:spLocks noChangeArrowheads="1"/>
          </p:cNvSpPr>
          <p:nvPr/>
        </p:nvSpPr>
        <p:spPr bwMode="auto">
          <a:xfrm>
            <a:off x="3214678" y="4143380"/>
            <a:ext cx="2571768" cy="1039812"/>
          </a:xfrm>
          <a:prstGeom prst="parallelogram">
            <a:avLst>
              <a:gd name="adj" fmla="val 63679"/>
            </a:avLst>
          </a:prstGeom>
          <a:solidFill>
            <a:schemeClr val="accent5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a-IR" sz="2800" b="1" dirty="0">
                <a:ea typeface="Times New Roman" pitchFamily="18" charset="0"/>
                <a:cs typeface="B Lotus" pitchFamily="2" charset="-78"/>
              </a:rPr>
              <a:t>چاپ کردن </a:t>
            </a:r>
            <a:r>
              <a:rPr lang="en-US" sz="2800" b="1" dirty="0" err="1" smtClean="0">
                <a:ea typeface="Times New Roman" pitchFamily="18" charset="0"/>
                <a:cs typeface="B Lotus" pitchFamily="2" charset="-78"/>
              </a:rPr>
              <a:t>cout</a:t>
            </a:r>
            <a:endParaRPr lang="fa-IR" sz="2800" b="1" dirty="0">
              <a:cs typeface="B Lotus" pitchFamily="2" charset="-78"/>
            </a:endParaRPr>
          </a:p>
        </p:txBody>
      </p:sp>
      <p:sp>
        <p:nvSpPr>
          <p:cNvPr id="704527" name="Rectangle 15"/>
          <p:cNvSpPr>
            <a:spLocks noChangeArrowheads="1"/>
          </p:cNvSpPr>
          <p:nvPr/>
        </p:nvSpPr>
        <p:spPr bwMode="auto">
          <a:xfrm>
            <a:off x="428596" y="1071546"/>
            <a:ext cx="8572560" cy="31085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tabLst>
                <a:tab pos="411163" algn="l"/>
              </a:tabLst>
            </a:pPr>
            <a:r>
              <a:rPr lang="fa-IR" sz="2800" b="1" dirty="0" smtClean="0">
                <a:solidFill>
                  <a:srgbClr val="009900"/>
                </a:solidFill>
                <a:ea typeface="Times New Roman" pitchFamily="18" charset="0"/>
                <a:cs typeface="B Lotus" pitchFamily="2" charset="-78"/>
              </a:rPr>
              <a:t> علامتهاي </a:t>
            </a:r>
            <a:r>
              <a:rPr lang="fa-IR" sz="2800" b="1" dirty="0">
                <a:solidFill>
                  <a:srgbClr val="009900"/>
                </a:solidFill>
                <a:ea typeface="Times New Roman" pitchFamily="18" charset="0"/>
                <a:cs typeface="B Lotus" pitchFamily="2" charset="-78"/>
              </a:rPr>
              <a:t>ورودي و خروجي: </a:t>
            </a:r>
            <a:r>
              <a:rPr lang="fa-IR" dirty="0" smtClean="0">
                <a:ea typeface="Times New Roman" pitchFamily="18" charset="0"/>
                <a:cs typeface="B Lotus" pitchFamily="2" charset="-78"/>
              </a:rPr>
              <a:t>هرگاه در هر مرحله نیاز به دریافت اطلاعات از ورودی و یا ثبت اطلاعات در خروجی باشد </a:t>
            </a:r>
            <a:r>
              <a:rPr lang="fa-IR" sz="2800" dirty="0">
                <a:ea typeface="Times New Roman" pitchFamily="18" charset="0"/>
                <a:cs typeface="B Lotus" pitchFamily="2" charset="-78"/>
              </a:rPr>
              <a:t>از متوازي</a:t>
            </a:r>
            <a:r>
              <a:rPr lang="fa-IR" sz="2800" dirty="0">
                <a:ea typeface="Times New Roman" pitchFamily="18" charset="0"/>
                <a:cs typeface="B Nazanin" pitchFamily="2" charset="-78"/>
              </a:rPr>
              <a:t>‌</a:t>
            </a:r>
            <a:r>
              <a:rPr lang="fa-IR" sz="2800" dirty="0">
                <a:ea typeface="Times New Roman" pitchFamily="18" charset="0"/>
                <a:cs typeface="B Lotus" pitchFamily="2" charset="-78"/>
              </a:rPr>
              <a:t>الاضلاع استفاده </a:t>
            </a:r>
            <a:r>
              <a:rPr lang="fa-IR" sz="2800" dirty="0" smtClean="0">
                <a:ea typeface="Times New Roman" pitchFamily="18" charset="0"/>
                <a:cs typeface="B Lotus" pitchFamily="2" charset="-78"/>
              </a:rPr>
              <a:t>مي</a:t>
            </a:r>
            <a:r>
              <a:rPr lang="fa-IR" sz="2800" dirty="0" smtClean="0">
                <a:ea typeface="Times New Roman" pitchFamily="18" charset="0"/>
                <a:cs typeface="B Nazanin" pitchFamily="2" charset="-78"/>
              </a:rPr>
              <a:t>‌</a:t>
            </a:r>
            <a:r>
              <a:rPr lang="fa-IR" sz="2800" dirty="0" smtClean="0">
                <a:ea typeface="Times New Roman" pitchFamily="18" charset="0"/>
                <a:cs typeface="B Lotus" pitchFamily="2" charset="-78"/>
              </a:rPr>
              <a:t>شود</a:t>
            </a:r>
            <a:r>
              <a:rPr lang="fa-IR" dirty="0" smtClean="0">
                <a:ea typeface="Times New Roman" pitchFamily="18" charset="0"/>
                <a:cs typeface="B Lotus" pitchFamily="2" charset="-78"/>
              </a:rPr>
              <a:t>.</a:t>
            </a:r>
          </a:p>
          <a:p>
            <a:pPr algn="just">
              <a:tabLst>
                <a:tab pos="411163" algn="l"/>
              </a:tabLst>
            </a:pPr>
            <a:r>
              <a:rPr lang="fa-IR" dirty="0" smtClean="0">
                <a:cs typeface="B Lotus" pitchFamily="2" charset="-78"/>
              </a:rPr>
              <a:t> به این نوع عملیات در دنیای کامپیوتر عملیات </a:t>
            </a:r>
            <a:r>
              <a:rPr lang="en-US" dirty="0" smtClean="0">
                <a:cs typeface="B Lotus" pitchFamily="2" charset="-78"/>
              </a:rPr>
              <a:t>I/O</a:t>
            </a:r>
            <a:r>
              <a:rPr lang="fa-IR" dirty="0" smtClean="0">
                <a:cs typeface="B Lotus" pitchFamily="2" charset="-78"/>
              </a:rPr>
              <a:t> می‌گویند.</a:t>
            </a:r>
          </a:p>
          <a:p>
            <a:pPr algn="just">
              <a:tabLst>
                <a:tab pos="411163" algn="l"/>
              </a:tabLst>
            </a:pPr>
            <a:endParaRPr lang="fa-IR" sz="2800" dirty="0" smtClean="0">
              <a:cs typeface="B Lotus" pitchFamily="2" charset="-78"/>
            </a:endParaRPr>
          </a:p>
          <a:p>
            <a:pPr algn="just">
              <a:tabLst>
                <a:tab pos="411163" algn="l"/>
              </a:tabLst>
            </a:pPr>
            <a:r>
              <a:rPr lang="fa-IR" dirty="0" smtClean="0">
                <a:cs typeface="B Lotus" pitchFamily="2" charset="-78"/>
              </a:rPr>
              <a:t> در فلوچارت نوع عملیات ورودی یا خروجی در نماد مربوطه نوشته می‌گردد.</a:t>
            </a:r>
            <a:endParaRPr lang="en-US" sz="2800" dirty="0">
              <a:cs typeface="B Lotus" pitchFamily="2" charset="-78"/>
            </a:endParaRPr>
          </a:p>
        </p:txBody>
      </p:sp>
      <p:sp>
        <p:nvSpPr>
          <p:cNvPr id="704530" name="Rectangle 18"/>
          <p:cNvSpPr>
            <a:spLocks noChangeArrowheads="1"/>
          </p:cNvSpPr>
          <p:nvPr/>
        </p:nvSpPr>
        <p:spPr bwMode="auto">
          <a:xfrm>
            <a:off x="0" y="3779838"/>
            <a:ext cx="18415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rtl="0">
              <a:spcBef>
                <a:spcPct val="0"/>
              </a:spcBef>
              <a:buFontTx/>
              <a:buNone/>
            </a:pPr>
            <a:endParaRPr lang="en-US" sz="2800" b="1">
              <a:cs typeface="B Lotus" pitchFamily="2" charset="-78"/>
            </a:endParaRP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5572132" y="71414"/>
            <a:ext cx="3429024" cy="72547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rtl="1"/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- نمادهای فلوچارت</a:t>
            </a:r>
            <a:endParaRPr lang="en-US" sz="3200" b="1" kern="12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raffic" panose="00000400000000000000" pitchFamily="2" charset="-78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44" name="Rectangle 8"/>
          <p:cNvSpPr>
            <a:spLocks noChangeArrowheads="1"/>
          </p:cNvSpPr>
          <p:nvPr/>
        </p:nvSpPr>
        <p:spPr bwMode="auto">
          <a:xfrm>
            <a:off x="1000100" y="785794"/>
            <a:ext cx="7703460" cy="26776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buClr>
                <a:schemeClr val="tx1"/>
              </a:buClr>
              <a:tabLst>
                <a:tab pos="182563" algn="l"/>
              </a:tabLst>
            </a:pPr>
            <a:r>
              <a:rPr lang="fa-IR" b="1" dirty="0" smtClean="0">
                <a:solidFill>
                  <a:srgbClr val="000099"/>
                </a:solidFill>
                <a:ea typeface="Times New Roman" pitchFamily="18" charset="0"/>
                <a:cs typeface="B Nazanin" pitchFamily="2" charset="-78"/>
              </a:rPr>
              <a:t> علامت‌هاي </a:t>
            </a:r>
            <a:r>
              <a:rPr lang="fa-IR" b="1" dirty="0">
                <a:solidFill>
                  <a:srgbClr val="000099"/>
                </a:solidFill>
                <a:ea typeface="Times New Roman" pitchFamily="18" charset="0"/>
                <a:cs typeface="B Nazanin" pitchFamily="2" charset="-78"/>
              </a:rPr>
              <a:t>محاسباتي و جايگزيني: </a:t>
            </a:r>
            <a:r>
              <a:rPr lang="fa-IR" dirty="0">
                <a:ea typeface="Times New Roman" pitchFamily="18" charset="0"/>
                <a:cs typeface="B Nazanin" pitchFamily="2" charset="-78"/>
              </a:rPr>
              <a:t>براي نمايش دستورات </a:t>
            </a:r>
            <a:r>
              <a:rPr lang="fa-IR" dirty="0" smtClean="0">
                <a:ea typeface="Times New Roman" pitchFamily="18" charset="0"/>
                <a:cs typeface="B Nazanin" pitchFamily="2" charset="-78"/>
              </a:rPr>
              <a:t>جايگزيني و </a:t>
            </a:r>
            <a:r>
              <a:rPr lang="fa-IR" dirty="0">
                <a:ea typeface="Times New Roman" pitchFamily="18" charset="0"/>
                <a:cs typeface="B Nazanin" pitchFamily="2" charset="-78"/>
              </a:rPr>
              <a:t>محاسباتي از مستطيل استفاده </a:t>
            </a:r>
            <a:r>
              <a:rPr lang="fa-IR" dirty="0" smtClean="0">
                <a:ea typeface="Times New Roman" pitchFamily="18" charset="0"/>
                <a:cs typeface="B Nazanin" pitchFamily="2" charset="-78"/>
              </a:rPr>
              <a:t>مي‌كنند.</a:t>
            </a:r>
          </a:p>
          <a:p>
            <a:pPr algn="just">
              <a:spcBef>
                <a:spcPct val="0"/>
              </a:spcBef>
              <a:buClr>
                <a:schemeClr val="tx1"/>
              </a:buClr>
              <a:buNone/>
              <a:tabLst>
                <a:tab pos="182563" algn="l"/>
              </a:tabLst>
            </a:pPr>
            <a:endParaRPr lang="fa-IR" dirty="0" smtClean="0">
              <a:ea typeface="Times New Roman" pitchFamily="18" charset="0"/>
              <a:cs typeface="B Nazanin" pitchFamily="2" charset="-78"/>
            </a:endParaRPr>
          </a:p>
          <a:p>
            <a:pPr algn="just">
              <a:buClr>
                <a:schemeClr val="tx1"/>
              </a:buClr>
              <a:tabLst>
                <a:tab pos="182563" algn="l"/>
              </a:tabLst>
            </a:pPr>
            <a:r>
              <a:rPr lang="fa-IR" dirty="0" smtClean="0">
                <a:ea typeface="Times New Roman" pitchFamily="18" charset="0"/>
                <a:cs typeface="B Nazanin" pitchFamily="2" charset="-78"/>
              </a:rPr>
              <a:t> به این نماد اصطلاحا نماد </a:t>
            </a:r>
            <a:r>
              <a:rPr lang="fa-IR" b="1" dirty="0" smtClean="0">
                <a:ea typeface="Times New Roman" pitchFamily="18" charset="0"/>
                <a:cs typeface="B Nazanin" pitchFamily="2" charset="-78"/>
              </a:rPr>
              <a:t>پردازش</a:t>
            </a:r>
            <a:r>
              <a:rPr lang="fa-IR" dirty="0" smtClean="0">
                <a:ea typeface="Times New Roman" pitchFamily="18" charset="0"/>
                <a:cs typeface="B Nazanin" pitchFamily="2" charset="-78"/>
              </a:rPr>
              <a:t> می‌گویند.</a:t>
            </a:r>
          </a:p>
          <a:p>
            <a:pPr algn="just">
              <a:spcBef>
                <a:spcPct val="0"/>
              </a:spcBef>
              <a:buClr>
                <a:schemeClr val="tx1"/>
              </a:buClr>
              <a:buFont typeface="Symbol" pitchFamily="18" charset="2"/>
              <a:buNone/>
              <a:tabLst>
                <a:tab pos="182563" algn="l"/>
              </a:tabLst>
            </a:pPr>
            <a:endParaRPr lang="en-US" dirty="0"/>
          </a:p>
          <a:p>
            <a:pPr algn="just" rtl="0">
              <a:spcBef>
                <a:spcPct val="0"/>
              </a:spcBef>
              <a:buFontTx/>
              <a:buNone/>
              <a:tabLst>
                <a:tab pos="182563" algn="l"/>
              </a:tabLst>
            </a:pPr>
            <a:endParaRPr lang="en-US" b="1" dirty="0">
              <a:solidFill>
                <a:srgbClr val="000099"/>
              </a:solidFill>
            </a:endParaRPr>
          </a:p>
        </p:txBody>
      </p:sp>
      <p:sp>
        <p:nvSpPr>
          <p:cNvPr id="705543" name="Rectangle 7"/>
          <p:cNvSpPr>
            <a:spLocks noChangeArrowheads="1"/>
          </p:cNvSpPr>
          <p:nvPr/>
        </p:nvSpPr>
        <p:spPr bwMode="auto">
          <a:xfrm>
            <a:off x="642910" y="2566990"/>
            <a:ext cx="2514600" cy="12192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a-IR" sz="2800" b="1" dirty="0" smtClean="0">
                <a:ea typeface="Times New Roman" pitchFamily="18" charset="0"/>
                <a:cs typeface="B Nazanin" pitchFamily="2" charset="-78"/>
              </a:rPr>
              <a:t>جایگزینی </a:t>
            </a:r>
            <a:r>
              <a:rPr lang="fa-IR" sz="2800" b="1" dirty="0">
                <a:ea typeface="Times New Roman" pitchFamily="18" charset="0"/>
                <a:cs typeface="B Nazanin" pitchFamily="2" charset="-78"/>
              </a:rPr>
              <a:t>یا محاسبات</a:t>
            </a:r>
          </a:p>
        </p:txBody>
      </p:sp>
      <p:sp>
        <p:nvSpPr>
          <p:cNvPr id="705545" name="Rectangle 9"/>
          <p:cNvSpPr>
            <a:spLocks noChangeArrowheads="1"/>
          </p:cNvSpPr>
          <p:nvPr/>
        </p:nvSpPr>
        <p:spPr bwMode="auto">
          <a:xfrm>
            <a:off x="0" y="3287713"/>
            <a:ext cx="18415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rtl="0">
              <a:spcBef>
                <a:spcPct val="0"/>
              </a:spcBef>
              <a:buFontTx/>
              <a:buNone/>
            </a:pPr>
            <a:endParaRPr lang="en-US" sz="2800" b="1"/>
          </a:p>
        </p:txBody>
      </p:sp>
      <p:sp>
        <p:nvSpPr>
          <p:cNvPr id="705546" name="Rectangle 10"/>
          <p:cNvSpPr>
            <a:spLocks noChangeArrowheads="1"/>
          </p:cNvSpPr>
          <p:nvPr/>
        </p:nvSpPr>
        <p:spPr bwMode="auto">
          <a:xfrm>
            <a:off x="214346" y="4071942"/>
            <a:ext cx="9144000" cy="26776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lvl="1" algn="r">
              <a:tabLst>
                <a:tab pos="411163" algn="l"/>
              </a:tabLst>
            </a:pPr>
            <a:r>
              <a:rPr lang="en-US" b="1" dirty="0" smtClean="0">
                <a:solidFill>
                  <a:srgbClr val="A50021"/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علامت انتساب (</a:t>
            </a:r>
            <a:r>
              <a:rPr lang="en-US" b="1" dirty="0" smtClean="0">
                <a:solidFill>
                  <a:srgbClr val="A50021"/>
                </a:solidFill>
                <a:cs typeface="B Lotus" pitchFamily="2" charset="-78"/>
              </a:rPr>
              <a:t>Assignment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)  (          )</a:t>
            </a:r>
            <a:endParaRPr lang="en-US" b="1" dirty="0" smtClean="0">
              <a:solidFill>
                <a:srgbClr val="A50021"/>
              </a:solidFill>
              <a:cs typeface="B Lotus" pitchFamily="2" charset="-78"/>
            </a:endParaRPr>
          </a:p>
          <a:p>
            <a:pPr lvl="1" algn="r">
              <a:tabLst>
                <a:tab pos="411163" algn="l"/>
              </a:tabLst>
            </a:pPr>
            <a:endParaRPr lang="fa-IR" b="1" dirty="0" smtClean="0">
              <a:solidFill>
                <a:srgbClr val="A50021"/>
              </a:solidFill>
              <a:cs typeface="B Lotus" pitchFamily="2" charset="-78"/>
            </a:endParaRPr>
          </a:p>
          <a:p>
            <a:pPr lvl="1" algn="r">
              <a:tabLst>
                <a:tab pos="411163" algn="l"/>
              </a:tabLst>
            </a:pP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 علامت 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شرط: براي نمايش شرط از لوزي استفاده مي</a:t>
            </a:r>
            <a:r>
              <a:rPr lang="fa-IR" b="1" dirty="0">
                <a:solidFill>
                  <a:srgbClr val="A50021"/>
                </a:solidFill>
              </a:rPr>
              <a:t>‌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شود</a:t>
            </a:r>
            <a:r>
              <a:rPr lang="en-US" b="1" dirty="0">
                <a:solidFill>
                  <a:srgbClr val="A50021"/>
                </a:solidFill>
                <a:cs typeface="B Lotus" pitchFamily="2" charset="-78"/>
              </a:rPr>
              <a:t>.</a:t>
            </a:r>
          </a:p>
          <a:p>
            <a:pPr lvl="1" algn="r">
              <a:buFontTx/>
              <a:buNone/>
              <a:tabLst>
                <a:tab pos="411163" algn="l"/>
              </a:tabLst>
            </a:pPr>
            <a:endParaRPr lang="en-US" b="1" dirty="0">
              <a:solidFill>
                <a:srgbClr val="A50021"/>
              </a:solidFill>
              <a:cs typeface="B Lotus" pitchFamily="2" charset="-78"/>
            </a:endParaRPr>
          </a:p>
          <a:p>
            <a:pPr lvl="1" algn="just">
              <a:tabLst>
                <a:tab pos="411163" algn="l"/>
              </a:tabLst>
            </a:pP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 علامت 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اتصال: براي اتصال شكل</a:t>
            </a:r>
            <a:r>
              <a:rPr lang="fa-IR" b="1" dirty="0">
                <a:solidFill>
                  <a:srgbClr val="A50021"/>
                </a:solidFill>
              </a:rPr>
              <a:t>‌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هاي مختلف بهم از 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فلش</a:t>
            </a:r>
            <a:r>
              <a:rPr lang="fa-IR" b="1" dirty="0" smtClean="0">
                <a:solidFill>
                  <a:srgbClr val="A50021"/>
                </a:solidFill>
              </a:rPr>
              <a:t>‌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هاي 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جهت</a:t>
            </a:r>
            <a:r>
              <a:rPr lang="fa-IR" b="1" dirty="0">
                <a:solidFill>
                  <a:srgbClr val="A50021"/>
                </a:solidFill>
              </a:rPr>
              <a:t>‌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دار استفاده </a:t>
            </a:r>
            <a:r>
              <a:rPr lang="fa-IR" b="1" dirty="0" err="1">
                <a:solidFill>
                  <a:srgbClr val="A50021"/>
                </a:solidFill>
                <a:cs typeface="B Lotus" pitchFamily="2" charset="-78"/>
              </a:rPr>
              <a:t>مي</a:t>
            </a:r>
            <a:r>
              <a:rPr lang="fa-IR" b="1" dirty="0" err="1">
                <a:solidFill>
                  <a:srgbClr val="A50021"/>
                </a:solidFill>
              </a:rPr>
              <a:t>‌</a:t>
            </a:r>
            <a:r>
              <a:rPr lang="fa-IR" b="1" dirty="0" err="1">
                <a:solidFill>
                  <a:srgbClr val="A50021"/>
                </a:solidFill>
                <a:cs typeface="B Lotus" pitchFamily="2" charset="-78"/>
              </a:rPr>
              <a:t>كنند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. (     )</a:t>
            </a:r>
            <a:endParaRPr lang="fa-IR" b="1" dirty="0">
              <a:solidFill>
                <a:srgbClr val="A50021"/>
              </a:solidFill>
              <a:cs typeface="B Lotus" pitchFamily="2" charset="-78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5572132" y="71414"/>
            <a:ext cx="3429024" cy="72547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rtl="1"/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- نمادهای فلوچارت</a:t>
            </a:r>
            <a:endParaRPr lang="en-US" sz="3200" b="1" kern="12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raffic" panose="00000400000000000000" pitchFamily="2" charset="-78"/>
            </a:endParaRPr>
          </a:p>
        </p:txBody>
      </p:sp>
      <p:cxnSp>
        <p:nvCxnSpPr>
          <p:cNvPr id="3" name="Straight Arrow Connector 2"/>
          <p:cNvCxnSpPr/>
          <p:nvPr/>
        </p:nvCxnSpPr>
        <p:spPr bwMode="auto">
          <a:xfrm flipH="1">
            <a:off x="3851920" y="4365104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>
            <a:off x="5436096" y="6309320"/>
            <a:ext cx="0" cy="43204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2" name="Text Box 4"/>
          <p:cNvSpPr txBox="1">
            <a:spLocks noChangeArrowheads="1"/>
          </p:cNvSpPr>
          <p:nvPr/>
        </p:nvSpPr>
        <p:spPr bwMode="auto">
          <a:xfrm>
            <a:off x="5143504" y="214290"/>
            <a:ext cx="37528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a-IR" alt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- اهداف </a:t>
            </a:r>
            <a:r>
              <a:rPr lang="ar-SA" alt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كلي</a:t>
            </a:r>
            <a:r>
              <a:rPr lang="fa-IR" alt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 این درس </a:t>
            </a:r>
            <a:endParaRPr lang="fa-IR" altLang="zh-CN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itr" pitchFamily="2" charset="-78"/>
            </a:endParaRPr>
          </a:p>
        </p:txBody>
      </p:sp>
      <p:sp>
        <p:nvSpPr>
          <p:cNvPr id="688137" name="Text Box 9"/>
          <p:cNvSpPr txBox="1">
            <a:spLocks noChangeArrowheads="1"/>
          </p:cNvSpPr>
          <p:nvPr/>
        </p:nvSpPr>
        <p:spPr bwMode="auto">
          <a:xfrm>
            <a:off x="685800" y="4724400"/>
            <a:ext cx="617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800000"/>
                </a:solidFill>
                <a:latin typeface="Lotus" pitchFamily="2" charset="-78"/>
                <a:cs typeface="Lotus" pitchFamily="2" charset="-78"/>
              </a:rPr>
              <a:t> 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85720" y="1214422"/>
            <a:ext cx="800105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buFont typeface="Wingdings" pitchFamily="2" charset="2"/>
              <a:buChar char=""/>
            </a:pPr>
            <a:r>
              <a:rPr lang="fa-IR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otus" pitchFamily="2" charset="-78"/>
                <a:cs typeface="B Lotus" pitchFamily="2" charset="-78"/>
              </a:rPr>
              <a:t> ارائه الگوریتم برای حل مساله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Lotus" pitchFamily="2" charset="-78"/>
              <a:ea typeface="宋体" pitchFamily="2" charset="-122"/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"/>
            </a:pPr>
            <a:endParaRPr lang="fa-IR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Lotus" pitchFamily="2" charset="-78"/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"/>
            </a:pPr>
            <a:r>
              <a:rPr lang="fa-IR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otus" pitchFamily="2" charset="-78"/>
                <a:cs typeface="B Lotus" pitchFamily="2" charset="-78"/>
              </a:rPr>
              <a:t> مفاهیم </a:t>
            </a:r>
            <a:r>
              <a:rPr lang="fa-IR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otus" pitchFamily="2" charset="-78"/>
                <a:cs typeface="B Lotus" pitchFamily="2" charset="-78"/>
              </a:rPr>
              <a:t>زبان های برنامه </a:t>
            </a:r>
            <a:r>
              <a:rPr lang="fa-IR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otus" pitchFamily="2" charset="-78"/>
                <a:cs typeface="B Lotus" pitchFamily="2" charset="-78"/>
              </a:rPr>
              <a:t>نویسی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Lotus" pitchFamily="2" charset="-78"/>
              <a:ea typeface="宋体" pitchFamily="2" charset="-122"/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"/>
            </a:pPr>
            <a:endParaRPr lang="fa-IR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Lotus" pitchFamily="2" charset="-78"/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"/>
            </a:pPr>
            <a:r>
              <a:rPr lang="fa-IR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otus" pitchFamily="2" charset="-78"/>
                <a:cs typeface="B Lotus" pitchFamily="2" charset="-78"/>
              </a:rPr>
              <a:t> اصول و مفاهیم </a:t>
            </a:r>
            <a:r>
              <a:rPr lang="fa-IR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otus" pitchFamily="2" charset="-78"/>
                <a:cs typeface="B Lotus" pitchFamily="2" charset="-78"/>
              </a:rPr>
              <a:t>اولیه برنامه نویسی ساخت </a:t>
            </a:r>
            <a:r>
              <a:rPr lang="fa-IR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otus" pitchFamily="2" charset="-78"/>
                <a:cs typeface="B Lotus" pitchFamily="2" charset="-78"/>
              </a:rPr>
              <a:t>یافته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Lotus" pitchFamily="2" charset="-78"/>
              <a:ea typeface="宋体" pitchFamily="2" charset="-122"/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"/>
            </a:pPr>
            <a:endParaRPr lang="fa-IR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Lotus" pitchFamily="2" charset="-78"/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"/>
            </a:pPr>
            <a:r>
              <a:rPr lang="fa-IR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otus" pitchFamily="2" charset="-78"/>
                <a:cs typeface="B Lotus" pitchFamily="2" charset="-78"/>
              </a:rPr>
              <a:t> کاربرد دستورات </a:t>
            </a:r>
            <a:r>
              <a:rPr lang="fa-IR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otus" pitchFamily="2" charset="-78"/>
                <a:cs typeface="B Lotus" pitchFamily="2" charset="-78"/>
              </a:rPr>
              <a:t>زبان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C</a:t>
            </a:r>
            <a:r>
              <a:rPr lang="fa-IR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fa-IR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otus" pitchFamily="2" charset="-78"/>
                <a:cs typeface="B Lotus" pitchFamily="2" charset="-78"/>
              </a:rPr>
              <a:t>در برنامه‌ها</a:t>
            </a:r>
          </a:p>
          <a:p>
            <a:pPr algn="just">
              <a:spcBef>
                <a:spcPct val="0"/>
              </a:spcBef>
              <a:buFont typeface="Wingdings" pitchFamily="2" charset="2"/>
              <a:buChar char=""/>
            </a:pPr>
            <a:endParaRPr lang="fa-IR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Lotus" pitchFamily="2" charset="-78"/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"/>
            </a:pPr>
            <a:r>
              <a:rPr lang="fa-IR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otus" pitchFamily="2" charset="-78"/>
                <a:cs typeface="B Lotus" pitchFamily="2" charset="-78"/>
              </a:rPr>
              <a:t> استفاده از قابلیت های زبان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C</a:t>
            </a:r>
            <a:endParaRPr lang="fa-IR" altLang="zh-CN" sz="3200" b="1" dirty="0">
              <a:solidFill>
                <a:schemeClr val="tx1">
                  <a:lumMod val="95000"/>
                  <a:lumOff val="5000"/>
                </a:schemeClr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04" name="Oval 36"/>
          <p:cNvSpPr>
            <a:spLocks noChangeArrowheads="1"/>
          </p:cNvSpPr>
          <p:nvPr/>
        </p:nvSpPr>
        <p:spPr bwMode="auto">
          <a:xfrm>
            <a:off x="6588125" y="1485900"/>
            <a:ext cx="1368425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05" name="Oval 37"/>
          <p:cNvSpPr>
            <a:spLocks noChangeArrowheads="1"/>
          </p:cNvSpPr>
          <p:nvPr/>
        </p:nvSpPr>
        <p:spPr bwMode="auto">
          <a:xfrm>
            <a:off x="1331913" y="1368401"/>
            <a:ext cx="865187" cy="34291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2000" dirty="0"/>
              <a:t>start</a:t>
            </a:r>
          </a:p>
        </p:txBody>
      </p:sp>
      <p:sp>
        <p:nvSpPr>
          <p:cNvPr id="32806" name="Oval 38"/>
          <p:cNvSpPr>
            <a:spLocks noChangeArrowheads="1"/>
          </p:cNvSpPr>
          <p:nvPr/>
        </p:nvSpPr>
        <p:spPr bwMode="auto">
          <a:xfrm>
            <a:off x="1331913" y="1797029"/>
            <a:ext cx="865187" cy="3460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2000" dirty="0"/>
              <a:t>stop</a:t>
            </a:r>
          </a:p>
        </p:txBody>
      </p:sp>
      <p:sp>
        <p:nvSpPr>
          <p:cNvPr id="32830" name="Rectangle 62"/>
          <p:cNvSpPr>
            <a:spLocks noChangeArrowheads="1"/>
          </p:cNvSpPr>
          <p:nvPr/>
        </p:nvSpPr>
        <p:spPr bwMode="auto">
          <a:xfrm>
            <a:off x="6516688" y="2276475"/>
            <a:ext cx="1441450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32" name="Rectangle 64"/>
          <p:cNvSpPr>
            <a:spLocks noChangeArrowheads="1"/>
          </p:cNvSpPr>
          <p:nvPr/>
        </p:nvSpPr>
        <p:spPr bwMode="auto">
          <a:xfrm>
            <a:off x="755650" y="2276475"/>
            <a:ext cx="1943100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endParaRPr lang="en-US" sz="2000"/>
          </a:p>
        </p:txBody>
      </p:sp>
      <p:sp>
        <p:nvSpPr>
          <p:cNvPr id="32834" name="Text Box 66"/>
          <p:cNvSpPr txBox="1">
            <a:spLocks noChangeArrowheads="1"/>
          </p:cNvSpPr>
          <p:nvPr/>
        </p:nvSpPr>
        <p:spPr bwMode="auto">
          <a:xfrm>
            <a:off x="1187450" y="2349501"/>
            <a:ext cx="16700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buNone/>
            </a:pPr>
            <a:r>
              <a:rPr lang="en-US" sz="2000" dirty="0" err="1"/>
              <a:t>c←a+b</a:t>
            </a:r>
            <a:endParaRPr lang="en-US" sz="2000" dirty="0"/>
          </a:p>
          <a:p>
            <a:pPr algn="l" rtl="0">
              <a:buNone/>
            </a:pPr>
            <a:r>
              <a:rPr lang="fa-IR" sz="2000" dirty="0" smtClean="0"/>
              <a:t> </a:t>
            </a:r>
            <a:r>
              <a:rPr lang="en-US" sz="2000" dirty="0" smtClean="0"/>
              <a:t>d</a:t>
            </a:r>
            <a:r>
              <a:rPr lang="en-US" sz="2000" dirty="0"/>
              <a:t>← </a:t>
            </a:r>
            <a:r>
              <a:rPr lang="en-US" sz="2000" dirty="0" err="1"/>
              <a:t>i</a:t>
            </a:r>
            <a:endParaRPr lang="en-US" sz="2000" dirty="0"/>
          </a:p>
        </p:txBody>
      </p:sp>
      <p:sp>
        <p:nvSpPr>
          <p:cNvPr id="32835" name="AutoShape 67"/>
          <p:cNvSpPr>
            <a:spLocks noChangeArrowheads="1"/>
          </p:cNvSpPr>
          <p:nvPr/>
        </p:nvSpPr>
        <p:spPr bwMode="auto">
          <a:xfrm>
            <a:off x="6443663" y="3213100"/>
            <a:ext cx="1439862" cy="649288"/>
          </a:xfrm>
          <a:prstGeom prst="flowChartInputOutpu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36" name="AutoShape 68"/>
          <p:cNvSpPr>
            <a:spLocks noChangeArrowheads="1"/>
          </p:cNvSpPr>
          <p:nvPr/>
        </p:nvSpPr>
        <p:spPr bwMode="auto">
          <a:xfrm>
            <a:off x="1042988" y="3284538"/>
            <a:ext cx="1439862" cy="649287"/>
          </a:xfrm>
          <a:prstGeom prst="flowChartInputOutpu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2000" dirty="0"/>
              <a:t>A,B</a:t>
            </a:r>
          </a:p>
        </p:txBody>
      </p:sp>
      <p:sp>
        <p:nvSpPr>
          <p:cNvPr id="32841" name="AutoShape 73"/>
          <p:cNvSpPr>
            <a:spLocks noChangeArrowheads="1"/>
          </p:cNvSpPr>
          <p:nvPr/>
        </p:nvSpPr>
        <p:spPr bwMode="auto">
          <a:xfrm>
            <a:off x="6372225" y="4149725"/>
            <a:ext cx="1655763" cy="576263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42" name="AutoShape 74"/>
          <p:cNvSpPr>
            <a:spLocks noChangeArrowheads="1"/>
          </p:cNvSpPr>
          <p:nvPr/>
        </p:nvSpPr>
        <p:spPr bwMode="auto">
          <a:xfrm>
            <a:off x="900113" y="4149725"/>
            <a:ext cx="1655762" cy="576263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2000" dirty="0"/>
              <a:t>A,B,”100”</a:t>
            </a:r>
          </a:p>
        </p:txBody>
      </p:sp>
      <p:sp>
        <p:nvSpPr>
          <p:cNvPr id="32861" name="AutoShape 93"/>
          <p:cNvSpPr>
            <a:spLocks noChangeArrowheads="1"/>
          </p:cNvSpPr>
          <p:nvPr/>
        </p:nvSpPr>
        <p:spPr bwMode="auto">
          <a:xfrm>
            <a:off x="6659563" y="5013325"/>
            <a:ext cx="936625" cy="792163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62" name="AutoShape 94"/>
          <p:cNvSpPr>
            <a:spLocks noChangeArrowheads="1"/>
          </p:cNvSpPr>
          <p:nvPr/>
        </p:nvSpPr>
        <p:spPr bwMode="auto">
          <a:xfrm>
            <a:off x="1258888" y="5237123"/>
            <a:ext cx="936625" cy="792162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2000" dirty="0"/>
              <a:t>?</a:t>
            </a:r>
          </a:p>
        </p:txBody>
      </p:sp>
      <p:sp>
        <p:nvSpPr>
          <p:cNvPr id="32870" name="Line 102"/>
          <p:cNvSpPr>
            <a:spLocks noChangeShapeType="1"/>
          </p:cNvSpPr>
          <p:nvPr/>
        </p:nvSpPr>
        <p:spPr bwMode="auto">
          <a:xfrm>
            <a:off x="1692275" y="502122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2000"/>
          </a:p>
        </p:txBody>
      </p:sp>
      <p:sp>
        <p:nvSpPr>
          <p:cNvPr id="32871" name="Line 103"/>
          <p:cNvSpPr>
            <a:spLocks noChangeShapeType="1"/>
          </p:cNvSpPr>
          <p:nvPr/>
        </p:nvSpPr>
        <p:spPr bwMode="auto">
          <a:xfrm>
            <a:off x="2195513" y="5597485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2000"/>
          </a:p>
        </p:txBody>
      </p:sp>
      <p:sp>
        <p:nvSpPr>
          <p:cNvPr id="32872" name="Line 104"/>
          <p:cNvSpPr>
            <a:spLocks noChangeShapeType="1"/>
          </p:cNvSpPr>
          <p:nvPr/>
        </p:nvSpPr>
        <p:spPr bwMode="auto">
          <a:xfrm>
            <a:off x="1692275" y="602928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2000"/>
          </a:p>
        </p:txBody>
      </p:sp>
      <p:sp>
        <p:nvSpPr>
          <p:cNvPr id="32876" name="Text Box 108"/>
          <p:cNvSpPr txBox="1">
            <a:spLocks noChangeArrowheads="1"/>
          </p:cNvSpPr>
          <p:nvPr/>
        </p:nvSpPr>
        <p:spPr bwMode="auto">
          <a:xfrm>
            <a:off x="1835150" y="4797425"/>
            <a:ext cx="2968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/>
            <a:endParaRPr lang="en-US" sz="2000"/>
          </a:p>
        </p:txBody>
      </p:sp>
      <p:sp>
        <p:nvSpPr>
          <p:cNvPr id="32877" name="Text Box 109"/>
          <p:cNvSpPr txBox="1">
            <a:spLocks noChangeArrowheads="1"/>
          </p:cNvSpPr>
          <p:nvPr/>
        </p:nvSpPr>
        <p:spPr bwMode="auto">
          <a:xfrm>
            <a:off x="1763713" y="4857760"/>
            <a:ext cx="69442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 eaLnBrk="0" hangingPunct="0">
              <a:buNone/>
            </a:pPr>
            <a:r>
              <a:rPr lang="fa-IR" sz="2000" dirty="0"/>
              <a:t>ورودی</a:t>
            </a:r>
            <a:endParaRPr lang="en-US" sz="2000" dirty="0"/>
          </a:p>
        </p:txBody>
      </p:sp>
      <p:sp>
        <p:nvSpPr>
          <p:cNvPr id="32879" name="Text Box 111"/>
          <p:cNvSpPr txBox="1">
            <a:spLocks noChangeArrowheads="1"/>
          </p:cNvSpPr>
          <p:nvPr/>
        </p:nvSpPr>
        <p:spPr bwMode="auto">
          <a:xfrm>
            <a:off x="2176463" y="5473660"/>
            <a:ext cx="7825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 eaLnBrk="0" hangingPunct="0">
              <a:buNone/>
            </a:pPr>
            <a:r>
              <a:rPr lang="fa-IR" sz="2000" dirty="0"/>
              <a:t>خروجی</a:t>
            </a:r>
            <a:endParaRPr lang="en-US" sz="2000" dirty="0"/>
          </a:p>
        </p:txBody>
      </p:sp>
      <p:sp>
        <p:nvSpPr>
          <p:cNvPr id="32880" name="Text Box 112"/>
          <p:cNvSpPr txBox="1">
            <a:spLocks noChangeArrowheads="1"/>
          </p:cNvSpPr>
          <p:nvPr/>
        </p:nvSpPr>
        <p:spPr bwMode="auto">
          <a:xfrm>
            <a:off x="1692275" y="5957848"/>
            <a:ext cx="7825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 eaLnBrk="0" hangingPunct="0">
              <a:buNone/>
            </a:pPr>
            <a:r>
              <a:rPr lang="fa-IR" sz="2000" dirty="0"/>
              <a:t>خروجی</a:t>
            </a:r>
            <a:endParaRPr lang="en-US" sz="2000" dirty="0"/>
          </a:p>
        </p:txBody>
      </p:sp>
      <p:graphicFrame>
        <p:nvGraphicFramePr>
          <p:cNvPr id="28" name="Group 114"/>
          <p:cNvGraphicFramePr>
            <a:graphicFrameLocks noGrp="1"/>
          </p:cNvGraphicFramePr>
          <p:nvPr>
            <p:ph type="tbl" idx="1"/>
          </p:nvPr>
        </p:nvGraphicFramePr>
        <p:xfrm>
          <a:off x="468313" y="549275"/>
          <a:ext cx="8229600" cy="5834065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8651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charset="0"/>
                          <a:cs typeface="B Lotus" pitchFamily="2" charset="-78"/>
                        </a:rPr>
                        <a:t>مثال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charset="0"/>
                          <a:cs typeface="B Lotus" pitchFamily="2" charset="-78"/>
                        </a:rPr>
                        <a:t>شرح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charset="0"/>
                          <a:cs typeface="B Lotus" pitchFamily="2" charset="-78"/>
                        </a:rPr>
                        <a:t>شکل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charset="0"/>
                          <a:cs typeface="B Lotus" pitchFamily="2" charset="-78"/>
                        </a:rPr>
                        <a:t>برای نشان دادن شروع و خاتمه عملیات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503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charset="0"/>
                          <a:cs typeface="B Lotus" pitchFamily="2" charset="-78"/>
                        </a:rPr>
                        <a:t>محاسبات و مقداردهی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charset="0"/>
                          <a:cs typeface="B Lotus" pitchFamily="2" charset="-78"/>
                        </a:rPr>
                        <a:t>ورود اطلاعات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charset="0"/>
                          <a:cs typeface="B Lotus" pitchFamily="2" charset="-78"/>
                        </a:rPr>
                        <a:t>خروج بر روی صفحه نمایش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charset="0"/>
                          <a:cs typeface="B Lotus" pitchFamily="2" charset="-78"/>
                        </a:rPr>
                        <a:t>خروج اطلاعات بر روی کاغذ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28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charset="0"/>
                          <a:cs typeface="B Lotus" pitchFamily="2" charset="-78"/>
                        </a:rPr>
                        <a:t>سئوال، تصمیم گیری و شرط های دلخواه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>
                <a:cs typeface="B Lotus" pitchFamily="2" charset="-78"/>
              </a:rPr>
              <a:t>فلوچارتی رسم کنید که دو عدد را خوانده و حاصلضرب آنها را نمایش دهد</a:t>
            </a:r>
            <a:r>
              <a:rPr lang="fa-IR" sz="2800" dirty="0"/>
              <a:t>.</a:t>
            </a:r>
            <a:endParaRPr lang="en-US" sz="2800" dirty="0"/>
          </a:p>
        </p:txBody>
      </p:sp>
      <p:grpSp>
        <p:nvGrpSpPr>
          <p:cNvPr id="2" name="Group 11"/>
          <p:cNvGrpSpPr/>
          <p:nvPr/>
        </p:nvGrpSpPr>
        <p:grpSpPr>
          <a:xfrm>
            <a:off x="1949444" y="1643050"/>
            <a:ext cx="1693862" cy="4643470"/>
            <a:chOff x="3779838" y="1571612"/>
            <a:chExt cx="1693862" cy="4643470"/>
          </a:xfrm>
        </p:grpSpPr>
        <p:sp>
          <p:nvSpPr>
            <p:cNvPr id="35844" name="Oval 4"/>
            <p:cNvSpPr>
              <a:spLocks noChangeAspect="1" noChangeArrowheads="1"/>
            </p:cNvSpPr>
            <p:nvPr/>
          </p:nvSpPr>
          <p:spPr bwMode="auto">
            <a:xfrm>
              <a:off x="4083050" y="1571612"/>
              <a:ext cx="1154113" cy="6842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400" dirty="0"/>
                <a:t>شروع</a:t>
              </a:r>
              <a:endParaRPr lang="en-US" sz="2400" dirty="0"/>
            </a:p>
          </p:txBody>
        </p:sp>
        <p:sp>
          <p:nvSpPr>
            <p:cNvPr id="35846" name="Line 6"/>
            <p:cNvSpPr>
              <a:spLocks noChangeAspect="1" noChangeShapeType="1"/>
            </p:cNvSpPr>
            <p:nvPr/>
          </p:nvSpPr>
          <p:spPr bwMode="auto">
            <a:xfrm>
              <a:off x="4659313" y="2298700"/>
              <a:ext cx="3175" cy="382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5847" name="AutoShape 7"/>
            <p:cNvSpPr>
              <a:spLocks noChangeAspect="1" noChangeArrowheads="1"/>
            </p:cNvSpPr>
            <p:nvPr/>
          </p:nvSpPr>
          <p:spPr bwMode="auto">
            <a:xfrm>
              <a:off x="3851275" y="2659063"/>
              <a:ext cx="1622425" cy="577850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400" i="1" dirty="0"/>
                <a:t>A,B</a:t>
              </a:r>
            </a:p>
          </p:txBody>
        </p:sp>
        <p:sp>
          <p:nvSpPr>
            <p:cNvPr id="35849" name="Line 9"/>
            <p:cNvSpPr>
              <a:spLocks noChangeAspect="1" noChangeShapeType="1"/>
            </p:cNvSpPr>
            <p:nvPr/>
          </p:nvSpPr>
          <p:spPr bwMode="auto">
            <a:xfrm>
              <a:off x="4659313" y="3203575"/>
              <a:ext cx="3175" cy="382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5850" name="Rectangle 10"/>
            <p:cNvSpPr>
              <a:spLocks noChangeAspect="1" noChangeArrowheads="1"/>
            </p:cNvSpPr>
            <p:nvPr/>
          </p:nvSpPr>
          <p:spPr bwMode="auto">
            <a:xfrm>
              <a:off x="3924300" y="3567113"/>
              <a:ext cx="1536700" cy="6746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400" i="1" dirty="0" smtClean="0"/>
                <a:t>Z←</a:t>
              </a:r>
              <a:r>
                <a:rPr lang="en-US" sz="2400" i="1" dirty="0"/>
                <a:t>A*B</a:t>
              </a:r>
            </a:p>
          </p:txBody>
        </p:sp>
        <p:sp>
          <p:nvSpPr>
            <p:cNvPr id="35852" name="Line 12"/>
            <p:cNvSpPr>
              <a:spLocks noChangeAspect="1" noChangeShapeType="1"/>
            </p:cNvSpPr>
            <p:nvPr/>
          </p:nvSpPr>
          <p:spPr bwMode="auto">
            <a:xfrm>
              <a:off x="4659313" y="4291013"/>
              <a:ext cx="3175" cy="384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5853" name="AutoShape 13"/>
            <p:cNvSpPr>
              <a:spLocks noChangeAspect="1" noChangeArrowheads="1"/>
            </p:cNvSpPr>
            <p:nvPr/>
          </p:nvSpPr>
          <p:spPr bwMode="auto">
            <a:xfrm>
              <a:off x="3779838" y="4652963"/>
              <a:ext cx="1579562" cy="577850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i="1" dirty="0" smtClean="0"/>
                <a:t>Z</a:t>
              </a:r>
              <a:endParaRPr lang="en-US" i="1" dirty="0"/>
            </a:p>
          </p:txBody>
        </p:sp>
        <p:sp>
          <p:nvSpPr>
            <p:cNvPr id="35855" name="Line 15"/>
            <p:cNvSpPr>
              <a:spLocks noChangeAspect="1" noChangeShapeType="1"/>
            </p:cNvSpPr>
            <p:nvPr/>
          </p:nvSpPr>
          <p:spPr bwMode="auto">
            <a:xfrm>
              <a:off x="4659313" y="5195888"/>
              <a:ext cx="3175" cy="384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5857" name="Oval 17"/>
            <p:cNvSpPr>
              <a:spLocks noChangeAspect="1" noChangeArrowheads="1"/>
            </p:cNvSpPr>
            <p:nvPr/>
          </p:nvSpPr>
          <p:spPr bwMode="auto">
            <a:xfrm>
              <a:off x="4141791" y="5559425"/>
              <a:ext cx="1001713" cy="65565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dirty="0"/>
                <a:t>پایان</a:t>
              </a:r>
              <a:endParaRPr lang="en-US" dirty="0"/>
            </a:p>
          </p:txBody>
        </p:sp>
      </p:grp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>
                <a:cs typeface="B Lotus" pitchFamily="2" charset="-78"/>
              </a:rPr>
              <a:t>فلوچارتی رسم کنید </a:t>
            </a:r>
            <a:r>
              <a:rPr lang="fa-IR" sz="2800" dirty="0" smtClean="0">
                <a:cs typeface="B Lotus" pitchFamily="2" charset="-78"/>
              </a:rPr>
              <a:t>درجه حرارت را برحسب سانتیگراد بخواند و آنرا به فارنهایت تبدیل کند.</a:t>
            </a:r>
            <a:endParaRPr lang="en-US" sz="2800" dirty="0"/>
          </a:p>
        </p:txBody>
      </p:sp>
      <p:grpSp>
        <p:nvGrpSpPr>
          <p:cNvPr id="2" name="Group 11"/>
          <p:cNvGrpSpPr/>
          <p:nvPr/>
        </p:nvGrpSpPr>
        <p:grpSpPr>
          <a:xfrm>
            <a:off x="1785918" y="1643050"/>
            <a:ext cx="2000264" cy="4643470"/>
            <a:chOff x="3616312" y="1571612"/>
            <a:chExt cx="2000264" cy="4643470"/>
          </a:xfrm>
        </p:grpSpPr>
        <p:sp>
          <p:nvSpPr>
            <p:cNvPr id="35844" name="Oval 4"/>
            <p:cNvSpPr>
              <a:spLocks noChangeAspect="1" noChangeArrowheads="1"/>
            </p:cNvSpPr>
            <p:nvPr/>
          </p:nvSpPr>
          <p:spPr bwMode="auto">
            <a:xfrm>
              <a:off x="4083050" y="1571612"/>
              <a:ext cx="1154113" cy="6842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400" dirty="0"/>
                <a:t>شروع</a:t>
              </a:r>
              <a:endParaRPr lang="en-US" sz="2400" dirty="0"/>
            </a:p>
          </p:txBody>
        </p:sp>
        <p:sp>
          <p:nvSpPr>
            <p:cNvPr id="35846" name="Line 6"/>
            <p:cNvSpPr>
              <a:spLocks noChangeAspect="1" noChangeShapeType="1"/>
            </p:cNvSpPr>
            <p:nvPr/>
          </p:nvSpPr>
          <p:spPr bwMode="auto">
            <a:xfrm>
              <a:off x="4659313" y="2298700"/>
              <a:ext cx="3175" cy="382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5847" name="AutoShape 7"/>
            <p:cNvSpPr>
              <a:spLocks noChangeAspect="1" noChangeArrowheads="1"/>
            </p:cNvSpPr>
            <p:nvPr/>
          </p:nvSpPr>
          <p:spPr bwMode="auto">
            <a:xfrm>
              <a:off x="3851275" y="2659063"/>
              <a:ext cx="1622425" cy="577850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400" i="1" dirty="0" smtClean="0"/>
                <a:t>c</a:t>
              </a:r>
              <a:endParaRPr lang="en-US" sz="2400" i="1" dirty="0"/>
            </a:p>
          </p:txBody>
        </p:sp>
        <p:sp>
          <p:nvSpPr>
            <p:cNvPr id="35849" name="Line 9"/>
            <p:cNvSpPr>
              <a:spLocks noChangeAspect="1" noChangeShapeType="1"/>
            </p:cNvSpPr>
            <p:nvPr/>
          </p:nvSpPr>
          <p:spPr bwMode="auto">
            <a:xfrm>
              <a:off x="4659313" y="3203575"/>
              <a:ext cx="3175" cy="382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5850" name="Rectangle 10"/>
            <p:cNvSpPr>
              <a:spLocks noChangeAspect="1" noChangeArrowheads="1"/>
            </p:cNvSpPr>
            <p:nvPr/>
          </p:nvSpPr>
          <p:spPr bwMode="auto">
            <a:xfrm>
              <a:off x="3616312" y="3567113"/>
              <a:ext cx="2000264" cy="6746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400" i="1" dirty="0" smtClean="0"/>
                <a:t>f←9/5*c+32</a:t>
              </a:r>
              <a:endParaRPr lang="en-US" sz="2400" i="1" dirty="0"/>
            </a:p>
          </p:txBody>
        </p:sp>
        <p:sp>
          <p:nvSpPr>
            <p:cNvPr id="35852" name="Line 12"/>
            <p:cNvSpPr>
              <a:spLocks noChangeAspect="1" noChangeShapeType="1"/>
            </p:cNvSpPr>
            <p:nvPr/>
          </p:nvSpPr>
          <p:spPr bwMode="auto">
            <a:xfrm>
              <a:off x="4659313" y="4291013"/>
              <a:ext cx="3175" cy="384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5853" name="AutoShape 13"/>
            <p:cNvSpPr>
              <a:spLocks noChangeAspect="1" noChangeArrowheads="1"/>
            </p:cNvSpPr>
            <p:nvPr/>
          </p:nvSpPr>
          <p:spPr bwMode="auto">
            <a:xfrm>
              <a:off x="3779838" y="4652963"/>
              <a:ext cx="1579562" cy="577850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i="1" dirty="0" smtClean="0"/>
                <a:t>f</a:t>
              </a:r>
              <a:endParaRPr lang="en-US" i="1" dirty="0"/>
            </a:p>
          </p:txBody>
        </p:sp>
        <p:sp>
          <p:nvSpPr>
            <p:cNvPr id="35855" name="Line 15"/>
            <p:cNvSpPr>
              <a:spLocks noChangeAspect="1" noChangeShapeType="1"/>
            </p:cNvSpPr>
            <p:nvPr/>
          </p:nvSpPr>
          <p:spPr bwMode="auto">
            <a:xfrm>
              <a:off x="4659313" y="5195888"/>
              <a:ext cx="3175" cy="384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5857" name="Oval 17"/>
            <p:cNvSpPr>
              <a:spLocks noChangeAspect="1" noChangeArrowheads="1"/>
            </p:cNvSpPr>
            <p:nvPr/>
          </p:nvSpPr>
          <p:spPr bwMode="auto">
            <a:xfrm>
              <a:off x="4141791" y="5559425"/>
              <a:ext cx="1001713" cy="65565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dirty="0"/>
                <a:t>پایان</a:t>
              </a:r>
              <a:endParaRPr lang="en-US" dirty="0"/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en-US" sz="2800" dirty="0" smtClean="0"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فلوچارتی </a:t>
            </a:r>
            <a:r>
              <a:rPr lang="fa-IR" sz="2800" dirty="0">
                <a:cs typeface="B Lotus" pitchFamily="2" charset="-78"/>
              </a:rPr>
              <a:t>رسم کنید که شعاع یک دایره را خوانده، مساحت و محیط آنرا نمایش دهد.</a:t>
            </a:r>
            <a:endParaRPr lang="en-US" sz="2800" dirty="0">
              <a:cs typeface="B Lotus" pitchFamily="2" charset="-78"/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1285852" y="1428736"/>
            <a:ext cx="2786082" cy="4857784"/>
            <a:chOff x="3929058" y="1643050"/>
            <a:chExt cx="2071702" cy="4857784"/>
          </a:xfrm>
        </p:grpSpPr>
        <p:sp>
          <p:nvSpPr>
            <p:cNvPr id="36868" name="Oval 4"/>
            <p:cNvSpPr>
              <a:spLocks noChangeArrowheads="1"/>
            </p:cNvSpPr>
            <p:nvPr/>
          </p:nvSpPr>
          <p:spPr bwMode="auto">
            <a:xfrm>
              <a:off x="4419607" y="1643050"/>
              <a:ext cx="1152525" cy="57150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400" i="1" dirty="0"/>
                <a:t>شروع</a:t>
              </a:r>
              <a:endParaRPr lang="en-US" sz="2400" i="1" dirty="0"/>
            </a:p>
          </p:txBody>
        </p:sp>
        <p:sp>
          <p:nvSpPr>
            <p:cNvPr id="36869" name="Oval 5"/>
            <p:cNvSpPr>
              <a:spLocks noChangeArrowheads="1"/>
            </p:cNvSpPr>
            <p:nvPr/>
          </p:nvSpPr>
          <p:spPr bwMode="auto">
            <a:xfrm>
              <a:off x="4498975" y="5802316"/>
              <a:ext cx="1152525" cy="69851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400" i="1" dirty="0"/>
                <a:t>پایان</a:t>
              </a:r>
              <a:endParaRPr lang="en-US" sz="2400" i="1" dirty="0"/>
            </a:p>
          </p:txBody>
        </p:sp>
        <p:sp>
          <p:nvSpPr>
            <p:cNvPr id="36871" name="Line 7"/>
            <p:cNvSpPr>
              <a:spLocks noChangeShapeType="1"/>
            </p:cNvSpPr>
            <p:nvPr/>
          </p:nvSpPr>
          <p:spPr bwMode="auto">
            <a:xfrm>
              <a:off x="5000628" y="2214554"/>
              <a:ext cx="0" cy="2873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400" i="1"/>
            </a:p>
          </p:txBody>
        </p:sp>
        <p:sp>
          <p:nvSpPr>
            <p:cNvPr id="36872" name="Line 8"/>
            <p:cNvSpPr>
              <a:spLocks noChangeShapeType="1"/>
            </p:cNvSpPr>
            <p:nvPr/>
          </p:nvSpPr>
          <p:spPr bwMode="auto">
            <a:xfrm>
              <a:off x="5075238" y="5499117"/>
              <a:ext cx="0" cy="2873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400" i="1"/>
            </a:p>
          </p:txBody>
        </p:sp>
        <p:sp>
          <p:nvSpPr>
            <p:cNvPr id="36873" name="AutoShape 9"/>
            <p:cNvSpPr>
              <a:spLocks noChangeArrowheads="1"/>
            </p:cNvSpPr>
            <p:nvPr/>
          </p:nvSpPr>
          <p:spPr bwMode="auto">
            <a:xfrm>
              <a:off x="4427538" y="2500306"/>
              <a:ext cx="1152525" cy="504825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400" i="1"/>
                <a:t>R</a:t>
              </a:r>
            </a:p>
          </p:txBody>
        </p:sp>
        <p:sp>
          <p:nvSpPr>
            <p:cNvPr id="36876" name="Line 12"/>
            <p:cNvSpPr>
              <a:spLocks noChangeShapeType="1"/>
            </p:cNvSpPr>
            <p:nvPr/>
          </p:nvSpPr>
          <p:spPr bwMode="auto">
            <a:xfrm>
              <a:off x="4929190" y="3000372"/>
              <a:ext cx="0" cy="2873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400" i="1"/>
            </a:p>
          </p:txBody>
        </p:sp>
        <p:sp>
          <p:nvSpPr>
            <p:cNvPr id="36877" name="Rectangle 13"/>
            <p:cNvSpPr>
              <a:spLocks noChangeArrowheads="1"/>
            </p:cNvSpPr>
            <p:nvPr/>
          </p:nvSpPr>
          <p:spPr bwMode="auto">
            <a:xfrm>
              <a:off x="3929058" y="3286124"/>
              <a:ext cx="2071702" cy="107156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400" i="1" dirty="0"/>
                <a:t>A←</a:t>
              </a:r>
              <a:r>
                <a:rPr lang="en-US" sz="2400" i="1" dirty="0" smtClean="0"/>
                <a:t>3.14*R*R</a:t>
              </a:r>
              <a:endParaRPr lang="en-US" sz="2400" i="1" dirty="0"/>
            </a:p>
            <a:p>
              <a:pPr algn="ctr" rtl="0">
                <a:buNone/>
              </a:pPr>
              <a:r>
                <a:rPr lang="en-US" sz="2400" i="1" dirty="0"/>
                <a:t>P←2*R*3.14</a:t>
              </a:r>
            </a:p>
          </p:txBody>
        </p:sp>
        <p:sp>
          <p:nvSpPr>
            <p:cNvPr id="36879" name="Line 15"/>
            <p:cNvSpPr>
              <a:spLocks noChangeShapeType="1"/>
            </p:cNvSpPr>
            <p:nvPr/>
          </p:nvSpPr>
          <p:spPr bwMode="auto">
            <a:xfrm>
              <a:off x="5075238" y="4427546"/>
              <a:ext cx="0" cy="2873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400" i="1"/>
            </a:p>
          </p:txBody>
        </p:sp>
        <p:sp>
          <p:nvSpPr>
            <p:cNvPr id="36880" name="AutoShape 16"/>
            <p:cNvSpPr>
              <a:spLocks noChangeArrowheads="1"/>
            </p:cNvSpPr>
            <p:nvPr/>
          </p:nvSpPr>
          <p:spPr bwMode="auto">
            <a:xfrm>
              <a:off x="4283075" y="4724402"/>
              <a:ext cx="1512888" cy="847738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400" i="1" dirty="0"/>
                <a:t>A,P</a:t>
              </a:r>
            </a:p>
          </p:txBody>
        </p:sp>
      </p:grp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76443" y="685800"/>
            <a:ext cx="3071172" cy="5741988"/>
            <a:chOff x="476443" y="685800"/>
            <a:chExt cx="3071172" cy="5741988"/>
          </a:xfrm>
        </p:grpSpPr>
        <p:sp>
          <p:nvSpPr>
            <p:cNvPr id="706568" name="Oval 8"/>
            <p:cNvSpPr>
              <a:spLocks noChangeArrowheads="1"/>
            </p:cNvSpPr>
            <p:nvPr/>
          </p:nvSpPr>
          <p:spPr bwMode="auto">
            <a:xfrm>
              <a:off x="1339152" y="685800"/>
              <a:ext cx="1540042" cy="765598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dirty="0" smtClean="0"/>
                <a:t>Begin</a:t>
              </a:r>
              <a:endParaRPr lang="en-US" sz="2000" dirty="0"/>
            </a:p>
          </p:txBody>
        </p:sp>
        <p:sp>
          <p:nvSpPr>
            <p:cNvPr id="706569" name="AutoShape 9"/>
            <p:cNvSpPr>
              <a:spLocks noChangeArrowheads="1"/>
            </p:cNvSpPr>
            <p:nvPr/>
          </p:nvSpPr>
          <p:spPr bwMode="auto">
            <a:xfrm>
              <a:off x="1016822" y="2698285"/>
              <a:ext cx="2213811" cy="637999"/>
            </a:xfrm>
            <a:prstGeom prst="parallelogram">
              <a:avLst>
                <a:gd name="adj" fmla="val 72396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dirty="0" smtClean="0"/>
                <a:t>Input R</a:t>
              </a:r>
              <a:endParaRPr lang="en-US" sz="2000" dirty="0"/>
            </a:p>
          </p:txBody>
        </p:sp>
        <p:sp>
          <p:nvSpPr>
            <p:cNvPr id="706570" name="Line 10"/>
            <p:cNvSpPr>
              <a:spLocks noChangeShapeType="1"/>
            </p:cNvSpPr>
            <p:nvPr/>
          </p:nvSpPr>
          <p:spPr bwMode="auto">
            <a:xfrm>
              <a:off x="2109173" y="1451398"/>
              <a:ext cx="0" cy="3827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71" name="Line 11"/>
            <p:cNvSpPr>
              <a:spLocks noChangeShapeType="1"/>
            </p:cNvSpPr>
            <p:nvPr/>
          </p:nvSpPr>
          <p:spPr bwMode="auto">
            <a:xfrm>
              <a:off x="2123728" y="2326121"/>
              <a:ext cx="0" cy="3827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72" name="Rectangle 12"/>
            <p:cNvSpPr>
              <a:spLocks noChangeArrowheads="1"/>
            </p:cNvSpPr>
            <p:nvPr/>
          </p:nvSpPr>
          <p:spPr bwMode="auto">
            <a:xfrm>
              <a:off x="1118127" y="1844824"/>
              <a:ext cx="1941705" cy="510399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dirty="0" smtClean="0"/>
                <a:t>PI              </a:t>
              </a:r>
              <a:r>
                <a:rPr lang="fa-IR" sz="2000" dirty="0" smtClean="0"/>
                <a:t>3/14</a:t>
              </a:r>
              <a:endParaRPr lang="en-US" sz="2000" dirty="0"/>
            </a:p>
          </p:txBody>
        </p:sp>
        <p:sp>
          <p:nvSpPr>
            <p:cNvPr id="706573" name="Line 13"/>
            <p:cNvSpPr>
              <a:spLocks noChangeShapeType="1"/>
            </p:cNvSpPr>
            <p:nvPr/>
          </p:nvSpPr>
          <p:spPr bwMode="auto">
            <a:xfrm flipH="1">
              <a:off x="1619672" y="2060848"/>
              <a:ext cx="77002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74" name="Rectangle 14"/>
            <p:cNvSpPr>
              <a:spLocks noChangeArrowheads="1"/>
            </p:cNvSpPr>
            <p:nvPr/>
          </p:nvSpPr>
          <p:spPr bwMode="auto">
            <a:xfrm>
              <a:off x="899592" y="3719084"/>
              <a:ext cx="2448272" cy="539510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dirty="0"/>
                <a:t>D</a:t>
              </a:r>
              <a:r>
                <a:rPr lang="en-US" sz="2000" dirty="0" smtClean="0"/>
                <a:t>         (R*180) / PI</a:t>
              </a:r>
              <a:endParaRPr lang="en-US" sz="2000" dirty="0"/>
            </a:p>
          </p:txBody>
        </p:sp>
        <p:sp>
          <p:nvSpPr>
            <p:cNvPr id="706575" name="Line 15"/>
            <p:cNvSpPr>
              <a:spLocks noChangeShapeType="1"/>
            </p:cNvSpPr>
            <p:nvPr/>
          </p:nvSpPr>
          <p:spPr bwMode="auto">
            <a:xfrm flipH="1">
              <a:off x="1411161" y="3933057"/>
              <a:ext cx="42453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76" name="Line 16"/>
            <p:cNvSpPr>
              <a:spLocks noChangeShapeType="1"/>
            </p:cNvSpPr>
            <p:nvPr/>
          </p:nvSpPr>
          <p:spPr bwMode="auto">
            <a:xfrm>
              <a:off x="2109173" y="3365394"/>
              <a:ext cx="0" cy="3827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77" name="AutoShape 17"/>
            <p:cNvSpPr>
              <a:spLocks noChangeArrowheads="1"/>
            </p:cNvSpPr>
            <p:nvPr/>
          </p:nvSpPr>
          <p:spPr bwMode="auto">
            <a:xfrm>
              <a:off x="476443" y="4641392"/>
              <a:ext cx="3071172" cy="637999"/>
            </a:xfrm>
            <a:prstGeom prst="parallelogram">
              <a:avLst>
                <a:gd name="adj" fmla="val 95000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dirty="0" smtClean="0"/>
                <a:t>Output D</a:t>
              </a:r>
              <a:endParaRPr lang="en-US" sz="2000" dirty="0"/>
            </a:p>
          </p:txBody>
        </p:sp>
        <p:sp>
          <p:nvSpPr>
            <p:cNvPr id="706578" name="Line 18"/>
            <p:cNvSpPr>
              <a:spLocks noChangeShapeType="1"/>
            </p:cNvSpPr>
            <p:nvPr/>
          </p:nvSpPr>
          <p:spPr bwMode="auto">
            <a:xfrm>
              <a:off x="2109173" y="4258593"/>
              <a:ext cx="0" cy="3827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79" name="Line 19"/>
            <p:cNvSpPr>
              <a:spLocks noChangeShapeType="1"/>
            </p:cNvSpPr>
            <p:nvPr/>
          </p:nvSpPr>
          <p:spPr bwMode="auto">
            <a:xfrm>
              <a:off x="2109173" y="5279390"/>
              <a:ext cx="0" cy="3827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80" name="Oval 20"/>
            <p:cNvSpPr>
              <a:spLocks noChangeArrowheads="1"/>
            </p:cNvSpPr>
            <p:nvPr/>
          </p:nvSpPr>
          <p:spPr bwMode="auto">
            <a:xfrm>
              <a:off x="1339152" y="5662190"/>
              <a:ext cx="1540042" cy="765598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dirty="0"/>
                <a:t>End</a:t>
              </a:r>
            </a:p>
          </p:txBody>
        </p:sp>
      </p:grpSp>
      <p:sp>
        <p:nvSpPr>
          <p:cNvPr id="706581" name="Text Box 21"/>
          <p:cNvSpPr txBox="1">
            <a:spLocks noChangeArrowheads="1"/>
          </p:cNvSpPr>
          <p:nvPr/>
        </p:nvSpPr>
        <p:spPr bwMode="auto">
          <a:xfrm>
            <a:off x="3786182" y="214290"/>
            <a:ext cx="5357818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50000"/>
              </a:spcBef>
              <a:buFont typeface="Wingdings" pitchFamily="2" charset="2"/>
              <a:buChar char=";"/>
            </a:pPr>
            <a:r>
              <a:rPr lang="fa-IR" sz="3200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 فلوچارتی رسم کنید که اندازه یک زاویه را از رادیان به درجه تبدیل نماید.</a:t>
            </a:r>
            <a:endParaRPr lang="en-US" sz="3200" dirty="0">
              <a:solidFill>
                <a:schemeClr val="tx2"/>
              </a:solidFill>
              <a:latin typeface="+mj-lt"/>
              <a:ea typeface="+mj-ea"/>
              <a:cs typeface="B Lotus" pitchFamily="2" charset="-78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85720" y="685800"/>
            <a:ext cx="3780590" cy="5741988"/>
            <a:chOff x="4305" y="8210"/>
            <a:chExt cx="2121" cy="6480"/>
          </a:xfrm>
        </p:grpSpPr>
        <p:sp>
          <p:nvSpPr>
            <p:cNvPr id="706568" name="Oval 8"/>
            <p:cNvSpPr>
              <a:spLocks noChangeArrowheads="1"/>
            </p:cNvSpPr>
            <p:nvPr/>
          </p:nvSpPr>
          <p:spPr bwMode="auto">
            <a:xfrm>
              <a:off x="4896" y="8210"/>
              <a:ext cx="864" cy="864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/>
                <a:t>Begin</a:t>
              </a:r>
            </a:p>
          </p:txBody>
        </p:sp>
        <p:sp>
          <p:nvSpPr>
            <p:cNvPr id="706569" name="AutoShape 9"/>
            <p:cNvSpPr>
              <a:spLocks noChangeArrowheads="1"/>
            </p:cNvSpPr>
            <p:nvPr/>
          </p:nvSpPr>
          <p:spPr bwMode="auto">
            <a:xfrm>
              <a:off x="4772" y="9506"/>
              <a:ext cx="1242" cy="720"/>
            </a:xfrm>
            <a:prstGeom prst="parallelogram">
              <a:avLst>
                <a:gd name="adj" fmla="val 72396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dirty="0" smtClean="0"/>
                <a:t>(</a:t>
              </a:r>
              <a:r>
                <a:rPr lang="en-US" sz="2000" dirty="0" err="1" smtClean="0"/>
                <a:t>a,b,c</a:t>
              </a:r>
              <a:r>
                <a:rPr lang="en-US" sz="2000" dirty="0"/>
                <a:t>)</a:t>
              </a:r>
            </a:p>
          </p:txBody>
        </p:sp>
        <p:sp>
          <p:nvSpPr>
            <p:cNvPr id="706570" name="Line 10"/>
            <p:cNvSpPr>
              <a:spLocks noChangeShapeType="1"/>
            </p:cNvSpPr>
            <p:nvPr/>
          </p:nvSpPr>
          <p:spPr bwMode="auto">
            <a:xfrm>
              <a:off x="5328" y="9074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71" name="Line 11"/>
            <p:cNvSpPr>
              <a:spLocks noChangeShapeType="1"/>
            </p:cNvSpPr>
            <p:nvPr/>
          </p:nvSpPr>
          <p:spPr bwMode="auto">
            <a:xfrm>
              <a:off x="5328" y="10241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72" name="Rectangle 12"/>
            <p:cNvSpPr>
              <a:spLocks noChangeArrowheads="1"/>
            </p:cNvSpPr>
            <p:nvPr/>
          </p:nvSpPr>
          <p:spPr bwMode="auto">
            <a:xfrm>
              <a:off x="4320" y="10658"/>
              <a:ext cx="2106" cy="576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/>
                <a:t>Sum                  a+b+c</a:t>
              </a:r>
            </a:p>
          </p:txBody>
        </p:sp>
        <p:sp>
          <p:nvSpPr>
            <p:cNvPr id="706573" name="Line 13"/>
            <p:cNvSpPr>
              <a:spLocks noChangeShapeType="1"/>
            </p:cNvSpPr>
            <p:nvPr/>
          </p:nvSpPr>
          <p:spPr bwMode="auto">
            <a:xfrm flipH="1">
              <a:off x="5102" y="10901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74" name="Rectangle 14"/>
            <p:cNvSpPr>
              <a:spLocks noChangeArrowheads="1"/>
            </p:cNvSpPr>
            <p:nvPr/>
          </p:nvSpPr>
          <p:spPr bwMode="auto">
            <a:xfrm>
              <a:off x="4305" y="11666"/>
              <a:ext cx="2016" cy="576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/>
                <a:t>Ave                sum/3</a:t>
              </a:r>
            </a:p>
          </p:txBody>
        </p:sp>
        <p:sp>
          <p:nvSpPr>
            <p:cNvPr id="706575" name="Line 15"/>
            <p:cNvSpPr>
              <a:spLocks noChangeShapeType="1"/>
            </p:cNvSpPr>
            <p:nvPr/>
          </p:nvSpPr>
          <p:spPr bwMode="auto">
            <a:xfrm flipH="1">
              <a:off x="5062" y="11894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76" name="Line 16"/>
            <p:cNvSpPr>
              <a:spLocks noChangeShapeType="1"/>
            </p:cNvSpPr>
            <p:nvPr/>
          </p:nvSpPr>
          <p:spPr bwMode="auto">
            <a:xfrm>
              <a:off x="5328" y="11234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77" name="AutoShape 17"/>
            <p:cNvSpPr>
              <a:spLocks noChangeArrowheads="1"/>
            </p:cNvSpPr>
            <p:nvPr/>
          </p:nvSpPr>
          <p:spPr bwMode="auto">
            <a:xfrm>
              <a:off x="4412" y="12674"/>
              <a:ext cx="1723" cy="720"/>
            </a:xfrm>
            <a:prstGeom prst="parallelogram">
              <a:avLst>
                <a:gd name="adj" fmla="val 95000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dirty="0" smtClean="0"/>
                <a:t>(</a:t>
              </a:r>
              <a:r>
                <a:rPr lang="en-US" sz="2000" dirty="0" err="1" smtClean="0"/>
                <a:t>sum,ave</a:t>
              </a:r>
              <a:r>
                <a:rPr lang="en-US" sz="2000" dirty="0"/>
                <a:t>)</a:t>
              </a:r>
            </a:p>
          </p:txBody>
        </p:sp>
        <p:sp>
          <p:nvSpPr>
            <p:cNvPr id="706578" name="Line 18"/>
            <p:cNvSpPr>
              <a:spLocks noChangeShapeType="1"/>
            </p:cNvSpPr>
            <p:nvPr/>
          </p:nvSpPr>
          <p:spPr bwMode="auto">
            <a:xfrm>
              <a:off x="5328" y="12242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79" name="Line 19"/>
            <p:cNvSpPr>
              <a:spLocks noChangeShapeType="1"/>
            </p:cNvSpPr>
            <p:nvPr/>
          </p:nvSpPr>
          <p:spPr bwMode="auto">
            <a:xfrm>
              <a:off x="5328" y="13394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580" name="Oval 20"/>
            <p:cNvSpPr>
              <a:spLocks noChangeArrowheads="1"/>
            </p:cNvSpPr>
            <p:nvPr/>
          </p:nvSpPr>
          <p:spPr bwMode="auto">
            <a:xfrm>
              <a:off x="4896" y="13826"/>
              <a:ext cx="864" cy="864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dirty="0"/>
                <a:t>End</a:t>
              </a:r>
            </a:p>
          </p:txBody>
        </p:sp>
      </p:grpSp>
      <p:sp>
        <p:nvSpPr>
          <p:cNvPr id="706581" name="Text Box 21"/>
          <p:cNvSpPr txBox="1">
            <a:spLocks noChangeArrowheads="1"/>
          </p:cNvSpPr>
          <p:nvPr/>
        </p:nvSpPr>
        <p:spPr bwMode="auto">
          <a:xfrm>
            <a:off x="3786182" y="214290"/>
            <a:ext cx="5357818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50000"/>
              </a:spcBef>
              <a:buFont typeface="Wingdings" pitchFamily="2" charset="2"/>
              <a:buChar char=";"/>
            </a:pPr>
            <a:r>
              <a:rPr lang="fa-IR" sz="3200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 فلوچارتی رسم کنید که مجموع و میانگین </a:t>
            </a:r>
            <a:r>
              <a:rPr lang="fa-IR" sz="3200" dirty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سه </a:t>
            </a:r>
            <a:r>
              <a:rPr lang="fa-IR" sz="3200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عدد را در خروجی چاپ کند.</a:t>
            </a:r>
            <a:endParaRPr lang="en-US" sz="3200" dirty="0">
              <a:solidFill>
                <a:schemeClr val="tx2"/>
              </a:solidFill>
              <a:latin typeface="+mj-lt"/>
              <a:ea typeface="+mj-ea"/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460755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786182" y="779451"/>
            <a:ext cx="5132396" cy="1077913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3200" dirty="0" smtClean="0">
                <a:cs typeface="B Lotus" pitchFamily="2" charset="-78"/>
              </a:rPr>
              <a:t> فلوچارت </a:t>
            </a:r>
            <a:r>
              <a:rPr lang="fa-IR" sz="3200" dirty="0">
                <a:cs typeface="B Lotus" pitchFamily="2" charset="-78"/>
              </a:rPr>
              <a:t>برنامه ای را رسم کنید که دو عدد را خوانده سپس مقادیر آن دو را با هم جابجا نماید.</a:t>
            </a:r>
            <a:endParaRPr lang="en-US" sz="3200" dirty="0">
              <a:cs typeface="B Lotus" pitchFamily="2" charset="-78"/>
            </a:endParaRPr>
          </a:p>
        </p:txBody>
      </p:sp>
      <p:grpSp>
        <p:nvGrpSpPr>
          <p:cNvPr id="2" name="Group 31"/>
          <p:cNvGrpSpPr/>
          <p:nvPr/>
        </p:nvGrpSpPr>
        <p:grpSpPr>
          <a:xfrm>
            <a:off x="1285852" y="571480"/>
            <a:ext cx="2000263" cy="4975257"/>
            <a:chOff x="2643174" y="1357298"/>
            <a:chExt cx="2611481" cy="4975257"/>
          </a:xfrm>
        </p:grpSpPr>
        <p:sp>
          <p:nvSpPr>
            <p:cNvPr id="41990" name="Oval 6"/>
            <p:cNvSpPr>
              <a:spLocks noChangeArrowheads="1"/>
            </p:cNvSpPr>
            <p:nvPr/>
          </p:nvSpPr>
          <p:spPr bwMode="auto">
            <a:xfrm>
              <a:off x="2828238" y="1357298"/>
              <a:ext cx="2426417" cy="52523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 dirty="0">
                  <a:cs typeface="Times New Roman" pitchFamily="18" charset="0"/>
                </a:rPr>
                <a:t>شروع</a:t>
              </a:r>
              <a:endParaRPr lang="en-US" sz="2000" i="1" dirty="0">
                <a:cs typeface="Times New Roman" pitchFamily="18" charset="0"/>
              </a:endParaRPr>
            </a:p>
          </p:txBody>
        </p:sp>
        <p:sp>
          <p:nvSpPr>
            <p:cNvPr id="41992" name="Line 8"/>
            <p:cNvSpPr>
              <a:spLocks noChangeShapeType="1"/>
            </p:cNvSpPr>
            <p:nvPr/>
          </p:nvSpPr>
          <p:spPr bwMode="auto">
            <a:xfrm>
              <a:off x="3946858" y="1882528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41993" name="AutoShape 9"/>
            <p:cNvSpPr>
              <a:spLocks noChangeArrowheads="1"/>
            </p:cNvSpPr>
            <p:nvPr/>
          </p:nvSpPr>
          <p:spPr bwMode="auto">
            <a:xfrm>
              <a:off x="3017417" y="2142257"/>
              <a:ext cx="1862996" cy="522345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>
                  <a:cs typeface="Times New Roman" pitchFamily="18" charset="0"/>
                </a:rPr>
                <a:t>A,B</a:t>
              </a:r>
            </a:p>
          </p:txBody>
        </p:sp>
        <p:sp>
          <p:nvSpPr>
            <p:cNvPr id="41995" name="AutoShape 11"/>
            <p:cNvSpPr>
              <a:spLocks noChangeArrowheads="1"/>
            </p:cNvSpPr>
            <p:nvPr/>
          </p:nvSpPr>
          <p:spPr bwMode="auto">
            <a:xfrm>
              <a:off x="2828238" y="2927217"/>
              <a:ext cx="2052174" cy="525230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>
                  <a:cs typeface="Times New Roman" pitchFamily="18" charset="0"/>
                </a:rPr>
                <a:t>A,B</a:t>
              </a:r>
            </a:p>
          </p:txBody>
        </p:sp>
        <p:sp>
          <p:nvSpPr>
            <p:cNvPr id="41996" name="Line 12"/>
            <p:cNvSpPr>
              <a:spLocks noChangeShapeType="1"/>
            </p:cNvSpPr>
            <p:nvPr/>
          </p:nvSpPr>
          <p:spPr bwMode="auto">
            <a:xfrm>
              <a:off x="3946858" y="2667487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41998" name="Line 14"/>
            <p:cNvSpPr>
              <a:spLocks noChangeShapeType="1"/>
            </p:cNvSpPr>
            <p:nvPr/>
          </p:nvSpPr>
          <p:spPr bwMode="auto">
            <a:xfrm>
              <a:off x="3946858" y="3452447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41999" name="Rectangle 15"/>
            <p:cNvSpPr>
              <a:spLocks noChangeArrowheads="1"/>
            </p:cNvSpPr>
            <p:nvPr/>
          </p:nvSpPr>
          <p:spPr bwMode="auto">
            <a:xfrm>
              <a:off x="2828238" y="3715063"/>
              <a:ext cx="2237238" cy="104468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endParaRPr lang="en-US" sz="2000" i="1" dirty="0">
                <a:cs typeface="Times New Roman" pitchFamily="18" charset="0"/>
              </a:endParaRPr>
            </a:p>
            <a:p>
              <a:pPr algn="ctr" rtl="0">
                <a:buNone/>
              </a:pPr>
              <a:r>
                <a:rPr lang="en-US" sz="2000" i="1" dirty="0">
                  <a:cs typeface="Times New Roman" pitchFamily="18" charset="0"/>
                </a:rPr>
                <a:t>T←A</a:t>
              </a:r>
            </a:p>
            <a:p>
              <a:pPr algn="ctr" rtl="0">
                <a:buNone/>
              </a:pPr>
              <a:r>
                <a:rPr lang="en-US" sz="2000" i="1" dirty="0">
                  <a:cs typeface="Times New Roman" pitchFamily="18" charset="0"/>
                </a:rPr>
                <a:t>A←B</a:t>
              </a:r>
            </a:p>
            <a:p>
              <a:pPr algn="ctr" rtl="0">
                <a:buNone/>
              </a:pPr>
              <a:r>
                <a:rPr lang="en-US" sz="2000" i="1" dirty="0">
                  <a:cs typeface="Times New Roman" pitchFamily="18" charset="0"/>
                </a:rPr>
                <a:t>B←T</a:t>
              </a:r>
            </a:p>
            <a:p>
              <a:pPr algn="ctr" rtl="0">
                <a:buNone/>
              </a:pPr>
              <a:endParaRPr lang="en-US" sz="2000" i="1" dirty="0">
                <a:cs typeface="Times New Roman" pitchFamily="18" charset="0"/>
              </a:endParaRPr>
            </a:p>
          </p:txBody>
        </p:sp>
        <p:sp>
          <p:nvSpPr>
            <p:cNvPr id="42001" name="AutoShape 17"/>
            <p:cNvSpPr>
              <a:spLocks noChangeArrowheads="1"/>
            </p:cNvSpPr>
            <p:nvPr/>
          </p:nvSpPr>
          <p:spPr bwMode="auto">
            <a:xfrm>
              <a:off x="2828238" y="5022366"/>
              <a:ext cx="2052174" cy="525230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>
                  <a:cs typeface="Times New Roman" pitchFamily="18" charset="0"/>
                </a:rPr>
                <a:t>A,B</a:t>
              </a:r>
            </a:p>
          </p:txBody>
        </p:sp>
        <p:sp>
          <p:nvSpPr>
            <p:cNvPr id="42002" name="Line 18"/>
            <p:cNvSpPr>
              <a:spLocks noChangeShapeType="1"/>
            </p:cNvSpPr>
            <p:nvPr/>
          </p:nvSpPr>
          <p:spPr bwMode="auto">
            <a:xfrm>
              <a:off x="3946858" y="4759751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42003" name="Oval 19"/>
            <p:cNvSpPr>
              <a:spLocks noChangeArrowheads="1"/>
            </p:cNvSpPr>
            <p:nvPr/>
          </p:nvSpPr>
          <p:spPr bwMode="auto">
            <a:xfrm>
              <a:off x="2643174" y="5807325"/>
              <a:ext cx="2426417" cy="52523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>
                  <a:cs typeface="Times New Roman" pitchFamily="18" charset="0"/>
                </a:rPr>
                <a:t>پایان</a:t>
              </a: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42004" name="Line 20"/>
            <p:cNvSpPr>
              <a:spLocks noChangeShapeType="1"/>
            </p:cNvSpPr>
            <p:nvPr/>
          </p:nvSpPr>
          <p:spPr bwMode="auto">
            <a:xfrm>
              <a:off x="3946858" y="5547596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4857752" y="2285992"/>
            <a:ext cx="378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000" dirty="0" smtClean="0"/>
              <a:t>  استفاده از متغیر کمکی</a:t>
            </a:r>
          </a:p>
        </p:txBody>
      </p:sp>
      <p:grpSp>
        <p:nvGrpSpPr>
          <p:cNvPr id="28" name="Group 7"/>
          <p:cNvGrpSpPr>
            <a:grpSpLocks/>
          </p:cNvGrpSpPr>
          <p:nvPr/>
        </p:nvGrpSpPr>
        <p:grpSpPr bwMode="auto">
          <a:xfrm>
            <a:off x="4385034" y="3500438"/>
            <a:ext cx="4044618" cy="2943559"/>
            <a:chOff x="2967" y="11250"/>
            <a:chExt cx="6162" cy="3686"/>
          </a:xfrm>
        </p:grpSpPr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3045" y="11598"/>
              <a:ext cx="546" cy="4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12</a:t>
              </a:r>
            </a:p>
          </p:txBody>
        </p:sp>
        <p:sp>
          <p:nvSpPr>
            <p:cNvPr id="30" name="Rectangle 9"/>
            <p:cNvSpPr>
              <a:spLocks noChangeArrowheads="1"/>
            </p:cNvSpPr>
            <p:nvPr/>
          </p:nvSpPr>
          <p:spPr bwMode="auto">
            <a:xfrm>
              <a:off x="4449" y="11598"/>
              <a:ext cx="546" cy="4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15</a:t>
              </a:r>
            </a:p>
          </p:txBody>
        </p:sp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3747" y="12223"/>
              <a:ext cx="546" cy="435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>
                <a:buFontTx/>
                <a:buNone/>
              </a:pPr>
              <a:endParaRPr lang="en-US" sz="1200"/>
            </a:p>
          </p:txBody>
        </p:sp>
        <p:sp>
          <p:nvSpPr>
            <p:cNvPr id="32" name="Rectangle 12"/>
            <p:cNvSpPr>
              <a:spLocks noChangeArrowheads="1"/>
            </p:cNvSpPr>
            <p:nvPr/>
          </p:nvSpPr>
          <p:spPr bwMode="auto">
            <a:xfrm>
              <a:off x="3614" y="12598"/>
              <a:ext cx="858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 dirty="0" smtClean="0"/>
                <a:t>t</a:t>
              </a:r>
              <a:endParaRPr lang="en-US" sz="1200" dirty="0"/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2967" y="11254"/>
              <a:ext cx="546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a</a:t>
              </a:r>
            </a:p>
          </p:txBody>
        </p:sp>
        <p:sp>
          <p:nvSpPr>
            <p:cNvPr id="34" name="Rectangle 15"/>
            <p:cNvSpPr>
              <a:spLocks noChangeArrowheads="1"/>
            </p:cNvSpPr>
            <p:nvPr/>
          </p:nvSpPr>
          <p:spPr bwMode="auto">
            <a:xfrm>
              <a:off x="4401" y="11254"/>
              <a:ext cx="546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b</a:t>
              </a:r>
            </a:p>
          </p:txBody>
        </p:sp>
        <p:sp>
          <p:nvSpPr>
            <p:cNvPr id="35" name="Rectangle 16"/>
            <p:cNvSpPr>
              <a:spLocks noChangeArrowheads="1"/>
            </p:cNvSpPr>
            <p:nvPr/>
          </p:nvSpPr>
          <p:spPr bwMode="auto">
            <a:xfrm>
              <a:off x="6789" y="11594"/>
              <a:ext cx="546" cy="4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12</a:t>
              </a:r>
            </a:p>
          </p:txBody>
        </p:sp>
        <p:sp>
          <p:nvSpPr>
            <p:cNvPr id="36" name="Rectangle 17"/>
            <p:cNvSpPr>
              <a:spLocks noChangeArrowheads="1"/>
            </p:cNvSpPr>
            <p:nvPr/>
          </p:nvSpPr>
          <p:spPr bwMode="auto">
            <a:xfrm>
              <a:off x="8193" y="11594"/>
              <a:ext cx="546" cy="4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15</a:t>
              </a:r>
            </a:p>
          </p:txBody>
        </p:sp>
        <p:sp>
          <p:nvSpPr>
            <p:cNvPr id="37" name="Rectangle 18"/>
            <p:cNvSpPr>
              <a:spLocks noChangeArrowheads="1"/>
            </p:cNvSpPr>
            <p:nvPr/>
          </p:nvSpPr>
          <p:spPr bwMode="auto">
            <a:xfrm>
              <a:off x="7491" y="12219"/>
              <a:ext cx="546" cy="435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12</a:t>
              </a:r>
            </a:p>
          </p:txBody>
        </p:sp>
        <p:sp>
          <p:nvSpPr>
            <p:cNvPr id="38" name="Rectangle 19"/>
            <p:cNvSpPr>
              <a:spLocks noChangeArrowheads="1"/>
            </p:cNvSpPr>
            <p:nvPr/>
          </p:nvSpPr>
          <p:spPr bwMode="auto">
            <a:xfrm>
              <a:off x="6711" y="11250"/>
              <a:ext cx="546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a</a:t>
              </a:r>
            </a:p>
          </p:txBody>
        </p:sp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8174" y="11283"/>
              <a:ext cx="546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 dirty="0"/>
                <a:t>b</a:t>
              </a:r>
            </a:p>
          </p:txBody>
        </p:sp>
        <p:sp>
          <p:nvSpPr>
            <p:cNvPr id="40" name="Rectangle 21"/>
            <p:cNvSpPr>
              <a:spLocks noChangeArrowheads="1"/>
            </p:cNvSpPr>
            <p:nvPr/>
          </p:nvSpPr>
          <p:spPr bwMode="auto">
            <a:xfrm>
              <a:off x="7356" y="12598"/>
              <a:ext cx="858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 dirty="0" smtClean="0"/>
                <a:t>t</a:t>
              </a:r>
              <a:endParaRPr lang="en-US" sz="1200" dirty="0"/>
            </a:p>
          </p:txBody>
        </p:sp>
        <p:sp>
          <p:nvSpPr>
            <p:cNvPr id="41" name="Line 22"/>
            <p:cNvSpPr>
              <a:spLocks noChangeShapeType="1"/>
            </p:cNvSpPr>
            <p:nvPr/>
          </p:nvSpPr>
          <p:spPr bwMode="auto">
            <a:xfrm>
              <a:off x="7069" y="12020"/>
              <a:ext cx="390" cy="5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42" name="Rectangle 23"/>
            <p:cNvSpPr>
              <a:spLocks noChangeArrowheads="1"/>
            </p:cNvSpPr>
            <p:nvPr/>
          </p:nvSpPr>
          <p:spPr bwMode="auto">
            <a:xfrm>
              <a:off x="3123" y="13492"/>
              <a:ext cx="546" cy="435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15</a:t>
              </a:r>
            </a:p>
          </p:txBody>
        </p:sp>
        <p:sp>
          <p:nvSpPr>
            <p:cNvPr id="43" name="Rectangle 24"/>
            <p:cNvSpPr>
              <a:spLocks noChangeArrowheads="1"/>
            </p:cNvSpPr>
            <p:nvPr/>
          </p:nvSpPr>
          <p:spPr bwMode="auto">
            <a:xfrm>
              <a:off x="4527" y="13493"/>
              <a:ext cx="546" cy="4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15</a:t>
              </a:r>
            </a:p>
          </p:txBody>
        </p:sp>
        <p:sp>
          <p:nvSpPr>
            <p:cNvPr id="44" name="Rectangle 25"/>
            <p:cNvSpPr>
              <a:spLocks noChangeArrowheads="1"/>
            </p:cNvSpPr>
            <p:nvPr/>
          </p:nvSpPr>
          <p:spPr bwMode="auto">
            <a:xfrm>
              <a:off x="3825" y="14117"/>
              <a:ext cx="546" cy="435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12</a:t>
              </a:r>
            </a:p>
          </p:txBody>
        </p:sp>
        <p:sp>
          <p:nvSpPr>
            <p:cNvPr id="45" name="Rectangle 26"/>
            <p:cNvSpPr>
              <a:spLocks noChangeArrowheads="1"/>
            </p:cNvSpPr>
            <p:nvPr/>
          </p:nvSpPr>
          <p:spPr bwMode="auto">
            <a:xfrm>
              <a:off x="3045" y="13148"/>
              <a:ext cx="546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a</a:t>
              </a:r>
            </a:p>
          </p:txBody>
        </p:sp>
        <p:sp>
          <p:nvSpPr>
            <p:cNvPr id="46" name="Rectangle 27"/>
            <p:cNvSpPr>
              <a:spLocks noChangeArrowheads="1"/>
            </p:cNvSpPr>
            <p:nvPr/>
          </p:nvSpPr>
          <p:spPr bwMode="auto">
            <a:xfrm>
              <a:off x="4479" y="13147"/>
              <a:ext cx="546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b</a:t>
              </a:r>
            </a:p>
          </p:txBody>
        </p:sp>
        <p:sp>
          <p:nvSpPr>
            <p:cNvPr id="47" name="Rectangle 28"/>
            <p:cNvSpPr>
              <a:spLocks noChangeArrowheads="1"/>
            </p:cNvSpPr>
            <p:nvPr/>
          </p:nvSpPr>
          <p:spPr bwMode="auto">
            <a:xfrm>
              <a:off x="3668" y="14501"/>
              <a:ext cx="858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 dirty="0" smtClean="0"/>
                <a:t>t</a:t>
              </a:r>
              <a:endParaRPr lang="en-US" sz="1200" dirty="0"/>
            </a:p>
          </p:txBody>
        </p:sp>
        <p:sp>
          <p:nvSpPr>
            <p:cNvPr id="48" name="Line 29"/>
            <p:cNvSpPr>
              <a:spLocks noChangeShapeType="1"/>
            </p:cNvSpPr>
            <p:nvPr/>
          </p:nvSpPr>
          <p:spPr bwMode="auto">
            <a:xfrm flipH="1">
              <a:off x="3729" y="13682"/>
              <a:ext cx="70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49" name="Rectangle 32"/>
            <p:cNvSpPr>
              <a:spLocks noChangeArrowheads="1"/>
            </p:cNvSpPr>
            <p:nvPr/>
          </p:nvSpPr>
          <p:spPr bwMode="auto">
            <a:xfrm>
              <a:off x="6945" y="13488"/>
              <a:ext cx="546" cy="435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15</a:t>
              </a:r>
            </a:p>
          </p:txBody>
        </p:sp>
        <p:sp>
          <p:nvSpPr>
            <p:cNvPr id="50" name="Rectangle 33"/>
            <p:cNvSpPr>
              <a:spLocks noChangeArrowheads="1"/>
            </p:cNvSpPr>
            <p:nvPr/>
          </p:nvSpPr>
          <p:spPr bwMode="auto">
            <a:xfrm>
              <a:off x="8583" y="13488"/>
              <a:ext cx="546" cy="435"/>
            </a:xfrm>
            <a:prstGeom prst="rect">
              <a:avLst/>
            </a:prstGeom>
            <a:solidFill>
              <a:srgbClr val="D6009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12</a:t>
              </a:r>
            </a:p>
          </p:txBody>
        </p:sp>
        <p:sp>
          <p:nvSpPr>
            <p:cNvPr id="51" name="Rectangle 34"/>
            <p:cNvSpPr>
              <a:spLocks noChangeArrowheads="1"/>
            </p:cNvSpPr>
            <p:nvPr/>
          </p:nvSpPr>
          <p:spPr bwMode="auto">
            <a:xfrm>
              <a:off x="7647" y="14112"/>
              <a:ext cx="546" cy="435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12</a:t>
              </a:r>
            </a:p>
          </p:txBody>
        </p:sp>
        <p:sp>
          <p:nvSpPr>
            <p:cNvPr id="52" name="Rectangle 35"/>
            <p:cNvSpPr>
              <a:spLocks noChangeArrowheads="1"/>
            </p:cNvSpPr>
            <p:nvPr/>
          </p:nvSpPr>
          <p:spPr bwMode="auto">
            <a:xfrm>
              <a:off x="6867" y="13144"/>
              <a:ext cx="546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a</a:t>
              </a:r>
            </a:p>
          </p:txBody>
        </p:sp>
        <p:sp>
          <p:nvSpPr>
            <p:cNvPr id="53" name="Rectangle 36"/>
            <p:cNvSpPr>
              <a:spLocks noChangeArrowheads="1"/>
            </p:cNvSpPr>
            <p:nvPr/>
          </p:nvSpPr>
          <p:spPr bwMode="auto">
            <a:xfrm>
              <a:off x="8535" y="13144"/>
              <a:ext cx="546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/>
                <a:t>b</a:t>
              </a:r>
            </a:p>
          </p:txBody>
        </p:sp>
        <p:sp>
          <p:nvSpPr>
            <p:cNvPr id="54" name="Rectangle 37"/>
            <p:cNvSpPr>
              <a:spLocks noChangeArrowheads="1"/>
            </p:cNvSpPr>
            <p:nvPr/>
          </p:nvSpPr>
          <p:spPr bwMode="auto">
            <a:xfrm>
              <a:off x="7465" y="14501"/>
              <a:ext cx="858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200" dirty="0" smtClean="0"/>
                <a:t>t</a:t>
              </a:r>
              <a:endParaRPr lang="en-US" sz="1200" dirty="0"/>
            </a:p>
          </p:txBody>
        </p:sp>
        <p:sp>
          <p:nvSpPr>
            <p:cNvPr id="55" name="Line 38"/>
            <p:cNvSpPr>
              <a:spLocks noChangeShapeType="1"/>
            </p:cNvSpPr>
            <p:nvPr/>
          </p:nvSpPr>
          <p:spPr bwMode="auto">
            <a:xfrm flipV="1">
              <a:off x="8179" y="13916"/>
              <a:ext cx="546" cy="4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2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786182" y="779451"/>
            <a:ext cx="5132396" cy="1077913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3200" dirty="0" smtClean="0">
                <a:cs typeface="B Lotus" pitchFamily="2" charset="-78"/>
              </a:rPr>
              <a:t> فلوچارت </a:t>
            </a:r>
            <a:r>
              <a:rPr lang="fa-IR" sz="3200" dirty="0">
                <a:cs typeface="B Lotus" pitchFamily="2" charset="-78"/>
              </a:rPr>
              <a:t>برنامه ای را رسم کنید که دو عدد را خوانده سپس مقادیر آن دو را </a:t>
            </a:r>
            <a:r>
              <a:rPr lang="fa-IR" sz="3200" dirty="0" smtClean="0">
                <a:cs typeface="B Lotus" pitchFamily="2" charset="-78"/>
              </a:rPr>
              <a:t>بدون استفاده از متغیر کمکی تعویض کند.</a:t>
            </a:r>
            <a:endParaRPr lang="en-US" sz="3200" dirty="0">
              <a:cs typeface="B Lotus" pitchFamily="2" charset="-78"/>
            </a:endParaRPr>
          </a:p>
        </p:txBody>
      </p:sp>
      <p:grpSp>
        <p:nvGrpSpPr>
          <p:cNvPr id="2" name="Group 31"/>
          <p:cNvGrpSpPr/>
          <p:nvPr/>
        </p:nvGrpSpPr>
        <p:grpSpPr>
          <a:xfrm>
            <a:off x="1285852" y="571480"/>
            <a:ext cx="2000263" cy="4975257"/>
            <a:chOff x="2643174" y="1357298"/>
            <a:chExt cx="2611481" cy="4975257"/>
          </a:xfrm>
        </p:grpSpPr>
        <p:sp>
          <p:nvSpPr>
            <p:cNvPr id="41990" name="Oval 6"/>
            <p:cNvSpPr>
              <a:spLocks noChangeArrowheads="1"/>
            </p:cNvSpPr>
            <p:nvPr/>
          </p:nvSpPr>
          <p:spPr bwMode="auto">
            <a:xfrm>
              <a:off x="2828238" y="1357298"/>
              <a:ext cx="2426417" cy="52523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 dirty="0">
                  <a:cs typeface="Times New Roman" pitchFamily="18" charset="0"/>
                </a:rPr>
                <a:t>شروع</a:t>
              </a:r>
              <a:endParaRPr lang="en-US" sz="2000" i="1" dirty="0">
                <a:cs typeface="Times New Roman" pitchFamily="18" charset="0"/>
              </a:endParaRPr>
            </a:p>
          </p:txBody>
        </p:sp>
        <p:sp>
          <p:nvSpPr>
            <p:cNvPr id="41992" name="Line 8"/>
            <p:cNvSpPr>
              <a:spLocks noChangeShapeType="1"/>
            </p:cNvSpPr>
            <p:nvPr/>
          </p:nvSpPr>
          <p:spPr bwMode="auto">
            <a:xfrm>
              <a:off x="3946858" y="1882528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41993" name="AutoShape 9"/>
            <p:cNvSpPr>
              <a:spLocks noChangeArrowheads="1"/>
            </p:cNvSpPr>
            <p:nvPr/>
          </p:nvSpPr>
          <p:spPr bwMode="auto">
            <a:xfrm>
              <a:off x="3017417" y="2142257"/>
              <a:ext cx="1862996" cy="522345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>
                  <a:cs typeface="Times New Roman" pitchFamily="18" charset="0"/>
                </a:rPr>
                <a:t>A,B</a:t>
              </a:r>
            </a:p>
          </p:txBody>
        </p:sp>
        <p:sp>
          <p:nvSpPr>
            <p:cNvPr id="41995" name="AutoShape 11"/>
            <p:cNvSpPr>
              <a:spLocks noChangeArrowheads="1"/>
            </p:cNvSpPr>
            <p:nvPr/>
          </p:nvSpPr>
          <p:spPr bwMode="auto">
            <a:xfrm>
              <a:off x="2828238" y="2927217"/>
              <a:ext cx="2052174" cy="525230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>
                  <a:cs typeface="Times New Roman" pitchFamily="18" charset="0"/>
                </a:rPr>
                <a:t>A,B</a:t>
              </a:r>
            </a:p>
          </p:txBody>
        </p:sp>
        <p:sp>
          <p:nvSpPr>
            <p:cNvPr id="41996" name="Line 12"/>
            <p:cNvSpPr>
              <a:spLocks noChangeShapeType="1"/>
            </p:cNvSpPr>
            <p:nvPr/>
          </p:nvSpPr>
          <p:spPr bwMode="auto">
            <a:xfrm>
              <a:off x="3946858" y="2667487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41998" name="Line 14"/>
            <p:cNvSpPr>
              <a:spLocks noChangeShapeType="1"/>
            </p:cNvSpPr>
            <p:nvPr/>
          </p:nvSpPr>
          <p:spPr bwMode="auto">
            <a:xfrm>
              <a:off x="3946858" y="3452447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41999" name="Rectangle 15"/>
            <p:cNvSpPr>
              <a:spLocks noChangeArrowheads="1"/>
            </p:cNvSpPr>
            <p:nvPr/>
          </p:nvSpPr>
          <p:spPr bwMode="auto">
            <a:xfrm>
              <a:off x="2828238" y="3715063"/>
              <a:ext cx="2237238" cy="104468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endParaRPr lang="en-US" sz="2000" i="1" dirty="0">
                <a:cs typeface="Times New Roman" pitchFamily="18" charset="0"/>
              </a:endParaRPr>
            </a:p>
            <a:p>
              <a:pPr algn="ctr" rtl="0">
                <a:buNone/>
              </a:pPr>
              <a:r>
                <a:rPr lang="en-US" sz="2000" i="1" dirty="0" smtClean="0">
                  <a:cs typeface="Times New Roman" pitchFamily="18" charset="0"/>
                </a:rPr>
                <a:t>A←A+B</a:t>
              </a:r>
              <a:endParaRPr lang="en-US" sz="2000" i="1" dirty="0">
                <a:cs typeface="Times New Roman" pitchFamily="18" charset="0"/>
              </a:endParaRPr>
            </a:p>
            <a:p>
              <a:pPr algn="ctr" rtl="0">
                <a:buNone/>
              </a:pPr>
              <a:r>
                <a:rPr lang="en-US" sz="2000" i="1" dirty="0" smtClean="0">
                  <a:cs typeface="Times New Roman" pitchFamily="18" charset="0"/>
                </a:rPr>
                <a:t>B←A-B</a:t>
              </a:r>
              <a:endParaRPr lang="en-US" sz="2000" i="1" dirty="0">
                <a:cs typeface="Times New Roman" pitchFamily="18" charset="0"/>
              </a:endParaRPr>
            </a:p>
            <a:p>
              <a:pPr algn="ctr" rtl="0">
                <a:buNone/>
              </a:pPr>
              <a:r>
                <a:rPr lang="en-US" sz="2000" i="1" dirty="0" smtClean="0">
                  <a:cs typeface="Times New Roman" pitchFamily="18" charset="0"/>
                </a:rPr>
                <a:t>A←A-B</a:t>
              </a:r>
              <a:endParaRPr lang="en-US" sz="2000" i="1" dirty="0">
                <a:cs typeface="Times New Roman" pitchFamily="18" charset="0"/>
              </a:endParaRPr>
            </a:p>
            <a:p>
              <a:pPr algn="ctr" rtl="0">
                <a:buNone/>
              </a:pPr>
              <a:endParaRPr lang="en-US" sz="2000" i="1" dirty="0">
                <a:cs typeface="Times New Roman" pitchFamily="18" charset="0"/>
              </a:endParaRPr>
            </a:p>
          </p:txBody>
        </p:sp>
        <p:sp>
          <p:nvSpPr>
            <p:cNvPr id="42001" name="AutoShape 17"/>
            <p:cNvSpPr>
              <a:spLocks noChangeArrowheads="1"/>
            </p:cNvSpPr>
            <p:nvPr/>
          </p:nvSpPr>
          <p:spPr bwMode="auto">
            <a:xfrm>
              <a:off x="2828238" y="5022366"/>
              <a:ext cx="2052174" cy="525230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>
                  <a:cs typeface="Times New Roman" pitchFamily="18" charset="0"/>
                </a:rPr>
                <a:t>A,B</a:t>
              </a:r>
            </a:p>
          </p:txBody>
        </p:sp>
        <p:sp>
          <p:nvSpPr>
            <p:cNvPr id="42002" name="Line 18"/>
            <p:cNvSpPr>
              <a:spLocks noChangeShapeType="1"/>
            </p:cNvSpPr>
            <p:nvPr/>
          </p:nvSpPr>
          <p:spPr bwMode="auto">
            <a:xfrm>
              <a:off x="3946858" y="4759751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42003" name="Oval 19"/>
            <p:cNvSpPr>
              <a:spLocks noChangeArrowheads="1"/>
            </p:cNvSpPr>
            <p:nvPr/>
          </p:nvSpPr>
          <p:spPr bwMode="auto">
            <a:xfrm>
              <a:off x="2643174" y="5807325"/>
              <a:ext cx="2426417" cy="52523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>
                  <a:cs typeface="Times New Roman" pitchFamily="18" charset="0"/>
                </a:rPr>
                <a:t>پایان</a:t>
              </a: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42004" name="Line 20"/>
            <p:cNvSpPr>
              <a:spLocks noChangeShapeType="1"/>
            </p:cNvSpPr>
            <p:nvPr/>
          </p:nvSpPr>
          <p:spPr bwMode="auto">
            <a:xfrm>
              <a:off x="3946858" y="5547596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000" dirty="0" smtClean="0">
                <a:cs typeface="B Traffic" panose="00000400000000000000" pitchFamily="2" charset="-78"/>
              </a:rPr>
              <a:t>فلوچارت برنامه ای که اختلاف مساحت دایره و مربع محصور کننده آن را بدست آورد.</a:t>
            </a:r>
            <a:endParaRPr lang="fa-IR" sz="2000" dirty="0">
              <a:cs typeface="B Traffic" panose="00000400000000000000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94719-51CB-4C38-B5AA-51B27E07374A}" type="slidenum">
              <a:rPr lang="en-US" smtClean="0"/>
              <a:pPr/>
              <a:t>38</a:t>
            </a:fld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403648" y="1031986"/>
            <a:ext cx="1882467" cy="5709382"/>
            <a:chOff x="1403648" y="1190047"/>
            <a:chExt cx="1882467" cy="5709382"/>
          </a:xfrm>
        </p:grpSpPr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427602" y="1190047"/>
              <a:ext cx="1858513" cy="52523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 dirty="0">
                  <a:cs typeface="Times New Roman" pitchFamily="18" charset="0"/>
                </a:rPr>
                <a:t>شروع</a:t>
              </a:r>
              <a:endParaRPr lang="en-US" sz="2000" i="1" dirty="0">
                <a:cs typeface="Times New Roman" pitchFamily="18" charset="0"/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2284408" y="1715277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>
              <a:off x="1572503" y="2780928"/>
              <a:ext cx="1426961" cy="522345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 smtClean="0">
                  <a:cs typeface="Times New Roman" pitchFamily="18" charset="0"/>
                </a:rPr>
                <a:t>Input R</a:t>
              </a:r>
              <a:endParaRPr lang="en-US" sz="2000" i="1" dirty="0">
                <a:cs typeface="Times New Roman" pitchFamily="18" charset="0"/>
              </a:endParaRPr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2284408" y="2500236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2284408" y="3285196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1427602" y="3547812"/>
              <a:ext cx="1713612" cy="76399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endParaRPr lang="en-US" sz="2000" i="1" dirty="0">
                <a:cs typeface="Times New Roman" pitchFamily="18" charset="0"/>
              </a:endParaRPr>
            </a:p>
            <a:p>
              <a:pPr algn="ctr" rtl="0">
                <a:buNone/>
              </a:pPr>
              <a:r>
                <a:rPr lang="en-US" sz="2000" i="1" dirty="0" smtClean="0">
                  <a:cs typeface="Times New Roman" pitchFamily="18" charset="0"/>
                </a:rPr>
                <a:t>D ← 2 * R</a:t>
              </a:r>
              <a:endParaRPr lang="en-US" sz="2000" i="1" dirty="0">
                <a:cs typeface="Times New Roman" pitchFamily="18" charset="0"/>
              </a:endParaRPr>
            </a:p>
            <a:p>
              <a:pPr algn="ctr" rtl="0">
                <a:buNone/>
              </a:pPr>
              <a:r>
                <a:rPr lang="en-US" sz="2000" i="1" dirty="0" smtClean="0">
                  <a:cs typeface="Times New Roman" pitchFamily="18" charset="0"/>
                </a:rPr>
                <a:t>S ← D * D</a:t>
              </a:r>
              <a:endParaRPr lang="en-US" sz="2000" i="1" dirty="0">
                <a:cs typeface="Times New Roman" pitchFamily="18" charset="0"/>
              </a:endParaRPr>
            </a:p>
            <a:p>
              <a:pPr algn="ctr" rtl="0">
                <a:buNone/>
              </a:pPr>
              <a:endParaRPr lang="en-US" sz="2000" i="1" dirty="0">
                <a:cs typeface="Times New Roman" pitchFamily="18" charset="0"/>
              </a:endParaRPr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>
              <a:off x="1545398" y="5589240"/>
              <a:ext cx="1571862" cy="525230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 smtClean="0">
                  <a:cs typeface="Times New Roman" pitchFamily="18" charset="0"/>
                </a:rPr>
                <a:t>DIF</a:t>
              </a:r>
              <a:endParaRPr lang="en-US" sz="2000" i="1" dirty="0">
                <a:cs typeface="Times New Roman" pitchFamily="18" charset="0"/>
              </a:endParaRPr>
            </a:p>
          </p:txBody>
        </p:sp>
        <p:sp>
          <p:nvSpPr>
            <p:cNvPr id="15" name="Line 18"/>
            <p:cNvSpPr>
              <a:spLocks noChangeShapeType="1"/>
            </p:cNvSpPr>
            <p:nvPr/>
          </p:nvSpPr>
          <p:spPr bwMode="auto">
            <a:xfrm>
              <a:off x="2316935" y="4311807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1403648" y="6374199"/>
              <a:ext cx="1858513" cy="52523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>
                  <a:cs typeface="Times New Roman" pitchFamily="18" charset="0"/>
                </a:rPr>
                <a:t>پایان</a:t>
              </a: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17" name="Line 20"/>
            <p:cNvSpPr>
              <a:spLocks noChangeShapeType="1"/>
            </p:cNvSpPr>
            <p:nvPr/>
          </p:nvSpPr>
          <p:spPr bwMode="auto">
            <a:xfrm>
              <a:off x="2402204" y="6114470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1572503" y="1975006"/>
              <a:ext cx="1568711" cy="52523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 smtClean="0">
                  <a:cs typeface="Times New Roman" pitchFamily="18" charset="0"/>
                </a:rPr>
                <a:t>PI</a:t>
              </a:r>
              <a:r>
                <a:rPr lang="en-US" sz="2000" i="1" dirty="0">
                  <a:cs typeface="Times New Roman" pitchFamily="18" charset="0"/>
                </a:rPr>
                <a:t> </a:t>
              </a:r>
              <a:r>
                <a:rPr lang="en-US" sz="2000" i="1" dirty="0" smtClean="0">
                  <a:cs typeface="Times New Roman" pitchFamily="18" charset="0"/>
                </a:rPr>
                <a:t>← </a:t>
              </a:r>
              <a:r>
                <a:rPr lang="fa-IR" sz="2000" i="1" dirty="0" smtClean="0">
                  <a:cs typeface="Times New Roman" pitchFamily="18" charset="0"/>
                </a:rPr>
                <a:t>3/14</a:t>
              </a:r>
              <a:endParaRPr lang="fa-IR" sz="2000" i="1" dirty="0">
                <a:cs typeface="Times New Roman" pitchFamily="18" charset="0"/>
              </a:endParaRP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1475656" y="4581128"/>
              <a:ext cx="1713612" cy="76399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endParaRPr lang="en-US" sz="2000" i="1" dirty="0">
                <a:cs typeface="Times New Roman" pitchFamily="18" charset="0"/>
              </a:endParaRPr>
            </a:p>
            <a:p>
              <a:pPr algn="ctr" rtl="0">
                <a:buNone/>
              </a:pPr>
              <a:r>
                <a:rPr lang="en-US" sz="2000" i="1" dirty="0" smtClean="0">
                  <a:cs typeface="Times New Roman" pitchFamily="18" charset="0"/>
                </a:rPr>
                <a:t>A← PI * R* R</a:t>
              </a:r>
              <a:endParaRPr lang="en-US" sz="2000" i="1" dirty="0">
                <a:cs typeface="Times New Roman" pitchFamily="18" charset="0"/>
              </a:endParaRPr>
            </a:p>
            <a:p>
              <a:pPr algn="ctr" rtl="0">
                <a:buNone/>
              </a:pPr>
              <a:r>
                <a:rPr lang="en-US" sz="2000" i="1" dirty="0" smtClean="0">
                  <a:cs typeface="Times New Roman" pitchFamily="18" charset="0"/>
                </a:rPr>
                <a:t>DIF← S - A</a:t>
              </a:r>
              <a:endParaRPr lang="en-US" sz="2000" i="1" dirty="0">
                <a:cs typeface="Times New Roman" pitchFamily="18" charset="0"/>
              </a:endParaRPr>
            </a:p>
            <a:p>
              <a:pPr algn="ctr" rtl="0">
                <a:buNone/>
              </a:pPr>
              <a:endParaRPr lang="en-US" sz="2000" i="1" dirty="0">
                <a:cs typeface="Times New Roman" pitchFamily="18" charset="0"/>
              </a:endParaRPr>
            </a:p>
          </p:txBody>
        </p:sp>
        <p:sp>
          <p:nvSpPr>
            <p:cNvPr id="21" name="Line 18"/>
            <p:cNvSpPr>
              <a:spLocks noChangeShapeType="1"/>
            </p:cNvSpPr>
            <p:nvPr/>
          </p:nvSpPr>
          <p:spPr bwMode="auto">
            <a:xfrm>
              <a:off x="2364989" y="5345123"/>
              <a:ext cx="0" cy="2597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>
                <a:cs typeface="Times New Roman" pitchFamily="18" charset="0"/>
              </a:endParaRPr>
            </a:p>
          </p:txBody>
        </p:sp>
      </p:grpSp>
      <p:sp>
        <p:nvSpPr>
          <p:cNvPr id="23" name="Rectangle 22"/>
          <p:cNvSpPr/>
          <p:nvPr/>
        </p:nvSpPr>
        <p:spPr bwMode="auto">
          <a:xfrm>
            <a:off x="5868144" y="2708920"/>
            <a:ext cx="2088232" cy="187220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endParaRPr kumimoji="0" lang="fa-IR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5868144" y="2708920"/>
            <a:ext cx="2088232" cy="1872208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endParaRPr kumimoji="0" lang="fa-IR" sz="2800" b="0" i="0" u="none" strike="noStrike" cap="none" normalizeH="0" baseline="0" smtClean="0">
              <a:ln>
                <a:solidFill>
                  <a:schemeClr val="accent6"/>
                </a:solidFill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26" name="Straight Arrow Connector 25"/>
          <p:cNvCxnSpPr>
            <a:stCxn id="24" idx="2"/>
          </p:cNvCxnSpPr>
          <p:nvPr/>
        </p:nvCxnSpPr>
        <p:spPr bwMode="auto">
          <a:xfrm>
            <a:off x="5868144" y="3645024"/>
            <a:ext cx="1008112" cy="0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6228184" y="3316922"/>
            <a:ext cx="36004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None/>
            </a:pPr>
            <a:r>
              <a:rPr lang="en-US" sz="2000" dirty="0" smtClean="0"/>
              <a:t>R</a:t>
            </a:r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262194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857752" y="95248"/>
            <a:ext cx="4210048" cy="76198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rtl="1"/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- دستورالعمل‌هاي شرطي </a:t>
            </a:r>
            <a:endParaRPr lang="en-US" sz="3200" b="1" kern="12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raffic" panose="00000400000000000000" pitchFamily="2" charset="-78"/>
            </a:endParaRPr>
          </a:p>
        </p:txBody>
      </p:sp>
      <p:sp>
        <p:nvSpPr>
          <p:cNvPr id="728071" name="Rectangle 7"/>
          <p:cNvSpPr>
            <a:spLocks noChangeArrowheads="1"/>
          </p:cNvSpPr>
          <p:nvPr/>
        </p:nvSpPr>
        <p:spPr bwMode="auto">
          <a:xfrm>
            <a:off x="428596" y="1000108"/>
            <a:ext cx="8193081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fa-IR" dirty="0">
                <a:solidFill>
                  <a:srgbClr val="A50021"/>
                </a:solidFill>
                <a:cs typeface="B Lotus" pitchFamily="2" charset="-78"/>
              </a:rPr>
              <a:t>در حل بسياري از مسائل يا تقريباً تمام مسائل نياز به استفاده از </a:t>
            </a:r>
            <a:r>
              <a:rPr lang="fa-IR" dirty="0" smtClean="0">
                <a:solidFill>
                  <a:srgbClr val="A50021"/>
                </a:solidFill>
                <a:cs typeface="B Lotus" pitchFamily="2" charset="-78"/>
              </a:rPr>
              <a:t>شروط، جزء </a:t>
            </a:r>
            <a:r>
              <a:rPr lang="fa-IR" dirty="0">
                <a:solidFill>
                  <a:srgbClr val="A50021"/>
                </a:solidFill>
                <a:cs typeface="B Lotus" pitchFamily="2" charset="-78"/>
              </a:rPr>
              <a:t>نيازهاي اساسي محسوب مي</a:t>
            </a:r>
            <a:r>
              <a:rPr lang="fa-IR" dirty="0">
                <a:solidFill>
                  <a:srgbClr val="A50021"/>
                </a:solidFill>
              </a:rPr>
              <a:t>‌</a:t>
            </a:r>
            <a:r>
              <a:rPr lang="fa-IR" dirty="0">
                <a:solidFill>
                  <a:srgbClr val="A50021"/>
                </a:solidFill>
                <a:cs typeface="B Lotus" pitchFamily="2" charset="-78"/>
              </a:rPr>
              <a:t>شود. </a:t>
            </a:r>
          </a:p>
        </p:txBody>
      </p:sp>
      <p:sp>
        <p:nvSpPr>
          <p:cNvPr id="728072" name="Rectangle 8"/>
          <p:cNvSpPr>
            <a:spLocks noChangeArrowheads="1"/>
          </p:cNvSpPr>
          <p:nvPr/>
        </p:nvSpPr>
        <p:spPr bwMode="auto">
          <a:xfrm>
            <a:off x="1500166" y="3500438"/>
            <a:ext cx="6459538" cy="1163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/>
            <a:r>
              <a:rPr lang="fa-IR" b="1" dirty="0">
                <a:solidFill>
                  <a:srgbClr val="000099"/>
                </a:solidFill>
                <a:cs typeface="B Lotus" pitchFamily="2" charset="-78"/>
              </a:rPr>
              <a:t>      اگر هوا باراني باشد سپس چتري برمي</a:t>
            </a:r>
            <a:r>
              <a:rPr lang="fa-IR" b="1" dirty="0">
                <a:solidFill>
                  <a:srgbClr val="000099"/>
                </a:solidFill>
              </a:rPr>
              <a:t>‌</a:t>
            </a:r>
            <a:r>
              <a:rPr lang="fa-IR" b="1" dirty="0">
                <a:solidFill>
                  <a:srgbClr val="000099"/>
                </a:solidFill>
                <a:cs typeface="B Lotus" pitchFamily="2" charset="-78"/>
              </a:rPr>
              <a:t>دارم.</a:t>
            </a:r>
            <a:endParaRPr lang="en-US" b="1" dirty="0">
              <a:solidFill>
                <a:srgbClr val="000099"/>
              </a:solidFill>
              <a:cs typeface="B Lotus" pitchFamily="2" charset="-78"/>
            </a:endParaRPr>
          </a:p>
          <a:p>
            <a:pPr algn="r">
              <a:buFontTx/>
              <a:buNone/>
            </a:pPr>
            <a:r>
              <a:rPr lang="en-US" b="1" dirty="0">
                <a:solidFill>
                  <a:srgbClr val="000099"/>
                </a:solidFill>
                <a:cs typeface="B Lotus" pitchFamily="2" charset="-78"/>
              </a:rPr>
              <a:t>        </a:t>
            </a:r>
            <a:r>
              <a:rPr lang="fa-IR" b="1" dirty="0">
                <a:solidFill>
                  <a:srgbClr val="000099"/>
                </a:solidFill>
                <a:cs typeface="B Lotus" pitchFamily="2" charset="-78"/>
              </a:rPr>
              <a:t>در غير اينصورت چتر برنمي</a:t>
            </a:r>
            <a:r>
              <a:rPr lang="fa-IR" b="1" dirty="0">
                <a:solidFill>
                  <a:srgbClr val="000099"/>
                </a:solidFill>
              </a:rPr>
              <a:t>‌</a:t>
            </a:r>
            <a:r>
              <a:rPr lang="fa-IR" b="1" dirty="0">
                <a:solidFill>
                  <a:srgbClr val="000099"/>
                </a:solidFill>
                <a:cs typeface="B Lotus" pitchFamily="2" charset="-78"/>
              </a:rPr>
              <a:t>دارم.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896" name="Text Box 8"/>
          <p:cNvSpPr txBox="1">
            <a:spLocks noChangeArrowheads="1"/>
          </p:cNvSpPr>
          <p:nvPr/>
        </p:nvSpPr>
        <p:spPr bwMode="auto">
          <a:xfrm>
            <a:off x="1828800" y="214290"/>
            <a:ext cx="7315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cs typeface="Nazanin" pitchFamily="2" charset="-78"/>
              </a:rPr>
              <a:t> </a:t>
            </a:r>
            <a:r>
              <a:rPr lang="en-US" alt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 </a:t>
            </a:r>
            <a:r>
              <a:rPr lang="fa-IR" alt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- جایگاه درس</a:t>
            </a:r>
            <a:endParaRPr lang="en-US" alt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itr" pitchFamily="2" charset="-78"/>
            </a:endParaRPr>
          </a:p>
        </p:txBody>
      </p:sp>
      <p:sp>
        <p:nvSpPr>
          <p:cNvPr id="677897" name="Text Box 9"/>
          <p:cNvSpPr txBox="1">
            <a:spLocks noChangeArrowheads="1"/>
          </p:cNvSpPr>
          <p:nvPr/>
        </p:nvSpPr>
        <p:spPr bwMode="auto">
          <a:xfrm>
            <a:off x="714348" y="1285860"/>
            <a:ext cx="7929586" cy="37548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Char char=""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این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درس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نقطه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شروعی برای ورود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به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دنیای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برنامه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نویسی و علم و فن کامپیوتر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می‌باشد.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بنابراین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یادگیری </a:t>
            </a:r>
            <a:r>
              <a:rPr lang="fa-IR" sz="2800" dirty="0">
                <a:solidFill>
                  <a:srgbClr val="C00000"/>
                </a:solidFill>
                <a:cs typeface="B Lotus" pitchFamily="2" charset="-78"/>
              </a:rPr>
              <a:t>اصول اولیه برنامه نویسی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در این درس از جایگاه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ویژه‌ای برخوردار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است.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"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این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درس </a:t>
            </a:r>
            <a:r>
              <a:rPr lang="fa-IR" sz="2800" dirty="0">
                <a:solidFill>
                  <a:srgbClr val="C00000"/>
                </a:solidFill>
                <a:cs typeface="B Lotus" pitchFamily="2" charset="-78"/>
              </a:rPr>
              <a:t>پایه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و اساس برنامه نویسی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را به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فرگیران یاد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می‌دهد.</a:t>
            </a:r>
            <a:endParaRPr lang="fa-IR" sz="2800" dirty="0">
              <a:solidFill>
                <a:schemeClr val="tx1">
                  <a:lumMod val="95000"/>
                  <a:lumOff val="5000"/>
                </a:schemeClr>
              </a:solidFill>
              <a:cs typeface="B Lotus" pitchFamily="2" charset="-78"/>
            </a:endParaRPr>
          </a:p>
          <a:p>
            <a:pPr algn="just">
              <a:spcBef>
                <a:spcPct val="50000"/>
              </a:spcBef>
              <a:buFont typeface="Wingdings" pitchFamily="2" charset="2"/>
              <a:buChar char=""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بنابراین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یادگیری دقیق این درس به همراه ارائه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پروژه‌های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عملی که لازمه این درس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می‌باشد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جزء اهم مسائل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می‌باشد.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"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علم کامپیوتر چیزی نیست بجز مطالعه الگوریتمها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cs typeface="B Lotus" pitchFamily="2" charset="-78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58000" b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7" name="Rectangle 7"/>
          <p:cNvSpPr>
            <a:spLocks noChangeArrowheads="1"/>
          </p:cNvSpPr>
          <p:nvPr/>
        </p:nvSpPr>
        <p:spPr bwMode="auto">
          <a:xfrm>
            <a:off x="2714612" y="405450"/>
            <a:ext cx="615792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در حالت كلي شرط را بصورت زير نمايش مي‌دهند:</a:t>
            </a: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990600" y="2438400"/>
            <a:ext cx="7153128" cy="2667000"/>
            <a:chOff x="4137" y="7694"/>
            <a:chExt cx="5791" cy="2438"/>
          </a:xfrm>
        </p:grpSpPr>
        <p:sp>
          <p:nvSpPr>
            <p:cNvPr id="711689" name="AutoShape 9"/>
            <p:cNvSpPr>
              <a:spLocks noChangeArrowheads="1"/>
            </p:cNvSpPr>
            <p:nvPr/>
          </p:nvSpPr>
          <p:spPr bwMode="auto">
            <a:xfrm>
              <a:off x="4137" y="7694"/>
              <a:ext cx="4519" cy="1696"/>
            </a:xfrm>
            <a:prstGeom prst="diamond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l" rtl="0">
                <a:buFontTx/>
                <a:buNone/>
              </a:pPr>
              <a:endParaRPr lang="fa-IR" sz="2400" b="1" dirty="0" smtClean="0">
                <a:cs typeface="B Lotus" pitchFamily="2" charset="-78"/>
              </a:endParaRPr>
            </a:p>
            <a:p>
              <a:pPr marL="342900" indent="-342900" algn="l" rtl="0">
                <a:buFontTx/>
                <a:buNone/>
              </a:pPr>
              <a:r>
                <a:rPr lang="en-US" sz="2400" b="1" dirty="0" smtClean="0">
                  <a:cs typeface="B Lotus" pitchFamily="2" charset="-78"/>
                </a:rPr>
                <a:t>If  </a:t>
              </a:r>
              <a:r>
                <a:rPr lang="fa-IR" sz="2400" b="1" dirty="0" smtClean="0">
                  <a:cs typeface="B Lotus" pitchFamily="2" charset="-78"/>
                </a:rPr>
                <a:t>شرط </a:t>
              </a:r>
              <a:r>
                <a:rPr lang="fa-IR" sz="2400" b="1" dirty="0">
                  <a:cs typeface="B Lotus" pitchFamily="2" charset="-78"/>
                </a:rPr>
                <a:t>یا </a:t>
              </a:r>
              <a:r>
                <a:rPr lang="fa-IR" sz="2400" b="1" dirty="0" smtClean="0">
                  <a:cs typeface="B Lotus" pitchFamily="2" charset="-78"/>
                </a:rPr>
                <a:t>شروط</a:t>
              </a:r>
              <a:r>
                <a:rPr lang="en-US" sz="2400" b="1" dirty="0" smtClean="0">
                  <a:cs typeface="B Lotus" pitchFamily="2" charset="-78"/>
                </a:rPr>
                <a:t>  then</a:t>
              </a:r>
              <a:endParaRPr lang="en-US" sz="2400" b="1" dirty="0">
                <a:cs typeface="B Lotus" pitchFamily="2" charset="-78"/>
              </a:endParaRPr>
            </a:p>
          </p:txBody>
        </p:sp>
        <p:sp>
          <p:nvSpPr>
            <p:cNvPr id="711690" name="Line 10"/>
            <p:cNvSpPr>
              <a:spLocks noChangeShapeType="1"/>
            </p:cNvSpPr>
            <p:nvPr/>
          </p:nvSpPr>
          <p:spPr bwMode="auto">
            <a:xfrm>
              <a:off x="8602" y="8542"/>
              <a:ext cx="13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1691" name="Line 11"/>
            <p:cNvSpPr>
              <a:spLocks noChangeShapeType="1"/>
            </p:cNvSpPr>
            <p:nvPr/>
          </p:nvSpPr>
          <p:spPr bwMode="auto">
            <a:xfrm>
              <a:off x="6400" y="9390"/>
              <a:ext cx="0" cy="7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711692" name="Rectangle 12"/>
          <p:cNvSpPr>
            <a:spLocks noChangeArrowheads="1"/>
          </p:cNvSpPr>
          <p:nvPr/>
        </p:nvSpPr>
        <p:spPr bwMode="auto">
          <a:xfrm>
            <a:off x="6393654" y="2849563"/>
            <a:ext cx="2719271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r>
              <a:rPr lang="fa-IR" b="1" dirty="0">
                <a:cs typeface="B Lotus" pitchFamily="2" charset="-78"/>
              </a:rPr>
              <a:t>عمل يا اعمال    </a:t>
            </a:r>
            <a:r>
              <a:rPr lang="en-US" b="1" dirty="0" smtClean="0">
                <a:cs typeface="B Lotus" pitchFamily="2" charset="-78"/>
              </a:rPr>
              <a:t>Yes </a:t>
            </a:r>
            <a:endParaRPr lang="en-US" b="1" dirty="0">
              <a:cs typeface="B Lotus" pitchFamily="2" charset="-78"/>
            </a:endParaRPr>
          </a:p>
        </p:txBody>
      </p:sp>
      <p:sp>
        <p:nvSpPr>
          <p:cNvPr id="711693" name="Rectangle 13"/>
          <p:cNvSpPr>
            <a:spLocks noChangeArrowheads="1"/>
          </p:cNvSpPr>
          <p:nvPr/>
        </p:nvSpPr>
        <p:spPr bwMode="auto">
          <a:xfrm>
            <a:off x="2462218" y="5143512"/>
            <a:ext cx="2752724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r>
              <a:rPr lang="fa-IR" b="1" dirty="0">
                <a:cs typeface="B Lotus" pitchFamily="2" charset="-78"/>
              </a:rPr>
              <a:t>                                                                                                     </a:t>
            </a:r>
            <a:endParaRPr lang="en-US" b="1" dirty="0">
              <a:cs typeface="B Lotus" pitchFamily="2" charset="-78"/>
            </a:endParaRPr>
          </a:p>
          <a:p>
            <a:pPr>
              <a:buFontTx/>
              <a:buNone/>
            </a:pPr>
            <a:r>
              <a:rPr lang="fa-IR" b="1" dirty="0">
                <a:cs typeface="B Lotus" pitchFamily="2" charset="-78"/>
              </a:rPr>
              <a:t>عمل يا اعمال بعدي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76674" y="4500570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b="1" dirty="0" smtClean="0">
                <a:cs typeface="B Lotus" pitchFamily="2" charset="-78"/>
              </a:rPr>
              <a:t>No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711" name="Rectangle 7"/>
          <p:cNvSpPr>
            <a:spLocks noChangeArrowheads="1"/>
          </p:cNvSpPr>
          <p:nvPr/>
        </p:nvSpPr>
        <p:spPr bwMode="auto">
          <a:xfrm>
            <a:off x="3571868" y="152400"/>
            <a:ext cx="5572132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buFont typeface="Wingdings" pitchFamily="2" charset="2"/>
              <a:buChar char=";"/>
            </a:pPr>
            <a:r>
              <a:rPr lang="en-US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 </a:t>
            </a:r>
            <a:r>
              <a:rPr lang="fa-IR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فلوچارتي رسم نمائيد كه عددي را از ورودي دريافت كرده، فرد يا زوج بودن آن را تشخيص دهد.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152400" y="762000"/>
            <a:ext cx="8563004" cy="6096000"/>
            <a:chOff x="152400" y="762000"/>
            <a:chExt cx="8563004" cy="6096000"/>
          </a:xfrm>
        </p:grpSpPr>
        <p:sp>
          <p:nvSpPr>
            <p:cNvPr id="712713" name="Oval 9"/>
            <p:cNvSpPr>
              <a:spLocks noChangeArrowheads="1"/>
            </p:cNvSpPr>
            <p:nvPr/>
          </p:nvSpPr>
          <p:spPr bwMode="auto">
            <a:xfrm>
              <a:off x="1752600" y="762000"/>
              <a:ext cx="1797050" cy="70485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457200" indent="-457200" algn="ctr" rtl="0">
                <a:buFontTx/>
                <a:buNone/>
              </a:pPr>
              <a:r>
                <a:rPr lang="en-US" sz="2400" i="1"/>
                <a:t>Begin</a:t>
              </a:r>
            </a:p>
          </p:txBody>
        </p:sp>
        <p:sp>
          <p:nvSpPr>
            <p:cNvPr id="712714" name="AutoShape 10"/>
            <p:cNvSpPr>
              <a:spLocks noChangeArrowheads="1"/>
            </p:cNvSpPr>
            <p:nvPr/>
          </p:nvSpPr>
          <p:spPr bwMode="auto">
            <a:xfrm>
              <a:off x="609600" y="1819275"/>
              <a:ext cx="4333875" cy="587375"/>
            </a:xfrm>
            <a:prstGeom prst="parallelogram">
              <a:avLst>
                <a:gd name="adj" fmla="val 184459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400" i="1"/>
                <a:t>Read(a)</a:t>
              </a:r>
            </a:p>
          </p:txBody>
        </p:sp>
        <p:sp>
          <p:nvSpPr>
            <p:cNvPr id="712715" name="Line 11"/>
            <p:cNvSpPr>
              <a:spLocks noChangeShapeType="1"/>
            </p:cNvSpPr>
            <p:nvPr/>
          </p:nvSpPr>
          <p:spPr bwMode="auto">
            <a:xfrm>
              <a:off x="2643188" y="1466850"/>
              <a:ext cx="0" cy="3524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2716" name="Line 12"/>
            <p:cNvSpPr>
              <a:spLocks noChangeShapeType="1"/>
            </p:cNvSpPr>
            <p:nvPr/>
          </p:nvSpPr>
          <p:spPr bwMode="auto">
            <a:xfrm>
              <a:off x="2643188" y="2419350"/>
              <a:ext cx="0" cy="3524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2717" name="Rectangle 13"/>
            <p:cNvSpPr>
              <a:spLocks noChangeArrowheads="1"/>
            </p:cNvSpPr>
            <p:nvPr/>
          </p:nvSpPr>
          <p:spPr bwMode="auto">
            <a:xfrm>
              <a:off x="685800" y="2759075"/>
              <a:ext cx="4187825" cy="469900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400" i="1" dirty="0"/>
                <a:t>R            a </a:t>
              </a:r>
              <a:r>
                <a:rPr lang="en-US" sz="2400" i="1" dirty="0" smtClean="0"/>
                <a:t>%2</a:t>
              </a:r>
              <a:endParaRPr lang="en-US" sz="2400" i="1" dirty="0"/>
            </a:p>
          </p:txBody>
        </p:sp>
        <p:sp>
          <p:nvSpPr>
            <p:cNvPr id="712718" name="Line 14"/>
            <p:cNvSpPr>
              <a:spLocks noChangeShapeType="1"/>
            </p:cNvSpPr>
            <p:nvPr/>
          </p:nvSpPr>
          <p:spPr bwMode="auto">
            <a:xfrm flipH="1">
              <a:off x="2046274" y="3000372"/>
              <a:ext cx="66833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2719" name="Line 15"/>
            <p:cNvSpPr>
              <a:spLocks noChangeShapeType="1"/>
            </p:cNvSpPr>
            <p:nvPr/>
          </p:nvSpPr>
          <p:spPr bwMode="auto">
            <a:xfrm>
              <a:off x="2643188" y="3228975"/>
              <a:ext cx="0" cy="3524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2720" name="AutoShape 16"/>
            <p:cNvSpPr>
              <a:spLocks noChangeArrowheads="1"/>
            </p:cNvSpPr>
            <p:nvPr/>
          </p:nvSpPr>
          <p:spPr bwMode="auto">
            <a:xfrm>
              <a:off x="152400" y="5200650"/>
              <a:ext cx="5087938" cy="587375"/>
            </a:xfrm>
            <a:prstGeom prst="parallelogram">
              <a:avLst>
                <a:gd name="adj" fmla="val 216554"/>
              </a:avLst>
            </a:prstGeom>
            <a:solidFill>
              <a:srgbClr val="FF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400" i="1"/>
                <a:t>Write(‘odd’)</a:t>
              </a:r>
            </a:p>
          </p:txBody>
        </p:sp>
        <p:sp>
          <p:nvSpPr>
            <p:cNvPr id="712721" name="Line 17"/>
            <p:cNvSpPr>
              <a:spLocks noChangeShapeType="1"/>
            </p:cNvSpPr>
            <p:nvPr/>
          </p:nvSpPr>
          <p:spPr bwMode="auto">
            <a:xfrm>
              <a:off x="2643188" y="5800725"/>
              <a:ext cx="0" cy="3524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2722" name="Oval 18"/>
            <p:cNvSpPr>
              <a:spLocks noChangeArrowheads="1"/>
            </p:cNvSpPr>
            <p:nvPr/>
          </p:nvSpPr>
          <p:spPr bwMode="auto">
            <a:xfrm>
              <a:off x="1785918" y="6153150"/>
              <a:ext cx="1797050" cy="70485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400" i="1"/>
                <a:t>End</a:t>
              </a:r>
            </a:p>
          </p:txBody>
        </p:sp>
        <p:sp>
          <p:nvSpPr>
            <p:cNvPr id="712723" name="Line 19"/>
            <p:cNvSpPr>
              <a:spLocks noChangeShapeType="1"/>
            </p:cNvSpPr>
            <p:nvPr/>
          </p:nvSpPr>
          <p:spPr bwMode="auto">
            <a:xfrm>
              <a:off x="2622550" y="4459288"/>
              <a:ext cx="0" cy="7302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2724" name="AutoShape 20"/>
            <p:cNvSpPr>
              <a:spLocks noChangeArrowheads="1"/>
            </p:cNvSpPr>
            <p:nvPr/>
          </p:nvSpPr>
          <p:spPr bwMode="auto">
            <a:xfrm>
              <a:off x="381000" y="3609975"/>
              <a:ext cx="4441825" cy="842963"/>
            </a:xfrm>
            <a:prstGeom prst="flowChartDecision">
              <a:avLst/>
            </a:prstGeom>
            <a:solidFill>
              <a:srgbClr val="3399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400" i="1" dirty="0"/>
                <a:t>if </a:t>
              </a:r>
              <a:r>
                <a:rPr lang="en-US" sz="2400" i="1" dirty="0" smtClean="0"/>
                <a:t>  R==0  then</a:t>
              </a:r>
              <a:endParaRPr lang="en-US" sz="2400" i="1" dirty="0"/>
            </a:p>
          </p:txBody>
        </p:sp>
        <p:sp>
          <p:nvSpPr>
            <p:cNvPr id="712725" name="Line 21"/>
            <p:cNvSpPr>
              <a:spLocks noChangeShapeType="1"/>
            </p:cNvSpPr>
            <p:nvPr/>
          </p:nvSpPr>
          <p:spPr bwMode="auto">
            <a:xfrm>
              <a:off x="4800600" y="4038600"/>
              <a:ext cx="1023938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2726" name="Text Box 22"/>
            <p:cNvSpPr txBox="1">
              <a:spLocks noChangeArrowheads="1"/>
            </p:cNvSpPr>
            <p:nvPr/>
          </p:nvSpPr>
          <p:spPr bwMode="auto">
            <a:xfrm>
              <a:off x="1658938" y="4557713"/>
              <a:ext cx="1497012" cy="352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400" i="1"/>
                <a:t>No</a:t>
              </a:r>
            </a:p>
          </p:txBody>
        </p:sp>
        <p:sp>
          <p:nvSpPr>
            <p:cNvPr id="712727" name="Text Box 23"/>
            <p:cNvSpPr txBox="1">
              <a:spLocks noChangeArrowheads="1"/>
            </p:cNvSpPr>
            <p:nvPr/>
          </p:nvSpPr>
          <p:spPr bwMode="auto">
            <a:xfrm>
              <a:off x="4286248" y="3571876"/>
              <a:ext cx="996946" cy="352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2400" i="1" dirty="0"/>
                <a:t>yes</a:t>
              </a:r>
            </a:p>
          </p:txBody>
        </p:sp>
        <p:sp>
          <p:nvSpPr>
            <p:cNvPr id="712728" name="AutoShape 24"/>
            <p:cNvSpPr>
              <a:spLocks noChangeArrowheads="1"/>
            </p:cNvSpPr>
            <p:nvPr/>
          </p:nvSpPr>
          <p:spPr bwMode="auto">
            <a:xfrm>
              <a:off x="5429256" y="3698881"/>
              <a:ext cx="3286148" cy="587375"/>
            </a:xfrm>
            <a:prstGeom prst="parallelogram">
              <a:avLst>
                <a:gd name="adj" fmla="val 152432"/>
              </a:avLst>
            </a:prstGeom>
            <a:solidFill>
              <a:srgbClr val="FF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400" i="1" dirty="0"/>
                <a:t>Write(‘even’)</a:t>
              </a:r>
            </a:p>
          </p:txBody>
        </p:sp>
        <p:sp>
          <p:nvSpPr>
            <p:cNvPr id="712729" name="Line 25"/>
            <p:cNvSpPr>
              <a:spLocks noChangeShapeType="1"/>
            </p:cNvSpPr>
            <p:nvPr/>
          </p:nvSpPr>
          <p:spPr bwMode="auto">
            <a:xfrm>
              <a:off x="7572396" y="4286256"/>
              <a:ext cx="0" cy="16446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2730" name="Line 26"/>
            <p:cNvSpPr>
              <a:spLocks noChangeShapeType="1"/>
            </p:cNvSpPr>
            <p:nvPr/>
          </p:nvSpPr>
          <p:spPr bwMode="auto">
            <a:xfrm flipH="1">
              <a:off x="2643188" y="5943600"/>
              <a:ext cx="497681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</p:grp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2"/>
          <p:cNvSpPr>
            <a:spLocks noChangeArrowheads="1"/>
          </p:cNvSpPr>
          <p:nvPr/>
        </p:nvSpPr>
        <p:spPr bwMode="auto">
          <a:xfrm>
            <a:off x="5643570" y="3857628"/>
            <a:ext cx="2546721" cy="441967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2000" i="1" dirty="0"/>
              <a:t>max            </a:t>
            </a:r>
            <a:r>
              <a:rPr lang="en-US" sz="2000" i="1" dirty="0" smtClean="0"/>
              <a:t>b </a:t>
            </a:r>
            <a:endParaRPr lang="en-US" sz="2000" i="1" dirty="0"/>
          </a:p>
        </p:txBody>
      </p:sp>
      <p:grpSp>
        <p:nvGrpSpPr>
          <p:cNvPr id="3" name="Group 67"/>
          <p:cNvGrpSpPr>
            <a:grpSpLocks/>
          </p:cNvGrpSpPr>
          <p:nvPr/>
        </p:nvGrpSpPr>
        <p:grpSpPr bwMode="auto">
          <a:xfrm>
            <a:off x="533400" y="1000108"/>
            <a:ext cx="6824100" cy="5734067"/>
            <a:chOff x="2999" y="2235"/>
            <a:chExt cx="5402" cy="7473"/>
          </a:xfrm>
        </p:grpSpPr>
        <p:sp>
          <p:nvSpPr>
            <p:cNvPr id="713796" name="Oval 68"/>
            <p:cNvSpPr>
              <a:spLocks noChangeArrowheads="1"/>
            </p:cNvSpPr>
            <p:nvPr/>
          </p:nvSpPr>
          <p:spPr bwMode="auto">
            <a:xfrm>
              <a:off x="4013" y="2235"/>
              <a:ext cx="939" cy="86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/>
                <a:t>Begin</a:t>
              </a:r>
            </a:p>
          </p:txBody>
        </p:sp>
        <p:sp>
          <p:nvSpPr>
            <p:cNvPr id="713797" name="AutoShape 69"/>
            <p:cNvSpPr>
              <a:spLocks noChangeArrowheads="1"/>
            </p:cNvSpPr>
            <p:nvPr/>
          </p:nvSpPr>
          <p:spPr bwMode="auto">
            <a:xfrm>
              <a:off x="3293" y="3531"/>
              <a:ext cx="2085" cy="720"/>
            </a:xfrm>
            <a:prstGeom prst="parallelogram">
              <a:avLst>
                <a:gd name="adj" fmla="val 72396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/>
                <a:t>Read(a,b)</a:t>
              </a:r>
            </a:p>
          </p:txBody>
        </p:sp>
        <p:sp>
          <p:nvSpPr>
            <p:cNvPr id="713798" name="Line 70"/>
            <p:cNvSpPr>
              <a:spLocks noChangeShapeType="1"/>
            </p:cNvSpPr>
            <p:nvPr/>
          </p:nvSpPr>
          <p:spPr bwMode="auto">
            <a:xfrm>
              <a:off x="4445" y="3099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3799" name="Line 71"/>
            <p:cNvSpPr>
              <a:spLocks noChangeShapeType="1"/>
            </p:cNvSpPr>
            <p:nvPr/>
          </p:nvSpPr>
          <p:spPr bwMode="auto">
            <a:xfrm>
              <a:off x="4445" y="4266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3800" name="Rectangle 72"/>
            <p:cNvSpPr>
              <a:spLocks noChangeArrowheads="1"/>
            </p:cNvSpPr>
            <p:nvPr/>
          </p:nvSpPr>
          <p:spPr bwMode="auto">
            <a:xfrm>
              <a:off x="3422" y="4683"/>
              <a:ext cx="2016" cy="57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/>
                <a:t>max            a </a:t>
              </a:r>
            </a:p>
          </p:txBody>
        </p:sp>
        <p:sp>
          <p:nvSpPr>
            <p:cNvPr id="713801" name="Line 73"/>
            <p:cNvSpPr>
              <a:spLocks noChangeShapeType="1"/>
            </p:cNvSpPr>
            <p:nvPr/>
          </p:nvSpPr>
          <p:spPr bwMode="auto">
            <a:xfrm flipH="1">
              <a:off x="4316" y="4970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3802" name="Line 74"/>
            <p:cNvSpPr>
              <a:spLocks noChangeShapeType="1"/>
            </p:cNvSpPr>
            <p:nvPr/>
          </p:nvSpPr>
          <p:spPr bwMode="auto">
            <a:xfrm>
              <a:off x="4445" y="5259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3803" name="AutoShape 75"/>
            <p:cNvSpPr>
              <a:spLocks noChangeArrowheads="1"/>
            </p:cNvSpPr>
            <p:nvPr/>
          </p:nvSpPr>
          <p:spPr bwMode="auto">
            <a:xfrm>
              <a:off x="3209" y="7677"/>
              <a:ext cx="2448" cy="720"/>
            </a:xfrm>
            <a:prstGeom prst="parallelogram">
              <a:avLst>
                <a:gd name="adj" fmla="val 85000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/>
                <a:t>Write(max)</a:t>
              </a:r>
            </a:p>
          </p:txBody>
        </p:sp>
        <p:sp>
          <p:nvSpPr>
            <p:cNvPr id="713804" name="Line 76"/>
            <p:cNvSpPr>
              <a:spLocks noChangeShapeType="1"/>
            </p:cNvSpPr>
            <p:nvPr/>
          </p:nvSpPr>
          <p:spPr bwMode="auto">
            <a:xfrm>
              <a:off x="4445" y="8412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3805" name="Oval 77"/>
            <p:cNvSpPr>
              <a:spLocks noChangeArrowheads="1"/>
            </p:cNvSpPr>
            <p:nvPr/>
          </p:nvSpPr>
          <p:spPr bwMode="auto">
            <a:xfrm>
              <a:off x="4013" y="8844"/>
              <a:ext cx="864" cy="86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/>
                <a:t>End</a:t>
              </a:r>
            </a:p>
          </p:txBody>
        </p:sp>
        <p:sp>
          <p:nvSpPr>
            <p:cNvPr id="713806" name="Line 78"/>
            <p:cNvSpPr>
              <a:spLocks noChangeShapeType="1"/>
            </p:cNvSpPr>
            <p:nvPr/>
          </p:nvSpPr>
          <p:spPr bwMode="auto">
            <a:xfrm>
              <a:off x="4430" y="6768"/>
              <a:ext cx="0" cy="89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3807" name="AutoShape 79"/>
            <p:cNvSpPr>
              <a:spLocks noChangeArrowheads="1"/>
            </p:cNvSpPr>
            <p:nvPr/>
          </p:nvSpPr>
          <p:spPr bwMode="auto">
            <a:xfrm>
              <a:off x="2999" y="5727"/>
              <a:ext cx="2871" cy="1032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 i="1" dirty="0"/>
                <a:t>if </a:t>
              </a:r>
              <a:r>
                <a:rPr lang="en-US" sz="1800" i="1" dirty="0" smtClean="0"/>
                <a:t>  b&gt;max  then</a:t>
              </a:r>
              <a:endParaRPr lang="en-US" sz="1800" i="1" dirty="0"/>
            </a:p>
          </p:txBody>
        </p:sp>
        <p:sp>
          <p:nvSpPr>
            <p:cNvPr id="713808" name="Line 80"/>
            <p:cNvSpPr>
              <a:spLocks noChangeShapeType="1"/>
            </p:cNvSpPr>
            <p:nvPr/>
          </p:nvSpPr>
          <p:spPr bwMode="auto">
            <a:xfrm>
              <a:off x="5870" y="6252"/>
              <a:ext cx="115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3809" name="Text Box 81"/>
            <p:cNvSpPr txBox="1">
              <a:spLocks noChangeArrowheads="1"/>
            </p:cNvSpPr>
            <p:nvPr/>
          </p:nvSpPr>
          <p:spPr bwMode="auto">
            <a:xfrm>
              <a:off x="3770" y="6888"/>
              <a:ext cx="72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2000" i="1" dirty="0"/>
                <a:t>No</a:t>
              </a:r>
            </a:p>
          </p:txBody>
        </p:sp>
        <p:sp>
          <p:nvSpPr>
            <p:cNvPr id="713812" name="Line 84"/>
            <p:cNvSpPr>
              <a:spLocks noChangeShapeType="1"/>
            </p:cNvSpPr>
            <p:nvPr/>
          </p:nvSpPr>
          <p:spPr bwMode="auto">
            <a:xfrm flipH="1">
              <a:off x="4449" y="7164"/>
              <a:ext cx="3456" cy="0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3813" name="Line 85"/>
            <p:cNvSpPr>
              <a:spLocks noChangeShapeType="1"/>
            </p:cNvSpPr>
            <p:nvPr/>
          </p:nvSpPr>
          <p:spPr bwMode="auto">
            <a:xfrm flipH="1">
              <a:off x="7969" y="6246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13814" name="Line 86"/>
            <p:cNvSpPr>
              <a:spLocks noChangeShapeType="1"/>
            </p:cNvSpPr>
            <p:nvPr/>
          </p:nvSpPr>
          <p:spPr bwMode="auto">
            <a:xfrm>
              <a:off x="7901" y="6585"/>
              <a:ext cx="0" cy="5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i="1" dirty="0"/>
            </a:p>
          </p:txBody>
        </p:sp>
      </p:grpSp>
      <p:sp>
        <p:nvSpPr>
          <p:cNvPr id="713835" name="Rectangle 107"/>
          <p:cNvSpPr>
            <a:spLocks noChangeArrowheads="1"/>
          </p:cNvSpPr>
          <p:nvPr/>
        </p:nvSpPr>
        <p:spPr bwMode="auto">
          <a:xfrm>
            <a:off x="0" y="804863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8" name="Rectangle 117"/>
          <p:cNvSpPr>
            <a:spLocks noChangeArrowheads="1"/>
          </p:cNvSpPr>
          <p:nvPr/>
        </p:nvSpPr>
        <p:spPr bwMode="auto">
          <a:xfrm>
            <a:off x="428596" y="0"/>
            <a:ext cx="8715404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Low">
              <a:spcBef>
                <a:spcPct val="0"/>
              </a:spcBef>
              <a:buFont typeface="Wingdings" pitchFamily="2" charset="2"/>
              <a:buChar char=";"/>
            </a:pPr>
            <a:r>
              <a:rPr lang="en-US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 </a:t>
            </a:r>
            <a:r>
              <a:rPr lang="fa-IR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فلوچارتي </a:t>
            </a:r>
            <a:r>
              <a:rPr lang="fa-IR" dirty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رسم كنيد كه دو عدد از ورودي دريافت كرده بزرگترين </a:t>
            </a:r>
            <a:r>
              <a:rPr lang="fa-IR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عدد</a:t>
            </a:r>
            <a:r>
              <a:rPr lang="en-US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 </a:t>
            </a:r>
            <a:r>
              <a:rPr lang="fa-IR" dirty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را پيدا كرده در خروجي چاپ نمايد.</a:t>
            </a:r>
          </a:p>
        </p:txBody>
      </p:sp>
      <p:sp>
        <p:nvSpPr>
          <p:cNvPr id="29" name="Text Box 81"/>
          <p:cNvSpPr txBox="1">
            <a:spLocks noChangeArrowheads="1"/>
          </p:cNvSpPr>
          <p:nvPr/>
        </p:nvSpPr>
        <p:spPr bwMode="auto">
          <a:xfrm>
            <a:off x="3857620" y="3714752"/>
            <a:ext cx="909543" cy="314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rtl="0">
              <a:buFontTx/>
              <a:buNone/>
            </a:pPr>
            <a:r>
              <a:rPr lang="en-US" sz="2000" i="1" dirty="0" smtClean="0"/>
              <a:t>Yes</a:t>
            </a:r>
            <a:endParaRPr lang="en-US" sz="2000" i="1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3200" dirty="0" smtClean="0">
                <a:cs typeface="B Lotus" pitchFamily="2" charset="-78"/>
              </a:rPr>
              <a:t> </a:t>
            </a:r>
            <a:r>
              <a:rPr lang="fa-IR" sz="3200" dirty="0">
                <a:cs typeface="B Lotus" pitchFamily="2" charset="-78"/>
              </a:rPr>
              <a:t>فلوچارتی رسم کنید که سه عدد را خوانده و بصورت زیر تصمیم گیری </a:t>
            </a:r>
            <a:r>
              <a:rPr lang="fa-IR" sz="3200" dirty="0" smtClean="0">
                <a:cs typeface="B Lotus" pitchFamily="2" charset="-78"/>
              </a:rPr>
              <a:t>نماید:</a:t>
            </a:r>
            <a:endParaRPr lang="en-US" sz="3200" dirty="0">
              <a:cs typeface="B Lotus" pitchFamily="2" charset="-78"/>
            </a:endParaRPr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8229600" cy="2114552"/>
          </a:xfrm>
        </p:spPr>
        <p:txBody>
          <a:bodyPr/>
          <a:lstStyle/>
          <a:p>
            <a:pPr algn="r" rtl="1">
              <a:buFontTx/>
              <a:buChar char="-"/>
            </a:pPr>
            <a:r>
              <a:rPr lang="fa-IR" dirty="0" smtClean="0">
                <a:cs typeface="B Lotus" pitchFamily="2" charset="-78"/>
              </a:rPr>
              <a:t>اگر </a:t>
            </a:r>
            <a:r>
              <a:rPr lang="fa-IR" dirty="0">
                <a:cs typeface="B Lotus" pitchFamily="2" charset="-78"/>
              </a:rPr>
              <a:t>عدد سوم صفر بود حاصل جمع دو عدد </a:t>
            </a:r>
            <a:r>
              <a:rPr lang="fa-IR" dirty="0" smtClean="0">
                <a:cs typeface="B Lotus" pitchFamily="2" charset="-78"/>
              </a:rPr>
              <a:t>دیگر</a:t>
            </a:r>
            <a:endParaRPr lang="en-US" dirty="0" smtClean="0">
              <a:cs typeface="B Lotus" pitchFamily="2" charset="-78"/>
            </a:endParaRPr>
          </a:p>
          <a:p>
            <a:pPr algn="r" rtl="1">
              <a:buFontTx/>
              <a:buChar char="-"/>
            </a:pPr>
            <a:r>
              <a:rPr lang="fa-IR" dirty="0" smtClean="0">
                <a:cs typeface="B Lotus" pitchFamily="2" charset="-78"/>
              </a:rPr>
              <a:t>اگر </a:t>
            </a:r>
            <a:r>
              <a:rPr lang="fa-IR" dirty="0">
                <a:cs typeface="B Lotus" pitchFamily="2" charset="-78"/>
              </a:rPr>
              <a:t>عدد سوم منفی بود تفاضل دو عدد </a:t>
            </a:r>
            <a:r>
              <a:rPr lang="fa-IR" dirty="0" smtClean="0">
                <a:cs typeface="B Lotus" pitchFamily="2" charset="-78"/>
              </a:rPr>
              <a:t>دیگر</a:t>
            </a:r>
            <a:endParaRPr lang="en-US" dirty="0" smtClean="0">
              <a:cs typeface="B Lotus" pitchFamily="2" charset="-78"/>
            </a:endParaRPr>
          </a:p>
          <a:p>
            <a:pPr algn="just" rtl="1">
              <a:buFontTx/>
              <a:buChar char="-"/>
            </a:pPr>
            <a:r>
              <a:rPr lang="fa-IR" dirty="0" smtClean="0">
                <a:cs typeface="B Lotus" pitchFamily="2" charset="-78"/>
              </a:rPr>
              <a:t>اگر </a:t>
            </a:r>
            <a:r>
              <a:rPr lang="fa-IR" dirty="0">
                <a:cs typeface="B Lotus" pitchFamily="2" charset="-78"/>
              </a:rPr>
              <a:t>عدد سوم مثبت بود حاصل ضرب دو عدد </a:t>
            </a:r>
            <a:r>
              <a:rPr lang="fa-IR" dirty="0" smtClean="0">
                <a:cs typeface="B Lotus" pitchFamily="2" charset="-78"/>
              </a:rPr>
              <a:t>دیگر</a:t>
            </a:r>
            <a:r>
              <a:rPr lang="en-US" dirty="0" smtClean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را </a:t>
            </a:r>
            <a:r>
              <a:rPr lang="fa-IR" dirty="0">
                <a:cs typeface="B Lotus" pitchFamily="2" charset="-78"/>
              </a:rPr>
              <a:t>نمایش دهد.</a:t>
            </a:r>
            <a:endParaRPr lang="en-US" dirty="0">
              <a:cs typeface="B Lotus" pitchFamily="2" charset="-78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911213" y="142852"/>
            <a:ext cx="5732489" cy="6572296"/>
            <a:chOff x="2627313" y="1411288"/>
            <a:chExt cx="3962400" cy="5041900"/>
          </a:xfrm>
        </p:grpSpPr>
        <p:sp>
          <p:nvSpPr>
            <p:cNvPr id="39941" name="Oval 5"/>
            <p:cNvSpPr>
              <a:spLocks noChangeArrowheads="1"/>
            </p:cNvSpPr>
            <p:nvPr/>
          </p:nvSpPr>
          <p:spPr bwMode="auto">
            <a:xfrm>
              <a:off x="4211638" y="1411288"/>
              <a:ext cx="865187" cy="4318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400" i="1" dirty="0">
                  <a:cs typeface="Times New Roman" pitchFamily="18" charset="0"/>
                </a:rPr>
                <a:t>شروع</a:t>
              </a:r>
              <a:endParaRPr lang="en-US" sz="2400" i="1" dirty="0">
                <a:cs typeface="Times New Roman" pitchFamily="18" charset="0"/>
              </a:endParaRPr>
            </a:p>
          </p:txBody>
        </p:sp>
        <p:sp>
          <p:nvSpPr>
            <p:cNvPr id="39943" name="Line 7"/>
            <p:cNvSpPr>
              <a:spLocks noChangeShapeType="1"/>
            </p:cNvSpPr>
            <p:nvPr/>
          </p:nvSpPr>
          <p:spPr bwMode="auto">
            <a:xfrm>
              <a:off x="4643438" y="1843088"/>
              <a:ext cx="0" cy="2174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44" name="Line 8"/>
            <p:cNvSpPr>
              <a:spLocks noChangeShapeType="1"/>
            </p:cNvSpPr>
            <p:nvPr/>
          </p:nvSpPr>
          <p:spPr bwMode="auto">
            <a:xfrm>
              <a:off x="4614544" y="4699484"/>
              <a:ext cx="0" cy="217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45" name="AutoShape 9"/>
            <p:cNvSpPr>
              <a:spLocks noChangeArrowheads="1"/>
            </p:cNvSpPr>
            <p:nvPr/>
          </p:nvSpPr>
          <p:spPr bwMode="auto">
            <a:xfrm>
              <a:off x="3924300" y="2060575"/>
              <a:ext cx="1439863" cy="431800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>
                  <a:cs typeface="Times New Roman" pitchFamily="18" charset="0"/>
                </a:rPr>
                <a:t>A,B,C</a:t>
              </a:r>
            </a:p>
          </p:txBody>
        </p:sp>
        <p:sp>
          <p:nvSpPr>
            <p:cNvPr id="39947" name="Line 11"/>
            <p:cNvSpPr>
              <a:spLocks noChangeShapeType="1"/>
            </p:cNvSpPr>
            <p:nvPr/>
          </p:nvSpPr>
          <p:spPr bwMode="auto">
            <a:xfrm>
              <a:off x="4643438" y="2492375"/>
              <a:ext cx="0" cy="217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48" name="AutoShape 12"/>
            <p:cNvSpPr>
              <a:spLocks noChangeArrowheads="1"/>
            </p:cNvSpPr>
            <p:nvPr/>
          </p:nvSpPr>
          <p:spPr bwMode="auto">
            <a:xfrm>
              <a:off x="4211638" y="2708275"/>
              <a:ext cx="792162" cy="576263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>
                  <a:cs typeface="Times New Roman" pitchFamily="18" charset="0"/>
                </a:rPr>
                <a:t>C</a:t>
              </a:r>
              <a:r>
                <a:rPr lang="en-US" sz="2000" i="1" dirty="0" smtClean="0">
                  <a:cs typeface="Times New Roman" pitchFamily="18" charset="0"/>
                </a:rPr>
                <a:t>==0</a:t>
              </a:r>
              <a:endParaRPr lang="en-US" sz="2000" i="1" dirty="0">
                <a:cs typeface="Times New Roman" pitchFamily="18" charset="0"/>
              </a:endParaRPr>
            </a:p>
          </p:txBody>
        </p:sp>
        <p:sp>
          <p:nvSpPr>
            <p:cNvPr id="39952" name="AutoShape 16"/>
            <p:cNvSpPr>
              <a:spLocks noChangeArrowheads="1"/>
            </p:cNvSpPr>
            <p:nvPr/>
          </p:nvSpPr>
          <p:spPr bwMode="auto">
            <a:xfrm>
              <a:off x="4211638" y="3500438"/>
              <a:ext cx="792162" cy="576262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>
                  <a:cs typeface="Times New Roman" pitchFamily="18" charset="0"/>
                </a:rPr>
                <a:t>C&lt;0</a:t>
              </a:r>
            </a:p>
          </p:txBody>
        </p:sp>
        <p:sp>
          <p:nvSpPr>
            <p:cNvPr id="39954" name="Line 18"/>
            <p:cNvSpPr>
              <a:spLocks noChangeShapeType="1"/>
            </p:cNvSpPr>
            <p:nvPr/>
          </p:nvSpPr>
          <p:spPr bwMode="auto">
            <a:xfrm>
              <a:off x="4614544" y="3284538"/>
              <a:ext cx="0" cy="2174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55" name="Line 19"/>
            <p:cNvSpPr>
              <a:spLocks noChangeShapeType="1"/>
            </p:cNvSpPr>
            <p:nvPr/>
          </p:nvSpPr>
          <p:spPr bwMode="auto">
            <a:xfrm>
              <a:off x="5003800" y="2995613"/>
              <a:ext cx="504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56" name="Rectangle 20"/>
            <p:cNvSpPr>
              <a:spLocks noChangeArrowheads="1"/>
            </p:cNvSpPr>
            <p:nvPr/>
          </p:nvSpPr>
          <p:spPr bwMode="auto">
            <a:xfrm>
              <a:off x="5508625" y="2851150"/>
              <a:ext cx="1081088" cy="28892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>
                  <a:cs typeface="Times New Roman" pitchFamily="18" charset="0"/>
                </a:rPr>
                <a:t>D←A+B</a:t>
              </a:r>
            </a:p>
          </p:txBody>
        </p:sp>
        <p:sp>
          <p:nvSpPr>
            <p:cNvPr id="39958" name="Text Box 22"/>
            <p:cNvSpPr txBox="1">
              <a:spLocks noChangeArrowheads="1"/>
            </p:cNvSpPr>
            <p:nvPr/>
          </p:nvSpPr>
          <p:spPr bwMode="auto">
            <a:xfrm>
              <a:off x="5060132" y="2764474"/>
              <a:ext cx="196342" cy="236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400" i="1" dirty="0">
                  <a:cs typeface="Times New Roman" pitchFamily="18" charset="0"/>
                </a:rPr>
                <a:t>Y</a:t>
              </a:r>
            </a:p>
          </p:txBody>
        </p:sp>
        <p:sp>
          <p:nvSpPr>
            <p:cNvPr id="39959" name="Text Box 23"/>
            <p:cNvSpPr txBox="1">
              <a:spLocks noChangeArrowheads="1"/>
            </p:cNvSpPr>
            <p:nvPr/>
          </p:nvSpPr>
          <p:spPr bwMode="auto">
            <a:xfrm>
              <a:off x="4624388" y="3219796"/>
              <a:ext cx="210747" cy="236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400" i="1" dirty="0">
                  <a:cs typeface="Times New Roman" pitchFamily="18" charset="0"/>
                </a:rPr>
                <a:t>N</a:t>
              </a:r>
            </a:p>
          </p:txBody>
        </p:sp>
        <p:sp>
          <p:nvSpPr>
            <p:cNvPr id="39960" name="Line 24"/>
            <p:cNvSpPr>
              <a:spLocks noChangeShapeType="1"/>
            </p:cNvSpPr>
            <p:nvPr/>
          </p:nvSpPr>
          <p:spPr bwMode="auto">
            <a:xfrm flipH="1">
              <a:off x="3708400" y="3787775"/>
              <a:ext cx="5032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63" name="Rectangle 27"/>
            <p:cNvSpPr>
              <a:spLocks noChangeArrowheads="1"/>
            </p:cNvSpPr>
            <p:nvPr/>
          </p:nvSpPr>
          <p:spPr bwMode="auto">
            <a:xfrm>
              <a:off x="2627313" y="3643313"/>
              <a:ext cx="1081087" cy="28892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>
                  <a:cs typeface="Times New Roman" pitchFamily="18" charset="0"/>
                </a:rPr>
                <a:t>D←A-B</a:t>
              </a:r>
            </a:p>
          </p:txBody>
        </p:sp>
        <p:sp>
          <p:nvSpPr>
            <p:cNvPr id="39964" name="Text Box 28"/>
            <p:cNvSpPr txBox="1">
              <a:spLocks noChangeArrowheads="1"/>
            </p:cNvSpPr>
            <p:nvPr/>
          </p:nvSpPr>
          <p:spPr bwMode="auto">
            <a:xfrm>
              <a:off x="3973789" y="3586523"/>
              <a:ext cx="196342" cy="236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400" i="1" dirty="0">
                  <a:cs typeface="Times New Roman" pitchFamily="18" charset="0"/>
                </a:rPr>
                <a:t>Y</a:t>
              </a:r>
            </a:p>
          </p:txBody>
        </p:sp>
        <p:sp>
          <p:nvSpPr>
            <p:cNvPr id="39965" name="Line 29"/>
            <p:cNvSpPr>
              <a:spLocks noChangeShapeType="1"/>
            </p:cNvSpPr>
            <p:nvPr/>
          </p:nvSpPr>
          <p:spPr bwMode="auto">
            <a:xfrm>
              <a:off x="4614544" y="4076700"/>
              <a:ext cx="0" cy="2873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67" name="Rectangle 31"/>
            <p:cNvSpPr>
              <a:spLocks noChangeArrowheads="1"/>
            </p:cNvSpPr>
            <p:nvPr/>
          </p:nvSpPr>
          <p:spPr bwMode="auto">
            <a:xfrm>
              <a:off x="4140200" y="4364038"/>
              <a:ext cx="1081088" cy="28892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>
                  <a:cs typeface="Times New Roman" pitchFamily="18" charset="0"/>
                </a:rPr>
                <a:t>D←A*B</a:t>
              </a:r>
            </a:p>
          </p:txBody>
        </p:sp>
        <p:sp>
          <p:nvSpPr>
            <p:cNvPr id="39968" name="Oval 32"/>
            <p:cNvSpPr>
              <a:spLocks noChangeArrowheads="1"/>
            </p:cNvSpPr>
            <p:nvPr/>
          </p:nvSpPr>
          <p:spPr bwMode="auto">
            <a:xfrm>
              <a:off x="4500563" y="4940300"/>
              <a:ext cx="215900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72" name="Line 36"/>
            <p:cNvSpPr>
              <a:spLocks noChangeShapeType="1"/>
            </p:cNvSpPr>
            <p:nvPr/>
          </p:nvSpPr>
          <p:spPr bwMode="auto">
            <a:xfrm>
              <a:off x="6011863" y="3140075"/>
              <a:ext cx="0" cy="19446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73" name="Line 37"/>
            <p:cNvSpPr>
              <a:spLocks noChangeShapeType="1"/>
            </p:cNvSpPr>
            <p:nvPr/>
          </p:nvSpPr>
          <p:spPr bwMode="auto">
            <a:xfrm flipH="1">
              <a:off x="4716463" y="5084763"/>
              <a:ext cx="1295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74" name="Line 38"/>
            <p:cNvSpPr>
              <a:spLocks noChangeShapeType="1"/>
            </p:cNvSpPr>
            <p:nvPr/>
          </p:nvSpPr>
          <p:spPr bwMode="auto">
            <a:xfrm>
              <a:off x="3132138" y="3932238"/>
              <a:ext cx="0" cy="1152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75" name="Line 39"/>
            <p:cNvSpPr>
              <a:spLocks noChangeShapeType="1"/>
            </p:cNvSpPr>
            <p:nvPr/>
          </p:nvSpPr>
          <p:spPr bwMode="auto">
            <a:xfrm>
              <a:off x="3132138" y="5084763"/>
              <a:ext cx="1368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76" name="Line 40"/>
            <p:cNvSpPr>
              <a:spLocks noChangeShapeType="1"/>
            </p:cNvSpPr>
            <p:nvPr/>
          </p:nvSpPr>
          <p:spPr bwMode="auto">
            <a:xfrm>
              <a:off x="4614544" y="5156200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77" name="AutoShape 41"/>
            <p:cNvSpPr>
              <a:spLocks noChangeArrowheads="1"/>
            </p:cNvSpPr>
            <p:nvPr/>
          </p:nvSpPr>
          <p:spPr bwMode="auto">
            <a:xfrm>
              <a:off x="4067175" y="5372100"/>
              <a:ext cx="1152525" cy="576263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>
                  <a:cs typeface="Times New Roman" pitchFamily="18" charset="0"/>
                </a:rPr>
                <a:t>D</a:t>
              </a:r>
            </a:p>
          </p:txBody>
        </p:sp>
        <p:sp>
          <p:nvSpPr>
            <p:cNvPr id="39979" name="Line 43"/>
            <p:cNvSpPr>
              <a:spLocks noChangeShapeType="1"/>
            </p:cNvSpPr>
            <p:nvPr/>
          </p:nvSpPr>
          <p:spPr bwMode="auto">
            <a:xfrm>
              <a:off x="4643438" y="5948363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>
                <a:cs typeface="Times New Roman" pitchFamily="18" charset="0"/>
              </a:endParaRPr>
            </a:p>
          </p:txBody>
        </p:sp>
        <p:sp>
          <p:nvSpPr>
            <p:cNvPr id="39980" name="Oval 44"/>
            <p:cNvSpPr>
              <a:spLocks noChangeArrowheads="1"/>
            </p:cNvSpPr>
            <p:nvPr/>
          </p:nvSpPr>
          <p:spPr bwMode="auto">
            <a:xfrm>
              <a:off x="4211638" y="6164263"/>
              <a:ext cx="865187" cy="2889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 dirty="0">
                  <a:cs typeface="Times New Roman" pitchFamily="18" charset="0"/>
                </a:rPr>
                <a:t>پایان</a:t>
              </a:r>
              <a:endParaRPr lang="en-US" sz="2000" i="1" dirty="0">
                <a:cs typeface="Times New Roman" pitchFamily="18" charset="0"/>
              </a:endParaRPr>
            </a:p>
          </p:txBody>
        </p:sp>
        <p:sp>
          <p:nvSpPr>
            <p:cNvPr id="39983" name="Rectangle 47"/>
            <p:cNvSpPr>
              <a:spLocks noChangeArrowheads="1"/>
            </p:cNvSpPr>
            <p:nvPr/>
          </p:nvSpPr>
          <p:spPr bwMode="auto">
            <a:xfrm>
              <a:off x="4627425" y="4041845"/>
              <a:ext cx="210747" cy="236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400" i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cs typeface="Times New Roman" pitchFamily="18" charset="0"/>
                </a:rPr>
                <a:t>N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500430" y="277813"/>
            <a:ext cx="5186370" cy="1139825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فلوچارتی </a:t>
            </a:r>
            <a:r>
              <a:rPr lang="fa-IR" sz="2800" dirty="0">
                <a:cs typeface="B Lotus" pitchFamily="2" charset="-78"/>
              </a:rPr>
              <a:t>رسم کنید که سه ضلع یک مثلث را خوانده، تعیین کند که آیا مثلث قائم </a:t>
            </a:r>
            <a:r>
              <a:rPr lang="fa-IR" sz="2800" dirty="0" smtClean="0">
                <a:cs typeface="B Lotus" pitchFamily="2" charset="-78"/>
              </a:rPr>
              <a:t>الزاویه </a:t>
            </a:r>
            <a:r>
              <a:rPr lang="fa-IR" sz="2800" dirty="0">
                <a:cs typeface="B Lotus" pitchFamily="2" charset="-78"/>
              </a:rPr>
              <a:t>است یا خیر؟ </a:t>
            </a:r>
            <a:endParaRPr lang="en-US" sz="2800" dirty="0">
              <a:cs typeface="B Lotus" pitchFamily="2" charset="-78"/>
            </a:endParaRPr>
          </a:p>
        </p:txBody>
      </p:sp>
      <p:graphicFrame>
        <p:nvGraphicFramePr>
          <p:cNvPr id="4403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610350" y="2587625"/>
          <a:ext cx="114300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5" imgW="114120" imgH="215640" progId="Equation.3">
                  <p:embed/>
                </p:oleObj>
              </mc:Choice>
              <mc:Fallback>
                <p:oleObj name="Equation" r:id="rId5" imgW="11412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0350" y="2587625"/>
                        <a:ext cx="114300" cy="214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" name="Group 40"/>
          <p:cNvGrpSpPr/>
          <p:nvPr/>
        </p:nvGrpSpPr>
        <p:grpSpPr>
          <a:xfrm>
            <a:off x="569886" y="428604"/>
            <a:ext cx="3359172" cy="6000792"/>
            <a:chOff x="569886" y="428604"/>
            <a:chExt cx="2376487" cy="4464050"/>
          </a:xfrm>
        </p:grpSpPr>
        <p:sp>
          <p:nvSpPr>
            <p:cNvPr id="44042" name="Oval 10"/>
            <p:cNvSpPr>
              <a:spLocks noChangeArrowheads="1"/>
            </p:cNvSpPr>
            <p:nvPr/>
          </p:nvSpPr>
          <p:spPr bwMode="auto">
            <a:xfrm>
              <a:off x="714348" y="428604"/>
              <a:ext cx="863600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1600" dirty="0"/>
                <a:t>شروع</a:t>
              </a:r>
              <a:endParaRPr lang="en-US" sz="1600" dirty="0"/>
            </a:p>
          </p:txBody>
        </p:sp>
        <p:sp>
          <p:nvSpPr>
            <p:cNvPr id="44044" name="Line 12"/>
            <p:cNvSpPr>
              <a:spLocks noChangeShapeType="1"/>
            </p:cNvSpPr>
            <p:nvPr/>
          </p:nvSpPr>
          <p:spPr bwMode="auto">
            <a:xfrm>
              <a:off x="1146148" y="644504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45" name="AutoShape 13"/>
            <p:cNvSpPr>
              <a:spLocks noChangeArrowheads="1"/>
            </p:cNvSpPr>
            <p:nvPr/>
          </p:nvSpPr>
          <p:spPr bwMode="auto">
            <a:xfrm>
              <a:off x="714348" y="788967"/>
              <a:ext cx="790575" cy="288925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endParaRPr lang="en-US" sz="1600" i="1"/>
            </a:p>
          </p:txBody>
        </p:sp>
        <p:sp>
          <p:nvSpPr>
            <p:cNvPr id="44048" name="Text Box 16"/>
            <p:cNvSpPr txBox="1">
              <a:spLocks noChangeArrowheads="1"/>
            </p:cNvSpPr>
            <p:nvPr/>
          </p:nvSpPr>
          <p:spPr bwMode="auto">
            <a:xfrm>
              <a:off x="858811" y="788967"/>
              <a:ext cx="476534" cy="251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600" i="1"/>
                <a:t>A,B,C</a:t>
              </a:r>
            </a:p>
          </p:txBody>
        </p:sp>
        <p:sp>
          <p:nvSpPr>
            <p:cNvPr id="44049" name="Line 17"/>
            <p:cNvSpPr>
              <a:spLocks noChangeShapeType="1"/>
            </p:cNvSpPr>
            <p:nvPr/>
          </p:nvSpPr>
          <p:spPr bwMode="auto">
            <a:xfrm>
              <a:off x="1146148" y="1076304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50" name="AutoShape 18"/>
            <p:cNvSpPr>
              <a:spLocks noChangeArrowheads="1"/>
            </p:cNvSpPr>
            <p:nvPr/>
          </p:nvSpPr>
          <p:spPr bwMode="auto">
            <a:xfrm>
              <a:off x="642911" y="1220767"/>
              <a:ext cx="935037" cy="576262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1600" i="1" dirty="0"/>
                <a:t>A²</a:t>
              </a:r>
              <a:r>
                <a:rPr lang="en-US" sz="1600" i="1" dirty="0" smtClean="0"/>
                <a:t>==B²+C²</a:t>
              </a:r>
              <a:endParaRPr lang="en-US" sz="1600" i="1" dirty="0"/>
            </a:p>
          </p:txBody>
        </p:sp>
        <p:sp>
          <p:nvSpPr>
            <p:cNvPr id="44052" name="Line 20"/>
            <p:cNvSpPr>
              <a:spLocks noChangeShapeType="1"/>
            </p:cNvSpPr>
            <p:nvPr/>
          </p:nvSpPr>
          <p:spPr bwMode="auto">
            <a:xfrm>
              <a:off x="1577948" y="1509692"/>
              <a:ext cx="9366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53" name="Text Box 21"/>
            <p:cNvSpPr txBox="1">
              <a:spLocks noChangeArrowheads="1"/>
            </p:cNvSpPr>
            <p:nvPr/>
          </p:nvSpPr>
          <p:spPr bwMode="auto">
            <a:xfrm>
              <a:off x="1558898" y="1147742"/>
              <a:ext cx="211163" cy="251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600" i="1"/>
                <a:t>Y</a:t>
              </a:r>
            </a:p>
          </p:txBody>
        </p:sp>
        <p:sp>
          <p:nvSpPr>
            <p:cNvPr id="44054" name="Line 22"/>
            <p:cNvSpPr>
              <a:spLocks noChangeShapeType="1"/>
            </p:cNvSpPr>
            <p:nvPr/>
          </p:nvSpPr>
          <p:spPr bwMode="auto">
            <a:xfrm>
              <a:off x="1074711" y="1797029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55" name="Text Box 23"/>
            <p:cNvSpPr txBox="1">
              <a:spLocks noChangeArrowheads="1"/>
            </p:cNvSpPr>
            <p:nvPr/>
          </p:nvSpPr>
          <p:spPr bwMode="auto">
            <a:xfrm>
              <a:off x="714348" y="1725592"/>
              <a:ext cx="227040" cy="251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600" i="1"/>
                <a:t>N</a:t>
              </a:r>
            </a:p>
          </p:txBody>
        </p:sp>
        <p:sp>
          <p:nvSpPr>
            <p:cNvPr id="44056" name="AutoShape 24"/>
            <p:cNvSpPr>
              <a:spLocks noChangeArrowheads="1"/>
            </p:cNvSpPr>
            <p:nvPr/>
          </p:nvSpPr>
          <p:spPr bwMode="auto">
            <a:xfrm>
              <a:off x="642911" y="2012929"/>
              <a:ext cx="935037" cy="576263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1600" i="1" dirty="0"/>
                <a:t>B²</a:t>
              </a:r>
              <a:r>
                <a:rPr lang="en-US" sz="1600" i="1" dirty="0" smtClean="0"/>
                <a:t>==A²+C²</a:t>
              </a:r>
              <a:endParaRPr lang="en-US" sz="1600" i="1" dirty="0"/>
            </a:p>
          </p:txBody>
        </p:sp>
        <p:sp>
          <p:nvSpPr>
            <p:cNvPr id="44057" name="Line 25"/>
            <p:cNvSpPr>
              <a:spLocks noChangeShapeType="1"/>
            </p:cNvSpPr>
            <p:nvPr/>
          </p:nvSpPr>
          <p:spPr bwMode="auto">
            <a:xfrm>
              <a:off x="1577948" y="2301854"/>
              <a:ext cx="7921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60" name="Text Box 28"/>
            <p:cNvSpPr txBox="1">
              <a:spLocks noChangeArrowheads="1"/>
            </p:cNvSpPr>
            <p:nvPr/>
          </p:nvSpPr>
          <p:spPr bwMode="auto">
            <a:xfrm>
              <a:off x="1577948" y="1941492"/>
              <a:ext cx="211163" cy="251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600" i="1"/>
                <a:t>Y</a:t>
              </a:r>
            </a:p>
          </p:txBody>
        </p:sp>
        <p:sp>
          <p:nvSpPr>
            <p:cNvPr id="44062" name="Line 30"/>
            <p:cNvSpPr>
              <a:spLocks noChangeShapeType="1"/>
            </p:cNvSpPr>
            <p:nvPr/>
          </p:nvSpPr>
          <p:spPr bwMode="auto">
            <a:xfrm>
              <a:off x="1074711" y="2589192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63" name="Text Box 31"/>
            <p:cNvSpPr txBox="1">
              <a:spLocks noChangeArrowheads="1"/>
            </p:cNvSpPr>
            <p:nvPr/>
          </p:nvSpPr>
          <p:spPr bwMode="auto">
            <a:xfrm>
              <a:off x="714348" y="2517754"/>
              <a:ext cx="227040" cy="251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600" i="1"/>
                <a:t>N</a:t>
              </a:r>
            </a:p>
          </p:txBody>
        </p:sp>
        <p:sp>
          <p:nvSpPr>
            <p:cNvPr id="44064" name="AutoShape 32"/>
            <p:cNvSpPr>
              <a:spLocks noChangeArrowheads="1"/>
            </p:cNvSpPr>
            <p:nvPr/>
          </p:nvSpPr>
          <p:spPr bwMode="auto">
            <a:xfrm>
              <a:off x="642911" y="2805092"/>
              <a:ext cx="935037" cy="576262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1600" i="1" dirty="0"/>
                <a:t>C²</a:t>
              </a:r>
              <a:r>
                <a:rPr lang="en-US" sz="1600" i="1" dirty="0" smtClean="0"/>
                <a:t>==B²+A²</a:t>
              </a:r>
              <a:endParaRPr lang="en-US" sz="1600" i="1" dirty="0"/>
            </a:p>
          </p:txBody>
        </p:sp>
        <p:sp>
          <p:nvSpPr>
            <p:cNvPr id="44065" name="Text Box 33"/>
            <p:cNvSpPr txBox="1">
              <a:spLocks noChangeArrowheads="1"/>
            </p:cNvSpPr>
            <p:nvPr/>
          </p:nvSpPr>
          <p:spPr bwMode="auto">
            <a:xfrm>
              <a:off x="1577948" y="2660629"/>
              <a:ext cx="211163" cy="251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600" i="1"/>
                <a:t>Y</a:t>
              </a:r>
            </a:p>
          </p:txBody>
        </p:sp>
        <p:sp>
          <p:nvSpPr>
            <p:cNvPr id="44067" name="Text Box 35"/>
            <p:cNvSpPr txBox="1">
              <a:spLocks noChangeArrowheads="1"/>
            </p:cNvSpPr>
            <p:nvPr/>
          </p:nvSpPr>
          <p:spPr bwMode="auto">
            <a:xfrm>
              <a:off x="714348" y="3298350"/>
              <a:ext cx="227040" cy="251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600" i="1" dirty="0"/>
                <a:t>N</a:t>
              </a:r>
            </a:p>
          </p:txBody>
        </p:sp>
        <p:sp>
          <p:nvSpPr>
            <p:cNvPr id="44068" name="Line 36"/>
            <p:cNvSpPr>
              <a:spLocks noChangeShapeType="1"/>
            </p:cNvSpPr>
            <p:nvPr/>
          </p:nvSpPr>
          <p:spPr bwMode="auto">
            <a:xfrm>
              <a:off x="1074711" y="3381354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69" name="Line 37"/>
            <p:cNvSpPr>
              <a:spLocks noChangeShapeType="1"/>
            </p:cNvSpPr>
            <p:nvPr/>
          </p:nvSpPr>
          <p:spPr bwMode="auto">
            <a:xfrm>
              <a:off x="1577948" y="3092429"/>
              <a:ext cx="7921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70" name="Oval 38"/>
            <p:cNvSpPr>
              <a:spLocks noChangeArrowheads="1"/>
            </p:cNvSpPr>
            <p:nvPr/>
          </p:nvSpPr>
          <p:spPr bwMode="auto">
            <a:xfrm>
              <a:off x="2370111" y="2228829"/>
              <a:ext cx="215900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71" name="Oval 39"/>
            <p:cNvSpPr>
              <a:spLocks noChangeArrowheads="1"/>
            </p:cNvSpPr>
            <p:nvPr/>
          </p:nvSpPr>
          <p:spPr bwMode="auto">
            <a:xfrm>
              <a:off x="2370111" y="3020992"/>
              <a:ext cx="215900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72" name="Line 40"/>
            <p:cNvSpPr>
              <a:spLocks noChangeShapeType="1"/>
            </p:cNvSpPr>
            <p:nvPr/>
          </p:nvSpPr>
          <p:spPr bwMode="auto">
            <a:xfrm>
              <a:off x="2514573" y="1509692"/>
              <a:ext cx="0" cy="7191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73" name="Line 41"/>
            <p:cNvSpPr>
              <a:spLocks noChangeShapeType="1"/>
            </p:cNvSpPr>
            <p:nvPr/>
          </p:nvSpPr>
          <p:spPr bwMode="auto">
            <a:xfrm>
              <a:off x="2514573" y="2444729"/>
              <a:ext cx="0" cy="5762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74" name="AutoShape 42"/>
            <p:cNvSpPr>
              <a:spLocks noChangeArrowheads="1"/>
            </p:cNvSpPr>
            <p:nvPr/>
          </p:nvSpPr>
          <p:spPr bwMode="auto">
            <a:xfrm>
              <a:off x="569886" y="3597254"/>
              <a:ext cx="1008062" cy="431800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1600" i="1"/>
                <a:t>“NO”</a:t>
              </a:r>
            </a:p>
          </p:txBody>
        </p:sp>
        <p:sp>
          <p:nvSpPr>
            <p:cNvPr id="44075" name="AutoShape 43"/>
            <p:cNvSpPr>
              <a:spLocks noChangeArrowheads="1"/>
            </p:cNvSpPr>
            <p:nvPr/>
          </p:nvSpPr>
          <p:spPr bwMode="auto">
            <a:xfrm>
              <a:off x="1938311" y="3597254"/>
              <a:ext cx="1008062" cy="431800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1600" i="1"/>
                <a:t>“YES”</a:t>
              </a:r>
            </a:p>
          </p:txBody>
        </p:sp>
        <p:sp>
          <p:nvSpPr>
            <p:cNvPr id="44076" name="Line 44"/>
            <p:cNvSpPr>
              <a:spLocks noChangeShapeType="1"/>
            </p:cNvSpPr>
            <p:nvPr/>
          </p:nvSpPr>
          <p:spPr bwMode="auto">
            <a:xfrm>
              <a:off x="2514573" y="3236892"/>
              <a:ext cx="0" cy="360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79" name="Oval 47"/>
            <p:cNvSpPr>
              <a:spLocks noChangeArrowheads="1"/>
            </p:cNvSpPr>
            <p:nvPr/>
          </p:nvSpPr>
          <p:spPr bwMode="auto">
            <a:xfrm>
              <a:off x="1003273" y="4244954"/>
              <a:ext cx="215900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80" name="Line 48"/>
            <p:cNvSpPr>
              <a:spLocks noChangeShapeType="1"/>
            </p:cNvSpPr>
            <p:nvPr/>
          </p:nvSpPr>
          <p:spPr bwMode="auto">
            <a:xfrm>
              <a:off x="1146148" y="4029054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81" name="Line 49"/>
            <p:cNvSpPr>
              <a:spLocks noChangeShapeType="1"/>
            </p:cNvSpPr>
            <p:nvPr/>
          </p:nvSpPr>
          <p:spPr bwMode="auto">
            <a:xfrm>
              <a:off x="2443136" y="4029054"/>
              <a:ext cx="0" cy="360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82" name="Line 50"/>
            <p:cNvSpPr>
              <a:spLocks noChangeShapeType="1"/>
            </p:cNvSpPr>
            <p:nvPr/>
          </p:nvSpPr>
          <p:spPr bwMode="auto">
            <a:xfrm flipH="1">
              <a:off x="1219173" y="4389417"/>
              <a:ext cx="12239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83" name="Line 51"/>
            <p:cNvSpPr>
              <a:spLocks noChangeShapeType="1"/>
            </p:cNvSpPr>
            <p:nvPr/>
          </p:nvSpPr>
          <p:spPr bwMode="auto">
            <a:xfrm>
              <a:off x="1146148" y="4460854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44084" name="Oval 52"/>
            <p:cNvSpPr>
              <a:spLocks noChangeArrowheads="1"/>
            </p:cNvSpPr>
            <p:nvPr/>
          </p:nvSpPr>
          <p:spPr bwMode="auto">
            <a:xfrm>
              <a:off x="714348" y="4676754"/>
              <a:ext cx="863600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1600" i="1"/>
                <a:t>پایان</a:t>
              </a:r>
              <a:endParaRPr lang="en-US" sz="1600" i="1"/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Oval 4"/>
          <p:cNvSpPr>
            <a:spLocks noChangeArrowheads="1"/>
          </p:cNvSpPr>
          <p:nvPr/>
        </p:nvSpPr>
        <p:spPr bwMode="auto">
          <a:xfrm>
            <a:off x="1765298" y="623886"/>
            <a:ext cx="914400" cy="3603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fa-IR" sz="1400" i="1"/>
              <a:t>شروع</a:t>
            </a:r>
            <a:endParaRPr lang="en-US" sz="1400" i="1"/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>
            <a:off x="2268536" y="98424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07" name="AutoShape 7"/>
          <p:cNvSpPr>
            <a:spLocks noChangeArrowheads="1"/>
          </p:cNvSpPr>
          <p:nvPr/>
        </p:nvSpPr>
        <p:spPr bwMode="auto">
          <a:xfrm>
            <a:off x="1620836" y="1200148"/>
            <a:ext cx="1152525" cy="360363"/>
          </a:xfrm>
          <a:prstGeom prst="flowChartInputOutpu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400" i="1"/>
              <a:t>A,B,C</a:t>
            </a:r>
          </a:p>
        </p:txBody>
      </p:sp>
      <p:sp>
        <p:nvSpPr>
          <p:cNvPr id="51211" name="Line 11"/>
          <p:cNvSpPr>
            <a:spLocks noChangeShapeType="1"/>
          </p:cNvSpPr>
          <p:nvPr/>
        </p:nvSpPr>
        <p:spPr bwMode="auto">
          <a:xfrm>
            <a:off x="2268536" y="1560511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1000100" y="1776411"/>
            <a:ext cx="257176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endParaRPr lang="en-US" i="1"/>
          </a:p>
        </p:txBody>
      </p:sp>
      <p:sp>
        <p:nvSpPr>
          <p:cNvPr id="51217" name="Line 17"/>
          <p:cNvSpPr>
            <a:spLocks noChangeShapeType="1"/>
          </p:cNvSpPr>
          <p:nvPr/>
        </p:nvSpPr>
        <p:spPr bwMode="auto">
          <a:xfrm>
            <a:off x="2268536" y="2208211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18" name="AutoShape 18"/>
          <p:cNvSpPr>
            <a:spLocks noChangeArrowheads="1"/>
          </p:cNvSpPr>
          <p:nvPr/>
        </p:nvSpPr>
        <p:spPr bwMode="auto">
          <a:xfrm>
            <a:off x="1909761" y="2424111"/>
            <a:ext cx="719137" cy="503237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400" i="1"/>
              <a:t>D&lt;0</a:t>
            </a:r>
          </a:p>
        </p:txBody>
      </p:sp>
      <p:sp>
        <p:nvSpPr>
          <p:cNvPr id="51220" name="Line 20"/>
          <p:cNvSpPr>
            <a:spLocks noChangeShapeType="1"/>
          </p:cNvSpPr>
          <p:nvPr/>
        </p:nvSpPr>
        <p:spPr bwMode="auto">
          <a:xfrm>
            <a:off x="2628898" y="2711448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21" name="Text Box 21"/>
          <p:cNvSpPr txBox="1">
            <a:spLocks noChangeArrowheads="1"/>
          </p:cNvSpPr>
          <p:nvPr/>
        </p:nvSpPr>
        <p:spPr bwMode="auto">
          <a:xfrm>
            <a:off x="2609848" y="2478281"/>
            <a:ext cx="26962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1200" i="1"/>
              <a:t>Y</a:t>
            </a:r>
          </a:p>
        </p:txBody>
      </p:sp>
      <p:sp>
        <p:nvSpPr>
          <p:cNvPr id="51222" name="Line 22"/>
          <p:cNvSpPr>
            <a:spLocks noChangeShapeType="1"/>
          </p:cNvSpPr>
          <p:nvPr/>
        </p:nvSpPr>
        <p:spPr bwMode="auto">
          <a:xfrm>
            <a:off x="2268536" y="292734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23" name="Text Box 23"/>
          <p:cNvSpPr txBox="1">
            <a:spLocks noChangeArrowheads="1"/>
          </p:cNvSpPr>
          <p:nvPr/>
        </p:nvSpPr>
        <p:spPr bwMode="auto">
          <a:xfrm>
            <a:off x="2214546" y="2857496"/>
            <a:ext cx="2872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1200" i="1" dirty="0" smtClean="0"/>
              <a:t>N</a:t>
            </a:r>
            <a:endParaRPr lang="en-US" sz="1200" i="1" dirty="0"/>
          </a:p>
        </p:txBody>
      </p:sp>
      <p:sp>
        <p:nvSpPr>
          <p:cNvPr id="51224" name="AutoShape 24"/>
          <p:cNvSpPr>
            <a:spLocks noChangeArrowheads="1"/>
          </p:cNvSpPr>
          <p:nvPr/>
        </p:nvSpPr>
        <p:spPr bwMode="auto">
          <a:xfrm>
            <a:off x="1909761" y="3143248"/>
            <a:ext cx="719137" cy="503238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400" i="1" dirty="0"/>
              <a:t>D</a:t>
            </a:r>
            <a:r>
              <a:rPr lang="en-US" sz="1400" i="1" dirty="0" smtClean="0"/>
              <a:t>==0</a:t>
            </a:r>
            <a:endParaRPr lang="en-US" i="1" dirty="0"/>
          </a:p>
        </p:txBody>
      </p:sp>
      <p:sp>
        <p:nvSpPr>
          <p:cNvPr id="51225" name="Line 25"/>
          <p:cNvSpPr>
            <a:spLocks noChangeShapeType="1"/>
          </p:cNvSpPr>
          <p:nvPr/>
        </p:nvSpPr>
        <p:spPr bwMode="auto">
          <a:xfrm flipH="1">
            <a:off x="1476373" y="3432173"/>
            <a:ext cx="433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26" name="Text Box 26"/>
          <p:cNvSpPr txBox="1">
            <a:spLocks noChangeArrowheads="1"/>
          </p:cNvSpPr>
          <p:nvPr/>
        </p:nvSpPr>
        <p:spPr bwMode="auto">
          <a:xfrm>
            <a:off x="1549398" y="3143248"/>
            <a:ext cx="26962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1200" i="1"/>
              <a:t>Y</a:t>
            </a:r>
          </a:p>
        </p:txBody>
      </p:sp>
      <p:sp>
        <p:nvSpPr>
          <p:cNvPr id="51227" name="Line 27"/>
          <p:cNvSpPr>
            <a:spLocks noChangeShapeType="1"/>
          </p:cNvSpPr>
          <p:nvPr/>
        </p:nvSpPr>
        <p:spPr bwMode="auto">
          <a:xfrm>
            <a:off x="2268536" y="364807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28" name="Text Box 28"/>
          <p:cNvSpPr txBox="1">
            <a:spLocks noChangeArrowheads="1"/>
          </p:cNvSpPr>
          <p:nvPr/>
        </p:nvSpPr>
        <p:spPr bwMode="auto">
          <a:xfrm>
            <a:off x="2214546" y="3576636"/>
            <a:ext cx="2872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1200" i="1" dirty="0" smtClean="0"/>
              <a:t>N</a:t>
            </a:r>
            <a:endParaRPr lang="en-US" sz="1200" i="1" dirty="0"/>
          </a:p>
        </p:txBody>
      </p:sp>
      <p:sp>
        <p:nvSpPr>
          <p:cNvPr id="51229" name="Rectangle 29"/>
          <p:cNvSpPr>
            <a:spLocks noChangeArrowheads="1"/>
          </p:cNvSpPr>
          <p:nvPr/>
        </p:nvSpPr>
        <p:spPr bwMode="auto">
          <a:xfrm>
            <a:off x="142844" y="3143248"/>
            <a:ext cx="133511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endParaRPr lang="en-US" i="1"/>
          </a:p>
        </p:txBody>
      </p:sp>
      <p:sp>
        <p:nvSpPr>
          <p:cNvPr id="51232" name="Text Box 32"/>
          <p:cNvSpPr txBox="1">
            <a:spLocks noChangeArrowheads="1"/>
          </p:cNvSpPr>
          <p:nvPr/>
        </p:nvSpPr>
        <p:spPr bwMode="auto">
          <a:xfrm>
            <a:off x="195698" y="3120094"/>
            <a:ext cx="12330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1400" i="1" dirty="0"/>
              <a:t>X1← -</a:t>
            </a:r>
            <a:r>
              <a:rPr lang="en-US" sz="1400" i="1" dirty="0" smtClean="0"/>
              <a:t>B/(2*A)</a:t>
            </a:r>
            <a:endParaRPr lang="en-US" sz="1400" i="1" dirty="0"/>
          </a:p>
          <a:p>
            <a:pPr algn="l" rtl="0">
              <a:buNone/>
            </a:pPr>
            <a:r>
              <a:rPr lang="en-US" sz="1400" i="1" dirty="0"/>
              <a:t>X2←</a:t>
            </a:r>
            <a:r>
              <a:rPr lang="fa-IR" sz="1400" i="1" dirty="0"/>
              <a:t> </a:t>
            </a:r>
            <a:r>
              <a:rPr lang="en-US" sz="1400" i="1" dirty="0" smtClean="0"/>
              <a:t>X1</a:t>
            </a:r>
            <a:endParaRPr lang="en-US" sz="1400" i="1" dirty="0"/>
          </a:p>
        </p:txBody>
      </p:sp>
      <p:sp>
        <p:nvSpPr>
          <p:cNvPr id="51233" name="Rectangle 33"/>
          <p:cNvSpPr>
            <a:spLocks noChangeArrowheads="1"/>
          </p:cNvSpPr>
          <p:nvPr/>
        </p:nvSpPr>
        <p:spPr bwMode="auto">
          <a:xfrm>
            <a:off x="1333498" y="3863973"/>
            <a:ext cx="1800225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 i="1"/>
          </a:p>
        </p:txBody>
      </p:sp>
      <p:graphicFrame>
        <p:nvGraphicFramePr>
          <p:cNvPr id="51234" name="Object 34"/>
          <p:cNvGraphicFramePr>
            <a:graphicFrameLocks noGrp="1" noChangeAspect="1"/>
          </p:cNvGraphicFramePr>
          <p:nvPr>
            <p:ph sz="half" idx="2"/>
          </p:nvPr>
        </p:nvGraphicFramePr>
        <p:xfrm>
          <a:off x="1331913" y="3897313"/>
          <a:ext cx="180340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Equation" r:id="rId4" imgW="1587240" imgH="507960" progId="Equation.3">
                  <p:embed/>
                </p:oleObj>
              </mc:Choice>
              <mc:Fallback>
                <p:oleObj name="Equation" r:id="rId4" imgW="1587240" imgH="5079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897313"/>
                        <a:ext cx="1803400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3" name="Object 13"/>
          <p:cNvGraphicFramePr>
            <a:graphicFrameLocks noGrp="1" noChangeAspect="1"/>
          </p:cNvGraphicFramePr>
          <p:nvPr>
            <p:ph sz="half" idx="1"/>
          </p:nvPr>
        </p:nvGraphicFramePr>
        <p:xfrm>
          <a:off x="1142976" y="1857364"/>
          <a:ext cx="2214578" cy="311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Equation" r:id="rId6" imgW="1320480" imgH="177480" progId="Equation.3">
                  <p:embed/>
                </p:oleObj>
              </mc:Choice>
              <mc:Fallback>
                <p:oleObj name="Equation" r:id="rId6" imgW="132048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1857364"/>
                        <a:ext cx="2214578" cy="3111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8" name="Line 38"/>
          <p:cNvSpPr>
            <a:spLocks noChangeShapeType="1"/>
          </p:cNvSpPr>
          <p:nvPr/>
        </p:nvSpPr>
        <p:spPr bwMode="auto">
          <a:xfrm>
            <a:off x="2197098" y="458469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39" name="Oval 39"/>
          <p:cNvSpPr>
            <a:spLocks noChangeArrowheads="1"/>
          </p:cNvSpPr>
          <p:nvPr/>
        </p:nvSpPr>
        <p:spPr bwMode="auto">
          <a:xfrm>
            <a:off x="2125661" y="4800598"/>
            <a:ext cx="215900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 i="1"/>
          </a:p>
        </p:txBody>
      </p:sp>
      <p:sp>
        <p:nvSpPr>
          <p:cNvPr id="51240" name="AutoShape 40"/>
          <p:cNvSpPr>
            <a:spLocks noChangeArrowheads="1"/>
          </p:cNvSpPr>
          <p:nvPr/>
        </p:nvSpPr>
        <p:spPr bwMode="auto">
          <a:xfrm>
            <a:off x="3421061" y="2424111"/>
            <a:ext cx="936625" cy="576262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600" i="1" dirty="0"/>
              <a:t>“No root”</a:t>
            </a:r>
          </a:p>
        </p:txBody>
      </p:sp>
      <p:sp>
        <p:nvSpPr>
          <p:cNvPr id="51242" name="Line 42"/>
          <p:cNvSpPr>
            <a:spLocks noChangeShapeType="1"/>
          </p:cNvSpPr>
          <p:nvPr/>
        </p:nvSpPr>
        <p:spPr bwMode="auto">
          <a:xfrm>
            <a:off x="2197098" y="501649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43" name="AutoShape 43"/>
          <p:cNvSpPr>
            <a:spLocks noChangeArrowheads="1"/>
          </p:cNvSpPr>
          <p:nvPr/>
        </p:nvSpPr>
        <p:spPr bwMode="auto">
          <a:xfrm>
            <a:off x="1765298" y="5232398"/>
            <a:ext cx="936625" cy="431800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600" i="1"/>
              <a:t>X1,X2</a:t>
            </a:r>
          </a:p>
        </p:txBody>
      </p:sp>
      <p:sp>
        <p:nvSpPr>
          <p:cNvPr id="51244" name="Oval 44"/>
          <p:cNvSpPr>
            <a:spLocks noChangeArrowheads="1"/>
          </p:cNvSpPr>
          <p:nvPr/>
        </p:nvSpPr>
        <p:spPr bwMode="auto">
          <a:xfrm>
            <a:off x="2125661" y="5880098"/>
            <a:ext cx="215900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 i="1"/>
          </a:p>
        </p:txBody>
      </p:sp>
      <p:sp>
        <p:nvSpPr>
          <p:cNvPr id="51245" name="Line 45"/>
          <p:cNvSpPr>
            <a:spLocks noChangeShapeType="1"/>
          </p:cNvSpPr>
          <p:nvPr/>
        </p:nvSpPr>
        <p:spPr bwMode="auto">
          <a:xfrm>
            <a:off x="2197098" y="566419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46" name="Line 46"/>
          <p:cNvSpPr>
            <a:spLocks noChangeShapeType="1"/>
          </p:cNvSpPr>
          <p:nvPr/>
        </p:nvSpPr>
        <p:spPr bwMode="auto">
          <a:xfrm>
            <a:off x="3852861" y="3000373"/>
            <a:ext cx="0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47" name="Line 47"/>
          <p:cNvSpPr>
            <a:spLocks noChangeShapeType="1"/>
          </p:cNvSpPr>
          <p:nvPr/>
        </p:nvSpPr>
        <p:spPr bwMode="auto">
          <a:xfrm flipH="1">
            <a:off x="2341561" y="6024561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48" name="Line 48"/>
          <p:cNvSpPr>
            <a:spLocks noChangeShapeType="1"/>
          </p:cNvSpPr>
          <p:nvPr/>
        </p:nvSpPr>
        <p:spPr bwMode="auto">
          <a:xfrm>
            <a:off x="828673" y="3648073"/>
            <a:ext cx="0" cy="1223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49" name="Line 49"/>
          <p:cNvSpPr>
            <a:spLocks noChangeShapeType="1"/>
          </p:cNvSpPr>
          <p:nvPr/>
        </p:nvSpPr>
        <p:spPr bwMode="auto">
          <a:xfrm>
            <a:off x="828673" y="4872036"/>
            <a:ext cx="1296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50" name="Line 50"/>
          <p:cNvSpPr>
            <a:spLocks noChangeShapeType="1"/>
          </p:cNvSpPr>
          <p:nvPr/>
        </p:nvSpPr>
        <p:spPr bwMode="auto">
          <a:xfrm>
            <a:off x="2197098" y="609599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i="1"/>
          </a:p>
        </p:txBody>
      </p:sp>
      <p:sp>
        <p:nvSpPr>
          <p:cNvPr id="51251" name="Oval 51"/>
          <p:cNvSpPr>
            <a:spLocks noChangeArrowheads="1"/>
          </p:cNvSpPr>
          <p:nvPr/>
        </p:nvSpPr>
        <p:spPr bwMode="auto">
          <a:xfrm>
            <a:off x="1765298" y="6311898"/>
            <a:ext cx="914400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fa-IR" sz="1400" i="1"/>
              <a:t>پایان</a:t>
            </a:r>
            <a:endParaRPr lang="en-US" sz="1400" i="1"/>
          </a:p>
        </p:txBody>
      </p:sp>
      <p:sp>
        <p:nvSpPr>
          <p:cNvPr id="37" name="Rectangle 2"/>
          <p:cNvSpPr>
            <a:spLocks noGrp="1" noChangeArrowheads="1"/>
          </p:cNvSpPr>
          <p:nvPr>
            <p:ph type="title"/>
          </p:nvPr>
        </p:nvSpPr>
        <p:spPr>
          <a:xfrm>
            <a:off x="4029100" y="503225"/>
            <a:ext cx="4686304" cy="1139825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فلوچارتی </a:t>
            </a:r>
            <a:r>
              <a:rPr lang="fa-IR" sz="2800" dirty="0">
                <a:cs typeface="B Lotus" pitchFamily="2" charset="-78"/>
              </a:rPr>
              <a:t>رسم کنید </a:t>
            </a:r>
            <a:r>
              <a:rPr lang="fa-IR" sz="2800" dirty="0" smtClean="0">
                <a:cs typeface="B Lotus" pitchFamily="2" charset="-78"/>
              </a:rPr>
              <a:t>که سه عدد را به عنوان ضرایب معادله درجه دوم دریافت کند و ریشه های معادله را در خروجی تعیین کند.</a:t>
            </a:r>
            <a:endParaRPr lang="en-US" sz="2800" dirty="0">
              <a:cs typeface="B Lotus" pitchFamily="2" charset="-78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2"/>
          <p:cNvSpPr>
            <a:spLocks noChangeArrowheads="1"/>
          </p:cNvSpPr>
          <p:nvPr/>
        </p:nvSpPr>
        <p:spPr bwMode="auto">
          <a:xfrm>
            <a:off x="5072066" y="2786058"/>
            <a:ext cx="2546721" cy="403154"/>
          </a:xfrm>
          <a:prstGeom prst="rect">
            <a:avLst/>
          </a:prstGeom>
          <a:solidFill>
            <a:srgbClr val="CC99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min           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209550"/>
            <a:ext cx="7697009" cy="6572250"/>
            <a:chOff x="3594" y="864"/>
            <a:chExt cx="6093" cy="9390"/>
          </a:xfrm>
        </p:grpSpPr>
        <p:sp>
          <p:nvSpPr>
            <p:cNvPr id="714760" name="Oval 8"/>
            <p:cNvSpPr>
              <a:spLocks noChangeArrowheads="1"/>
            </p:cNvSpPr>
            <p:nvPr/>
          </p:nvSpPr>
          <p:spPr bwMode="auto">
            <a:xfrm>
              <a:off x="4608" y="864"/>
              <a:ext cx="864" cy="864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Begin</a:t>
              </a:r>
            </a:p>
          </p:txBody>
        </p:sp>
        <p:sp>
          <p:nvSpPr>
            <p:cNvPr id="714761" name="AutoShape 9"/>
            <p:cNvSpPr>
              <a:spLocks noChangeArrowheads="1"/>
            </p:cNvSpPr>
            <p:nvPr/>
          </p:nvSpPr>
          <p:spPr bwMode="auto">
            <a:xfrm>
              <a:off x="3888" y="2160"/>
              <a:ext cx="2085" cy="720"/>
            </a:xfrm>
            <a:prstGeom prst="parallelogram">
              <a:avLst>
                <a:gd name="adj" fmla="val 72396"/>
              </a:avLst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Read(a,b,c)</a:t>
              </a:r>
            </a:p>
          </p:txBody>
        </p:sp>
        <p:sp>
          <p:nvSpPr>
            <p:cNvPr id="714762" name="Line 10"/>
            <p:cNvSpPr>
              <a:spLocks noChangeShapeType="1"/>
            </p:cNvSpPr>
            <p:nvPr/>
          </p:nvSpPr>
          <p:spPr bwMode="auto">
            <a:xfrm>
              <a:off x="5040" y="1728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63" name="Line 11"/>
            <p:cNvSpPr>
              <a:spLocks noChangeShapeType="1"/>
            </p:cNvSpPr>
            <p:nvPr/>
          </p:nvSpPr>
          <p:spPr bwMode="auto">
            <a:xfrm>
              <a:off x="5040" y="2895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64" name="Rectangle 12"/>
            <p:cNvSpPr>
              <a:spLocks noChangeArrowheads="1"/>
            </p:cNvSpPr>
            <p:nvPr/>
          </p:nvSpPr>
          <p:spPr bwMode="auto">
            <a:xfrm>
              <a:off x="4017" y="3312"/>
              <a:ext cx="2016" cy="576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min            a </a:t>
              </a:r>
            </a:p>
          </p:txBody>
        </p:sp>
        <p:sp>
          <p:nvSpPr>
            <p:cNvPr id="714765" name="Line 13"/>
            <p:cNvSpPr>
              <a:spLocks noChangeShapeType="1"/>
            </p:cNvSpPr>
            <p:nvPr/>
          </p:nvSpPr>
          <p:spPr bwMode="auto">
            <a:xfrm flipH="1">
              <a:off x="4911" y="3555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66" name="Line 14"/>
            <p:cNvSpPr>
              <a:spLocks noChangeShapeType="1"/>
            </p:cNvSpPr>
            <p:nvPr/>
          </p:nvSpPr>
          <p:spPr bwMode="auto">
            <a:xfrm>
              <a:off x="5040" y="3888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67" name="AutoShape 15"/>
            <p:cNvSpPr>
              <a:spLocks noChangeArrowheads="1"/>
            </p:cNvSpPr>
            <p:nvPr/>
          </p:nvSpPr>
          <p:spPr bwMode="auto">
            <a:xfrm>
              <a:off x="3804" y="8223"/>
              <a:ext cx="2448" cy="720"/>
            </a:xfrm>
            <a:prstGeom prst="parallelogram">
              <a:avLst>
                <a:gd name="adj" fmla="val 85000"/>
              </a:avLst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Write(min)</a:t>
              </a:r>
            </a:p>
          </p:txBody>
        </p:sp>
        <p:sp>
          <p:nvSpPr>
            <p:cNvPr id="714768" name="Line 16"/>
            <p:cNvSpPr>
              <a:spLocks noChangeShapeType="1"/>
            </p:cNvSpPr>
            <p:nvPr/>
          </p:nvSpPr>
          <p:spPr bwMode="auto">
            <a:xfrm>
              <a:off x="5040" y="8958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69" name="Oval 17"/>
            <p:cNvSpPr>
              <a:spLocks noChangeArrowheads="1"/>
            </p:cNvSpPr>
            <p:nvPr/>
          </p:nvSpPr>
          <p:spPr bwMode="auto">
            <a:xfrm>
              <a:off x="4608" y="9390"/>
              <a:ext cx="864" cy="864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End</a:t>
              </a:r>
            </a:p>
          </p:txBody>
        </p:sp>
        <p:sp>
          <p:nvSpPr>
            <p:cNvPr id="714770" name="Line 18"/>
            <p:cNvSpPr>
              <a:spLocks noChangeShapeType="1"/>
            </p:cNvSpPr>
            <p:nvPr/>
          </p:nvSpPr>
          <p:spPr bwMode="auto">
            <a:xfrm>
              <a:off x="5025" y="5397"/>
              <a:ext cx="0" cy="89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71" name="AutoShape 19"/>
            <p:cNvSpPr>
              <a:spLocks noChangeArrowheads="1"/>
            </p:cNvSpPr>
            <p:nvPr/>
          </p:nvSpPr>
          <p:spPr bwMode="auto">
            <a:xfrm>
              <a:off x="3594" y="4356"/>
              <a:ext cx="2871" cy="1032"/>
            </a:xfrm>
            <a:prstGeom prst="flowChartDecision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if  </a:t>
              </a:r>
              <a:r>
                <a:rPr lang="en-US" sz="20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b&lt;min  </a:t>
              </a:r>
              <a:r>
                <a:rPr lang="en-US" sz="2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then</a:t>
              </a:r>
            </a:p>
          </p:txBody>
        </p:sp>
        <p:sp>
          <p:nvSpPr>
            <p:cNvPr id="714772" name="Line 20"/>
            <p:cNvSpPr>
              <a:spLocks noChangeShapeType="1"/>
            </p:cNvSpPr>
            <p:nvPr/>
          </p:nvSpPr>
          <p:spPr bwMode="auto">
            <a:xfrm>
              <a:off x="6465" y="4881"/>
              <a:ext cx="115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73" name="Text Box 21"/>
            <p:cNvSpPr txBox="1">
              <a:spLocks noChangeArrowheads="1"/>
            </p:cNvSpPr>
            <p:nvPr/>
          </p:nvSpPr>
          <p:spPr bwMode="auto">
            <a:xfrm>
              <a:off x="4329" y="5517"/>
              <a:ext cx="72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2000" i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No</a:t>
              </a:r>
            </a:p>
          </p:txBody>
        </p:sp>
        <p:sp>
          <p:nvSpPr>
            <p:cNvPr id="714774" name="Text Box 22"/>
            <p:cNvSpPr txBox="1">
              <a:spLocks noChangeArrowheads="1"/>
            </p:cNvSpPr>
            <p:nvPr/>
          </p:nvSpPr>
          <p:spPr bwMode="auto">
            <a:xfrm>
              <a:off x="6480" y="4341"/>
              <a:ext cx="72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2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yes</a:t>
              </a:r>
            </a:p>
          </p:txBody>
        </p:sp>
        <p:sp>
          <p:nvSpPr>
            <p:cNvPr id="714776" name="Line 24"/>
            <p:cNvSpPr>
              <a:spLocks noChangeShapeType="1"/>
            </p:cNvSpPr>
            <p:nvPr/>
          </p:nvSpPr>
          <p:spPr bwMode="auto">
            <a:xfrm flipH="1">
              <a:off x="5040" y="5790"/>
              <a:ext cx="345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77" name="Line 25"/>
            <p:cNvSpPr>
              <a:spLocks noChangeShapeType="1"/>
            </p:cNvSpPr>
            <p:nvPr/>
          </p:nvSpPr>
          <p:spPr bwMode="auto">
            <a:xfrm flipH="1">
              <a:off x="8478" y="4851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78" name="Line 26"/>
            <p:cNvSpPr>
              <a:spLocks noChangeShapeType="1"/>
            </p:cNvSpPr>
            <p:nvPr/>
          </p:nvSpPr>
          <p:spPr bwMode="auto">
            <a:xfrm>
              <a:off x="8496" y="5214"/>
              <a:ext cx="0" cy="5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79" name="AutoShape 27"/>
            <p:cNvSpPr>
              <a:spLocks noChangeArrowheads="1"/>
            </p:cNvSpPr>
            <p:nvPr/>
          </p:nvSpPr>
          <p:spPr bwMode="auto">
            <a:xfrm>
              <a:off x="3600" y="6297"/>
              <a:ext cx="2871" cy="1032"/>
            </a:xfrm>
            <a:prstGeom prst="flowChartDecision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if </a:t>
              </a:r>
              <a:r>
                <a:rPr lang="en-US" sz="20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 </a:t>
              </a:r>
              <a:r>
                <a:rPr lang="en-US" sz="2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c&lt;min </a:t>
              </a:r>
              <a:r>
                <a:rPr lang="en-US" sz="20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then</a:t>
              </a:r>
              <a:endParaRPr lang="en-US" sz="20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80" name="Line 28"/>
            <p:cNvSpPr>
              <a:spLocks noChangeShapeType="1"/>
            </p:cNvSpPr>
            <p:nvPr/>
          </p:nvSpPr>
          <p:spPr bwMode="auto">
            <a:xfrm>
              <a:off x="5025" y="7314"/>
              <a:ext cx="0" cy="89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81" name="Line 29"/>
            <p:cNvSpPr>
              <a:spLocks noChangeShapeType="1"/>
            </p:cNvSpPr>
            <p:nvPr/>
          </p:nvSpPr>
          <p:spPr bwMode="auto">
            <a:xfrm>
              <a:off x="6480" y="6813"/>
              <a:ext cx="115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82" name="Text Box 30"/>
            <p:cNvSpPr txBox="1">
              <a:spLocks noChangeArrowheads="1"/>
            </p:cNvSpPr>
            <p:nvPr/>
          </p:nvSpPr>
          <p:spPr bwMode="auto">
            <a:xfrm>
              <a:off x="6495" y="6280"/>
              <a:ext cx="72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2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yes</a:t>
              </a:r>
            </a:p>
          </p:txBody>
        </p:sp>
        <p:sp>
          <p:nvSpPr>
            <p:cNvPr id="714783" name="Rectangle 31"/>
            <p:cNvSpPr>
              <a:spLocks noChangeArrowheads="1"/>
            </p:cNvSpPr>
            <p:nvPr/>
          </p:nvSpPr>
          <p:spPr bwMode="auto">
            <a:xfrm>
              <a:off x="7671" y="6495"/>
              <a:ext cx="2016" cy="576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min            c </a:t>
              </a:r>
            </a:p>
          </p:txBody>
        </p:sp>
        <p:sp>
          <p:nvSpPr>
            <p:cNvPr id="714784" name="Line 32"/>
            <p:cNvSpPr>
              <a:spLocks noChangeShapeType="1"/>
            </p:cNvSpPr>
            <p:nvPr/>
          </p:nvSpPr>
          <p:spPr bwMode="auto">
            <a:xfrm flipH="1">
              <a:off x="8556" y="6791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85" name="Text Box 33"/>
            <p:cNvSpPr txBox="1">
              <a:spLocks noChangeArrowheads="1"/>
            </p:cNvSpPr>
            <p:nvPr/>
          </p:nvSpPr>
          <p:spPr bwMode="auto">
            <a:xfrm>
              <a:off x="4335" y="7488"/>
              <a:ext cx="72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2000" i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No</a:t>
              </a:r>
            </a:p>
          </p:txBody>
        </p:sp>
        <p:sp>
          <p:nvSpPr>
            <p:cNvPr id="714786" name="Line 34"/>
            <p:cNvSpPr>
              <a:spLocks noChangeShapeType="1"/>
            </p:cNvSpPr>
            <p:nvPr/>
          </p:nvSpPr>
          <p:spPr bwMode="auto">
            <a:xfrm flipH="1">
              <a:off x="5040" y="7662"/>
              <a:ext cx="345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14787" name="Line 35"/>
            <p:cNvSpPr>
              <a:spLocks noChangeShapeType="1"/>
            </p:cNvSpPr>
            <p:nvPr/>
          </p:nvSpPr>
          <p:spPr bwMode="auto">
            <a:xfrm>
              <a:off x="8496" y="7086"/>
              <a:ext cx="0" cy="5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i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714817" name="Rectangle 65"/>
          <p:cNvSpPr>
            <a:spLocks noChangeArrowheads="1"/>
          </p:cNvSpPr>
          <p:nvPr/>
        </p:nvSpPr>
        <p:spPr bwMode="auto">
          <a:xfrm>
            <a:off x="0" y="231775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4831" name="Rectangle 79"/>
          <p:cNvSpPr>
            <a:spLocks noChangeArrowheads="1"/>
          </p:cNvSpPr>
          <p:nvPr/>
        </p:nvSpPr>
        <p:spPr bwMode="auto">
          <a:xfrm>
            <a:off x="3143240" y="142852"/>
            <a:ext cx="5816073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0"/>
              </a:spcBef>
              <a:buFont typeface="Wingdings" pitchFamily="2" charset="2"/>
              <a:buChar char=";"/>
            </a:pPr>
            <a:r>
              <a:rPr lang="en-US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 </a:t>
            </a:r>
            <a:r>
              <a:rPr lang="fa-IR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فلوچارتي </a:t>
            </a:r>
            <a:r>
              <a:rPr lang="fa-IR" dirty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رسم نمائيد كه سه عدد از </a:t>
            </a:r>
            <a:r>
              <a:rPr lang="fa-IR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ورودي </a:t>
            </a:r>
            <a:r>
              <a:rPr lang="fa-IR" dirty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دريافت كرده، كوچكترين عدد را يافته </a:t>
            </a:r>
            <a:r>
              <a:rPr lang="fa-IR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در </a:t>
            </a:r>
            <a:r>
              <a:rPr lang="fa-IR" dirty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خروجي چاپ </a:t>
            </a:r>
            <a:r>
              <a:rPr lang="fa-IR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نمايد</a:t>
            </a:r>
            <a:r>
              <a:rPr lang="en-US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.</a:t>
            </a:r>
            <a:endParaRPr lang="fa-IR" dirty="0">
              <a:solidFill>
                <a:schemeClr val="tx2"/>
              </a:solidFill>
              <a:latin typeface="+mj-lt"/>
              <a:ea typeface="+mj-ea"/>
              <a:cs typeface="B Lotus" pitchFamily="2" charset="-78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1"/>
            <a:fld id="{5701E3FE-A1C6-4382-A7D0-A16949AAD299}" type="slidenum">
              <a:rPr lang="en-US" altLang="en-US"/>
              <a:pPr rtl="1"/>
              <a:t>48</a:t>
            </a:fld>
            <a:endParaRPr lang="en-US" altLang="en-US"/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842994" y="142852"/>
            <a:ext cx="8229600" cy="65403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rtl="1">
              <a:buFont typeface="Wingdings" pitchFamily="2" charset="2"/>
              <a:buChar char=";"/>
            </a:pPr>
            <a:r>
              <a:rPr lang="fa-IR" sz="2400" dirty="0" smtClean="0">
                <a:cs typeface="B Lotus" pitchFamily="2" charset="-78"/>
              </a:rPr>
              <a:t> </a:t>
            </a:r>
            <a:r>
              <a:rPr lang="fa-IR" sz="2400" dirty="0">
                <a:cs typeface="B Lotus" pitchFamily="2" charset="-78"/>
              </a:rPr>
              <a:t>برنامه ای بنویسید که سه عدد را دریافت کند و آنها را مرتب کند. </a:t>
            </a:r>
            <a:endParaRPr lang="en-US" sz="2400" dirty="0">
              <a:cs typeface="B Lotus" pitchFamily="2" charset="-78"/>
            </a:endParaRPr>
          </a:p>
        </p:txBody>
      </p:sp>
      <p:graphicFrame>
        <p:nvGraphicFramePr>
          <p:cNvPr id="77828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857224" y="1000108"/>
          <a:ext cx="5208588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30" name="Visio" r:id="rId3" imgW="4146423" imgH="4246626" progId="">
                  <p:embed/>
                </p:oleObj>
              </mc:Choice>
              <mc:Fallback>
                <p:oleObj name="Visio" r:id="rId3" imgW="4146423" imgH="4246626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1000108"/>
                        <a:ext cx="5208588" cy="533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6929454" y="71414"/>
            <a:ext cx="2062146" cy="85725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rtl="1"/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- حلقه‌ها</a:t>
            </a:r>
            <a:endParaRPr lang="en-US" sz="3200" b="1" kern="12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raffic" panose="00000400000000000000" pitchFamily="2" charset="-78"/>
            </a:endParaRPr>
          </a:p>
        </p:txBody>
      </p:sp>
      <p:sp>
        <p:nvSpPr>
          <p:cNvPr id="731143" name="Rectangle 7"/>
          <p:cNvSpPr>
            <a:spLocks noChangeArrowheads="1"/>
          </p:cNvSpPr>
          <p:nvPr/>
        </p:nvSpPr>
        <p:spPr bwMode="auto">
          <a:xfrm>
            <a:off x="500034" y="1000108"/>
            <a:ext cx="8280458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در حل بسياري از مسائل با عملياتي روبرو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مي‌شويم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كه نياز به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تكرار دارند.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فرض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كنيد بخواهيم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ميانگين 100 عدد را محاسبه كنيم، در اينصورت منطقي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بنظر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نمي‌رسد كه 100 متغير مختلف را از ورودي دريافت كنيم سپس آنها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را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جمع كنيم.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285852" y="3571876"/>
            <a:ext cx="7329510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r">
              <a:spcBef>
                <a:spcPct val="50000"/>
              </a:spcBef>
            </a:pP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Titr" pitchFamily="2" charset="-78"/>
              </a:rPr>
              <a:t>انواع حلقه </a:t>
            </a:r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tr" pitchFamily="2" charset="-78"/>
              </a:rPr>
              <a:t>ها</a:t>
            </a:r>
          </a:p>
          <a:p>
            <a:pPr marL="800100" lvl="1" indent="-342900">
              <a:spcBef>
                <a:spcPct val="50000"/>
              </a:spcBef>
              <a:buFont typeface="Wingdings" pitchFamily="2" charset="2"/>
              <a:buChar char=";"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tr" pitchFamily="2" charset="-78"/>
              </a:rPr>
              <a:t>حلقه های با تکرار مشخص</a:t>
            </a:r>
          </a:p>
          <a:p>
            <a:pPr marL="800100" lvl="1" indent="-342900">
              <a:spcBef>
                <a:spcPct val="50000"/>
              </a:spcBef>
              <a:buFont typeface="Wingdings" pitchFamily="2" charset="2"/>
              <a:buChar char=";"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tr" pitchFamily="2" charset="-78"/>
              </a:rPr>
              <a:t>حلقه های با تکرار نامشخص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Titr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73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11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9B28F-421A-432B-9A32-2FBC4CBDDABE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714744" y="0"/>
            <a:ext cx="5210175" cy="838200"/>
          </a:xfrm>
        </p:spPr>
        <p:txBody>
          <a:bodyPr/>
          <a:lstStyle/>
          <a:p>
            <a:pPr algn="r" rtl="1"/>
            <a:r>
              <a:rPr lang="fa-IR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زمان بندی</a:t>
            </a:r>
            <a:endParaRPr lang="en-GB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2357422" y="428604"/>
            <a:ext cx="529273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Ctr="1">
            <a:spAutoFit/>
          </a:bodyPr>
          <a:lstStyle/>
          <a:p>
            <a:pPr>
              <a:buFont typeface="Wingdings" pitchFamily="2" charset="2"/>
              <a:buChar char=""/>
            </a:pPr>
            <a:r>
              <a:rPr lang="fa-IR" sz="3200" dirty="0" smtClean="0"/>
              <a:t> طول ترم: 15هفته</a:t>
            </a:r>
          </a:p>
          <a:p>
            <a:pPr>
              <a:buFont typeface="Wingdings" pitchFamily="2" charset="2"/>
              <a:buChar char=""/>
            </a:pPr>
            <a:r>
              <a:rPr lang="fa-IR" sz="3200" dirty="0" smtClean="0"/>
              <a:t> تعطیلات : </a:t>
            </a:r>
            <a:r>
              <a:rPr lang="en-US" sz="3200" dirty="0" smtClean="0"/>
              <a:t>?</a:t>
            </a:r>
            <a:r>
              <a:rPr lang="fa-IR" sz="3200" dirty="0" smtClean="0"/>
              <a:t> جلسه</a:t>
            </a:r>
          </a:p>
          <a:p>
            <a:pPr>
              <a:buFont typeface="Wingdings" pitchFamily="2" charset="2"/>
              <a:buChar char=""/>
            </a:pPr>
            <a:r>
              <a:rPr lang="fa-IR" sz="3200" dirty="0" smtClean="0"/>
              <a:t> تعداد جلسات: 24 جلسه</a:t>
            </a:r>
            <a:endParaRPr lang="en-US" sz="3200" dirty="0"/>
          </a:p>
        </p:txBody>
      </p:sp>
      <p:sp>
        <p:nvSpPr>
          <p:cNvPr id="10" name="Rectangle 9"/>
          <p:cNvSpPr/>
          <p:nvPr/>
        </p:nvSpPr>
        <p:spPr>
          <a:xfrm>
            <a:off x="857224" y="4071942"/>
            <a:ext cx="69294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"/>
              <a:defRPr/>
            </a:pPr>
            <a:r>
              <a:rPr lang="fa-IR" dirty="0" smtClean="0"/>
              <a:t>  تمرین</a:t>
            </a:r>
            <a:r>
              <a:rPr lang="en-US" dirty="0" smtClean="0"/>
              <a:t>:		</a:t>
            </a:r>
            <a:r>
              <a:rPr lang="fa-IR" dirty="0" smtClean="0"/>
              <a:t>15%</a:t>
            </a:r>
            <a:endParaRPr lang="en-US" dirty="0" smtClean="0"/>
          </a:p>
          <a:p>
            <a:pPr lvl="1">
              <a:buFont typeface="Wingdings" pitchFamily="2" charset="2"/>
              <a:buChar char=""/>
              <a:defRPr/>
            </a:pPr>
            <a:r>
              <a:rPr lang="en-US" dirty="0" smtClean="0"/>
              <a:t> </a:t>
            </a:r>
            <a:r>
              <a:rPr lang="fa-IR" dirty="0" smtClean="0"/>
              <a:t> کوئیز: 	</a:t>
            </a:r>
            <a:r>
              <a:rPr lang="en-US" dirty="0" smtClean="0"/>
              <a:t> </a:t>
            </a:r>
            <a:r>
              <a:rPr lang="fa-IR" dirty="0" smtClean="0"/>
              <a:t>	10% (</a:t>
            </a:r>
            <a:r>
              <a:rPr lang="fa-IR" dirty="0"/>
              <a:t>دوره ای)</a:t>
            </a:r>
          </a:p>
          <a:p>
            <a:pPr lvl="1">
              <a:buFont typeface="Wingdings" pitchFamily="2" charset="2"/>
              <a:buChar char=""/>
              <a:defRPr/>
            </a:pPr>
            <a:r>
              <a:rPr lang="fa-IR" dirty="0" smtClean="0"/>
              <a:t>  میان ترم:      	 35%  </a:t>
            </a:r>
            <a:r>
              <a:rPr lang="fa-IR" dirty="0" smtClean="0"/>
              <a:t>(19 اردیبهشت)</a:t>
            </a:r>
            <a:endParaRPr lang="fa-IR" dirty="0" smtClean="0"/>
          </a:p>
          <a:p>
            <a:pPr lvl="1">
              <a:buFont typeface="Wingdings" pitchFamily="2" charset="2"/>
              <a:buChar char=""/>
              <a:defRPr/>
            </a:pPr>
            <a:r>
              <a:rPr lang="fa-IR" dirty="0" smtClean="0"/>
              <a:t>  پایان‌ترم</a:t>
            </a:r>
            <a:r>
              <a:rPr lang="fa-IR" dirty="0"/>
              <a:t>:  </a:t>
            </a:r>
            <a:r>
              <a:rPr lang="fa-IR" dirty="0" smtClean="0"/>
              <a:t>	 40%  (تقویم آموزشی)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286512" y="3143248"/>
            <a:ext cx="2643174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نحوه</a:t>
            </a:r>
            <a:r>
              <a:rPr kumimoji="0" lang="fa-IR" sz="3200" b="1" i="0" u="none" strike="noStrike" kern="0" cap="none" spc="0" normalizeH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 ارزیابی</a:t>
            </a:r>
            <a:endParaRPr kumimoji="0" lang="en-GB" sz="3200" b="1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719543" y="1876420"/>
            <a:ext cx="52101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نحوه ارتباط</a:t>
            </a:r>
            <a:endParaRPr kumimoji="0" lang="en-GB" sz="3200" b="1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28662" y="2620028"/>
            <a:ext cx="62865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"/>
              <a:defRPr/>
            </a:pPr>
            <a:r>
              <a:rPr lang="fa-IR" dirty="0" smtClean="0"/>
              <a:t>  سایت دانشگاه</a:t>
            </a:r>
            <a:r>
              <a:rPr lang="en-US" dirty="0" smtClean="0"/>
              <a:t> </a:t>
            </a:r>
            <a:r>
              <a:rPr lang="fa-IR" dirty="0" smtClean="0"/>
              <a:t> </a:t>
            </a:r>
            <a:r>
              <a:rPr lang="en-US" dirty="0" smtClean="0">
                <a:hlinkClick r:id="rId3"/>
              </a:rPr>
              <a:t>www.Shahroodut.ac.ir</a:t>
            </a:r>
            <a:endParaRPr lang="en-US" dirty="0" smtClean="0"/>
          </a:p>
          <a:p>
            <a:pPr lvl="1">
              <a:buFont typeface="Wingdings" pitchFamily="2" charset="2"/>
              <a:buChar char=""/>
              <a:defRPr/>
            </a:pPr>
            <a:r>
              <a:rPr lang="en-US" dirty="0"/>
              <a:t> </a:t>
            </a:r>
            <a:r>
              <a:rPr lang="fa-IR" dirty="0" smtClean="0"/>
              <a:t>سایت رکیتا </a:t>
            </a:r>
            <a:r>
              <a:rPr lang="en-US" dirty="0" smtClean="0">
                <a:hlinkClick r:id="rId4"/>
              </a:rPr>
              <a:t>www.rekita.ir</a:t>
            </a:r>
            <a:r>
              <a:rPr lang="en-US" dirty="0" smtClean="0"/>
              <a:t> </a:t>
            </a:r>
            <a:r>
              <a:rPr lang="fa-IR" dirty="0" smtClean="0"/>
              <a:t>  </a:t>
            </a:r>
            <a:r>
              <a:rPr lang="fa-IR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smtClean="0">
                <a:solidFill>
                  <a:schemeClr val="bg1">
                    <a:lumMod val="75000"/>
                  </a:schemeClr>
                </a:solidFill>
              </a:rPr>
              <a:t>cpp96</a:t>
            </a:r>
            <a:r>
              <a:rPr lang="en-US">
                <a:solidFill>
                  <a:schemeClr val="bg1">
                    <a:lumMod val="75000"/>
                  </a:schemeClr>
                </a:solidFill>
              </a:rPr>
              <a:t>2</a:t>
            </a:r>
            <a:r>
              <a:rPr lang="fa-IR" smtClean="0">
                <a:solidFill>
                  <a:schemeClr val="bg1">
                    <a:lumMod val="75000"/>
                  </a:schemeClr>
                </a:solidFill>
              </a:rPr>
              <a:t>)</a:t>
            </a:r>
            <a:endParaRPr lang="fa-IR" dirty="0" smtClean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86422" y="142852"/>
            <a:ext cx="3686172" cy="65403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rtl="1"/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- الگوریتم های حلقوی</a:t>
            </a:r>
            <a:endParaRPr lang="en-US" sz="3200" b="1" kern="12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raffic" panose="00000400000000000000" pitchFamily="2" charset="-78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00108"/>
            <a:ext cx="8229600" cy="4525963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Lotus" pitchFamily="2" charset="-78"/>
              </a:rPr>
              <a:t>تعریف اول</a:t>
            </a:r>
            <a:r>
              <a:rPr lang="fa-IR" sz="2800" b="1" dirty="0">
                <a:solidFill>
                  <a:srgbClr val="FF0000"/>
                </a:solidFill>
                <a:effectLst/>
                <a:cs typeface="B Lotus" pitchFamily="2" charset="-78"/>
              </a:rPr>
              <a:t>:</a:t>
            </a:r>
            <a:r>
              <a:rPr lang="fa-IR" sz="2800" b="1" dirty="0">
                <a:effectLst/>
                <a:cs typeface="B Lotus" pitchFamily="2" charset="-78"/>
              </a:rPr>
              <a:t> </a:t>
            </a:r>
            <a:r>
              <a:rPr lang="fa-IR" sz="2800" dirty="0">
                <a:effectLst/>
                <a:cs typeface="B Lotus" pitchFamily="2" charset="-78"/>
              </a:rPr>
              <a:t>مراحلی از الگوریتم که چندین بار اجرای آنها تکرار </a:t>
            </a:r>
            <a:r>
              <a:rPr lang="fa-IR" sz="2800" dirty="0" smtClean="0">
                <a:effectLst/>
                <a:cs typeface="B Lotus" pitchFamily="2" charset="-78"/>
              </a:rPr>
              <a:t>می‌گردد </a:t>
            </a:r>
            <a:r>
              <a:rPr lang="fa-IR" sz="2800" dirty="0">
                <a:effectLst/>
                <a:cs typeface="B Lotus" pitchFamily="2" charset="-78"/>
              </a:rPr>
              <a:t>تشکیل یک حلقه </a:t>
            </a:r>
            <a:r>
              <a:rPr lang="en-US" sz="2800" dirty="0">
                <a:effectLst/>
                <a:cs typeface="B Lotus" pitchFamily="2" charset="-78"/>
              </a:rPr>
              <a:t>(</a:t>
            </a:r>
            <a:r>
              <a:rPr lang="en-US" sz="2400" dirty="0">
                <a:effectLst/>
                <a:cs typeface="B Lotus" pitchFamily="2" charset="-78"/>
              </a:rPr>
              <a:t>LOOP</a:t>
            </a:r>
            <a:r>
              <a:rPr lang="en-US" sz="2800" dirty="0">
                <a:effectLst/>
                <a:cs typeface="B Lotus" pitchFamily="2" charset="-78"/>
              </a:rPr>
              <a:t>)</a:t>
            </a:r>
            <a:r>
              <a:rPr lang="fa-IR" sz="2800" dirty="0">
                <a:effectLst/>
                <a:cs typeface="B Lotus" pitchFamily="2" charset="-78"/>
              </a:rPr>
              <a:t> را </a:t>
            </a:r>
            <a:r>
              <a:rPr lang="fa-IR" sz="2800" dirty="0" smtClean="0">
                <a:effectLst/>
                <a:cs typeface="B Lotus" pitchFamily="2" charset="-78"/>
              </a:rPr>
              <a:t>می‌دهند</a:t>
            </a:r>
            <a:r>
              <a:rPr lang="fa-IR" sz="2800" dirty="0">
                <a:effectLst/>
                <a:cs typeface="B Lotus" pitchFamily="2" charset="-78"/>
              </a:rPr>
              <a:t>.</a:t>
            </a:r>
          </a:p>
          <a:p>
            <a:pPr lvl="1" algn="just" rtl="1">
              <a:buFont typeface="Wingdings" pitchFamily="2" charset="2"/>
              <a:buChar char=";"/>
            </a:pPr>
            <a:r>
              <a:rPr lang="fa-IR" sz="2400" dirty="0">
                <a:cs typeface="B Lotus" pitchFamily="2" charset="-78"/>
              </a:rPr>
              <a:t> برای ساختن یک حلقه از یک متغیر کمکی استفاده </a:t>
            </a:r>
            <a:r>
              <a:rPr lang="fa-IR" sz="2400" dirty="0" smtClean="0">
                <a:cs typeface="B Lotus" pitchFamily="2" charset="-78"/>
              </a:rPr>
              <a:t>می‌گردد</a:t>
            </a:r>
            <a:r>
              <a:rPr lang="fa-IR" sz="2400" dirty="0">
                <a:cs typeface="B Lotus" pitchFamily="2" charset="-78"/>
              </a:rPr>
              <a:t>، این متغیر را قبل از شروع حلقه با یک مقدار اولیه آماده </a:t>
            </a:r>
            <a:r>
              <a:rPr lang="fa-IR" sz="2400" dirty="0" smtClean="0">
                <a:cs typeface="B Lotus" pitchFamily="2" charset="-78"/>
              </a:rPr>
              <a:t>می‌سازیم </a:t>
            </a:r>
            <a:r>
              <a:rPr lang="fa-IR" sz="2400" dirty="0">
                <a:cs typeface="B Lotus" pitchFamily="2" charset="-78"/>
              </a:rPr>
              <a:t>و سپس معمولا“ در انتهای حلقه و قبل از بازگشت به ابتدای حلقه مقداری را به آن اضافه کرده و تحت یک شرائط خاص به مراحل قبل پرش </a:t>
            </a:r>
            <a:r>
              <a:rPr lang="fa-IR" sz="2400" dirty="0" smtClean="0">
                <a:cs typeface="B Lotus" pitchFamily="2" charset="-78"/>
              </a:rPr>
              <a:t>می‌نماییم.</a:t>
            </a:r>
          </a:p>
          <a:p>
            <a:pPr lvl="1" algn="just" rtl="1">
              <a:buFont typeface="Wingdings" pitchFamily="2" charset="2"/>
              <a:buChar char=";"/>
            </a:pPr>
            <a:endParaRPr lang="fa-IR" sz="2400" dirty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Lotus" pitchFamily="2" charset="-78"/>
              </a:rPr>
              <a:t>تعریف دوم:</a:t>
            </a:r>
            <a:r>
              <a:rPr lang="fa-IR" sz="2800" b="1" dirty="0">
                <a:cs typeface="B Lotus" pitchFamily="2" charset="-78"/>
              </a:rPr>
              <a:t> </a:t>
            </a:r>
            <a:r>
              <a:rPr lang="fa-IR" sz="2800" dirty="0">
                <a:effectLst/>
                <a:cs typeface="B Lotus" pitchFamily="2" charset="-78"/>
              </a:rPr>
              <a:t>مقداری که قبل از شروع حلقه به متغیر حلقه داده </a:t>
            </a:r>
            <a:r>
              <a:rPr lang="fa-IR" sz="2800" dirty="0" smtClean="0">
                <a:effectLst/>
                <a:cs typeface="B Lotus" pitchFamily="2" charset="-78"/>
              </a:rPr>
              <a:t>می‌شود </a:t>
            </a:r>
            <a:r>
              <a:rPr lang="fa-IR" sz="2800" dirty="0">
                <a:effectLst/>
                <a:cs typeface="B Lotus" pitchFamily="2" charset="-78"/>
              </a:rPr>
              <a:t>را </a:t>
            </a:r>
            <a:r>
              <a:rPr lang="fa-IR" sz="2800" b="1" dirty="0">
                <a:effectLst/>
                <a:cs typeface="B Lotus" pitchFamily="2" charset="-78"/>
              </a:rPr>
              <a:t>مقدار اولیه </a:t>
            </a:r>
            <a:r>
              <a:rPr lang="fa-IR" sz="2800" dirty="0">
                <a:effectLst/>
                <a:cs typeface="B Lotus" pitchFamily="2" charset="-78"/>
              </a:rPr>
              <a:t>یا شرط اولیه گویند</a:t>
            </a:r>
            <a:r>
              <a:rPr lang="fa-IR" sz="2800" dirty="0" smtClean="0">
                <a:effectLst/>
                <a:cs typeface="B Lotus" pitchFamily="2" charset="-78"/>
              </a:rPr>
              <a:t>.</a:t>
            </a:r>
          </a:p>
          <a:p>
            <a:pPr algn="just" rtl="1">
              <a:buFont typeface="Wingdings" pitchFamily="2" charset="2"/>
              <a:buChar char=";"/>
            </a:pPr>
            <a:endParaRPr lang="fa-IR" sz="2800" dirty="0">
              <a:effectLst/>
              <a:cs typeface="B Lotus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Lotus" pitchFamily="2" charset="-78"/>
              </a:rPr>
              <a:t>تعریف سوم:</a:t>
            </a:r>
            <a:r>
              <a:rPr lang="fa-IR" sz="2800" b="1" dirty="0">
                <a:cs typeface="B Lotus" pitchFamily="2" charset="-78"/>
              </a:rPr>
              <a:t> </a:t>
            </a:r>
            <a:r>
              <a:rPr lang="fa-IR" sz="2800" dirty="0">
                <a:effectLst/>
                <a:cs typeface="B Lotus" pitchFamily="2" charset="-78"/>
              </a:rPr>
              <a:t>مقداری که پس از یکبار اجرای مراحل حلقه به متغیر حلقه اضافه </a:t>
            </a:r>
            <a:r>
              <a:rPr lang="fa-IR" sz="2800" dirty="0" smtClean="0">
                <a:effectLst/>
                <a:cs typeface="B Lotus" pitchFamily="2" charset="-78"/>
              </a:rPr>
              <a:t>می‌شود </a:t>
            </a:r>
            <a:r>
              <a:rPr lang="fa-IR" sz="2800" dirty="0">
                <a:effectLst/>
                <a:cs typeface="B Lotus" pitchFamily="2" charset="-78"/>
              </a:rPr>
              <a:t>را </a:t>
            </a:r>
            <a:r>
              <a:rPr lang="fa-IR" sz="2800" b="1" dirty="0" smtClean="0">
                <a:solidFill>
                  <a:srgbClr val="C00000"/>
                </a:solidFill>
                <a:effectLst/>
                <a:cs typeface="B Lotus" pitchFamily="2" charset="-78"/>
              </a:rPr>
              <a:t>گام حلقه </a:t>
            </a:r>
            <a:r>
              <a:rPr lang="fa-IR" sz="2800" dirty="0" smtClean="0">
                <a:effectLst/>
                <a:cs typeface="B Lotus" pitchFamily="2" charset="-78"/>
              </a:rPr>
              <a:t>می‌نامند</a:t>
            </a:r>
            <a:r>
              <a:rPr lang="fa-IR" sz="2800" dirty="0">
                <a:effectLst/>
                <a:cs typeface="B Lotus" pitchFamily="2" charset="-78"/>
              </a:rPr>
              <a:t>.</a:t>
            </a:r>
            <a:endParaRPr lang="en-US" sz="2800" b="1" dirty="0">
              <a:cs typeface="B Lotus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31" name="Rectangle 7"/>
          <p:cNvSpPr>
            <a:spLocks noChangeArrowheads="1"/>
          </p:cNvSpPr>
          <p:nvPr/>
        </p:nvSpPr>
        <p:spPr bwMode="auto">
          <a:xfrm>
            <a:off x="4317784" y="343895"/>
            <a:ext cx="47500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a-IR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raffic" panose="00000400000000000000" pitchFamily="2" charset="-78"/>
              </a:rPr>
              <a:t>- حلقه های با تکرار مشخص</a:t>
            </a:r>
          </a:p>
        </p:txBody>
      </p:sp>
      <p:sp>
        <p:nvSpPr>
          <p:cNvPr id="717832" name="Rectangle 8"/>
          <p:cNvSpPr>
            <a:spLocks noChangeArrowheads="1"/>
          </p:cNvSpPr>
          <p:nvPr/>
        </p:nvSpPr>
        <p:spPr bwMode="auto">
          <a:xfrm>
            <a:off x="71406" y="1189009"/>
            <a:ext cx="8548715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fa-IR" b="1" dirty="0">
                <a:cs typeface="B Lotus" pitchFamily="2" charset="-78"/>
              </a:rPr>
              <a:t>در اين نوع حلقه</a:t>
            </a:r>
            <a:r>
              <a:rPr lang="fa-IR" b="1" dirty="0"/>
              <a:t>‌</a:t>
            </a:r>
            <a:r>
              <a:rPr lang="fa-IR" b="1" dirty="0">
                <a:cs typeface="B Lotus" pitchFamily="2" charset="-78"/>
              </a:rPr>
              <a:t>ها تعداد تكرار مشخص مي</a:t>
            </a:r>
            <a:r>
              <a:rPr lang="fa-IR" b="1" dirty="0"/>
              <a:t>‌</a:t>
            </a:r>
            <a:r>
              <a:rPr lang="fa-IR" b="1" dirty="0">
                <a:cs typeface="B Lotus" pitchFamily="2" charset="-78"/>
              </a:rPr>
              <a:t>باشد اين حلقه از اجزاء زير</a:t>
            </a:r>
            <a:endParaRPr lang="en-US" b="1" dirty="0">
              <a:cs typeface="B Lotus" pitchFamily="2" charset="-78"/>
            </a:endParaRPr>
          </a:p>
          <a:p>
            <a:pPr algn="r">
              <a:spcBef>
                <a:spcPct val="0"/>
              </a:spcBef>
              <a:buFontTx/>
              <a:buNone/>
            </a:pPr>
            <a:r>
              <a:rPr lang="fa-IR" b="1" dirty="0">
                <a:cs typeface="B Lotus" pitchFamily="2" charset="-78"/>
              </a:rPr>
              <a:t> تشكيل مي</a:t>
            </a:r>
            <a:r>
              <a:rPr lang="fa-IR" b="1" dirty="0"/>
              <a:t>‌</a:t>
            </a:r>
            <a:r>
              <a:rPr lang="fa-IR" b="1" dirty="0">
                <a:cs typeface="B Lotus" pitchFamily="2" charset="-78"/>
              </a:rPr>
              <a:t>شود:</a:t>
            </a:r>
          </a:p>
        </p:txBody>
      </p:sp>
      <p:sp>
        <p:nvSpPr>
          <p:cNvPr id="717833" name="Rectangle 9"/>
          <p:cNvSpPr>
            <a:spLocks noChangeArrowheads="1"/>
          </p:cNvSpPr>
          <p:nvPr/>
        </p:nvSpPr>
        <p:spPr bwMode="auto">
          <a:xfrm>
            <a:off x="214282" y="2468115"/>
            <a:ext cx="8069288" cy="22467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buFontTx/>
              <a:buNone/>
            </a:pPr>
            <a:r>
              <a:rPr lang="fa-IR" b="1" dirty="0">
                <a:solidFill>
                  <a:srgbClr val="336600"/>
                </a:solidFill>
                <a:cs typeface="B Lotus" pitchFamily="2" charset="-78"/>
              </a:rPr>
              <a:t>1ـ انديس حلقه </a:t>
            </a:r>
            <a:endParaRPr lang="en-US" b="1" dirty="0">
              <a:solidFill>
                <a:srgbClr val="336600"/>
              </a:solidFill>
              <a:cs typeface="B Lotus" pitchFamily="2" charset="-78"/>
            </a:endParaRPr>
          </a:p>
          <a:p>
            <a:pPr algn="r">
              <a:buFontTx/>
              <a:buNone/>
            </a:pPr>
            <a:r>
              <a:rPr lang="fa-IR" b="1" dirty="0">
                <a:solidFill>
                  <a:srgbClr val="336600"/>
                </a:solidFill>
                <a:cs typeface="B Lotus" pitchFamily="2" charset="-78"/>
              </a:rPr>
              <a:t>2ـ مقدار اوليه براي انديس حلقه </a:t>
            </a:r>
            <a:endParaRPr lang="en-US" b="1" dirty="0">
              <a:solidFill>
                <a:srgbClr val="336600"/>
              </a:solidFill>
              <a:cs typeface="B Lotus" pitchFamily="2" charset="-78"/>
            </a:endParaRPr>
          </a:p>
          <a:p>
            <a:pPr algn="r">
              <a:buFontTx/>
              <a:buNone/>
            </a:pPr>
            <a:r>
              <a:rPr lang="fa-IR" b="1" dirty="0">
                <a:solidFill>
                  <a:srgbClr val="336600"/>
                </a:solidFill>
                <a:cs typeface="B Lotus" pitchFamily="2" charset="-78"/>
              </a:rPr>
              <a:t>3- مقدار افزاينده براي انديس حلقه (</a:t>
            </a:r>
            <a:r>
              <a:rPr lang="fa-IR" b="1" dirty="0" smtClean="0">
                <a:solidFill>
                  <a:srgbClr val="336600"/>
                </a:solidFill>
                <a:cs typeface="B Lotus" pitchFamily="2" charset="-78"/>
              </a:rPr>
              <a:t>معمولاً </a:t>
            </a:r>
            <a:r>
              <a:rPr lang="fa-IR" b="1" dirty="0">
                <a:solidFill>
                  <a:srgbClr val="336600"/>
                </a:solidFill>
                <a:cs typeface="B Lotus" pitchFamily="2" charset="-78"/>
              </a:rPr>
              <a:t>يك واحد در هر مرحله)</a:t>
            </a:r>
            <a:endParaRPr lang="en-US" b="1" dirty="0">
              <a:solidFill>
                <a:srgbClr val="336600"/>
              </a:solidFill>
              <a:cs typeface="B Lotus" pitchFamily="2" charset="-78"/>
            </a:endParaRPr>
          </a:p>
          <a:p>
            <a:pPr algn="r">
              <a:buFontTx/>
              <a:buNone/>
            </a:pPr>
            <a:r>
              <a:rPr lang="fa-IR" b="1" dirty="0">
                <a:solidFill>
                  <a:srgbClr val="336600"/>
                </a:solidFill>
                <a:cs typeface="B Lotus" pitchFamily="2" charset="-78"/>
              </a:rPr>
              <a:t>4ـ مقدار نهايي (تعداد </a:t>
            </a:r>
            <a:r>
              <a:rPr lang="fa-IR" b="1" dirty="0" smtClean="0">
                <a:solidFill>
                  <a:srgbClr val="336600"/>
                </a:solidFill>
                <a:cs typeface="B Lotus" pitchFamily="2" charset="-78"/>
              </a:rPr>
              <a:t>تكرار </a:t>
            </a:r>
            <a:r>
              <a:rPr lang="fa-IR" b="1" dirty="0">
                <a:solidFill>
                  <a:srgbClr val="336600"/>
                </a:solidFill>
                <a:cs typeface="B Lotus" pitchFamily="2" charset="-78"/>
              </a:rPr>
              <a:t>حلقه)</a:t>
            </a:r>
            <a:endParaRPr lang="en-US" b="1" dirty="0">
              <a:solidFill>
                <a:srgbClr val="336600"/>
              </a:solidFill>
              <a:cs typeface="B Lotus" pitchFamily="2" charset="-78"/>
            </a:endParaRPr>
          </a:p>
          <a:p>
            <a:pPr algn="r">
              <a:buFontTx/>
              <a:buNone/>
            </a:pPr>
            <a:r>
              <a:rPr lang="fa-IR" b="1" dirty="0">
                <a:solidFill>
                  <a:srgbClr val="336600"/>
                </a:solidFill>
                <a:cs typeface="B Lotus" pitchFamily="2" charset="-78"/>
              </a:rPr>
              <a:t>5ـ شرطي براي كنترل تعداد تكرار حلقه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8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3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367" name="Text Box 15"/>
          <p:cNvSpPr txBox="1">
            <a:spLocks noChangeArrowheads="1"/>
          </p:cNvSpPr>
          <p:nvPr/>
        </p:nvSpPr>
        <p:spPr bwMode="auto">
          <a:xfrm>
            <a:off x="3581400" y="3733800"/>
            <a:ext cx="13716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r">
              <a:spcBef>
                <a:spcPct val="50000"/>
              </a:spcBef>
              <a:buFontTx/>
              <a:buNone/>
            </a:pPr>
            <a:r>
              <a:rPr lang="en-US"/>
              <a:t>yes</a:t>
            </a:r>
          </a:p>
        </p:txBody>
      </p:sp>
      <p:sp>
        <p:nvSpPr>
          <p:cNvPr id="740371" name="Text Box 19"/>
          <p:cNvSpPr txBox="1">
            <a:spLocks noChangeArrowheads="1"/>
          </p:cNvSpPr>
          <p:nvPr/>
        </p:nvSpPr>
        <p:spPr bwMode="auto">
          <a:xfrm>
            <a:off x="6858000" y="2438400"/>
            <a:ext cx="9906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Tx/>
              <a:buNone/>
            </a:pPr>
            <a:r>
              <a:rPr lang="en-US" dirty="0"/>
              <a:t>No</a:t>
            </a:r>
          </a:p>
        </p:txBody>
      </p:sp>
      <p:sp>
        <p:nvSpPr>
          <p:cNvPr id="740372" name="Rectangle 20"/>
          <p:cNvSpPr>
            <a:spLocks noChangeArrowheads="1"/>
          </p:cNvSpPr>
          <p:nvPr/>
        </p:nvSpPr>
        <p:spPr bwMode="auto">
          <a:xfrm>
            <a:off x="1578091" y="457200"/>
            <a:ext cx="734207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>
              <a:spcBef>
                <a:spcPct val="0"/>
              </a:spcBef>
              <a:buFontTx/>
              <a:buNone/>
              <a:tabLst>
                <a:tab pos="636588" algn="l"/>
              </a:tabLst>
            </a:pPr>
            <a:r>
              <a:rPr lang="fa-IR" dirty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در حالت كلي اين نوع حلقه‌ها بصورت زير نمايش داده مي‌شوند:</a:t>
            </a:r>
          </a:p>
        </p:txBody>
      </p:sp>
      <p:grpSp>
        <p:nvGrpSpPr>
          <p:cNvPr id="2" name="Group 18"/>
          <p:cNvGrpSpPr/>
          <p:nvPr/>
        </p:nvGrpSpPr>
        <p:grpSpPr>
          <a:xfrm>
            <a:off x="1676400" y="1571612"/>
            <a:ext cx="6110310" cy="3881916"/>
            <a:chOff x="1676400" y="1571612"/>
            <a:chExt cx="6110310" cy="3881916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676400" y="2174454"/>
              <a:ext cx="5256213" cy="3279074"/>
              <a:chOff x="2643" y="1758"/>
              <a:chExt cx="3975" cy="3156"/>
            </a:xfrm>
          </p:grpSpPr>
          <p:sp>
            <p:nvSpPr>
              <p:cNvPr id="740360" name="AutoShape 8"/>
              <p:cNvSpPr>
                <a:spLocks noChangeArrowheads="1"/>
              </p:cNvSpPr>
              <p:nvPr/>
            </p:nvSpPr>
            <p:spPr bwMode="auto">
              <a:xfrm>
                <a:off x="3747" y="2118"/>
                <a:ext cx="2871" cy="1032"/>
              </a:xfrm>
              <a:prstGeom prst="flowChartDecision">
                <a:avLst/>
              </a:prstGeom>
              <a:solidFill>
                <a:srgbClr val="FFCC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342900" indent="-342900" algn="ctr" rtl="0">
                  <a:buFontTx/>
                  <a:buNone/>
                </a:pPr>
                <a:r>
                  <a:rPr lang="ar-SA" sz="2000" b="1" dirty="0" smtClean="0">
                    <a:solidFill>
                      <a:srgbClr val="6600CC"/>
                    </a:solidFill>
                    <a:cs typeface="B Nazanin" pitchFamily="2" charset="-78"/>
                  </a:rPr>
                  <a:t>شرط يا شروط</a:t>
                </a:r>
                <a:endParaRPr lang="en-US" sz="2000" b="1" dirty="0">
                  <a:solidFill>
                    <a:srgbClr val="6600CC"/>
                  </a:solidFill>
                </a:endParaRPr>
              </a:p>
            </p:txBody>
          </p:sp>
          <p:sp>
            <p:nvSpPr>
              <p:cNvPr id="740361" name="Rectangle 9"/>
              <p:cNvSpPr>
                <a:spLocks noChangeArrowheads="1"/>
              </p:cNvSpPr>
              <p:nvPr/>
            </p:nvSpPr>
            <p:spPr bwMode="auto">
              <a:xfrm>
                <a:off x="4221" y="4066"/>
                <a:ext cx="1926" cy="848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342900" indent="-342900" algn="ctr" rtl="0">
                  <a:buFontTx/>
                  <a:buNone/>
                </a:pPr>
                <a:r>
                  <a:rPr lang="ar-SA" sz="2400" b="1" dirty="0" smtClean="0">
                    <a:solidFill>
                      <a:srgbClr val="6600CC"/>
                    </a:solidFill>
                    <a:cs typeface="B Nazanin" pitchFamily="2" charset="-78"/>
                  </a:rPr>
                  <a:t>م</a:t>
                </a:r>
                <a:r>
                  <a:rPr lang="fa-IR" sz="2400" b="1" dirty="0" smtClean="0">
                    <a:solidFill>
                      <a:srgbClr val="6600CC"/>
                    </a:solidFill>
                    <a:cs typeface="B Nazanin" pitchFamily="2" charset="-78"/>
                  </a:rPr>
                  <a:t>ج</a:t>
                </a:r>
                <a:r>
                  <a:rPr lang="ar-SA" sz="2400" b="1" dirty="0" smtClean="0">
                    <a:solidFill>
                      <a:srgbClr val="6600CC"/>
                    </a:solidFill>
                    <a:cs typeface="B Nazanin" pitchFamily="2" charset="-78"/>
                  </a:rPr>
                  <a:t>موعه دستورالعملها</a:t>
                </a:r>
                <a:endParaRPr lang="en-US" sz="2400" b="1" dirty="0">
                  <a:solidFill>
                    <a:srgbClr val="6600CC"/>
                  </a:solidFill>
                </a:endParaRPr>
              </a:p>
            </p:txBody>
          </p:sp>
          <p:sp>
            <p:nvSpPr>
              <p:cNvPr id="740362" name="Line 10"/>
              <p:cNvSpPr>
                <a:spLocks noChangeShapeType="1"/>
              </p:cNvSpPr>
              <p:nvPr/>
            </p:nvSpPr>
            <p:spPr bwMode="auto">
              <a:xfrm>
                <a:off x="5169" y="3164"/>
                <a:ext cx="0" cy="8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363" name="Line 11"/>
              <p:cNvSpPr>
                <a:spLocks noChangeShapeType="1"/>
              </p:cNvSpPr>
              <p:nvPr/>
            </p:nvSpPr>
            <p:spPr bwMode="auto">
              <a:xfrm flipH="1">
                <a:off x="2655" y="4557"/>
                <a:ext cx="153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364" name="Line 12"/>
              <p:cNvSpPr>
                <a:spLocks noChangeShapeType="1"/>
              </p:cNvSpPr>
              <p:nvPr/>
            </p:nvSpPr>
            <p:spPr bwMode="auto">
              <a:xfrm flipV="1">
                <a:off x="2643" y="1758"/>
                <a:ext cx="12" cy="27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365" name="Line 13"/>
              <p:cNvSpPr>
                <a:spLocks noChangeShapeType="1"/>
              </p:cNvSpPr>
              <p:nvPr/>
            </p:nvSpPr>
            <p:spPr bwMode="auto">
              <a:xfrm flipH="1" flipV="1">
                <a:off x="2655" y="1758"/>
                <a:ext cx="249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" name="Line 10"/>
            <p:cNvSpPr>
              <a:spLocks noChangeShapeType="1"/>
            </p:cNvSpPr>
            <p:nvPr/>
          </p:nvSpPr>
          <p:spPr bwMode="auto">
            <a:xfrm>
              <a:off x="5000628" y="1571612"/>
              <a:ext cx="0" cy="9288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16" name="Straight Arrow Connector 15"/>
            <p:cNvCxnSpPr>
              <a:stCxn id="740360" idx="3"/>
            </p:cNvCxnSpPr>
            <p:nvPr/>
          </p:nvCxnSpPr>
          <p:spPr bwMode="auto">
            <a:xfrm flipV="1">
              <a:off x="6932613" y="3071810"/>
              <a:ext cx="854097" cy="12806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5" name="Straight Arrow Connector 14"/>
            <p:cNvCxnSpPr/>
            <p:nvPr/>
          </p:nvCxnSpPr>
          <p:spPr bwMode="auto">
            <a:xfrm>
              <a:off x="1714480" y="2170412"/>
              <a:ext cx="3286148" cy="1588"/>
            </a:xfrm>
            <a:prstGeom prst="straightConnector1">
              <a:avLst/>
            </a:prstGeom>
            <a:noFill/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0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0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740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0367" grpId="0"/>
      <p:bldP spid="74037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762000" y="1828800"/>
            <a:ext cx="7924800" cy="4495800"/>
            <a:chOff x="480" y="1152"/>
            <a:chExt cx="4992" cy="2832"/>
          </a:xfrm>
        </p:grpSpPr>
        <p:sp>
          <p:nvSpPr>
            <p:cNvPr id="718856" name="Rectangle 8"/>
            <p:cNvSpPr>
              <a:spLocks noChangeArrowheads="1"/>
            </p:cNvSpPr>
            <p:nvPr/>
          </p:nvSpPr>
          <p:spPr bwMode="auto">
            <a:xfrm>
              <a:off x="1291" y="1152"/>
              <a:ext cx="1646" cy="324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>
                <a:buFontTx/>
                <a:buNone/>
              </a:pPr>
              <a:r>
                <a:rPr lang="en-US" sz="2200" b="1"/>
                <a:t>i            1 </a:t>
              </a:r>
            </a:p>
          </p:txBody>
        </p:sp>
        <p:sp>
          <p:nvSpPr>
            <p:cNvPr id="718857" name="Line 9"/>
            <p:cNvSpPr>
              <a:spLocks noChangeShapeType="1"/>
            </p:cNvSpPr>
            <p:nvPr/>
          </p:nvSpPr>
          <p:spPr bwMode="auto">
            <a:xfrm flipH="1">
              <a:off x="2021" y="1289"/>
              <a:ext cx="35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58" name="Line 10"/>
            <p:cNvSpPr>
              <a:spLocks noChangeShapeType="1"/>
            </p:cNvSpPr>
            <p:nvPr/>
          </p:nvSpPr>
          <p:spPr bwMode="auto">
            <a:xfrm>
              <a:off x="2126" y="1476"/>
              <a:ext cx="0" cy="2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59" name="Line 11"/>
            <p:cNvSpPr>
              <a:spLocks noChangeShapeType="1"/>
            </p:cNvSpPr>
            <p:nvPr/>
          </p:nvSpPr>
          <p:spPr bwMode="auto">
            <a:xfrm>
              <a:off x="2126" y="3175"/>
              <a:ext cx="0" cy="24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60" name="Line 12"/>
            <p:cNvSpPr>
              <a:spLocks noChangeShapeType="1"/>
            </p:cNvSpPr>
            <p:nvPr/>
          </p:nvSpPr>
          <p:spPr bwMode="auto">
            <a:xfrm>
              <a:off x="2114" y="2324"/>
              <a:ext cx="0" cy="5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61" name="AutoShape 13"/>
            <p:cNvSpPr>
              <a:spLocks noChangeArrowheads="1"/>
            </p:cNvSpPr>
            <p:nvPr/>
          </p:nvSpPr>
          <p:spPr bwMode="auto">
            <a:xfrm>
              <a:off x="946" y="1739"/>
              <a:ext cx="2344" cy="580"/>
            </a:xfrm>
            <a:prstGeom prst="flowChartDecision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200" b="1" dirty="0" err="1" smtClean="0"/>
                <a:t>i</a:t>
              </a:r>
              <a:r>
                <a:rPr lang="en-US" sz="2200" b="1" dirty="0"/>
                <a:t>&lt;=n </a:t>
              </a:r>
            </a:p>
          </p:txBody>
        </p:sp>
        <p:sp>
          <p:nvSpPr>
            <p:cNvPr id="718862" name="Line 14"/>
            <p:cNvSpPr>
              <a:spLocks noChangeShapeType="1"/>
            </p:cNvSpPr>
            <p:nvPr/>
          </p:nvSpPr>
          <p:spPr bwMode="auto">
            <a:xfrm>
              <a:off x="3290" y="2034"/>
              <a:ext cx="94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63" name="Text Box 15"/>
            <p:cNvSpPr txBox="1">
              <a:spLocks noChangeArrowheads="1"/>
            </p:cNvSpPr>
            <p:nvPr/>
          </p:nvSpPr>
          <p:spPr bwMode="auto">
            <a:xfrm>
              <a:off x="1575" y="2391"/>
              <a:ext cx="588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1800" b="1" dirty="0"/>
                <a:t>yes</a:t>
              </a:r>
            </a:p>
          </p:txBody>
        </p:sp>
        <p:sp>
          <p:nvSpPr>
            <p:cNvPr id="718864" name="Text Box 16"/>
            <p:cNvSpPr txBox="1">
              <a:spLocks noChangeArrowheads="1"/>
            </p:cNvSpPr>
            <p:nvPr/>
          </p:nvSpPr>
          <p:spPr bwMode="auto">
            <a:xfrm>
              <a:off x="3302" y="1728"/>
              <a:ext cx="588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1800" b="1" dirty="0"/>
                <a:t>No</a:t>
              </a:r>
            </a:p>
          </p:txBody>
        </p:sp>
        <p:sp>
          <p:nvSpPr>
            <p:cNvPr id="718865" name="Rectangle 17"/>
            <p:cNvSpPr>
              <a:spLocks noChangeArrowheads="1"/>
            </p:cNvSpPr>
            <p:nvPr/>
          </p:nvSpPr>
          <p:spPr bwMode="auto">
            <a:xfrm>
              <a:off x="1303" y="2839"/>
              <a:ext cx="1647" cy="324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ar-SA" sz="2200" b="1">
                  <a:cs typeface="B Nazanin" pitchFamily="2" charset="-78"/>
                </a:rPr>
                <a:t>مجموعه دستورات حلقه</a:t>
              </a:r>
              <a:r>
                <a:rPr lang="en-US" sz="2200" b="1">
                  <a:cs typeface="B Nazanin" pitchFamily="2" charset="-78"/>
                </a:rPr>
                <a:t> </a:t>
              </a:r>
              <a:endParaRPr lang="en-US" sz="2200" b="1"/>
            </a:p>
          </p:txBody>
        </p:sp>
        <p:sp>
          <p:nvSpPr>
            <p:cNvPr id="718866" name="Rectangle 18"/>
            <p:cNvSpPr>
              <a:spLocks noChangeArrowheads="1"/>
            </p:cNvSpPr>
            <p:nvPr/>
          </p:nvSpPr>
          <p:spPr bwMode="auto">
            <a:xfrm>
              <a:off x="1303" y="3418"/>
              <a:ext cx="1647" cy="323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200" b="1">
                  <a:cs typeface="Roya" pitchFamily="2" charset="-78"/>
                </a:rPr>
                <a:t>i            i+1</a:t>
              </a:r>
              <a:endParaRPr lang="en-US" sz="2200" b="1"/>
            </a:p>
          </p:txBody>
        </p:sp>
        <p:sp>
          <p:nvSpPr>
            <p:cNvPr id="718867" name="Line 19"/>
            <p:cNvSpPr>
              <a:spLocks noChangeShapeType="1"/>
            </p:cNvSpPr>
            <p:nvPr/>
          </p:nvSpPr>
          <p:spPr bwMode="auto">
            <a:xfrm>
              <a:off x="2126" y="3741"/>
              <a:ext cx="0" cy="24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68" name="Line 20"/>
            <p:cNvSpPr>
              <a:spLocks noChangeShapeType="1"/>
            </p:cNvSpPr>
            <p:nvPr/>
          </p:nvSpPr>
          <p:spPr bwMode="auto">
            <a:xfrm flipH="1">
              <a:off x="1867" y="3549"/>
              <a:ext cx="35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69" name="Line 21"/>
            <p:cNvSpPr>
              <a:spLocks noChangeShapeType="1"/>
            </p:cNvSpPr>
            <p:nvPr/>
          </p:nvSpPr>
          <p:spPr bwMode="auto">
            <a:xfrm flipH="1">
              <a:off x="480" y="3984"/>
              <a:ext cx="164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70" name="Line 22"/>
            <p:cNvSpPr>
              <a:spLocks noChangeShapeType="1"/>
            </p:cNvSpPr>
            <p:nvPr/>
          </p:nvSpPr>
          <p:spPr bwMode="auto">
            <a:xfrm flipV="1">
              <a:off x="480" y="1557"/>
              <a:ext cx="0" cy="242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71" name="Line 23"/>
            <p:cNvSpPr>
              <a:spLocks noChangeShapeType="1"/>
            </p:cNvSpPr>
            <p:nvPr/>
          </p:nvSpPr>
          <p:spPr bwMode="auto">
            <a:xfrm>
              <a:off x="480" y="1557"/>
              <a:ext cx="164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72" name="Text Box 24"/>
            <p:cNvSpPr txBox="1">
              <a:spLocks noChangeArrowheads="1"/>
            </p:cNvSpPr>
            <p:nvPr/>
          </p:nvSpPr>
          <p:spPr bwMode="auto">
            <a:xfrm>
              <a:off x="4296" y="1869"/>
              <a:ext cx="1176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ar-SA" sz="2200" b="1">
                  <a:cs typeface="B Nazanin" pitchFamily="2" charset="-78"/>
                </a:rPr>
                <a:t>اتمام كار حلقه</a:t>
              </a:r>
              <a:r>
                <a:rPr lang="en-US" sz="2200" b="1">
                  <a:cs typeface="B Nazanin" pitchFamily="2" charset="-78"/>
                </a:rPr>
                <a:t> </a:t>
              </a:r>
              <a:endParaRPr lang="en-US" sz="2200" b="1"/>
            </a:p>
          </p:txBody>
        </p:sp>
      </p:grpSp>
      <p:sp>
        <p:nvSpPr>
          <p:cNvPr id="718873" name="Rectangle 25"/>
          <p:cNvSpPr>
            <a:spLocks noChangeArrowheads="1"/>
          </p:cNvSpPr>
          <p:nvPr/>
        </p:nvSpPr>
        <p:spPr bwMode="auto">
          <a:xfrm>
            <a:off x="1785918" y="405450"/>
            <a:ext cx="719139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Low">
              <a:buFont typeface="Wingdings" pitchFamily="2" charset="2"/>
              <a:buChar char=";"/>
            </a:pPr>
            <a:r>
              <a:rPr lang="fa-IR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 اين </a:t>
            </a:r>
            <a:r>
              <a:rPr lang="fa-IR" dirty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حلقه‌ها را غالباً با فلوچارت بصورت زير نمايش </a:t>
            </a:r>
            <a:r>
              <a:rPr lang="fa-IR" dirty="0" smtClean="0">
                <a:solidFill>
                  <a:schemeClr val="tx2"/>
                </a:solidFill>
                <a:latin typeface="+mj-lt"/>
                <a:ea typeface="+mj-ea"/>
                <a:cs typeface="B Lotus" pitchFamily="2" charset="-78"/>
              </a:rPr>
              <a:t>مي‌دهند:</a:t>
            </a:r>
            <a:endParaRPr lang="fa-IR" dirty="0">
              <a:solidFill>
                <a:srgbClr val="A50021"/>
              </a:solidFill>
              <a:cs typeface="Titr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64" y="571488"/>
            <a:ext cx="5686436" cy="1143000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فلوچارتی </a:t>
            </a:r>
            <a:r>
              <a:rPr lang="fa-IR" sz="2800" dirty="0">
                <a:cs typeface="B Lotus" pitchFamily="2" charset="-78"/>
              </a:rPr>
              <a:t>رسم کنید که یک عدد بزرگتر از صفر را خوانده سپس به تعداد آن </a:t>
            </a:r>
            <a:r>
              <a:rPr lang="fa-IR" sz="2800" dirty="0" smtClean="0">
                <a:cs typeface="B Lotus" pitchFamily="2" charset="-78"/>
              </a:rPr>
              <a:t>عدد، </a:t>
            </a:r>
            <a:r>
              <a:rPr lang="fa-IR" sz="2800" dirty="0">
                <a:cs typeface="B Lotus" pitchFamily="2" charset="-78"/>
              </a:rPr>
              <a:t>اعداد دیگری را خوانده مجموع و میانگین آنها را نمایش دهد</a:t>
            </a:r>
            <a:r>
              <a:rPr lang="fa-IR" sz="2400" dirty="0"/>
              <a:t>.</a:t>
            </a:r>
            <a:endParaRPr lang="en-US" dirty="0"/>
          </a:p>
        </p:txBody>
      </p:sp>
      <p:sp>
        <p:nvSpPr>
          <p:cNvPr id="55340" name="Rectangle 44"/>
          <p:cNvSpPr>
            <a:spLocks noGrp="1" noChangeArrowheads="1"/>
          </p:cNvSpPr>
          <p:nvPr>
            <p:ph type="body" idx="1"/>
          </p:nvPr>
        </p:nvSpPr>
        <p:spPr>
          <a:xfrm>
            <a:off x="5643570" y="2071678"/>
            <a:ext cx="2228808" cy="1785950"/>
          </a:xfrm>
        </p:spPr>
        <p:txBody>
          <a:bodyPr/>
          <a:lstStyle/>
          <a:p>
            <a:pPr algn="r" rtl="1"/>
            <a:r>
              <a:rPr lang="en-US" sz="2000" dirty="0">
                <a:effectLst/>
                <a:cs typeface="B Lotus" pitchFamily="2" charset="-78"/>
              </a:rPr>
              <a:t>N</a:t>
            </a:r>
            <a:r>
              <a:rPr lang="fa-IR" sz="2000" dirty="0">
                <a:effectLst/>
                <a:cs typeface="B Lotus" pitchFamily="2" charset="-78"/>
              </a:rPr>
              <a:t> عدد خوانده شده</a:t>
            </a:r>
          </a:p>
          <a:p>
            <a:pPr algn="r" rtl="1"/>
            <a:r>
              <a:rPr lang="en-US" sz="2000" dirty="0" smtClean="0">
                <a:effectLst/>
                <a:cs typeface="B Lotus" pitchFamily="2" charset="-78"/>
              </a:rPr>
              <a:t>C</a:t>
            </a:r>
            <a:r>
              <a:rPr lang="fa-IR" sz="2000" dirty="0" smtClean="0">
                <a:effectLst/>
                <a:cs typeface="B Lotus" pitchFamily="2" charset="-78"/>
              </a:rPr>
              <a:t> شمارنده </a:t>
            </a:r>
            <a:endParaRPr lang="fa-IR" sz="2000" dirty="0">
              <a:effectLst/>
              <a:cs typeface="B Lotus" pitchFamily="2" charset="-78"/>
            </a:endParaRPr>
          </a:p>
          <a:p>
            <a:pPr algn="r" rtl="1"/>
            <a:r>
              <a:rPr lang="en-US" sz="2000" dirty="0" smtClean="0">
                <a:effectLst/>
                <a:cs typeface="B Lotus" pitchFamily="2" charset="-78"/>
              </a:rPr>
              <a:t>S</a:t>
            </a:r>
            <a:r>
              <a:rPr lang="fa-IR" sz="2000" dirty="0" smtClean="0">
                <a:effectLst/>
                <a:cs typeface="B Lotus" pitchFamily="2" charset="-78"/>
              </a:rPr>
              <a:t> مجموع</a:t>
            </a:r>
            <a:endParaRPr lang="fa-IR" sz="2000" dirty="0">
              <a:effectLst/>
              <a:cs typeface="B Lotus" pitchFamily="2" charset="-78"/>
            </a:endParaRPr>
          </a:p>
          <a:p>
            <a:pPr algn="r" rtl="1"/>
            <a:r>
              <a:rPr lang="en-US" sz="2000" dirty="0" smtClean="0">
                <a:effectLst/>
                <a:cs typeface="B Lotus" pitchFamily="2" charset="-78"/>
              </a:rPr>
              <a:t>A</a:t>
            </a:r>
            <a:r>
              <a:rPr lang="fa-IR" sz="2000" dirty="0" smtClean="0">
                <a:effectLst/>
                <a:cs typeface="B Lotus" pitchFamily="2" charset="-78"/>
              </a:rPr>
              <a:t> اعداد</a:t>
            </a:r>
            <a:endParaRPr lang="en-US" sz="2000" dirty="0">
              <a:effectLst/>
              <a:cs typeface="B Lotus" pitchFamily="2" charset="-78"/>
            </a:endParaRPr>
          </a:p>
        </p:txBody>
      </p:sp>
      <p:grpSp>
        <p:nvGrpSpPr>
          <p:cNvPr id="2" name="Group 62"/>
          <p:cNvGrpSpPr/>
          <p:nvPr/>
        </p:nvGrpSpPr>
        <p:grpSpPr>
          <a:xfrm>
            <a:off x="871209" y="428604"/>
            <a:ext cx="1760774" cy="3071834"/>
            <a:chOff x="871209" y="428604"/>
            <a:chExt cx="1760774" cy="3071834"/>
          </a:xfrm>
        </p:grpSpPr>
        <p:sp>
          <p:nvSpPr>
            <p:cNvPr id="55302" name="Line 6"/>
            <p:cNvSpPr>
              <a:spLocks noChangeShapeType="1"/>
            </p:cNvSpPr>
            <p:nvPr/>
          </p:nvSpPr>
          <p:spPr bwMode="auto">
            <a:xfrm>
              <a:off x="1652580" y="938480"/>
              <a:ext cx="0" cy="3054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5300" name="Oval 4"/>
            <p:cNvSpPr>
              <a:spLocks noChangeArrowheads="1"/>
            </p:cNvSpPr>
            <p:nvPr/>
          </p:nvSpPr>
          <p:spPr bwMode="auto">
            <a:xfrm>
              <a:off x="1166107" y="428604"/>
              <a:ext cx="975098" cy="50987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 dirty="0"/>
                <a:t>شروع</a:t>
              </a:r>
              <a:endParaRPr lang="en-US" sz="2000" i="1" dirty="0"/>
            </a:p>
          </p:txBody>
        </p:sp>
        <p:sp>
          <p:nvSpPr>
            <p:cNvPr id="55303" name="AutoShape 7"/>
            <p:cNvSpPr>
              <a:spLocks noChangeArrowheads="1"/>
            </p:cNvSpPr>
            <p:nvPr/>
          </p:nvSpPr>
          <p:spPr bwMode="auto">
            <a:xfrm>
              <a:off x="970226" y="1243957"/>
              <a:ext cx="1366860" cy="408800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/>
                <a:t>N</a:t>
              </a:r>
            </a:p>
          </p:txBody>
        </p:sp>
        <p:sp>
          <p:nvSpPr>
            <p:cNvPr id="55305" name="Line 9"/>
            <p:cNvSpPr>
              <a:spLocks noChangeShapeType="1"/>
            </p:cNvSpPr>
            <p:nvPr/>
          </p:nvSpPr>
          <p:spPr bwMode="auto">
            <a:xfrm>
              <a:off x="1652580" y="1652757"/>
              <a:ext cx="0" cy="3054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5306" name="Rectangle 10"/>
            <p:cNvSpPr>
              <a:spLocks noChangeArrowheads="1"/>
            </p:cNvSpPr>
            <p:nvPr/>
          </p:nvSpPr>
          <p:spPr bwMode="auto">
            <a:xfrm>
              <a:off x="871209" y="1958234"/>
              <a:ext cx="1562740" cy="61095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endParaRPr lang="en-US" sz="2000" i="1"/>
            </a:p>
          </p:txBody>
        </p:sp>
        <p:sp>
          <p:nvSpPr>
            <p:cNvPr id="55308" name="Text Box 12"/>
            <p:cNvSpPr txBox="1">
              <a:spLocks noChangeArrowheads="1"/>
            </p:cNvSpPr>
            <p:nvPr/>
          </p:nvSpPr>
          <p:spPr bwMode="auto">
            <a:xfrm>
              <a:off x="1458852" y="1958234"/>
              <a:ext cx="250482" cy="566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endParaRPr lang="en-US" sz="2000" i="1"/>
            </a:p>
          </p:txBody>
        </p:sp>
        <p:sp>
          <p:nvSpPr>
            <p:cNvPr id="55309" name="Text Box 13"/>
            <p:cNvSpPr txBox="1">
              <a:spLocks noChangeArrowheads="1"/>
            </p:cNvSpPr>
            <p:nvPr/>
          </p:nvSpPr>
          <p:spPr bwMode="auto">
            <a:xfrm>
              <a:off x="1166107" y="1927346"/>
              <a:ext cx="1465876" cy="646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rtl="0">
                <a:buNone/>
              </a:pPr>
              <a:r>
                <a:rPr lang="en-US" sz="1800" i="1" dirty="0"/>
                <a:t>C ← 0</a:t>
              </a:r>
            </a:p>
            <a:p>
              <a:pPr algn="l" rtl="0">
                <a:buNone/>
              </a:pPr>
              <a:r>
                <a:rPr lang="en-US" sz="1800" i="1" dirty="0"/>
                <a:t>S ← 0</a:t>
              </a:r>
            </a:p>
          </p:txBody>
        </p:sp>
        <p:sp>
          <p:nvSpPr>
            <p:cNvPr id="55310" name="Line 14"/>
            <p:cNvSpPr>
              <a:spLocks noChangeShapeType="1"/>
            </p:cNvSpPr>
            <p:nvPr/>
          </p:nvSpPr>
          <p:spPr bwMode="auto">
            <a:xfrm>
              <a:off x="1617322" y="2571744"/>
              <a:ext cx="45719" cy="9286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</p:grpSp>
      <p:sp>
        <p:nvSpPr>
          <p:cNvPr id="55314" name="AutoShape 18"/>
          <p:cNvSpPr>
            <a:spLocks noChangeArrowheads="1"/>
          </p:cNvSpPr>
          <p:nvPr/>
        </p:nvSpPr>
        <p:spPr bwMode="auto">
          <a:xfrm>
            <a:off x="1197639" y="3469852"/>
            <a:ext cx="878234" cy="815354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2000" i="1" dirty="0" smtClean="0"/>
              <a:t>C&lt;N</a:t>
            </a:r>
            <a:endParaRPr lang="en-US" sz="2000" i="1" dirty="0"/>
          </a:p>
        </p:txBody>
      </p:sp>
      <p:grpSp>
        <p:nvGrpSpPr>
          <p:cNvPr id="3" name="Group 61"/>
          <p:cNvGrpSpPr/>
          <p:nvPr/>
        </p:nvGrpSpPr>
        <p:grpSpPr>
          <a:xfrm>
            <a:off x="1919495" y="3384542"/>
            <a:ext cx="2077195" cy="1830408"/>
            <a:chOff x="1919495" y="3384542"/>
            <a:chExt cx="2077195" cy="1830408"/>
          </a:xfrm>
        </p:grpSpPr>
        <p:grpSp>
          <p:nvGrpSpPr>
            <p:cNvPr id="4" name="Group 40"/>
            <p:cNvGrpSpPr/>
            <p:nvPr/>
          </p:nvGrpSpPr>
          <p:grpSpPr>
            <a:xfrm>
              <a:off x="1919495" y="3384542"/>
              <a:ext cx="2077195" cy="1830408"/>
              <a:chOff x="1919495" y="3384542"/>
              <a:chExt cx="2077195" cy="1830408"/>
            </a:xfrm>
          </p:grpSpPr>
          <p:sp>
            <p:nvSpPr>
              <p:cNvPr id="55320" name="AutoShape 24"/>
              <p:cNvSpPr>
                <a:spLocks noChangeArrowheads="1"/>
              </p:cNvSpPr>
              <p:nvPr/>
            </p:nvSpPr>
            <p:spPr bwMode="auto">
              <a:xfrm>
                <a:off x="2532966" y="3588941"/>
                <a:ext cx="1463724" cy="815354"/>
              </a:xfrm>
              <a:prstGeom prst="flowChart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000" i="1"/>
              </a:p>
            </p:txBody>
          </p:sp>
          <p:graphicFrame>
            <p:nvGraphicFramePr>
              <p:cNvPr id="55321" name="Object 25"/>
              <p:cNvGraphicFramePr>
                <a:graphicFrameLocks noGrp="1" noChangeAspect="1"/>
              </p:cNvGraphicFramePr>
              <p:nvPr>
                <p:ph sz="half" idx="4294967295"/>
              </p:nvPr>
            </p:nvGraphicFramePr>
            <p:xfrm>
              <a:off x="2825711" y="3788849"/>
              <a:ext cx="688811" cy="292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634" name="Equation" r:id="rId3" imgW="507960" imgH="203040" progId="Equation.3">
                      <p:embed/>
                    </p:oleObj>
                  </mc:Choice>
                  <mc:Fallback>
                    <p:oleObj name="Equation" r:id="rId3" imgW="507960" imgH="203040" progId="Equation.3">
                      <p:embed/>
                      <p:pic>
                        <p:nvPicPr>
                          <p:cNvPr id="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25711" y="3788849"/>
                            <a:ext cx="688811" cy="2920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5323" name="Oval 27"/>
              <p:cNvSpPr>
                <a:spLocks noChangeArrowheads="1"/>
              </p:cNvSpPr>
              <p:nvPr/>
            </p:nvSpPr>
            <p:spPr bwMode="auto">
              <a:xfrm>
                <a:off x="2689198" y="4705073"/>
                <a:ext cx="1239860" cy="509877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rtl="0">
                  <a:buNone/>
                </a:pPr>
                <a:r>
                  <a:rPr lang="fa-IR" sz="2000" i="1" dirty="0"/>
                  <a:t>پایان</a:t>
                </a:r>
                <a:endParaRPr lang="en-US" sz="2000" i="1" dirty="0"/>
              </a:p>
            </p:txBody>
          </p:sp>
          <p:sp>
            <p:nvSpPr>
              <p:cNvPr id="55324" name="Line 28"/>
              <p:cNvSpPr>
                <a:spLocks noChangeShapeType="1"/>
              </p:cNvSpPr>
              <p:nvPr/>
            </p:nvSpPr>
            <p:spPr bwMode="auto">
              <a:xfrm>
                <a:off x="3312184" y="4357694"/>
                <a:ext cx="0" cy="30547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sz="2000" i="1"/>
              </a:p>
            </p:txBody>
          </p:sp>
          <p:sp>
            <p:nvSpPr>
              <p:cNvPr id="55325" name="Text Box 29"/>
              <p:cNvSpPr txBox="1">
                <a:spLocks noChangeArrowheads="1"/>
              </p:cNvSpPr>
              <p:nvPr/>
            </p:nvSpPr>
            <p:spPr bwMode="auto">
              <a:xfrm>
                <a:off x="1919495" y="3384542"/>
                <a:ext cx="417592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rtl="0">
                  <a:buNone/>
                </a:pPr>
                <a:r>
                  <a:rPr lang="en-US" sz="2000" i="1" dirty="0" smtClean="0"/>
                  <a:t>N</a:t>
                </a:r>
                <a:endParaRPr lang="en-US" sz="2000" i="1" dirty="0"/>
              </a:p>
            </p:txBody>
          </p:sp>
        </p:grpSp>
        <p:sp>
          <p:nvSpPr>
            <p:cNvPr id="55319" name="Line 23"/>
            <p:cNvSpPr>
              <a:spLocks noChangeShapeType="1"/>
            </p:cNvSpPr>
            <p:nvPr/>
          </p:nvSpPr>
          <p:spPr bwMode="auto">
            <a:xfrm>
              <a:off x="2044342" y="3894418"/>
              <a:ext cx="4886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</p:grpSp>
      <p:grpSp>
        <p:nvGrpSpPr>
          <p:cNvPr id="5" name="Group 63"/>
          <p:cNvGrpSpPr/>
          <p:nvPr/>
        </p:nvGrpSpPr>
        <p:grpSpPr>
          <a:xfrm>
            <a:off x="871209" y="4096571"/>
            <a:ext cx="1366860" cy="1224155"/>
            <a:chOff x="871209" y="4096571"/>
            <a:chExt cx="1366860" cy="1224155"/>
          </a:xfrm>
        </p:grpSpPr>
        <p:sp>
          <p:nvSpPr>
            <p:cNvPr id="55318" name="Line 22"/>
            <p:cNvSpPr>
              <a:spLocks noChangeShapeType="1"/>
            </p:cNvSpPr>
            <p:nvPr/>
          </p:nvSpPr>
          <p:spPr bwMode="auto">
            <a:xfrm>
              <a:off x="1652580" y="4300972"/>
              <a:ext cx="0" cy="3054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5326" name="Text Box 30"/>
            <p:cNvSpPr txBox="1">
              <a:spLocks noChangeArrowheads="1"/>
            </p:cNvSpPr>
            <p:nvPr/>
          </p:nvSpPr>
          <p:spPr bwMode="auto">
            <a:xfrm>
              <a:off x="1166107" y="4096571"/>
              <a:ext cx="40549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rtl="0">
                <a:buNone/>
              </a:pPr>
              <a:r>
                <a:rPr lang="en-US" sz="2000" i="1" dirty="0" smtClean="0"/>
                <a:t>Y</a:t>
              </a:r>
              <a:endParaRPr lang="en-US" sz="2000" i="1" dirty="0"/>
            </a:p>
          </p:txBody>
        </p:sp>
        <p:sp>
          <p:nvSpPr>
            <p:cNvPr id="55327" name="AutoShape 31"/>
            <p:cNvSpPr>
              <a:spLocks noChangeArrowheads="1"/>
            </p:cNvSpPr>
            <p:nvPr/>
          </p:nvSpPr>
          <p:spPr bwMode="auto">
            <a:xfrm>
              <a:off x="871209" y="4606449"/>
              <a:ext cx="1366860" cy="408800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/>
                <a:t>A</a:t>
              </a:r>
            </a:p>
          </p:txBody>
        </p:sp>
        <p:sp>
          <p:nvSpPr>
            <p:cNvPr id="55328" name="Line 32"/>
            <p:cNvSpPr>
              <a:spLocks noChangeShapeType="1"/>
            </p:cNvSpPr>
            <p:nvPr/>
          </p:nvSpPr>
          <p:spPr bwMode="auto">
            <a:xfrm>
              <a:off x="1652580" y="5015249"/>
              <a:ext cx="0" cy="3054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</p:grpSp>
      <p:grpSp>
        <p:nvGrpSpPr>
          <p:cNvPr id="6" name="Group 68"/>
          <p:cNvGrpSpPr/>
          <p:nvPr/>
        </p:nvGrpSpPr>
        <p:grpSpPr>
          <a:xfrm>
            <a:off x="1067091" y="6136078"/>
            <a:ext cx="1173131" cy="507631"/>
            <a:chOff x="1067091" y="6136078"/>
            <a:chExt cx="1173131" cy="507631"/>
          </a:xfrm>
        </p:grpSpPr>
        <p:sp>
          <p:nvSpPr>
            <p:cNvPr id="55332" name="Rectangle 36"/>
            <p:cNvSpPr>
              <a:spLocks noChangeArrowheads="1"/>
            </p:cNvSpPr>
            <p:nvPr/>
          </p:nvSpPr>
          <p:spPr bwMode="auto">
            <a:xfrm>
              <a:off x="1067091" y="6136078"/>
              <a:ext cx="1173131" cy="50763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sz="2000" i="1"/>
            </a:p>
          </p:txBody>
        </p:sp>
        <p:graphicFrame>
          <p:nvGraphicFramePr>
            <p:cNvPr id="55334" name="Object 38"/>
            <p:cNvGraphicFramePr>
              <a:graphicFrameLocks noGrp="1" noChangeAspect="1"/>
            </p:cNvGraphicFramePr>
            <p:nvPr>
              <p:ph sz="quarter" idx="4294967295"/>
            </p:nvPr>
          </p:nvGraphicFramePr>
          <p:xfrm>
            <a:off x="1067091" y="6232664"/>
            <a:ext cx="1173131" cy="2560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635" name="Equation" r:id="rId5" imgW="660240" imgH="177480" progId="Equation.3">
                    <p:embed/>
                  </p:oleObj>
                </mc:Choice>
                <mc:Fallback>
                  <p:oleObj name="Equation" r:id="rId5" imgW="660240" imgH="17748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67091" y="6232664"/>
                          <a:ext cx="1173131" cy="25606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Group 65"/>
          <p:cNvGrpSpPr/>
          <p:nvPr/>
        </p:nvGrpSpPr>
        <p:grpSpPr>
          <a:xfrm>
            <a:off x="285720" y="2975742"/>
            <a:ext cx="1357322" cy="3362491"/>
            <a:chOff x="285720" y="2975742"/>
            <a:chExt cx="1357322" cy="3362491"/>
          </a:xfrm>
        </p:grpSpPr>
        <p:sp>
          <p:nvSpPr>
            <p:cNvPr id="55336" name="Line 40"/>
            <p:cNvSpPr>
              <a:spLocks noChangeShapeType="1"/>
            </p:cNvSpPr>
            <p:nvPr/>
          </p:nvSpPr>
          <p:spPr bwMode="auto">
            <a:xfrm flipH="1">
              <a:off x="285720" y="6338232"/>
              <a:ext cx="7813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5337" name="Line 41"/>
            <p:cNvSpPr>
              <a:spLocks noChangeShapeType="1"/>
            </p:cNvSpPr>
            <p:nvPr/>
          </p:nvSpPr>
          <p:spPr bwMode="auto">
            <a:xfrm flipV="1">
              <a:off x="285720" y="2975742"/>
              <a:ext cx="0" cy="33624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5339" name="Line 43"/>
            <p:cNvSpPr>
              <a:spLocks noChangeShapeType="1"/>
            </p:cNvSpPr>
            <p:nvPr/>
          </p:nvSpPr>
          <p:spPr bwMode="auto">
            <a:xfrm>
              <a:off x="285720" y="2975742"/>
              <a:ext cx="1357322" cy="246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</p:grpSp>
      <p:graphicFrame>
        <p:nvGraphicFramePr>
          <p:cNvPr id="42" name="Table 41"/>
          <p:cNvGraphicFramePr>
            <a:graphicFrameLocks noGrp="1"/>
          </p:cNvGraphicFramePr>
          <p:nvPr/>
        </p:nvGraphicFramePr>
        <p:xfrm>
          <a:off x="4714877" y="3754430"/>
          <a:ext cx="3571899" cy="310357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92744"/>
                <a:gridCol w="681362"/>
                <a:gridCol w="759202"/>
                <a:gridCol w="736048"/>
                <a:gridCol w="702543"/>
              </a:tblGrid>
              <a:tr h="620714"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S/N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A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S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C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N</a:t>
                      </a:r>
                      <a:endParaRPr lang="fa-IR" dirty="0"/>
                    </a:p>
                  </a:txBody>
                  <a:tcPr/>
                </a:tc>
              </a:tr>
              <a:tr h="62071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</a:tr>
              <a:tr h="62071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62071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62071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" name="Group 55"/>
          <p:cNvGrpSpPr/>
          <p:nvPr/>
        </p:nvGrpSpPr>
        <p:grpSpPr>
          <a:xfrm>
            <a:off x="4714876" y="4357694"/>
            <a:ext cx="2143140" cy="523220"/>
            <a:chOff x="4714876" y="4357694"/>
            <a:chExt cx="2143140" cy="523220"/>
          </a:xfrm>
        </p:grpSpPr>
        <p:sp>
          <p:nvSpPr>
            <p:cNvPr id="43" name="TextBox 42"/>
            <p:cNvSpPr txBox="1"/>
            <p:nvPr/>
          </p:nvSpPr>
          <p:spPr>
            <a:xfrm>
              <a:off x="4714876" y="4357694"/>
              <a:ext cx="71438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>
                <a:buNone/>
              </a:pPr>
              <a:r>
                <a:rPr lang="en-US" dirty="0" smtClean="0"/>
                <a:t>3</a:t>
              </a:r>
              <a:endParaRPr lang="fa-IR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429256" y="4357694"/>
              <a:ext cx="71438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>
                <a:buNone/>
              </a:pPr>
              <a:r>
                <a:rPr lang="en-US" dirty="0" smtClean="0"/>
                <a:t>0</a:t>
              </a:r>
              <a:endParaRPr lang="fa-IR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143636" y="4357694"/>
              <a:ext cx="71438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>
                <a:buNone/>
              </a:pPr>
              <a:r>
                <a:rPr lang="en-US" dirty="0" smtClean="0"/>
                <a:t>0</a:t>
              </a:r>
              <a:endParaRPr lang="fa-IR" dirty="0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6858016" y="4357694"/>
            <a:ext cx="714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buNone/>
            </a:pPr>
            <a:r>
              <a:rPr lang="en-US" dirty="0" smtClean="0"/>
              <a:t>10</a:t>
            </a:r>
            <a:endParaRPr lang="fa-IR" dirty="0"/>
          </a:p>
        </p:txBody>
      </p:sp>
      <p:sp>
        <p:nvSpPr>
          <p:cNvPr id="47" name="TextBox 46"/>
          <p:cNvSpPr txBox="1"/>
          <p:nvPr/>
        </p:nvSpPr>
        <p:spPr>
          <a:xfrm>
            <a:off x="5429256" y="5000636"/>
            <a:ext cx="714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buNone/>
            </a:pPr>
            <a:r>
              <a:rPr lang="en-US" dirty="0" smtClean="0"/>
              <a:t>1</a:t>
            </a:r>
            <a:endParaRPr lang="fa-IR" dirty="0"/>
          </a:p>
        </p:txBody>
      </p:sp>
      <p:sp>
        <p:nvSpPr>
          <p:cNvPr id="48" name="TextBox 47"/>
          <p:cNvSpPr txBox="1"/>
          <p:nvPr/>
        </p:nvSpPr>
        <p:spPr>
          <a:xfrm>
            <a:off x="6143636" y="5000636"/>
            <a:ext cx="714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buNone/>
            </a:pPr>
            <a:r>
              <a:rPr lang="en-US" dirty="0" smtClean="0"/>
              <a:t>10</a:t>
            </a:r>
            <a:endParaRPr lang="fa-IR" dirty="0"/>
          </a:p>
        </p:txBody>
      </p:sp>
      <p:sp>
        <p:nvSpPr>
          <p:cNvPr id="49" name="TextBox 48"/>
          <p:cNvSpPr txBox="1"/>
          <p:nvPr/>
        </p:nvSpPr>
        <p:spPr>
          <a:xfrm>
            <a:off x="6858016" y="5000636"/>
            <a:ext cx="714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buNone/>
            </a:pPr>
            <a:r>
              <a:rPr lang="en-US" dirty="0" smtClean="0"/>
              <a:t>15</a:t>
            </a:r>
            <a:endParaRPr lang="fa-IR" dirty="0"/>
          </a:p>
        </p:txBody>
      </p:sp>
      <p:sp>
        <p:nvSpPr>
          <p:cNvPr id="50" name="TextBox 49"/>
          <p:cNvSpPr txBox="1"/>
          <p:nvPr/>
        </p:nvSpPr>
        <p:spPr>
          <a:xfrm>
            <a:off x="5429256" y="5643578"/>
            <a:ext cx="714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buNone/>
            </a:pPr>
            <a:r>
              <a:rPr lang="en-US" dirty="0" smtClean="0"/>
              <a:t>2</a:t>
            </a:r>
            <a:endParaRPr lang="fa-IR" dirty="0"/>
          </a:p>
        </p:txBody>
      </p:sp>
      <p:sp>
        <p:nvSpPr>
          <p:cNvPr id="51" name="TextBox 50"/>
          <p:cNvSpPr txBox="1"/>
          <p:nvPr/>
        </p:nvSpPr>
        <p:spPr>
          <a:xfrm>
            <a:off x="6143636" y="5643578"/>
            <a:ext cx="714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buNone/>
            </a:pPr>
            <a:r>
              <a:rPr lang="en-US" dirty="0" smtClean="0"/>
              <a:t>25</a:t>
            </a:r>
            <a:endParaRPr lang="fa-IR" dirty="0"/>
          </a:p>
        </p:txBody>
      </p:sp>
      <p:sp>
        <p:nvSpPr>
          <p:cNvPr id="52" name="TextBox 51"/>
          <p:cNvSpPr txBox="1"/>
          <p:nvPr/>
        </p:nvSpPr>
        <p:spPr>
          <a:xfrm>
            <a:off x="6858016" y="5643578"/>
            <a:ext cx="714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buNone/>
            </a:pPr>
            <a:r>
              <a:rPr lang="en-US" dirty="0" smtClean="0"/>
              <a:t>5</a:t>
            </a:r>
            <a:endParaRPr lang="fa-IR" dirty="0"/>
          </a:p>
        </p:txBody>
      </p:sp>
      <p:sp>
        <p:nvSpPr>
          <p:cNvPr id="53" name="TextBox 52"/>
          <p:cNvSpPr txBox="1"/>
          <p:nvPr/>
        </p:nvSpPr>
        <p:spPr>
          <a:xfrm>
            <a:off x="5429256" y="6215082"/>
            <a:ext cx="714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buNone/>
            </a:pPr>
            <a:r>
              <a:rPr lang="en-US" dirty="0" smtClean="0"/>
              <a:t>3</a:t>
            </a:r>
            <a:endParaRPr lang="fa-IR" dirty="0"/>
          </a:p>
        </p:txBody>
      </p:sp>
      <p:sp>
        <p:nvSpPr>
          <p:cNvPr id="54" name="TextBox 53"/>
          <p:cNvSpPr txBox="1"/>
          <p:nvPr/>
        </p:nvSpPr>
        <p:spPr>
          <a:xfrm>
            <a:off x="6143636" y="6215082"/>
            <a:ext cx="7143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buNone/>
            </a:pPr>
            <a:r>
              <a:rPr lang="en-US" dirty="0" smtClean="0"/>
              <a:t>30</a:t>
            </a:r>
            <a:endParaRPr lang="fa-IR" dirty="0"/>
          </a:p>
        </p:txBody>
      </p:sp>
      <p:sp>
        <p:nvSpPr>
          <p:cNvPr id="57" name="Oval 56"/>
          <p:cNvSpPr/>
          <p:nvPr/>
        </p:nvSpPr>
        <p:spPr bwMode="auto">
          <a:xfrm>
            <a:off x="4857752" y="4397600"/>
            <a:ext cx="428628" cy="42862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endParaRPr kumimoji="0" lang="fa-IR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8" name="Oval 57"/>
          <p:cNvSpPr/>
          <p:nvPr/>
        </p:nvSpPr>
        <p:spPr bwMode="auto">
          <a:xfrm>
            <a:off x="5572132" y="5040542"/>
            <a:ext cx="428628" cy="42862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endParaRPr kumimoji="0" lang="fa-IR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5572132" y="5643578"/>
            <a:ext cx="428628" cy="42862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endParaRPr kumimoji="0" lang="fa-IR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5572132" y="6215082"/>
            <a:ext cx="428628" cy="42862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endParaRPr kumimoji="0" lang="fa-IR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1" name="Flowchart: Document 60"/>
          <p:cNvSpPr/>
          <p:nvPr/>
        </p:nvSpPr>
        <p:spPr bwMode="auto">
          <a:xfrm>
            <a:off x="6143636" y="6143644"/>
            <a:ext cx="2071702" cy="714356"/>
          </a:xfrm>
          <a:prstGeom prst="flowChartDocumen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endParaRPr kumimoji="0" lang="fa-IR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grpSp>
        <p:nvGrpSpPr>
          <p:cNvPr id="9" name="Group 66"/>
          <p:cNvGrpSpPr/>
          <p:nvPr/>
        </p:nvGrpSpPr>
        <p:grpSpPr>
          <a:xfrm>
            <a:off x="1067091" y="5320726"/>
            <a:ext cx="1173131" cy="813107"/>
            <a:chOff x="1067091" y="5320726"/>
            <a:chExt cx="1173131" cy="813107"/>
          </a:xfrm>
        </p:grpSpPr>
        <p:grpSp>
          <p:nvGrpSpPr>
            <p:cNvPr id="10" name="Group 64"/>
            <p:cNvGrpSpPr/>
            <p:nvPr/>
          </p:nvGrpSpPr>
          <p:grpSpPr>
            <a:xfrm>
              <a:off x="1067091" y="5320726"/>
              <a:ext cx="1173131" cy="813107"/>
              <a:chOff x="1067091" y="5320726"/>
              <a:chExt cx="1173131" cy="813107"/>
            </a:xfrm>
          </p:grpSpPr>
          <p:sp>
            <p:nvSpPr>
              <p:cNvPr id="55329" name="Rectangle 33"/>
              <p:cNvSpPr>
                <a:spLocks noChangeArrowheads="1"/>
              </p:cNvSpPr>
              <p:nvPr/>
            </p:nvSpPr>
            <p:spPr bwMode="auto">
              <a:xfrm>
                <a:off x="1067091" y="5320726"/>
                <a:ext cx="1173131" cy="50763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sz="2000" i="1"/>
              </a:p>
            </p:txBody>
          </p:sp>
          <p:sp>
            <p:nvSpPr>
              <p:cNvPr id="55333" name="Line 37"/>
              <p:cNvSpPr>
                <a:spLocks noChangeShapeType="1"/>
              </p:cNvSpPr>
              <p:nvPr/>
            </p:nvSpPr>
            <p:spPr bwMode="auto">
              <a:xfrm>
                <a:off x="1652580" y="5828356"/>
                <a:ext cx="0" cy="30547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sz="2000" i="1"/>
              </a:p>
            </p:txBody>
          </p:sp>
        </p:grpSp>
        <p:graphicFrame>
          <p:nvGraphicFramePr>
            <p:cNvPr id="55330" name="Object 34"/>
            <p:cNvGraphicFramePr>
              <a:graphicFrameLocks noGrp="1" noChangeAspect="1"/>
            </p:cNvGraphicFramePr>
            <p:nvPr>
              <p:ph sz="quarter" idx="4294967295"/>
            </p:nvPr>
          </p:nvGraphicFramePr>
          <p:xfrm>
            <a:off x="1166107" y="5417309"/>
            <a:ext cx="927742" cy="2515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636" name="Equation" r:id="rId7" imgW="685800" imgH="177480" progId="Equation.3">
                    <p:embed/>
                  </p:oleObj>
                </mc:Choice>
                <mc:Fallback>
                  <p:oleObj name="Equation" r:id="rId7" imgW="685800" imgH="1774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66107" y="5417309"/>
                          <a:ext cx="927742" cy="25156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0" name="Oval 69"/>
          <p:cNvSpPr/>
          <p:nvPr/>
        </p:nvSpPr>
        <p:spPr bwMode="auto">
          <a:xfrm>
            <a:off x="5572132" y="4397600"/>
            <a:ext cx="428628" cy="42862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endParaRPr kumimoji="0" lang="fa-I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572396" y="6215082"/>
            <a:ext cx="5715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None/>
            </a:pPr>
            <a:r>
              <a:rPr lang="en-US" dirty="0" smtClean="0"/>
              <a:t>10</a:t>
            </a:r>
            <a:endParaRPr lang="fa-I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55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55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55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55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4" grpId="0" animBg="1"/>
      <p:bldP spid="55314" grpId="1" animBg="1"/>
      <p:bldP spid="55314" grpId="2" animBg="1"/>
      <p:bldP spid="55314" grpId="3" animBg="1"/>
      <p:bldP spid="55314" grpId="4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7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1" grpId="0" animBg="1"/>
      <p:bldP spid="70" grpId="0" animBg="1"/>
      <p:bldP spid="70" grpId="1" animBg="1"/>
      <p:bldP spid="7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/>
          <p:nvPr/>
        </p:nvGrpSpPr>
        <p:grpSpPr>
          <a:xfrm>
            <a:off x="1176559" y="3335656"/>
            <a:ext cx="3294820" cy="1828800"/>
            <a:chOff x="1176559" y="3335656"/>
            <a:chExt cx="3294820" cy="1828800"/>
          </a:xfrm>
        </p:grpSpPr>
        <p:sp>
          <p:nvSpPr>
            <p:cNvPr id="732175" name="Line 15"/>
            <p:cNvSpPr>
              <a:spLocks noChangeShapeType="1"/>
            </p:cNvSpPr>
            <p:nvPr/>
          </p:nvSpPr>
          <p:spPr bwMode="auto">
            <a:xfrm>
              <a:off x="2818805" y="4312921"/>
              <a:ext cx="0" cy="851535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32176" name="AutoShape 16"/>
            <p:cNvSpPr>
              <a:spLocks noChangeArrowheads="1"/>
            </p:cNvSpPr>
            <p:nvPr/>
          </p:nvSpPr>
          <p:spPr bwMode="auto">
            <a:xfrm>
              <a:off x="1176559" y="3335656"/>
              <a:ext cx="3294820" cy="982980"/>
            </a:xfrm>
            <a:prstGeom prst="flowChartDecision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/>
                <a:t>if  </a:t>
              </a:r>
              <a:r>
                <a:rPr lang="en-US" sz="2000" i="1" dirty="0" smtClean="0"/>
                <a:t> I</a:t>
              </a:r>
              <a:r>
                <a:rPr lang="en-US" sz="2000" i="1" dirty="0"/>
                <a:t>&lt;=</a:t>
              </a:r>
              <a:r>
                <a:rPr lang="en-US" sz="2000" i="1" dirty="0" smtClean="0"/>
                <a:t>n  then</a:t>
              </a:r>
              <a:endParaRPr lang="en-US" sz="2000" i="1" dirty="0"/>
            </a:p>
          </p:txBody>
        </p:sp>
        <p:sp>
          <p:nvSpPr>
            <p:cNvPr id="732178" name="Text Box 18"/>
            <p:cNvSpPr txBox="1">
              <a:spLocks noChangeArrowheads="1"/>
            </p:cNvSpPr>
            <p:nvPr/>
          </p:nvSpPr>
          <p:spPr bwMode="auto">
            <a:xfrm>
              <a:off x="2000551" y="4446271"/>
              <a:ext cx="826287" cy="411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1400" i="1" dirty="0">
                  <a:solidFill>
                    <a:srgbClr val="FF0000"/>
                  </a:solidFill>
                </a:rPr>
                <a:t>yes</a:t>
              </a:r>
            </a:p>
          </p:txBody>
        </p:sp>
      </p:grpSp>
      <p:grpSp>
        <p:nvGrpSpPr>
          <p:cNvPr id="3" name="Group 28"/>
          <p:cNvGrpSpPr/>
          <p:nvPr/>
        </p:nvGrpSpPr>
        <p:grpSpPr>
          <a:xfrm>
            <a:off x="1513960" y="214313"/>
            <a:ext cx="2461647" cy="3138488"/>
            <a:chOff x="1513960" y="214313"/>
            <a:chExt cx="2461647" cy="3138488"/>
          </a:xfrm>
        </p:grpSpPr>
        <p:sp>
          <p:nvSpPr>
            <p:cNvPr id="732168" name="Oval 8"/>
            <p:cNvSpPr>
              <a:spLocks noChangeArrowheads="1"/>
            </p:cNvSpPr>
            <p:nvPr/>
          </p:nvSpPr>
          <p:spPr bwMode="auto">
            <a:xfrm>
              <a:off x="2340247" y="214313"/>
              <a:ext cx="991544" cy="532448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600" i="1" dirty="0"/>
                <a:t>Begin</a:t>
              </a:r>
            </a:p>
          </p:txBody>
        </p:sp>
        <p:sp>
          <p:nvSpPr>
            <p:cNvPr id="732169" name="AutoShape 9"/>
            <p:cNvSpPr>
              <a:spLocks noChangeArrowheads="1"/>
            </p:cNvSpPr>
            <p:nvPr/>
          </p:nvSpPr>
          <p:spPr bwMode="auto">
            <a:xfrm>
              <a:off x="1513960" y="1158241"/>
              <a:ext cx="2392790" cy="685800"/>
            </a:xfrm>
            <a:prstGeom prst="parallelogram">
              <a:avLst>
                <a:gd name="adj" fmla="val 72396"/>
              </a:avLst>
            </a:prstGeom>
            <a:solidFill>
              <a:schemeClr val="accent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 smtClean="0"/>
                <a:t>n</a:t>
              </a:r>
              <a:endParaRPr lang="en-US" sz="2000" i="1" dirty="0"/>
            </a:p>
          </p:txBody>
        </p:sp>
        <p:sp>
          <p:nvSpPr>
            <p:cNvPr id="732170" name="Line 10"/>
            <p:cNvSpPr>
              <a:spLocks noChangeShapeType="1"/>
            </p:cNvSpPr>
            <p:nvPr/>
          </p:nvSpPr>
          <p:spPr bwMode="auto">
            <a:xfrm>
              <a:off x="2836019" y="746761"/>
              <a:ext cx="0" cy="41148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 dirty="0"/>
            </a:p>
          </p:txBody>
        </p:sp>
        <p:sp>
          <p:nvSpPr>
            <p:cNvPr id="732171" name="Line 11"/>
            <p:cNvSpPr>
              <a:spLocks noChangeShapeType="1"/>
            </p:cNvSpPr>
            <p:nvPr/>
          </p:nvSpPr>
          <p:spPr bwMode="auto">
            <a:xfrm>
              <a:off x="2836019" y="1858328"/>
              <a:ext cx="0" cy="41148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32172" name="Rectangle 12"/>
            <p:cNvSpPr>
              <a:spLocks noChangeArrowheads="1"/>
            </p:cNvSpPr>
            <p:nvPr/>
          </p:nvSpPr>
          <p:spPr bwMode="auto">
            <a:xfrm>
              <a:off x="1662003" y="2255521"/>
              <a:ext cx="2313604" cy="685800"/>
            </a:xfrm>
            <a:prstGeom prst="rect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/>
                <a:t>I           1 </a:t>
              </a:r>
            </a:p>
            <a:p>
              <a:pPr marL="342900" indent="-342900" algn="ctr" rtl="0">
                <a:buFontTx/>
                <a:buNone/>
              </a:pPr>
              <a:r>
                <a:rPr lang="en-US" sz="2000" i="1"/>
                <a:t>sum            0</a:t>
              </a:r>
            </a:p>
          </p:txBody>
        </p:sp>
        <p:sp>
          <p:nvSpPr>
            <p:cNvPr id="732173" name="Line 13"/>
            <p:cNvSpPr>
              <a:spLocks noChangeShapeType="1"/>
            </p:cNvSpPr>
            <p:nvPr/>
          </p:nvSpPr>
          <p:spPr bwMode="auto">
            <a:xfrm flipH="1">
              <a:off x="2572066" y="2486978"/>
              <a:ext cx="495772" cy="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32174" name="Line 14"/>
            <p:cNvSpPr>
              <a:spLocks noChangeShapeType="1"/>
            </p:cNvSpPr>
            <p:nvPr/>
          </p:nvSpPr>
          <p:spPr bwMode="auto">
            <a:xfrm>
              <a:off x="2836019" y="2941321"/>
              <a:ext cx="0" cy="41148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32182" name="Line 22"/>
            <p:cNvSpPr>
              <a:spLocks noChangeShapeType="1"/>
            </p:cNvSpPr>
            <p:nvPr/>
          </p:nvSpPr>
          <p:spPr bwMode="auto">
            <a:xfrm flipH="1">
              <a:off x="2722405" y="2786063"/>
              <a:ext cx="495772" cy="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4471379" y="3475673"/>
            <a:ext cx="3766492" cy="1810703"/>
            <a:chOff x="4471379" y="3475673"/>
            <a:chExt cx="3766492" cy="1810703"/>
          </a:xfrm>
        </p:grpSpPr>
        <p:sp>
          <p:nvSpPr>
            <p:cNvPr id="732177" name="Line 17"/>
            <p:cNvSpPr>
              <a:spLocks noChangeShapeType="1"/>
            </p:cNvSpPr>
            <p:nvPr/>
          </p:nvSpPr>
          <p:spPr bwMode="auto">
            <a:xfrm>
              <a:off x="4471379" y="3830003"/>
              <a:ext cx="1322059" cy="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32179" name="Text Box 19"/>
            <p:cNvSpPr txBox="1">
              <a:spLocks noChangeArrowheads="1"/>
            </p:cNvSpPr>
            <p:nvPr/>
          </p:nvSpPr>
          <p:spPr bwMode="auto">
            <a:xfrm>
              <a:off x="4488593" y="3475673"/>
              <a:ext cx="826287" cy="411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1400" i="1">
                  <a:solidFill>
                    <a:srgbClr val="FF0000"/>
                  </a:solidFill>
                </a:rPr>
                <a:t>No</a:t>
              </a:r>
            </a:p>
          </p:txBody>
        </p:sp>
        <p:sp>
          <p:nvSpPr>
            <p:cNvPr id="732180" name="AutoShape 20"/>
            <p:cNvSpPr>
              <a:spLocks noChangeArrowheads="1"/>
            </p:cNvSpPr>
            <p:nvPr/>
          </p:nvSpPr>
          <p:spPr bwMode="auto">
            <a:xfrm>
              <a:off x="5428495" y="3512821"/>
              <a:ext cx="2809376" cy="685800"/>
            </a:xfrm>
            <a:prstGeom prst="parallelogram">
              <a:avLst>
                <a:gd name="adj" fmla="val 85000"/>
              </a:avLst>
            </a:prstGeom>
            <a:solidFill>
              <a:schemeClr val="accent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 smtClean="0"/>
                <a:t>sum</a:t>
              </a:r>
              <a:endParaRPr lang="en-US" sz="2000" i="1" dirty="0"/>
            </a:p>
          </p:txBody>
        </p:sp>
        <p:sp>
          <p:nvSpPr>
            <p:cNvPr id="732181" name="Line 21"/>
            <p:cNvSpPr>
              <a:spLocks noChangeShapeType="1"/>
            </p:cNvSpPr>
            <p:nvPr/>
          </p:nvSpPr>
          <p:spPr bwMode="auto">
            <a:xfrm>
              <a:off x="6784983" y="4218623"/>
              <a:ext cx="0" cy="54864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32183" name="Oval 23"/>
            <p:cNvSpPr>
              <a:spLocks noChangeArrowheads="1"/>
            </p:cNvSpPr>
            <p:nvPr/>
          </p:nvSpPr>
          <p:spPr bwMode="auto">
            <a:xfrm>
              <a:off x="6289211" y="4724401"/>
              <a:ext cx="991544" cy="561975"/>
            </a:xfrm>
            <a:prstGeom prst="ellips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 i="1"/>
                <a:t>End</a:t>
              </a:r>
            </a:p>
          </p:txBody>
        </p:sp>
      </p:grpSp>
      <p:grpSp>
        <p:nvGrpSpPr>
          <p:cNvPr id="5" name="Group 31"/>
          <p:cNvGrpSpPr/>
          <p:nvPr/>
        </p:nvGrpSpPr>
        <p:grpSpPr>
          <a:xfrm>
            <a:off x="357158" y="3078481"/>
            <a:ext cx="2478861" cy="3703320"/>
            <a:chOff x="357158" y="3078481"/>
            <a:chExt cx="2478861" cy="3703320"/>
          </a:xfrm>
        </p:grpSpPr>
        <p:sp>
          <p:nvSpPr>
            <p:cNvPr id="732189" name="Line 29"/>
            <p:cNvSpPr>
              <a:spLocks noChangeShapeType="1"/>
            </p:cNvSpPr>
            <p:nvPr/>
          </p:nvSpPr>
          <p:spPr bwMode="auto">
            <a:xfrm>
              <a:off x="2836019" y="6370321"/>
              <a:ext cx="0" cy="41148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32190" name="Line 30"/>
            <p:cNvSpPr>
              <a:spLocks noChangeShapeType="1"/>
            </p:cNvSpPr>
            <p:nvPr/>
          </p:nvSpPr>
          <p:spPr bwMode="auto">
            <a:xfrm flipH="1">
              <a:off x="357158" y="6781801"/>
              <a:ext cx="2478861" cy="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32191" name="Line 31"/>
            <p:cNvSpPr>
              <a:spLocks noChangeShapeType="1"/>
            </p:cNvSpPr>
            <p:nvPr/>
          </p:nvSpPr>
          <p:spPr bwMode="auto">
            <a:xfrm flipV="1">
              <a:off x="357158" y="3078481"/>
              <a:ext cx="0" cy="370332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32192" name="Line 32"/>
            <p:cNvSpPr>
              <a:spLocks noChangeShapeType="1"/>
            </p:cNvSpPr>
            <p:nvPr/>
          </p:nvSpPr>
          <p:spPr bwMode="auto">
            <a:xfrm flipH="1">
              <a:off x="357158" y="3078481"/>
              <a:ext cx="2478861" cy="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 i="1"/>
            </a:p>
          </p:txBody>
        </p:sp>
      </p:grp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4429124" y="214290"/>
            <a:ext cx="4214842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Low"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 فلوچارتي </a:t>
            </a:r>
            <a:r>
              <a:rPr lang="fa-IR" dirty="0">
                <a:cs typeface="B Lotus" pitchFamily="2" charset="-78"/>
              </a:rPr>
              <a:t>رسم نمائيد كه </a:t>
            </a:r>
            <a:r>
              <a:rPr lang="fa-IR" dirty="0"/>
              <a:t>عدد</a:t>
            </a:r>
            <a:r>
              <a:rPr lang="fa-IR" dirty="0">
                <a:cs typeface="B Lotus" pitchFamily="2" charset="-78"/>
              </a:rPr>
              <a:t> </a:t>
            </a:r>
            <a:r>
              <a:rPr lang="en-US" dirty="0">
                <a:cs typeface="B Lotus" pitchFamily="2" charset="-78"/>
              </a:rPr>
              <a:t>n</a:t>
            </a:r>
            <a:r>
              <a:rPr lang="fa-IR" dirty="0">
                <a:cs typeface="B Lotus" pitchFamily="2" charset="-78"/>
              </a:rPr>
              <a:t> را از ورودي دريافت كرده</a:t>
            </a:r>
            <a:r>
              <a:rPr lang="fa-IR" dirty="0" smtClean="0">
                <a:cs typeface="B Lotus" pitchFamily="2" charset="-78"/>
              </a:rPr>
              <a:t>، </a:t>
            </a:r>
            <a:r>
              <a:rPr lang="fa-IR" dirty="0">
                <a:cs typeface="B Lotus" pitchFamily="2" charset="-78"/>
              </a:rPr>
              <a:t>مجموع اعداد از يك تا </a:t>
            </a:r>
            <a:r>
              <a:rPr lang="en-US" dirty="0">
                <a:cs typeface="B Lotus" pitchFamily="2" charset="-78"/>
              </a:rPr>
              <a:t>n</a:t>
            </a:r>
            <a:r>
              <a:rPr lang="fa-IR" dirty="0">
                <a:cs typeface="B Lotus" pitchFamily="2" charset="-78"/>
              </a:rPr>
              <a:t> را محاسبه كند.</a:t>
            </a:r>
          </a:p>
        </p:txBody>
      </p:sp>
      <p:grpSp>
        <p:nvGrpSpPr>
          <p:cNvPr id="6" name="Group 34"/>
          <p:cNvGrpSpPr/>
          <p:nvPr/>
        </p:nvGrpSpPr>
        <p:grpSpPr>
          <a:xfrm>
            <a:off x="1662003" y="5135881"/>
            <a:ext cx="2313604" cy="1234440"/>
            <a:chOff x="1662003" y="5135881"/>
            <a:chExt cx="2313604" cy="1234440"/>
          </a:xfrm>
        </p:grpSpPr>
        <p:grpSp>
          <p:nvGrpSpPr>
            <p:cNvPr id="7" name="Group 30"/>
            <p:cNvGrpSpPr/>
            <p:nvPr/>
          </p:nvGrpSpPr>
          <p:grpSpPr>
            <a:xfrm>
              <a:off x="1662003" y="5135881"/>
              <a:ext cx="2313604" cy="1234440"/>
              <a:chOff x="1662003" y="5135881"/>
              <a:chExt cx="2313604" cy="1234440"/>
            </a:xfrm>
          </p:grpSpPr>
          <p:sp>
            <p:nvSpPr>
              <p:cNvPr id="732184" name="Rectangle 24"/>
              <p:cNvSpPr>
                <a:spLocks noChangeArrowheads="1"/>
              </p:cNvSpPr>
              <p:nvPr/>
            </p:nvSpPr>
            <p:spPr bwMode="auto">
              <a:xfrm>
                <a:off x="1662003" y="5135881"/>
                <a:ext cx="2313604" cy="411480"/>
              </a:xfrm>
              <a:prstGeom prst="rect">
                <a:avLst/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342900" indent="-342900" algn="ctr" rtl="0">
                  <a:buFontTx/>
                  <a:buNone/>
                </a:pPr>
                <a:r>
                  <a:rPr lang="en-US" sz="2000" i="1" dirty="0"/>
                  <a:t>sum      </a:t>
                </a:r>
                <a:r>
                  <a:rPr lang="en-US" sz="2000" i="1" dirty="0" smtClean="0"/>
                  <a:t>     </a:t>
                </a:r>
                <a:r>
                  <a:rPr lang="en-US" sz="2000" i="1" dirty="0" err="1"/>
                  <a:t>sum+I</a:t>
                </a:r>
                <a:endParaRPr lang="en-US" sz="2000" i="1" dirty="0"/>
              </a:p>
            </p:txBody>
          </p:sp>
          <p:sp>
            <p:nvSpPr>
              <p:cNvPr id="732186" name="Rectangle 26"/>
              <p:cNvSpPr>
                <a:spLocks noChangeArrowheads="1"/>
              </p:cNvSpPr>
              <p:nvPr/>
            </p:nvSpPr>
            <p:spPr bwMode="auto">
              <a:xfrm>
                <a:off x="1662003" y="5958841"/>
                <a:ext cx="2313604" cy="411480"/>
              </a:xfrm>
              <a:prstGeom prst="rect">
                <a:avLst/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342900" indent="-342900" algn="ctr" rtl="0">
                  <a:buFontTx/>
                  <a:buNone/>
                </a:pPr>
                <a:r>
                  <a:rPr lang="en-US" sz="2000" i="1"/>
                  <a:t>I           I+1</a:t>
                </a:r>
              </a:p>
            </p:txBody>
          </p:sp>
          <p:sp>
            <p:nvSpPr>
              <p:cNvPr id="732187" name="Line 27"/>
              <p:cNvSpPr>
                <a:spLocks noChangeShapeType="1"/>
              </p:cNvSpPr>
              <p:nvPr/>
            </p:nvSpPr>
            <p:spPr bwMode="auto">
              <a:xfrm>
                <a:off x="2836019" y="5547361"/>
                <a:ext cx="0" cy="411480"/>
              </a:xfrm>
              <a:prstGeom prst="line">
                <a:avLst/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i="1"/>
              </a:p>
            </p:txBody>
          </p:sp>
        </p:grpSp>
        <p:sp>
          <p:nvSpPr>
            <p:cNvPr id="732188" name="Line 28"/>
            <p:cNvSpPr>
              <a:spLocks noChangeShapeType="1"/>
            </p:cNvSpPr>
            <p:nvPr/>
          </p:nvSpPr>
          <p:spPr bwMode="auto">
            <a:xfrm flipH="1">
              <a:off x="2419433" y="6176011"/>
              <a:ext cx="495772" cy="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32185" name="Line 25"/>
            <p:cNvSpPr>
              <a:spLocks noChangeShapeType="1"/>
            </p:cNvSpPr>
            <p:nvPr/>
          </p:nvSpPr>
          <p:spPr bwMode="auto">
            <a:xfrm flipH="1">
              <a:off x="2428614" y="5344478"/>
              <a:ext cx="495772" cy="0"/>
            </a:xfrm>
            <a:prstGeom prst="line">
              <a:avLst/>
            </a:prstGeom>
            <a:solidFill>
              <a:schemeClr val="accent5"/>
            </a:solidFill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40" name="Oval 8"/>
          <p:cNvSpPr>
            <a:spLocks noChangeArrowheads="1"/>
          </p:cNvSpPr>
          <p:nvPr/>
        </p:nvSpPr>
        <p:spPr bwMode="auto">
          <a:xfrm>
            <a:off x="2593975" y="142852"/>
            <a:ext cx="1214438" cy="366735"/>
          </a:xfrm>
          <a:prstGeom prst="ellipse">
            <a:avLst/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1400" i="1" dirty="0"/>
              <a:t>Begin</a:t>
            </a:r>
          </a:p>
        </p:txBody>
      </p:sp>
      <p:sp>
        <p:nvSpPr>
          <p:cNvPr id="735241" name="Line 9"/>
          <p:cNvSpPr>
            <a:spLocks noChangeShapeType="1"/>
          </p:cNvSpPr>
          <p:nvPr/>
        </p:nvSpPr>
        <p:spPr bwMode="auto">
          <a:xfrm>
            <a:off x="3214678" y="531794"/>
            <a:ext cx="0" cy="325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i="1"/>
          </a:p>
        </p:txBody>
      </p:sp>
      <p:sp>
        <p:nvSpPr>
          <p:cNvPr id="735242" name="Rectangle 10"/>
          <p:cNvSpPr>
            <a:spLocks noChangeArrowheads="1"/>
          </p:cNvSpPr>
          <p:nvPr/>
        </p:nvSpPr>
        <p:spPr bwMode="auto">
          <a:xfrm>
            <a:off x="1890714" y="1676400"/>
            <a:ext cx="2609848" cy="681030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1800" i="1" dirty="0"/>
              <a:t>I            </a:t>
            </a:r>
            <a:r>
              <a:rPr lang="en-US" sz="1800" i="1" dirty="0" smtClean="0"/>
              <a:t>1 </a:t>
            </a:r>
            <a:endParaRPr lang="en-US" sz="1800" i="1" dirty="0"/>
          </a:p>
          <a:p>
            <a:pPr marL="342900" indent="-342900" algn="ctr" rtl="0">
              <a:buFontTx/>
              <a:buNone/>
            </a:pPr>
            <a:r>
              <a:rPr lang="en-US" sz="1800" i="1" dirty="0"/>
              <a:t>max            a</a:t>
            </a:r>
          </a:p>
          <a:p>
            <a:pPr marL="342900" indent="-342900" algn="ctr" rtl="0">
              <a:buFontTx/>
              <a:buNone/>
            </a:pPr>
            <a:r>
              <a:rPr lang="en-US" sz="1800" i="1" dirty="0"/>
              <a:t>      </a:t>
            </a:r>
          </a:p>
        </p:txBody>
      </p:sp>
      <p:sp>
        <p:nvSpPr>
          <p:cNvPr id="735243" name="Line 11"/>
          <p:cNvSpPr>
            <a:spLocks noChangeShapeType="1"/>
          </p:cNvSpPr>
          <p:nvPr/>
        </p:nvSpPr>
        <p:spPr bwMode="auto">
          <a:xfrm flipH="1">
            <a:off x="2892418" y="1857364"/>
            <a:ext cx="6080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 i="1"/>
          </a:p>
        </p:txBody>
      </p:sp>
      <p:sp>
        <p:nvSpPr>
          <p:cNvPr id="735245" name="Line 13"/>
          <p:cNvSpPr>
            <a:spLocks noChangeShapeType="1"/>
          </p:cNvSpPr>
          <p:nvPr/>
        </p:nvSpPr>
        <p:spPr bwMode="auto">
          <a:xfrm>
            <a:off x="3352800" y="3511550"/>
            <a:ext cx="0" cy="67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i="1" dirty="0"/>
          </a:p>
        </p:txBody>
      </p:sp>
      <p:sp>
        <p:nvSpPr>
          <p:cNvPr id="735246" name="AutoShape 14"/>
          <p:cNvSpPr>
            <a:spLocks noChangeArrowheads="1"/>
          </p:cNvSpPr>
          <p:nvPr/>
        </p:nvSpPr>
        <p:spPr bwMode="auto">
          <a:xfrm>
            <a:off x="1447800" y="2732088"/>
            <a:ext cx="4041775" cy="779462"/>
          </a:xfrm>
          <a:prstGeom prst="flowChartDecision">
            <a:avLst/>
          </a:prstGeom>
          <a:solidFill>
            <a:schemeClr val="accent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2000" i="1" dirty="0"/>
              <a:t>if </a:t>
            </a:r>
            <a:r>
              <a:rPr lang="en-US" sz="2000" i="1" dirty="0" smtClean="0"/>
              <a:t>   </a:t>
            </a:r>
            <a:r>
              <a:rPr lang="en-US" sz="2000" i="1" dirty="0" err="1" smtClean="0"/>
              <a:t>i</a:t>
            </a:r>
            <a:r>
              <a:rPr lang="en-US" sz="2000" i="1" dirty="0" smtClean="0"/>
              <a:t>&lt;n   then</a:t>
            </a:r>
            <a:endParaRPr lang="en-US" sz="2000" i="1" dirty="0"/>
          </a:p>
        </p:txBody>
      </p:sp>
      <p:sp>
        <p:nvSpPr>
          <p:cNvPr id="735247" name="Line 15"/>
          <p:cNvSpPr>
            <a:spLocks noChangeShapeType="1"/>
          </p:cNvSpPr>
          <p:nvPr/>
        </p:nvSpPr>
        <p:spPr bwMode="auto">
          <a:xfrm>
            <a:off x="5486400" y="3124200"/>
            <a:ext cx="5969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i="1"/>
          </a:p>
        </p:txBody>
      </p:sp>
      <p:sp>
        <p:nvSpPr>
          <p:cNvPr id="735248" name="Text Box 16"/>
          <p:cNvSpPr txBox="1">
            <a:spLocks noChangeArrowheads="1"/>
          </p:cNvSpPr>
          <p:nvPr/>
        </p:nvSpPr>
        <p:spPr bwMode="auto">
          <a:xfrm>
            <a:off x="2630481" y="3429000"/>
            <a:ext cx="101282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1400" i="1" dirty="0">
                <a:solidFill>
                  <a:srgbClr val="FF0000"/>
                </a:solidFill>
              </a:rPr>
              <a:t>yes</a:t>
            </a:r>
          </a:p>
        </p:txBody>
      </p:sp>
      <p:sp>
        <p:nvSpPr>
          <p:cNvPr id="735249" name="Text Box 17"/>
          <p:cNvSpPr txBox="1">
            <a:spLocks noChangeArrowheads="1"/>
          </p:cNvSpPr>
          <p:nvPr/>
        </p:nvSpPr>
        <p:spPr bwMode="auto">
          <a:xfrm>
            <a:off x="5000628" y="2744785"/>
            <a:ext cx="10160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rtl="0">
              <a:buFontTx/>
              <a:buNone/>
            </a:pPr>
            <a:r>
              <a:rPr lang="en-US" sz="1400" i="1" dirty="0">
                <a:solidFill>
                  <a:srgbClr val="FF0000"/>
                </a:solidFill>
              </a:rPr>
              <a:t>No</a:t>
            </a:r>
          </a:p>
        </p:txBody>
      </p:sp>
      <p:sp>
        <p:nvSpPr>
          <p:cNvPr id="735250" name="AutoShape 18"/>
          <p:cNvSpPr>
            <a:spLocks noChangeArrowheads="1"/>
          </p:cNvSpPr>
          <p:nvPr/>
        </p:nvSpPr>
        <p:spPr bwMode="auto">
          <a:xfrm>
            <a:off x="5513388" y="2928934"/>
            <a:ext cx="3130578" cy="549279"/>
          </a:xfrm>
          <a:prstGeom prst="parallelogram">
            <a:avLst>
              <a:gd name="adj" fmla="val 177186"/>
            </a:avLst>
          </a:prstGeom>
          <a:solidFill>
            <a:schemeClr val="accent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2000" i="1" dirty="0" smtClean="0"/>
              <a:t>max</a:t>
            </a:r>
            <a:endParaRPr lang="en-US" sz="2000" i="1" dirty="0"/>
          </a:p>
        </p:txBody>
      </p:sp>
      <p:sp>
        <p:nvSpPr>
          <p:cNvPr id="735251" name="Line 19"/>
          <p:cNvSpPr>
            <a:spLocks noChangeShapeType="1"/>
          </p:cNvSpPr>
          <p:nvPr/>
        </p:nvSpPr>
        <p:spPr bwMode="auto">
          <a:xfrm>
            <a:off x="7143768" y="3482975"/>
            <a:ext cx="0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i="1"/>
          </a:p>
        </p:txBody>
      </p:sp>
      <p:sp>
        <p:nvSpPr>
          <p:cNvPr id="735252" name="Line 20"/>
          <p:cNvSpPr>
            <a:spLocks noChangeShapeType="1"/>
          </p:cNvSpPr>
          <p:nvPr/>
        </p:nvSpPr>
        <p:spPr bwMode="auto">
          <a:xfrm flipH="1">
            <a:off x="3035294" y="2143116"/>
            <a:ext cx="6080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 i="1" dirty="0"/>
          </a:p>
        </p:txBody>
      </p:sp>
      <p:sp>
        <p:nvSpPr>
          <p:cNvPr id="735253" name="Oval 21"/>
          <p:cNvSpPr>
            <a:spLocks noChangeArrowheads="1"/>
          </p:cNvSpPr>
          <p:nvPr/>
        </p:nvSpPr>
        <p:spPr bwMode="auto">
          <a:xfrm>
            <a:off x="6530975" y="3894138"/>
            <a:ext cx="1214438" cy="652462"/>
          </a:xfrm>
          <a:prstGeom prst="ellipse">
            <a:avLst/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2000" i="1"/>
              <a:t>End</a:t>
            </a:r>
          </a:p>
        </p:txBody>
      </p:sp>
      <p:sp>
        <p:nvSpPr>
          <p:cNvPr id="735254" name="Rectangle 22"/>
          <p:cNvSpPr>
            <a:spLocks noChangeArrowheads="1"/>
          </p:cNvSpPr>
          <p:nvPr/>
        </p:nvSpPr>
        <p:spPr bwMode="auto">
          <a:xfrm>
            <a:off x="1925638" y="6183313"/>
            <a:ext cx="2838450" cy="325437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2000" i="1"/>
              <a:t>i           i+1</a:t>
            </a:r>
          </a:p>
        </p:txBody>
      </p:sp>
      <p:sp>
        <p:nvSpPr>
          <p:cNvPr id="735255" name="Line 23"/>
          <p:cNvSpPr>
            <a:spLocks noChangeShapeType="1"/>
          </p:cNvSpPr>
          <p:nvPr/>
        </p:nvSpPr>
        <p:spPr bwMode="auto">
          <a:xfrm>
            <a:off x="3429000" y="5868988"/>
            <a:ext cx="0" cy="325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i="1"/>
          </a:p>
        </p:txBody>
      </p:sp>
      <p:sp>
        <p:nvSpPr>
          <p:cNvPr id="735256" name="Line 24"/>
          <p:cNvSpPr>
            <a:spLocks noChangeShapeType="1"/>
          </p:cNvSpPr>
          <p:nvPr/>
        </p:nvSpPr>
        <p:spPr bwMode="auto">
          <a:xfrm flipH="1">
            <a:off x="2897188" y="6399213"/>
            <a:ext cx="60801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 i="1"/>
          </a:p>
        </p:txBody>
      </p:sp>
      <p:sp>
        <p:nvSpPr>
          <p:cNvPr id="735257" name="Line 25"/>
          <p:cNvSpPr>
            <a:spLocks noChangeShapeType="1"/>
          </p:cNvSpPr>
          <p:nvPr/>
        </p:nvSpPr>
        <p:spPr bwMode="auto">
          <a:xfrm>
            <a:off x="3428992" y="6519863"/>
            <a:ext cx="0" cy="327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i="1"/>
          </a:p>
        </p:txBody>
      </p:sp>
      <p:sp>
        <p:nvSpPr>
          <p:cNvPr id="735258" name="Line 26"/>
          <p:cNvSpPr>
            <a:spLocks noChangeShapeType="1"/>
          </p:cNvSpPr>
          <p:nvPr/>
        </p:nvSpPr>
        <p:spPr bwMode="auto">
          <a:xfrm flipH="1" flipV="1">
            <a:off x="998540" y="6715148"/>
            <a:ext cx="2430452" cy="6982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i="1"/>
          </a:p>
        </p:txBody>
      </p:sp>
      <p:sp>
        <p:nvSpPr>
          <p:cNvPr id="735259" name="Line 27"/>
          <p:cNvSpPr>
            <a:spLocks noChangeShapeType="1"/>
          </p:cNvSpPr>
          <p:nvPr/>
        </p:nvSpPr>
        <p:spPr bwMode="auto">
          <a:xfrm flipV="1">
            <a:off x="1000100" y="2500313"/>
            <a:ext cx="0" cy="4357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i="1"/>
          </a:p>
        </p:txBody>
      </p:sp>
      <p:sp>
        <p:nvSpPr>
          <p:cNvPr id="735260" name="Line 28"/>
          <p:cNvSpPr>
            <a:spLocks noChangeShapeType="1"/>
          </p:cNvSpPr>
          <p:nvPr/>
        </p:nvSpPr>
        <p:spPr bwMode="auto">
          <a:xfrm flipH="1">
            <a:off x="995354" y="2571744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i="1"/>
          </a:p>
        </p:txBody>
      </p:sp>
      <p:sp>
        <p:nvSpPr>
          <p:cNvPr id="735262" name="AutoShape 30"/>
          <p:cNvSpPr>
            <a:spLocks noChangeArrowheads="1"/>
          </p:cNvSpPr>
          <p:nvPr/>
        </p:nvSpPr>
        <p:spPr bwMode="auto">
          <a:xfrm>
            <a:off x="1685925" y="4186238"/>
            <a:ext cx="3446463" cy="542925"/>
          </a:xfrm>
          <a:prstGeom prst="parallelogram">
            <a:avLst>
              <a:gd name="adj" fmla="val 158699"/>
            </a:avLst>
          </a:prstGeom>
          <a:solidFill>
            <a:schemeClr val="accent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2000" i="1" dirty="0" smtClean="0"/>
              <a:t>a</a:t>
            </a:r>
            <a:endParaRPr lang="en-US" sz="2000" i="1" dirty="0"/>
          </a:p>
        </p:txBody>
      </p:sp>
      <p:sp>
        <p:nvSpPr>
          <p:cNvPr id="735263" name="Line 31"/>
          <p:cNvSpPr>
            <a:spLocks noChangeShapeType="1"/>
          </p:cNvSpPr>
          <p:nvPr/>
        </p:nvSpPr>
        <p:spPr bwMode="auto">
          <a:xfrm>
            <a:off x="3429000" y="4729163"/>
            <a:ext cx="0" cy="327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i="1"/>
          </a:p>
        </p:txBody>
      </p:sp>
      <p:sp>
        <p:nvSpPr>
          <p:cNvPr id="735264" name="AutoShape 32"/>
          <p:cNvSpPr>
            <a:spLocks noChangeArrowheads="1"/>
          </p:cNvSpPr>
          <p:nvPr/>
        </p:nvSpPr>
        <p:spPr bwMode="auto">
          <a:xfrm>
            <a:off x="1768479" y="857232"/>
            <a:ext cx="2732083" cy="500066"/>
          </a:xfrm>
          <a:prstGeom prst="parallelogram">
            <a:avLst>
              <a:gd name="adj" fmla="val 158699"/>
            </a:avLst>
          </a:prstGeom>
          <a:solidFill>
            <a:schemeClr val="accent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1800" i="1" dirty="0" err="1" smtClean="0"/>
              <a:t>n,a</a:t>
            </a:r>
            <a:endParaRPr lang="en-US" sz="1800" i="1" dirty="0"/>
          </a:p>
        </p:txBody>
      </p:sp>
      <p:sp>
        <p:nvSpPr>
          <p:cNvPr id="735265" name="Line 33"/>
          <p:cNvSpPr>
            <a:spLocks noChangeShapeType="1"/>
          </p:cNvSpPr>
          <p:nvPr/>
        </p:nvSpPr>
        <p:spPr bwMode="auto">
          <a:xfrm>
            <a:off x="3081338" y="1357298"/>
            <a:ext cx="0" cy="327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i="1"/>
          </a:p>
        </p:txBody>
      </p:sp>
      <p:sp>
        <p:nvSpPr>
          <p:cNvPr id="735266" name="AutoShape 34"/>
          <p:cNvSpPr>
            <a:spLocks noChangeArrowheads="1"/>
          </p:cNvSpPr>
          <p:nvPr/>
        </p:nvSpPr>
        <p:spPr bwMode="auto">
          <a:xfrm>
            <a:off x="1455738" y="5067300"/>
            <a:ext cx="4040187" cy="777875"/>
          </a:xfrm>
          <a:prstGeom prst="flowChartDecision">
            <a:avLst/>
          </a:prstGeom>
          <a:solidFill>
            <a:schemeClr val="accent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2000" i="1"/>
              <a:t>if  a &gt; max</a:t>
            </a:r>
          </a:p>
        </p:txBody>
      </p:sp>
      <p:sp>
        <p:nvSpPr>
          <p:cNvPr id="735267" name="Rectangle 35"/>
          <p:cNvSpPr>
            <a:spLocks noChangeArrowheads="1"/>
          </p:cNvSpPr>
          <p:nvPr/>
        </p:nvSpPr>
        <p:spPr bwMode="auto">
          <a:xfrm>
            <a:off x="6026150" y="5284788"/>
            <a:ext cx="2838450" cy="325437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rtl="0">
              <a:buFontTx/>
              <a:buNone/>
            </a:pPr>
            <a:r>
              <a:rPr lang="en-US" sz="2000" i="1"/>
              <a:t>max           a</a:t>
            </a:r>
          </a:p>
        </p:txBody>
      </p:sp>
      <p:sp>
        <p:nvSpPr>
          <p:cNvPr id="735268" name="Line 36"/>
          <p:cNvSpPr>
            <a:spLocks noChangeShapeType="1"/>
          </p:cNvSpPr>
          <p:nvPr/>
        </p:nvSpPr>
        <p:spPr bwMode="auto">
          <a:xfrm flipH="1">
            <a:off x="7315200" y="5486400"/>
            <a:ext cx="6096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 i="1"/>
          </a:p>
        </p:txBody>
      </p:sp>
      <p:sp>
        <p:nvSpPr>
          <p:cNvPr id="735269" name="Line 37"/>
          <p:cNvSpPr>
            <a:spLocks noChangeShapeType="1"/>
          </p:cNvSpPr>
          <p:nvPr/>
        </p:nvSpPr>
        <p:spPr bwMode="auto">
          <a:xfrm flipV="1">
            <a:off x="5334000" y="5457825"/>
            <a:ext cx="749300" cy="28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i="1"/>
          </a:p>
        </p:txBody>
      </p:sp>
      <p:sp>
        <p:nvSpPr>
          <p:cNvPr id="735270" name="Line 38"/>
          <p:cNvSpPr>
            <a:spLocks noChangeShapeType="1"/>
          </p:cNvSpPr>
          <p:nvPr/>
        </p:nvSpPr>
        <p:spPr bwMode="auto">
          <a:xfrm>
            <a:off x="7146925" y="5610225"/>
            <a:ext cx="0" cy="388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i="1"/>
          </a:p>
        </p:txBody>
      </p:sp>
      <p:sp>
        <p:nvSpPr>
          <p:cNvPr id="735271" name="Line 39"/>
          <p:cNvSpPr>
            <a:spLocks noChangeShapeType="1"/>
          </p:cNvSpPr>
          <p:nvPr/>
        </p:nvSpPr>
        <p:spPr bwMode="auto">
          <a:xfrm flipH="1">
            <a:off x="3429000" y="6019800"/>
            <a:ext cx="3810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i="1"/>
          </a:p>
        </p:txBody>
      </p:sp>
      <p:sp>
        <p:nvSpPr>
          <p:cNvPr id="735272" name="Text Box 40"/>
          <p:cNvSpPr txBox="1">
            <a:spLocks noChangeArrowheads="1"/>
          </p:cNvSpPr>
          <p:nvPr/>
        </p:nvSpPr>
        <p:spPr bwMode="auto">
          <a:xfrm>
            <a:off x="2263775" y="5786454"/>
            <a:ext cx="101282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rtl="0">
              <a:buFontTx/>
              <a:buNone/>
            </a:pPr>
            <a:r>
              <a:rPr lang="en-US" sz="1400" i="1">
                <a:solidFill>
                  <a:srgbClr val="FF0000"/>
                </a:solidFill>
              </a:rPr>
              <a:t>No</a:t>
            </a:r>
          </a:p>
        </p:txBody>
      </p:sp>
      <p:sp>
        <p:nvSpPr>
          <p:cNvPr id="735273" name="Text Box 41"/>
          <p:cNvSpPr txBox="1">
            <a:spLocks noChangeArrowheads="1"/>
          </p:cNvSpPr>
          <p:nvPr/>
        </p:nvSpPr>
        <p:spPr bwMode="auto">
          <a:xfrm>
            <a:off x="4916497" y="5029200"/>
            <a:ext cx="1012825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rtl="0">
              <a:buFontTx/>
              <a:buNone/>
            </a:pPr>
            <a:r>
              <a:rPr lang="en-US" sz="1400" i="1" dirty="0">
                <a:solidFill>
                  <a:srgbClr val="FF0000"/>
                </a:solidFill>
              </a:rPr>
              <a:t>yes</a:t>
            </a: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5143504" y="-24"/>
            <a:ext cx="3929090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Low">
              <a:spcBef>
                <a:spcPct val="0"/>
              </a:spcBef>
              <a:buFont typeface="Wingdings" pitchFamily="2" charset="2"/>
              <a:buChar char=";"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فلوچارتي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رسم كنيد كه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n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عدد از ورودي دريافت كرده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،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بزرگترين مقدار از بين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n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عدد را پيدا كرده در خروجي چاپ نمايد.</a:t>
            </a:r>
          </a:p>
        </p:txBody>
      </p:sp>
      <p:sp>
        <p:nvSpPr>
          <p:cNvPr id="36" name="Line 33"/>
          <p:cNvSpPr>
            <a:spLocks noChangeShapeType="1"/>
          </p:cNvSpPr>
          <p:nvPr/>
        </p:nvSpPr>
        <p:spPr bwMode="auto">
          <a:xfrm>
            <a:off x="3500430" y="2387595"/>
            <a:ext cx="0" cy="327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i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5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5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5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3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5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5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5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3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35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35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35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3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35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35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35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3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35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35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35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3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35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5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5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3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35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35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35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3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35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35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35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3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35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35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35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3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35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35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35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3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35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35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35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3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35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35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35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35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35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35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35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35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35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35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352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35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35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35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35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35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35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35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352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35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35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35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352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35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35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35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35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35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35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35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35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735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35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35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35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35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35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35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35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73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35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35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35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735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35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35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35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735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35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35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35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735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35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35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35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35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35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35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35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735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35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35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35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735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735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35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35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73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735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735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735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735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735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735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735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735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735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735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735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735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735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735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735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735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5240" grpId="0" animBg="1"/>
      <p:bldP spid="735241" grpId="0" animBg="1"/>
      <p:bldP spid="735242" grpId="0" animBg="1"/>
      <p:bldP spid="735243" grpId="0" animBg="1"/>
      <p:bldP spid="735245" grpId="0" animBg="1"/>
      <p:bldP spid="735246" grpId="0" animBg="1"/>
      <p:bldP spid="735247" grpId="0" animBg="1"/>
      <p:bldP spid="735248" grpId="0"/>
      <p:bldP spid="735249" grpId="0"/>
      <p:bldP spid="735250" grpId="0" animBg="1"/>
      <p:bldP spid="735251" grpId="0" animBg="1"/>
      <p:bldP spid="735252" grpId="0" animBg="1"/>
      <p:bldP spid="735253" grpId="0" animBg="1"/>
      <p:bldP spid="735254" grpId="0" animBg="1"/>
      <p:bldP spid="735255" grpId="0" animBg="1"/>
      <p:bldP spid="735256" grpId="0" animBg="1"/>
      <p:bldP spid="735257" grpId="0" animBg="1"/>
      <p:bldP spid="735258" grpId="0" animBg="1"/>
      <p:bldP spid="735259" grpId="0" animBg="1"/>
      <p:bldP spid="735260" grpId="0" animBg="1"/>
      <p:bldP spid="735262" grpId="0" animBg="1"/>
      <p:bldP spid="735263" grpId="0" animBg="1"/>
      <p:bldP spid="735264" grpId="0" animBg="1"/>
      <p:bldP spid="735265" grpId="0" animBg="1"/>
      <p:bldP spid="735266" grpId="0" animBg="1"/>
      <p:bldP spid="735267" grpId="0" animBg="1"/>
      <p:bldP spid="735268" grpId="0" animBg="1"/>
      <p:bldP spid="735269" grpId="0" animBg="1"/>
      <p:bldP spid="735270" grpId="0" animBg="1"/>
      <p:bldP spid="735271" grpId="0" animBg="1"/>
      <p:bldP spid="735272" grpId="0"/>
      <p:bldP spid="735273" grpId="0"/>
      <p:bldP spid="3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357158" y="71438"/>
            <a:ext cx="8610634" cy="6572272"/>
            <a:chOff x="516" y="0"/>
            <a:chExt cx="5724" cy="4320"/>
          </a:xfrm>
          <a:solidFill>
            <a:schemeClr val="accent5"/>
          </a:solidFill>
        </p:grpSpPr>
        <p:sp>
          <p:nvSpPr>
            <p:cNvPr id="738312" name="Oval 8"/>
            <p:cNvSpPr>
              <a:spLocks noChangeArrowheads="1"/>
            </p:cNvSpPr>
            <p:nvPr/>
          </p:nvSpPr>
          <p:spPr bwMode="auto">
            <a:xfrm>
              <a:off x="1918" y="0"/>
              <a:ext cx="770" cy="329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/>
                <a:t>Begin</a:t>
              </a:r>
            </a:p>
          </p:txBody>
        </p:sp>
        <p:sp>
          <p:nvSpPr>
            <p:cNvPr id="738313" name="Line 9"/>
            <p:cNvSpPr>
              <a:spLocks noChangeShapeType="1"/>
            </p:cNvSpPr>
            <p:nvPr/>
          </p:nvSpPr>
          <p:spPr bwMode="auto">
            <a:xfrm>
              <a:off x="2321" y="329"/>
              <a:ext cx="0" cy="248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14" name="Rectangle 10"/>
            <p:cNvSpPr>
              <a:spLocks noChangeArrowheads="1"/>
            </p:cNvSpPr>
            <p:nvPr/>
          </p:nvSpPr>
          <p:spPr bwMode="auto">
            <a:xfrm>
              <a:off x="1451" y="1268"/>
              <a:ext cx="1629" cy="5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/>
                <a:t>i            1 </a:t>
              </a:r>
            </a:p>
            <a:p>
              <a:pPr marL="342900" indent="-342900" algn="ctr" rtl="0">
                <a:buFontTx/>
                <a:buNone/>
              </a:pPr>
              <a:r>
                <a:rPr lang="en-US" sz="2000" i="1"/>
                <a:t>pow            1</a:t>
              </a:r>
            </a:p>
            <a:p>
              <a:pPr marL="342900" indent="-342900" algn="ctr" rtl="0">
                <a:buFontTx/>
                <a:buNone/>
              </a:pPr>
              <a:r>
                <a:rPr lang="en-US" sz="2000" i="1"/>
                <a:t>      </a:t>
              </a:r>
            </a:p>
          </p:txBody>
        </p:sp>
        <p:sp>
          <p:nvSpPr>
            <p:cNvPr id="738315" name="Line 11"/>
            <p:cNvSpPr>
              <a:spLocks noChangeShapeType="1"/>
            </p:cNvSpPr>
            <p:nvPr/>
          </p:nvSpPr>
          <p:spPr bwMode="auto">
            <a:xfrm flipH="1">
              <a:off x="2112" y="1409"/>
              <a:ext cx="351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16" name="Line 12"/>
            <p:cNvSpPr>
              <a:spLocks noChangeShapeType="1"/>
            </p:cNvSpPr>
            <p:nvPr/>
          </p:nvSpPr>
          <p:spPr bwMode="auto">
            <a:xfrm>
              <a:off x="2269" y="1843"/>
              <a:ext cx="0" cy="248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17" name="Line 13"/>
            <p:cNvSpPr>
              <a:spLocks noChangeShapeType="1"/>
            </p:cNvSpPr>
            <p:nvPr/>
          </p:nvSpPr>
          <p:spPr bwMode="auto">
            <a:xfrm>
              <a:off x="2256" y="2674"/>
              <a:ext cx="0" cy="513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18" name="AutoShape 14"/>
            <p:cNvSpPr>
              <a:spLocks noChangeArrowheads="1"/>
            </p:cNvSpPr>
            <p:nvPr/>
          </p:nvSpPr>
          <p:spPr bwMode="auto">
            <a:xfrm>
              <a:off x="1095" y="2081"/>
              <a:ext cx="2329" cy="593"/>
            </a:xfrm>
            <a:prstGeom prst="flowChartDecision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/>
                <a:t>if  </a:t>
              </a:r>
              <a:r>
                <a:rPr lang="en-US" sz="2000" i="1" dirty="0" smtClean="0"/>
                <a:t> </a:t>
              </a:r>
              <a:r>
                <a:rPr lang="en-US" sz="2000" i="1" dirty="0" err="1" smtClean="0"/>
                <a:t>i</a:t>
              </a:r>
              <a:r>
                <a:rPr lang="en-US" sz="2000" i="1" dirty="0"/>
                <a:t>&lt;=n </a:t>
              </a:r>
              <a:r>
                <a:rPr lang="en-US" sz="2000" i="1" dirty="0" smtClean="0"/>
                <a:t> then</a:t>
              </a:r>
              <a:endParaRPr lang="en-US" sz="2000" i="1" dirty="0"/>
            </a:p>
          </p:txBody>
        </p:sp>
        <p:sp>
          <p:nvSpPr>
            <p:cNvPr id="738319" name="Line 15"/>
            <p:cNvSpPr>
              <a:spLocks noChangeShapeType="1"/>
            </p:cNvSpPr>
            <p:nvPr/>
          </p:nvSpPr>
          <p:spPr bwMode="auto">
            <a:xfrm>
              <a:off x="3424" y="2379"/>
              <a:ext cx="934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20" name="Text Box 16"/>
            <p:cNvSpPr txBox="1">
              <a:spLocks noChangeArrowheads="1"/>
            </p:cNvSpPr>
            <p:nvPr/>
          </p:nvSpPr>
          <p:spPr bwMode="auto">
            <a:xfrm>
              <a:off x="2036" y="2748"/>
              <a:ext cx="584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1400" i="1" dirty="0">
                  <a:solidFill>
                    <a:srgbClr val="FF0000"/>
                  </a:solidFill>
                </a:rPr>
                <a:t>yes</a:t>
              </a:r>
            </a:p>
          </p:txBody>
        </p:sp>
        <p:sp>
          <p:nvSpPr>
            <p:cNvPr id="738321" name="Text Box 17"/>
            <p:cNvSpPr txBox="1">
              <a:spLocks noChangeArrowheads="1"/>
            </p:cNvSpPr>
            <p:nvPr/>
          </p:nvSpPr>
          <p:spPr bwMode="auto">
            <a:xfrm>
              <a:off x="3436" y="2070"/>
              <a:ext cx="584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1400" i="1" dirty="0">
                  <a:solidFill>
                    <a:srgbClr val="FF0000"/>
                  </a:solidFill>
                </a:rPr>
                <a:t>No</a:t>
              </a:r>
            </a:p>
          </p:txBody>
        </p:sp>
        <p:sp>
          <p:nvSpPr>
            <p:cNvPr id="738322" name="AutoShape 18"/>
            <p:cNvSpPr>
              <a:spLocks noChangeArrowheads="1"/>
            </p:cNvSpPr>
            <p:nvPr/>
          </p:nvSpPr>
          <p:spPr bwMode="auto">
            <a:xfrm>
              <a:off x="4016" y="2234"/>
              <a:ext cx="2224" cy="414"/>
            </a:xfrm>
            <a:prstGeom prst="parallelogram">
              <a:avLst>
                <a:gd name="adj" fmla="val 134300"/>
              </a:avLst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 err="1" smtClean="0"/>
                <a:t>pow</a:t>
              </a:r>
              <a:endParaRPr lang="en-US" sz="2000" i="1" dirty="0"/>
            </a:p>
          </p:txBody>
        </p:sp>
        <p:sp>
          <p:nvSpPr>
            <p:cNvPr id="738323" name="Line 19"/>
            <p:cNvSpPr>
              <a:spLocks noChangeShapeType="1"/>
            </p:cNvSpPr>
            <p:nvPr/>
          </p:nvSpPr>
          <p:spPr bwMode="auto">
            <a:xfrm>
              <a:off x="5096" y="2651"/>
              <a:ext cx="0" cy="331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24" name="Line 20"/>
            <p:cNvSpPr>
              <a:spLocks noChangeShapeType="1"/>
            </p:cNvSpPr>
            <p:nvPr/>
          </p:nvSpPr>
          <p:spPr bwMode="auto">
            <a:xfrm flipH="1">
              <a:off x="2208" y="1597"/>
              <a:ext cx="35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25" name="Oval 21"/>
            <p:cNvSpPr>
              <a:spLocks noChangeArrowheads="1"/>
            </p:cNvSpPr>
            <p:nvPr/>
          </p:nvSpPr>
          <p:spPr bwMode="auto">
            <a:xfrm>
              <a:off x="4746" y="2965"/>
              <a:ext cx="701" cy="497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/>
                <a:t>End</a:t>
              </a:r>
            </a:p>
          </p:txBody>
        </p:sp>
        <p:sp>
          <p:nvSpPr>
            <p:cNvPr id="738326" name="Rectangle 22"/>
            <p:cNvSpPr>
              <a:spLocks noChangeArrowheads="1"/>
            </p:cNvSpPr>
            <p:nvPr/>
          </p:nvSpPr>
          <p:spPr bwMode="auto">
            <a:xfrm>
              <a:off x="1439" y="3210"/>
              <a:ext cx="1634" cy="24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/>
                <a:t>pow           pow*x</a:t>
              </a:r>
            </a:p>
          </p:txBody>
        </p:sp>
        <p:sp>
          <p:nvSpPr>
            <p:cNvPr id="738327" name="Line 23"/>
            <p:cNvSpPr>
              <a:spLocks noChangeShapeType="1"/>
            </p:cNvSpPr>
            <p:nvPr/>
          </p:nvSpPr>
          <p:spPr bwMode="auto">
            <a:xfrm flipH="1">
              <a:off x="1974" y="3341"/>
              <a:ext cx="35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28" name="Line 24"/>
            <p:cNvSpPr>
              <a:spLocks noChangeShapeType="1"/>
            </p:cNvSpPr>
            <p:nvPr/>
          </p:nvSpPr>
          <p:spPr bwMode="auto">
            <a:xfrm>
              <a:off x="2269" y="4072"/>
              <a:ext cx="0" cy="248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29" name="Line 25"/>
            <p:cNvSpPr>
              <a:spLocks noChangeShapeType="1"/>
            </p:cNvSpPr>
            <p:nvPr/>
          </p:nvSpPr>
          <p:spPr bwMode="auto">
            <a:xfrm flipH="1">
              <a:off x="516" y="4320"/>
              <a:ext cx="1753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30" name="Line 26"/>
            <p:cNvSpPr>
              <a:spLocks noChangeShapeType="1"/>
            </p:cNvSpPr>
            <p:nvPr/>
          </p:nvSpPr>
          <p:spPr bwMode="auto">
            <a:xfrm flipV="1">
              <a:off x="516" y="1903"/>
              <a:ext cx="0" cy="2417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31" name="Line 27"/>
            <p:cNvSpPr>
              <a:spLocks noChangeShapeType="1"/>
            </p:cNvSpPr>
            <p:nvPr/>
          </p:nvSpPr>
          <p:spPr bwMode="auto">
            <a:xfrm flipH="1">
              <a:off x="516" y="1972"/>
              <a:ext cx="1753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33" name="AutoShape 29"/>
            <p:cNvSpPr>
              <a:spLocks noChangeArrowheads="1"/>
            </p:cNvSpPr>
            <p:nvPr/>
          </p:nvSpPr>
          <p:spPr bwMode="auto">
            <a:xfrm>
              <a:off x="1265" y="610"/>
              <a:ext cx="1986" cy="413"/>
            </a:xfrm>
            <a:prstGeom prst="parallelogram">
              <a:avLst>
                <a:gd name="adj" fmla="val 120218"/>
              </a:avLst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 err="1" smtClean="0"/>
                <a:t>n,x</a:t>
              </a:r>
              <a:endParaRPr lang="en-US" sz="2000" i="1" dirty="0"/>
            </a:p>
          </p:txBody>
        </p:sp>
        <p:sp>
          <p:nvSpPr>
            <p:cNvPr id="738334" name="Line 30"/>
            <p:cNvSpPr>
              <a:spLocks noChangeShapeType="1"/>
            </p:cNvSpPr>
            <p:nvPr/>
          </p:nvSpPr>
          <p:spPr bwMode="auto">
            <a:xfrm>
              <a:off x="2269" y="1033"/>
              <a:ext cx="0" cy="249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35" name="Rectangle 31"/>
            <p:cNvSpPr>
              <a:spLocks noChangeArrowheads="1"/>
            </p:cNvSpPr>
            <p:nvPr/>
          </p:nvSpPr>
          <p:spPr bwMode="auto">
            <a:xfrm>
              <a:off x="1439" y="3806"/>
              <a:ext cx="1634" cy="249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/>
                <a:t>i           i+1</a:t>
              </a:r>
            </a:p>
          </p:txBody>
        </p:sp>
        <p:sp>
          <p:nvSpPr>
            <p:cNvPr id="738336" name="Line 32"/>
            <p:cNvSpPr>
              <a:spLocks noChangeShapeType="1"/>
            </p:cNvSpPr>
            <p:nvPr/>
          </p:nvSpPr>
          <p:spPr bwMode="auto">
            <a:xfrm flipH="1">
              <a:off x="1974" y="3937"/>
              <a:ext cx="35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sz="2000" i="1"/>
            </a:p>
          </p:txBody>
        </p:sp>
        <p:sp>
          <p:nvSpPr>
            <p:cNvPr id="738337" name="Line 33"/>
            <p:cNvSpPr>
              <a:spLocks noChangeShapeType="1"/>
            </p:cNvSpPr>
            <p:nvPr/>
          </p:nvSpPr>
          <p:spPr bwMode="auto">
            <a:xfrm>
              <a:off x="2256" y="3467"/>
              <a:ext cx="0" cy="331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2000" i="1"/>
            </a:p>
          </p:txBody>
        </p:sp>
      </p:grp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4429092" y="71414"/>
            <a:ext cx="4714908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Low">
              <a:spcBef>
                <a:spcPct val="0"/>
              </a:spcBef>
              <a:buFont typeface="Wingdings" pitchFamily="2" charset="2"/>
              <a:buChar char=";"/>
            </a:pP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فلوچارتي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رسم نمائيد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كه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n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, x 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، دو عدد صحيح مثبت را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از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ورودي دريافت كرده سپس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x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به توان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n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را محاسبه كند.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743480" y="71414"/>
            <a:ext cx="4186238" cy="1582726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en-US" sz="2800" dirty="0" smtClean="0"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الگوریتم برنامه ای را بنویسید که ده عدد را گرفته و تعیین کند کدام زوج و کدام فرد است.</a:t>
            </a:r>
            <a:endParaRPr lang="en-US" sz="2800" dirty="0" smtClean="0">
              <a:cs typeface="B Lotus" pitchFamily="2" charset="-78"/>
            </a:endParaRPr>
          </a:p>
        </p:txBody>
      </p:sp>
      <p:grpSp>
        <p:nvGrpSpPr>
          <p:cNvPr id="2" name="Group 35"/>
          <p:cNvGrpSpPr/>
          <p:nvPr/>
        </p:nvGrpSpPr>
        <p:grpSpPr>
          <a:xfrm>
            <a:off x="122225" y="214290"/>
            <a:ext cx="5092717" cy="6589718"/>
            <a:chOff x="1979613" y="1125538"/>
            <a:chExt cx="3241675" cy="5232420"/>
          </a:xfrm>
        </p:grpSpPr>
        <p:sp>
          <p:nvSpPr>
            <p:cNvPr id="59396" name="Oval 4"/>
            <p:cNvSpPr>
              <a:spLocks noChangeArrowheads="1"/>
            </p:cNvSpPr>
            <p:nvPr/>
          </p:nvSpPr>
          <p:spPr bwMode="auto">
            <a:xfrm>
              <a:off x="3563938" y="1125538"/>
              <a:ext cx="720725" cy="36036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endParaRPr lang="en-US" sz="2000" i="1"/>
            </a:p>
          </p:txBody>
        </p:sp>
        <p:sp>
          <p:nvSpPr>
            <p:cNvPr id="59398" name="Text Box 6"/>
            <p:cNvSpPr txBox="1">
              <a:spLocks noChangeArrowheads="1"/>
            </p:cNvSpPr>
            <p:nvPr/>
          </p:nvSpPr>
          <p:spPr bwMode="auto">
            <a:xfrm>
              <a:off x="3636963" y="1125538"/>
              <a:ext cx="538162" cy="365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rtl="0">
                <a:buNone/>
              </a:pPr>
              <a:r>
                <a:rPr lang="fa-IR" sz="2000" i="1" dirty="0"/>
                <a:t>شروع</a:t>
              </a:r>
              <a:endParaRPr lang="en-US" sz="2000" i="1" dirty="0"/>
            </a:p>
          </p:txBody>
        </p:sp>
        <p:sp>
          <p:nvSpPr>
            <p:cNvPr id="59399" name="Line 7"/>
            <p:cNvSpPr>
              <a:spLocks noChangeShapeType="1"/>
            </p:cNvSpPr>
            <p:nvPr/>
          </p:nvSpPr>
          <p:spPr bwMode="auto">
            <a:xfrm>
              <a:off x="3924300" y="1485900"/>
              <a:ext cx="0" cy="142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00" name="Rectangle 8"/>
            <p:cNvSpPr>
              <a:spLocks noChangeArrowheads="1"/>
            </p:cNvSpPr>
            <p:nvPr/>
          </p:nvSpPr>
          <p:spPr bwMode="auto">
            <a:xfrm>
              <a:off x="3348038" y="1628775"/>
              <a:ext cx="1223962" cy="28892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/>
                <a:t>C ← 0</a:t>
              </a:r>
            </a:p>
          </p:txBody>
        </p:sp>
        <p:sp>
          <p:nvSpPr>
            <p:cNvPr id="59403" name="Oval 11"/>
            <p:cNvSpPr>
              <a:spLocks noChangeArrowheads="1"/>
            </p:cNvSpPr>
            <p:nvPr/>
          </p:nvSpPr>
          <p:spPr bwMode="auto">
            <a:xfrm>
              <a:off x="3779838" y="2060575"/>
              <a:ext cx="287337" cy="2889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04" name="Line 12"/>
            <p:cNvSpPr>
              <a:spLocks noChangeShapeType="1"/>
            </p:cNvSpPr>
            <p:nvPr/>
          </p:nvSpPr>
          <p:spPr bwMode="auto">
            <a:xfrm>
              <a:off x="3924300" y="1917700"/>
              <a:ext cx="0" cy="142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05" name="Line 13"/>
            <p:cNvSpPr>
              <a:spLocks noChangeShapeType="1"/>
            </p:cNvSpPr>
            <p:nvPr/>
          </p:nvSpPr>
          <p:spPr bwMode="auto">
            <a:xfrm>
              <a:off x="3924300" y="2349500"/>
              <a:ext cx="0" cy="142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06" name="AutoShape 14"/>
            <p:cNvSpPr>
              <a:spLocks noChangeArrowheads="1"/>
            </p:cNvSpPr>
            <p:nvPr/>
          </p:nvSpPr>
          <p:spPr bwMode="auto">
            <a:xfrm>
              <a:off x="3492500" y="2493963"/>
              <a:ext cx="792163" cy="292095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 smtClean="0"/>
                <a:t>P</a:t>
              </a:r>
              <a:endParaRPr lang="en-US" sz="2000" i="1" dirty="0"/>
            </a:p>
          </p:txBody>
        </p:sp>
        <p:sp>
          <p:nvSpPr>
            <p:cNvPr id="59408" name="Line 16"/>
            <p:cNvSpPr>
              <a:spLocks noChangeShapeType="1"/>
            </p:cNvSpPr>
            <p:nvPr/>
          </p:nvSpPr>
          <p:spPr bwMode="auto">
            <a:xfrm>
              <a:off x="3924300" y="2781300"/>
              <a:ext cx="0" cy="142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09" name="Rectangle 17"/>
            <p:cNvSpPr>
              <a:spLocks noChangeArrowheads="1"/>
            </p:cNvSpPr>
            <p:nvPr/>
          </p:nvSpPr>
          <p:spPr bwMode="auto">
            <a:xfrm>
              <a:off x="3060700" y="2925763"/>
              <a:ext cx="1873250" cy="3603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 smtClean="0"/>
                <a:t>R </a:t>
              </a:r>
              <a:r>
                <a:rPr lang="en-US" sz="2000" i="1" dirty="0"/>
                <a:t>← </a:t>
              </a:r>
              <a:r>
                <a:rPr lang="en-US" sz="2000" i="1" dirty="0" smtClean="0"/>
                <a:t>P  %  2</a:t>
              </a:r>
              <a:endParaRPr lang="en-US" sz="2000" i="1" dirty="0"/>
            </a:p>
          </p:txBody>
        </p:sp>
        <p:sp>
          <p:nvSpPr>
            <p:cNvPr id="59412" name="Line 20"/>
            <p:cNvSpPr>
              <a:spLocks noChangeShapeType="1"/>
            </p:cNvSpPr>
            <p:nvPr/>
          </p:nvSpPr>
          <p:spPr bwMode="auto">
            <a:xfrm>
              <a:off x="3995738" y="3286125"/>
              <a:ext cx="0" cy="142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13" name="AutoShape 21"/>
            <p:cNvSpPr>
              <a:spLocks noChangeArrowheads="1"/>
            </p:cNvSpPr>
            <p:nvPr/>
          </p:nvSpPr>
          <p:spPr bwMode="auto">
            <a:xfrm>
              <a:off x="3636963" y="3429000"/>
              <a:ext cx="647700" cy="431800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 smtClean="0"/>
                <a:t>R==0</a:t>
              </a:r>
              <a:endParaRPr lang="en-US" sz="2000" i="1" dirty="0"/>
            </a:p>
          </p:txBody>
        </p:sp>
        <p:sp>
          <p:nvSpPr>
            <p:cNvPr id="59416" name="Line 24"/>
            <p:cNvSpPr>
              <a:spLocks noChangeShapeType="1"/>
            </p:cNvSpPr>
            <p:nvPr/>
          </p:nvSpPr>
          <p:spPr bwMode="auto">
            <a:xfrm flipH="1">
              <a:off x="2844800" y="3644900"/>
              <a:ext cx="7921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17" name="Text Box 25"/>
            <p:cNvSpPr txBox="1">
              <a:spLocks noChangeArrowheads="1"/>
            </p:cNvSpPr>
            <p:nvPr/>
          </p:nvSpPr>
          <p:spPr bwMode="auto">
            <a:xfrm>
              <a:off x="3376742" y="3277352"/>
              <a:ext cx="2984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2000" i="1" dirty="0"/>
                <a:t>y</a:t>
              </a:r>
            </a:p>
          </p:txBody>
        </p:sp>
        <p:sp>
          <p:nvSpPr>
            <p:cNvPr id="59418" name="Line 26"/>
            <p:cNvSpPr>
              <a:spLocks noChangeShapeType="1"/>
            </p:cNvSpPr>
            <p:nvPr/>
          </p:nvSpPr>
          <p:spPr bwMode="auto">
            <a:xfrm>
              <a:off x="3995738" y="3860800"/>
              <a:ext cx="0" cy="142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19" name="Text Box 27"/>
            <p:cNvSpPr txBox="1">
              <a:spLocks noChangeArrowheads="1"/>
            </p:cNvSpPr>
            <p:nvPr/>
          </p:nvSpPr>
          <p:spPr bwMode="auto">
            <a:xfrm>
              <a:off x="4089876" y="3717925"/>
              <a:ext cx="31290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2000" i="1" dirty="0"/>
                <a:t>n</a:t>
              </a:r>
            </a:p>
          </p:txBody>
        </p:sp>
        <p:sp>
          <p:nvSpPr>
            <p:cNvPr id="59420" name="AutoShape 28"/>
            <p:cNvSpPr>
              <a:spLocks noChangeArrowheads="1"/>
            </p:cNvSpPr>
            <p:nvPr/>
          </p:nvSpPr>
          <p:spPr bwMode="auto">
            <a:xfrm>
              <a:off x="3563938" y="4005263"/>
              <a:ext cx="865187" cy="360362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/>
                <a:t>P, “odd”</a:t>
              </a:r>
            </a:p>
          </p:txBody>
        </p:sp>
        <p:sp>
          <p:nvSpPr>
            <p:cNvPr id="59423" name="Oval 31"/>
            <p:cNvSpPr>
              <a:spLocks noChangeArrowheads="1"/>
            </p:cNvSpPr>
            <p:nvPr/>
          </p:nvSpPr>
          <p:spPr bwMode="auto">
            <a:xfrm>
              <a:off x="3852863" y="4510088"/>
              <a:ext cx="287337" cy="2889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24" name="Line 32"/>
            <p:cNvSpPr>
              <a:spLocks noChangeShapeType="1"/>
            </p:cNvSpPr>
            <p:nvPr/>
          </p:nvSpPr>
          <p:spPr bwMode="auto">
            <a:xfrm>
              <a:off x="3995738" y="4365625"/>
              <a:ext cx="0" cy="142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25" name="Line 33"/>
            <p:cNvSpPr>
              <a:spLocks noChangeShapeType="1"/>
            </p:cNvSpPr>
            <p:nvPr/>
          </p:nvSpPr>
          <p:spPr bwMode="auto">
            <a:xfrm>
              <a:off x="3995738" y="4797425"/>
              <a:ext cx="0" cy="142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26" name="Rectangle 34"/>
            <p:cNvSpPr>
              <a:spLocks noChangeArrowheads="1"/>
            </p:cNvSpPr>
            <p:nvPr/>
          </p:nvSpPr>
          <p:spPr bwMode="auto">
            <a:xfrm>
              <a:off x="3421063" y="4941888"/>
              <a:ext cx="1223962" cy="28892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/>
                <a:t>C ← C+1</a:t>
              </a:r>
            </a:p>
          </p:txBody>
        </p:sp>
        <p:sp>
          <p:nvSpPr>
            <p:cNvPr id="59427" name="Line 35"/>
            <p:cNvSpPr>
              <a:spLocks noChangeShapeType="1"/>
            </p:cNvSpPr>
            <p:nvPr/>
          </p:nvSpPr>
          <p:spPr bwMode="auto">
            <a:xfrm>
              <a:off x="3995738" y="5229225"/>
              <a:ext cx="0" cy="142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28" name="AutoShape 36"/>
            <p:cNvSpPr>
              <a:spLocks noChangeArrowheads="1"/>
            </p:cNvSpPr>
            <p:nvPr/>
          </p:nvSpPr>
          <p:spPr bwMode="auto">
            <a:xfrm>
              <a:off x="3636963" y="5373688"/>
              <a:ext cx="647700" cy="431800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/>
                <a:t>C&lt; 10</a:t>
              </a:r>
            </a:p>
          </p:txBody>
        </p:sp>
        <p:sp>
          <p:nvSpPr>
            <p:cNvPr id="59429" name="Line 37"/>
            <p:cNvSpPr>
              <a:spLocks noChangeShapeType="1"/>
            </p:cNvSpPr>
            <p:nvPr/>
          </p:nvSpPr>
          <p:spPr bwMode="auto">
            <a:xfrm>
              <a:off x="3995738" y="5805488"/>
              <a:ext cx="0" cy="142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30" name="Text Box 38"/>
            <p:cNvSpPr txBox="1">
              <a:spLocks noChangeArrowheads="1"/>
            </p:cNvSpPr>
            <p:nvPr/>
          </p:nvSpPr>
          <p:spPr bwMode="auto">
            <a:xfrm>
              <a:off x="3708400" y="5661025"/>
              <a:ext cx="31290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2000" i="1"/>
                <a:t>n</a:t>
              </a:r>
            </a:p>
          </p:txBody>
        </p:sp>
        <p:sp>
          <p:nvSpPr>
            <p:cNvPr id="59431" name="Text Box 39"/>
            <p:cNvSpPr txBox="1">
              <a:spLocks noChangeArrowheads="1"/>
            </p:cNvSpPr>
            <p:nvPr/>
          </p:nvSpPr>
          <p:spPr bwMode="auto">
            <a:xfrm>
              <a:off x="4695445" y="5224674"/>
              <a:ext cx="2984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2000" i="1" dirty="0"/>
                <a:t>y</a:t>
              </a:r>
            </a:p>
          </p:txBody>
        </p:sp>
        <p:sp>
          <p:nvSpPr>
            <p:cNvPr id="59432" name="Oval 40"/>
            <p:cNvSpPr>
              <a:spLocks noChangeArrowheads="1"/>
            </p:cNvSpPr>
            <p:nvPr/>
          </p:nvSpPr>
          <p:spPr bwMode="auto">
            <a:xfrm>
              <a:off x="3708400" y="5949950"/>
              <a:ext cx="506410" cy="40800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 dirty="0"/>
                <a:t>پایان</a:t>
              </a:r>
              <a:endParaRPr lang="en-US" sz="2000" i="1" dirty="0"/>
            </a:p>
          </p:txBody>
        </p:sp>
        <p:sp>
          <p:nvSpPr>
            <p:cNvPr id="59435" name="AutoShape 43"/>
            <p:cNvSpPr>
              <a:spLocks noChangeArrowheads="1"/>
            </p:cNvSpPr>
            <p:nvPr/>
          </p:nvSpPr>
          <p:spPr bwMode="auto">
            <a:xfrm>
              <a:off x="1979613" y="3502025"/>
              <a:ext cx="865187" cy="360363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/>
                <a:t>P, “even”</a:t>
              </a:r>
            </a:p>
          </p:txBody>
        </p:sp>
        <p:sp>
          <p:nvSpPr>
            <p:cNvPr id="59436" name="Line 44"/>
            <p:cNvSpPr>
              <a:spLocks noChangeShapeType="1"/>
            </p:cNvSpPr>
            <p:nvPr/>
          </p:nvSpPr>
          <p:spPr bwMode="auto">
            <a:xfrm>
              <a:off x="2311045" y="3921687"/>
              <a:ext cx="0" cy="7207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37" name="Line 45"/>
            <p:cNvSpPr>
              <a:spLocks noChangeShapeType="1"/>
            </p:cNvSpPr>
            <p:nvPr/>
          </p:nvSpPr>
          <p:spPr bwMode="auto">
            <a:xfrm>
              <a:off x="2311045" y="4642411"/>
              <a:ext cx="15113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38" name="Line 46"/>
            <p:cNvSpPr>
              <a:spLocks noChangeShapeType="1"/>
            </p:cNvSpPr>
            <p:nvPr/>
          </p:nvSpPr>
          <p:spPr bwMode="auto">
            <a:xfrm>
              <a:off x="4284663" y="5589588"/>
              <a:ext cx="9366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39" name="Line 47"/>
            <p:cNvSpPr>
              <a:spLocks noChangeShapeType="1"/>
            </p:cNvSpPr>
            <p:nvPr/>
          </p:nvSpPr>
          <p:spPr bwMode="auto">
            <a:xfrm flipV="1">
              <a:off x="5221288" y="2205038"/>
              <a:ext cx="0" cy="3384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59440" name="Line 48"/>
            <p:cNvSpPr>
              <a:spLocks noChangeShapeType="1"/>
            </p:cNvSpPr>
            <p:nvPr/>
          </p:nvSpPr>
          <p:spPr bwMode="auto">
            <a:xfrm flipH="1">
              <a:off x="4068763" y="2205038"/>
              <a:ext cx="11525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336" name="Rectangle 8"/>
          <p:cNvSpPr>
            <a:spLocks noChangeArrowheads="1"/>
          </p:cNvSpPr>
          <p:nvPr/>
        </p:nvSpPr>
        <p:spPr bwMode="auto">
          <a:xfrm>
            <a:off x="214282" y="1142984"/>
            <a:ext cx="8358246" cy="48320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buClr>
                <a:schemeClr val="tx1"/>
              </a:buClr>
              <a:buFont typeface="Wingdings" pitchFamily="2" charset="2"/>
              <a:buChar char="q"/>
              <a:tabLst>
                <a:tab pos="182563" algn="l"/>
                <a:tab pos="636588" algn="l"/>
              </a:tabLst>
            </a:pPr>
            <a:r>
              <a:rPr lang="en-US" dirty="0" smtClean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حلقه‌هايي كه تعداد تكرار آنها مشخص نيست.(غیرشمارشی)</a:t>
            </a:r>
          </a:p>
          <a:p>
            <a:pPr algn="just">
              <a:buClr>
                <a:schemeClr val="tx1"/>
              </a:buClr>
              <a:buFont typeface="Wingdings" pitchFamily="2" charset="2"/>
              <a:buChar char="q"/>
              <a:tabLst>
                <a:tab pos="182563" algn="l"/>
                <a:tab pos="636588" algn="l"/>
              </a:tabLst>
            </a:pPr>
            <a:endParaRPr lang="en-US" dirty="0" smtClean="0">
              <a:cs typeface="B Lotus" pitchFamily="2" charset="-78"/>
            </a:endParaRPr>
          </a:p>
          <a:p>
            <a:pPr algn="just">
              <a:buClr>
                <a:schemeClr val="tx1"/>
              </a:buClr>
              <a:buFont typeface="Wingdings" pitchFamily="2" charset="2"/>
              <a:buChar char="q"/>
              <a:tabLst>
                <a:tab pos="182563" algn="l"/>
                <a:tab pos="636588" algn="l"/>
              </a:tabLst>
            </a:pPr>
            <a:r>
              <a:rPr lang="fa-IR" dirty="0" smtClean="0">
                <a:cs typeface="B Lotus" pitchFamily="2" charset="-78"/>
              </a:rPr>
              <a:t> در پاسكال</a:t>
            </a:r>
            <a:r>
              <a:rPr lang="en-US" dirty="0" smtClean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 و </a:t>
            </a:r>
            <a:r>
              <a:rPr lang="en-US" dirty="0" smtClean="0">
                <a:cs typeface="B Lotus" pitchFamily="2" charset="-78"/>
              </a:rPr>
              <a:t>C</a:t>
            </a:r>
            <a:r>
              <a:rPr lang="fa-IR" dirty="0" smtClean="0">
                <a:cs typeface="B Lotus" pitchFamily="2" charset="-78"/>
              </a:rPr>
              <a:t> به حلقه </a:t>
            </a:r>
            <a:r>
              <a:rPr lang="en-US" dirty="0" smtClean="0">
                <a:cs typeface="B Lotus" pitchFamily="2" charset="-78"/>
              </a:rPr>
              <a:t>while</a:t>
            </a:r>
            <a:r>
              <a:rPr lang="fa-IR" dirty="0" smtClean="0">
                <a:cs typeface="B Lotus" pitchFamily="2" charset="-78"/>
              </a:rPr>
              <a:t> مشهورند.</a:t>
            </a:r>
          </a:p>
          <a:p>
            <a:pPr algn="just">
              <a:buClr>
                <a:schemeClr val="tx1"/>
              </a:buClr>
              <a:buFont typeface="Wingdings" pitchFamily="2" charset="2"/>
              <a:buChar char="q"/>
              <a:tabLst>
                <a:tab pos="182563" algn="l"/>
                <a:tab pos="636588" algn="l"/>
              </a:tabLst>
            </a:pPr>
            <a:endParaRPr lang="fa-IR" dirty="0" smtClean="0"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q"/>
              <a:tabLst>
                <a:tab pos="636588" algn="l"/>
              </a:tabLst>
            </a:pPr>
            <a:r>
              <a:rPr lang="fa-IR" dirty="0" smtClean="0">
                <a:cs typeface="B Lotus" pitchFamily="2" charset="-78"/>
              </a:rPr>
              <a:t> در </a:t>
            </a:r>
            <a:r>
              <a:rPr lang="fa-IR" dirty="0">
                <a:cs typeface="B Lotus" pitchFamily="2" charset="-78"/>
              </a:rPr>
              <a:t>اين حلقه‌ها </a:t>
            </a:r>
            <a:r>
              <a:rPr lang="fa-IR" b="1" dirty="0">
                <a:solidFill>
                  <a:srgbClr val="C00000"/>
                </a:solidFill>
                <a:cs typeface="B Lotus" pitchFamily="2" charset="-78"/>
              </a:rPr>
              <a:t>با توجه به 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ورودي و شرط</a:t>
            </a:r>
            <a:r>
              <a:rPr lang="fa-IR" dirty="0" smtClean="0">
                <a:cs typeface="B Lotus" pitchFamily="2" charset="-78"/>
              </a:rPr>
              <a:t>، </a:t>
            </a:r>
            <a:r>
              <a:rPr lang="fa-IR" dirty="0">
                <a:cs typeface="B Lotus" pitchFamily="2" charset="-78"/>
              </a:rPr>
              <a:t>تعداد تكرار مشخص مي‌شود. </a:t>
            </a:r>
            <a:endParaRPr lang="fa-IR" dirty="0" smtClean="0"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q"/>
              <a:tabLst>
                <a:tab pos="636588" algn="l"/>
              </a:tabLst>
            </a:pPr>
            <a:endParaRPr lang="fa-IR" dirty="0" smtClean="0">
              <a:cs typeface="B Lotus" pitchFamily="2" charset="-78"/>
            </a:endParaRPr>
          </a:p>
          <a:p>
            <a:pPr algn="justLow">
              <a:spcBef>
                <a:spcPct val="0"/>
              </a:spcBef>
              <a:buFont typeface="Wingdings" pitchFamily="2" charset="2"/>
              <a:buChar char="q"/>
              <a:tabLst>
                <a:tab pos="636588" algn="l"/>
              </a:tabLst>
            </a:pPr>
            <a:r>
              <a:rPr lang="fa-IR" dirty="0" smtClean="0">
                <a:cs typeface="B Lotus" pitchFamily="2" charset="-78"/>
              </a:rPr>
              <a:t> </a:t>
            </a:r>
            <a:r>
              <a:rPr lang="fa-IR" u="sng" dirty="0" smtClean="0">
                <a:cs typeface="B Lotus" pitchFamily="2" charset="-78"/>
              </a:rPr>
              <a:t>دقيقا </a:t>
            </a:r>
            <a:r>
              <a:rPr lang="fa-IR" u="sng" dirty="0">
                <a:cs typeface="B Lotus" pitchFamily="2" charset="-78"/>
              </a:rPr>
              <a:t>نمي</a:t>
            </a:r>
            <a:r>
              <a:rPr lang="fa-IR" u="sng" dirty="0"/>
              <a:t>‌‌</a:t>
            </a:r>
            <a:r>
              <a:rPr lang="fa-IR" u="sng" dirty="0">
                <a:cs typeface="B Lotus" pitchFamily="2" charset="-78"/>
              </a:rPr>
              <a:t>توان </a:t>
            </a:r>
            <a:r>
              <a:rPr lang="fa-IR" dirty="0">
                <a:cs typeface="B Lotus" pitchFamily="2" charset="-78"/>
              </a:rPr>
              <a:t>تعداد تكرار حلقه را بدون ورودي معين كرد. </a:t>
            </a:r>
            <a:endParaRPr lang="fa-IR" dirty="0" smtClean="0">
              <a:cs typeface="B Lotus" pitchFamily="2" charset="-78"/>
            </a:endParaRPr>
          </a:p>
          <a:p>
            <a:pPr algn="justLow">
              <a:spcBef>
                <a:spcPct val="0"/>
              </a:spcBef>
              <a:buFont typeface="Wingdings" pitchFamily="2" charset="2"/>
              <a:buChar char="q"/>
              <a:tabLst>
                <a:tab pos="636588" algn="l"/>
              </a:tabLst>
            </a:pPr>
            <a:endParaRPr lang="fa-IR" dirty="0" smtClean="0">
              <a:cs typeface="B Lotus" pitchFamily="2" charset="-78"/>
            </a:endParaRPr>
          </a:p>
          <a:p>
            <a:pPr algn="justLow">
              <a:spcBef>
                <a:spcPct val="0"/>
              </a:spcBef>
              <a:buFont typeface="Wingdings" pitchFamily="2" charset="2"/>
              <a:buChar char="q"/>
              <a:tabLst>
                <a:tab pos="636588" algn="l"/>
              </a:tabLst>
            </a:pPr>
            <a:r>
              <a:rPr lang="fa-IR" dirty="0" smtClean="0">
                <a:cs typeface="B Lotus" pitchFamily="2" charset="-78"/>
              </a:rPr>
              <a:t> اين </a:t>
            </a:r>
            <a:r>
              <a:rPr lang="fa-IR" dirty="0">
                <a:cs typeface="B Lotus" pitchFamily="2" charset="-78"/>
              </a:rPr>
              <a:t>حلقه ها </a:t>
            </a:r>
            <a:r>
              <a:rPr lang="fa-IR" dirty="0" smtClean="0">
                <a:cs typeface="B Lotus" pitchFamily="2" charset="-78"/>
              </a:rPr>
              <a:t>فقط </a:t>
            </a:r>
            <a:r>
              <a:rPr lang="fa-IR" dirty="0">
                <a:cs typeface="B Lotus" pitchFamily="2" charset="-78"/>
              </a:rPr>
              <a:t>شامل شرطي هستند كه تا زمانيكه برقرار باشد حلقه اجرا مي</a:t>
            </a:r>
            <a:r>
              <a:rPr lang="fa-IR" dirty="0"/>
              <a:t>‌</a:t>
            </a:r>
            <a:r>
              <a:rPr lang="fa-IR" dirty="0">
                <a:cs typeface="B Lotus" pitchFamily="2" charset="-78"/>
              </a:rPr>
              <a:t>شود.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4153616" y="142852"/>
            <a:ext cx="49776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a-IR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raffic" panose="00000400000000000000" pitchFamily="2" charset="-78"/>
              </a:rPr>
              <a:t>- حلقه های با تکرار نامشخص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93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285984" y="1182710"/>
            <a:ext cx="6045184" cy="4889496"/>
          </a:xfrm>
        </p:spPr>
        <p:txBody>
          <a:bodyPr/>
          <a:lstStyle/>
          <a:p>
            <a:pPr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400" dirty="0" smtClean="0">
                <a:cs typeface="B Nazanin" pitchFamily="2" charset="-78"/>
              </a:rPr>
              <a:t>اصول طراحی الگوریتم ها و حل مساله</a:t>
            </a:r>
            <a:endParaRPr lang="fa-IR" sz="2000" dirty="0" smtClean="0">
              <a:cs typeface="B Nazanin" pitchFamily="2" charset="-78"/>
            </a:endParaRP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400" dirty="0" smtClean="0">
                <a:cs typeface="B Nazanin" pitchFamily="2" charset="-78"/>
              </a:rPr>
              <a:t>شبه کد و فلوچارت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400" dirty="0" smtClean="0">
                <a:cs typeface="B Nazanin" pitchFamily="2" charset="-78"/>
              </a:rPr>
              <a:t>آشنایی با زبان برنامه سازی ساخت‌یافته </a:t>
            </a:r>
            <a:r>
              <a:rPr lang="en-US" sz="2400" dirty="0" smtClean="0">
                <a:cs typeface="B Nazanin" pitchFamily="2" charset="-78"/>
              </a:rPr>
              <a:t>C</a:t>
            </a:r>
            <a:endParaRPr lang="fa-IR" sz="2400" dirty="0" smtClean="0">
              <a:cs typeface="B Nazanin" pitchFamily="2" charset="-78"/>
            </a:endParaRP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ثابتها</a:t>
            </a: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متغیرها</a:t>
            </a: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عبارات محاسباتی و منطقی</a:t>
            </a: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انواع دستورالعمل‌ها</a:t>
            </a:r>
          </a:p>
          <a:p>
            <a:pPr lvl="1" algn="r" rtl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عملیات شرطی</a:t>
            </a:r>
            <a:endParaRPr lang="en-US" sz="2000" dirty="0" smtClean="0">
              <a:cs typeface="B Nazanin" pitchFamily="2" charset="-78"/>
            </a:endParaRP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انواع حلقه‌ها</a:t>
            </a:r>
            <a:endParaRPr lang="en-US" sz="2000" dirty="0" smtClean="0">
              <a:cs typeface="B Nazanin" pitchFamily="2" charset="-78"/>
            </a:endParaRP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بردارها و ماتریس‌ها</a:t>
            </a: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انواع داده‌ها</a:t>
            </a:r>
          </a:p>
          <a:p>
            <a:pPr lvl="1" algn="r" rtl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توابع </a:t>
            </a:r>
            <a:endParaRPr lang="en-US" sz="2000" dirty="0" smtClean="0">
              <a:cs typeface="B Nazanin" pitchFamily="2" charset="-78"/>
            </a:endParaRPr>
          </a:p>
          <a:p>
            <a:pPr lvl="1" algn="r" rtl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اشاره گرها</a:t>
            </a: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رکوردها</a:t>
            </a: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فايل‌ها</a:t>
            </a:r>
          </a:p>
          <a:p>
            <a:pPr algn="r" rtl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400" dirty="0" smtClean="0">
                <a:cs typeface="B Nazanin" pitchFamily="2" charset="-78"/>
              </a:rPr>
              <a:t>آشنایی با اصول پیشرفته طراحی برنامه</a:t>
            </a:r>
          </a:p>
        </p:txBody>
      </p:sp>
      <p:sp>
        <p:nvSpPr>
          <p:cNvPr id="104458" name="Rectangle 10"/>
          <p:cNvSpPr>
            <a:spLocks noGrp="1" noChangeArrowheads="1"/>
          </p:cNvSpPr>
          <p:nvPr>
            <p:ph type="title"/>
          </p:nvPr>
        </p:nvSpPr>
        <p:spPr>
          <a:xfrm>
            <a:off x="5857884" y="0"/>
            <a:ext cx="3114668" cy="1143000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فهرست </a:t>
            </a:r>
            <a:r>
              <a:rPr lang="fa-IR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مطالب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071934" y="274638"/>
            <a:ext cx="4614866" cy="1143000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الگوریتم برنامه ای را بنویسید که یک عدد مثبت را خوانده و تعداد ارقام عدد را نشان دهد.</a:t>
            </a:r>
            <a:endParaRPr lang="en-US" sz="2800" dirty="0" smtClean="0">
              <a:cs typeface="B Lotus" pitchFamily="2" charset="-78"/>
            </a:endParaRPr>
          </a:p>
        </p:txBody>
      </p:sp>
      <p:sp>
        <p:nvSpPr>
          <p:cNvPr id="60429" name="Text Box 13"/>
          <p:cNvSpPr txBox="1">
            <a:spLocks noChangeArrowheads="1"/>
          </p:cNvSpPr>
          <p:nvPr/>
        </p:nvSpPr>
        <p:spPr bwMode="auto">
          <a:xfrm>
            <a:off x="3143240" y="1571612"/>
            <a:ext cx="130837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en-US" sz="1600" dirty="0" smtClean="0"/>
              <a:t>S}</a:t>
            </a:r>
            <a:r>
              <a:rPr lang="fa-IR" sz="1600" dirty="0" smtClean="0"/>
              <a:t> (تعداد </a:t>
            </a:r>
            <a:r>
              <a:rPr lang="fa-IR" sz="1600" dirty="0"/>
              <a:t>ارقام</a:t>
            </a:r>
            <a:r>
              <a:rPr lang="fa-IR" sz="1600" dirty="0" smtClean="0"/>
              <a:t>)</a:t>
            </a:r>
            <a:r>
              <a:rPr lang="en-US" sz="1600" dirty="0" smtClean="0"/>
              <a:t>{</a:t>
            </a:r>
            <a:endParaRPr lang="en-US" sz="1600" dirty="0"/>
          </a:p>
        </p:txBody>
      </p:sp>
      <p:grpSp>
        <p:nvGrpSpPr>
          <p:cNvPr id="2" name="Group 26"/>
          <p:cNvGrpSpPr/>
          <p:nvPr/>
        </p:nvGrpSpPr>
        <p:grpSpPr>
          <a:xfrm>
            <a:off x="571474" y="127015"/>
            <a:ext cx="2955048" cy="6373819"/>
            <a:chOff x="3635375" y="1412875"/>
            <a:chExt cx="2072026" cy="4895850"/>
          </a:xfrm>
        </p:grpSpPr>
        <p:sp>
          <p:nvSpPr>
            <p:cNvPr id="60420" name="Oval 4"/>
            <p:cNvSpPr>
              <a:spLocks noChangeArrowheads="1"/>
            </p:cNvSpPr>
            <p:nvPr/>
          </p:nvSpPr>
          <p:spPr bwMode="auto">
            <a:xfrm>
              <a:off x="4284663" y="1412875"/>
              <a:ext cx="935037" cy="28733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 dirty="0"/>
                <a:t>شروع</a:t>
              </a:r>
              <a:endParaRPr lang="en-US" sz="2000" i="1" dirty="0"/>
            </a:p>
          </p:txBody>
        </p:sp>
        <p:sp>
          <p:nvSpPr>
            <p:cNvPr id="60422" name="Line 6"/>
            <p:cNvSpPr>
              <a:spLocks noChangeShapeType="1"/>
            </p:cNvSpPr>
            <p:nvPr/>
          </p:nvSpPr>
          <p:spPr bwMode="auto">
            <a:xfrm>
              <a:off x="4716463" y="1700213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23" name="AutoShape 7"/>
            <p:cNvSpPr>
              <a:spLocks noChangeArrowheads="1"/>
            </p:cNvSpPr>
            <p:nvPr/>
          </p:nvSpPr>
          <p:spPr bwMode="auto">
            <a:xfrm>
              <a:off x="4211638" y="1916113"/>
              <a:ext cx="1008062" cy="36036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/>
                <a:t>N</a:t>
              </a:r>
            </a:p>
          </p:txBody>
        </p:sp>
        <p:sp>
          <p:nvSpPr>
            <p:cNvPr id="60426" name="Line 10"/>
            <p:cNvSpPr>
              <a:spLocks noChangeShapeType="1"/>
            </p:cNvSpPr>
            <p:nvPr/>
          </p:nvSpPr>
          <p:spPr bwMode="auto">
            <a:xfrm>
              <a:off x="4716463" y="2276475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27" name="Rectangle 11"/>
            <p:cNvSpPr>
              <a:spLocks noChangeArrowheads="1"/>
            </p:cNvSpPr>
            <p:nvPr/>
          </p:nvSpPr>
          <p:spPr bwMode="auto">
            <a:xfrm>
              <a:off x="4284663" y="2492375"/>
              <a:ext cx="935037" cy="3603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/>
                <a:t>S</a:t>
              </a:r>
              <a:r>
                <a:rPr lang="fa-IR" sz="2000" i="1" dirty="0"/>
                <a:t> </a:t>
              </a:r>
              <a:r>
                <a:rPr lang="en-US" sz="2000" i="1" dirty="0" smtClean="0">
                  <a:sym typeface="Symbol" pitchFamily="18" charset="2"/>
                </a:rPr>
                <a:t></a:t>
              </a:r>
              <a:r>
                <a:rPr lang="fa-IR" sz="2000" i="1" dirty="0" smtClean="0">
                  <a:sym typeface="Symbol" pitchFamily="18" charset="2"/>
                </a:rPr>
                <a:t> </a:t>
              </a:r>
              <a:r>
                <a:rPr lang="en-US" sz="2000" i="1" dirty="0" smtClean="0">
                  <a:sym typeface="Symbol" pitchFamily="18" charset="2"/>
                </a:rPr>
                <a:t>0</a:t>
              </a:r>
              <a:endParaRPr lang="en-US" sz="2000" i="1" dirty="0">
                <a:sym typeface="Symbol" pitchFamily="18" charset="2"/>
              </a:endParaRPr>
            </a:p>
          </p:txBody>
        </p:sp>
        <p:sp>
          <p:nvSpPr>
            <p:cNvPr id="60430" name="Line 14"/>
            <p:cNvSpPr>
              <a:spLocks noChangeShapeType="1"/>
            </p:cNvSpPr>
            <p:nvPr/>
          </p:nvSpPr>
          <p:spPr bwMode="auto">
            <a:xfrm>
              <a:off x="4716463" y="2852738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31" name="Oval 15"/>
            <p:cNvSpPr>
              <a:spLocks noChangeArrowheads="1"/>
            </p:cNvSpPr>
            <p:nvPr/>
          </p:nvSpPr>
          <p:spPr bwMode="auto">
            <a:xfrm>
              <a:off x="4572000" y="3068638"/>
              <a:ext cx="360363" cy="2889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32" name="Line 16"/>
            <p:cNvSpPr>
              <a:spLocks noChangeShapeType="1"/>
            </p:cNvSpPr>
            <p:nvPr/>
          </p:nvSpPr>
          <p:spPr bwMode="auto">
            <a:xfrm>
              <a:off x="4716463" y="3357563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33" name="Rectangle 17"/>
            <p:cNvSpPr>
              <a:spLocks noChangeArrowheads="1"/>
            </p:cNvSpPr>
            <p:nvPr/>
          </p:nvSpPr>
          <p:spPr bwMode="auto">
            <a:xfrm>
              <a:off x="3835738" y="3573463"/>
              <a:ext cx="1871663" cy="3603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36" name="Line 20"/>
            <p:cNvSpPr>
              <a:spLocks noChangeShapeType="1"/>
            </p:cNvSpPr>
            <p:nvPr/>
          </p:nvSpPr>
          <p:spPr bwMode="auto">
            <a:xfrm>
              <a:off x="4787900" y="3933825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37" name="Rectangle 21"/>
            <p:cNvSpPr>
              <a:spLocks noChangeArrowheads="1"/>
            </p:cNvSpPr>
            <p:nvPr/>
          </p:nvSpPr>
          <p:spPr bwMode="auto">
            <a:xfrm>
              <a:off x="4284663" y="4149725"/>
              <a:ext cx="935037" cy="3603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/>
                <a:t>S</a:t>
              </a:r>
              <a:r>
                <a:rPr lang="fa-IR" sz="2000" i="1" dirty="0"/>
                <a:t> </a:t>
              </a:r>
              <a:r>
                <a:rPr lang="en-US" sz="2000" i="1" dirty="0"/>
                <a:t> ← S+1</a:t>
              </a:r>
            </a:p>
          </p:txBody>
        </p:sp>
        <p:sp>
          <p:nvSpPr>
            <p:cNvPr id="60438" name="Line 22"/>
            <p:cNvSpPr>
              <a:spLocks noChangeShapeType="1"/>
            </p:cNvSpPr>
            <p:nvPr/>
          </p:nvSpPr>
          <p:spPr bwMode="auto">
            <a:xfrm>
              <a:off x="4787900" y="4508500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39" name="AutoShape 23"/>
            <p:cNvSpPr>
              <a:spLocks noChangeArrowheads="1"/>
            </p:cNvSpPr>
            <p:nvPr/>
          </p:nvSpPr>
          <p:spPr bwMode="auto">
            <a:xfrm>
              <a:off x="4427538" y="4724400"/>
              <a:ext cx="720725" cy="576263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/>
                <a:t>N&gt;0</a:t>
              </a:r>
            </a:p>
          </p:txBody>
        </p:sp>
        <p:sp>
          <p:nvSpPr>
            <p:cNvPr id="60441" name="Line 25"/>
            <p:cNvSpPr>
              <a:spLocks noChangeShapeType="1"/>
            </p:cNvSpPr>
            <p:nvPr/>
          </p:nvSpPr>
          <p:spPr bwMode="auto">
            <a:xfrm>
              <a:off x="4787900" y="5300663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42" name="Line 26"/>
            <p:cNvSpPr>
              <a:spLocks noChangeShapeType="1"/>
            </p:cNvSpPr>
            <p:nvPr/>
          </p:nvSpPr>
          <p:spPr bwMode="auto">
            <a:xfrm flipH="1">
              <a:off x="3635375" y="5013325"/>
              <a:ext cx="7921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43" name="Text Box 27"/>
            <p:cNvSpPr txBox="1">
              <a:spLocks noChangeArrowheads="1"/>
            </p:cNvSpPr>
            <p:nvPr/>
          </p:nvSpPr>
          <p:spPr bwMode="auto">
            <a:xfrm>
              <a:off x="4067175" y="4643446"/>
              <a:ext cx="201420" cy="345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800" i="1" dirty="0" smtClean="0"/>
                <a:t>y</a:t>
              </a:r>
              <a:endParaRPr lang="en-US" sz="1800" i="1" dirty="0"/>
            </a:p>
          </p:txBody>
        </p:sp>
        <p:sp>
          <p:nvSpPr>
            <p:cNvPr id="60444" name="Text Box 28"/>
            <p:cNvSpPr txBox="1">
              <a:spLocks noChangeArrowheads="1"/>
            </p:cNvSpPr>
            <p:nvPr/>
          </p:nvSpPr>
          <p:spPr bwMode="auto">
            <a:xfrm>
              <a:off x="4787900" y="5212706"/>
              <a:ext cx="210412" cy="345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800" i="1" dirty="0" smtClean="0"/>
                <a:t>n</a:t>
              </a:r>
              <a:endParaRPr lang="en-US" sz="1800" i="1" dirty="0"/>
            </a:p>
          </p:txBody>
        </p:sp>
        <p:sp>
          <p:nvSpPr>
            <p:cNvPr id="60445" name="Line 29"/>
            <p:cNvSpPr>
              <a:spLocks noChangeShapeType="1"/>
            </p:cNvSpPr>
            <p:nvPr/>
          </p:nvSpPr>
          <p:spPr bwMode="auto">
            <a:xfrm flipV="1">
              <a:off x="3635375" y="3213100"/>
              <a:ext cx="0" cy="1800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46" name="Line 30"/>
            <p:cNvSpPr>
              <a:spLocks noChangeShapeType="1"/>
            </p:cNvSpPr>
            <p:nvPr/>
          </p:nvSpPr>
          <p:spPr bwMode="auto">
            <a:xfrm>
              <a:off x="3635375" y="3213100"/>
              <a:ext cx="9366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47" name="AutoShape 31"/>
            <p:cNvSpPr>
              <a:spLocks noChangeArrowheads="1"/>
            </p:cNvSpPr>
            <p:nvPr/>
          </p:nvSpPr>
          <p:spPr bwMode="auto">
            <a:xfrm>
              <a:off x="4427538" y="5516563"/>
              <a:ext cx="865187" cy="288925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/>
                <a:t>S</a:t>
              </a:r>
            </a:p>
          </p:txBody>
        </p:sp>
        <p:sp>
          <p:nvSpPr>
            <p:cNvPr id="60449" name="Line 33"/>
            <p:cNvSpPr>
              <a:spLocks noChangeShapeType="1"/>
            </p:cNvSpPr>
            <p:nvPr/>
          </p:nvSpPr>
          <p:spPr bwMode="auto">
            <a:xfrm>
              <a:off x="4787900" y="5805488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0450" name="Oval 34"/>
            <p:cNvSpPr>
              <a:spLocks noChangeArrowheads="1"/>
            </p:cNvSpPr>
            <p:nvPr/>
          </p:nvSpPr>
          <p:spPr bwMode="auto">
            <a:xfrm>
              <a:off x="4284663" y="6021388"/>
              <a:ext cx="935037" cy="28733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/>
                <a:t>پایان</a:t>
              </a:r>
              <a:endParaRPr lang="en-US" sz="2000" i="1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1285852" y="2957452"/>
            <a:ext cx="15888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>
              <a:buNone/>
            </a:pPr>
            <a:r>
              <a:rPr lang="en-US" sz="2000" i="1" dirty="0" smtClean="0"/>
              <a:t>N ← N   /  10</a:t>
            </a:r>
            <a:endParaRPr lang="en-US" sz="2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3786182" y="-24"/>
            <a:ext cx="5286412" cy="1139825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3200" b="1" dirty="0"/>
              <a:t> </a:t>
            </a:r>
            <a:r>
              <a:rPr lang="fa-IR" sz="2800" dirty="0" smtClean="0">
                <a:cs typeface="B Lotus" pitchFamily="2" charset="-78"/>
              </a:rPr>
              <a:t>برنامه </a:t>
            </a:r>
            <a:r>
              <a:rPr lang="fa-IR" sz="2800" dirty="0">
                <a:cs typeface="B Lotus" pitchFamily="2" charset="-78"/>
              </a:rPr>
              <a:t>ای بنویسید که عدد </a:t>
            </a:r>
            <a:r>
              <a:rPr lang="en-US" sz="2800" dirty="0">
                <a:cs typeface="B Lotus" pitchFamily="2" charset="-78"/>
              </a:rPr>
              <a:t>N</a:t>
            </a:r>
            <a:r>
              <a:rPr lang="fa-IR" sz="2800" dirty="0">
                <a:cs typeface="B Lotus" pitchFamily="2" charset="-78"/>
              </a:rPr>
              <a:t> را خوانده، و مجموع ارقام آن را نشان دهد.</a:t>
            </a:r>
            <a:endParaRPr lang="en-US" sz="2800" dirty="0">
              <a:cs typeface="B Lotus" pitchFamily="2" charset="-78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929190" y="1600200"/>
            <a:ext cx="3746498" cy="685792"/>
          </a:xfrm>
        </p:spPr>
        <p:txBody>
          <a:bodyPr/>
          <a:lstStyle/>
          <a:p>
            <a:pPr algn="r" rtl="1">
              <a:buNone/>
            </a:pPr>
            <a:r>
              <a:rPr lang="fa-IR" sz="2800" dirty="0" smtClean="0">
                <a:cs typeface="B Lotus" pitchFamily="2" charset="-78"/>
              </a:rPr>
              <a:t>مثال: </a:t>
            </a:r>
            <a:r>
              <a:rPr lang="fa-IR" sz="2800" dirty="0" smtClean="0"/>
              <a:t>3+2+1      </a:t>
            </a:r>
            <a:r>
              <a:rPr lang="fa-IR" sz="2800" dirty="0"/>
              <a:t>123 </a:t>
            </a:r>
            <a:endParaRPr lang="en-US" sz="2800" dirty="0"/>
          </a:p>
        </p:txBody>
      </p:sp>
      <p:graphicFrame>
        <p:nvGraphicFramePr>
          <p:cNvPr id="9626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572264" y="1714488"/>
          <a:ext cx="500066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6" name="Equation" r:id="rId3" imgW="190440" imgH="152280" progId="Equation.3">
                  <p:embed/>
                </p:oleObj>
              </mc:Choice>
              <mc:Fallback>
                <p:oleObj name="Equation" r:id="rId3" imgW="190440" imgH="152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64" y="1714488"/>
                        <a:ext cx="500066" cy="15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30"/>
          <p:cNvGrpSpPr/>
          <p:nvPr/>
        </p:nvGrpSpPr>
        <p:grpSpPr>
          <a:xfrm>
            <a:off x="285720" y="190523"/>
            <a:ext cx="3316284" cy="6524625"/>
            <a:chOff x="755650" y="1412875"/>
            <a:chExt cx="2303463" cy="5111750"/>
          </a:xfrm>
        </p:grpSpPr>
        <p:sp>
          <p:nvSpPr>
            <p:cNvPr id="96262" name="Oval 6"/>
            <p:cNvSpPr>
              <a:spLocks noChangeArrowheads="1"/>
            </p:cNvSpPr>
            <p:nvPr/>
          </p:nvSpPr>
          <p:spPr bwMode="auto">
            <a:xfrm>
              <a:off x="1692275" y="1412875"/>
              <a:ext cx="863600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fa-IR" sz="1400" i="1"/>
                <a:t>شروع</a:t>
              </a:r>
              <a:endParaRPr lang="en-US" sz="1400" i="1"/>
            </a:p>
          </p:txBody>
        </p:sp>
        <p:sp>
          <p:nvSpPr>
            <p:cNvPr id="96264" name="Line 8"/>
            <p:cNvSpPr>
              <a:spLocks noChangeShapeType="1"/>
            </p:cNvSpPr>
            <p:nvPr/>
          </p:nvSpPr>
          <p:spPr bwMode="auto">
            <a:xfrm>
              <a:off x="2124075" y="1628775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65" name="AutoShape 9"/>
            <p:cNvSpPr>
              <a:spLocks noChangeArrowheads="1"/>
            </p:cNvSpPr>
            <p:nvPr/>
          </p:nvSpPr>
          <p:spPr bwMode="auto">
            <a:xfrm>
              <a:off x="1619250" y="1844675"/>
              <a:ext cx="1008063" cy="215900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400" i="1"/>
                <a:t>N</a:t>
              </a:r>
            </a:p>
          </p:txBody>
        </p:sp>
        <p:sp>
          <p:nvSpPr>
            <p:cNvPr id="96267" name="Line 11"/>
            <p:cNvSpPr>
              <a:spLocks noChangeShapeType="1"/>
            </p:cNvSpPr>
            <p:nvPr/>
          </p:nvSpPr>
          <p:spPr bwMode="auto">
            <a:xfrm>
              <a:off x="2124075" y="2060575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68" name="Rectangle 12"/>
            <p:cNvSpPr>
              <a:spLocks noChangeArrowheads="1"/>
            </p:cNvSpPr>
            <p:nvPr/>
          </p:nvSpPr>
          <p:spPr bwMode="auto">
            <a:xfrm>
              <a:off x="1619250" y="2276475"/>
              <a:ext cx="935038" cy="28733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400" i="1"/>
                <a:t>SUM ← 0</a:t>
              </a:r>
            </a:p>
          </p:txBody>
        </p:sp>
        <p:sp>
          <p:nvSpPr>
            <p:cNvPr id="96270" name="Line 14"/>
            <p:cNvSpPr>
              <a:spLocks noChangeShapeType="1"/>
            </p:cNvSpPr>
            <p:nvPr/>
          </p:nvSpPr>
          <p:spPr bwMode="auto">
            <a:xfrm>
              <a:off x="2124075" y="2565400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71" name="Oval 15"/>
            <p:cNvSpPr>
              <a:spLocks noChangeArrowheads="1"/>
            </p:cNvSpPr>
            <p:nvPr/>
          </p:nvSpPr>
          <p:spPr bwMode="auto">
            <a:xfrm>
              <a:off x="2051050" y="2781300"/>
              <a:ext cx="217488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72" name="Rectangle 16"/>
            <p:cNvSpPr>
              <a:spLocks noChangeArrowheads="1"/>
            </p:cNvSpPr>
            <p:nvPr/>
          </p:nvSpPr>
          <p:spPr bwMode="auto">
            <a:xfrm>
              <a:off x="1187450" y="3213100"/>
              <a:ext cx="1800225" cy="3603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73" name="Line 17"/>
            <p:cNvSpPr>
              <a:spLocks noChangeShapeType="1"/>
            </p:cNvSpPr>
            <p:nvPr/>
          </p:nvSpPr>
          <p:spPr bwMode="auto">
            <a:xfrm>
              <a:off x="2124075" y="2997200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76" name="Rectangle 20"/>
            <p:cNvSpPr>
              <a:spLocks noChangeArrowheads="1"/>
            </p:cNvSpPr>
            <p:nvPr/>
          </p:nvSpPr>
          <p:spPr bwMode="auto">
            <a:xfrm>
              <a:off x="1187450" y="3789363"/>
              <a:ext cx="1871663" cy="3603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600" i="1" dirty="0"/>
                <a:t>SUM ← </a:t>
              </a:r>
              <a:r>
                <a:rPr lang="en-US" sz="1600" i="1" dirty="0" smtClean="0"/>
                <a:t>SUM+R</a:t>
              </a:r>
              <a:endParaRPr lang="en-US" sz="1600" i="1" dirty="0"/>
            </a:p>
          </p:txBody>
        </p:sp>
        <p:sp>
          <p:nvSpPr>
            <p:cNvPr id="96277" name="Line 21"/>
            <p:cNvSpPr>
              <a:spLocks noChangeShapeType="1"/>
            </p:cNvSpPr>
            <p:nvPr/>
          </p:nvSpPr>
          <p:spPr bwMode="auto">
            <a:xfrm>
              <a:off x="2124075" y="3573463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78" name="Rectangle 22"/>
            <p:cNvSpPr>
              <a:spLocks noChangeArrowheads="1"/>
            </p:cNvSpPr>
            <p:nvPr/>
          </p:nvSpPr>
          <p:spPr bwMode="auto">
            <a:xfrm>
              <a:off x="1187450" y="4365625"/>
              <a:ext cx="1871663" cy="3603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endParaRPr lang="en-US" sz="1400" i="1"/>
            </a:p>
          </p:txBody>
        </p:sp>
        <p:sp>
          <p:nvSpPr>
            <p:cNvPr id="96279" name="Line 23"/>
            <p:cNvSpPr>
              <a:spLocks noChangeShapeType="1"/>
            </p:cNvSpPr>
            <p:nvPr/>
          </p:nvSpPr>
          <p:spPr bwMode="auto">
            <a:xfrm>
              <a:off x="2124075" y="4149725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81" name="Line 25"/>
            <p:cNvSpPr>
              <a:spLocks noChangeShapeType="1"/>
            </p:cNvSpPr>
            <p:nvPr/>
          </p:nvSpPr>
          <p:spPr bwMode="auto">
            <a:xfrm>
              <a:off x="2124075" y="4724400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82" name="AutoShape 26"/>
            <p:cNvSpPr>
              <a:spLocks noChangeArrowheads="1"/>
            </p:cNvSpPr>
            <p:nvPr/>
          </p:nvSpPr>
          <p:spPr bwMode="auto">
            <a:xfrm>
              <a:off x="1692275" y="4941888"/>
              <a:ext cx="865188" cy="574675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400" i="1"/>
                <a:t>N&gt;0</a:t>
              </a:r>
            </a:p>
          </p:txBody>
        </p:sp>
        <p:sp>
          <p:nvSpPr>
            <p:cNvPr id="96284" name="Line 28"/>
            <p:cNvSpPr>
              <a:spLocks noChangeShapeType="1"/>
            </p:cNvSpPr>
            <p:nvPr/>
          </p:nvSpPr>
          <p:spPr bwMode="auto">
            <a:xfrm>
              <a:off x="2124075" y="5516563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85" name="Text Box 29"/>
            <p:cNvSpPr txBox="1">
              <a:spLocks noChangeArrowheads="1"/>
            </p:cNvSpPr>
            <p:nvPr/>
          </p:nvSpPr>
          <p:spPr bwMode="auto">
            <a:xfrm>
              <a:off x="2124075" y="5445125"/>
              <a:ext cx="27443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 eaLnBrk="0" hangingPunct="0">
                <a:buNone/>
              </a:pPr>
              <a:r>
                <a:rPr lang="en-US" sz="1400" i="1" dirty="0" smtClean="0"/>
                <a:t>n</a:t>
              </a:r>
              <a:endParaRPr lang="en-US" sz="1400" i="1" dirty="0"/>
            </a:p>
          </p:txBody>
        </p:sp>
        <p:sp>
          <p:nvSpPr>
            <p:cNvPr id="96286" name="Text Box 30"/>
            <p:cNvSpPr txBox="1">
              <a:spLocks noChangeArrowheads="1"/>
            </p:cNvSpPr>
            <p:nvPr/>
          </p:nvSpPr>
          <p:spPr bwMode="auto">
            <a:xfrm>
              <a:off x="1403350" y="4941888"/>
              <a:ext cx="2648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 eaLnBrk="0" hangingPunct="0">
                <a:buNone/>
              </a:pPr>
              <a:r>
                <a:rPr lang="en-US" sz="1400" i="1" dirty="0" smtClean="0"/>
                <a:t>y</a:t>
              </a:r>
              <a:endParaRPr lang="en-US" sz="1400" i="1" dirty="0"/>
            </a:p>
          </p:txBody>
        </p:sp>
        <p:sp>
          <p:nvSpPr>
            <p:cNvPr id="96287" name="AutoShape 31"/>
            <p:cNvSpPr>
              <a:spLocks noChangeArrowheads="1"/>
            </p:cNvSpPr>
            <p:nvPr/>
          </p:nvSpPr>
          <p:spPr bwMode="auto">
            <a:xfrm>
              <a:off x="1692275" y="5734050"/>
              <a:ext cx="935038" cy="358775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400" i="1"/>
                <a:t>SUM</a:t>
              </a:r>
            </a:p>
          </p:txBody>
        </p:sp>
        <p:sp>
          <p:nvSpPr>
            <p:cNvPr id="96289" name="Line 33"/>
            <p:cNvSpPr>
              <a:spLocks noChangeShapeType="1"/>
            </p:cNvSpPr>
            <p:nvPr/>
          </p:nvSpPr>
          <p:spPr bwMode="auto">
            <a:xfrm>
              <a:off x="2124075" y="6092825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90" name="Oval 34"/>
            <p:cNvSpPr>
              <a:spLocks noChangeArrowheads="1"/>
            </p:cNvSpPr>
            <p:nvPr/>
          </p:nvSpPr>
          <p:spPr bwMode="auto">
            <a:xfrm>
              <a:off x="1692275" y="6308725"/>
              <a:ext cx="863600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fa-IR" sz="1400" dirty="0"/>
                <a:t>پایان</a:t>
              </a:r>
              <a:endParaRPr lang="en-US" sz="1400" dirty="0"/>
            </a:p>
          </p:txBody>
        </p:sp>
        <p:sp>
          <p:nvSpPr>
            <p:cNvPr id="96291" name="Line 35"/>
            <p:cNvSpPr>
              <a:spLocks noChangeShapeType="1"/>
            </p:cNvSpPr>
            <p:nvPr/>
          </p:nvSpPr>
          <p:spPr bwMode="auto">
            <a:xfrm flipH="1">
              <a:off x="755650" y="5229225"/>
              <a:ext cx="9366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92" name="Line 36"/>
            <p:cNvSpPr>
              <a:spLocks noChangeShapeType="1"/>
            </p:cNvSpPr>
            <p:nvPr/>
          </p:nvSpPr>
          <p:spPr bwMode="auto">
            <a:xfrm flipV="1">
              <a:off x="755650" y="2924175"/>
              <a:ext cx="0" cy="2305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96293" name="Line 37"/>
            <p:cNvSpPr>
              <a:spLocks noChangeShapeType="1"/>
            </p:cNvSpPr>
            <p:nvPr/>
          </p:nvSpPr>
          <p:spPr bwMode="auto">
            <a:xfrm>
              <a:off x="755650" y="2924175"/>
              <a:ext cx="1295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85852" y="3957584"/>
            <a:ext cx="15888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>
              <a:buNone/>
            </a:pPr>
            <a:r>
              <a:rPr lang="en-US" sz="2000" i="1" dirty="0" smtClean="0"/>
              <a:t>N ← N   /  10</a:t>
            </a:r>
            <a:endParaRPr lang="en-US" sz="2000" i="1" dirty="0"/>
          </a:p>
        </p:txBody>
      </p:sp>
      <p:sp>
        <p:nvSpPr>
          <p:cNvPr id="34" name="Rectangle 33"/>
          <p:cNvSpPr/>
          <p:nvPr/>
        </p:nvSpPr>
        <p:spPr>
          <a:xfrm>
            <a:off x="1285852" y="2528824"/>
            <a:ext cx="17171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>
              <a:buNone/>
            </a:pPr>
            <a:r>
              <a:rPr lang="en-US" sz="2000" i="1" dirty="0" smtClean="0"/>
              <a:t>R ← N   %  10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279457774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143372" y="285736"/>
            <a:ext cx="4857752" cy="1143000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 err="1" smtClean="0">
                <a:cs typeface="B Lotus" pitchFamily="2" charset="-78"/>
              </a:rPr>
              <a:t>الگوریتم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 err="1" smtClean="0">
                <a:cs typeface="B Lotus" pitchFamily="2" charset="-78"/>
              </a:rPr>
              <a:t>برنامه‌ای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>
                <a:cs typeface="B Lotus" pitchFamily="2" charset="-78"/>
              </a:rPr>
              <a:t>را بنویسید که عدد طبیعی </a:t>
            </a:r>
            <a:r>
              <a:rPr lang="en-US" sz="2800" dirty="0">
                <a:cs typeface="B Lotus" pitchFamily="2" charset="-78"/>
              </a:rPr>
              <a:t>N&gt;1</a:t>
            </a:r>
            <a:r>
              <a:rPr lang="fa-IR" sz="2800" dirty="0">
                <a:cs typeface="B Lotus" pitchFamily="2" charset="-78"/>
              </a:rPr>
              <a:t> را خوانده و مقسوم </a:t>
            </a:r>
            <a:r>
              <a:rPr lang="fa-IR" sz="2800" dirty="0" err="1" smtClean="0">
                <a:cs typeface="B Lotus" pitchFamily="2" charset="-78"/>
              </a:rPr>
              <a:t>علیه‌های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>
                <a:cs typeface="B Lotus" pitchFamily="2" charset="-78"/>
              </a:rPr>
              <a:t>آن را نمایش </a:t>
            </a:r>
            <a:r>
              <a:rPr lang="fa-IR" sz="2800" dirty="0" smtClean="0">
                <a:cs typeface="B Lotus" pitchFamily="2" charset="-78"/>
              </a:rPr>
              <a:t>دهد.</a:t>
            </a:r>
            <a:endParaRPr lang="en-US" sz="2800" dirty="0">
              <a:cs typeface="B Lotus" pitchFamily="2" charset="-78"/>
            </a:endParaRPr>
          </a:p>
        </p:txBody>
      </p:sp>
      <p:grpSp>
        <p:nvGrpSpPr>
          <p:cNvPr id="2" name="Group 34"/>
          <p:cNvGrpSpPr/>
          <p:nvPr/>
        </p:nvGrpSpPr>
        <p:grpSpPr>
          <a:xfrm>
            <a:off x="138086" y="114325"/>
            <a:ext cx="5219732" cy="6529385"/>
            <a:chOff x="566714" y="982660"/>
            <a:chExt cx="3382962" cy="5546725"/>
          </a:xfrm>
        </p:grpSpPr>
        <p:sp>
          <p:nvSpPr>
            <p:cNvPr id="62468" name="Oval 4"/>
            <p:cNvSpPr>
              <a:spLocks noChangeArrowheads="1"/>
            </p:cNvSpPr>
            <p:nvPr/>
          </p:nvSpPr>
          <p:spPr bwMode="auto">
            <a:xfrm>
              <a:off x="2006576" y="982660"/>
              <a:ext cx="649288" cy="2889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/>
                <a:t>شروع</a:t>
              </a:r>
              <a:endParaRPr lang="en-US" sz="2000" i="1"/>
            </a:p>
          </p:txBody>
        </p:sp>
        <p:sp>
          <p:nvSpPr>
            <p:cNvPr id="62470" name="Line 6"/>
            <p:cNvSpPr>
              <a:spLocks noChangeShapeType="1"/>
            </p:cNvSpPr>
            <p:nvPr/>
          </p:nvSpPr>
          <p:spPr bwMode="auto">
            <a:xfrm>
              <a:off x="2295501" y="1271585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471" name="AutoShape 7"/>
            <p:cNvSpPr>
              <a:spLocks noChangeArrowheads="1"/>
            </p:cNvSpPr>
            <p:nvPr/>
          </p:nvSpPr>
          <p:spPr bwMode="auto">
            <a:xfrm>
              <a:off x="1790676" y="1487485"/>
              <a:ext cx="863600" cy="358775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/>
                <a:t>N</a:t>
              </a:r>
            </a:p>
          </p:txBody>
        </p:sp>
        <p:sp>
          <p:nvSpPr>
            <p:cNvPr id="62473" name="Line 9"/>
            <p:cNvSpPr>
              <a:spLocks noChangeShapeType="1"/>
            </p:cNvSpPr>
            <p:nvPr/>
          </p:nvSpPr>
          <p:spPr bwMode="auto">
            <a:xfrm>
              <a:off x="2295501" y="1847847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478" name="Rectangle 14"/>
            <p:cNvSpPr>
              <a:spLocks noChangeArrowheads="1"/>
            </p:cNvSpPr>
            <p:nvPr/>
          </p:nvSpPr>
          <p:spPr bwMode="auto">
            <a:xfrm>
              <a:off x="1790676" y="2063747"/>
              <a:ext cx="935038" cy="28733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/>
                <a:t>M ← 1</a:t>
              </a:r>
            </a:p>
          </p:txBody>
        </p:sp>
        <p:sp>
          <p:nvSpPr>
            <p:cNvPr id="62480" name="Line 16"/>
            <p:cNvSpPr>
              <a:spLocks noChangeShapeType="1"/>
            </p:cNvSpPr>
            <p:nvPr/>
          </p:nvSpPr>
          <p:spPr bwMode="auto">
            <a:xfrm>
              <a:off x="2295501" y="2351085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485" name="Oval 21"/>
            <p:cNvSpPr>
              <a:spLocks noChangeArrowheads="1"/>
            </p:cNvSpPr>
            <p:nvPr/>
          </p:nvSpPr>
          <p:spPr bwMode="auto">
            <a:xfrm>
              <a:off x="2151039" y="2566985"/>
              <a:ext cx="288925" cy="28733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486" name="Rectangle 22"/>
            <p:cNvSpPr>
              <a:spLocks noChangeArrowheads="1"/>
            </p:cNvSpPr>
            <p:nvPr/>
          </p:nvSpPr>
          <p:spPr bwMode="auto">
            <a:xfrm>
              <a:off x="1214414" y="3071810"/>
              <a:ext cx="2447925" cy="3603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487" name="Line 23"/>
            <p:cNvSpPr>
              <a:spLocks noChangeShapeType="1"/>
            </p:cNvSpPr>
            <p:nvPr/>
          </p:nvSpPr>
          <p:spPr bwMode="auto">
            <a:xfrm>
              <a:off x="2295501" y="2855910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490" name="Line 26"/>
            <p:cNvSpPr>
              <a:spLocks noChangeShapeType="1"/>
            </p:cNvSpPr>
            <p:nvPr/>
          </p:nvSpPr>
          <p:spPr bwMode="auto">
            <a:xfrm>
              <a:off x="2293914" y="3432172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491" name="AutoShape 27"/>
            <p:cNvSpPr>
              <a:spLocks noChangeArrowheads="1"/>
            </p:cNvSpPr>
            <p:nvPr/>
          </p:nvSpPr>
          <p:spPr bwMode="auto">
            <a:xfrm>
              <a:off x="1935139" y="3648072"/>
              <a:ext cx="719137" cy="576263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 smtClean="0"/>
                <a:t>R==0</a:t>
              </a:r>
              <a:endParaRPr lang="en-US" sz="2000" i="1" dirty="0"/>
            </a:p>
          </p:txBody>
        </p:sp>
        <p:sp>
          <p:nvSpPr>
            <p:cNvPr id="62493" name="Line 29"/>
            <p:cNvSpPr>
              <a:spLocks noChangeShapeType="1"/>
            </p:cNvSpPr>
            <p:nvPr/>
          </p:nvSpPr>
          <p:spPr bwMode="auto">
            <a:xfrm>
              <a:off x="2654276" y="3936997"/>
              <a:ext cx="43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494" name="Line 30"/>
            <p:cNvSpPr>
              <a:spLocks noChangeShapeType="1"/>
            </p:cNvSpPr>
            <p:nvPr/>
          </p:nvSpPr>
          <p:spPr bwMode="auto">
            <a:xfrm>
              <a:off x="2293914" y="4224335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495" name="Text Box 31"/>
            <p:cNvSpPr txBox="1">
              <a:spLocks noChangeArrowheads="1"/>
            </p:cNvSpPr>
            <p:nvPr/>
          </p:nvSpPr>
          <p:spPr bwMode="auto">
            <a:xfrm>
              <a:off x="2712623" y="3614797"/>
              <a:ext cx="307975" cy="331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rtl="0">
                <a:buNone/>
              </a:pPr>
              <a:r>
                <a:rPr lang="en-US" sz="1800" i="1" dirty="0" smtClean="0"/>
                <a:t>y</a:t>
              </a:r>
              <a:endParaRPr lang="en-US" sz="1800" i="1" dirty="0"/>
            </a:p>
          </p:txBody>
        </p:sp>
        <p:sp>
          <p:nvSpPr>
            <p:cNvPr id="62496" name="Text Box 32"/>
            <p:cNvSpPr txBox="1">
              <a:spLocks noChangeArrowheads="1"/>
            </p:cNvSpPr>
            <p:nvPr/>
          </p:nvSpPr>
          <p:spPr bwMode="auto">
            <a:xfrm>
              <a:off x="2085317" y="4152897"/>
              <a:ext cx="194486" cy="331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800" i="1" dirty="0" smtClean="0"/>
                <a:t>n</a:t>
              </a:r>
              <a:endParaRPr lang="en-US" sz="1800" i="1" dirty="0"/>
            </a:p>
          </p:txBody>
        </p:sp>
        <p:sp>
          <p:nvSpPr>
            <p:cNvPr id="62497" name="Oval 33"/>
            <p:cNvSpPr>
              <a:spLocks noChangeArrowheads="1"/>
            </p:cNvSpPr>
            <p:nvPr/>
          </p:nvSpPr>
          <p:spPr bwMode="auto">
            <a:xfrm>
              <a:off x="2151039" y="4440235"/>
              <a:ext cx="288925" cy="28733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498" name="AutoShape 34"/>
            <p:cNvSpPr>
              <a:spLocks noChangeArrowheads="1"/>
            </p:cNvSpPr>
            <p:nvPr/>
          </p:nvSpPr>
          <p:spPr bwMode="auto">
            <a:xfrm>
              <a:off x="3086076" y="3792535"/>
              <a:ext cx="863600" cy="504825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/>
                <a:t>M</a:t>
              </a:r>
            </a:p>
          </p:txBody>
        </p:sp>
        <p:sp>
          <p:nvSpPr>
            <p:cNvPr id="62500" name="Line 36"/>
            <p:cNvSpPr>
              <a:spLocks noChangeShapeType="1"/>
            </p:cNvSpPr>
            <p:nvPr/>
          </p:nvSpPr>
          <p:spPr bwMode="auto">
            <a:xfrm>
              <a:off x="3519464" y="4295772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502" name="Line 38"/>
            <p:cNvSpPr>
              <a:spLocks noChangeShapeType="1"/>
            </p:cNvSpPr>
            <p:nvPr/>
          </p:nvSpPr>
          <p:spPr bwMode="auto">
            <a:xfrm flipH="1">
              <a:off x="2438376" y="4584697"/>
              <a:ext cx="10810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503" name="Line 39"/>
            <p:cNvSpPr>
              <a:spLocks noChangeShapeType="1"/>
            </p:cNvSpPr>
            <p:nvPr/>
          </p:nvSpPr>
          <p:spPr bwMode="auto">
            <a:xfrm>
              <a:off x="2293914" y="4727572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504" name="Rectangle 40"/>
            <p:cNvSpPr>
              <a:spLocks noChangeArrowheads="1"/>
            </p:cNvSpPr>
            <p:nvPr/>
          </p:nvSpPr>
          <p:spPr bwMode="auto">
            <a:xfrm>
              <a:off x="1790676" y="4945060"/>
              <a:ext cx="935038" cy="2873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2000" i="1" dirty="0"/>
                <a:t>M ← M+1</a:t>
              </a:r>
            </a:p>
          </p:txBody>
        </p:sp>
        <p:sp>
          <p:nvSpPr>
            <p:cNvPr id="62505" name="AutoShape 41"/>
            <p:cNvSpPr>
              <a:spLocks noChangeArrowheads="1"/>
            </p:cNvSpPr>
            <p:nvPr/>
          </p:nvSpPr>
          <p:spPr bwMode="auto">
            <a:xfrm>
              <a:off x="1935139" y="5448297"/>
              <a:ext cx="719137" cy="576263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en-US" sz="1600" i="1" dirty="0"/>
                <a:t>M&lt;=N</a:t>
              </a:r>
            </a:p>
          </p:txBody>
        </p:sp>
        <p:sp>
          <p:nvSpPr>
            <p:cNvPr id="62506" name="Line 42"/>
            <p:cNvSpPr>
              <a:spLocks noChangeShapeType="1"/>
            </p:cNvSpPr>
            <p:nvPr/>
          </p:nvSpPr>
          <p:spPr bwMode="auto">
            <a:xfrm>
              <a:off x="2293914" y="5232397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507" name="Text Box 43"/>
            <p:cNvSpPr txBox="1">
              <a:spLocks noChangeArrowheads="1"/>
            </p:cNvSpPr>
            <p:nvPr/>
          </p:nvSpPr>
          <p:spPr bwMode="auto">
            <a:xfrm>
              <a:off x="1574776" y="5448297"/>
              <a:ext cx="307975" cy="331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rtl="0">
                <a:buNone/>
              </a:pPr>
              <a:r>
                <a:rPr lang="en-US" sz="1800" i="1" dirty="0" smtClean="0"/>
                <a:t>y</a:t>
              </a:r>
              <a:endParaRPr lang="en-US" sz="1800" i="1" dirty="0"/>
            </a:p>
          </p:txBody>
        </p:sp>
        <p:sp>
          <p:nvSpPr>
            <p:cNvPr id="62508" name="Text Box 44"/>
            <p:cNvSpPr txBox="1">
              <a:spLocks noChangeArrowheads="1"/>
            </p:cNvSpPr>
            <p:nvPr/>
          </p:nvSpPr>
          <p:spPr bwMode="auto">
            <a:xfrm>
              <a:off x="2293914" y="5953122"/>
              <a:ext cx="194486" cy="331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800" i="1" dirty="0" smtClean="0"/>
                <a:t>n</a:t>
              </a:r>
              <a:endParaRPr lang="en-US" sz="1800" i="1" dirty="0"/>
            </a:p>
          </p:txBody>
        </p:sp>
        <p:sp>
          <p:nvSpPr>
            <p:cNvPr id="62509" name="Line 45"/>
            <p:cNvSpPr>
              <a:spLocks noChangeShapeType="1"/>
            </p:cNvSpPr>
            <p:nvPr/>
          </p:nvSpPr>
          <p:spPr bwMode="auto">
            <a:xfrm>
              <a:off x="2293914" y="6024560"/>
              <a:ext cx="0" cy="215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510" name="Oval 46"/>
            <p:cNvSpPr>
              <a:spLocks noChangeArrowheads="1"/>
            </p:cNvSpPr>
            <p:nvPr/>
          </p:nvSpPr>
          <p:spPr bwMode="auto">
            <a:xfrm>
              <a:off x="2006576" y="6240460"/>
              <a:ext cx="649288" cy="2889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buNone/>
              </a:pPr>
              <a:r>
                <a:rPr lang="fa-IR" sz="2000" i="1"/>
                <a:t>پایان</a:t>
              </a:r>
              <a:endParaRPr lang="en-US" sz="2000" i="1"/>
            </a:p>
          </p:txBody>
        </p:sp>
        <p:sp>
          <p:nvSpPr>
            <p:cNvPr id="62511" name="Line 47"/>
            <p:cNvSpPr>
              <a:spLocks noChangeShapeType="1"/>
            </p:cNvSpPr>
            <p:nvPr/>
          </p:nvSpPr>
          <p:spPr bwMode="auto">
            <a:xfrm flipH="1">
              <a:off x="566714" y="5737222"/>
              <a:ext cx="1368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512" name="Line 48"/>
            <p:cNvSpPr>
              <a:spLocks noChangeShapeType="1"/>
            </p:cNvSpPr>
            <p:nvPr/>
          </p:nvSpPr>
          <p:spPr bwMode="auto">
            <a:xfrm flipV="1">
              <a:off x="566714" y="2711447"/>
              <a:ext cx="0" cy="3025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  <p:sp>
          <p:nvSpPr>
            <p:cNvPr id="62513" name="Line 49"/>
            <p:cNvSpPr>
              <a:spLocks noChangeShapeType="1"/>
            </p:cNvSpPr>
            <p:nvPr/>
          </p:nvSpPr>
          <p:spPr bwMode="auto">
            <a:xfrm>
              <a:off x="566714" y="2711447"/>
              <a:ext cx="15843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2000" i="1"/>
            </a:p>
          </p:txBody>
        </p:sp>
      </p:grpSp>
      <p:sp>
        <p:nvSpPr>
          <p:cNvPr id="38" name="Rectangle 37"/>
          <p:cNvSpPr/>
          <p:nvPr/>
        </p:nvSpPr>
        <p:spPr>
          <a:xfrm>
            <a:off x="1857356" y="2600262"/>
            <a:ext cx="16882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>
              <a:buNone/>
            </a:pPr>
            <a:r>
              <a:rPr lang="en-US" sz="2000" i="1" dirty="0" smtClean="0"/>
              <a:t>R ← N   %  M</a:t>
            </a:r>
            <a:endParaRPr lang="en-US" sz="20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الگوریتم </a:t>
            </a:r>
            <a:r>
              <a:rPr lang="fa-IR" sz="2800" dirty="0">
                <a:cs typeface="B Lotus" pitchFamily="2" charset="-78"/>
              </a:rPr>
              <a:t>برنامه ای را بنویسید که یک عدد را گرفته تعیین کند که آیا کامل است یا خیر؟</a:t>
            </a:r>
            <a:endParaRPr lang="en-US" sz="2800" dirty="0">
              <a:cs typeface="B Lotus" pitchFamily="2" charset="-78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928670"/>
            <a:ext cx="8075613" cy="2828932"/>
          </a:xfrm>
        </p:spPr>
        <p:txBody>
          <a:bodyPr/>
          <a:lstStyle/>
          <a:p>
            <a:pPr algn="r" rtl="1"/>
            <a:endParaRPr lang="fa-IR" sz="2800" dirty="0">
              <a:cs typeface="B Lotus" pitchFamily="2" charset="-78"/>
            </a:endParaRPr>
          </a:p>
          <a:p>
            <a:pPr algn="r" rtl="1"/>
            <a:r>
              <a:rPr lang="fa-IR" sz="2400" dirty="0">
                <a:cs typeface="B Lotus" pitchFamily="2" charset="-78"/>
              </a:rPr>
              <a:t>عددی کامل است که با مجموع مقسوم علیه های کوچکتر از خودش برابر باشد.</a:t>
            </a:r>
          </a:p>
          <a:p>
            <a:pPr algn="r" rtl="1">
              <a:buFont typeface="Wingdings" pitchFamily="2" charset="2"/>
              <a:buNone/>
            </a:pPr>
            <a:endParaRPr lang="en-US" sz="2800" dirty="0">
              <a:cs typeface="B Lotus" pitchFamily="2" charset="-78"/>
            </a:endParaRPr>
          </a:p>
        </p:txBody>
      </p:sp>
      <p:graphicFrame>
        <p:nvGraphicFramePr>
          <p:cNvPr id="97284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785786" y="2357430"/>
          <a:ext cx="40386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0" name="Microsoft Equation 3.0" r:id="rId3" imgW="825480" imgH="177480" progId="Equation.3">
                  <p:embed/>
                </p:oleObj>
              </mc:Choice>
              <mc:Fallback>
                <p:oleObj name="Microsoft Equation 3.0" r:id="rId3" imgW="8254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2357430"/>
                        <a:ext cx="4038600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502436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6"/>
          <p:cNvGrpSpPr/>
          <p:nvPr/>
        </p:nvGrpSpPr>
        <p:grpSpPr>
          <a:xfrm>
            <a:off x="1214415" y="0"/>
            <a:ext cx="6165874" cy="6858000"/>
            <a:chOff x="2843213" y="404813"/>
            <a:chExt cx="4537075" cy="6119812"/>
          </a:xfrm>
        </p:grpSpPr>
        <p:sp>
          <p:nvSpPr>
            <p:cNvPr id="101381" name="Oval 5"/>
            <p:cNvSpPr>
              <a:spLocks noChangeArrowheads="1"/>
            </p:cNvSpPr>
            <p:nvPr/>
          </p:nvSpPr>
          <p:spPr bwMode="auto">
            <a:xfrm>
              <a:off x="4067175" y="404813"/>
              <a:ext cx="649288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fa-IR" sz="1200" i="1"/>
                <a:t>شروع</a:t>
              </a:r>
              <a:endParaRPr lang="en-US" sz="1200" i="1"/>
            </a:p>
          </p:txBody>
        </p:sp>
        <p:sp>
          <p:nvSpPr>
            <p:cNvPr id="101385" name="Line 9"/>
            <p:cNvSpPr>
              <a:spLocks noChangeShapeType="1"/>
            </p:cNvSpPr>
            <p:nvPr/>
          </p:nvSpPr>
          <p:spPr bwMode="auto">
            <a:xfrm>
              <a:off x="4427538" y="620713"/>
              <a:ext cx="0" cy="144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386" name="AutoShape 10"/>
            <p:cNvSpPr>
              <a:spLocks noChangeArrowheads="1"/>
            </p:cNvSpPr>
            <p:nvPr/>
          </p:nvSpPr>
          <p:spPr bwMode="auto">
            <a:xfrm>
              <a:off x="3924300" y="765175"/>
              <a:ext cx="863600" cy="215900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400" i="1"/>
                <a:t>N</a:t>
              </a:r>
            </a:p>
          </p:txBody>
        </p:sp>
        <p:sp>
          <p:nvSpPr>
            <p:cNvPr id="101388" name="Line 12"/>
            <p:cNvSpPr>
              <a:spLocks noChangeShapeType="1"/>
            </p:cNvSpPr>
            <p:nvPr/>
          </p:nvSpPr>
          <p:spPr bwMode="auto">
            <a:xfrm>
              <a:off x="4427538" y="981075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389" name="Rectangle 13"/>
            <p:cNvSpPr>
              <a:spLocks noChangeArrowheads="1"/>
            </p:cNvSpPr>
            <p:nvPr/>
          </p:nvSpPr>
          <p:spPr bwMode="auto">
            <a:xfrm>
              <a:off x="4067175" y="1125538"/>
              <a:ext cx="649288" cy="2873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400" i="1"/>
                <a:t>A ← 1</a:t>
              </a:r>
            </a:p>
          </p:txBody>
        </p:sp>
        <p:sp>
          <p:nvSpPr>
            <p:cNvPr id="101391" name="Line 15"/>
            <p:cNvSpPr>
              <a:spLocks noChangeShapeType="1"/>
            </p:cNvSpPr>
            <p:nvPr/>
          </p:nvSpPr>
          <p:spPr bwMode="auto">
            <a:xfrm>
              <a:off x="4427538" y="1412875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392" name="Rectangle 16"/>
            <p:cNvSpPr>
              <a:spLocks noChangeArrowheads="1"/>
            </p:cNvSpPr>
            <p:nvPr/>
          </p:nvSpPr>
          <p:spPr bwMode="auto">
            <a:xfrm>
              <a:off x="4067175" y="1557338"/>
              <a:ext cx="649288" cy="2873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400" i="1"/>
                <a:t>S ← 0</a:t>
              </a:r>
            </a:p>
          </p:txBody>
        </p:sp>
        <p:sp>
          <p:nvSpPr>
            <p:cNvPr id="101393" name="Line 17"/>
            <p:cNvSpPr>
              <a:spLocks noChangeShapeType="1"/>
            </p:cNvSpPr>
            <p:nvPr/>
          </p:nvSpPr>
          <p:spPr bwMode="auto">
            <a:xfrm>
              <a:off x="4427538" y="1844675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394" name="Oval 18"/>
            <p:cNvSpPr>
              <a:spLocks noChangeArrowheads="1"/>
            </p:cNvSpPr>
            <p:nvPr/>
          </p:nvSpPr>
          <p:spPr bwMode="auto">
            <a:xfrm>
              <a:off x="4284663" y="1989138"/>
              <a:ext cx="287337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395" name="Line 19"/>
            <p:cNvSpPr>
              <a:spLocks noChangeShapeType="1"/>
            </p:cNvSpPr>
            <p:nvPr/>
          </p:nvSpPr>
          <p:spPr bwMode="auto">
            <a:xfrm>
              <a:off x="4427538" y="2205038"/>
              <a:ext cx="0" cy="144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396" name="Rectangle 20"/>
            <p:cNvSpPr>
              <a:spLocks noChangeArrowheads="1"/>
            </p:cNvSpPr>
            <p:nvPr/>
          </p:nvSpPr>
          <p:spPr bwMode="auto">
            <a:xfrm>
              <a:off x="3348038" y="2349500"/>
              <a:ext cx="2160587" cy="28733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00" name="Line 24"/>
            <p:cNvSpPr>
              <a:spLocks noChangeShapeType="1"/>
            </p:cNvSpPr>
            <p:nvPr/>
          </p:nvSpPr>
          <p:spPr bwMode="auto">
            <a:xfrm>
              <a:off x="4427538" y="2636838"/>
              <a:ext cx="0" cy="144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01" name="AutoShape 25"/>
            <p:cNvSpPr>
              <a:spLocks noChangeArrowheads="1"/>
            </p:cNvSpPr>
            <p:nvPr/>
          </p:nvSpPr>
          <p:spPr bwMode="auto">
            <a:xfrm>
              <a:off x="4140200" y="2781300"/>
              <a:ext cx="576263" cy="431800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200" i="1" dirty="0" smtClean="0"/>
                <a:t>R==0</a:t>
              </a:r>
              <a:endParaRPr lang="en-US" sz="1200" i="1" dirty="0"/>
            </a:p>
          </p:txBody>
        </p:sp>
        <p:sp>
          <p:nvSpPr>
            <p:cNvPr id="101403" name="Line 27"/>
            <p:cNvSpPr>
              <a:spLocks noChangeShapeType="1"/>
            </p:cNvSpPr>
            <p:nvPr/>
          </p:nvSpPr>
          <p:spPr bwMode="auto">
            <a:xfrm>
              <a:off x="4716463" y="2997200"/>
              <a:ext cx="43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04" name="Text Box 28"/>
            <p:cNvSpPr txBox="1">
              <a:spLocks noChangeArrowheads="1"/>
            </p:cNvSpPr>
            <p:nvPr/>
          </p:nvSpPr>
          <p:spPr bwMode="auto">
            <a:xfrm>
              <a:off x="4735812" y="2708275"/>
              <a:ext cx="2648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 eaLnBrk="0" hangingPunct="0">
                <a:buNone/>
              </a:pPr>
              <a:r>
                <a:rPr lang="en-US" sz="1400" i="1" dirty="0" smtClean="0"/>
                <a:t>y</a:t>
              </a:r>
              <a:endParaRPr lang="en-US" sz="1400" i="1" dirty="0"/>
            </a:p>
          </p:txBody>
        </p:sp>
        <p:sp>
          <p:nvSpPr>
            <p:cNvPr id="101405" name="Line 29"/>
            <p:cNvSpPr>
              <a:spLocks noChangeShapeType="1"/>
            </p:cNvSpPr>
            <p:nvPr/>
          </p:nvSpPr>
          <p:spPr bwMode="auto">
            <a:xfrm>
              <a:off x="4427538" y="3213100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06" name="Text Box 30"/>
            <p:cNvSpPr txBox="1">
              <a:spLocks noChangeArrowheads="1"/>
            </p:cNvSpPr>
            <p:nvPr/>
          </p:nvSpPr>
          <p:spPr bwMode="auto">
            <a:xfrm>
              <a:off x="4067175" y="3068638"/>
              <a:ext cx="27443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 eaLnBrk="0" hangingPunct="0">
                <a:buNone/>
              </a:pPr>
              <a:r>
                <a:rPr lang="en-US" sz="1400" i="1" dirty="0" smtClean="0"/>
                <a:t>n</a:t>
              </a:r>
              <a:endParaRPr lang="en-US" sz="1400" i="1" dirty="0"/>
            </a:p>
          </p:txBody>
        </p:sp>
        <p:sp>
          <p:nvSpPr>
            <p:cNvPr id="101407" name="Rectangle 31"/>
            <p:cNvSpPr>
              <a:spLocks noChangeArrowheads="1"/>
            </p:cNvSpPr>
            <p:nvPr/>
          </p:nvSpPr>
          <p:spPr bwMode="auto">
            <a:xfrm>
              <a:off x="5148263" y="2852738"/>
              <a:ext cx="1439862" cy="3603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400" i="1"/>
                <a:t>S ← S+A</a:t>
              </a:r>
            </a:p>
          </p:txBody>
        </p:sp>
        <p:sp>
          <p:nvSpPr>
            <p:cNvPr id="101409" name="Oval 33"/>
            <p:cNvSpPr>
              <a:spLocks noChangeArrowheads="1"/>
            </p:cNvSpPr>
            <p:nvPr/>
          </p:nvSpPr>
          <p:spPr bwMode="auto">
            <a:xfrm>
              <a:off x="4284663" y="3357563"/>
              <a:ext cx="287337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10" name="Line 34"/>
            <p:cNvSpPr>
              <a:spLocks noChangeShapeType="1"/>
            </p:cNvSpPr>
            <p:nvPr/>
          </p:nvSpPr>
          <p:spPr bwMode="auto">
            <a:xfrm>
              <a:off x="5940425" y="3213100"/>
              <a:ext cx="0" cy="2873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11" name="Line 35"/>
            <p:cNvSpPr>
              <a:spLocks noChangeShapeType="1"/>
            </p:cNvSpPr>
            <p:nvPr/>
          </p:nvSpPr>
          <p:spPr bwMode="auto">
            <a:xfrm flipH="1">
              <a:off x="4572000" y="3500438"/>
              <a:ext cx="1368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12" name="Rectangle 36"/>
            <p:cNvSpPr>
              <a:spLocks noChangeArrowheads="1"/>
            </p:cNvSpPr>
            <p:nvPr/>
          </p:nvSpPr>
          <p:spPr bwMode="auto">
            <a:xfrm>
              <a:off x="3995738" y="3716338"/>
              <a:ext cx="863600" cy="3603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400" i="1"/>
                <a:t>A ← A+1</a:t>
              </a:r>
              <a:endParaRPr lang="en-US" i="1"/>
            </a:p>
          </p:txBody>
        </p:sp>
        <p:sp>
          <p:nvSpPr>
            <p:cNvPr id="101413" name="Line 37"/>
            <p:cNvSpPr>
              <a:spLocks noChangeShapeType="1"/>
            </p:cNvSpPr>
            <p:nvPr/>
          </p:nvSpPr>
          <p:spPr bwMode="auto">
            <a:xfrm>
              <a:off x="4427538" y="3573463"/>
              <a:ext cx="0" cy="144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14" name="Line 38"/>
            <p:cNvSpPr>
              <a:spLocks noChangeShapeType="1"/>
            </p:cNvSpPr>
            <p:nvPr/>
          </p:nvSpPr>
          <p:spPr bwMode="auto">
            <a:xfrm>
              <a:off x="4427538" y="4076700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15" name="AutoShape 39"/>
            <p:cNvSpPr>
              <a:spLocks noChangeArrowheads="1"/>
            </p:cNvSpPr>
            <p:nvPr/>
          </p:nvSpPr>
          <p:spPr bwMode="auto">
            <a:xfrm>
              <a:off x="4140200" y="4221163"/>
              <a:ext cx="576263" cy="431800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000" i="1" dirty="0"/>
                <a:t>A&lt;=N/2</a:t>
              </a:r>
            </a:p>
          </p:txBody>
        </p:sp>
        <p:sp>
          <p:nvSpPr>
            <p:cNvPr id="101416" name="Line 40"/>
            <p:cNvSpPr>
              <a:spLocks noChangeShapeType="1"/>
            </p:cNvSpPr>
            <p:nvPr/>
          </p:nvSpPr>
          <p:spPr bwMode="auto">
            <a:xfrm flipH="1">
              <a:off x="2843213" y="4437063"/>
              <a:ext cx="12969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17" name="Text Box 41"/>
            <p:cNvSpPr txBox="1">
              <a:spLocks noChangeArrowheads="1"/>
            </p:cNvSpPr>
            <p:nvPr/>
          </p:nvSpPr>
          <p:spPr bwMode="auto">
            <a:xfrm>
              <a:off x="3786182" y="4149725"/>
              <a:ext cx="25359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 eaLnBrk="0" hangingPunct="0">
                <a:buNone/>
              </a:pPr>
              <a:r>
                <a:rPr lang="en-US" sz="1200" i="1" dirty="0" smtClean="0"/>
                <a:t>y</a:t>
              </a:r>
              <a:endParaRPr lang="en-US" sz="1200" i="1" dirty="0"/>
            </a:p>
          </p:txBody>
        </p:sp>
        <p:sp>
          <p:nvSpPr>
            <p:cNvPr id="101418" name="Line 42"/>
            <p:cNvSpPr>
              <a:spLocks noChangeShapeType="1"/>
            </p:cNvSpPr>
            <p:nvPr/>
          </p:nvSpPr>
          <p:spPr bwMode="auto">
            <a:xfrm flipV="1">
              <a:off x="2843213" y="2133600"/>
              <a:ext cx="0" cy="2303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19" name="Line 43"/>
            <p:cNvSpPr>
              <a:spLocks noChangeShapeType="1"/>
            </p:cNvSpPr>
            <p:nvPr/>
          </p:nvSpPr>
          <p:spPr bwMode="auto">
            <a:xfrm>
              <a:off x="2843213" y="2133600"/>
              <a:ext cx="14414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20" name="Line 44"/>
            <p:cNvSpPr>
              <a:spLocks noChangeShapeType="1"/>
            </p:cNvSpPr>
            <p:nvPr/>
          </p:nvSpPr>
          <p:spPr bwMode="auto">
            <a:xfrm>
              <a:off x="4427538" y="4652963"/>
              <a:ext cx="0" cy="144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21" name="Text Box 45"/>
            <p:cNvSpPr txBox="1">
              <a:spLocks noChangeArrowheads="1"/>
            </p:cNvSpPr>
            <p:nvPr/>
          </p:nvSpPr>
          <p:spPr bwMode="auto">
            <a:xfrm>
              <a:off x="4140200" y="4549983"/>
              <a:ext cx="27443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 eaLnBrk="0" hangingPunct="0">
                <a:buNone/>
              </a:pPr>
              <a:r>
                <a:rPr lang="en-US" sz="1400" i="1" dirty="0" smtClean="0"/>
                <a:t>n</a:t>
              </a:r>
              <a:endParaRPr lang="en-US" sz="1400" i="1" dirty="0"/>
            </a:p>
          </p:txBody>
        </p:sp>
        <p:sp>
          <p:nvSpPr>
            <p:cNvPr id="101422" name="AutoShape 46"/>
            <p:cNvSpPr>
              <a:spLocks noChangeArrowheads="1"/>
            </p:cNvSpPr>
            <p:nvPr/>
          </p:nvSpPr>
          <p:spPr bwMode="auto">
            <a:xfrm>
              <a:off x="4140200" y="4797425"/>
              <a:ext cx="576263" cy="431800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200" i="1" dirty="0"/>
                <a:t>S</a:t>
              </a:r>
              <a:r>
                <a:rPr lang="en-US" sz="1200" i="1" dirty="0" smtClean="0"/>
                <a:t>==N</a:t>
              </a:r>
              <a:endParaRPr lang="en-US" i="1" dirty="0"/>
            </a:p>
          </p:txBody>
        </p:sp>
        <p:sp>
          <p:nvSpPr>
            <p:cNvPr id="101423" name="Line 47"/>
            <p:cNvSpPr>
              <a:spLocks noChangeShapeType="1"/>
            </p:cNvSpPr>
            <p:nvPr/>
          </p:nvSpPr>
          <p:spPr bwMode="auto">
            <a:xfrm>
              <a:off x="4716463" y="5013325"/>
              <a:ext cx="863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24" name="Text Box 48"/>
            <p:cNvSpPr txBox="1">
              <a:spLocks noChangeArrowheads="1"/>
            </p:cNvSpPr>
            <p:nvPr/>
          </p:nvSpPr>
          <p:spPr bwMode="auto">
            <a:xfrm>
              <a:off x="4840288" y="4724400"/>
              <a:ext cx="2648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 eaLnBrk="0" hangingPunct="0">
                <a:buNone/>
              </a:pPr>
              <a:r>
                <a:rPr lang="en-US" sz="1400" i="1" dirty="0" smtClean="0"/>
                <a:t>y</a:t>
              </a:r>
              <a:endParaRPr lang="en-US" sz="1400" i="1" dirty="0"/>
            </a:p>
          </p:txBody>
        </p:sp>
        <p:sp>
          <p:nvSpPr>
            <p:cNvPr id="101425" name="Line 49"/>
            <p:cNvSpPr>
              <a:spLocks noChangeShapeType="1"/>
            </p:cNvSpPr>
            <p:nvPr/>
          </p:nvSpPr>
          <p:spPr bwMode="auto">
            <a:xfrm>
              <a:off x="4427538" y="5229225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26" name="Text Box 50"/>
            <p:cNvSpPr txBox="1">
              <a:spLocks noChangeArrowheads="1"/>
            </p:cNvSpPr>
            <p:nvPr/>
          </p:nvSpPr>
          <p:spPr bwMode="auto">
            <a:xfrm>
              <a:off x="4140200" y="5152265"/>
              <a:ext cx="26161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 eaLnBrk="0" hangingPunct="0">
                <a:buNone/>
              </a:pPr>
              <a:r>
                <a:rPr lang="en-US" sz="1200" i="1" dirty="0" smtClean="0"/>
                <a:t>n</a:t>
              </a:r>
              <a:endParaRPr lang="en-US" sz="1200" i="1" dirty="0"/>
            </a:p>
          </p:txBody>
        </p:sp>
        <p:sp>
          <p:nvSpPr>
            <p:cNvPr id="101427" name="AutoShape 51"/>
            <p:cNvSpPr>
              <a:spLocks noChangeArrowheads="1"/>
            </p:cNvSpPr>
            <p:nvPr/>
          </p:nvSpPr>
          <p:spPr bwMode="auto">
            <a:xfrm>
              <a:off x="5580063" y="4724400"/>
              <a:ext cx="1800225" cy="576263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200" i="1" dirty="0"/>
                <a:t>N,” IS </a:t>
              </a:r>
              <a:r>
                <a:rPr lang="en-US" sz="1200" i="1" dirty="0" smtClean="0"/>
                <a:t> COMPLEMENT</a:t>
              </a:r>
              <a:r>
                <a:rPr lang="en-US" sz="1200" i="1" dirty="0"/>
                <a:t>”</a:t>
              </a:r>
            </a:p>
          </p:txBody>
        </p:sp>
        <p:sp>
          <p:nvSpPr>
            <p:cNvPr id="101429" name="AutoShape 53"/>
            <p:cNvSpPr>
              <a:spLocks noChangeArrowheads="1"/>
            </p:cNvSpPr>
            <p:nvPr/>
          </p:nvSpPr>
          <p:spPr bwMode="auto">
            <a:xfrm>
              <a:off x="3276600" y="5373688"/>
              <a:ext cx="2305050" cy="431800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200" i="1" dirty="0"/>
                <a:t>N,” </a:t>
              </a:r>
              <a:r>
                <a:rPr lang="en-US" sz="1200" i="1" dirty="0" smtClean="0"/>
                <a:t>IS  </a:t>
              </a:r>
              <a:r>
                <a:rPr lang="en-US" sz="1200" i="1" dirty="0"/>
                <a:t>NOT </a:t>
              </a:r>
              <a:r>
                <a:rPr lang="en-US" sz="1200" i="1" dirty="0" smtClean="0"/>
                <a:t> COMPLEMENT</a:t>
              </a:r>
              <a:r>
                <a:rPr lang="en-US" sz="1200" i="1" dirty="0"/>
                <a:t>”</a:t>
              </a:r>
            </a:p>
          </p:txBody>
        </p:sp>
        <p:sp>
          <p:nvSpPr>
            <p:cNvPr id="101431" name="Line 55"/>
            <p:cNvSpPr>
              <a:spLocks noChangeShapeType="1"/>
            </p:cNvSpPr>
            <p:nvPr/>
          </p:nvSpPr>
          <p:spPr bwMode="auto">
            <a:xfrm>
              <a:off x="4427538" y="5805488"/>
              <a:ext cx="0" cy="144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32" name="Oval 56"/>
            <p:cNvSpPr>
              <a:spLocks noChangeArrowheads="1"/>
            </p:cNvSpPr>
            <p:nvPr/>
          </p:nvSpPr>
          <p:spPr bwMode="auto">
            <a:xfrm>
              <a:off x="4284663" y="5949950"/>
              <a:ext cx="287337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33" name="Line 57"/>
            <p:cNvSpPr>
              <a:spLocks noChangeShapeType="1"/>
            </p:cNvSpPr>
            <p:nvPr/>
          </p:nvSpPr>
          <p:spPr bwMode="auto">
            <a:xfrm>
              <a:off x="6443663" y="5300663"/>
              <a:ext cx="0" cy="792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34" name="Line 58"/>
            <p:cNvSpPr>
              <a:spLocks noChangeShapeType="1"/>
            </p:cNvSpPr>
            <p:nvPr/>
          </p:nvSpPr>
          <p:spPr bwMode="auto">
            <a:xfrm flipH="1">
              <a:off x="4572000" y="6092825"/>
              <a:ext cx="18716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35" name="Line 59"/>
            <p:cNvSpPr>
              <a:spLocks noChangeShapeType="1"/>
            </p:cNvSpPr>
            <p:nvPr/>
          </p:nvSpPr>
          <p:spPr bwMode="auto">
            <a:xfrm>
              <a:off x="4427538" y="6165850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i="1"/>
            </a:p>
          </p:txBody>
        </p:sp>
        <p:sp>
          <p:nvSpPr>
            <p:cNvPr id="101436" name="Oval 60"/>
            <p:cNvSpPr>
              <a:spLocks noChangeArrowheads="1"/>
            </p:cNvSpPr>
            <p:nvPr/>
          </p:nvSpPr>
          <p:spPr bwMode="auto">
            <a:xfrm>
              <a:off x="4140200" y="6308725"/>
              <a:ext cx="649288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fa-IR" sz="1200" i="1"/>
                <a:t>پایان</a:t>
              </a:r>
              <a:endParaRPr lang="en-US" sz="1200" i="1"/>
            </a:p>
          </p:txBody>
        </p:sp>
      </p:grpSp>
      <p:sp>
        <p:nvSpPr>
          <p:cNvPr id="49" name="Rectangle 48"/>
          <p:cNvSpPr/>
          <p:nvPr/>
        </p:nvSpPr>
        <p:spPr>
          <a:xfrm>
            <a:off x="2665082" y="2214554"/>
            <a:ext cx="13403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>
              <a:buNone/>
            </a:pPr>
            <a:r>
              <a:rPr lang="en-US" sz="1600" i="1" dirty="0" smtClean="0"/>
              <a:t>R ← N   %  A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7329058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3500430" y="277813"/>
            <a:ext cx="5186370" cy="1139825"/>
          </a:xfrm>
        </p:spPr>
        <p:txBody>
          <a:bodyPr/>
          <a:lstStyle/>
          <a:p>
            <a:pPr algn="r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 err="1" smtClean="0">
                <a:cs typeface="B Lotus" pitchFamily="2" charset="-78"/>
              </a:rPr>
              <a:t>الگوریتم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 err="1" smtClean="0">
                <a:cs typeface="B Lotus" pitchFamily="2" charset="-78"/>
              </a:rPr>
              <a:t>برنامه‌ای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>
                <a:cs typeface="B Lotus" pitchFamily="2" charset="-78"/>
              </a:rPr>
              <a:t>را بنویسید که یک عدد را </a:t>
            </a:r>
            <a:r>
              <a:rPr lang="fa-IR" sz="2800" dirty="0" smtClean="0">
                <a:cs typeface="B Lotus" pitchFamily="2" charset="-78"/>
              </a:rPr>
              <a:t>خوانده، </a:t>
            </a:r>
            <a:r>
              <a:rPr lang="fa-IR" sz="2800" dirty="0">
                <a:cs typeface="B Lotus" pitchFamily="2" charset="-78"/>
              </a:rPr>
              <a:t>اول بودن آن را تعیین </a:t>
            </a:r>
            <a:r>
              <a:rPr lang="fa-IR" sz="2800" dirty="0" smtClean="0">
                <a:cs typeface="B Lotus" pitchFamily="2" charset="-78"/>
              </a:rPr>
              <a:t>نمایید. </a:t>
            </a:r>
            <a:endParaRPr lang="en-US" sz="2800" dirty="0">
              <a:cs typeface="B Lotus" pitchFamily="2" charset="-78"/>
            </a:endParaRPr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fa-IR" sz="1400" i="1" dirty="0"/>
          </a:p>
          <a:p>
            <a:pPr>
              <a:buFont typeface="Wingdings" pitchFamily="2" charset="2"/>
              <a:buNone/>
            </a:pPr>
            <a:endParaRPr lang="en-US" sz="1400" i="1" dirty="0"/>
          </a:p>
        </p:txBody>
      </p:sp>
      <p:sp>
        <p:nvSpPr>
          <p:cNvPr id="64518" name="Oval 6"/>
          <p:cNvSpPr>
            <a:spLocks noChangeArrowheads="1"/>
          </p:cNvSpPr>
          <p:nvPr/>
        </p:nvSpPr>
        <p:spPr bwMode="auto">
          <a:xfrm>
            <a:off x="2373283" y="1268413"/>
            <a:ext cx="792163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fa-IR" sz="1400" i="1" dirty="0"/>
              <a:t>شروع</a:t>
            </a:r>
            <a:endParaRPr lang="en-US" sz="1400" i="1" dirty="0"/>
          </a:p>
        </p:txBody>
      </p:sp>
      <p:sp>
        <p:nvSpPr>
          <p:cNvPr id="64520" name="Line 8"/>
          <p:cNvSpPr>
            <a:spLocks noChangeShapeType="1"/>
          </p:cNvSpPr>
          <p:nvPr/>
        </p:nvSpPr>
        <p:spPr bwMode="auto">
          <a:xfrm>
            <a:off x="2733646" y="184467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21" name="AutoShape 9"/>
          <p:cNvSpPr>
            <a:spLocks noChangeArrowheads="1"/>
          </p:cNvSpPr>
          <p:nvPr/>
        </p:nvSpPr>
        <p:spPr bwMode="auto">
          <a:xfrm>
            <a:off x="2373283" y="1628775"/>
            <a:ext cx="719138" cy="215900"/>
          </a:xfrm>
          <a:prstGeom prst="flowChartInputOutpu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400" i="1"/>
              <a:t>N</a:t>
            </a:r>
          </a:p>
        </p:txBody>
      </p:sp>
      <p:sp>
        <p:nvSpPr>
          <p:cNvPr id="64523" name="Line 11"/>
          <p:cNvSpPr>
            <a:spLocks noChangeShapeType="1"/>
          </p:cNvSpPr>
          <p:nvPr/>
        </p:nvSpPr>
        <p:spPr bwMode="auto">
          <a:xfrm>
            <a:off x="2733646" y="1484313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24" name="AutoShape 12"/>
          <p:cNvSpPr>
            <a:spLocks noChangeArrowheads="1"/>
          </p:cNvSpPr>
          <p:nvPr/>
        </p:nvSpPr>
        <p:spPr bwMode="auto">
          <a:xfrm>
            <a:off x="2373283" y="1987550"/>
            <a:ext cx="649288" cy="431800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400" i="1"/>
              <a:t>N=2</a:t>
            </a:r>
          </a:p>
        </p:txBody>
      </p:sp>
      <p:sp>
        <p:nvSpPr>
          <p:cNvPr id="64527" name="Line 15"/>
          <p:cNvSpPr>
            <a:spLocks noChangeShapeType="1"/>
          </p:cNvSpPr>
          <p:nvPr/>
        </p:nvSpPr>
        <p:spPr bwMode="auto">
          <a:xfrm>
            <a:off x="2733646" y="242093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28" name="Text Box 16"/>
          <p:cNvSpPr txBox="1">
            <a:spLocks noChangeArrowheads="1"/>
          </p:cNvSpPr>
          <p:nvPr/>
        </p:nvSpPr>
        <p:spPr bwMode="auto">
          <a:xfrm>
            <a:off x="2733646" y="2285992"/>
            <a:ext cx="2744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1400" i="1" dirty="0" smtClean="0"/>
              <a:t>n</a:t>
            </a:r>
            <a:endParaRPr lang="en-US" sz="1400" i="1" dirty="0"/>
          </a:p>
        </p:txBody>
      </p:sp>
      <p:sp>
        <p:nvSpPr>
          <p:cNvPr id="64529" name="Rectangle 17"/>
          <p:cNvSpPr>
            <a:spLocks noChangeArrowheads="1"/>
          </p:cNvSpPr>
          <p:nvPr/>
        </p:nvSpPr>
        <p:spPr bwMode="auto">
          <a:xfrm>
            <a:off x="2301846" y="2563813"/>
            <a:ext cx="792162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400" i="1" dirty="0"/>
              <a:t>P ← 2</a:t>
            </a:r>
          </a:p>
        </p:txBody>
      </p:sp>
      <p:sp>
        <p:nvSpPr>
          <p:cNvPr id="64531" name="Line 19"/>
          <p:cNvSpPr>
            <a:spLocks noChangeShapeType="1"/>
          </p:cNvSpPr>
          <p:nvPr/>
        </p:nvSpPr>
        <p:spPr bwMode="auto">
          <a:xfrm>
            <a:off x="2733646" y="2779713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32" name="Oval 20"/>
          <p:cNvSpPr>
            <a:spLocks noChangeArrowheads="1"/>
          </p:cNvSpPr>
          <p:nvPr/>
        </p:nvSpPr>
        <p:spPr bwMode="auto">
          <a:xfrm>
            <a:off x="2589183" y="2924175"/>
            <a:ext cx="215900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 sz="1400" i="1"/>
          </a:p>
        </p:txBody>
      </p:sp>
      <p:sp>
        <p:nvSpPr>
          <p:cNvPr id="64533" name="Line 21"/>
          <p:cNvSpPr>
            <a:spLocks noChangeShapeType="1"/>
          </p:cNvSpPr>
          <p:nvPr/>
        </p:nvSpPr>
        <p:spPr bwMode="auto">
          <a:xfrm>
            <a:off x="2733646" y="314007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34" name="Rectangle 22"/>
          <p:cNvSpPr>
            <a:spLocks noChangeArrowheads="1"/>
          </p:cNvSpPr>
          <p:nvPr/>
        </p:nvSpPr>
        <p:spPr bwMode="auto">
          <a:xfrm>
            <a:off x="1868458" y="3284538"/>
            <a:ext cx="2016125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 sz="1400" i="1"/>
          </a:p>
        </p:txBody>
      </p:sp>
      <p:sp>
        <p:nvSpPr>
          <p:cNvPr id="64537" name="Line 25"/>
          <p:cNvSpPr>
            <a:spLocks noChangeShapeType="1"/>
          </p:cNvSpPr>
          <p:nvPr/>
        </p:nvSpPr>
        <p:spPr bwMode="auto">
          <a:xfrm>
            <a:off x="2733646" y="357187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38" name="AutoShape 26"/>
          <p:cNvSpPr>
            <a:spLocks noChangeArrowheads="1"/>
          </p:cNvSpPr>
          <p:nvPr/>
        </p:nvSpPr>
        <p:spPr bwMode="auto">
          <a:xfrm>
            <a:off x="2373283" y="3716338"/>
            <a:ext cx="649288" cy="431800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400" i="1" dirty="0" smtClean="0"/>
              <a:t>R==0</a:t>
            </a:r>
            <a:endParaRPr lang="en-US" sz="1400" i="1" dirty="0"/>
          </a:p>
        </p:txBody>
      </p:sp>
      <p:sp>
        <p:nvSpPr>
          <p:cNvPr id="64539" name="Line 27"/>
          <p:cNvSpPr>
            <a:spLocks noChangeShapeType="1"/>
          </p:cNvSpPr>
          <p:nvPr/>
        </p:nvSpPr>
        <p:spPr bwMode="auto">
          <a:xfrm>
            <a:off x="3020983" y="3932238"/>
            <a:ext cx="122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40" name="AutoShape 28"/>
          <p:cNvSpPr>
            <a:spLocks noChangeArrowheads="1"/>
          </p:cNvSpPr>
          <p:nvPr/>
        </p:nvSpPr>
        <p:spPr bwMode="auto">
          <a:xfrm>
            <a:off x="4244946" y="3716338"/>
            <a:ext cx="1223962" cy="50482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200" i="1" dirty="0" smtClean="0"/>
              <a:t>N,”</a:t>
            </a:r>
            <a:r>
              <a:rPr lang="en-US" sz="1200" i="1" dirty="0"/>
              <a:t>NO PRIME”</a:t>
            </a:r>
          </a:p>
        </p:txBody>
      </p:sp>
      <p:sp>
        <p:nvSpPr>
          <p:cNvPr id="64542" name="Text Box 30"/>
          <p:cNvSpPr txBox="1">
            <a:spLocks noChangeArrowheads="1"/>
          </p:cNvSpPr>
          <p:nvPr/>
        </p:nvSpPr>
        <p:spPr bwMode="auto">
          <a:xfrm>
            <a:off x="3164176" y="3643314"/>
            <a:ext cx="2648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1400" i="1" dirty="0" smtClean="0"/>
              <a:t>y</a:t>
            </a:r>
            <a:endParaRPr lang="en-US" sz="1400" i="1" dirty="0"/>
          </a:p>
        </p:txBody>
      </p:sp>
      <p:sp>
        <p:nvSpPr>
          <p:cNvPr id="64543" name="Line 31"/>
          <p:cNvSpPr>
            <a:spLocks noChangeShapeType="1"/>
          </p:cNvSpPr>
          <p:nvPr/>
        </p:nvSpPr>
        <p:spPr bwMode="auto">
          <a:xfrm>
            <a:off x="2733646" y="414813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44" name="Text Box 32"/>
          <p:cNvSpPr txBox="1">
            <a:spLocks noChangeArrowheads="1"/>
          </p:cNvSpPr>
          <p:nvPr/>
        </p:nvSpPr>
        <p:spPr bwMode="auto">
          <a:xfrm>
            <a:off x="2373283" y="4003675"/>
            <a:ext cx="2744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1400" i="1" dirty="0" smtClean="0"/>
              <a:t>n</a:t>
            </a:r>
            <a:endParaRPr lang="en-US" sz="1400" i="1" dirty="0"/>
          </a:p>
        </p:txBody>
      </p:sp>
      <p:sp>
        <p:nvSpPr>
          <p:cNvPr id="64545" name="Rectangle 33"/>
          <p:cNvSpPr>
            <a:spLocks noChangeArrowheads="1"/>
          </p:cNvSpPr>
          <p:nvPr/>
        </p:nvSpPr>
        <p:spPr bwMode="auto">
          <a:xfrm>
            <a:off x="2373283" y="4292600"/>
            <a:ext cx="792163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400" i="1"/>
              <a:t>P ← P+1</a:t>
            </a:r>
          </a:p>
        </p:txBody>
      </p:sp>
      <p:sp>
        <p:nvSpPr>
          <p:cNvPr id="64546" name="Line 34"/>
          <p:cNvSpPr>
            <a:spLocks noChangeShapeType="1"/>
          </p:cNvSpPr>
          <p:nvPr/>
        </p:nvSpPr>
        <p:spPr bwMode="auto">
          <a:xfrm>
            <a:off x="2733646" y="4508500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47" name="AutoShape 35"/>
          <p:cNvSpPr>
            <a:spLocks noChangeArrowheads="1"/>
          </p:cNvSpPr>
          <p:nvPr/>
        </p:nvSpPr>
        <p:spPr bwMode="auto">
          <a:xfrm>
            <a:off x="2228821" y="4652963"/>
            <a:ext cx="936625" cy="431800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400" i="1"/>
              <a:t>P&lt;=N/2</a:t>
            </a:r>
          </a:p>
        </p:txBody>
      </p:sp>
      <p:sp>
        <p:nvSpPr>
          <p:cNvPr id="64548" name="Text Box 36"/>
          <p:cNvSpPr txBox="1">
            <a:spLocks noChangeArrowheads="1"/>
          </p:cNvSpPr>
          <p:nvPr/>
        </p:nvSpPr>
        <p:spPr bwMode="auto">
          <a:xfrm>
            <a:off x="1868458" y="4579938"/>
            <a:ext cx="2648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1400" i="1" dirty="0" smtClean="0"/>
              <a:t>y</a:t>
            </a:r>
            <a:endParaRPr lang="en-US" sz="1400" i="1" dirty="0"/>
          </a:p>
        </p:txBody>
      </p:sp>
      <p:sp>
        <p:nvSpPr>
          <p:cNvPr id="64549" name="Text Box 37"/>
          <p:cNvSpPr txBox="1">
            <a:spLocks noChangeArrowheads="1"/>
          </p:cNvSpPr>
          <p:nvPr/>
        </p:nvSpPr>
        <p:spPr bwMode="auto">
          <a:xfrm>
            <a:off x="2805083" y="5011738"/>
            <a:ext cx="2744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1400" i="1" dirty="0" smtClean="0"/>
              <a:t>n</a:t>
            </a:r>
            <a:endParaRPr lang="en-US" sz="1400" i="1" dirty="0"/>
          </a:p>
        </p:txBody>
      </p:sp>
      <p:sp>
        <p:nvSpPr>
          <p:cNvPr id="64550" name="Line 38"/>
          <p:cNvSpPr>
            <a:spLocks noChangeShapeType="1"/>
          </p:cNvSpPr>
          <p:nvPr/>
        </p:nvSpPr>
        <p:spPr bwMode="auto">
          <a:xfrm>
            <a:off x="2733646" y="5084763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51" name="Oval 39"/>
          <p:cNvSpPr>
            <a:spLocks noChangeArrowheads="1"/>
          </p:cNvSpPr>
          <p:nvPr/>
        </p:nvSpPr>
        <p:spPr bwMode="auto">
          <a:xfrm>
            <a:off x="2589183" y="5229225"/>
            <a:ext cx="215900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 sz="1400" i="1"/>
          </a:p>
        </p:txBody>
      </p:sp>
      <p:sp>
        <p:nvSpPr>
          <p:cNvPr id="64552" name="Line 40"/>
          <p:cNvSpPr>
            <a:spLocks noChangeShapeType="1"/>
          </p:cNvSpPr>
          <p:nvPr/>
        </p:nvSpPr>
        <p:spPr bwMode="auto">
          <a:xfrm>
            <a:off x="2733646" y="544512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53" name="AutoShape 41"/>
          <p:cNvSpPr>
            <a:spLocks noChangeArrowheads="1"/>
          </p:cNvSpPr>
          <p:nvPr/>
        </p:nvSpPr>
        <p:spPr bwMode="auto">
          <a:xfrm>
            <a:off x="2084358" y="5588000"/>
            <a:ext cx="1223963" cy="360363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en-US" sz="1200" i="1" dirty="0"/>
              <a:t>N,”IS PRIME”</a:t>
            </a:r>
          </a:p>
        </p:txBody>
      </p:sp>
      <p:sp>
        <p:nvSpPr>
          <p:cNvPr id="64554" name="Line 42"/>
          <p:cNvSpPr>
            <a:spLocks noChangeShapeType="1"/>
          </p:cNvSpPr>
          <p:nvPr/>
        </p:nvSpPr>
        <p:spPr bwMode="auto">
          <a:xfrm>
            <a:off x="2733646" y="5948363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55" name="Oval 43"/>
          <p:cNvSpPr>
            <a:spLocks noChangeArrowheads="1"/>
          </p:cNvSpPr>
          <p:nvPr/>
        </p:nvSpPr>
        <p:spPr bwMode="auto">
          <a:xfrm>
            <a:off x="2589183" y="6092825"/>
            <a:ext cx="215900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 sz="1400" i="1"/>
          </a:p>
        </p:txBody>
      </p:sp>
      <p:sp>
        <p:nvSpPr>
          <p:cNvPr id="64556" name="Line 44"/>
          <p:cNvSpPr>
            <a:spLocks noChangeShapeType="1"/>
          </p:cNvSpPr>
          <p:nvPr/>
        </p:nvSpPr>
        <p:spPr bwMode="auto">
          <a:xfrm>
            <a:off x="2733646" y="630872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57" name="Oval 45"/>
          <p:cNvSpPr>
            <a:spLocks noChangeArrowheads="1"/>
          </p:cNvSpPr>
          <p:nvPr/>
        </p:nvSpPr>
        <p:spPr bwMode="auto">
          <a:xfrm>
            <a:off x="2373283" y="6453188"/>
            <a:ext cx="792163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0">
              <a:buNone/>
            </a:pPr>
            <a:r>
              <a:rPr lang="fa-IR" sz="1400" i="1"/>
              <a:t>پایان</a:t>
            </a:r>
            <a:endParaRPr lang="en-US" sz="1400" i="1"/>
          </a:p>
        </p:txBody>
      </p:sp>
      <p:sp>
        <p:nvSpPr>
          <p:cNvPr id="64558" name="Line 46"/>
          <p:cNvSpPr>
            <a:spLocks noChangeShapeType="1"/>
          </p:cNvSpPr>
          <p:nvPr/>
        </p:nvSpPr>
        <p:spPr bwMode="auto">
          <a:xfrm>
            <a:off x="4821208" y="4221163"/>
            <a:ext cx="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59" name="Line 47"/>
          <p:cNvSpPr>
            <a:spLocks noChangeShapeType="1"/>
          </p:cNvSpPr>
          <p:nvPr/>
        </p:nvSpPr>
        <p:spPr bwMode="auto">
          <a:xfrm flipH="1">
            <a:off x="2805083" y="6237288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60" name="Line 48"/>
          <p:cNvSpPr>
            <a:spLocks noChangeShapeType="1"/>
          </p:cNvSpPr>
          <p:nvPr/>
        </p:nvSpPr>
        <p:spPr bwMode="auto">
          <a:xfrm flipH="1">
            <a:off x="1293783" y="4868863"/>
            <a:ext cx="9350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61" name="Line 49"/>
          <p:cNvSpPr>
            <a:spLocks noChangeShapeType="1"/>
          </p:cNvSpPr>
          <p:nvPr/>
        </p:nvSpPr>
        <p:spPr bwMode="auto">
          <a:xfrm flipV="1">
            <a:off x="1293783" y="2995613"/>
            <a:ext cx="0" cy="1873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62" name="Line 50"/>
          <p:cNvSpPr>
            <a:spLocks noChangeShapeType="1"/>
          </p:cNvSpPr>
          <p:nvPr/>
        </p:nvSpPr>
        <p:spPr bwMode="auto">
          <a:xfrm>
            <a:off x="1293783" y="2995613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63" name="Line 51"/>
          <p:cNvSpPr>
            <a:spLocks noChangeShapeType="1"/>
          </p:cNvSpPr>
          <p:nvPr/>
        </p:nvSpPr>
        <p:spPr bwMode="auto">
          <a:xfrm flipH="1">
            <a:off x="428596" y="2203450"/>
            <a:ext cx="19446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64" name="Line 52"/>
          <p:cNvSpPr>
            <a:spLocks noChangeShapeType="1"/>
          </p:cNvSpPr>
          <p:nvPr/>
        </p:nvSpPr>
        <p:spPr bwMode="auto">
          <a:xfrm>
            <a:off x="428596" y="2203450"/>
            <a:ext cx="0" cy="3097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65" name="Line 53"/>
          <p:cNvSpPr>
            <a:spLocks noChangeShapeType="1"/>
          </p:cNvSpPr>
          <p:nvPr/>
        </p:nvSpPr>
        <p:spPr bwMode="auto">
          <a:xfrm>
            <a:off x="428596" y="5300663"/>
            <a:ext cx="2160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buNone/>
            </a:pPr>
            <a:endParaRPr lang="en-US" sz="1400" i="1"/>
          </a:p>
        </p:txBody>
      </p:sp>
      <p:sp>
        <p:nvSpPr>
          <p:cNvPr id="64566" name="Text Box 54"/>
          <p:cNvSpPr txBox="1">
            <a:spLocks noChangeArrowheads="1"/>
          </p:cNvSpPr>
          <p:nvPr/>
        </p:nvSpPr>
        <p:spPr bwMode="auto">
          <a:xfrm>
            <a:off x="1941483" y="1785926"/>
            <a:ext cx="2872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1800" i="1" dirty="0" smtClean="0"/>
              <a:t>y</a:t>
            </a:r>
            <a:endParaRPr lang="en-US" sz="1800" i="1" dirty="0"/>
          </a:p>
        </p:txBody>
      </p:sp>
      <p:sp>
        <p:nvSpPr>
          <p:cNvPr id="47" name="Rectangle 46"/>
          <p:cNvSpPr/>
          <p:nvPr/>
        </p:nvSpPr>
        <p:spPr>
          <a:xfrm>
            <a:off x="2046394" y="3233322"/>
            <a:ext cx="13179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>
              <a:buNone/>
            </a:pPr>
            <a:r>
              <a:rPr lang="en-US" sz="1600" i="1" dirty="0" smtClean="0"/>
              <a:t>R ← N   %  P</a:t>
            </a:r>
            <a:endParaRPr lang="en-US" sz="1600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4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64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64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64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64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4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64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64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64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64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4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4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64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64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64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64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64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64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64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64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64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64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645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645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64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64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64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645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645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64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645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64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64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64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64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64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64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64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64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64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64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64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64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64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64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64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64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64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64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000"/>
                                        <p:tgtEl>
                                          <p:spTgt spid="64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64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64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0" fill="hold"/>
                                        <p:tgtEl>
                                          <p:spTgt spid="64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2000"/>
                                        <p:tgtEl>
                                          <p:spTgt spid="64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64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000" fill="hold"/>
                                        <p:tgtEl>
                                          <p:spTgt spid="64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64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64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645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64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64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000"/>
                                        <p:tgtEl>
                                          <p:spTgt spid="64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64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64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0" fill="hold"/>
                                        <p:tgtEl>
                                          <p:spTgt spid="64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64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645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64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0" fill="hold"/>
                                        <p:tgtEl>
                                          <p:spTgt spid="64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2000"/>
                                        <p:tgtEl>
                                          <p:spTgt spid="64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2000" fill="hold"/>
                                        <p:tgtEl>
                                          <p:spTgt spid="645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0" fill="hold"/>
                                        <p:tgtEl>
                                          <p:spTgt spid="64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0" fill="hold"/>
                                        <p:tgtEl>
                                          <p:spTgt spid="64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000"/>
                                        <p:tgtEl>
                                          <p:spTgt spid="64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2000" fill="hold"/>
                                        <p:tgtEl>
                                          <p:spTgt spid="64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64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64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2000"/>
                                        <p:tgtEl>
                                          <p:spTgt spid="64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2000" fill="hold"/>
                                        <p:tgtEl>
                                          <p:spTgt spid="645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000" fill="hold"/>
                                        <p:tgtEl>
                                          <p:spTgt spid="64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2000" fill="hold"/>
                                        <p:tgtEl>
                                          <p:spTgt spid="64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000"/>
                                        <p:tgtEl>
                                          <p:spTgt spid="64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64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000" fill="hold"/>
                                        <p:tgtEl>
                                          <p:spTgt spid="64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000" fill="hold"/>
                                        <p:tgtEl>
                                          <p:spTgt spid="64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 animBg="1"/>
      <p:bldP spid="64520" grpId="0" animBg="1"/>
      <p:bldP spid="64521" grpId="0" animBg="1"/>
      <p:bldP spid="64523" grpId="0" animBg="1"/>
      <p:bldP spid="64524" grpId="0" animBg="1"/>
      <p:bldP spid="64527" grpId="0" animBg="1"/>
      <p:bldP spid="64528" grpId="0"/>
      <p:bldP spid="64529" grpId="0" animBg="1"/>
      <p:bldP spid="64531" grpId="0" animBg="1"/>
      <p:bldP spid="64532" grpId="0" animBg="1"/>
      <p:bldP spid="64533" grpId="0" animBg="1"/>
      <p:bldP spid="64534" grpId="0" animBg="1"/>
      <p:bldP spid="64537" grpId="0" animBg="1"/>
      <p:bldP spid="64538" grpId="0" animBg="1"/>
      <p:bldP spid="64539" grpId="0" animBg="1"/>
      <p:bldP spid="64540" grpId="0" animBg="1"/>
      <p:bldP spid="64542" grpId="0"/>
      <p:bldP spid="64543" grpId="0" animBg="1"/>
      <p:bldP spid="64544" grpId="0"/>
      <p:bldP spid="64545" grpId="0" animBg="1"/>
      <p:bldP spid="64546" grpId="0" animBg="1"/>
      <p:bldP spid="64547" grpId="0" animBg="1"/>
      <p:bldP spid="64548" grpId="0"/>
      <p:bldP spid="64549" grpId="0"/>
      <p:bldP spid="64550" grpId="0" animBg="1"/>
      <p:bldP spid="64551" grpId="0" animBg="1"/>
      <p:bldP spid="64552" grpId="0" animBg="1"/>
      <p:bldP spid="64553" grpId="0" animBg="1"/>
      <p:bldP spid="64554" grpId="0" animBg="1"/>
      <p:bldP spid="64555" grpId="0" animBg="1"/>
      <p:bldP spid="64556" grpId="0" animBg="1"/>
      <p:bldP spid="64557" grpId="0" animBg="1"/>
      <p:bldP spid="64558" grpId="0" animBg="1"/>
      <p:bldP spid="64559" grpId="0" animBg="1"/>
      <p:bldP spid="64560" grpId="0" animBg="1"/>
      <p:bldP spid="64561" grpId="0" animBg="1"/>
      <p:bldP spid="64562" grpId="0" animBg="1"/>
      <p:bldP spid="64563" grpId="0" animBg="1"/>
      <p:bldP spid="64564" grpId="0" animBg="1"/>
      <p:bldP spid="64565" grpId="0" animBg="1"/>
      <p:bldP spid="6456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FBDD81F-1DF1-4974-8987-0A63FC5A3B40}" type="slidenum">
              <a:rPr lang="en-US" altLang="en-US"/>
              <a:pPr/>
              <a:t>66</a:t>
            </a:fld>
            <a:endParaRPr lang="en-US" altLang="en-US"/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57398" y="71414"/>
            <a:ext cx="7115196" cy="58259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just" rtl="1">
              <a:buFont typeface="Wingdings" pitchFamily="2" charset="2"/>
              <a:buChar char=";"/>
            </a:pPr>
            <a:r>
              <a:rPr lang="fa-IR" sz="2400" dirty="0" smtClean="0">
                <a:cs typeface="B Lotus" pitchFamily="2" charset="-78"/>
              </a:rPr>
              <a:t> عدد </a:t>
            </a:r>
            <a:r>
              <a:rPr lang="en-US" sz="2400" dirty="0">
                <a:cs typeface="B Lotus" pitchFamily="2" charset="-78"/>
              </a:rPr>
              <a:t>N</a:t>
            </a:r>
            <a:r>
              <a:rPr lang="fa-IR" sz="2400" dirty="0">
                <a:cs typeface="B Lotus" pitchFamily="2" charset="-78"/>
              </a:rPr>
              <a:t> را دریافت نماید و مقسوم علیه های اول آن را چاپ </a:t>
            </a:r>
            <a:r>
              <a:rPr lang="fa-IR" sz="2400" dirty="0" smtClean="0">
                <a:cs typeface="B Lotus" pitchFamily="2" charset="-78"/>
              </a:rPr>
              <a:t>نماید.</a:t>
            </a:r>
            <a:endParaRPr lang="en-US" sz="2400" dirty="0">
              <a:cs typeface="B Lotus" pitchFamily="2" charset="-78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1538" y="642918"/>
            <a:ext cx="7300906" cy="1071570"/>
          </a:xfrm>
        </p:spPr>
        <p:txBody>
          <a:bodyPr/>
          <a:lstStyle/>
          <a:p>
            <a:pPr algn="r" rtl="1"/>
            <a:r>
              <a:rPr lang="fa-IR" sz="2000" dirty="0">
                <a:cs typeface="B Lotus" pitchFamily="2" charset="-78"/>
              </a:rPr>
              <a:t>نحوه به دست آوردن مقسوم علیه های </a:t>
            </a:r>
            <a:r>
              <a:rPr lang="en-US" sz="2000" dirty="0">
                <a:cs typeface="B Lotus" pitchFamily="2" charset="-78"/>
              </a:rPr>
              <a:t>N</a:t>
            </a:r>
            <a:r>
              <a:rPr lang="fa-IR" sz="2000" dirty="0">
                <a:cs typeface="B Lotus" pitchFamily="2" charset="-78"/>
              </a:rPr>
              <a:t> را می </a:t>
            </a:r>
            <a:r>
              <a:rPr lang="fa-IR" sz="2000" dirty="0" smtClean="0">
                <a:cs typeface="B Lotus" pitchFamily="2" charset="-78"/>
              </a:rPr>
              <a:t>دانیم.</a:t>
            </a:r>
            <a:endParaRPr lang="fa-IR" sz="2000" dirty="0">
              <a:cs typeface="B Lotus" pitchFamily="2" charset="-78"/>
            </a:endParaRPr>
          </a:p>
          <a:p>
            <a:pPr algn="r" rtl="1"/>
            <a:r>
              <a:rPr lang="fa-IR" sz="2000" dirty="0">
                <a:cs typeface="B Lotus" pitchFamily="2" charset="-78"/>
              </a:rPr>
              <a:t>نحوه تعیین اول بودن را می </a:t>
            </a:r>
            <a:r>
              <a:rPr lang="fa-IR" sz="2000" dirty="0" smtClean="0">
                <a:cs typeface="B Lotus" pitchFamily="2" charset="-78"/>
              </a:rPr>
              <a:t>دانیم.</a:t>
            </a:r>
            <a:endParaRPr lang="fa-IR" sz="2000" dirty="0">
              <a:cs typeface="B Lotus" pitchFamily="2" charset="-78"/>
            </a:endParaRPr>
          </a:p>
          <a:p>
            <a:pPr algn="r" rtl="1"/>
            <a:r>
              <a:rPr lang="fa-IR" sz="2000" dirty="0">
                <a:cs typeface="B Lotus" pitchFamily="2" charset="-78"/>
              </a:rPr>
              <a:t>؟</a:t>
            </a:r>
            <a:endParaRPr lang="en-US" sz="2000" dirty="0">
              <a:cs typeface="B Lotus" pitchFamily="2" charset="-78"/>
            </a:endParaRPr>
          </a:p>
        </p:txBody>
      </p:sp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152400" y="2143116"/>
          <a:ext cx="4380595" cy="419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8" name="Visio" r:id="rId3" imgW="3257169" imgH="3120771" progId="">
                  <p:embed/>
                </p:oleObj>
              </mc:Choice>
              <mc:Fallback>
                <p:oleObj name="Visio" r:id="rId3" imgW="3257169" imgH="312077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2143116"/>
                        <a:ext cx="4380595" cy="41973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/>
          <p:cNvGraphicFramePr>
            <a:graphicFrameLocks noGrp="1" noChangeAspect="1"/>
          </p:cNvGraphicFramePr>
          <p:nvPr/>
        </p:nvGraphicFramePr>
        <p:xfrm>
          <a:off x="4648200" y="1857365"/>
          <a:ext cx="4019218" cy="4857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9" name="Visio" r:id="rId5" imgW="3142869" imgH="3799332" progId="">
                  <p:embed/>
                </p:oleObj>
              </mc:Choice>
              <mc:Fallback>
                <p:oleObj name="Visio" r:id="rId5" imgW="3142869" imgH="3799332" progId="">
                  <p:embed/>
                  <p:pic>
                    <p:nvPicPr>
                      <p:cNvPr id="0" name="Picture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857365"/>
                        <a:ext cx="4019218" cy="48577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1905000" y="3759223"/>
            <a:ext cx="304800" cy="228600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 rot="8342412">
            <a:off x="1974850" y="2812671"/>
            <a:ext cx="2209800" cy="609600"/>
          </a:xfrm>
          <a:prstGeom prst="notchedRightArrow">
            <a:avLst>
              <a:gd name="adj1" fmla="val 50000"/>
              <a:gd name="adj2" fmla="val 90625"/>
            </a:avLst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4786" y="71414"/>
            <a:ext cx="5186370" cy="1143000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 err="1" smtClean="0">
                <a:cs typeface="B Lotus" pitchFamily="2" charset="-78"/>
              </a:rPr>
              <a:t>الگوریتم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 err="1" smtClean="0">
                <a:cs typeface="B Lotus" pitchFamily="2" charset="-78"/>
              </a:rPr>
              <a:t>برنامه‌ای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>
                <a:cs typeface="B Lotus" pitchFamily="2" charset="-78"/>
              </a:rPr>
              <a:t>را بنویسید که یک عدد مثبت را </a:t>
            </a:r>
            <a:r>
              <a:rPr lang="fa-IR" sz="2800" dirty="0" smtClean="0">
                <a:cs typeface="B Lotus" pitchFamily="2" charset="-78"/>
              </a:rPr>
              <a:t>خوانده، </a:t>
            </a:r>
            <a:r>
              <a:rPr lang="fa-IR" sz="2800" dirty="0">
                <a:cs typeface="B Lotus" pitchFamily="2" charset="-78"/>
              </a:rPr>
              <a:t>فاکتوریل آن را نمایش دهد.</a:t>
            </a:r>
            <a:endParaRPr lang="en-US" sz="2800" dirty="0">
              <a:cs typeface="B Lotus" pitchFamily="2" charset="-78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1802" y="1643050"/>
            <a:ext cx="5014890" cy="785818"/>
          </a:xfrm>
        </p:spPr>
        <p:txBody>
          <a:bodyPr/>
          <a:lstStyle/>
          <a:p>
            <a:pPr algn="r" rtl="1"/>
            <a:r>
              <a:rPr lang="fa-IR" sz="2000" dirty="0" smtClean="0">
                <a:cs typeface="B Lotus" pitchFamily="2" charset="-78"/>
              </a:rPr>
              <a:t>فاکتوریل </a:t>
            </a:r>
            <a:r>
              <a:rPr lang="fa-IR" sz="2000" dirty="0">
                <a:cs typeface="B Lotus" pitchFamily="2" charset="-78"/>
              </a:rPr>
              <a:t>یک عدد یعنی حاصل ضرب اعداد 1 تا آن </a:t>
            </a:r>
            <a:r>
              <a:rPr lang="fa-IR" sz="2000" dirty="0" smtClean="0">
                <a:cs typeface="B Lotus" pitchFamily="2" charset="-78"/>
              </a:rPr>
              <a:t>عدد</a:t>
            </a:r>
            <a:endParaRPr lang="fa-IR" sz="2000" dirty="0">
              <a:cs typeface="B Lotus" pitchFamily="2" charset="-78"/>
            </a:endParaRPr>
          </a:p>
          <a:p>
            <a:pPr algn="r" rtl="1"/>
            <a:r>
              <a:rPr lang="fa-IR" sz="2000" dirty="0">
                <a:cs typeface="B Lotus" pitchFamily="2" charset="-78"/>
              </a:rPr>
              <a:t>فاکتوریل عدد صفر برابر یک می باشد.</a:t>
            </a:r>
            <a:endParaRPr lang="en-US" sz="2000" dirty="0">
              <a:cs typeface="B Lotus" pitchFamily="2" charset="-78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396875" y="214290"/>
            <a:ext cx="4175125" cy="6429420"/>
            <a:chOff x="396875" y="2214554"/>
            <a:chExt cx="4175125" cy="4429156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1404937" y="2214554"/>
              <a:ext cx="1008063" cy="39690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fa-IR" sz="1600" i="1" dirty="0"/>
                <a:t>شروع</a:t>
              </a:r>
              <a:endParaRPr lang="en-US" sz="1600" i="1" dirty="0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1908175" y="2611460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1260475" y="2755923"/>
              <a:ext cx="1152525" cy="360362"/>
            </a:xfrm>
            <a:prstGeom prst="flowChartInputOut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600" i="1" dirty="0"/>
                <a:t>N</a:t>
              </a:r>
            </a:p>
          </p:txBody>
        </p:sp>
        <p:sp>
          <p:nvSpPr>
            <p:cNvPr id="7" name="Line 10"/>
            <p:cNvSpPr>
              <a:spLocks noChangeShapeType="1"/>
            </p:cNvSpPr>
            <p:nvPr/>
          </p:nvSpPr>
          <p:spPr bwMode="auto">
            <a:xfrm>
              <a:off x="1908175" y="3116285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1331912" y="3260748"/>
              <a:ext cx="1081088" cy="431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600" i="1"/>
                <a:t>FACT  ← 1</a:t>
              </a:r>
            </a:p>
          </p:txBody>
        </p:sp>
        <p:sp>
          <p:nvSpPr>
            <p:cNvPr id="9" name="Line 13"/>
            <p:cNvSpPr>
              <a:spLocks noChangeShapeType="1"/>
            </p:cNvSpPr>
            <p:nvPr/>
          </p:nvSpPr>
          <p:spPr bwMode="auto">
            <a:xfrm>
              <a:off x="1908175" y="3692548"/>
              <a:ext cx="0" cy="144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1331912" y="3835423"/>
              <a:ext cx="1081088" cy="431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600" i="1"/>
                <a:t>A  ← 1</a:t>
              </a:r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>
              <a:off x="1908175" y="4268810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1836737" y="4411685"/>
              <a:ext cx="217488" cy="2159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13" name="Line 17"/>
            <p:cNvSpPr>
              <a:spLocks noChangeShapeType="1"/>
            </p:cNvSpPr>
            <p:nvPr/>
          </p:nvSpPr>
          <p:spPr bwMode="auto">
            <a:xfrm>
              <a:off x="1908175" y="4627585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14" name="AutoShape 18"/>
            <p:cNvSpPr>
              <a:spLocks noChangeArrowheads="1"/>
            </p:cNvSpPr>
            <p:nvPr/>
          </p:nvSpPr>
          <p:spPr bwMode="auto">
            <a:xfrm>
              <a:off x="1547812" y="4772048"/>
              <a:ext cx="792163" cy="720725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600" i="1"/>
                <a:t>A&gt;N</a:t>
              </a:r>
            </a:p>
          </p:txBody>
        </p:sp>
        <p:sp>
          <p:nvSpPr>
            <p:cNvPr id="15" name="Text Box 20"/>
            <p:cNvSpPr txBox="1">
              <a:spLocks noChangeArrowheads="1"/>
            </p:cNvSpPr>
            <p:nvPr/>
          </p:nvSpPr>
          <p:spPr bwMode="auto">
            <a:xfrm>
              <a:off x="2367136" y="4772048"/>
              <a:ext cx="27603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 eaLnBrk="0" hangingPunct="0">
                <a:buNone/>
              </a:pPr>
              <a:r>
                <a:rPr lang="en-US" sz="1600" i="1" dirty="0" smtClean="0"/>
                <a:t>y</a:t>
              </a:r>
              <a:endParaRPr lang="en-US" sz="1600" i="1" dirty="0"/>
            </a:p>
          </p:txBody>
        </p:sp>
        <p:sp>
          <p:nvSpPr>
            <p:cNvPr id="16" name="Line 21"/>
            <p:cNvSpPr>
              <a:spLocks noChangeShapeType="1"/>
            </p:cNvSpPr>
            <p:nvPr/>
          </p:nvSpPr>
          <p:spPr bwMode="auto">
            <a:xfrm>
              <a:off x="2339975" y="5132410"/>
              <a:ext cx="10080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17" name="Line 22"/>
            <p:cNvSpPr>
              <a:spLocks noChangeShapeType="1"/>
            </p:cNvSpPr>
            <p:nvPr/>
          </p:nvSpPr>
          <p:spPr bwMode="auto">
            <a:xfrm>
              <a:off x="1908175" y="5492773"/>
              <a:ext cx="0" cy="144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18" name="Text Box 23"/>
            <p:cNvSpPr txBox="1">
              <a:spLocks noChangeArrowheads="1"/>
            </p:cNvSpPr>
            <p:nvPr/>
          </p:nvSpPr>
          <p:spPr bwMode="auto">
            <a:xfrm>
              <a:off x="1547812" y="5348310"/>
              <a:ext cx="28725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 eaLnBrk="0" hangingPunct="0">
                <a:buNone/>
              </a:pPr>
              <a:r>
                <a:rPr lang="en-US" sz="1600" i="1" dirty="0" smtClean="0"/>
                <a:t>n</a:t>
              </a:r>
              <a:endParaRPr lang="en-US" sz="1600" i="1" dirty="0"/>
            </a:p>
          </p:txBody>
        </p:sp>
        <p:sp>
          <p:nvSpPr>
            <p:cNvPr id="19" name="AutoShape 24"/>
            <p:cNvSpPr>
              <a:spLocks noChangeArrowheads="1"/>
            </p:cNvSpPr>
            <p:nvPr/>
          </p:nvSpPr>
          <p:spPr bwMode="auto">
            <a:xfrm>
              <a:off x="3348037" y="4916510"/>
              <a:ext cx="1223963" cy="503238"/>
            </a:xfrm>
            <a:prstGeom prst="flowChartDocumen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600" i="1"/>
                <a:t>FACT</a:t>
              </a:r>
            </a:p>
          </p:txBody>
        </p:sp>
        <p:sp>
          <p:nvSpPr>
            <p:cNvPr id="20" name="Line 26"/>
            <p:cNvSpPr>
              <a:spLocks noChangeShapeType="1"/>
            </p:cNvSpPr>
            <p:nvPr/>
          </p:nvSpPr>
          <p:spPr bwMode="auto">
            <a:xfrm>
              <a:off x="3997325" y="5419748"/>
              <a:ext cx="0" cy="144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21" name="Oval 27"/>
            <p:cNvSpPr>
              <a:spLocks noChangeArrowheads="1"/>
            </p:cNvSpPr>
            <p:nvPr/>
          </p:nvSpPr>
          <p:spPr bwMode="auto">
            <a:xfrm>
              <a:off x="3492500" y="5564210"/>
              <a:ext cx="1008062" cy="43655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fa-IR" sz="1600" i="1" dirty="0"/>
                <a:t>پایان</a:t>
              </a:r>
              <a:endParaRPr lang="en-US" sz="1600" i="1" dirty="0"/>
            </a:p>
          </p:txBody>
        </p:sp>
        <p:sp>
          <p:nvSpPr>
            <p:cNvPr id="22" name="Rectangle 29"/>
            <p:cNvSpPr>
              <a:spLocks noChangeArrowheads="1"/>
            </p:cNvSpPr>
            <p:nvPr/>
          </p:nvSpPr>
          <p:spPr bwMode="auto">
            <a:xfrm>
              <a:off x="971550" y="5635648"/>
              <a:ext cx="2089150" cy="4333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600" i="1" dirty="0"/>
                <a:t>FACT ← FACT * A</a:t>
              </a:r>
            </a:p>
          </p:txBody>
        </p:sp>
        <p:sp>
          <p:nvSpPr>
            <p:cNvPr id="23" name="Line 31"/>
            <p:cNvSpPr>
              <a:spLocks noChangeShapeType="1"/>
            </p:cNvSpPr>
            <p:nvPr/>
          </p:nvSpPr>
          <p:spPr bwMode="auto">
            <a:xfrm>
              <a:off x="1979612" y="6069035"/>
              <a:ext cx="0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24" name="Rectangle 32"/>
            <p:cNvSpPr>
              <a:spLocks noChangeArrowheads="1"/>
            </p:cNvSpPr>
            <p:nvPr/>
          </p:nvSpPr>
          <p:spPr bwMode="auto">
            <a:xfrm>
              <a:off x="1476375" y="6211910"/>
              <a:ext cx="1081087" cy="431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 eaLnBrk="0" hangingPunct="0">
                <a:buNone/>
              </a:pPr>
              <a:r>
                <a:rPr lang="en-US" sz="1600" i="1"/>
                <a:t>A  ← A+ 1</a:t>
              </a:r>
            </a:p>
          </p:txBody>
        </p:sp>
        <p:sp>
          <p:nvSpPr>
            <p:cNvPr id="25" name="Line 33"/>
            <p:cNvSpPr>
              <a:spLocks noChangeShapeType="1"/>
            </p:cNvSpPr>
            <p:nvPr/>
          </p:nvSpPr>
          <p:spPr bwMode="auto">
            <a:xfrm flipH="1">
              <a:off x="396875" y="6427810"/>
              <a:ext cx="1079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26" name="Line 34"/>
            <p:cNvSpPr>
              <a:spLocks noChangeShapeType="1"/>
            </p:cNvSpPr>
            <p:nvPr/>
          </p:nvSpPr>
          <p:spPr bwMode="auto">
            <a:xfrm flipV="1">
              <a:off x="396875" y="4484710"/>
              <a:ext cx="0" cy="1943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  <p:sp>
          <p:nvSpPr>
            <p:cNvPr id="27" name="Line 35"/>
            <p:cNvSpPr>
              <a:spLocks noChangeShapeType="1"/>
            </p:cNvSpPr>
            <p:nvPr/>
          </p:nvSpPr>
          <p:spPr bwMode="auto">
            <a:xfrm>
              <a:off x="396875" y="4484710"/>
              <a:ext cx="14398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>
                <a:buNone/>
              </a:pPr>
              <a:endParaRPr lang="en-US" sz="1600" i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431" name="Rectangle 7"/>
          <p:cNvSpPr>
            <a:spLocks noChangeArrowheads="1"/>
          </p:cNvSpPr>
          <p:nvPr/>
        </p:nvSpPr>
        <p:spPr bwMode="auto">
          <a:xfrm>
            <a:off x="428596" y="214290"/>
            <a:ext cx="8572560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0"/>
              </a:spcBef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فلوچارتي </a:t>
            </a:r>
            <a:r>
              <a:rPr lang="fa-IR" dirty="0">
                <a:cs typeface="B Lotus" pitchFamily="2" charset="-78"/>
              </a:rPr>
              <a:t>رسم نمائيد كه عددي از ورودي دريافت كرده، </a:t>
            </a:r>
            <a:r>
              <a:rPr lang="fa-IR" dirty="0" smtClean="0">
                <a:cs typeface="B Lotus" pitchFamily="2" charset="-78"/>
              </a:rPr>
              <a:t>سري </a:t>
            </a:r>
            <a:r>
              <a:rPr lang="fa-IR" dirty="0">
                <a:cs typeface="B Lotus" pitchFamily="2" charset="-78"/>
              </a:rPr>
              <a:t>فيبوناچي قبل از آنرا توليد نمايد.</a:t>
            </a:r>
          </a:p>
        </p:txBody>
      </p:sp>
      <p:sp>
        <p:nvSpPr>
          <p:cNvPr id="743432" name="Rectangle 8"/>
          <p:cNvSpPr>
            <a:spLocks noChangeArrowheads="1"/>
          </p:cNvSpPr>
          <p:nvPr/>
        </p:nvSpPr>
        <p:spPr bwMode="auto">
          <a:xfrm>
            <a:off x="4044978" y="1624003"/>
            <a:ext cx="4456112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fa-IR" sz="2800" b="1" dirty="0">
                <a:solidFill>
                  <a:srgbClr val="669900"/>
                </a:solidFill>
                <a:cs typeface="B Lotus" pitchFamily="2" charset="-78"/>
              </a:rPr>
              <a:t>در حالت كلي جملات سري بصورت:</a:t>
            </a:r>
          </a:p>
        </p:txBody>
      </p:sp>
      <p:sp>
        <p:nvSpPr>
          <p:cNvPr id="743468" name="Rectangle 44"/>
          <p:cNvSpPr>
            <a:spLocks noChangeArrowheads="1"/>
          </p:cNvSpPr>
          <p:nvPr/>
        </p:nvSpPr>
        <p:spPr bwMode="auto">
          <a:xfrm>
            <a:off x="762000" y="2362200"/>
            <a:ext cx="1755775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 b="1">
                <a:solidFill>
                  <a:srgbClr val="A50021"/>
                </a:solidFill>
                <a:ea typeface="Times New Roman" pitchFamily="18" charset="0"/>
                <a:cs typeface="B Lotus" pitchFamily="2" charset="-78"/>
              </a:rPr>
              <a:t>f</a:t>
            </a:r>
            <a:r>
              <a:rPr lang="en-US" sz="2800" b="1" baseline="-30000">
                <a:solidFill>
                  <a:srgbClr val="A50021"/>
                </a:solidFill>
                <a:ea typeface="Times New Roman" pitchFamily="18" charset="0"/>
                <a:cs typeface="B Lotus" pitchFamily="2" charset="-78"/>
              </a:rPr>
              <a:t>k</a:t>
            </a:r>
            <a:r>
              <a:rPr lang="en-US" sz="2800" b="1">
                <a:solidFill>
                  <a:srgbClr val="A50021"/>
                </a:solidFill>
                <a:ea typeface="Times New Roman" pitchFamily="18" charset="0"/>
                <a:cs typeface="B Lotus" pitchFamily="2" charset="-78"/>
              </a:rPr>
              <a:t>=f</a:t>
            </a:r>
            <a:r>
              <a:rPr lang="en-US" sz="2800" b="1" baseline="-30000">
                <a:solidFill>
                  <a:srgbClr val="A50021"/>
                </a:solidFill>
                <a:ea typeface="Times New Roman" pitchFamily="18" charset="0"/>
                <a:cs typeface="B Lotus" pitchFamily="2" charset="-78"/>
              </a:rPr>
              <a:t>k-1</a:t>
            </a:r>
            <a:r>
              <a:rPr lang="en-US" sz="2800" b="1">
                <a:solidFill>
                  <a:srgbClr val="A50021"/>
                </a:solidFill>
                <a:ea typeface="Times New Roman" pitchFamily="18" charset="0"/>
                <a:cs typeface="B Lotus" pitchFamily="2" charset="-78"/>
              </a:rPr>
              <a:t>+f</a:t>
            </a:r>
            <a:r>
              <a:rPr lang="en-US" sz="2800" b="1" baseline="-30000">
                <a:solidFill>
                  <a:srgbClr val="A50021"/>
                </a:solidFill>
                <a:ea typeface="Times New Roman" pitchFamily="18" charset="0"/>
                <a:cs typeface="B Lotus" pitchFamily="2" charset="-78"/>
              </a:rPr>
              <a:t>k-2</a:t>
            </a:r>
            <a:endParaRPr lang="en-US" sz="2800" b="1">
              <a:solidFill>
                <a:srgbClr val="A50021"/>
              </a:solidFill>
              <a:ea typeface="Times New Roman" pitchFamily="18" charset="0"/>
              <a:cs typeface="B Lotus" pitchFamily="2" charset="-78"/>
            </a:endParaRPr>
          </a:p>
          <a:p>
            <a:pPr rtl="0">
              <a:spcBef>
                <a:spcPct val="0"/>
              </a:spcBef>
              <a:buFontTx/>
              <a:buNone/>
            </a:pPr>
            <a:endParaRPr lang="en-US" sz="2800" b="1">
              <a:solidFill>
                <a:srgbClr val="A50021"/>
              </a:solidFill>
              <a:ea typeface="Times New Roman" pitchFamily="18" charset="0"/>
              <a:cs typeface="B Lotus" pitchFamily="2" charset="-78"/>
            </a:endParaRPr>
          </a:p>
        </p:txBody>
      </p:sp>
      <p:sp>
        <p:nvSpPr>
          <p:cNvPr id="743469" name="Rectangle 45"/>
          <p:cNvSpPr>
            <a:spLocks noChangeArrowheads="1"/>
          </p:cNvSpPr>
          <p:nvPr/>
        </p:nvSpPr>
        <p:spPr bwMode="auto">
          <a:xfrm>
            <a:off x="1949450" y="3200400"/>
            <a:ext cx="5670550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fa-IR" sz="2800" b="1">
                <a:ea typeface="Times New Roman" pitchFamily="18" charset="0"/>
                <a:cs typeface="B Lotus" pitchFamily="2" charset="-78"/>
              </a:rPr>
              <a:t>عدد خوانده شده		</a:t>
            </a:r>
            <a:r>
              <a:rPr lang="en-US" sz="2800" b="1">
                <a:ea typeface="Times New Roman" pitchFamily="18" charset="0"/>
                <a:cs typeface="B Lotus" pitchFamily="2" charset="-78"/>
              </a:rPr>
              <a:t>N</a:t>
            </a:r>
            <a:r>
              <a:rPr lang="fa-IR" sz="2800" b="1">
                <a:ea typeface="Times New Roman" pitchFamily="18" charset="0"/>
                <a:cs typeface="B Lotus" pitchFamily="2" charset="-78"/>
              </a:rPr>
              <a:t>		</a:t>
            </a:r>
            <a:endParaRPr lang="en-US" sz="2800" b="1">
              <a:cs typeface="B Lotus" pitchFamily="2" charset="-78"/>
            </a:endParaRPr>
          </a:p>
          <a:p>
            <a:pPr rtl="0">
              <a:spcBef>
                <a:spcPct val="0"/>
              </a:spcBef>
              <a:buFontTx/>
              <a:buNone/>
            </a:pPr>
            <a:endParaRPr lang="en-US" sz="2800" b="1">
              <a:cs typeface="B Lotus" pitchFamily="2" charset="-78"/>
            </a:endParaRPr>
          </a:p>
        </p:txBody>
      </p:sp>
      <p:sp>
        <p:nvSpPr>
          <p:cNvPr id="743470" name="Rectangle 46"/>
          <p:cNvSpPr>
            <a:spLocks noChangeArrowheads="1"/>
          </p:cNvSpPr>
          <p:nvPr/>
        </p:nvSpPr>
        <p:spPr bwMode="auto">
          <a:xfrm>
            <a:off x="3421738" y="5072074"/>
            <a:ext cx="4303037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fa-IR" sz="2800" b="1" dirty="0">
                <a:solidFill>
                  <a:srgbClr val="000000"/>
                </a:solidFill>
                <a:ea typeface="Times New Roman" pitchFamily="18" charset="0"/>
                <a:cs typeface="B Lotus" pitchFamily="2" charset="-78"/>
              </a:rPr>
              <a:t>جمله سوم </a:t>
            </a:r>
            <a:r>
              <a:rPr lang="fa-IR" sz="2800" b="1" dirty="0" smtClean="0">
                <a:solidFill>
                  <a:srgbClr val="000000"/>
                </a:solidFill>
                <a:ea typeface="Times New Roman" pitchFamily="18" charset="0"/>
                <a:cs typeface="B Lotus" pitchFamily="2" charset="-78"/>
              </a:rPr>
              <a:t>سري			 </a:t>
            </a:r>
            <a:r>
              <a:rPr lang="en-US" sz="2800" b="1" dirty="0" smtClean="0">
                <a:solidFill>
                  <a:srgbClr val="000000"/>
                </a:solidFill>
                <a:ea typeface="Times New Roman" pitchFamily="18" charset="0"/>
                <a:cs typeface="B Lotus" pitchFamily="2" charset="-78"/>
              </a:rPr>
              <a:t>f</a:t>
            </a:r>
            <a:r>
              <a:rPr lang="en-US" sz="2800" b="1" baseline="-30000" dirty="0" smtClean="0">
                <a:solidFill>
                  <a:srgbClr val="000000"/>
                </a:solidFill>
                <a:ea typeface="Times New Roman" pitchFamily="18" charset="0"/>
                <a:cs typeface="B Lotus" pitchFamily="2" charset="-78"/>
              </a:rPr>
              <a:t>3</a:t>
            </a:r>
            <a:endParaRPr lang="en-US" sz="2800" b="1" dirty="0">
              <a:cs typeface="B Lotus" pitchFamily="2" charset="-78"/>
            </a:endParaRPr>
          </a:p>
          <a:p>
            <a:pPr rtl="0">
              <a:spcBef>
                <a:spcPct val="0"/>
              </a:spcBef>
              <a:buFontTx/>
              <a:buNone/>
            </a:pPr>
            <a:endParaRPr lang="en-US" sz="2800" b="1" dirty="0">
              <a:cs typeface="B Lotus" pitchFamily="2" charset="-78"/>
            </a:endParaRPr>
          </a:p>
        </p:txBody>
      </p:sp>
      <p:sp>
        <p:nvSpPr>
          <p:cNvPr id="743482" name="Rectangle 58"/>
          <p:cNvSpPr>
            <a:spLocks noChangeArrowheads="1"/>
          </p:cNvSpPr>
          <p:nvPr/>
        </p:nvSpPr>
        <p:spPr bwMode="auto">
          <a:xfrm>
            <a:off x="3521075" y="4038600"/>
            <a:ext cx="4175125" cy="1373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rtl="0">
              <a:spcBef>
                <a:spcPct val="0"/>
              </a:spcBef>
              <a:buFontTx/>
              <a:buNone/>
            </a:pPr>
            <a:endParaRPr lang="fa-IR" sz="2800" b="1">
              <a:ea typeface="Times New Roman" pitchFamily="18" charset="0"/>
              <a:cs typeface="B Lotus" pitchFamily="2" charset="-78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a-IR" sz="2800" b="1">
                <a:ea typeface="Times New Roman" pitchFamily="18" charset="0"/>
                <a:cs typeface="B Lotus" pitchFamily="2" charset="-78"/>
              </a:rPr>
              <a:t>جمله دوم سري  		 </a:t>
            </a:r>
            <a:r>
              <a:rPr lang="en-US" sz="2800" b="1">
                <a:ea typeface="Times New Roman" pitchFamily="18" charset="0"/>
                <a:cs typeface="B Lotus" pitchFamily="2" charset="-78"/>
              </a:rPr>
              <a:t>f</a:t>
            </a:r>
            <a:r>
              <a:rPr lang="en-US" sz="2800" b="1" baseline="-30000">
                <a:ea typeface="Times New Roman" pitchFamily="18" charset="0"/>
                <a:cs typeface="B Lotus" pitchFamily="2" charset="-78"/>
              </a:rPr>
              <a:t>2</a:t>
            </a:r>
            <a:endParaRPr lang="en-US" sz="2800" b="1">
              <a:cs typeface="B Lotus" pitchFamily="2" charset="-78"/>
            </a:endParaRPr>
          </a:p>
          <a:p>
            <a:pPr rtl="0">
              <a:spcBef>
                <a:spcPct val="0"/>
              </a:spcBef>
              <a:buFontTx/>
              <a:buNone/>
            </a:pPr>
            <a:endParaRPr lang="en-US" sz="2800" b="1">
              <a:cs typeface="B Lotus" pitchFamily="2" charset="-78"/>
            </a:endParaRPr>
          </a:p>
        </p:txBody>
      </p:sp>
      <p:sp>
        <p:nvSpPr>
          <p:cNvPr id="743483" name="Rectangle 59"/>
          <p:cNvSpPr>
            <a:spLocks noChangeArrowheads="1"/>
          </p:cNvSpPr>
          <p:nvPr/>
        </p:nvSpPr>
        <p:spPr bwMode="auto">
          <a:xfrm>
            <a:off x="3554413" y="3810000"/>
            <a:ext cx="41417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Low">
              <a:spcBef>
                <a:spcPct val="0"/>
              </a:spcBef>
              <a:buFontTx/>
              <a:buNone/>
            </a:pPr>
            <a:r>
              <a:rPr lang="fa-IR" sz="2800" b="1">
                <a:ea typeface="Times New Roman" pitchFamily="18" charset="0"/>
                <a:cs typeface="B Lotus" pitchFamily="2" charset="-78"/>
              </a:rPr>
              <a:t>جمله اول سري  	  	</a:t>
            </a:r>
            <a:r>
              <a:rPr lang="en-US" sz="2800" b="1">
                <a:ea typeface="Times New Roman" pitchFamily="18" charset="0"/>
                <a:cs typeface="B Lotus" pitchFamily="2" charset="-78"/>
              </a:rPr>
              <a:t>f</a:t>
            </a:r>
            <a:r>
              <a:rPr lang="en-US" sz="2800" b="1" baseline="-30000">
                <a:ea typeface="Times New Roman" pitchFamily="18" charset="0"/>
                <a:cs typeface="B Lotus" pitchFamily="2" charset="-78"/>
              </a:rPr>
              <a:t>1 </a:t>
            </a:r>
            <a:endParaRPr lang="en-US" sz="2800" b="1">
              <a:cs typeface="B Lotus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5786" y="928670"/>
            <a:ext cx="4229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0">
              <a:buNone/>
            </a:pPr>
            <a:r>
              <a:rPr lang="fa-IR" dirty="0" smtClean="0"/>
              <a:t>1   1   2   3   5   8    13  21  ...</a:t>
            </a:r>
            <a:endParaRPr lang="fa-I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292096" y="71414"/>
            <a:ext cx="7923242" cy="6643710"/>
            <a:chOff x="809" y="0"/>
            <a:chExt cx="5171" cy="4512"/>
          </a:xfrm>
          <a:solidFill>
            <a:schemeClr val="accent5"/>
          </a:solidFill>
        </p:grpSpPr>
        <p:sp>
          <p:nvSpPr>
            <p:cNvPr id="744456" name="Oval 8"/>
            <p:cNvSpPr>
              <a:spLocks noChangeArrowheads="1"/>
            </p:cNvSpPr>
            <p:nvPr/>
          </p:nvSpPr>
          <p:spPr bwMode="auto">
            <a:xfrm>
              <a:off x="2408" y="0"/>
              <a:ext cx="800" cy="411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/>
                <a:t>Begin</a:t>
              </a:r>
            </a:p>
          </p:txBody>
        </p:sp>
        <p:sp>
          <p:nvSpPr>
            <p:cNvPr id="744457" name="Line 9"/>
            <p:cNvSpPr>
              <a:spLocks noChangeShapeType="1"/>
            </p:cNvSpPr>
            <p:nvPr/>
          </p:nvSpPr>
          <p:spPr bwMode="auto">
            <a:xfrm>
              <a:off x="2808" y="418"/>
              <a:ext cx="0" cy="205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58" name="Rectangle 10"/>
            <p:cNvSpPr>
              <a:spLocks noChangeArrowheads="1"/>
            </p:cNvSpPr>
            <p:nvPr/>
          </p:nvSpPr>
          <p:spPr bwMode="auto">
            <a:xfrm>
              <a:off x="1776" y="480"/>
              <a:ext cx="1966" cy="536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 smtClean="0"/>
                <a:t>f1            </a:t>
              </a:r>
              <a:r>
                <a:rPr lang="en-US" sz="2000" i="1" dirty="0"/>
                <a:t>0</a:t>
              </a:r>
            </a:p>
            <a:p>
              <a:pPr marL="342900" indent="-342900" algn="ctr" rtl="0">
                <a:buFontTx/>
                <a:buNone/>
              </a:pPr>
              <a:r>
                <a:rPr lang="en-US" sz="2000" i="1" dirty="0"/>
                <a:t>f2           1</a:t>
              </a:r>
            </a:p>
            <a:p>
              <a:pPr marL="342900" indent="-342900" algn="ctr" rtl="0">
                <a:buFontTx/>
                <a:buNone/>
              </a:pPr>
              <a:r>
                <a:rPr lang="en-US" sz="2000" i="1" dirty="0"/>
                <a:t>      </a:t>
              </a:r>
            </a:p>
          </p:txBody>
        </p:sp>
        <p:sp>
          <p:nvSpPr>
            <p:cNvPr id="744459" name="Line 11"/>
            <p:cNvSpPr>
              <a:spLocks noChangeShapeType="1"/>
            </p:cNvSpPr>
            <p:nvPr/>
          </p:nvSpPr>
          <p:spPr bwMode="auto">
            <a:xfrm>
              <a:off x="2808" y="1960"/>
              <a:ext cx="0" cy="205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60" name="Line 12"/>
            <p:cNvSpPr>
              <a:spLocks noChangeShapeType="1"/>
            </p:cNvSpPr>
            <p:nvPr/>
          </p:nvSpPr>
          <p:spPr bwMode="auto">
            <a:xfrm>
              <a:off x="2795" y="2656"/>
              <a:ext cx="0" cy="425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61" name="AutoShape 13"/>
            <p:cNvSpPr>
              <a:spLocks noChangeArrowheads="1"/>
            </p:cNvSpPr>
            <p:nvPr/>
          </p:nvSpPr>
          <p:spPr bwMode="auto">
            <a:xfrm>
              <a:off x="1484" y="2169"/>
              <a:ext cx="2657" cy="491"/>
            </a:xfrm>
            <a:prstGeom prst="flowChartDecision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/>
                <a:t>if  </a:t>
              </a:r>
              <a:r>
                <a:rPr lang="en-US" sz="2000" i="1" dirty="0" smtClean="0"/>
                <a:t>  f3&lt;=N   </a:t>
              </a:r>
              <a:r>
                <a:rPr lang="en-US" sz="2000" i="1" dirty="0"/>
                <a:t>then</a:t>
              </a:r>
            </a:p>
          </p:txBody>
        </p:sp>
        <p:sp>
          <p:nvSpPr>
            <p:cNvPr id="744462" name="Line 14"/>
            <p:cNvSpPr>
              <a:spLocks noChangeShapeType="1"/>
            </p:cNvSpPr>
            <p:nvPr/>
          </p:nvSpPr>
          <p:spPr bwMode="auto">
            <a:xfrm>
              <a:off x="4128" y="2417"/>
              <a:ext cx="1066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63" name="Text Box 15"/>
            <p:cNvSpPr txBox="1">
              <a:spLocks noChangeArrowheads="1"/>
            </p:cNvSpPr>
            <p:nvPr/>
          </p:nvSpPr>
          <p:spPr bwMode="auto">
            <a:xfrm>
              <a:off x="2110" y="2717"/>
              <a:ext cx="666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1400" i="1" dirty="0">
                  <a:solidFill>
                    <a:srgbClr val="FF0000"/>
                  </a:solidFill>
                </a:rPr>
                <a:t>yes</a:t>
              </a:r>
            </a:p>
          </p:txBody>
        </p:sp>
        <p:sp>
          <p:nvSpPr>
            <p:cNvPr id="744464" name="Text Box 16"/>
            <p:cNvSpPr txBox="1">
              <a:spLocks noChangeArrowheads="1"/>
            </p:cNvSpPr>
            <p:nvPr/>
          </p:nvSpPr>
          <p:spPr bwMode="auto">
            <a:xfrm>
              <a:off x="4141" y="2127"/>
              <a:ext cx="667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1400" i="1" dirty="0">
                  <a:solidFill>
                    <a:srgbClr val="FF0000"/>
                  </a:solidFill>
                </a:rPr>
                <a:t>No</a:t>
              </a:r>
            </a:p>
          </p:txBody>
        </p:sp>
        <p:sp>
          <p:nvSpPr>
            <p:cNvPr id="744465" name="Line 17"/>
            <p:cNvSpPr>
              <a:spLocks noChangeShapeType="1"/>
            </p:cNvSpPr>
            <p:nvPr/>
          </p:nvSpPr>
          <p:spPr bwMode="auto">
            <a:xfrm flipH="1">
              <a:off x="2577" y="631"/>
              <a:ext cx="40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66" name="Oval 18"/>
            <p:cNvSpPr>
              <a:spLocks noChangeArrowheads="1"/>
            </p:cNvSpPr>
            <p:nvPr/>
          </p:nvSpPr>
          <p:spPr bwMode="auto">
            <a:xfrm>
              <a:off x="5180" y="2219"/>
              <a:ext cx="800" cy="411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400" i="1"/>
                <a:t>End</a:t>
              </a:r>
            </a:p>
          </p:txBody>
        </p:sp>
        <p:sp>
          <p:nvSpPr>
            <p:cNvPr id="744467" name="Line 19"/>
            <p:cNvSpPr>
              <a:spLocks noChangeShapeType="1"/>
            </p:cNvSpPr>
            <p:nvPr/>
          </p:nvSpPr>
          <p:spPr bwMode="auto">
            <a:xfrm flipH="1">
              <a:off x="2317" y="3182"/>
              <a:ext cx="40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68" name="Line 20"/>
            <p:cNvSpPr>
              <a:spLocks noChangeShapeType="1"/>
            </p:cNvSpPr>
            <p:nvPr/>
          </p:nvSpPr>
          <p:spPr bwMode="auto">
            <a:xfrm>
              <a:off x="2808" y="4115"/>
              <a:ext cx="0" cy="205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69" name="Line 21"/>
            <p:cNvSpPr>
              <a:spLocks noChangeShapeType="1"/>
            </p:cNvSpPr>
            <p:nvPr/>
          </p:nvSpPr>
          <p:spPr bwMode="auto">
            <a:xfrm flipH="1">
              <a:off x="809" y="4320"/>
              <a:ext cx="1999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70" name="Line 22"/>
            <p:cNvSpPr>
              <a:spLocks noChangeShapeType="1"/>
            </p:cNvSpPr>
            <p:nvPr/>
          </p:nvSpPr>
          <p:spPr bwMode="auto">
            <a:xfrm flipV="1">
              <a:off x="809" y="2021"/>
              <a:ext cx="0" cy="2292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71" name="Line 23"/>
            <p:cNvSpPr>
              <a:spLocks noChangeShapeType="1"/>
            </p:cNvSpPr>
            <p:nvPr/>
          </p:nvSpPr>
          <p:spPr bwMode="auto">
            <a:xfrm flipH="1">
              <a:off x="809" y="2028"/>
              <a:ext cx="1999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73" name="AutoShape 25"/>
            <p:cNvSpPr>
              <a:spLocks noChangeArrowheads="1"/>
            </p:cNvSpPr>
            <p:nvPr/>
          </p:nvSpPr>
          <p:spPr bwMode="auto">
            <a:xfrm>
              <a:off x="1728" y="1154"/>
              <a:ext cx="2266" cy="343"/>
            </a:xfrm>
            <a:prstGeom prst="parallelogram">
              <a:avLst>
                <a:gd name="adj" fmla="val 165160"/>
              </a:avLst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 smtClean="0"/>
                <a:t>N</a:t>
              </a:r>
              <a:endParaRPr lang="en-US" sz="2000" i="1" dirty="0"/>
            </a:p>
          </p:txBody>
        </p:sp>
        <p:sp>
          <p:nvSpPr>
            <p:cNvPr id="744474" name="Line 26"/>
            <p:cNvSpPr>
              <a:spLocks noChangeShapeType="1"/>
            </p:cNvSpPr>
            <p:nvPr/>
          </p:nvSpPr>
          <p:spPr bwMode="auto">
            <a:xfrm>
              <a:off x="2808" y="980"/>
              <a:ext cx="0" cy="205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75" name="Rectangle 27"/>
            <p:cNvSpPr>
              <a:spLocks noChangeArrowheads="1"/>
            </p:cNvSpPr>
            <p:nvPr/>
          </p:nvSpPr>
          <p:spPr bwMode="auto">
            <a:xfrm>
              <a:off x="1824" y="3690"/>
              <a:ext cx="1968" cy="822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/>
                <a:t>f1           f2</a:t>
              </a:r>
            </a:p>
            <a:p>
              <a:pPr marL="342900" indent="-342900" algn="ctr" rtl="0">
                <a:buFontTx/>
                <a:buNone/>
              </a:pPr>
              <a:r>
                <a:rPr lang="en-US" sz="2000" i="1" dirty="0"/>
                <a:t>f2           f3</a:t>
              </a:r>
            </a:p>
            <a:p>
              <a:pPr marL="342900" indent="-342900" algn="ctr" rtl="0">
                <a:buFontTx/>
                <a:buNone/>
              </a:pPr>
              <a:r>
                <a:rPr lang="en-US" sz="2000" i="1" dirty="0"/>
                <a:t>f3           f1+f2</a:t>
              </a:r>
            </a:p>
          </p:txBody>
        </p:sp>
        <p:sp>
          <p:nvSpPr>
            <p:cNvPr id="744476" name="Line 28"/>
            <p:cNvSpPr>
              <a:spLocks noChangeShapeType="1"/>
            </p:cNvSpPr>
            <p:nvPr/>
          </p:nvSpPr>
          <p:spPr bwMode="auto">
            <a:xfrm flipH="1">
              <a:off x="2583" y="3833"/>
              <a:ext cx="40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77" name="Line 29"/>
            <p:cNvSpPr>
              <a:spLocks noChangeShapeType="1"/>
            </p:cNvSpPr>
            <p:nvPr/>
          </p:nvSpPr>
          <p:spPr bwMode="auto">
            <a:xfrm>
              <a:off x="2795" y="3423"/>
              <a:ext cx="0" cy="274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78" name="Line 30"/>
            <p:cNvSpPr>
              <a:spLocks noChangeShapeType="1"/>
            </p:cNvSpPr>
            <p:nvPr/>
          </p:nvSpPr>
          <p:spPr bwMode="auto">
            <a:xfrm flipH="1">
              <a:off x="2577" y="825"/>
              <a:ext cx="40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79" name="Rectangle 31"/>
            <p:cNvSpPr>
              <a:spLocks noChangeArrowheads="1"/>
            </p:cNvSpPr>
            <p:nvPr/>
          </p:nvSpPr>
          <p:spPr bwMode="auto">
            <a:xfrm>
              <a:off x="1875" y="1677"/>
              <a:ext cx="1867" cy="2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/>
                <a:t>f3               f1+f2</a:t>
              </a:r>
            </a:p>
            <a:p>
              <a:pPr marL="342900" indent="-342900" algn="ctr" rtl="0">
                <a:buFontTx/>
                <a:buNone/>
              </a:pPr>
              <a:endParaRPr lang="en-US" sz="2000" i="1" dirty="0"/>
            </a:p>
            <a:p>
              <a:pPr marL="342900" indent="-342900" algn="ctr" rtl="0">
                <a:buFontTx/>
                <a:buNone/>
              </a:pPr>
              <a:r>
                <a:rPr lang="en-US" sz="2000" i="1" dirty="0"/>
                <a:t>      </a:t>
              </a:r>
            </a:p>
          </p:txBody>
        </p:sp>
        <p:sp>
          <p:nvSpPr>
            <p:cNvPr id="744480" name="Line 32"/>
            <p:cNvSpPr>
              <a:spLocks noChangeShapeType="1"/>
            </p:cNvSpPr>
            <p:nvPr/>
          </p:nvSpPr>
          <p:spPr bwMode="auto">
            <a:xfrm>
              <a:off x="2808" y="1497"/>
              <a:ext cx="0" cy="205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81" name="Line 33"/>
            <p:cNvSpPr>
              <a:spLocks noChangeShapeType="1"/>
            </p:cNvSpPr>
            <p:nvPr/>
          </p:nvSpPr>
          <p:spPr bwMode="auto">
            <a:xfrm flipH="1">
              <a:off x="2500" y="1841"/>
              <a:ext cx="40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82" name="AutoShape 34"/>
            <p:cNvSpPr>
              <a:spLocks noChangeArrowheads="1"/>
            </p:cNvSpPr>
            <p:nvPr/>
          </p:nvSpPr>
          <p:spPr bwMode="auto">
            <a:xfrm>
              <a:off x="1609" y="3103"/>
              <a:ext cx="2266" cy="342"/>
            </a:xfrm>
            <a:prstGeom prst="parallelogram">
              <a:avLst>
                <a:gd name="adj" fmla="val 165643"/>
              </a:avLst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i="1" dirty="0" smtClean="0"/>
                <a:t>f3</a:t>
              </a:r>
              <a:endParaRPr lang="en-US" sz="2000" i="1" dirty="0"/>
            </a:p>
          </p:txBody>
        </p:sp>
        <p:sp>
          <p:nvSpPr>
            <p:cNvPr id="744483" name="Line 35"/>
            <p:cNvSpPr>
              <a:spLocks noChangeShapeType="1"/>
            </p:cNvSpPr>
            <p:nvPr/>
          </p:nvSpPr>
          <p:spPr bwMode="auto">
            <a:xfrm flipH="1">
              <a:off x="2597" y="4027"/>
              <a:ext cx="40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  <p:sp>
          <p:nvSpPr>
            <p:cNvPr id="744484" name="Line 36"/>
            <p:cNvSpPr>
              <a:spLocks noChangeShapeType="1"/>
            </p:cNvSpPr>
            <p:nvPr/>
          </p:nvSpPr>
          <p:spPr bwMode="auto">
            <a:xfrm flipH="1">
              <a:off x="2448" y="4269"/>
              <a:ext cx="40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i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72198" y="0"/>
            <a:ext cx="2828916" cy="1143000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مراجع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93193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-142908" y="142852"/>
            <a:ext cx="4214842" cy="1285884"/>
          </a:xfrm>
        </p:spPr>
        <p:txBody>
          <a:bodyPr/>
          <a:lstStyle/>
          <a:p>
            <a:pPr lvl="2" algn="r" rtl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fa-IR" dirty="0" smtClean="0">
                <a:cs typeface="B Nazanin" pitchFamily="2" charset="-78"/>
              </a:rPr>
              <a:t>الگوریتم و فلوچارت</a:t>
            </a:r>
            <a:endParaRPr lang="en-US" dirty="0" smtClean="0">
              <a:cs typeface="B Nazanin" pitchFamily="2" charset="-78"/>
            </a:endParaRPr>
          </a:p>
          <a:p>
            <a:pPr lvl="2" algn="r" rtl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fa-IR" b="1" dirty="0" smtClean="0">
                <a:cs typeface="B Nazanin" pitchFamily="2" charset="-78"/>
              </a:rPr>
              <a:t>       نویسنده:</a:t>
            </a:r>
            <a:r>
              <a:rPr lang="fa-IR" dirty="0" smtClean="0">
                <a:cs typeface="B Nazanin" pitchFamily="2" charset="-78"/>
              </a:rPr>
              <a:t> بهرام غلامی</a:t>
            </a:r>
            <a:endParaRPr lang="en-US" dirty="0" smtClean="0">
              <a:cs typeface="B Nazanin" pitchFamily="2" charset="-78"/>
            </a:endParaRPr>
          </a:p>
          <a:p>
            <a:pPr lvl="2" algn="r" rtl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fa-IR" b="1" dirty="0" smtClean="0">
                <a:cs typeface="B Nazanin" pitchFamily="2" charset="-78"/>
              </a:rPr>
              <a:t>       انتشارات:</a:t>
            </a:r>
            <a:r>
              <a:rPr lang="fa-IR" dirty="0" smtClean="0">
                <a:cs typeface="B Nazanin" pitchFamily="2" charset="-78"/>
              </a:rPr>
              <a:t> دیباگران تهران</a:t>
            </a:r>
            <a:endParaRPr lang="fa-IR" sz="2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 descr="flowchar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73" y="1285860"/>
            <a:ext cx="1571625" cy="2247900"/>
          </a:xfrm>
          <a:prstGeom prst="rect">
            <a:avLst/>
          </a:prstGeom>
        </p:spPr>
      </p:pic>
      <p:pic>
        <p:nvPicPr>
          <p:cNvPr id="7" name="Picture 6" descr="flow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96" y="1285860"/>
            <a:ext cx="1571625" cy="22193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143240" y="214290"/>
            <a:ext cx="42148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80000"/>
              </a:lnSpc>
              <a:buNone/>
              <a:defRPr/>
            </a:pPr>
            <a:r>
              <a:rPr lang="fa-IR" sz="2400" dirty="0" smtClean="0">
                <a:latin typeface="+mn-lt"/>
              </a:rPr>
              <a:t>الگوریتم و فلوچارت</a:t>
            </a:r>
            <a:endParaRPr lang="en-US" sz="2400" dirty="0" smtClean="0">
              <a:latin typeface="+mn-lt"/>
            </a:endParaRPr>
          </a:p>
          <a:p>
            <a:pPr lvl="2">
              <a:lnSpc>
                <a:spcPct val="80000"/>
              </a:lnSpc>
              <a:buNone/>
              <a:defRPr/>
            </a:pPr>
            <a:r>
              <a:rPr lang="fa-IR" b="1" dirty="0" smtClean="0"/>
              <a:t>       </a:t>
            </a:r>
            <a:r>
              <a:rPr lang="fa-IR" sz="2400" b="1" dirty="0" smtClean="0">
                <a:latin typeface="+mn-lt"/>
              </a:rPr>
              <a:t>نویسنده: </a:t>
            </a:r>
            <a:r>
              <a:rPr lang="fa-IR" dirty="0" smtClean="0"/>
              <a:t>ایرج صادقی</a:t>
            </a:r>
            <a:endParaRPr lang="en-US" dirty="0" smtClean="0"/>
          </a:p>
          <a:p>
            <a:pPr lvl="2">
              <a:lnSpc>
                <a:spcPct val="80000"/>
              </a:lnSpc>
              <a:buNone/>
              <a:defRPr/>
            </a:pPr>
            <a:r>
              <a:rPr lang="fa-IR" b="1" dirty="0" smtClean="0"/>
              <a:t>       </a:t>
            </a:r>
            <a:r>
              <a:rPr lang="fa-IR" sz="2400" b="1" dirty="0" smtClean="0">
                <a:latin typeface="+mn-lt"/>
              </a:rPr>
              <a:t>انتشارات: </a:t>
            </a:r>
            <a:r>
              <a:rPr lang="fa-IR" dirty="0" smtClean="0"/>
              <a:t>ناقوس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042080" y="5699616"/>
            <a:ext cx="435768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80000"/>
              </a:lnSpc>
              <a:buNone/>
              <a:defRPr/>
            </a:pPr>
            <a:r>
              <a:rPr lang="fa-IR" sz="2400" dirty="0" smtClean="0">
                <a:latin typeface="+mn-lt"/>
              </a:rPr>
              <a:t>برنامه نويسي به زبان </a:t>
            </a:r>
            <a:r>
              <a:rPr lang="en-US" sz="2400" dirty="0" smtClean="0">
                <a:latin typeface="+mn-lt"/>
              </a:rPr>
              <a:t>C++</a:t>
            </a:r>
          </a:p>
          <a:p>
            <a:pPr lvl="2">
              <a:lnSpc>
                <a:spcPct val="80000"/>
              </a:lnSpc>
              <a:buNone/>
              <a:defRPr/>
            </a:pPr>
            <a:r>
              <a:rPr lang="fa-IR" b="1" dirty="0" smtClean="0"/>
              <a:t>       نویسنده:</a:t>
            </a:r>
            <a:r>
              <a:rPr lang="fa-IR" dirty="0" smtClean="0"/>
              <a:t> جعفرنژاد قمي</a:t>
            </a:r>
            <a:endParaRPr lang="en-US" dirty="0" smtClean="0"/>
          </a:p>
        </p:txBody>
      </p:sp>
      <p:pic>
        <p:nvPicPr>
          <p:cNvPr id="10" name="Picture 9" descr="IBook_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394" y="4078295"/>
            <a:ext cx="1697686" cy="2405055"/>
          </a:xfrm>
          <a:prstGeom prst="rect">
            <a:avLst/>
          </a:prstGeom>
        </p:spPr>
      </p:pic>
      <p:pic>
        <p:nvPicPr>
          <p:cNvPr id="72707" name="Picture 3" descr="http://images.persianblog.ir/568441_CCLG1bU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181" y="3249689"/>
            <a:ext cx="2029916" cy="276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668252" y="3907903"/>
            <a:ext cx="42059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lvl="2" indent="-85725">
              <a:lnSpc>
                <a:spcPct val="80000"/>
              </a:lnSpc>
              <a:buNone/>
              <a:defRPr/>
            </a:pPr>
            <a:r>
              <a:rPr lang="fa-IR" sz="2400" dirty="0" smtClean="0">
                <a:latin typeface="+mn-lt"/>
              </a:rPr>
              <a:t>برنامه نويسي به زبان </a:t>
            </a:r>
            <a:r>
              <a:rPr lang="en-US" sz="2400" dirty="0" smtClean="0">
                <a:latin typeface="+mn-lt"/>
              </a:rPr>
              <a:t>C++</a:t>
            </a:r>
          </a:p>
          <a:p>
            <a:pPr marL="442913" lvl="2">
              <a:lnSpc>
                <a:spcPct val="80000"/>
              </a:lnSpc>
              <a:buNone/>
              <a:defRPr/>
            </a:pPr>
            <a:r>
              <a:rPr lang="fa-IR" b="1" dirty="0" smtClean="0"/>
              <a:t>نویسنده:</a:t>
            </a:r>
            <a:r>
              <a:rPr lang="fa-IR" dirty="0" smtClean="0"/>
              <a:t> دایتل دایتل</a:t>
            </a:r>
          </a:p>
          <a:p>
            <a:pPr marL="442913" lvl="2">
              <a:lnSpc>
                <a:spcPct val="80000"/>
              </a:lnSpc>
              <a:buNone/>
              <a:defRPr/>
            </a:pPr>
            <a:r>
              <a:rPr lang="fa-IR" dirty="0" smtClean="0"/>
              <a:t>  مترجم : مرتضی صاحب الزمانی</a:t>
            </a:r>
            <a:endParaRPr lang="en-US" dirty="0" smtClean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72718" name="HTMLCheckbox1" r:id="rId2" imgW="257040" imgH="304920"/>
        </mc:Choice>
        <mc:Fallback>
          <p:control name="HTMLCheckbox1" r:id="rId2" imgW="257040" imgH="304920">
            <p:pic>
              <p:nvPicPr>
                <p:cNvPr id="2" name="HTMLCheckbox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6175385" y="1064351"/>
                  <a:ext cx="1371600" cy="3048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503" name="Rectangle 7"/>
          <p:cNvSpPr>
            <a:spLocks noChangeArrowheads="1"/>
          </p:cNvSpPr>
          <p:nvPr/>
        </p:nvSpPr>
        <p:spPr bwMode="auto">
          <a:xfrm>
            <a:off x="1832206" y="71414"/>
            <a:ext cx="716895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Low">
              <a:spcBef>
                <a:spcPct val="0"/>
              </a:spcBef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فلوچارت </a:t>
            </a:r>
            <a:r>
              <a:rPr lang="fa-IR" dirty="0">
                <a:cs typeface="B Lotus" pitchFamily="2" charset="-78"/>
              </a:rPr>
              <a:t>حلقه</a:t>
            </a:r>
            <a:r>
              <a:rPr lang="fa-IR" dirty="0"/>
              <a:t>‌</a:t>
            </a:r>
            <a:r>
              <a:rPr lang="fa-IR" dirty="0">
                <a:cs typeface="B Lotus" pitchFamily="2" charset="-78"/>
              </a:rPr>
              <a:t>هاي تودرتو را مي</a:t>
            </a:r>
            <a:r>
              <a:rPr lang="fa-IR" dirty="0"/>
              <a:t>‌</a:t>
            </a:r>
            <a:r>
              <a:rPr lang="fa-IR" dirty="0">
                <a:cs typeface="B Lotus" pitchFamily="2" charset="-78"/>
              </a:rPr>
              <a:t>توان بصورت زير نشان داد: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44994" y="685800"/>
            <a:ext cx="8213286" cy="5957910"/>
            <a:chOff x="2139" y="1860"/>
            <a:chExt cx="6789" cy="8136"/>
          </a:xfrm>
        </p:grpSpPr>
        <p:sp>
          <p:nvSpPr>
            <p:cNvPr id="746505" name="Rectangle 9"/>
            <p:cNvSpPr>
              <a:spLocks noChangeArrowheads="1"/>
            </p:cNvSpPr>
            <p:nvPr/>
          </p:nvSpPr>
          <p:spPr bwMode="auto">
            <a:xfrm>
              <a:off x="3366" y="1860"/>
              <a:ext cx="2016" cy="489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b="1"/>
                <a:t>i            1</a:t>
              </a:r>
            </a:p>
            <a:p>
              <a:pPr marL="342900" indent="-342900" algn="ctr" rtl="0">
                <a:buFontTx/>
                <a:buNone/>
              </a:pPr>
              <a:endParaRPr lang="en-US" sz="2000" b="1"/>
            </a:p>
            <a:p>
              <a:pPr marL="342900" indent="-342900" algn="ctr" rtl="0">
                <a:buFontTx/>
                <a:buNone/>
              </a:pPr>
              <a:r>
                <a:rPr lang="en-US" sz="2000" b="1"/>
                <a:t>      </a:t>
              </a:r>
            </a:p>
          </p:txBody>
        </p:sp>
        <p:sp>
          <p:nvSpPr>
            <p:cNvPr id="746506" name="AutoShape 10"/>
            <p:cNvSpPr>
              <a:spLocks noChangeArrowheads="1"/>
            </p:cNvSpPr>
            <p:nvPr/>
          </p:nvSpPr>
          <p:spPr bwMode="auto">
            <a:xfrm>
              <a:off x="2943" y="6177"/>
              <a:ext cx="2871" cy="1032"/>
            </a:xfrm>
            <a:prstGeom prst="flowChartDecision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b="1"/>
                <a:t>if  j&lt;=m then</a:t>
              </a:r>
            </a:p>
          </p:txBody>
        </p:sp>
        <p:sp>
          <p:nvSpPr>
            <p:cNvPr id="746507" name="Line 11"/>
            <p:cNvSpPr>
              <a:spLocks noChangeShapeType="1"/>
            </p:cNvSpPr>
            <p:nvPr/>
          </p:nvSpPr>
          <p:spPr bwMode="auto">
            <a:xfrm>
              <a:off x="5749" y="6693"/>
              <a:ext cx="115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08" name="Text Box 12"/>
            <p:cNvSpPr txBox="1">
              <a:spLocks noChangeArrowheads="1"/>
            </p:cNvSpPr>
            <p:nvPr/>
          </p:nvSpPr>
          <p:spPr bwMode="auto">
            <a:xfrm>
              <a:off x="5694" y="6164"/>
              <a:ext cx="72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2000" b="1"/>
                <a:t>No</a:t>
              </a:r>
            </a:p>
          </p:txBody>
        </p:sp>
        <p:sp>
          <p:nvSpPr>
            <p:cNvPr id="746509" name="Line 13"/>
            <p:cNvSpPr>
              <a:spLocks noChangeShapeType="1"/>
            </p:cNvSpPr>
            <p:nvPr/>
          </p:nvSpPr>
          <p:spPr bwMode="auto">
            <a:xfrm flipH="1">
              <a:off x="4140" y="2091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10" name="Line 14"/>
            <p:cNvSpPr>
              <a:spLocks noChangeShapeType="1"/>
            </p:cNvSpPr>
            <p:nvPr/>
          </p:nvSpPr>
          <p:spPr bwMode="auto">
            <a:xfrm>
              <a:off x="4374" y="9534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11" name="Line 15"/>
            <p:cNvSpPr>
              <a:spLocks noChangeShapeType="1"/>
            </p:cNvSpPr>
            <p:nvPr/>
          </p:nvSpPr>
          <p:spPr bwMode="auto">
            <a:xfrm flipH="1">
              <a:off x="2214" y="9951"/>
              <a:ext cx="21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12" name="Line 16"/>
            <p:cNvSpPr>
              <a:spLocks noChangeShapeType="1"/>
            </p:cNvSpPr>
            <p:nvPr/>
          </p:nvSpPr>
          <p:spPr bwMode="auto">
            <a:xfrm flipH="1">
              <a:off x="2199" y="5865"/>
              <a:ext cx="21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14" name="Line 18"/>
            <p:cNvSpPr>
              <a:spLocks noChangeShapeType="1"/>
            </p:cNvSpPr>
            <p:nvPr/>
          </p:nvSpPr>
          <p:spPr bwMode="auto">
            <a:xfrm>
              <a:off x="4359" y="3432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15" name="Rectangle 19"/>
            <p:cNvSpPr>
              <a:spLocks noChangeArrowheads="1"/>
            </p:cNvSpPr>
            <p:nvPr/>
          </p:nvSpPr>
          <p:spPr bwMode="auto">
            <a:xfrm>
              <a:off x="3351" y="9072"/>
              <a:ext cx="2016" cy="447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b="1"/>
                <a:t>j           j+1</a:t>
              </a:r>
            </a:p>
          </p:txBody>
        </p:sp>
        <p:sp>
          <p:nvSpPr>
            <p:cNvPr id="746516" name="Line 20"/>
            <p:cNvSpPr>
              <a:spLocks noChangeShapeType="1"/>
            </p:cNvSpPr>
            <p:nvPr/>
          </p:nvSpPr>
          <p:spPr bwMode="auto">
            <a:xfrm>
              <a:off x="4359" y="8457"/>
              <a:ext cx="0" cy="5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17" name="Line 21"/>
            <p:cNvSpPr>
              <a:spLocks noChangeShapeType="1"/>
            </p:cNvSpPr>
            <p:nvPr/>
          </p:nvSpPr>
          <p:spPr bwMode="auto">
            <a:xfrm>
              <a:off x="4374" y="5721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18" name="Line 22"/>
            <p:cNvSpPr>
              <a:spLocks noChangeShapeType="1"/>
            </p:cNvSpPr>
            <p:nvPr/>
          </p:nvSpPr>
          <p:spPr bwMode="auto">
            <a:xfrm flipH="1">
              <a:off x="4005" y="9306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19" name="Text Box 23"/>
            <p:cNvSpPr txBox="1">
              <a:spLocks noChangeArrowheads="1"/>
            </p:cNvSpPr>
            <p:nvPr/>
          </p:nvSpPr>
          <p:spPr bwMode="auto">
            <a:xfrm>
              <a:off x="3600" y="7163"/>
              <a:ext cx="72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2000" b="1" dirty="0"/>
                <a:t>yes</a:t>
              </a:r>
            </a:p>
          </p:txBody>
        </p:sp>
        <p:sp>
          <p:nvSpPr>
            <p:cNvPr id="746520" name="Line 24"/>
            <p:cNvSpPr>
              <a:spLocks noChangeShapeType="1"/>
            </p:cNvSpPr>
            <p:nvPr/>
          </p:nvSpPr>
          <p:spPr bwMode="auto">
            <a:xfrm>
              <a:off x="7830" y="8163"/>
              <a:ext cx="0" cy="5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21" name="Line 25"/>
            <p:cNvSpPr>
              <a:spLocks noChangeShapeType="1"/>
            </p:cNvSpPr>
            <p:nvPr/>
          </p:nvSpPr>
          <p:spPr bwMode="auto">
            <a:xfrm flipH="1">
              <a:off x="4360" y="2350"/>
              <a:ext cx="36" cy="10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23" name="Line 27"/>
            <p:cNvSpPr>
              <a:spLocks noChangeShapeType="1"/>
            </p:cNvSpPr>
            <p:nvPr/>
          </p:nvSpPr>
          <p:spPr bwMode="auto">
            <a:xfrm>
              <a:off x="7854" y="7161"/>
              <a:ext cx="0" cy="5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24" name="AutoShape 28"/>
            <p:cNvSpPr>
              <a:spLocks noChangeArrowheads="1"/>
            </p:cNvSpPr>
            <p:nvPr/>
          </p:nvSpPr>
          <p:spPr bwMode="auto">
            <a:xfrm>
              <a:off x="2904" y="3840"/>
              <a:ext cx="2871" cy="1032"/>
            </a:xfrm>
            <a:prstGeom prst="flowChartDecision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b="1"/>
                <a:t>if  i&lt;=n  then</a:t>
              </a:r>
            </a:p>
          </p:txBody>
        </p:sp>
        <p:sp>
          <p:nvSpPr>
            <p:cNvPr id="746525" name="Rectangle 29"/>
            <p:cNvSpPr>
              <a:spLocks noChangeArrowheads="1"/>
            </p:cNvSpPr>
            <p:nvPr/>
          </p:nvSpPr>
          <p:spPr bwMode="auto">
            <a:xfrm>
              <a:off x="3351" y="5283"/>
              <a:ext cx="2016" cy="447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b="1"/>
                <a:t>j           1</a:t>
              </a:r>
            </a:p>
          </p:txBody>
        </p:sp>
        <p:sp>
          <p:nvSpPr>
            <p:cNvPr id="746526" name="Line 30"/>
            <p:cNvSpPr>
              <a:spLocks noChangeShapeType="1"/>
            </p:cNvSpPr>
            <p:nvPr/>
          </p:nvSpPr>
          <p:spPr bwMode="auto">
            <a:xfrm flipH="1">
              <a:off x="4110" y="5517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27" name="Line 31"/>
            <p:cNvSpPr>
              <a:spLocks noChangeShapeType="1"/>
            </p:cNvSpPr>
            <p:nvPr/>
          </p:nvSpPr>
          <p:spPr bwMode="auto">
            <a:xfrm>
              <a:off x="4338" y="4857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28" name="Rectangle 32"/>
            <p:cNvSpPr>
              <a:spLocks noChangeArrowheads="1"/>
            </p:cNvSpPr>
            <p:nvPr/>
          </p:nvSpPr>
          <p:spPr bwMode="auto">
            <a:xfrm>
              <a:off x="3321" y="7692"/>
              <a:ext cx="2016" cy="765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ar-SA" sz="1600" b="1" dirty="0" smtClean="0"/>
                <a:t>مجموعه دستورات و جايگزينيها</a:t>
              </a:r>
              <a:r>
                <a:rPr lang="en-US" sz="1600" b="1" dirty="0" smtClean="0"/>
                <a:t> </a:t>
              </a:r>
            </a:p>
            <a:p>
              <a:pPr marL="342900" indent="-342900" algn="ctr" rtl="0">
                <a:buFontTx/>
                <a:buNone/>
              </a:pPr>
              <a:endParaRPr lang="en-US" sz="2000" b="1" dirty="0"/>
            </a:p>
          </p:txBody>
        </p:sp>
        <p:sp>
          <p:nvSpPr>
            <p:cNvPr id="746529" name="Line 33"/>
            <p:cNvSpPr>
              <a:spLocks noChangeShapeType="1"/>
            </p:cNvSpPr>
            <p:nvPr/>
          </p:nvSpPr>
          <p:spPr bwMode="auto">
            <a:xfrm>
              <a:off x="4368" y="7230"/>
              <a:ext cx="0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30" name="Rectangle 34"/>
            <p:cNvSpPr>
              <a:spLocks noChangeArrowheads="1"/>
            </p:cNvSpPr>
            <p:nvPr/>
          </p:nvSpPr>
          <p:spPr bwMode="auto">
            <a:xfrm>
              <a:off x="6912" y="6375"/>
              <a:ext cx="2016" cy="765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ar-SA" sz="1600" b="1" dirty="0">
                  <a:cs typeface="B Nazanin" pitchFamily="2" charset="-78"/>
                </a:rPr>
                <a:t>مجموعه دستورات و </a:t>
              </a:r>
              <a:r>
                <a:rPr lang="ar-SA" sz="1600" b="1" dirty="0" smtClean="0">
                  <a:cs typeface="B Nazanin" pitchFamily="2" charset="-78"/>
                </a:rPr>
                <a:t>جايگزينيها</a:t>
              </a:r>
              <a:r>
                <a:rPr lang="en-US" sz="1600" b="1" dirty="0" smtClean="0">
                  <a:cs typeface="B Nazanin" pitchFamily="2" charset="-78"/>
                </a:rPr>
                <a:t> </a:t>
              </a:r>
              <a:endParaRPr lang="en-US" sz="1600" b="1" dirty="0">
                <a:cs typeface="B Nazanin" pitchFamily="2" charset="-78"/>
              </a:endParaRPr>
            </a:p>
            <a:p>
              <a:pPr marL="342900" indent="-342900" algn="ctr" rtl="0">
                <a:buFontTx/>
                <a:buNone/>
              </a:pPr>
              <a:r>
                <a:rPr lang="en-US" sz="2000" b="1" dirty="0">
                  <a:cs typeface="B Nazanin" pitchFamily="2" charset="-78"/>
                </a:rPr>
                <a:t>      </a:t>
              </a:r>
              <a:endParaRPr lang="en-US" sz="2000" b="1" dirty="0"/>
            </a:p>
          </p:txBody>
        </p:sp>
        <p:sp>
          <p:nvSpPr>
            <p:cNvPr id="746531" name="Rectangle 35"/>
            <p:cNvSpPr>
              <a:spLocks noChangeArrowheads="1"/>
            </p:cNvSpPr>
            <p:nvPr/>
          </p:nvSpPr>
          <p:spPr bwMode="auto">
            <a:xfrm>
              <a:off x="6906" y="7752"/>
              <a:ext cx="2016" cy="447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b="1"/>
                <a:t>i           i+1</a:t>
              </a:r>
            </a:p>
          </p:txBody>
        </p:sp>
        <p:sp>
          <p:nvSpPr>
            <p:cNvPr id="746532" name="Line 36"/>
            <p:cNvSpPr>
              <a:spLocks noChangeShapeType="1"/>
            </p:cNvSpPr>
            <p:nvPr/>
          </p:nvSpPr>
          <p:spPr bwMode="auto">
            <a:xfrm flipH="1">
              <a:off x="7560" y="7986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33" name="Line 37"/>
            <p:cNvSpPr>
              <a:spLocks noChangeShapeType="1"/>
            </p:cNvSpPr>
            <p:nvPr/>
          </p:nvSpPr>
          <p:spPr bwMode="auto">
            <a:xfrm>
              <a:off x="2214" y="5820"/>
              <a:ext cx="0" cy="41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34" name="Oval 38"/>
            <p:cNvSpPr>
              <a:spLocks noChangeArrowheads="1"/>
            </p:cNvSpPr>
            <p:nvPr/>
          </p:nvSpPr>
          <p:spPr bwMode="auto">
            <a:xfrm>
              <a:off x="2139" y="3306"/>
              <a:ext cx="636" cy="576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b="1"/>
                <a:t>A</a:t>
              </a:r>
            </a:p>
          </p:txBody>
        </p:sp>
        <p:sp>
          <p:nvSpPr>
            <p:cNvPr id="746535" name="Oval 39"/>
            <p:cNvSpPr>
              <a:spLocks noChangeArrowheads="1"/>
            </p:cNvSpPr>
            <p:nvPr/>
          </p:nvSpPr>
          <p:spPr bwMode="auto">
            <a:xfrm>
              <a:off x="7521" y="8745"/>
              <a:ext cx="636" cy="576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2000" b="1"/>
                <a:t>A</a:t>
              </a:r>
            </a:p>
          </p:txBody>
        </p:sp>
        <p:sp>
          <p:nvSpPr>
            <p:cNvPr id="746536" name="Line 40"/>
            <p:cNvSpPr>
              <a:spLocks noChangeShapeType="1"/>
            </p:cNvSpPr>
            <p:nvPr/>
          </p:nvSpPr>
          <p:spPr bwMode="auto">
            <a:xfrm>
              <a:off x="2790" y="3576"/>
              <a:ext cx="15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37" name="Text Box 41"/>
            <p:cNvSpPr txBox="1">
              <a:spLocks noChangeArrowheads="1"/>
            </p:cNvSpPr>
            <p:nvPr/>
          </p:nvSpPr>
          <p:spPr bwMode="auto">
            <a:xfrm>
              <a:off x="3585" y="4733"/>
              <a:ext cx="72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2000" b="1" dirty="0"/>
                <a:t>yes</a:t>
              </a:r>
            </a:p>
          </p:txBody>
        </p:sp>
        <p:sp>
          <p:nvSpPr>
            <p:cNvPr id="746538" name="Text Box 42"/>
            <p:cNvSpPr txBox="1">
              <a:spLocks noChangeArrowheads="1"/>
            </p:cNvSpPr>
            <p:nvPr/>
          </p:nvSpPr>
          <p:spPr bwMode="auto">
            <a:xfrm>
              <a:off x="5610" y="3850"/>
              <a:ext cx="72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2000" b="1" dirty="0"/>
                <a:t>No</a:t>
              </a:r>
            </a:p>
          </p:txBody>
        </p:sp>
        <p:sp>
          <p:nvSpPr>
            <p:cNvPr id="746539" name="Line 43"/>
            <p:cNvSpPr>
              <a:spLocks noChangeShapeType="1"/>
            </p:cNvSpPr>
            <p:nvPr/>
          </p:nvSpPr>
          <p:spPr bwMode="auto">
            <a:xfrm>
              <a:off x="5784" y="4356"/>
              <a:ext cx="129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6540" name="Text Box 44"/>
            <p:cNvSpPr txBox="1">
              <a:spLocks noChangeArrowheads="1"/>
            </p:cNvSpPr>
            <p:nvPr/>
          </p:nvSpPr>
          <p:spPr bwMode="auto">
            <a:xfrm>
              <a:off x="6768" y="3850"/>
              <a:ext cx="216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ar-SA" sz="2000" b="1" dirty="0">
                  <a:cs typeface="B Nazanin" pitchFamily="2" charset="-78"/>
                </a:rPr>
                <a:t>اتمام كار حلقه هاي تو در تو</a:t>
              </a:r>
              <a:endParaRPr lang="en-US" sz="2000" b="1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629" name="Text Box 109"/>
          <p:cNvSpPr txBox="1">
            <a:spLocks noChangeArrowheads="1"/>
          </p:cNvSpPr>
          <p:nvPr/>
        </p:nvSpPr>
        <p:spPr bwMode="auto">
          <a:xfrm>
            <a:off x="1447800" y="3352800"/>
            <a:ext cx="6477000" cy="2246769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r"/>
            <a:r>
              <a:rPr lang="fa-IR" b="1" dirty="0">
                <a:cs typeface="B Yagut" pitchFamily="2" charset="-78"/>
              </a:rPr>
              <a:t>انديس حلقه </a:t>
            </a:r>
            <a:r>
              <a:rPr lang="fa-IR" b="1" dirty="0" smtClean="0">
                <a:cs typeface="B Yagut" pitchFamily="2" charset="-78"/>
              </a:rPr>
              <a:t>اول</a:t>
            </a:r>
            <a:r>
              <a:rPr lang="en-US" b="1" dirty="0" smtClean="0">
                <a:cs typeface="B Yagut" pitchFamily="2" charset="-78"/>
              </a:rPr>
              <a:t> </a:t>
            </a:r>
            <a:r>
              <a:rPr lang="fa-IR" b="1" dirty="0">
                <a:cs typeface="B Yagut" pitchFamily="2" charset="-78"/>
              </a:rPr>
              <a:t>	</a:t>
            </a:r>
            <a:r>
              <a:rPr lang="en-US" b="1" dirty="0">
                <a:cs typeface="B Yagut" pitchFamily="2" charset="-78"/>
              </a:rPr>
              <a:t>I             </a:t>
            </a:r>
            <a:endParaRPr lang="fa-IR" b="1" dirty="0">
              <a:cs typeface="B Yagut" pitchFamily="2" charset="-78"/>
            </a:endParaRPr>
          </a:p>
          <a:p>
            <a:pPr marL="342900" indent="-342900" algn="r"/>
            <a:r>
              <a:rPr lang="fa-IR" b="1" dirty="0">
                <a:cs typeface="B Yagut" pitchFamily="2" charset="-78"/>
              </a:rPr>
              <a:t>ورودي</a:t>
            </a:r>
            <a:r>
              <a:rPr lang="en-US" b="1" dirty="0">
                <a:cs typeface="B Yagut" pitchFamily="2" charset="-78"/>
              </a:rPr>
              <a:t>  N                      </a:t>
            </a:r>
            <a:r>
              <a:rPr lang="en-US" b="1" dirty="0" smtClean="0">
                <a:cs typeface="B Yagut" pitchFamily="2" charset="-78"/>
              </a:rPr>
              <a:t>       </a:t>
            </a:r>
            <a:r>
              <a:rPr lang="en-US" b="1" dirty="0"/>
              <a:t>‌</a:t>
            </a:r>
            <a:endParaRPr lang="fa-IR" b="1" dirty="0">
              <a:cs typeface="B Yagut" pitchFamily="2" charset="-78"/>
            </a:endParaRPr>
          </a:p>
          <a:p>
            <a:pPr marL="342900" indent="-342900" algn="r"/>
            <a:r>
              <a:rPr lang="fa-IR" b="1" dirty="0">
                <a:cs typeface="B Yagut" pitchFamily="2" charset="-78"/>
              </a:rPr>
              <a:t>محاسبه </a:t>
            </a:r>
            <a:r>
              <a:rPr lang="fa-IR" b="1" dirty="0" smtClean="0">
                <a:cs typeface="B Yagut" pitchFamily="2" charset="-78"/>
              </a:rPr>
              <a:t>فاكتوريل </a:t>
            </a:r>
            <a:r>
              <a:rPr lang="en-US" b="1" dirty="0" smtClean="0">
                <a:cs typeface="B Yagut" pitchFamily="2" charset="-78"/>
              </a:rPr>
              <a:t> </a:t>
            </a:r>
            <a:r>
              <a:rPr lang="en-US" b="1" dirty="0">
                <a:cs typeface="B Yagut" pitchFamily="2" charset="-78"/>
              </a:rPr>
              <a:t>fact          </a:t>
            </a:r>
            <a:endParaRPr lang="fa-IR" b="1" dirty="0">
              <a:cs typeface="B Yagut" pitchFamily="2" charset="-78"/>
            </a:endParaRPr>
          </a:p>
          <a:p>
            <a:pPr marL="342900" indent="-342900" algn="r"/>
            <a:r>
              <a:rPr lang="fa-IR" b="1" dirty="0">
                <a:cs typeface="B Yagut" pitchFamily="2" charset="-78"/>
              </a:rPr>
              <a:t>انديس حلقه داخلي	</a:t>
            </a:r>
            <a:r>
              <a:rPr lang="fa-IR" b="1" dirty="0" smtClean="0">
                <a:cs typeface="B Yagut" pitchFamily="2" charset="-78"/>
              </a:rPr>
              <a:t>          </a:t>
            </a:r>
            <a:r>
              <a:rPr lang="en-US" b="1" dirty="0" smtClean="0">
                <a:cs typeface="B Yagut" pitchFamily="2" charset="-78"/>
              </a:rPr>
              <a:t>   </a:t>
            </a:r>
            <a:r>
              <a:rPr lang="en-US" b="1" dirty="0">
                <a:cs typeface="B Yagut" pitchFamily="2" charset="-78"/>
              </a:rPr>
              <a:t>j     </a:t>
            </a:r>
          </a:p>
          <a:p>
            <a:pPr marL="342900" indent="-342900" algn="r"/>
            <a:r>
              <a:rPr lang="fa-IR" b="1" dirty="0">
                <a:cs typeface="B Yagut" pitchFamily="2" charset="-78"/>
              </a:rPr>
              <a:t>مجموع </a:t>
            </a:r>
            <a:r>
              <a:rPr lang="en-US" b="1" dirty="0">
                <a:cs typeface="B Yagut" pitchFamily="2" charset="-78"/>
              </a:rPr>
              <a:t>Sum                       </a:t>
            </a:r>
            <a:r>
              <a:rPr lang="en-US" b="1" dirty="0" smtClean="0">
                <a:cs typeface="B Yagut" pitchFamily="2" charset="-78"/>
              </a:rPr>
              <a:t> 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747630" name="Rectangle 110"/>
          <p:cNvSpPr>
            <a:spLocks noChangeArrowheads="1"/>
          </p:cNvSpPr>
          <p:nvPr/>
        </p:nvSpPr>
        <p:spPr bwMode="auto">
          <a:xfrm>
            <a:off x="500035" y="71414"/>
            <a:ext cx="8501122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فلوچارتي 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رسم نمائيد كه </a:t>
            </a:r>
            <a:r>
              <a:rPr lang="en-US" b="1" dirty="0">
                <a:solidFill>
                  <a:srgbClr val="A50021"/>
                </a:solidFill>
                <a:cs typeface="B Lotus" pitchFamily="2" charset="-78"/>
              </a:rPr>
              <a:t>N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 را از ورودي دريافت كرده، </a:t>
            </a:r>
            <a:r>
              <a:rPr lang="fa-IR" b="1" dirty="0" smtClean="0">
                <a:solidFill>
                  <a:srgbClr val="A50021"/>
                </a:solidFill>
                <a:cs typeface="B Lotus" pitchFamily="2" charset="-78"/>
              </a:rPr>
              <a:t>مجموع </a:t>
            </a:r>
            <a:r>
              <a:rPr lang="fa-IR" b="1" dirty="0">
                <a:solidFill>
                  <a:srgbClr val="A50021"/>
                </a:solidFill>
                <a:cs typeface="B Lotus" pitchFamily="2" charset="-78"/>
              </a:rPr>
              <a:t>سري زير را محاسبه نمايد:</a:t>
            </a:r>
          </a:p>
        </p:txBody>
      </p:sp>
      <p:sp>
        <p:nvSpPr>
          <p:cNvPr id="747632" name="Rectangle 112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47631" name="Object 111"/>
          <p:cNvGraphicFramePr>
            <a:graphicFrameLocks noChangeAspect="1"/>
          </p:cNvGraphicFramePr>
          <p:nvPr/>
        </p:nvGraphicFramePr>
        <p:xfrm>
          <a:off x="598497" y="1071546"/>
          <a:ext cx="53308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0" name="Equation" r:id="rId3" imgW="1307880" imgH="228600" progId="Equation.3">
                  <p:embed/>
                </p:oleObj>
              </mc:Choice>
              <mc:Fallback>
                <p:oleObj name="Equation" r:id="rId3" imgW="130788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497" y="1071546"/>
                        <a:ext cx="5330825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33" name="Rectangle 113"/>
          <p:cNvSpPr>
            <a:spLocks noChangeArrowheads="1"/>
          </p:cNvSpPr>
          <p:nvPr/>
        </p:nvSpPr>
        <p:spPr bwMode="auto">
          <a:xfrm>
            <a:off x="0" y="365760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2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2"/>
          <p:cNvGrpSpPr>
            <a:grpSpLocks/>
          </p:cNvGrpSpPr>
          <p:nvPr/>
        </p:nvGrpSpPr>
        <p:grpSpPr bwMode="auto">
          <a:xfrm>
            <a:off x="0" y="0"/>
            <a:ext cx="9829800" cy="6858000"/>
            <a:chOff x="0" y="0"/>
            <a:chExt cx="6192" cy="4320"/>
          </a:xfrm>
        </p:grpSpPr>
        <p:sp>
          <p:nvSpPr>
            <p:cNvPr id="750630" name="Rectangle 38"/>
            <p:cNvSpPr>
              <a:spLocks noChangeArrowheads="1"/>
            </p:cNvSpPr>
            <p:nvPr/>
          </p:nvSpPr>
          <p:spPr bwMode="auto">
            <a:xfrm>
              <a:off x="836" y="0"/>
              <a:ext cx="1374" cy="464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/>
                <a:t>i            2</a:t>
              </a:r>
            </a:p>
            <a:p>
              <a:pPr marL="342900" indent="-342900" algn="ctr" rtl="0">
                <a:buFontTx/>
                <a:buNone/>
              </a:pPr>
              <a:r>
                <a:rPr lang="en-US" sz="1800"/>
                <a:t>sum           1</a:t>
              </a:r>
            </a:p>
            <a:p>
              <a:pPr marL="342900" indent="-342900" algn="ctr" rtl="0">
                <a:buFontTx/>
                <a:buNone/>
              </a:pPr>
              <a:r>
                <a:rPr lang="en-US" sz="1800"/>
                <a:t>    </a:t>
              </a:r>
            </a:p>
          </p:txBody>
        </p:sp>
        <p:sp>
          <p:nvSpPr>
            <p:cNvPr id="750631" name="Line 39"/>
            <p:cNvSpPr>
              <a:spLocks noChangeShapeType="1"/>
            </p:cNvSpPr>
            <p:nvPr/>
          </p:nvSpPr>
          <p:spPr bwMode="auto">
            <a:xfrm flipH="1">
              <a:off x="1363" y="144"/>
              <a:ext cx="29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32" name="Line 40"/>
            <p:cNvSpPr>
              <a:spLocks noChangeShapeType="1"/>
            </p:cNvSpPr>
            <p:nvPr/>
          </p:nvSpPr>
          <p:spPr bwMode="auto">
            <a:xfrm>
              <a:off x="1512" y="476"/>
              <a:ext cx="0" cy="1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33" name="Oval 41"/>
            <p:cNvSpPr>
              <a:spLocks noChangeArrowheads="1"/>
            </p:cNvSpPr>
            <p:nvPr/>
          </p:nvSpPr>
          <p:spPr bwMode="auto">
            <a:xfrm>
              <a:off x="0" y="910"/>
              <a:ext cx="433" cy="24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 dirty="0"/>
                <a:t>A</a:t>
              </a:r>
            </a:p>
          </p:txBody>
        </p:sp>
        <p:sp>
          <p:nvSpPr>
            <p:cNvPr id="750634" name="Line 42"/>
            <p:cNvSpPr>
              <a:spLocks noChangeShapeType="1"/>
            </p:cNvSpPr>
            <p:nvPr/>
          </p:nvSpPr>
          <p:spPr bwMode="auto">
            <a:xfrm>
              <a:off x="444" y="1024"/>
              <a:ext cx="107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35" name="AutoShape 43"/>
            <p:cNvSpPr>
              <a:spLocks noChangeArrowheads="1"/>
            </p:cNvSpPr>
            <p:nvPr/>
          </p:nvSpPr>
          <p:spPr bwMode="auto">
            <a:xfrm>
              <a:off x="548" y="2805"/>
              <a:ext cx="1957" cy="437"/>
            </a:xfrm>
            <a:prstGeom prst="flowChartDecision">
              <a:avLst/>
            </a:prstGeom>
            <a:solidFill>
              <a:srgbClr val="FF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/>
                <a:t>if  j&lt;=i </a:t>
              </a:r>
            </a:p>
          </p:txBody>
        </p:sp>
        <p:sp>
          <p:nvSpPr>
            <p:cNvPr id="750636" name="Text Box 44"/>
            <p:cNvSpPr txBox="1">
              <a:spLocks noChangeArrowheads="1"/>
            </p:cNvSpPr>
            <p:nvPr/>
          </p:nvSpPr>
          <p:spPr bwMode="auto">
            <a:xfrm>
              <a:off x="2700" y="2790"/>
              <a:ext cx="491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1800" dirty="0"/>
                <a:t>No</a:t>
              </a:r>
            </a:p>
          </p:txBody>
        </p:sp>
        <p:sp>
          <p:nvSpPr>
            <p:cNvPr id="750637" name="Line 45"/>
            <p:cNvSpPr>
              <a:spLocks noChangeShapeType="1"/>
            </p:cNvSpPr>
            <p:nvPr/>
          </p:nvSpPr>
          <p:spPr bwMode="auto">
            <a:xfrm>
              <a:off x="1523" y="4137"/>
              <a:ext cx="0" cy="1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38" name="Line 46"/>
            <p:cNvSpPr>
              <a:spLocks noChangeShapeType="1"/>
            </p:cNvSpPr>
            <p:nvPr/>
          </p:nvSpPr>
          <p:spPr bwMode="auto">
            <a:xfrm flipH="1">
              <a:off x="51" y="4314"/>
              <a:ext cx="14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39" name="Line 47"/>
            <p:cNvSpPr>
              <a:spLocks noChangeShapeType="1"/>
            </p:cNvSpPr>
            <p:nvPr/>
          </p:nvSpPr>
          <p:spPr bwMode="auto">
            <a:xfrm flipH="1">
              <a:off x="41" y="2673"/>
              <a:ext cx="147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40" name="Rectangle 48"/>
            <p:cNvSpPr>
              <a:spLocks noChangeArrowheads="1"/>
            </p:cNvSpPr>
            <p:nvPr/>
          </p:nvSpPr>
          <p:spPr bwMode="auto">
            <a:xfrm>
              <a:off x="480" y="3499"/>
              <a:ext cx="1968" cy="197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/>
                <a:t>fact           fact*j</a:t>
              </a:r>
            </a:p>
          </p:txBody>
        </p:sp>
        <p:sp>
          <p:nvSpPr>
            <p:cNvPr id="750641" name="Line 49"/>
            <p:cNvSpPr>
              <a:spLocks noChangeShapeType="1"/>
            </p:cNvSpPr>
            <p:nvPr/>
          </p:nvSpPr>
          <p:spPr bwMode="auto">
            <a:xfrm>
              <a:off x="1512" y="3238"/>
              <a:ext cx="0" cy="2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42" name="Line 50"/>
            <p:cNvSpPr>
              <a:spLocks noChangeShapeType="1"/>
            </p:cNvSpPr>
            <p:nvPr/>
          </p:nvSpPr>
          <p:spPr bwMode="auto">
            <a:xfrm>
              <a:off x="1523" y="2612"/>
              <a:ext cx="0" cy="1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43" name="Line 51"/>
            <p:cNvSpPr>
              <a:spLocks noChangeShapeType="1"/>
            </p:cNvSpPr>
            <p:nvPr/>
          </p:nvSpPr>
          <p:spPr bwMode="auto">
            <a:xfrm flipH="1">
              <a:off x="1248" y="3600"/>
              <a:ext cx="29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44" name="Text Box 52"/>
            <p:cNvSpPr txBox="1">
              <a:spLocks noChangeArrowheads="1"/>
            </p:cNvSpPr>
            <p:nvPr/>
          </p:nvSpPr>
          <p:spPr bwMode="auto">
            <a:xfrm>
              <a:off x="996" y="3234"/>
              <a:ext cx="490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1800"/>
                <a:t>yes</a:t>
              </a:r>
            </a:p>
          </p:txBody>
        </p:sp>
        <p:sp>
          <p:nvSpPr>
            <p:cNvPr id="750645" name="AutoShape 53"/>
            <p:cNvSpPr>
              <a:spLocks noChangeArrowheads="1"/>
            </p:cNvSpPr>
            <p:nvPr/>
          </p:nvSpPr>
          <p:spPr bwMode="auto">
            <a:xfrm>
              <a:off x="521" y="1147"/>
              <a:ext cx="1957" cy="438"/>
            </a:xfrm>
            <a:prstGeom prst="flowChartDecision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/>
                <a:t>if  i&lt;=N  </a:t>
              </a:r>
            </a:p>
          </p:txBody>
        </p:sp>
        <p:sp>
          <p:nvSpPr>
            <p:cNvPr id="750646" name="Rectangle 54"/>
            <p:cNvSpPr>
              <a:spLocks noChangeArrowheads="1"/>
            </p:cNvSpPr>
            <p:nvPr/>
          </p:nvSpPr>
          <p:spPr bwMode="auto">
            <a:xfrm>
              <a:off x="816" y="2112"/>
              <a:ext cx="1374" cy="500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/>
                <a:t>fact           1</a:t>
              </a:r>
            </a:p>
            <a:p>
              <a:pPr marL="342900" indent="-342900" algn="ctr" rtl="0">
                <a:buFontTx/>
                <a:buNone/>
              </a:pPr>
              <a:r>
                <a:rPr lang="en-US" sz="1800"/>
                <a:t>j            2</a:t>
              </a:r>
            </a:p>
          </p:txBody>
        </p:sp>
        <p:sp>
          <p:nvSpPr>
            <p:cNvPr id="750647" name="Line 55"/>
            <p:cNvSpPr>
              <a:spLocks noChangeShapeType="1"/>
            </p:cNvSpPr>
            <p:nvPr/>
          </p:nvSpPr>
          <p:spPr bwMode="auto">
            <a:xfrm flipH="1">
              <a:off x="1441" y="2256"/>
              <a:ext cx="29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48" name="Rectangle 56"/>
            <p:cNvSpPr>
              <a:spLocks noChangeArrowheads="1"/>
            </p:cNvSpPr>
            <p:nvPr/>
          </p:nvSpPr>
          <p:spPr bwMode="auto">
            <a:xfrm>
              <a:off x="3935" y="3388"/>
              <a:ext cx="1374" cy="19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/>
                <a:t>i           i+1</a:t>
              </a:r>
            </a:p>
          </p:txBody>
        </p:sp>
        <p:sp>
          <p:nvSpPr>
            <p:cNvPr id="750649" name="Line 57"/>
            <p:cNvSpPr>
              <a:spLocks noChangeShapeType="1"/>
            </p:cNvSpPr>
            <p:nvPr/>
          </p:nvSpPr>
          <p:spPr bwMode="auto">
            <a:xfrm flipH="1">
              <a:off x="4378" y="3504"/>
              <a:ext cx="29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50" name="Text Box 58"/>
            <p:cNvSpPr txBox="1">
              <a:spLocks noChangeArrowheads="1"/>
            </p:cNvSpPr>
            <p:nvPr/>
          </p:nvSpPr>
          <p:spPr bwMode="auto">
            <a:xfrm>
              <a:off x="1022" y="1758"/>
              <a:ext cx="490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1800"/>
                <a:t>yes</a:t>
              </a:r>
            </a:p>
          </p:txBody>
        </p:sp>
        <p:sp>
          <p:nvSpPr>
            <p:cNvPr id="750651" name="Text Box 59"/>
            <p:cNvSpPr txBox="1">
              <a:spLocks noChangeArrowheads="1"/>
            </p:cNvSpPr>
            <p:nvPr/>
          </p:nvSpPr>
          <p:spPr bwMode="auto">
            <a:xfrm>
              <a:off x="2524" y="1125"/>
              <a:ext cx="49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rtl="0">
                <a:buFontTx/>
                <a:buNone/>
              </a:pPr>
              <a:r>
                <a:rPr lang="en-US" sz="1800" dirty="0"/>
                <a:t>No</a:t>
              </a:r>
            </a:p>
          </p:txBody>
        </p:sp>
        <p:sp>
          <p:nvSpPr>
            <p:cNvPr id="750652" name="Line 60"/>
            <p:cNvSpPr>
              <a:spLocks noChangeShapeType="1"/>
            </p:cNvSpPr>
            <p:nvPr/>
          </p:nvSpPr>
          <p:spPr bwMode="auto">
            <a:xfrm>
              <a:off x="2484" y="1366"/>
              <a:ext cx="8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55" name="AutoShape 63"/>
            <p:cNvSpPr>
              <a:spLocks noChangeArrowheads="1"/>
            </p:cNvSpPr>
            <p:nvPr/>
          </p:nvSpPr>
          <p:spPr bwMode="auto">
            <a:xfrm>
              <a:off x="687" y="657"/>
              <a:ext cx="1668" cy="305"/>
            </a:xfrm>
            <a:prstGeom prst="parallelogram">
              <a:avLst>
                <a:gd name="adj" fmla="val 136721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 dirty="0" smtClean="0"/>
                <a:t>N</a:t>
              </a:r>
              <a:endParaRPr lang="en-US" sz="1800" dirty="0"/>
            </a:p>
          </p:txBody>
        </p:sp>
        <p:sp>
          <p:nvSpPr>
            <p:cNvPr id="750656" name="Line 64"/>
            <p:cNvSpPr>
              <a:spLocks noChangeShapeType="1"/>
            </p:cNvSpPr>
            <p:nvPr/>
          </p:nvSpPr>
          <p:spPr bwMode="auto">
            <a:xfrm>
              <a:off x="1512" y="965"/>
              <a:ext cx="0" cy="18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57" name="Oval 65"/>
            <p:cNvSpPr>
              <a:spLocks noChangeArrowheads="1"/>
            </p:cNvSpPr>
            <p:nvPr/>
          </p:nvSpPr>
          <p:spPr bwMode="auto">
            <a:xfrm>
              <a:off x="3594" y="1709"/>
              <a:ext cx="588" cy="367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/>
                <a:t>End</a:t>
              </a:r>
            </a:p>
          </p:txBody>
        </p:sp>
        <p:sp>
          <p:nvSpPr>
            <p:cNvPr id="750658" name="Line 66"/>
            <p:cNvSpPr>
              <a:spLocks noChangeShapeType="1"/>
            </p:cNvSpPr>
            <p:nvPr/>
          </p:nvSpPr>
          <p:spPr bwMode="auto">
            <a:xfrm flipH="1">
              <a:off x="1374" y="2469"/>
              <a:ext cx="29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59" name="Line 67"/>
            <p:cNvSpPr>
              <a:spLocks noChangeShapeType="1"/>
            </p:cNvSpPr>
            <p:nvPr/>
          </p:nvSpPr>
          <p:spPr bwMode="auto">
            <a:xfrm>
              <a:off x="2496" y="3024"/>
              <a:ext cx="94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60" name="Line 68"/>
            <p:cNvSpPr>
              <a:spLocks noChangeShapeType="1"/>
            </p:cNvSpPr>
            <p:nvPr/>
          </p:nvSpPr>
          <p:spPr bwMode="auto">
            <a:xfrm>
              <a:off x="4565" y="3161"/>
              <a:ext cx="0" cy="2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61" name="AutoShape 69"/>
            <p:cNvSpPr>
              <a:spLocks noChangeArrowheads="1"/>
            </p:cNvSpPr>
            <p:nvPr/>
          </p:nvSpPr>
          <p:spPr bwMode="auto">
            <a:xfrm>
              <a:off x="3072" y="2640"/>
              <a:ext cx="3120" cy="624"/>
            </a:xfrm>
            <a:prstGeom prst="parallelogram">
              <a:avLst>
                <a:gd name="adj" fmla="val 125000"/>
              </a:avLst>
            </a:prstGeom>
            <a:solidFill>
              <a:srgbClr val="33CC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/>
                <a:t>sum          sum+i/fact</a:t>
              </a:r>
            </a:p>
          </p:txBody>
        </p:sp>
        <p:sp>
          <p:nvSpPr>
            <p:cNvPr id="750662" name="Oval 70"/>
            <p:cNvSpPr>
              <a:spLocks noChangeArrowheads="1"/>
            </p:cNvSpPr>
            <p:nvPr/>
          </p:nvSpPr>
          <p:spPr bwMode="auto">
            <a:xfrm>
              <a:off x="4348" y="3832"/>
              <a:ext cx="434" cy="24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/>
                <a:t>A</a:t>
              </a:r>
            </a:p>
          </p:txBody>
        </p:sp>
        <p:sp>
          <p:nvSpPr>
            <p:cNvPr id="750663" name="Line 71"/>
            <p:cNvSpPr>
              <a:spLocks noChangeShapeType="1"/>
            </p:cNvSpPr>
            <p:nvPr/>
          </p:nvSpPr>
          <p:spPr bwMode="auto">
            <a:xfrm>
              <a:off x="4565" y="3588"/>
              <a:ext cx="0" cy="2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64" name="Rectangle 72"/>
            <p:cNvSpPr>
              <a:spLocks noChangeArrowheads="1"/>
            </p:cNvSpPr>
            <p:nvPr/>
          </p:nvSpPr>
          <p:spPr bwMode="auto">
            <a:xfrm>
              <a:off x="826" y="3951"/>
              <a:ext cx="1374" cy="190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/>
                <a:t>j           j+1</a:t>
              </a:r>
            </a:p>
          </p:txBody>
        </p:sp>
        <p:sp>
          <p:nvSpPr>
            <p:cNvPr id="750665" name="Line 73"/>
            <p:cNvSpPr>
              <a:spLocks noChangeShapeType="1"/>
            </p:cNvSpPr>
            <p:nvPr/>
          </p:nvSpPr>
          <p:spPr bwMode="auto">
            <a:xfrm>
              <a:off x="1512" y="3691"/>
              <a:ext cx="0" cy="2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66" name="Line 74"/>
            <p:cNvSpPr>
              <a:spLocks noChangeShapeType="1"/>
            </p:cNvSpPr>
            <p:nvPr/>
          </p:nvSpPr>
          <p:spPr bwMode="auto">
            <a:xfrm flipH="1">
              <a:off x="1272" y="4051"/>
              <a:ext cx="29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67" name="Line 75"/>
            <p:cNvSpPr>
              <a:spLocks noChangeShapeType="1"/>
            </p:cNvSpPr>
            <p:nvPr/>
          </p:nvSpPr>
          <p:spPr bwMode="auto">
            <a:xfrm>
              <a:off x="41" y="2673"/>
              <a:ext cx="0" cy="16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68" name="Line 76"/>
            <p:cNvSpPr>
              <a:spLocks noChangeShapeType="1"/>
            </p:cNvSpPr>
            <p:nvPr/>
          </p:nvSpPr>
          <p:spPr bwMode="auto">
            <a:xfrm flipH="1">
              <a:off x="1465" y="363"/>
              <a:ext cx="29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69" name="AutoShape 77"/>
            <p:cNvSpPr>
              <a:spLocks noChangeArrowheads="1"/>
            </p:cNvSpPr>
            <p:nvPr/>
          </p:nvSpPr>
          <p:spPr bwMode="auto">
            <a:xfrm>
              <a:off x="3160" y="1211"/>
              <a:ext cx="1669" cy="305"/>
            </a:xfrm>
            <a:prstGeom prst="parallelogram">
              <a:avLst>
                <a:gd name="adj" fmla="val 136803"/>
              </a:avLst>
            </a:prstGeom>
            <a:solidFill>
              <a:srgbClr val="FF99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0">
                <a:buFontTx/>
                <a:buNone/>
              </a:pPr>
              <a:r>
                <a:rPr lang="en-US" sz="1800" dirty="0" smtClean="0"/>
                <a:t>sum</a:t>
              </a:r>
              <a:endParaRPr lang="en-US" sz="1800" dirty="0"/>
            </a:p>
          </p:txBody>
        </p:sp>
        <p:sp>
          <p:nvSpPr>
            <p:cNvPr id="750670" name="Line 78"/>
            <p:cNvSpPr>
              <a:spLocks noChangeShapeType="1"/>
            </p:cNvSpPr>
            <p:nvPr/>
          </p:nvSpPr>
          <p:spPr bwMode="auto">
            <a:xfrm>
              <a:off x="3884" y="1526"/>
              <a:ext cx="0" cy="1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71" name="Line 79"/>
            <p:cNvSpPr>
              <a:spLocks noChangeShapeType="1"/>
            </p:cNvSpPr>
            <p:nvPr/>
          </p:nvSpPr>
          <p:spPr bwMode="auto">
            <a:xfrm>
              <a:off x="1488" y="1584"/>
              <a:ext cx="1" cy="4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50672" name="Line 80"/>
            <p:cNvSpPr>
              <a:spLocks noChangeShapeType="1"/>
            </p:cNvSpPr>
            <p:nvPr/>
          </p:nvSpPr>
          <p:spPr bwMode="auto">
            <a:xfrm flipH="1">
              <a:off x="4266" y="2928"/>
              <a:ext cx="29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 sz="18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Zar" panose="00000400000000000000" pitchFamily="2" charset="-78"/>
              </a:rPr>
              <a:t>تمرین</a:t>
            </a:r>
            <a:endParaRPr lang="en-US" b="1" dirty="0">
              <a:cs typeface="B Zar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r" rtl="1">
              <a:buFont typeface="+mj-lt"/>
              <a:buAutoNum type="arabicPeriod"/>
            </a:pP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فلوچارتي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رسم </a:t>
            </a:r>
            <a:r>
              <a:rPr lang="fa-IR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نمایيد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</a:t>
            </a:r>
            <a:r>
              <a:rPr lang="fa-IR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كه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دو عدد صحیح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x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و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n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را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از </a:t>
            </a: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ورودي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</a:t>
            </a: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دريافت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</a:t>
            </a: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كرده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سپس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x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به توان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n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را محاسبه </a:t>
            </a: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كند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. (تذکر: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x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و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n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</a:t>
            </a:r>
            <a:r>
              <a:rPr lang="fa-IR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می‌توانند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منفی، مثبت و یا صفر باشند.)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فلوچارتي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رسم </a:t>
            </a:r>
            <a:r>
              <a:rPr lang="fa-IR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نمایيد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</a:t>
            </a: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كه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X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و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N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را از </a:t>
            </a: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ورودي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</a:t>
            </a: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دريافت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</a:t>
            </a: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كرده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، مجموع </a:t>
            </a: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سري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</a:t>
            </a: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زير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را محاسبه </a:t>
            </a: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نمايد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: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cs typeface="B Lotus" pitchFamily="2" charset="-78"/>
            </a:endParaRPr>
          </a:p>
          <a:p>
            <a:pPr marL="514350" indent="-514350" algn="r" rtl="1">
              <a:buFont typeface="+mj-lt"/>
              <a:buAutoNum type="arabicPeriod"/>
            </a:pP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cs typeface="B Lotus" pitchFamily="2" charset="-78"/>
            </a:endParaRPr>
          </a:p>
          <a:p>
            <a:pPr marL="514350" indent="-514350" algn="r" rtl="1">
              <a:buFont typeface="+mj-lt"/>
              <a:buAutoNum type="arabicPeriod"/>
            </a:pP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cs typeface="B Lotus" pitchFamily="2" charset="-78"/>
            </a:endParaRPr>
          </a:p>
          <a:p>
            <a:pPr marL="514350" indent="-514350" algn="r" rtl="1">
              <a:buFont typeface="+mj-lt"/>
              <a:buAutoNum type="arabicPeriod"/>
            </a:pPr>
            <a:r>
              <a:rPr lang="fa-IR" sz="2800" dirty="0" err="1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فلوچارتی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رسم نمایید که دو عدد طبیعی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x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و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y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 را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از ورودی گرفته، </a:t>
            </a:r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بزرگترین مقسوم علیه مشترک آنها را محاسبه نماید.</a:t>
            </a:r>
          </a:p>
          <a:p>
            <a:pPr marL="514350" indent="-514350" algn="r" rtl="1">
              <a:buFont typeface="+mj-lt"/>
              <a:buAutoNum type="arabicPeriod"/>
            </a:pPr>
            <a:endParaRPr lang="fa-IR" sz="2800" dirty="0">
              <a:solidFill>
                <a:schemeClr val="tx1">
                  <a:lumMod val="95000"/>
                  <a:lumOff val="5000"/>
                </a:schemeClr>
              </a:solidFill>
              <a:cs typeface="B Lotus" pitchFamily="2" charset="-78"/>
            </a:endParaRPr>
          </a:p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73</a:t>
            </a:fld>
            <a:endParaRPr lang="en-US"/>
          </a:p>
        </p:txBody>
      </p:sp>
      <p:graphicFrame>
        <p:nvGraphicFramePr>
          <p:cNvPr id="5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301764"/>
              </p:ext>
            </p:extLst>
          </p:nvPr>
        </p:nvGraphicFramePr>
        <p:xfrm>
          <a:off x="198438" y="3843338"/>
          <a:ext cx="584835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2" name="Equation" r:id="rId3" imgW="1434960" imgH="253800" progId="Equation.3">
                  <p:embed/>
                </p:oleObj>
              </mc:Choice>
              <mc:Fallback>
                <p:oleObj name="Equation" r:id="rId3" imgW="143496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8" y="3843338"/>
                        <a:ext cx="5848350" cy="911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397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022CD-E423-42E4-A0A3-C1E41BE62131}" type="slidenum">
              <a:rPr lang="en-US"/>
              <a:pPr/>
              <a:t>74</a:t>
            </a:fld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71604" y="1000108"/>
            <a:ext cx="6269055" cy="3929090"/>
          </a:xfrm>
        </p:spPr>
        <p:txBody>
          <a:bodyPr/>
          <a:lstStyle/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ساختار برنامه در زبان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C++</a:t>
            </a:r>
            <a:endParaRPr lang="fa-IR" sz="2800" b="1" dirty="0">
              <a:latin typeface="Times New Roman" pitchFamily="18" charset="0"/>
              <a:cs typeface="B Nazanin" pitchFamily="2" charset="-78"/>
            </a:endParaRPr>
          </a:p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اجزای تشکیل دهنده یک برنامه </a:t>
            </a:r>
            <a:r>
              <a:rPr lang="en-US" sz="2800" b="1" smtClean="0">
                <a:latin typeface="Times New Roman" pitchFamily="18" charset="0"/>
                <a:cs typeface="B Nazanin" pitchFamily="2" charset="-78"/>
              </a:rPr>
              <a:t>C++</a:t>
            </a:r>
            <a:endParaRPr lang="fa-IR" sz="2800" b="1" dirty="0" smtClean="0">
              <a:latin typeface="Times New Roman" pitchFamily="18" charset="0"/>
              <a:cs typeface="B Nazanin" pitchFamily="2" charset="-78"/>
            </a:endParaRP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endParaRPr lang="fa-IR" sz="2400" b="1" dirty="0" smtClean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557994" y="-24"/>
            <a:ext cx="2514600" cy="914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rtl="1"/>
            <a:r>
              <a:rPr lang="fa-IR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raffic" panose="00000400000000000000" pitchFamily="2" charset="-78"/>
              </a:rPr>
              <a:t>- جلسه آینده</a:t>
            </a:r>
            <a:endParaRPr lang="en-GB" sz="3200" b="1" kern="12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raffic" panose="00000400000000000000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7" name="Rectangle 7"/>
          <p:cNvSpPr>
            <a:spLocks noChangeArrowheads="1"/>
          </p:cNvSpPr>
          <p:nvPr/>
        </p:nvSpPr>
        <p:spPr bwMode="auto">
          <a:xfrm>
            <a:off x="7489900" y="357166"/>
            <a:ext cx="143981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- مقدمه</a:t>
            </a:r>
            <a:endParaRPr lang="fa-IR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itr" pitchFamily="2" charset="-78"/>
            </a:endParaRPr>
          </a:p>
        </p:txBody>
      </p:sp>
      <p:sp>
        <p:nvSpPr>
          <p:cNvPr id="701448" name="Rectangle 8"/>
          <p:cNvSpPr>
            <a:spLocks noChangeArrowheads="1"/>
          </p:cNvSpPr>
          <p:nvPr/>
        </p:nvSpPr>
        <p:spPr bwMode="auto">
          <a:xfrm>
            <a:off x="428596" y="1214422"/>
            <a:ext cx="8501090" cy="31085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0"/>
              </a:spcBef>
              <a:buFont typeface="Wingdings" pitchFamily="2" charset="2"/>
              <a:buChar char=";"/>
            </a:pPr>
            <a:r>
              <a:rPr lang="fa-IR" altLang="zh-CN" dirty="0">
                <a:cs typeface="B Lotus" pitchFamily="2" charset="-78"/>
              </a:rPr>
              <a:t>  </a:t>
            </a:r>
            <a:r>
              <a:rPr lang="ar-SA" altLang="zh-CN" dirty="0">
                <a:cs typeface="B Lotus" pitchFamily="2" charset="-78"/>
              </a:rPr>
              <a:t>در زندگي روزمره</a:t>
            </a:r>
            <a:r>
              <a:rPr lang="fa-IR" altLang="zh-CN" dirty="0">
                <a:cs typeface="B Lotus" pitchFamily="2" charset="-78"/>
              </a:rPr>
              <a:t>،</a:t>
            </a:r>
            <a:r>
              <a:rPr lang="ar-SA" altLang="zh-CN" dirty="0">
                <a:cs typeface="B Lotus" pitchFamily="2" charset="-78"/>
              </a:rPr>
              <a:t> انسان با مسائل مختلفي </a:t>
            </a:r>
            <a:r>
              <a:rPr lang="ar-SA" altLang="zh-CN" dirty="0" smtClean="0">
                <a:cs typeface="B Lotus" pitchFamily="2" charset="-78"/>
              </a:rPr>
              <a:t>روبرو</a:t>
            </a:r>
            <a:r>
              <a:rPr lang="fa-IR" altLang="zh-CN" dirty="0" smtClean="0">
                <a:cs typeface="B Lotus" pitchFamily="2" charset="-78"/>
              </a:rPr>
              <a:t> ا</a:t>
            </a:r>
            <a:r>
              <a:rPr lang="ar-SA" altLang="zh-CN" dirty="0" smtClean="0">
                <a:cs typeface="B Lotus" pitchFamily="2" charset="-78"/>
              </a:rPr>
              <a:t>ست </a:t>
            </a:r>
            <a:r>
              <a:rPr lang="ar-SA" altLang="zh-CN" dirty="0">
                <a:cs typeface="B Lotus" pitchFamily="2" charset="-78"/>
              </a:rPr>
              <a:t>و براي هر </a:t>
            </a:r>
            <a:r>
              <a:rPr lang="ar-SA" altLang="zh-CN" dirty="0" smtClean="0">
                <a:cs typeface="B Lotus" pitchFamily="2" charset="-78"/>
              </a:rPr>
              <a:t>كدام </a:t>
            </a:r>
            <a:r>
              <a:rPr lang="ar-SA" altLang="zh-CN" dirty="0">
                <a:cs typeface="B Lotus" pitchFamily="2" charset="-78"/>
              </a:rPr>
              <a:t>از اين مسائل (</a:t>
            </a:r>
            <a:r>
              <a:rPr lang="fa-IR" altLang="zh-CN" dirty="0">
                <a:cs typeface="B Lotus" pitchFamily="2" charset="-78"/>
              </a:rPr>
              <a:t>حل</a:t>
            </a:r>
            <a:r>
              <a:rPr lang="ar-SA" altLang="zh-CN" dirty="0">
                <a:cs typeface="B Lotus" pitchFamily="2" charset="-78"/>
              </a:rPr>
              <a:t> مشكلات) </a:t>
            </a:r>
            <a:r>
              <a:rPr lang="ar-SA" altLang="zh-CN" b="1" dirty="0">
                <a:solidFill>
                  <a:srgbClr val="C00000"/>
                </a:solidFill>
                <a:cs typeface="B Lotus" pitchFamily="2" charset="-78"/>
              </a:rPr>
              <a:t>راه </a:t>
            </a:r>
            <a:r>
              <a:rPr lang="ar-SA" altLang="zh-CN" b="1" dirty="0" smtClean="0">
                <a:solidFill>
                  <a:srgbClr val="C00000"/>
                </a:solidFill>
                <a:cs typeface="B Lotus" pitchFamily="2" charset="-78"/>
              </a:rPr>
              <a:t>حل </a:t>
            </a:r>
            <a:r>
              <a:rPr lang="ar-SA" altLang="zh-CN" b="1" dirty="0">
                <a:solidFill>
                  <a:srgbClr val="C00000"/>
                </a:solidFill>
                <a:cs typeface="B Lotus" pitchFamily="2" charset="-78"/>
              </a:rPr>
              <a:t>و روشي </a:t>
            </a:r>
            <a:r>
              <a:rPr lang="ar-SA" altLang="zh-CN" dirty="0">
                <a:cs typeface="B Lotus" pitchFamily="2" charset="-78"/>
              </a:rPr>
              <a:t>را بر مي</a:t>
            </a:r>
            <a:r>
              <a:rPr lang="ar-SA" altLang="zh-CN" dirty="0"/>
              <a:t>‌</a:t>
            </a:r>
            <a:r>
              <a:rPr lang="ar-SA" altLang="zh-CN" dirty="0">
                <a:cs typeface="B Lotus" pitchFamily="2" charset="-78"/>
              </a:rPr>
              <a:t>گزيند. مسائل</a:t>
            </a:r>
            <a:r>
              <a:rPr lang="fa-IR" altLang="zh-CN" dirty="0">
                <a:cs typeface="B Lotus" pitchFamily="2" charset="-78"/>
              </a:rPr>
              <a:t>ی </a:t>
            </a:r>
            <a:r>
              <a:rPr lang="ar-SA" altLang="zh-CN" dirty="0">
                <a:cs typeface="B Lotus" pitchFamily="2" charset="-78"/>
              </a:rPr>
              <a:t>از قبيل راه رفتن، </a:t>
            </a:r>
            <a:r>
              <a:rPr lang="fa-IR" altLang="zh-CN" dirty="0">
                <a:cs typeface="B Lotus" pitchFamily="2" charset="-78"/>
              </a:rPr>
              <a:t>غذ</a:t>
            </a:r>
            <a:r>
              <a:rPr lang="ar-SA" altLang="zh-CN" dirty="0">
                <a:cs typeface="B Lotus" pitchFamily="2" charset="-78"/>
              </a:rPr>
              <a:t>ا خوردن، خوابيدن و غيره كه بشر ت</a:t>
            </a:r>
            <a:r>
              <a:rPr lang="fa-IR" altLang="zh-CN" dirty="0">
                <a:cs typeface="B Lotus" pitchFamily="2" charset="-78"/>
              </a:rPr>
              <a:t>ق</a:t>
            </a:r>
            <a:r>
              <a:rPr lang="ar-SA" altLang="zh-CN" dirty="0">
                <a:cs typeface="B Lotus" pitchFamily="2" charset="-78"/>
              </a:rPr>
              <a:t>ريباً هر روز </a:t>
            </a:r>
            <a:r>
              <a:rPr lang="fa-IR" altLang="zh-CN" dirty="0" smtClean="0">
                <a:cs typeface="B Lotus" pitchFamily="2" charset="-78"/>
              </a:rPr>
              <a:t>آ</a:t>
            </a:r>
            <a:r>
              <a:rPr lang="ar-SA" altLang="zh-CN" dirty="0" smtClean="0">
                <a:cs typeface="B Lotus" pitchFamily="2" charset="-78"/>
              </a:rPr>
              <a:t>نها </a:t>
            </a:r>
            <a:r>
              <a:rPr lang="ar-SA" altLang="zh-CN" dirty="0">
                <a:cs typeface="B Lotus" pitchFamily="2" charset="-78"/>
              </a:rPr>
              <a:t>را پيش روي خود دارد</a:t>
            </a:r>
            <a:r>
              <a:rPr lang="ar-SA" altLang="zh-CN" dirty="0" smtClean="0">
                <a:cs typeface="B Lotus" pitchFamily="2" charset="-78"/>
              </a:rPr>
              <a:t>.</a:t>
            </a:r>
            <a:endParaRPr lang="fa-IR" altLang="zh-CN" dirty="0" smtClean="0">
              <a:cs typeface="B Lotus" pitchFamily="2" charset="-78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;"/>
            </a:pPr>
            <a:endParaRPr lang="fa-IR" altLang="zh-CN" dirty="0" smtClean="0">
              <a:cs typeface="B Lotus" pitchFamily="2" charset="-78"/>
            </a:endParaRPr>
          </a:p>
          <a:p>
            <a:pPr algn="just">
              <a:spcBef>
                <a:spcPct val="0"/>
              </a:spcBef>
              <a:buNone/>
            </a:pPr>
            <a:endParaRPr lang="fa-IR" altLang="zh-CN" dirty="0" smtClean="0">
              <a:cs typeface="B Lotus" pitchFamily="2" charset="-78"/>
            </a:endParaRPr>
          </a:p>
          <a:p>
            <a:pPr algn="just">
              <a:buFont typeface="Wingdings" pitchFamily="2" charset="2"/>
              <a:buChar char=";"/>
            </a:pPr>
            <a:endParaRPr lang="ar-SA" altLang="zh-CN" b="1" dirty="0">
              <a:cs typeface="B Lotus" pitchFamily="2" charset="-78"/>
            </a:endParaRPr>
          </a:p>
        </p:txBody>
      </p:sp>
      <p:sp>
        <p:nvSpPr>
          <p:cNvPr id="701449" name="Rectangle 9"/>
          <p:cNvSpPr>
            <a:spLocks noChangeArrowheads="1"/>
          </p:cNvSpPr>
          <p:nvPr/>
        </p:nvSpPr>
        <p:spPr bwMode="auto">
          <a:xfrm>
            <a:off x="-76200" y="3962400"/>
            <a:ext cx="37382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Low">
              <a:spcBef>
                <a:spcPct val="0"/>
              </a:spcBef>
              <a:buFontTx/>
              <a:buNone/>
            </a:pPr>
            <a:r>
              <a:rPr lang="ar-SA" b="1" dirty="0">
                <a:cs typeface="B Lotus" pitchFamily="2" charset="-78"/>
              </a:rPr>
              <a:t>  </a:t>
            </a:r>
            <a:endParaRPr lang="fa-IR" b="1" dirty="0">
              <a:cs typeface="B Lotus" pitchFamily="2" charset="-78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714876" y="-24"/>
            <a:ext cx="4329114" cy="1143000"/>
          </a:xfrm>
        </p:spPr>
        <p:txBody>
          <a:bodyPr/>
          <a:lstStyle/>
          <a:p>
            <a:pPr algn="r" rtl="1"/>
            <a:r>
              <a:rPr lang="fa-IR" sz="32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</a:t>
            </a:r>
            <a:r>
              <a:rPr lang="ar-SA" sz="32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حل </a:t>
            </a:r>
            <a:r>
              <a:rPr lang="ar-SA" sz="32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مسئله و برنامه سازی </a:t>
            </a:r>
            <a:endParaRPr lang="en-US" sz="3200" b="1" kern="12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2984"/>
            <a:ext cx="8229600" cy="3400435"/>
          </a:xfrm>
        </p:spPr>
        <p:txBody>
          <a:bodyPr/>
          <a:lstStyle/>
          <a:p>
            <a:pPr algn="just" rtl="1">
              <a:buFont typeface="Wingdings" pitchFamily="2" charset="2"/>
              <a:buChar char=";"/>
            </a:pPr>
            <a:r>
              <a:rPr lang="fa-IR" dirty="0" smtClean="0">
                <a:cs typeface="B Nazanin" pitchFamily="2" charset="-78"/>
              </a:rPr>
              <a:t> </a:t>
            </a:r>
            <a:r>
              <a:rPr lang="ar-SA" dirty="0" smtClean="0">
                <a:cs typeface="B Nazanin" pitchFamily="2" charset="-78"/>
              </a:rPr>
              <a:t>چون </a:t>
            </a:r>
            <a:r>
              <a:rPr lang="ar-SA" dirty="0">
                <a:cs typeface="B Nazanin" pitchFamily="2" charset="-78"/>
              </a:rPr>
              <a:t>کامپیوتر قادر </a:t>
            </a:r>
            <a:r>
              <a:rPr lang="fa-IR" dirty="0" smtClean="0">
                <a:cs typeface="B Nazanin" pitchFamily="2" charset="-78"/>
              </a:rPr>
              <a:t>به </a:t>
            </a:r>
            <a:r>
              <a:rPr lang="ar-SA" dirty="0" smtClean="0">
                <a:solidFill>
                  <a:srgbClr val="FF0000"/>
                </a:solidFill>
                <a:cs typeface="B Nazanin" pitchFamily="2" charset="-78"/>
              </a:rPr>
              <a:t>تفکر</a:t>
            </a:r>
            <a:r>
              <a:rPr lang="ar-SA" dirty="0" smtClean="0">
                <a:cs typeface="B Nazanin" pitchFamily="2" charset="-78"/>
              </a:rPr>
              <a:t> نیست،</a:t>
            </a:r>
            <a:r>
              <a:rPr lang="fa-IR" dirty="0" smtClean="0">
                <a:cs typeface="B Nazanin" pitchFamily="2" charset="-78"/>
              </a:rPr>
              <a:t>  </a:t>
            </a:r>
            <a:r>
              <a:rPr lang="ar-SA" dirty="0">
                <a:cs typeface="B Nazanin" pitchFamily="2" charset="-78"/>
              </a:rPr>
              <a:t>برای انجام کارهای مفید نیاز </a:t>
            </a:r>
            <a:r>
              <a:rPr lang="fa-IR" dirty="0" smtClean="0">
                <a:cs typeface="B Nazanin" pitchFamily="2" charset="-78"/>
              </a:rPr>
              <a:t>به </a:t>
            </a:r>
            <a:r>
              <a:rPr lang="fa-IR" dirty="0" smtClean="0">
                <a:solidFill>
                  <a:srgbClr val="CC0000"/>
                </a:solidFill>
                <a:cs typeface="B Nazanin" pitchFamily="2" charset="-78"/>
              </a:rPr>
              <a:t>برنامه ریزی</a:t>
            </a:r>
            <a:r>
              <a:rPr lang="fa-IR" dirty="0" smtClean="0">
                <a:cs typeface="B Nazanin" pitchFamily="2" charset="-78"/>
              </a:rPr>
              <a:t> </a:t>
            </a:r>
            <a:r>
              <a:rPr lang="ar-SA" dirty="0" smtClean="0">
                <a:cs typeface="B Nazanin" pitchFamily="2" charset="-78"/>
              </a:rPr>
              <a:t>دارد.</a:t>
            </a:r>
            <a:endParaRPr lang="fa-IR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endParaRPr lang="fa-IR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r>
              <a:rPr lang="fa-IR" dirty="0" smtClean="0">
                <a:cs typeface="B Nazanin" pitchFamily="2" charset="-78"/>
              </a:rPr>
              <a:t> </a:t>
            </a:r>
            <a:r>
              <a:rPr lang="ar-SA" dirty="0" smtClean="0">
                <a:cs typeface="B Nazanin" pitchFamily="2" charset="-78"/>
              </a:rPr>
              <a:t>برنامه </a:t>
            </a:r>
            <a:r>
              <a:rPr lang="ar-SA" dirty="0">
                <a:cs typeface="B Nazanin" pitchFamily="2" charset="-78"/>
              </a:rPr>
              <a:t>نویسی کامپیوتر چیزی بیشتر از نوشتن لیستی از </a:t>
            </a:r>
            <a:r>
              <a:rPr lang="ar-SA" dirty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دستور </a:t>
            </a:r>
            <a:r>
              <a:rPr lang="ar-SA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العملها</a:t>
            </a:r>
            <a:r>
              <a:rPr lang="fa-IR" dirty="0" smtClean="0">
                <a:cs typeface="B Nazanin" pitchFamily="2" charset="-78"/>
              </a:rPr>
              <a:t> نی</a:t>
            </a:r>
            <a:r>
              <a:rPr lang="ar-SA" dirty="0" smtClean="0">
                <a:cs typeface="B Nazanin" pitchFamily="2" charset="-78"/>
              </a:rPr>
              <a:t>ست. </a:t>
            </a:r>
            <a:endParaRPr lang="fa-IR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endParaRPr lang="fa-IR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r>
              <a:rPr lang="fa-IR" dirty="0" smtClean="0">
                <a:cs typeface="B Nazanin" pitchFamily="2" charset="-78"/>
              </a:rPr>
              <a:t> </a:t>
            </a:r>
            <a:r>
              <a:rPr lang="ar-SA" dirty="0" smtClean="0">
                <a:cs typeface="B Nazanin" pitchFamily="2" charset="-78"/>
              </a:rPr>
              <a:t>یکی </a:t>
            </a:r>
            <a:r>
              <a:rPr lang="ar-SA" dirty="0">
                <a:cs typeface="B Nazanin" pitchFamily="2" charset="-78"/>
              </a:rPr>
              <a:t>از اجزاء اصلی برنامه نویسی </a:t>
            </a:r>
            <a:r>
              <a:rPr lang="ar-SA" dirty="0">
                <a:solidFill>
                  <a:srgbClr val="3366FF"/>
                </a:solidFill>
                <a:cs typeface="B Nazanin" pitchFamily="2" charset="-78"/>
              </a:rPr>
              <a:t>حل مسئله </a:t>
            </a:r>
            <a:r>
              <a:rPr lang="ar-SA" dirty="0">
                <a:cs typeface="B Nazanin" pitchFamily="2" charset="-78"/>
              </a:rPr>
              <a:t>است که به طراحی و تفکر زیادی </a:t>
            </a:r>
            <a:r>
              <a:rPr lang="ar-SA" dirty="0" smtClean="0">
                <a:cs typeface="B Nazanin" pitchFamily="2" charset="-78"/>
              </a:rPr>
              <a:t>احتیاج دارد.</a:t>
            </a:r>
            <a:endParaRPr lang="en-US" dirty="0">
              <a:cs typeface="B Nazanin" pitchFamily="2" charset="-7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>
    <p:comb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1" compatLnSpc="1">
        <a:prstTxWarp prst="textNoShape">
          <a:avLst/>
        </a:prstTxWarp>
      </a:bodyPr>
      <a:lstStyle>
        <a:defPPr marL="342900" marR="0" indent="-34290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95000"/>
          <a:buFont typeface="Wingdings" pitchFamily="2" charset="2"/>
          <a:buChar char="§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B Nazanin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1" compatLnSpc="1">
        <a:prstTxWarp prst="textNoShape">
          <a:avLst/>
        </a:prstTxWarp>
      </a:bodyPr>
      <a:lstStyle>
        <a:defPPr marL="342900" marR="0" indent="-34290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95000"/>
          <a:buFont typeface="Wingdings" pitchFamily="2" charset="2"/>
          <a:buChar char="§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B Nazanin" pitchFamily="2" charset="-7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38668</TotalTime>
  <Words>3634</Words>
  <Application>Microsoft Office PowerPoint</Application>
  <PresentationFormat>On-screen Show (4:3)</PresentationFormat>
  <Paragraphs>848</Paragraphs>
  <Slides>74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74</vt:i4>
      </vt:variant>
    </vt:vector>
  </HeadingPairs>
  <TitlesOfParts>
    <vt:vector size="95" baseType="lpstr">
      <vt:lpstr>Arial Unicode MS</vt:lpstr>
      <vt:lpstr>宋体</vt:lpstr>
      <vt:lpstr>宋体</vt:lpstr>
      <vt:lpstr>Arial</vt:lpstr>
      <vt:lpstr>B Lotus</vt:lpstr>
      <vt:lpstr>B Nazanin</vt:lpstr>
      <vt:lpstr>B Titr</vt:lpstr>
      <vt:lpstr>B Traffic</vt:lpstr>
      <vt:lpstr>B Yagut</vt:lpstr>
      <vt:lpstr>B Zar</vt:lpstr>
      <vt:lpstr>Lotus</vt:lpstr>
      <vt:lpstr>Nazanin</vt:lpstr>
      <vt:lpstr>Roya</vt:lpstr>
      <vt:lpstr>Symbol</vt:lpstr>
      <vt:lpstr>Times New Roman</vt:lpstr>
      <vt:lpstr>Titr</vt:lpstr>
      <vt:lpstr>Wingdings</vt:lpstr>
      <vt:lpstr>Default Design</vt:lpstr>
      <vt:lpstr>Equation</vt:lpstr>
      <vt:lpstr>Visio</vt:lpstr>
      <vt:lpstr>Microsoft Equation 3.0</vt:lpstr>
      <vt:lpstr>مبانی کامپیوتر و برنامه نویسی</vt:lpstr>
      <vt:lpstr>- رئوس مطالب</vt:lpstr>
      <vt:lpstr>PowerPoint Presentation</vt:lpstr>
      <vt:lpstr>PowerPoint Presentation</vt:lpstr>
      <vt:lpstr>- زمان بندی</vt:lpstr>
      <vt:lpstr>- فهرست مطالب</vt:lpstr>
      <vt:lpstr>- مراجع</vt:lpstr>
      <vt:lpstr>PowerPoint Presentation</vt:lpstr>
      <vt:lpstr>- حل مسئله و برنامه سازی </vt:lpstr>
      <vt:lpstr>- تعریف الگوریتم</vt:lpstr>
      <vt:lpstr>- تعریف الگوریتم</vt:lpstr>
      <vt:lpstr>- مراحل الگوريتم </vt:lpstr>
      <vt:lpstr>- مراحل تهیه الگوریتم </vt:lpstr>
      <vt:lpstr>PowerPoint Presentation</vt:lpstr>
      <vt:lpstr>PowerPoint Presentation</vt:lpstr>
      <vt:lpstr>- متغيرها (Variables) </vt:lpstr>
      <vt:lpstr>داده ها در زبان c++:</vt:lpstr>
      <vt:lpstr>PowerPoint Presentation</vt:lpstr>
      <vt:lpstr>PowerPoint Presentation</vt:lpstr>
      <vt:lpstr>PowerPoint Presentation</vt:lpstr>
      <vt:lpstr>عملگرهاي تركيبي :</vt:lpstr>
      <vt:lpstr>  عملگرهاي بيتي :       عملگرهاي متفرقه   &amp; و *  و ؟ و، و sizeof   و( ) </vt:lpstr>
      <vt:lpstr>تقدم عملگرها در حالت کلي</vt:lpstr>
      <vt:lpstr>- مروری بر مطالب</vt:lpstr>
      <vt:lpstr>- فلوچارت (Flowchart)(نمودار جریان)</vt:lpstr>
      <vt:lpstr>- مولفه های فلوچارت</vt:lpstr>
      <vt:lpstr>- نمادهای فلوچارت</vt:lpstr>
      <vt:lpstr>- نمادهای فلوچارت</vt:lpstr>
      <vt:lpstr>- نمادهای فلوچارت</vt:lpstr>
      <vt:lpstr>PowerPoint Presentation</vt:lpstr>
      <vt:lpstr> فلوچارتی رسم کنید که دو عدد را خوانده و حاصلضرب آنها را نمایش دهد.</vt:lpstr>
      <vt:lpstr> فلوچارتی رسم کنید درجه حرارت را برحسب سانتیگراد بخواند و آنرا به فارنهایت تبدیل کند.</vt:lpstr>
      <vt:lpstr> فلوچارتی رسم کنید که شعاع یک دایره را خوانده، مساحت و محیط آنرا نمایش دهد.</vt:lpstr>
      <vt:lpstr>PowerPoint Presentation</vt:lpstr>
      <vt:lpstr>PowerPoint Presentation</vt:lpstr>
      <vt:lpstr> فلوچارت برنامه ای را رسم کنید که دو عدد را خوانده سپس مقادیر آن دو را با هم جابجا نماید.</vt:lpstr>
      <vt:lpstr> فلوچارت برنامه ای را رسم کنید که دو عدد را خوانده سپس مقادیر آن دو را بدون استفاده از متغیر کمکی تعویض کند.</vt:lpstr>
      <vt:lpstr>فلوچارت برنامه ای که اختلاف مساحت دایره و مربع محصور کننده آن را بدست آورد.</vt:lpstr>
      <vt:lpstr>- دستورالعمل‌هاي شرطي </vt:lpstr>
      <vt:lpstr>PowerPoint Presentation</vt:lpstr>
      <vt:lpstr>PowerPoint Presentation</vt:lpstr>
      <vt:lpstr>PowerPoint Presentation</vt:lpstr>
      <vt:lpstr> فلوچارتی رسم کنید که سه عدد را خوانده و بصورت زیر تصمیم گیری نماید:</vt:lpstr>
      <vt:lpstr>PowerPoint Presentation</vt:lpstr>
      <vt:lpstr> فلوچارتی رسم کنید که سه ضلع یک مثلث را خوانده، تعیین کند که آیا مثلث قائم الزاویه است یا خیر؟ </vt:lpstr>
      <vt:lpstr> فلوچارتی رسم کنید که سه عدد را به عنوان ضرایب معادله درجه دوم دریافت کند و ریشه های معادله را در خروجی تعیین کند.</vt:lpstr>
      <vt:lpstr>PowerPoint Presentation</vt:lpstr>
      <vt:lpstr> برنامه ای بنویسید که سه عدد را دریافت کند و آنها را مرتب کند. </vt:lpstr>
      <vt:lpstr>- حلقه‌ها</vt:lpstr>
      <vt:lpstr>- الگوریتم های حلقوی</vt:lpstr>
      <vt:lpstr>PowerPoint Presentation</vt:lpstr>
      <vt:lpstr>PowerPoint Presentation</vt:lpstr>
      <vt:lpstr>PowerPoint Presentation</vt:lpstr>
      <vt:lpstr> فلوچارتی رسم کنید که یک عدد بزرگتر از صفر را خوانده سپس به تعداد آن عدد، اعداد دیگری را خوانده مجموع و میانگین آنها را نمایش دهد.</vt:lpstr>
      <vt:lpstr>PowerPoint Presentation</vt:lpstr>
      <vt:lpstr>PowerPoint Presentation</vt:lpstr>
      <vt:lpstr>PowerPoint Presentation</vt:lpstr>
      <vt:lpstr> الگوریتم برنامه ای را بنویسید که ده عدد را گرفته و تعیین کند کدام زوج و کدام فرد است.</vt:lpstr>
      <vt:lpstr>PowerPoint Presentation</vt:lpstr>
      <vt:lpstr> الگوریتم برنامه ای را بنویسید که یک عدد مثبت را خوانده و تعداد ارقام عدد را نشان دهد.</vt:lpstr>
      <vt:lpstr> برنامه ای بنویسید که عدد N را خوانده، و مجموع ارقام آن را نشان دهد.</vt:lpstr>
      <vt:lpstr> الگوریتم برنامه‌ای را بنویسید که عدد طبیعی N&gt;1 را خوانده و مقسوم علیه‌های آن را نمایش دهد.</vt:lpstr>
      <vt:lpstr> الگوریتم برنامه ای را بنویسید که یک عدد را گرفته تعیین کند که آیا کامل است یا خیر؟</vt:lpstr>
      <vt:lpstr>PowerPoint Presentation</vt:lpstr>
      <vt:lpstr> الگوریتم برنامه‌ای را بنویسید که یک عدد را خوانده، اول بودن آن را تعیین نمایید. </vt:lpstr>
      <vt:lpstr> عدد N را دریافت نماید و مقسوم علیه های اول آن را چاپ نماید.</vt:lpstr>
      <vt:lpstr> الگوریتم برنامه‌ای را بنویسید که یک عدد مثبت را خوانده، فاکتوریل آن را نمایش دهد.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تمرین</vt:lpstr>
      <vt:lpstr>- جلسه آینده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FLORIN LEON</dc:creator>
  <cp:lastModifiedBy>Windows User</cp:lastModifiedBy>
  <cp:revision>978</cp:revision>
  <dcterms:created xsi:type="dcterms:W3CDTF">2003-04-14T07:27:37Z</dcterms:created>
  <dcterms:modified xsi:type="dcterms:W3CDTF">2018-02-13T13:55:00Z</dcterms:modified>
</cp:coreProperties>
</file>