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notesMasterIdLst>
    <p:notesMasterId r:id="rId111"/>
  </p:notesMasterIdLst>
  <p:sldIdLst>
    <p:sldId id="365" r:id="rId2"/>
    <p:sldId id="362" r:id="rId3"/>
    <p:sldId id="386" r:id="rId4"/>
    <p:sldId id="462" r:id="rId5"/>
    <p:sldId id="470" r:id="rId6"/>
    <p:sldId id="521" r:id="rId7"/>
    <p:sldId id="522" r:id="rId8"/>
    <p:sldId id="523" r:id="rId9"/>
    <p:sldId id="524" r:id="rId10"/>
    <p:sldId id="525" r:id="rId11"/>
    <p:sldId id="526" r:id="rId12"/>
    <p:sldId id="527" r:id="rId13"/>
    <p:sldId id="467" r:id="rId14"/>
    <p:sldId id="471" r:id="rId15"/>
    <p:sldId id="472" r:id="rId16"/>
    <p:sldId id="468" r:id="rId17"/>
    <p:sldId id="469" r:id="rId18"/>
    <p:sldId id="454" r:id="rId19"/>
    <p:sldId id="430" r:id="rId20"/>
    <p:sldId id="392" r:id="rId21"/>
    <p:sldId id="387" r:id="rId22"/>
    <p:sldId id="473" r:id="rId23"/>
    <p:sldId id="474" r:id="rId24"/>
    <p:sldId id="475" r:id="rId25"/>
    <p:sldId id="477" r:id="rId26"/>
    <p:sldId id="489" r:id="rId27"/>
    <p:sldId id="488" r:id="rId28"/>
    <p:sldId id="476" r:id="rId29"/>
    <p:sldId id="480" r:id="rId30"/>
    <p:sldId id="481" r:id="rId31"/>
    <p:sldId id="482" r:id="rId32"/>
    <p:sldId id="483" r:id="rId33"/>
    <p:sldId id="484" r:id="rId34"/>
    <p:sldId id="485" r:id="rId35"/>
    <p:sldId id="486" r:id="rId36"/>
    <p:sldId id="487" r:id="rId37"/>
    <p:sldId id="456" r:id="rId38"/>
    <p:sldId id="403" r:id="rId39"/>
    <p:sldId id="405" r:id="rId40"/>
    <p:sldId id="407" r:id="rId41"/>
    <p:sldId id="426" r:id="rId42"/>
    <p:sldId id="409" r:id="rId43"/>
    <p:sldId id="427" r:id="rId44"/>
    <p:sldId id="410" r:id="rId45"/>
    <p:sldId id="411" r:id="rId46"/>
    <p:sldId id="412" r:id="rId47"/>
    <p:sldId id="413" r:id="rId48"/>
    <p:sldId id="491" r:id="rId49"/>
    <p:sldId id="492" r:id="rId50"/>
    <p:sldId id="414" r:id="rId51"/>
    <p:sldId id="428" r:id="rId52"/>
    <p:sldId id="415" r:id="rId53"/>
    <p:sldId id="416" r:id="rId54"/>
    <p:sldId id="417" r:id="rId55"/>
    <p:sldId id="418" r:id="rId56"/>
    <p:sldId id="493" r:id="rId57"/>
    <p:sldId id="429" r:id="rId58"/>
    <p:sldId id="419" r:id="rId59"/>
    <p:sldId id="420" r:id="rId60"/>
    <p:sldId id="421" r:id="rId61"/>
    <p:sldId id="422" r:id="rId62"/>
    <p:sldId id="423" r:id="rId63"/>
    <p:sldId id="424" r:id="rId64"/>
    <p:sldId id="458" r:id="rId65"/>
    <p:sldId id="432" r:id="rId66"/>
    <p:sldId id="433" r:id="rId67"/>
    <p:sldId id="434" r:id="rId68"/>
    <p:sldId id="435" r:id="rId69"/>
    <p:sldId id="436" r:id="rId70"/>
    <p:sldId id="437" r:id="rId71"/>
    <p:sldId id="503" r:id="rId72"/>
    <p:sldId id="438" r:id="rId73"/>
    <p:sldId id="439" r:id="rId74"/>
    <p:sldId id="440" r:id="rId75"/>
    <p:sldId id="494" r:id="rId76"/>
    <p:sldId id="497" r:id="rId77"/>
    <p:sldId id="495" r:id="rId78"/>
    <p:sldId id="499" r:id="rId79"/>
    <p:sldId id="501" r:id="rId80"/>
    <p:sldId id="500" r:id="rId81"/>
    <p:sldId id="460" r:id="rId82"/>
    <p:sldId id="502" r:id="rId83"/>
    <p:sldId id="444" r:id="rId84"/>
    <p:sldId id="442" r:id="rId85"/>
    <p:sldId id="443" r:id="rId86"/>
    <p:sldId id="445" r:id="rId87"/>
    <p:sldId id="447" r:id="rId88"/>
    <p:sldId id="505" r:id="rId89"/>
    <p:sldId id="504" r:id="rId90"/>
    <p:sldId id="450" r:id="rId91"/>
    <p:sldId id="451" r:id="rId92"/>
    <p:sldId id="452" r:id="rId93"/>
    <p:sldId id="506" r:id="rId94"/>
    <p:sldId id="453" r:id="rId95"/>
    <p:sldId id="507" r:id="rId96"/>
    <p:sldId id="490" r:id="rId97"/>
    <p:sldId id="508" r:id="rId98"/>
    <p:sldId id="509" r:id="rId99"/>
    <p:sldId id="510" r:id="rId100"/>
    <p:sldId id="513" r:id="rId101"/>
    <p:sldId id="512" r:id="rId102"/>
    <p:sldId id="517" r:id="rId103"/>
    <p:sldId id="518" r:id="rId104"/>
    <p:sldId id="511" r:id="rId105"/>
    <p:sldId id="519" r:id="rId106"/>
    <p:sldId id="514" r:id="rId107"/>
    <p:sldId id="515" r:id="rId108"/>
    <p:sldId id="516" r:id="rId109"/>
    <p:sldId id="520" r:id="rId110"/>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FF00"/>
    <a:srgbClr val="0000FF"/>
    <a:srgbClr val="0033CC"/>
    <a:srgbClr val="009900"/>
    <a:srgbClr val="0000CC"/>
    <a:srgbClr val="008000"/>
    <a:srgbClr val="33CC33"/>
    <a:srgbClr val="FF6600"/>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16" autoAdjust="0"/>
    <p:restoredTop sz="94643" autoAdjust="0"/>
  </p:normalViewPr>
  <p:slideViewPr>
    <p:cSldViewPr>
      <p:cViewPr varScale="1">
        <p:scale>
          <a:sx n="70" d="100"/>
          <a:sy n="70" d="100"/>
        </p:scale>
        <p:origin x="1428" y="7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viewProps" Target="view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8" Type="http://schemas.openxmlformats.org/officeDocument/2006/relationships/slide" Target="slides/slide62.xml"/><Relationship Id="rId13" Type="http://schemas.openxmlformats.org/officeDocument/2006/relationships/slide" Target="slides/slide70.xml"/><Relationship Id="rId18" Type="http://schemas.openxmlformats.org/officeDocument/2006/relationships/slide" Target="slides/slide80.xml"/><Relationship Id="rId3" Type="http://schemas.openxmlformats.org/officeDocument/2006/relationships/slide" Target="slides/slide49.xml"/><Relationship Id="rId21" Type="http://schemas.openxmlformats.org/officeDocument/2006/relationships/slide" Target="slides/slide92.xml"/><Relationship Id="rId7" Type="http://schemas.openxmlformats.org/officeDocument/2006/relationships/slide" Target="slides/slide58.xml"/><Relationship Id="rId12" Type="http://schemas.openxmlformats.org/officeDocument/2006/relationships/slide" Target="slides/slide69.xml"/><Relationship Id="rId17" Type="http://schemas.openxmlformats.org/officeDocument/2006/relationships/slide" Target="slides/slide79.xml"/><Relationship Id="rId2" Type="http://schemas.openxmlformats.org/officeDocument/2006/relationships/slide" Target="slides/slide48.xml"/><Relationship Id="rId16" Type="http://schemas.openxmlformats.org/officeDocument/2006/relationships/slide" Target="slides/slide78.xml"/><Relationship Id="rId20" Type="http://schemas.openxmlformats.org/officeDocument/2006/relationships/slide" Target="slides/slide84.xml"/><Relationship Id="rId1" Type="http://schemas.openxmlformats.org/officeDocument/2006/relationships/slide" Target="slides/slide42.xml"/><Relationship Id="rId6" Type="http://schemas.openxmlformats.org/officeDocument/2006/relationships/slide" Target="slides/slide56.xml"/><Relationship Id="rId11" Type="http://schemas.openxmlformats.org/officeDocument/2006/relationships/slide" Target="slides/slide68.xml"/><Relationship Id="rId5" Type="http://schemas.openxmlformats.org/officeDocument/2006/relationships/slide" Target="slides/slide52.xml"/><Relationship Id="rId15" Type="http://schemas.openxmlformats.org/officeDocument/2006/relationships/slide" Target="slides/slide77.xml"/><Relationship Id="rId10" Type="http://schemas.openxmlformats.org/officeDocument/2006/relationships/slide" Target="slides/slide65.xml"/><Relationship Id="rId19" Type="http://schemas.openxmlformats.org/officeDocument/2006/relationships/slide" Target="slides/slide82.xml"/><Relationship Id="rId4" Type="http://schemas.openxmlformats.org/officeDocument/2006/relationships/slide" Target="slides/slide50.xml"/><Relationship Id="rId9" Type="http://schemas.openxmlformats.org/officeDocument/2006/relationships/slide" Target="slides/slide63.xml"/><Relationship Id="rId14" Type="http://schemas.openxmlformats.org/officeDocument/2006/relationships/slide" Target="slides/slide71.xml"/><Relationship Id="rId22" Type="http://schemas.openxmlformats.org/officeDocument/2006/relationships/slide" Target="slides/slide9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926940639269603"/>
          <c:y val="7.2033898305084804E-2"/>
          <c:w val="0.79452054794520155"/>
          <c:h val="0.6694915254237338"/>
        </c:manualLayout>
      </c:layout>
      <c:barChart>
        <c:barDir val="col"/>
        <c:grouping val="clustered"/>
        <c:varyColors val="0"/>
        <c:ser>
          <c:idx val="1"/>
          <c:order val="0"/>
          <c:tx>
            <c:strRef>
              <c:f>Sheet1!$A$2</c:f>
              <c:strCache>
                <c:ptCount val="1"/>
                <c:pt idx="0">
                  <c:v>East</c:v>
                </c:pt>
              </c:strCache>
            </c:strRef>
          </c:tx>
          <c:spPr>
            <a:solidFill>
              <a:srgbClr val="0000FF"/>
            </a:solidFill>
            <a:ln w="26430">
              <a:solidFill>
                <a:schemeClr val="tx1"/>
              </a:solidFill>
              <a:prstDash val="solid"/>
            </a:ln>
          </c:spPr>
          <c:invertIfNegative val="0"/>
          <c:dLbls>
            <c:spPr>
              <a:noFill/>
              <a:ln w="52860">
                <a:noFill/>
              </a:ln>
            </c:spPr>
            <c:txPr>
              <a:bodyPr/>
              <a:lstStyle/>
              <a:p>
                <a:pPr>
                  <a:defRPr sz="1665" b="0" i="0" u="none" strike="noStrike" baseline="0">
                    <a:solidFill>
                      <a:schemeClr val="tx1"/>
                    </a:solidFill>
                    <a:latin typeface="Times New Roman"/>
                    <a:ea typeface="Times New Roman"/>
                    <a:cs typeface="Times New Roman"/>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Sheet1!$B$1:$I$1</c:f>
              <c:strCache>
                <c:ptCount val="8"/>
                <c:pt idx="0">
                  <c:v>ايراد برقي</c:v>
                </c:pt>
                <c:pt idx="1">
                  <c:v>ايراد مكانيكي</c:v>
                </c:pt>
                <c:pt idx="2">
                  <c:v>اپراتور</c:v>
                </c:pt>
                <c:pt idx="3">
                  <c:v>كمبود مواد اوليه</c:v>
                </c:pt>
                <c:pt idx="4">
                  <c:v>كيفيت مواد ورودي</c:v>
                </c:pt>
                <c:pt idx="5">
                  <c:v>قطع برق</c:v>
                </c:pt>
                <c:pt idx="6">
                  <c:v>نداشتن سفارش</c:v>
                </c:pt>
                <c:pt idx="7">
                  <c:v>ساير</c:v>
                </c:pt>
              </c:strCache>
            </c:strRef>
          </c:cat>
          <c:val>
            <c:numRef>
              <c:f>Sheet1!$B$2:$I$2</c:f>
              <c:numCache>
                <c:formatCode>General</c:formatCode>
                <c:ptCount val="8"/>
                <c:pt idx="0">
                  <c:v>52</c:v>
                </c:pt>
                <c:pt idx="1">
                  <c:v>31</c:v>
                </c:pt>
                <c:pt idx="2">
                  <c:v>26</c:v>
                </c:pt>
                <c:pt idx="3">
                  <c:v>14</c:v>
                </c:pt>
                <c:pt idx="4">
                  <c:v>8</c:v>
                </c:pt>
                <c:pt idx="5">
                  <c:v>6</c:v>
                </c:pt>
                <c:pt idx="6">
                  <c:v>3</c:v>
                </c:pt>
                <c:pt idx="7">
                  <c:v>8</c:v>
                </c:pt>
              </c:numCache>
            </c:numRef>
          </c:val>
          <c:extLst xmlns:c16r2="http://schemas.microsoft.com/office/drawing/2015/06/chart">
            <c:ext xmlns:c16="http://schemas.microsoft.com/office/drawing/2014/chart" uri="{C3380CC4-5D6E-409C-BE32-E72D297353CC}">
              <c16:uniqueId val="{00000000-46DE-4E29-BAA2-F496AF0D375A}"/>
            </c:ext>
          </c:extLst>
        </c:ser>
        <c:dLbls>
          <c:showLegendKey val="0"/>
          <c:showVal val="1"/>
          <c:showCatName val="0"/>
          <c:showSerName val="0"/>
          <c:showPercent val="0"/>
          <c:showBubbleSize val="0"/>
        </c:dLbls>
        <c:gapWidth val="0"/>
        <c:axId val="239990992"/>
        <c:axId val="242181328"/>
      </c:barChart>
      <c:lineChart>
        <c:grouping val="standard"/>
        <c:varyColors val="0"/>
        <c:ser>
          <c:idx val="0"/>
          <c:order val="1"/>
          <c:tx>
            <c:strRef>
              <c:f>Sheet1!$A$3</c:f>
              <c:strCache>
                <c:ptCount val="1"/>
                <c:pt idx="0">
                  <c:v>West</c:v>
                </c:pt>
              </c:strCache>
            </c:strRef>
          </c:tx>
          <c:spPr>
            <a:ln w="26430">
              <a:solidFill>
                <a:srgbClr val="008000"/>
              </a:solidFill>
              <a:prstDash val="solid"/>
            </a:ln>
          </c:spPr>
          <c:marker>
            <c:symbol val="diamond"/>
            <c:size val="10"/>
            <c:spPr>
              <a:solidFill>
                <a:srgbClr val="FF0000"/>
              </a:solidFill>
              <a:ln>
                <a:solidFill>
                  <a:srgbClr val="FF00FF"/>
                </a:solidFill>
                <a:prstDash val="solid"/>
              </a:ln>
            </c:spPr>
          </c:marker>
          <c:dLbls>
            <c:dLbl>
              <c:idx val="2"/>
              <c:layout>
                <c:manualLayout>
                  <c:x val="-2.3436522880527416E-2"/>
                  <c:y val="2.848908981716274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46DE-4E29-BAA2-F496AF0D375A}"/>
                </c:ext>
                <c:ext xmlns:c15="http://schemas.microsoft.com/office/drawing/2012/chart" uri="{CE6537A1-D6FC-4f65-9D91-7224C49458BB}"/>
              </c:extLst>
            </c:dLbl>
            <c:dLbl>
              <c:idx val="3"/>
              <c:layout>
                <c:manualLayout>
                  <c:x val="-4.0559799367647364E-2"/>
                  <c:y val="2.942132101072121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46DE-4E29-BAA2-F496AF0D375A}"/>
                </c:ext>
                <c:ext xmlns:c15="http://schemas.microsoft.com/office/drawing/2012/chart" uri="{CE6537A1-D6FC-4f65-9D91-7224C49458BB}"/>
              </c:extLst>
            </c:dLbl>
            <c:dLbl>
              <c:idx val="4"/>
              <c:layout>
                <c:manualLayout>
                  <c:x val="-3.7135130649287841E-2"/>
                  <c:y val="2.2980729931269185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46DE-4E29-BAA2-F496AF0D375A}"/>
                </c:ext>
                <c:ext xmlns:c15="http://schemas.microsoft.com/office/drawing/2012/chart" uri="{CE6537A1-D6FC-4f65-9D91-7224C49458BB}"/>
              </c:extLst>
            </c:dLbl>
            <c:dLbl>
              <c:idx val="5"/>
              <c:layout>
                <c:manualLayout>
                  <c:x val="-4.7409092067914486E-2"/>
                  <c:y val="2.857393984385439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46DE-4E29-BAA2-F496AF0D375A}"/>
                </c:ext>
                <c:ext xmlns:c15="http://schemas.microsoft.com/office/drawing/2012/chart" uri="{CE6537A1-D6FC-4f65-9D91-7224C49458BB}"/>
              </c:extLst>
            </c:dLbl>
            <c:dLbl>
              <c:idx val="6"/>
              <c:layout>
                <c:manualLayout>
                  <c:x val="-5.7683053486541111E-2"/>
                  <c:y val="2.501451007051045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46DE-4E29-BAA2-F496AF0D375A}"/>
                </c:ext>
                <c:ext xmlns:c15="http://schemas.microsoft.com/office/drawing/2012/chart" uri="{CE6537A1-D6FC-4f65-9D91-7224C49458BB}"/>
              </c:extLst>
            </c:dLbl>
            <c:dLbl>
              <c:idx val="7"/>
              <c:layout>
                <c:manualLayout>
                  <c:x val="-7.2523224950831175E-2"/>
                  <c:y val="2.4590819487077063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46DE-4E29-BAA2-F496AF0D375A}"/>
                </c:ext>
                <c:ext xmlns:c15="http://schemas.microsoft.com/office/drawing/2012/chart" uri="{CE6537A1-D6FC-4f65-9D91-7224C49458BB}"/>
              </c:extLst>
            </c:dLbl>
            <c:spPr>
              <a:noFill/>
              <a:ln w="52860">
                <a:noFill/>
              </a:ln>
            </c:spPr>
            <c:txPr>
              <a:bodyPr/>
              <a:lstStyle/>
              <a:p>
                <a:pPr>
                  <a:defRPr sz="1665" b="1" i="0" u="none" strike="noStrike" baseline="0">
                    <a:solidFill>
                      <a:srgbClr val="FF00FF"/>
                    </a:solidFill>
                    <a:latin typeface="Times New Roman"/>
                    <a:ea typeface="Times New Roman"/>
                    <a:cs typeface="Times New Roman"/>
                  </a:defRPr>
                </a:pPr>
                <a:endParaRPr lang="en-US"/>
              </a:p>
            </c:txPr>
            <c:dLblPos val="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Sheet1!$B$1:$I$1</c:f>
              <c:strCache>
                <c:ptCount val="8"/>
                <c:pt idx="0">
                  <c:v>ايراد برقي</c:v>
                </c:pt>
                <c:pt idx="1">
                  <c:v>ايراد مكانيكي</c:v>
                </c:pt>
                <c:pt idx="2">
                  <c:v>اپراتور</c:v>
                </c:pt>
                <c:pt idx="3">
                  <c:v>كمبود مواد اوليه</c:v>
                </c:pt>
                <c:pt idx="4">
                  <c:v>كيفيت مواد ورودي</c:v>
                </c:pt>
                <c:pt idx="5">
                  <c:v>قطع برق</c:v>
                </c:pt>
                <c:pt idx="6">
                  <c:v>نداشتن سفارش</c:v>
                </c:pt>
                <c:pt idx="7">
                  <c:v>ساير</c:v>
                </c:pt>
              </c:strCache>
            </c:strRef>
          </c:cat>
          <c:val>
            <c:numRef>
              <c:f>Sheet1!$B$3:$I$3</c:f>
              <c:numCache>
                <c:formatCode>0%</c:formatCode>
                <c:ptCount val="8"/>
                <c:pt idx="0">
                  <c:v>0.35000000000000031</c:v>
                </c:pt>
                <c:pt idx="1">
                  <c:v>0.56000000000000005</c:v>
                </c:pt>
                <c:pt idx="2">
                  <c:v>0.74000000000000365</c:v>
                </c:pt>
                <c:pt idx="3">
                  <c:v>0.83000000000000063</c:v>
                </c:pt>
                <c:pt idx="4">
                  <c:v>0.8900000000000009</c:v>
                </c:pt>
                <c:pt idx="5">
                  <c:v>0.93</c:v>
                </c:pt>
                <c:pt idx="6">
                  <c:v>0.95000000000000062</c:v>
                </c:pt>
                <c:pt idx="7">
                  <c:v>1</c:v>
                </c:pt>
              </c:numCache>
            </c:numRef>
          </c:val>
          <c:smooth val="0"/>
          <c:extLst xmlns:c16r2="http://schemas.microsoft.com/office/drawing/2015/06/chart">
            <c:ext xmlns:c16="http://schemas.microsoft.com/office/drawing/2014/chart" uri="{C3380CC4-5D6E-409C-BE32-E72D297353CC}">
              <c16:uniqueId val="{00000007-46DE-4E29-BAA2-F496AF0D375A}"/>
            </c:ext>
          </c:extLst>
        </c:ser>
        <c:dLbls>
          <c:showLegendKey val="0"/>
          <c:showVal val="1"/>
          <c:showCatName val="0"/>
          <c:showSerName val="0"/>
          <c:showPercent val="0"/>
          <c:showBubbleSize val="0"/>
        </c:dLbls>
        <c:marker val="1"/>
        <c:smooth val="0"/>
        <c:axId val="242182448"/>
        <c:axId val="242184128"/>
      </c:lineChart>
      <c:catAx>
        <c:axId val="239990992"/>
        <c:scaling>
          <c:orientation val="minMax"/>
        </c:scaling>
        <c:delete val="0"/>
        <c:axPos val="b"/>
        <c:title>
          <c:tx>
            <c:rich>
              <a:bodyPr/>
              <a:lstStyle/>
              <a:p>
                <a:pPr>
                  <a:defRPr sz="2081" b="0" i="0" u="none" strike="noStrike" baseline="0">
                    <a:solidFill>
                      <a:srgbClr val="FF0000"/>
                    </a:solidFill>
                    <a:latin typeface="Zar Mazar"/>
                    <a:ea typeface="Zar Mazar"/>
                    <a:cs typeface="B Titr" pitchFamily="2" charset="-78"/>
                  </a:defRPr>
                </a:pPr>
                <a:r>
                  <a:rPr lang="fa-IR">
                    <a:solidFill>
                      <a:srgbClr val="FF0000"/>
                    </a:solidFill>
                    <a:cs typeface="B Titr" pitchFamily="2" charset="-78"/>
                  </a:rPr>
                  <a:t>عوامل توقف</a:t>
                </a:r>
              </a:p>
            </c:rich>
          </c:tx>
          <c:layout>
            <c:manualLayout>
              <c:xMode val="edge"/>
              <c:yMode val="edge"/>
              <c:x val="0.74535239982193058"/>
              <c:y val="0.8569032972441013"/>
            </c:manualLayout>
          </c:layout>
          <c:overlay val="0"/>
          <c:spPr>
            <a:noFill/>
            <a:ln w="52860">
              <a:noFill/>
            </a:ln>
          </c:spPr>
        </c:title>
        <c:numFmt formatCode="General" sourceLinked="1"/>
        <c:majorTickMark val="cross"/>
        <c:minorTickMark val="none"/>
        <c:tickLblPos val="nextTo"/>
        <c:spPr>
          <a:ln w="6607">
            <a:solidFill>
              <a:schemeClr val="tx1"/>
            </a:solidFill>
            <a:prstDash val="solid"/>
          </a:ln>
        </c:spPr>
        <c:txPr>
          <a:bodyPr rot="0" vert="horz"/>
          <a:lstStyle/>
          <a:p>
            <a:pPr>
              <a:defRPr sz="1400" b="0" i="0" u="none" strike="noStrike" baseline="0">
                <a:solidFill>
                  <a:srgbClr val="FF0000"/>
                </a:solidFill>
                <a:latin typeface="Zar Mazar"/>
                <a:ea typeface="Zar Mazar"/>
                <a:cs typeface="B Zar" pitchFamily="2" charset="-78"/>
              </a:defRPr>
            </a:pPr>
            <a:endParaRPr lang="en-US"/>
          </a:p>
        </c:txPr>
        <c:crossAx val="242181328"/>
        <c:crosses val="autoZero"/>
        <c:auto val="0"/>
        <c:lblAlgn val="ctr"/>
        <c:lblOffset val="100"/>
        <c:tickLblSkip val="1"/>
        <c:tickMarkSkip val="1"/>
        <c:noMultiLvlLbl val="0"/>
      </c:catAx>
      <c:valAx>
        <c:axId val="242181328"/>
        <c:scaling>
          <c:orientation val="minMax"/>
          <c:max val="148"/>
          <c:min val="0"/>
        </c:scaling>
        <c:delete val="0"/>
        <c:axPos val="l"/>
        <c:title>
          <c:tx>
            <c:rich>
              <a:bodyPr/>
              <a:lstStyle/>
              <a:p>
                <a:pPr algn="ctr" rtl="1">
                  <a:defRPr lang="fa-IR" sz="2081" b="0" i="0" u="none" strike="noStrike" kern="1200" baseline="0">
                    <a:solidFill>
                      <a:srgbClr val="008000"/>
                    </a:solidFill>
                    <a:latin typeface="Zar Mazar"/>
                    <a:ea typeface="Zar Mazar"/>
                    <a:cs typeface="B Titr" pitchFamily="2" charset="-78"/>
                  </a:defRPr>
                </a:pPr>
                <a:r>
                  <a:rPr lang="fa-IR" sz="2081" b="0" i="0" u="none" strike="noStrike" kern="1200" baseline="0">
                    <a:solidFill>
                      <a:srgbClr val="008000"/>
                    </a:solidFill>
                    <a:latin typeface="Zar Mazar"/>
                    <a:ea typeface="Zar Mazar"/>
                    <a:cs typeface="B Titr" pitchFamily="2" charset="-78"/>
                  </a:rPr>
                  <a:t>دقيقه</a:t>
                </a:r>
              </a:p>
            </c:rich>
          </c:tx>
          <c:layout>
            <c:manualLayout>
              <c:xMode val="edge"/>
              <c:yMode val="edge"/>
              <c:x val="3.050738777071639E-2"/>
              <c:y val="0.32176898786089669"/>
            </c:manualLayout>
          </c:layout>
          <c:overlay val="0"/>
          <c:spPr>
            <a:noFill/>
            <a:ln w="52860">
              <a:noFill/>
            </a:ln>
          </c:spPr>
        </c:title>
        <c:numFmt formatCode="General" sourceLinked="1"/>
        <c:majorTickMark val="cross"/>
        <c:minorTickMark val="none"/>
        <c:tickLblPos val="nextTo"/>
        <c:spPr>
          <a:ln w="6607">
            <a:solidFill>
              <a:schemeClr val="tx1"/>
            </a:solidFill>
            <a:prstDash val="solid"/>
          </a:ln>
        </c:spPr>
        <c:txPr>
          <a:bodyPr rot="0" vert="horz"/>
          <a:lstStyle/>
          <a:p>
            <a:pPr>
              <a:defRPr sz="1249" b="1" i="0" u="none" strike="noStrike" baseline="0">
                <a:solidFill>
                  <a:schemeClr val="tx1"/>
                </a:solidFill>
                <a:latin typeface="Arial"/>
                <a:ea typeface="Arial"/>
                <a:cs typeface="Arial"/>
              </a:defRPr>
            </a:pPr>
            <a:endParaRPr lang="en-US"/>
          </a:p>
        </c:txPr>
        <c:crossAx val="239990992"/>
        <c:crosses val="autoZero"/>
        <c:crossBetween val="between"/>
        <c:majorUnit val="20"/>
        <c:minorUnit val="10"/>
      </c:valAx>
      <c:catAx>
        <c:axId val="242182448"/>
        <c:scaling>
          <c:orientation val="minMax"/>
        </c:scaling>
        <c:delete val="1"/>
        <c:axPos val="b"/>
        <c:numFmt formatCode="General" sourceLinked="1"/>
        <c:majorTickMark val="out"/>
        <c:minorTickMark val="none"/>
        <c:tickLblPos val="nextTo"/>
        <c:crossAx val="242184128"/>
        <c:crosses val="autoZero"/>
        <c:auto val="0"/>
        <c:lblAlgn val="ctr"/>
        <c:lblOffset val="100"/>
        <c:noMultiLvlLbl val="0"/>
      </c:catAx>
      <c:valAx>
        <c:axId val="242184128"/>
        <c:scaling>
          <c:orientation val="minMax"/>
          <c:max val="1"/>
        </c:scaling>
        <c:delete val="0"/>
        <c:axPos val="r"/>
        <c:numFmt formatCode="0%" sourceLinked="1"/>
        <c:majorTickMark val="cross"/>
        <c:minorTickMark val="none"/>
        <c:tickLblPos val="nextTo"/>
        <c:spPr>
          <a:ln w="6607">
            <a:solidFill>
              <a:schemeClr val="tx1"/>
            </a:solidFill>
            <a:prstDash val="solid"/>
          </a:ln>
        </c:spPr>
        <c:txPr>
          <a:bodyPr rot="0" vert="horz"/>
          <a:lstStyle/>
          <a:p>
            <a:pPr>
              <a:defRPr sz="1249" b="1" i="0" u="none" strike="noStrike" baseline="0">
                <a:solidFill>
                  <a:schemeClr val="tx1"/>
                </a:solidFill>
                <a:latin typeface="Arial"/>
                <a:ea typeface="Arial"/>
                <a:cs typeface="Arial"/>
              </a:defRPr>
            </a:pPr>
            <a:endParaRPr lang="en-US"/>
          </a:p>
        </c:txPr>
        <c:crossAx val="242182448"/>
        <c:crosses val="max"/>
        <c:crossBetween val="between"/>
      </c:valAx>
      <c:spPr>
        <a:solidFill>
          <a:srgbClr val="FFCC99"/>
        </a:solidFill>
        <a:ln w="52860">
          <a:noFill/>
        </a:ln>
      </c:spPr>
    </c:plotArea>
    <c:plotVisOnly val="1"/>
    <c:dispBlanksAs val="gap"/>
    <c:showDLblsOverMax val="0"/>
  </c:chart>
  <c:spPr>
    <a:noFill/>
    <a:ln>
      <a:noFill/>
    </a:ln>
  </c:spPr>
  <c:txPr>
    <a:bodyPr/>
    <a:lstStyle/>
    <a:p>
      <a:pPr>
        <a:defRPr sz="3746" b="1" i="0" u="none" strike="noStrike" baseline="0">
          <a:solidFill>
            <a:schemeClr val="tx1"/>
          </a:solidFill>
          <a:latin typeface="Times New Roman"/>
          <a:ea typeface="Times New Roman"/>
          <a:cs typeface="Times New Roman"/>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0" i="0" u="none" strike="noStrike" baseline="0">
                <a:solidFill>
                  <a:srgbClr val="0000FF"/>
                </a:solidFill>
                <a:latin typeface="Titr Mazar"/>
                <a:ea typeface="Titr Mazar"/>
                <a:cs typeface="B Zar" pitchFamily="2" charset="-78"/>
              </a:defRPr>
            </a:pPr>
            <a:r>
              <a:rPr lang="fa-IR" sz="1800">
                <a:cs typeface="B Zar" pitchFamily="2" charset="-78"/>
              </a:rPr>
              <a:t>نمودار پراكندگي با همبستگي منفي</a:t>
            </a:r>
          </a:p>
        </c:rich>
      </c:tx>
      <c:layout>
        <c:manualLayout>
          <c:xMode val="edge"/>
          <c:yMode val="edge"/>
          <c:x val="0.16953931539807524"/>
          <c:y val="0"/>
        </c:manualLayout>
      </c:layout>
      <c:overlay val="0"/>
      <c:spPr>
        <a:noFill/>
        <a:ln w="22841">
          <a:noFill/>
        </a:ln>
      </c:spPr>
    </c:title>
    <c:autoTitleDeleted val="0"/>
    <c:plotArea>
      <c:layout>
        <c:manualLayout>
          <c:layoutTarget val="inner"/>
          <c:xMode val="edge"/>
          <c:yMode val="edge"/>
          <c:x val="0.15827338129496557"/>
          <c:y val="0.2681818181818183"/>
          <c:w val="0.80575539568345744"/>
          <c:h val="0.52272727272727271"/>
        </c:manualLayout>
      </c:layout>
      <c:scatterChart>
        <c:scatterStyle val="lineMarker"/>
        <c:varyColors val="0"/>
        <c:ser>
          <c:idx val="1"/>
          <c:order val="0"/>
          <c:tx>
            <c:strRef>
              <c:f>Sheet1!$A$2</c:f>
              <c:strCache>
                <c:ptCount val="1"/>
                <c:pt idx="0">
                  <c:v>East</c:v>
                </c:pt>
              </c:strCache>
            </c:strRef>
          </c:tx>
          <c:spPr>
            <a:ln w="25696">
              <a:noFill/>
            </a:ln>
          </c:spPr>
          <c:marker>
            <c:symbol val="diamond"/>
            <c:size val="4"/>
            <c:spPr>
              <a:solidFill>
                <a:srgbClr val="FF0000"/>
              </a:solidFill>
              <a:ln>
                <a:solidFill>
                  <a:srgbClr val="FF0000"/>
                </a:solidFill>
                <a:prstDash val="solid"/>
              </a:ln>
            </c:spPr>
          </c:marker>
          <c:xVal>
            <c:numRef>
              <c:f>Sheet1!$B$1:$AH$1</c:f>
              <c:numCache>
                <c:formatCode>General</c:formatCode>
                <c:ptCount val="33"/>
                <c:pt idx="0">
                  <c:v>0.30000000000000032</c:v>
                </c:pt>
                <c:pt idx="1">
                  <c:v>0.8</c:v>
                </c:pt>
                <c:pt idx="2">
                  <c:v>0.5</c:v>
                </c:pt>
                <c:pt idx="3">
                  <c:v>0.60000000000000064</c:v>
                </c:pt>
                <c:pt idx="4">
                  <c:v>0.8</c:v>
                </c:pt>
                <c:pt idx="5">
                  <c:v>1</c:v>
                </c:pt>
                <c:pt idx="6">
                  <c:v>1.1000000000000001</c:v>
                </c:pt>
                <c:pt idx="7">
                  <c:v>1.2</c:v>
                </c:pt>
                <c:pt idx="8">
                  <c:v>1.4</c:v>
                </c:pt>
                <c:pt idx="9">
                  <c:v>1.5</c:v>
                </c:pt>
                <c:pt idx="10">
                  <c:v>1.7000000000000002</c:v>
                </c:pt>
                <c:pt idx="11">
                  <c:v>1.9000000000000001</c:v>
                </c:pt>
                <c:pt idx="12">
                  <c:v>2.1</c:v>
                </c:pt>
                <c:pt idx="13">
                  <c:v>2.2999999999999998</c:v>
                </c:pt>
                <c:pt idx="14">
                  <c:v>2.6</c:v>
                </c:pt>
                <c:pt idx="15">
                  <c:v>2.7</c:v>
                </c:pt>
                <c:pt idx="16">
                  <c:v>2.9</c:v>
                </c:pt>
                <c:pt idx="17">
                  <c:v>3</c:v>
                </c:pt>
                <c:pt idx="18">
                  <c:v>2.2000000000000002</c:v>
                </c:pt>
                <c:pt idx="19">
                  <c:v>2</c:v>
                </c:pt>
                <c:pt idx="20">
                  <c:v>2.4</c:v>
                </c:pt>
                <c:pt idx="21">
                  <c:v>2.5</c:v>
                </c:pt>
                <c:pt idx="22">
                  <c:v>1.6</c:v>
                </c:pt>
                <c:pt idx="23">
                  <c:v>2.8</c:v>
                </c:pt>
                <c:pt idx="24">
                  <c:v>3.1</c:v>
                </c:pt>
                <c:pt idx="25">
                  <c:v>3.2</c:v>
                </c:pt>
                <c:pt idx="26">
                  <c:v>3.4</c:v>
                </c:pt>
                <c:pt idx="27">
                  <c:v>3.5</c:v>
                </c:pt>
                <c:pt idx="28">
                  <c:v>3.6</c:v>
                </c:pt>
                <c:pt idx="29">
                  <c:v>3.7</c:v>
                </c:pt>
                <c:pt idx="30">
                  <c:v>3.8</c:v>
                </c:pt>
                <c:pt idx="31">
                  <c:v>3.9</c:v>
                </c:pt>
                <c:pt idx="32">
                  <c:v>4</c:v>
                </c:pt>
              </c:numCache>
            </c:numRef>
          </c:xVal>
          <c:yVal>
            <c:numRef>
              <c:f>Sheet1!$B$2:$AH$2</c:f>
              <c:numCache>
                <c:formatCode>General</c:formatCode>
                <c:ptCount val="33"/>
                <c:pt idx="0">
                  <c:v>37</c:v>
                </c:pt>
                <c:pt idx="1">
                  <c:v>26</c:v>
                </c:pt>
                <c:pt idx="2">
                  <c:v>33</c:v>
                </c:pt>
                <c:pt idx="3">
                  <c:v>35</c:v>
                </c:pt>
                <c:pt idx="4">
                  <c:v>38</c:v>
                </c:pt>
                <c:pt idx="5">
                  <c:v>32</c:v>
                </c:pt>
                <c:pt idx="6">
                  <c:v>28</c:v>
                </c:pt>
                <c:pt idx="7">
                  <c:v>30</c:v>
                </c:pt>
                <c:pt idx="8">
                  <c:v>24</c:v>
                </c:pt>
                <c:pt idx="9">
                  <c:v>29</c:v>
                </c:pt>
                <c:pt idx="10">
                  <c:v>31</c:v>
                </c:pt>
                <c:pt idx="11">
                  <c:v>22</c:v>
                </c:pt>
                <c:pt idx="12">
                  <c:v>22</c:v>
                </c:pt>
                <c:pt idx="13">
                  <c:v>21</c:v>
                </c:pt>
                <c:pt idx="14">
                  <c:v>24</c:v>
                </c:pt>
                <c:pt idx="15">
                  <c:v>18</c:v>
                </c:pt>
                <c:pt idx="16">
                  <c:v>17</c:v>
                </c:pt>
                <c:pt idx="17">
                  <c:v>19</c:v>
                </c:pt>
                <c:pt idx="18">
                  <c:v>18</c:v>
                </c:pt>
                <c:pt idx="19">
                  <c:v>16</c:v>
                </c:pt>
                <c:pt idx="20">
                  <c:v>14</c:v>
                </c:pt>
                <c:pt idx="21">
                  <c:v>13</c:v>
                </c:pt>
                <c:pt idx="22">
                  <c:v>15</c:v>
                </c:pt>
                <c:pt idx="23">
                  <c:v>10</c:v>
                </c:pt>
                <c:pt idx="24">
                  <c:v>12</c:v>
                </c:pt>
                <c:pt idx="25">
                  <c:v>16</c:v>
                </c:pt>
                <c:pt idx="26">
                  <c:v>11</c:v>
                </c:pt>
                <c:pt idx="27">
                  <c:v>10</c:v>
                </c:pt>
                <c:pt idx="28">
                  <c:v>15</c:v>
                </c:pt>
                <c:pt idx="29">
                  <c:v>9</c:v>
                </c:pt>
                <c:pt idx="30">
                  <c:v>10</c:v>
                </c:pt>
                <c:pt idx="31">
                  <c:v>14</c:v>
                </c:pt>
                <c:pt idx="32">
                  <c:v>9</c:v>
                </c:pt>
              </c:numCache>
            </c:numRef>
          </c:yVal>
          <c:smooth val="0"/>
          <c:extLst xmlns:c16r2="http://schemas.microsoft.com/office/drawing/2015/06/chart">
            <c:ext xmlns:c16="http://schemas.microsoft.com/office/drawing/2014/chart" uri="{C3380CC4-5D6E-409C-BE32-E72D297353CC}">
              <c16:uniqueId val="{00000000-D66E-4140-B841-6BA4EFD8E4A4}"/>
            </c:ext>
          </c:extLst>
        </c:ser>
        <c:dLbls>
          <c:showLegendKey val="0"/>
          <c:showVal val="0"/>
          <c:showCatName val="0"/>
          <c:showSerName val="0"/>
          <c:showPercent val="0"/>
          <c:showBubbleSize val="0"/>
        </c:dLbls>
        <c:axId val="246760896"/>
        <c:axId val="246764256"/>
      </c:scatterChart>
      <c:valAx>
        <c:axId val="246760896"/>
        <c:scaling>
          <c:orientation val="minMax"/>
        </c:scaling>
        <c:delete val="0"/>
        <c:axPos val="b"/>
        <c:title>
          <c:tx>
            <c:rich>
              <a:bodyPr/>
              <a:lstStyle/>
              <a:p>
                <a:pPr algn="ctr" rtl="1">
                  <a:defRPr lang="fa-IR" sz="1600" b="0" i="0" u="none" strike="noStrike" kern="1200" baseline="0">
                    <a:solidFill>
                      <a:srgbClr val="0000FF"/>
                    </a:solidFill>
                    <a:latin typeface="Titr Mazar"/>
                    <a:ea typeface="Titr Mazar"/>
                    <a:cs typeface="B Zar" pitchFamily="2" charset="-78"/>
                  </a:defRPr>
                </a:pPr>
                <a:r>
                  <a:rPr lang="fa-IR" sz="1600" b="0" i="0" u="none" strike="noStrike" kern="1200" baseline="0">
                    <a:solidFill>
                      <a:srgbClr val="0000FF"/>
                    </a:solidFill>
                    <a:latin typeface="Titr Mazar"/>
                    <a:ea typeface="Titr Mazar"/>
                    <a:cs typeface="B Zar" pitchFamily="2" charset="-78"/>
                  </a:rPr>
                  <a:t>متغير مستقل</a:t>
                </a:r>
              </a:p>
            </c:rich>
          </c:tx>
          <c:layout>
            <c:manualLayout>
              <c:xMode val="edge"/>
              <c:yMode val="edge"/>
              <c:x val="0.46522781774580585"/>
              <c:y val="0.8545454545454596"/>
            </c:manualLayout>
          </c:layout>
          <c:overlay val="0"/>
          <c:spPr>
            <a:noFill/>
            <a:ln w="22841">
              <a:noFill/>
            </a:ln>
          </c:spPr>
        </c:title>
        <c:numFmt formatCode="General" sourceLinked="1"/>
        <c:majorTickMark val="out"/>
        <c:minorTickMark val="none"/>
        <c:tickLblPos val="nextTo"/>
        <c:spPr>
          <a:ln w="2855">
            <a:solidFill>
              <a:schemeClr val="tx1"/>
            </a:solidFill>
            <a:prstDash val="solid"/>
          </a:ln>
        </c:spPr>
        <c:txPr>
          <a:bodyPr rot="0" vert="horz"/>
          <a:lstStyle/>
          <a:p>
            <a:pPr>
              <a:defRPr sz="540" b="1" i="0" u="none" strike="noStrike" baseline="0">
                <a:solidFill>
                  <a:schemeClr val="tx1"/>
                </a:solidFill>
                <a:latin typeface="Arial"/>
                <a:ea typeface="Arial"/>
                <a:cs typeface="Arial"/>
              </a:defRPr>
            </a:pPr>
            <a:endParaRPr lang="en-US"/>
          </a:p>
        </c:txPr>
        <c:crossAx val="246764256"/>
        <c:crosses val="autoZero"/>
        <c:crossBetween val="midCat"/>
      </c:valAx>
      <c:valAx>
        <c:axId val="246764256"/>
        <c:scaling>
          <c:orientation val="minMax"/>
          <c:max val="38"/>
        </c:scaling>
        <c:delete val="0"/>
        <c:axPos val="l"/>
        <c:title>
          <c:tx>
            <c:rich>
              <a:bodyPr/>
              <a:lstStyle/>
              <a:p>
                <a:pPr algn="ctr" rtl="1">
                  <a:defRPr lang="fa-IR" sz="1600" b="0" i="0" u="none" strike="noStrike" kern="1200" baseline="0">
                    <a:solidFill>
                      <a:srgbClr val="0000FF"/>
                    </a:solidFill>
                    <a:latin typeface="Titr Mazar"/>
                    <a:ea typeface="Titr Mazar"/>
                    <a:cs typeface="B Zar" pitchFamily="2" charset="-78"/>
                  </a:defRPr>
                </a:pPr>
                <a:r>
                  <a:rPr lang="fa-IR" sz="1600" b="0" i="0" u="none" strike="noStrike" kern="1200" baseline="0">
                    <a:solidFill>
                      <a:srgbClr val="0000FF"/>
                    </a:solidFill>
                    <a:latin typeface="Titr Mazar"/>
                    <a:ea typeface="Titr Mazar"/>
                    <a:cs typeface="B Zar" pitchFamily="2" charset="-78"/>
                  </a:rPr>
                  <a:t>متغير وابسته</a:t>
                </a:r>
              </a:p>
            </c:rich>
          </c:tx>
          <c:layout>
            <c:manualLayout>
              <c:xMode val="edge"/>
              <c:yMode val="edge"/>
              <c:x val="0"/>
              <c:y val="0.34545454545454773"/>
            </c:manualLayout>
          </c:layout>
          <c:overlay val="0"/>
          <c:spPr>
            <a:noFill/>
            <a:ln w="22841">
              <a:noFill/>
            </a:ln>
          </c:spPr>
        </c:title>
        <c:numFmt formatCode="General" sourceLinked="1"/>
        <c:majorTickMark val="out"/>
        <c:minorTickMark val="none"/>
        <c:tickLblPos val="nextTo"/>
        <c:spPr>
          <a:ln w="2855">
            <a:solidFill>
              <a:schemeClr val="tx1"/>
            </a:solidFill>
            <a:prstDash val="solid"/>
          </a:ln>
        </c:spPr>
        <c:txPr>
          <a:bodyPr rot="0" vert="horz"/>
          <a:lstStyle/>
          <a:p>
            <a:pPr>
              <a:defRPr sz="540" b="1" i="0" u="none" strike="noStrike" baseline="0">
                <a:solidFill>
                  <a:schemeClr val="tx1"/>
                </a:solidFill>
                <a:latin typeface="Arial"/>
                <a:ea typeface="Arial"/>
                <a:cs typeface="Arial"/>
              </a:defRPr>
            </a:pPr>
            <a:endParaRPr lang="en-US"/>
          </a:p>
        </c:txPr>
        <c:crossAx val="246760896"/>
        <c:crosses val="autoZero"/>
        <c:crossBetween val="midCat"/>
        <c:majorUnit val="5"/>
      </c:valAx>
      <c:spPr>
        <a:noFill/>
        <a:ln w="22841">
          <a:noFill/>
        </a:ln>
      </c:spPr>
    </c:plotArea>
    <c:plotVisOnly val="1"/>
    <c:dispBlanksAs val="gap"/>
    <c:showDLblsOverMax val="0"/>
  </c:chart>
  <c:spPr>
    <a:noFill/>
    <a:ln>
      <a:noFill/>
    </a:ln>
  </c:spPr>
  <c:txPr>
    <a:bodyPr/>
    <a:lstStyle/>
    <a:p>
      <a:pPr>
        <a:defRPr sz="899" b="0" i="0" u="none" strike="noStrike" baseline="0">
          <a:solidFill>
            <a:schemeClr val="tx1"/>
          </a:solidFill>
          <a:latin typeface="Arial"/>
          <a:ea typeface="Arial"/>
          <a:cs typeface="Aria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rtl="1">
              <a:defRPr lang="fa-IR" sz="1800" b="0" i="0" u="none" strike="noStrike" kern="1200" baseline="0">
                <a:solidFill>
                  <a:srgbClr val="0000FF"/>
                </a:solidFill>
                <a:latin typeface="Titr Mazar"/>
                <a:ea typeface="Titr Mazar"/>
                <a:cs typeface="B Zar" pitchFamily="2" charset="-78"/>
              </a:defRPr>
            </a:pPr>
            <a:r>
              <a:rPr lang="fa-IR" sz="1800" b="0" i="0" u="none" strike="noStrike" kern="1200" baseline="0">
                <a:solidFill>
                  <a:srgbClr val="0000FF"/>
                </a:solidFill>
                <a:latin typeface="Titr Mazar"/>
                <a:ea typeface="Titr Mazar"/>
                <a:cs typeface="B Zar" pitchFamily="2" charset="-78"/>
              </a:rPr>
              <a:t>نمودار پراكندگي و عدم همبستگي</a:t>
            </a:r>
          </a:p>
        </c:rich>
      </c:tx>
      <c:layout>
        <c:manualLayout>
          <c:xMode val="edge"/>
          <c:yMode val="edge"/>
          <c:x val="0.25659472422062352"/>
          <c:y val="0"/>
        </c:manualLayout>
      </c:layout>
      <c:overlay val="0"/>
      <c:spPr>
        <a:noFill/>
        <a:ln w="24745">
          <a:noFill/>
        </a:ln>
      </c:spPr>
    </c:title>
    <c:autoTitleDeleted val="0"/>
    <c:plotArea>
      <c:layout>
        <c:manualLayout>
          <c:layoutTarget val="inner"/>
          <c:xMode val="edge"/>
          <c:yMode val="edge"/>
          <c:x val="0.15827338129496557"/>
          <c:y val="0.26363636363636361"/>
          <c:w val="0.80575539568345744"/>
          <c:h val="0.49545454545454842"/>
        </c:manualLayout>
      </c:layout>
      <c:scatterChart>
        <c:scatterStyle val="lineMarker"/>
        <c:varyColors val="0"/>
        <c:ser>
          <c:idx val="1"/>
          <c:order val="0"/>
          <c:tx>
            <c:strRef>
              <c:f>Sheet1!$A$2</c:f>
              <c:strCache>
                <c:ptCount val="1"/>
                <c:pt idx="0">
                  <c:v>East</c:v>
                </c:pt>
              </c:strCache>
            </c:strRef>
          </c:tx>
          <c:spPr>
            <a:ln w="27838">
              <a:noFill/>
            </a:ln>
          </c:spPr>
          <c:marker>
            <c:symbol val="diamond"/>
            <c:size val="4"/>
            <c:spPr>
              <a:solidFill>
                <a:srgbClr val="FF0000"/>
              </a:solidFill>
              <a:ln>
                <a:solidFill>
                  <a:srgbClr val="FF0000"/>
                </a:solidFill>
                <a:prstDash val="solid"/>
              </a:ln>
            </c:spPr>
          </c:marker>
          <c:xVal>
            <c:numRef>
              <c:f>Sheet1!$B$1:$AG$1</c:f>
              <c:numCache>
                <c:formatCode>General</c:formatCode>
                <c:ptCount val="32"/>
                <c:pt idx="0">
                  <c:v>0.30000000000000032</c:v>
                </c:pt>
                <c:pt idx="1">
                  <c:v>0.5</c:v>
                </c:pt>
                <c:pt idx="2">
                  <c:v>0.60000000000000064</c:v>
                </c:pt>
                <c:pt idx="3">
                  <c:v>0.8</c:v>
                </c:pt>
                <c:pt idx="4">
                  <c:v>1</c:v>
                </c:pt>
                <c:pt idx="5">
                  <c:v>1.1000000000000001</c:v>
                </c:pt>
                <c:pt idx="6">
                  <c:v>1.2</c:v>
                </c:pt>
                <c:pt idx="7">
                  <c:v>1.4</c:v>
                </c:pt>
                <c:pt idx="8">
                  <c:v>1.5</c:v>
                </c:pt>
                <c:pt idx="9">
                  <c:v>1.7000000000000002</c:v>
                </c:pt>
                <c:pt idx="10">
                  <c:v>1.9000000000000001</c:v>
                </c:pt>
                <c:pt idx="11">
                  <c:v>2.1</c:v>
                </c:pt>
                <c:pt idx="12">
                  <c:v>2.2999999999999998</c:v>
                </c:pt>
                <c:pt idx="13">
                  <c:v>2.6</c:v>
                </c:pt>
                <c:pt idx="14">
                  <c:v>2.7</c:v>
                </c:pt>
                <c:pt idx="15">
                  <c:v>2.9</c:v>
                </c:pt>
                <c:pt idx="16">
                  <c:v>3</c:v>
                </c:pt>
                <c:pt idx="17">
                  <c:v>2.2000000000000002</c:v>
                </c:pt>
                <c:pt idx="18">
                  <c:v>2</c:v>
                </c:pt>
                <c:pt idx="19">
                  <c:v>2.4</c:v>
                </c:pt>
                <c:pt idx="20">
                  <c:v>2.5</c:v>
                </c:pt>
                <c:pt idx="21">
                  <c:v>1.6</c:v>
                </c:pt>
                <c:pt idx="22">
                  <c:v>2.8</c:v>
                </c:pt>
                <c:pt idx="23">
                  <c:v>3.1</c:v>
                </c:pt>
                <c:pt idx="24">
                  <c:v>3.2</c:v>
                </c:pt>
                <c:pt idx="25">
                  <c:v>3.4</c:v>
                </c:pt>
                <c:pt idx="26">
                  <c:v>3.5</c:v>
                </c:pt>
                <c:pt idx="27">
                  <c:v>3.6</c:v>
                </c:pt>
                <c:pt idx="28">
                  <c:v>3.7</c:v>
                </c:pt>
                <c:pt idx="29">
                  <c:v>3.8</c:v>
                </c:pt>
                <c:pt idx="30">
                  <c:v>3.9</c:v>
                </c:pt>
                <c:pt idx="31">
                  <c:v>4</c:v>
                </c:pt>
              </c:numCache>
            </c:numRef>
          </c:xVal>
          <c:yVal>
            <c:numRef>
              <c:f>Sheet1!$B$2:$AG$2</c:f>
              <c:numCache>
                <c:formatCode>General</c:formatCode>
                <c:ptCount val="32"/>
                <c:pt idx="0">
                  <c:v>44</c:v>
                </c:pt>
                <c:pt idx="1">
                  <c:v>34</c:v>
                </c:pt>
                <c:pt idx="2">
                  <c:v>29</c:v>
                </c:pt>
                <c:pt idx="3">
                  <c:v>44</c:v>
                </c:pt>
                <c:pt idx="4">
                  <c:v>15</c:v>
                </c:pt>
                <c:pt idx="5">
                  <c:v>42</c:v>
                </c:pt>
                <c:pt idx="6">
                  <c:v>30</c:v>
                </c:pt>
                <c:pt idx="7">
                  <c:v>44</c:v>
                </c:pt>
                <c:pt idx="8">
                  <c:v>5</c:v>
                </c:pt>
                <c:pt idx="9">
                  <c:v>12</c:v>
                </c:pt>
                <c:pt idx="10">
                  <c:v>20</c:v>
                </c:pt>
                <c:pt idx="11">
                  <c:v>40</c:v>
                </c:pt>
                <c:pt idx="12">
                  <c:v>40</c:v>
                </c:pt>
                <c:pt idx="13">
                  <c:v>35</c:v>
                </c:pt>
                <c:pt idx="14">
                  <c:v>18</c:v>
                </c:pt>
                <c:pt idx="15">
                  <c:v>32</c:v>
                </c:pt>
                <c:pt idx="16">
                  <c:v>40</c:v>
                </c:pt>
                <c:pt idx="17">
                  <c:v>44</c:v>
                </c:pt>
                <c:pt idx="18">
                  <c:v>44</c:v>
                </c:pt>
                <c:pt idx="19">
                  <c:v>15</c:v>
                </c:pt>
                <c:pt idx="20">
                  <c:v>25</c:v>
                </c:pt>
                <c:pt idx="21">
                  <c:v>32</c:v>
                </c:pt>
                <c:pt idx="22">
                  <c:v>18</c:v>
                </c:pt>
                <c:pt idx="23">
                  <c:v>10</c:v>
                </c:pt>
                <c:pt idx="24">
                  <c:v>19</c:v>
                </c:pt>
                <c:pt idx="25">
                  <c:v>44</c:v>
                </c:pt>
                <c:pt idx="26">
                  <c:v>14</c:v>
                </c:pt>
                <c:pt idx="27">
                  <c:v>31</c:v>
                </c:pt>
                <c:pt idx="28">
                  <c:v>10</c:v>
                </c:pt>
                <c:pt idx="29">
                  <c:v>25</c:v>
                </c:pt>
                <c:pt idx="30">
                  <c:v>30</c:v>
                </c:pt>
                <c:pt idx="31">
                  <c:v>40</c:v>
                </c:pt>
              </c:numCache>
            </c:numRef>
          </c:yVal>
          <c:smooth val="0"/>
          <c:extLst xmlns:c16r2="http://schemas.microsoft.com/office/drawing/2015/06/chart">
            <c:ext xmlns:c16="http://schemas.microsoft.com/office/drawing/2014/chart" uri="{C3380CC4-5D6E-409C-BE32-E72D297353CC}">
              <c16:uniqueId val="{00000000-2F86-487A-B8AA-18C7A0BF18D3}"/>
            </c:ext>
          </c:extLst>
        </c:ser>
        <c:dLbls>
          <c:showLegendKey val="0"/>
          <c:showVal val="0"/>
          <c:showCatName val="0"/>
          <c:showSerName val="0"/>
          <c:showPercent val="0"/>
          <c:showBubbleSize val="0"/>
        </c:dLbls>
        <c:axId val="246981616"/>
        <c:axId val="246985536"/>
      </c:scatterChart>
      <c:valAx>
        <c:axId val="246981616"/>
        <c:scaling>
          <c:orientation val="minMax"/>
        </c:scaling>
        <c:delete val="0"/>
        <c:axPos val="b"/>
        <c:title>
          <c:tx>
            <c:rich>
              <a:bodyPr/>
              <a:lstStyle/>
              <a:p>
                <a:pPr algn="ctr" rtl="1">
                  <a:defRPr lang="fa-IR" sz="1600" b="0" i="0" u="none" strike="noStrike" kern="1200" baseline="0">
                    <a:solidFill>
                      <a:srgbClr val="0000FF"/>
                    </a:solidFill>
                    <a:latin typeface="Titr Mazar"/>
                    <a:ea typeface="Titr Mazar"/>
                    <a:cs typeface="B Zar" pitchFamily="2" charset="-78"/>
                  </a:defRPr>
                </a:pPr>
                <a:r>
                  <a:rPr lang="fa-IR" sz="1600" b="0" i="0" u="none" strike="noStrike" kern="1200" baseline="0">
                    <a:solidFill>
                      <a:srgbClr val="0000FF"/>
                    </a:solidFill>
                    <a:latin typeface="Titr Mazar"/>
                    <a:ea typeface="Titr Mazar"/>
                    <a:cs typeface="B Zar" pitchFamily="2" charset="-78"/>
                  </a:rPr>
                  <a:t>متغير مستقل</a:t>
                </a:r>
              </a:p>
            </c:rich>
          </c:tx>
          <c:layout>
            <c:manualLayout>
              <c:xMode val="edge"/>
              <c:yMode val="edge"/>
              <c:x val="0.46522781774580585"/>
              <c:y val="0.8545454545454596"/>
            </c:manualLayout>
          </c:layout>
          <c:overlay val="0"/>
          <c:spPr>
            <a:noFill/>
            <a:ln w="24745">
              <a:noFill/>
            </a:ln>
          </c:spPr>
        </c:title>
        <c:numFmt formatCode="General" sourceLinked="1"/>
        <c:majorTickMark val="out"/>
        <c:minorTickMark val="none"/>
        <c:tickLblPos val="nextTo"/>
        <c:spPr>
          <a:ln w="3093">
            <a:solidFill>
              <a:schemeClr val="tx1"/>
            </a:solidFill>
            <a:prstDash val="solid"/>
          </a:ln>
        </c:spPr>
        <c:txPr>
          <a:bodyPr rot="0" vert="horz"/>
          <a:lstStyle/>
          <a:p>
            <a:pPr>
              <a:defRPr sz="585" b="1" i="0" u="none" strike="noStrike" baseline="0">
                <a:solidFill>
                  <a:schemeClr val="tx1"/>
                </a:solidFill>
                <a:latin typeface="Arial"/>
                <a:ea typeface="Arial"/>
                <a:cs typeface="Arial"/>
              </a:defRPr>
            </a:pPr>
            <a:endParaRPr lang="en-US"/>
          </a:p>
        </c:txPr>
        <c:crossAx val="246985536"/>
        <c:crosses val="autoZero"/>
        <c:crossBetween val="midCat"/>
      </c:valAx>
      <c:valAx>
        <c:axId val="246985536"/>
        <c:scaling>
          <c:orientation val="minMax"/>
          <c:max val="45"/>
        </c:scaling>
        <c:delete val="0"/>
        <c:axPos val="l"/>
        <c:title>
          <c:tx>
            <c:rich>
              <a:bodyPr/>
              <a:lstStyle/>
              <a:p>
                <a:pPr algn="ctr" rtl="1">
                  <a:defRPr lang="fa-IR" sz="1600" b="0" i="0" u="none" strike="noStrike" kern="1200" baseline="0">
                    <a:solidFill>
                      <a:srgbClr val="0000FF"/>
                    </a:solidFill>
                    <a:latin typeface="Titr Mazar"/>
                    <a:ea typeface="Titr Mazar"/>
                    <a:cs typeface="B Zar" pitchFamily="2" charset="-78"/>
                  </a:defRPr>
                </a:pPr>
                <a:r>
                  <a:rPr lang="fa-IR" sz="1600" b="0" i="0" u="none" strike="noStrike" kern="1200" baseline="0">
                    <a:solidFill>
                      <a:srgbClr val="0000FF"/>
                    </a:solidFill>
                    <a:latin typeface="Titr Mazar"/>
                    <a:ea typeface="Titr Mazar"/>
                    <a:cs typeface="B Zar" pitchFamily="2" charset="-78"/>
                  </a:rPr>
                  <a:t>متغير وابسته</a:t>
                </a:r>
              </a:p>
            </c:rich>
          </c:tx>
          <c:layout>
            <c:manualLayout>
              <c:xMode val="edge"/>
              <c:yMode val="edge"/>
              <c:x val="0"/>
              <c:y val="0.32727272727273077"/>
            </c:manualLayout>
          </c:layout>
          <c:overlay val="0"/>
          <c:spPr>
            <a:noFill/>
            <a:ln w="24745">
              <a:noFill/>
            </a:ln>
          </c:spPr>
        </c:title>
        <c:numFmt formatCode="General" sourceLinked="1"/>
        <c:majorTickMark val="out"/>
        <c:minorTickMark val="none"/>
        <c:tickLblPos val="nextTo"/>
        <c:spPr>
          <a:ln w="3093">
            <a:solidFill>
              <a:schemeClr val="tx1"/>
            </a:solidFill>
            <a:prstDash val="solid"/>
          </a:ln>
        </c:spPr>
        <c:txPr>
          <a:bodyPr rot="0" vert="horz"/>
          <a:lstStyle/>
          <a:p>
            <a:pPr>
              <a:defRPr sz="585" b="1" i="0" u="none" strike="noStrike" baseline="0">
                <a:solidFill>
                  <a:schemeClr val="tx1"/>
                </a:solidFill>
                <a:latin typeface="Arial"/>
                <a:ea typeface="Arial"/>
                <a:cs typeface="Arial"/>
              </a:defRPr>
            </a:pPr>
            <a:endParaRPr lang="en-US"/>
          </a:p>
        </c:txPr>
        <c:crossAx val="246981616"/>
        <c:crosses val="autoZero"/>
        <c:crossBetween val="midCat"/>
        <c:majorUnit val="5"/>
      </c:valAx>
      <c:spPr>
        <a:noFill/>
        <a:ln w="24745">
          <a:noFill/>
        </a:ln>
      </c:spPr>
    </c:plotArea>
    <c:plotVisOnly val="1"/>
    <c:dispBlanksAs val="gap"/>
    <c:showDLblsOverMax val="0"/>
  </c:chart>
  <c:spPr>
    <a:noFill/>
    <a:ln>
      <a:noFill/>
    </a:ln>
  </c:spPr>
  <c:txPr>
    <a:bodyPr/>
    <a:lstStyle/>
    <a:p>
      <a:pPr>
        <a:defRPr sz="974" b="0" i="0" u="none" strike="noStrike" baseline="0">
          <a:solidFill>
            <a:schemeClr val="tx1"/>
          </a:solidFill>
          <a:latin typeface="Arial"/>
          <a:ea typeface="Arial"/>
          <a:cs typeface="Aria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574" b="0" i="0" u="none" strike="noStrike" baseline="0">
                <a:solidFill>
                  <a:srgbClr val="0000FF"/>
                </a:solidFill>
                <a:latin typeface="Titr Mazar"/>
                <a:ea typeface="Titr Mazar"/>
                <a:cs typeface="Titr Mazar"/>
              </a:defRPr>
            </a:pPr>
            <a:r>
              <a:rPr lang="fa-IR" sz="1800" b="0" i="0" u="none" strike="noStrike" kern="1200" baseline="0" dirty="0">
                <a:solidFill>
                  <a:srgbClr val="0000FF"/>
                </a:solidFill>
                <a:latin typeface="Titr Mazar"/>
                <a:ea typeface="Titr Mazar"/>
                <a:cs typeface="B Zar" pitchFamily="2" charset="-78"/>
              </a:rPr>
              <a:t>نمودار پراكندگي با همبستگي مثبت</a:t>
            </a:r>
          </a:p>
        </c:rich>
      </c:tx>
      <c:layout>
        <c:manualLayout>
          <c:xMode val="edge"/>
          <c:yMode val="edge"/>
          <c:x val="0.24460431654676396"/>
          <c:y val="0"/>
        </c:manualLayout>
      </c:layout>
      <c:overlay val="0"/>
      <c:spPr>
        <a:noFill/>
        <a:ln w="28552">
          <a:noFill/>
        </a:ln>
      </c:spPr>
    </c:title>
    <c:autoTitleDeleted val="0"/>
    <c:plotArea>
      <c:layout>
        <c:manualLayout>
          <c:layoutTarget val="inner"/>
          <c:xMode val="edge"/>
          <c:yMode val="edge"/>
          <c:x val="0.15827338129496557"/>
          <c:y val="0.2681818181818183"/>
          <c:w val="0.80575539568345744"/>
          <c:h val="0.52272727272727271"/>
        </c:manualLayout>
      </c:layout>
      <c:scatterChart>
        <c:scatterStyle val="lineMarker"/>
        <c:varyColors val="0"/>
        <c:ser>
          <c:idx val="1"/>
          <c:order val="0"/>
          <c:tx>
            <c:strRef>
              <c:f>Sheet1!$A$2</c:f>
              <c:strCache>
                <c:ptCount val="1"/>
                <c:pt idx="0">
                  <c:v>East</c:v>
                </c:pt>
              </c:strCache>
            </c:strRef>
          </c:tx>
          <c:spPr>
            <a:ln w="32121">
              <a:noFill/>
            </a:ln>
          </c:spPr>
          <c:marker>
            <c:symbol val="diamond"/>
            <c:size val="5"/>
            <c:spPr>
              <a:solidFill>
                <a:srgbClr val="FF0000"/>
              </a:solidFill>
              <a:ln>
                <a:solidFill>
                  <a:srgbClr val="FF0000"/>
                </a:solidFill>
                <a:prstDash val="solid"/>
              </a:ln>
            </c:spPr>
          </c:marker>
          <c:xVal>
            <c:numRef>
              <c:f>Sheet1!$B$1:$AG$1</c:f>
              <c:numCache>
                <c:formatCode>General</c:formatCode>
                <c:ptCount val="32"/>
                <c:pt idx="0">
                  <c:v>0.30000000000000032</c:v>
                </c:pt>
                <c:pt idx="1">
                  <c:v>0.5</c:v>
                </c:pt>
                <c:pt idx="2">
                  <c:v>0.60000000000000064</c:v>
                </c:pt>
                <c:pt idx="3">
                  <c:v>0.8</c:v>
                </c:pt>
                <c:pt idx="4">
                  <c:v>1</c:v>
                </c:pt>
                <c:pt idx="5">
                  <c:v>1.1000000000000001</c:v>
                </c:pt>
                <c:pt idx="6">
                  <c:v>1.2</c:v>
                </c:pt>
                <c:pt idx="7">
                  <c:v>1.4</c:v>
                </c:pt>
                <c:pt idx="8">
                  <c:v>1.5</c:v>
                </c:pt>
                <c:pt idx="9">
                  <c:v>1.7</c:v>
                </c:pt>
                <c:pt idx="10">
                  <c:v>1.9000000000000001</c:v>
                </c:pt>
                <c:pt idx="11">
                  <c:v>2.1</c:v>
                </c:pt>
                <c:pt idx="12">
                  <c:v>2.2999999999999998</c:v>
                </c:pt>
                <c:pt idx="13">
                  <c:v>2.6</c:v>
                </c:pt>
                <c:pt idx="14">
                  <c:v>2.7</c:v>
                </c:pt>
                <c:pt idx="15">
                  <c:v>2.9</c:v>
                </c:pt>
                <c:pt idx="16">
                  <c:v>3</c:v>
                </c:pt>
                <c:pt idx="17">
                  <c:v>2.2000000000000002</c:v>
                </c:pt>
                <c:pt idx="18">
                  <c:v>2</c:v>
                </c:pt>
                <c:pt idx="19">
                  <c:v>2.4</c:v>
                </c:pt>
                <c:pt idx="20">
                  <c:v>2.5</c:v>
                </c:pt>
                <c:pt idx="21">
                  <c:v>1.6</c:v>
                </c:pt>
                <c:pt idx="22">
                  <c:v>2.8</c:v>
                </c:pt>
                <c:pt idx="23">
                  <c:v>3.1</c:v>
                </c:pt>
                <c:pt idx="24">
                  <c:v>3.2</c:v>
                </c:pt>
                <c:pt idx="25">
                  <c:v>3.4</c:v>
                </c:pt>
                <c:pt idx="26">
                  <c:v>3.5</c:v>
                </c:pt>
                <c:pt idx="27">
                  <c:v>3.6</c:v>
                </c:pt>
                <c:pt idx="28">
                  <c:v>3.7</c:v>
                </c:pt>
                <c:pt idx="29">
                  <c:v>3.8</c:v>
                </c:pt>
                <c:pt idx="30">
                  <c:v>3.9</c:v>
                </c:pt>
                <c:pt idx="31">
                  <c:v>4</c:v>
                </c:pt>
              </c:numCache>
            </c:numRef>
          </c:xVal>
          <c:yVal>
            <c:numRef>
              <c:f>Sheet1!$B$2:$AG$2</c:f>
              <c:numCache>
                <c:formatCode>General</c:formatCode>
                <c:ptCount val="32"/>
                <c:pt idx="0">
                  <c:v>10</c:v>
                </c:pt>
                <c:pt idx="1">
                  <c:v>8</c:v>
                </c:pt>
                <c:pt idx="2">
                  <c:v>17</c:v>
                </c:pt>
                <c:pt idx="3">
                  <c:v>6</c:v>
                </c:pt>
                <c:pt idx="4">
                  <c:v>14</c:v>
                </c:pt>
                <c:pt idx="5">
                  <c:v>20</c:v>
                </c:pt>
                <c:pt idx="6">
                  <c:v>14</c:v>
                </c:pt>
                <c:pt idx="7">
                  <c:v>25</c:v>
                </c:pt>
                <c:pt idx="8">
                  <c:v>17</c:v>
                </c:pt>
                <c:pt idx="9">
                  <c:v>24</c:v>
                </c:pt>
                <c:pt idx="10">
                  <c:v>21</c:v>
                </c:pt>
                <c:pt idx="11">
                  <c:v>22</c:v>
                </c:pt>
                <c:pt idx="12">
                  <c:v>19</c:v>
                </c:pt>
                <c:pt idx="13">
                  <c:v>20</c:v>
                </c:pt>
                <c:pt idx="14">
                  <c:v>23</c:v>
                </c:pt>
                <c:pt idx="15">
                  <c:v>25</c:v>
                </c:pt>
                <c:pt idx="16">
                  <c:v>32</c:v>
                </c:pt>
                <c:pt idx="17">
                  <c:v>32</c:v>
                </c:pt>
                <c:pt idx="18">
                  <c:v>25</c:v>
                </c:pt>
                <c:pt idx="19">
                  <c:v>25</c:v>
                </c:pt>
                <c:pt idx="20">
                  <c:v>34</c:v>
                </c:pt>
                <c:pt idx="21">
                  <c:v>28</c:v>
                </c:pt>
                <c:pt idx="22">
                  <c:v>34</c:v>
                </c:pt>
                <c:pt idx="23">
                  <c:v>35</c:v>
                </c:pt>
                <c:pt idx="24">
                  <c:v>33</c:v>
                </c:pt>
                <c:pt idx="25">
                  <c:v>35</c:v>
                </c:pt>
                <c:pt idx="26">
                  <c:v>34</c:v>
                </c:pt>
                <c:pt idx="27">
                  <c:v>31</c:v>
                </c:pt>
                <c:pt idx="28">
                  <c:v>35</c:v>
                </c:pt>
                <c:pt idx="29">
                  <c:v>36</c:v>
                </c:pt>
                <c:pt idx="30">
                  <c:v>38</c:v>
                </c:pt>
                <c:pt idx="31">
                  <c:v>37</c:v>
                </c:pt>
              </c:numCache>
            </c:numRef>
          </c:yVal>
          <c:smooth val="0"/>
          <c:extLst xmlns:c16r2="http://schemas.microsoft.com/office/drawing/2015/06/chart">
            <c:ext xmlns:c16="http://schemas.microsoft.com/office/drawing/2014/chart" uri="{C3380CC4-5D6E-409C-BE32-E72D297353CC}">
              <c16:uniqueId val="{00000000-EBC2-489A-8353-8A9F86C990D8}"/>
            </c:ext>
          </c:extLst>
        </c:ser>
        <c:dLbls>
          <c:showLegendKey val="0"/>
          <c:showVal val="0"/>
          <c:showCatName val="0"/>
          <c:showSerName val="0"/>
          <c:showPercent val="0"/>
          <c:showBubbleSize val="0"/>
        </c:dLbls>
        <c:axId val="247026416"/>
        <c:axId val="247028656"/>
      </c:scatterChart>
      <c:valAx>
        <c:axId val="247026416"/>
        <c:scaling>
          <c:orientation val="minMax"/>
        </c:scaling>
        <c:delete val="0"/>
        <c:axPos val="b"/>
        <c:title>
          <c:tx>
            <c:rich>
              <a:bodyPr/>
              <a:lstStyle/>
              <a:p>
                <a:pPr algn="ctr" rtl="1">
                  <a:defRPr lang="fa-IR" sz="1600" b="0" i="0" u="none" strike="noStrike" kern="1200" baseline="0">
                    <a:solidFill>
                      <a:srgbClr val="0000FF"/>
                    </a:solidFill>
                    <a:latin typeface="Titr Mazar"/>
                    <a:ea typeface="Titr Mazar"/>
                    <a:cs typeface="B Zar" pitchFamily="2" charset="-78"/>
                  </a:defRPr>
                </a:pPr>
                <a:r>
                  <a:rPr lang="fa-IR" sz="1600" b="0" i="0" u="none" strike="noStrike" kern="1200" baseline="0">
                    <a:solidFill>
                      <a:srgbClr val="0000FF"/>
                    </a:solidFill>
                    <a:latin typeface="Titr Mazar"/>
                    <a:ea typeface="Titr Mazar"/>
                    <a:cs typeface="B Zar" pitchFamily="2" charset="-78"/>
                  </a:rPr>
                  <a:t>متغير مستقل</a:t>
                </a:r>
              </a:p>
            </c:rich>
          </c:tx>
          <c:layout>
            <c:manualLayout>
              <c:xMode val="edge"/>
              <c:yMode val="edge"/>
              <c:x val="0.46522781774580585"/>
              <c:y val="0.8545454545454596"/>
            </c:manualLayout>
          </c:layout>
          <c:overlay val="0"/>
          <c:spPr>
            <a:noFill/>
            <a:ln w="28552">
              <a:noFill/>
            </a:ln>
          </c:spPr>
        </c:title>
        <c:numFmt formatCode="General" sourceLinked="1"/>
        <c:majorTickMark val="out"/>
        <c:minorTickMark val="none"/>
        <c:tickLblPos val="nextTo"/>
        <c:spPr>
          <a:ln w="3569">
            <a:solidFill>
              <a:schemeClr val="tx1"/>
            </a:solidFill>
            <a:prstDash val="solid"/>
          </a:ln>
        </c:spPr>
        <c:txPr>
          <a:bodyPr rot="0" vert="horz"/>
          <a:lstStyle/>
          <a:p>
            <a:pPr>
              <a:defRPr sz="674" b="1" i="0" u="none" strike="noStrike" baseline="0">
                <a:solidFill>
                  <a:schemeClr val="tx1"/>
                </a:solidFill>
                <a:latin typeface="Arial"/>
                <a:ea typeface="Arial"/>
                <a:cs typeface="Arial"/>
              </a:defRPr>
            </a:pPr>
            <a:endParaRPr lang="en-US"/>
          </a:p>
        </c:txPr>
        <c:crossAx val="247028656"/>
        <c:crosses val="autoZero"/>
        <c:crossBetween val="midCat"/>
      </c:valAx>
      <c:valAx>
        <c:axId val="247028656"/>
        <c:scaling>
          <c:orientation val="minMax"/>
          <c:max val="38"/>
        </c:scaling>
        <c:delete val="0"/>
        <c:axPos val="l"/>
        <c:title>
          <c:tx>
            <c:rich>
              <a:bodyPr/>
              <a:lstStyle/>
              <a:p>
                <a:pPr algn="ctr" rtl="1">
                  <a:defRPr lang="fa-IR" sz="1600" b="0" i="0" u="none" strike="noStrike" kern="1200" baseline="0">
                    <a:solidFill>
                      <a:srgbClr val="0000FF"/>
                    </a:solidFill>
                    <a:latin typeface="Titr Mazar"/>
                    <a:ea typeface="Titr Mazar"/>
                    <a:cs typeface="B Zar" pitchFamily="2" charset="-78"/>
                  </a:defRPr>
                </a:pPr>
                <a:r>
                  <a:rPr lang="fa-IR" sz="1600" b="0" i="0" u="none" strike="noStrike" kern="1200" baseline="0">
                    <a:solidFill>
                      <a:srgbClr val="0000FF"/>
                    </a:solidFill>
                    <a:latin typeface="Titr Mazar"/>
                    <a:ea typeface="Titr Mazar"/>
                    <a:cs typeface="B Zar" pitchFamily="2" charset="-78"/>
                  </a:rPr>
                  <a:t>متغير وابسته</a:t>
                </a:r>
              </a:p>
            </c:rich>
          </c:tx>
          <c:layout>
            <c:manualLayout>
              <c:xMode val="edge"/>
              <c:yMode val="edge"/>
              <c:x val="0"/>
              <c:y val="0.34545454545454768"/>
            </c:manualLayout>
          </c:layout>
          <c:overlay val="0"/>
          <c:spPr>
            <a:noFill/>
            <a:ln w="28552">
              <a:noFill/>
            </a:ln>
          </c:spPr>
        </c:title>
        <c:numFmt formatCode="General" sourceLinked="1"/>
        <c:majorTickMark val="out"/>
        <c:minorTickMark val="none"/>
        <c:tickLblPos val="nextTo"/>
        <c:spPr>
          <a:ln w="3569">
            <a:solidFill>
              <a:schemeClr val="tx1"/>
            </a:solidFill>
            <a:prstDash val="solid"/>
          </a:ln>
        </c:spPr>
        <c:txPr>
          <a:bodyPr rot="0" vert="horz"/>
          <a:lstStyle/>
          <a:p>
            <a:pPr>
              <a:defRPr sz="674" b="1" i="0" u="none" strike="noStrike" baseline="0">
                <a:solidFill>
                  <a:schemeClr val="tx1"/>
                </a:solidFill>
                <a:latin typeface="Arial"/>
                <a:ea typeface="Arial"/>
                <a:cs typeface="Arial"/>
              </a:defRPr>
            </a:pPr>
            <a:endParaRPr lang="en-US"/>
          </a:p>
        </c:txPr>
        <c:crossAx val="247026416"/>
        <c:crosses val="autoZero"/>
        <c:crossBetween val="midCat"/>
        <c:majorUnit val="5"/>
      </c:valAx>
      <c:spPr>
        <a:noFill/>
        <a:ln w="28552">
          <a:noFill/>
        </a:ln>
      </c:spPr>
    </c:plotArea>
    <c:plotVisOnly val="1"/>
    <c:dispBlanksAs val="gap"/>
    <c:showDLblsOverMax val="0"/>
  </c:chart>
  <c:spPr>
    <a:noFill/>
    <a:ln>
      <a:noFill/>
    </a:ln>
  </c:spPr>
  <c:txPr>
    <a:bodyPr/>
    <a:lstStyle/>
    <a:p>
      <a:pPr>
        <a:defRPr sz="1124" b="0" i="0" u="none" strike="noStrike" baseline="0">
          <a:solidFill>
            <a:schemeClr val="tx1"/>
          </a:solidFill>
          <a:latin typeface="Arial"/>
          <a:ea typeface="Arial"/>
          <a:cs typeface="Arial"/>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 Id="rId4" Type="http://schemas.openxmlformats.org/officeDocument/2006/relationships/image" Target="../media/image3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47.wmf"/><Relationship Id="rId4" Type="http://schemas.openxmlformats.org/officeDocument/2006/relationships/image" Target="../media/image50.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image" Target="../media/image52.wmf"/><Relationship Id="rId1" Type="http://schemas.openxmlformats.org/officeDocument/2006/relationships/image" Target="../media/image51.wmf"/><Relationship Id="rId6" Type="http://schemas.openxmlformats.org/officeDocument/2006/relationships/image" Target="../media/image56.wmf"/><Relationship Id="rId5" Type="http://schemas.openxmlformats.org/officeDocument/2006/relationships/image" Target="../media/image55.wmf"/><Relationship Id="rId4" Type="http://schemas.openxmlformats.org/officeDocument/2006/relationships/image" Target="../media/image54.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61.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63.wmf"/><Relationship Id="rId7" Type="http://schemas.openxmlformats.org/officeDocument/2006/relationships/image" Target="../media/image67.wmf"/><Relationship Id="rId2" Type="http://schemas.openxmlformats.org/officeDocument/2006/relationships/image" Target="../media/image62.wmf"/><Relationship Id="rId1" Type="http://schemas.openxmlformats.org/officeDocument/2006/relationships/image" Target="../media/image23.wmf"/><Relationship Id="rId6" Type="http://schemas.openxmlformats.org/officeDocument/2006/relationships/image" Target="../media/image66.wmf"/><Relationship Id="rId5" Type="http://schemas.openxmlformats.org/officeDocument/2006/relationships/image" Target="../media/image65.wmf"/><Relationship Id="rId4" Type="http://schemas.openxmlformats.org/officeDocument/2006/relationships/image" Target="../media/image64.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image" Target="../media/image69.wmf"/><Relationship Id="rId1" Type="http://schemas.openxmlformats.org/officeDocument/2006/relationships/image" Target="../media/image68.wmf"/><Relationship Id="rId6" Type="http://schemas.openxmlformats.org/officeDocument/2006/relationships/image" Target="../media/image73.wmf"/><Relationship Id="rId5" Type="http://schemas.openxmlformats.org/officeDocument/2006/relationships/image" Target="../media/image72.wmf"/><Relationship Id="rId4" Type="http://schemas.openxmlformats.org/officeDocument/2006/relationships/image" Target="../media/image7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7.wmf"/><Relationship Id="rId1" Type="http://schemas.openxmlformats.org/officeDocument/2006/relationships/image" Target="../media/image6.wmf"/><Relationship Id="rId5" Type="http://schemas.openxmlformats.org/officeDocument/2006/relationships/image" Target="../media/image11.wmf"/><Relationship Id="rId4" Type="http://schemas.openxmlformats.org/officeDocument/2006/relationships/image" Target="../media/image10.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77.wmf"/><Relationship Id="rId1" Type="http://schemas.openxmlformats.org/officeDocument/2006/relationships/image" Target="../media/image76.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77.wmf"/><Relationship Id="rId1" Type="http://schemas.openxmlformats.org/officeDocument/2006/relationships/image" Target="../media/image76.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79.wmf"/><Relationship Id="rId1" Type="http://schemas.openxmlformats.org/officeDocument/2006/relationships/image" Target="../media/image78.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82.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84.wmf"/><Relationship Id="rId2" Type="http://schemas.openxmlformats.org/officeDocument/2006/relationships/image" Target="../media/image83.jpeg"/><Relationship Id="rId1" Type="http://schemas.openxmlformats.org/officeDocument/2006/relationships/image" Target="../media/image77.wmf"/><Relationship Id="rId5" Type="http://schemas.openxmlformats.org/officeDocument/2006/relationships/image" Target="../media/image86.wmf"/><Relationship Id="rId4" Type="http://schemas.openxmlformats.org/officeDocument/2006/relationships/image" Target="../media/image85.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88.wmf"/><Relationship Id="rId1" Type="http://schemas.openxmlformats.org/officeDocument/2006/relationships/image" Target="../media/image8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4" Type="http://schemas.openxmlformats.org/officeDocument/2006/relationships/image" Target="../media/image20.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4301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301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301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4301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1DACDA6-76A4-4ED6-87E8-E24014427466}" type="slidenum">
              <a:rPr lang="ar-SA"/>
              <a:pPr>
                <a:defRPr/>
              </a:pPr>
              <a:t>‹#›</a:t>
            </a:fld>
            <a:endParaRPr lang="en-US"/>
          </a:p>
        </p:txBody>
      </p:sp>
    </p:spTree>
    <p:extLst>
      <p:ext uri="{BB962C8B-B14F-4D97-AF65-F5344CB8AC3E}">
        <p14:creationId xmlns:p14="http://schemas.microsoft.com/office/powerpoint/2010/main" val="3805364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1DACDA6-76A4-4ED6-87E8-E24014427466}" type="slidenum">
              <a:rPr lang="ar-SA" smtClean="0"/>
              <a:pPr>
                <a:defRPr/>
              </a:pPr>
              <a:t>4</a:t>
            </a:fld>
            <a:endParaRPr lang="en-US"/>
          </a:p>
        </p:txBody>
      </p:sp>
    </p:spTree>
    <p:extLst>
      <p:ext uri="{BB962C8B-B14F-4D97-AF65-F5344CB8AC3E}">
        <p14:creationId xmlns:p14="http://schemas.microsoft.com/office/powerpoint/2010/main" val="35049715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1DACDA6-76A4-4ED6-87E8-E24014427466}" type="slidenum">
              <a:rPr lang="ar-SA" smtClean="0"/>
              <a:pPr>
                <a:defRPr/>
              </a:pPr>
              <a:t>17</a:t>
            </a:fld>
            <a:endParaRPr lang="en-US"/>
          </a:p>
        </p:txBody>
      </p:sp>
    </p:spTree>
    <p:extLst>
      <p:ext uri="{BB962C8B-B14F-4D97-AF65-F5344CB8AC3E}">
        <p14:creationId xmlns:p14="http://schemas.microsoft.com/office/powerpoint/2010/main" val="3426518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1DACDA6-76A4-4ED6-87E8-E24014427466}" type="slidenum">
              <a:rPr lang="ar-SA" smtClean="0"/>
              <a:pPr>
                <a:defRPr/>
              </a:pPr>
              <a:t>5</a:t>
            </a:fld>
            <a:endParaRPr lang="en-US"/>
          </a:p>
        </p:txBody>
      </p:sp>
    </p:spTree>
    <p:extLst>
      <p:ext uri="{BB962C8B-B14F-4D97-AF65-F5344CB8AC3E}">
        <p14:creationId xmlns:p14="http://schemas.microsoft.com/office/powerpoint/2010/main" val="2791089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1DACDA6-76A4-4ED6-87E8-E24014427466}" type="slidenum">
              <a:rPr lang="ar-SA" smtClean="0"/>
              <a:pPr>
                <a:defRPr/>
              </a:pPr>
              <a:t>6</a:t>
            </a:fld>
            <a:endParaRPr lang="en-US"/>
          </a:p>
        </p:txBody>
      </p:sp>
    </p:spTree>
    <p:extLst>
      <p:ext uri="{BB962C8B-B14F-4D97-AF65-F5344CB8AC3E}">
        <p14:creationId xmlns:p14="http://schemas.microsoft.com/office/powerpoint/2010/main" val="717977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1DACDA6-76A4-4ED6-87E8-E24014427466}" type="slidenum">
              <a:rPr lang="ar-SA" smtClean="0"/>
              <a:pPr>
                <a:defRPr/>
              </a:pPr>
              <a:t>7</a:t>
            </a:fld>
            <a:endParaRPr lang="en-US"/>
          </a:p>
        </p:txBody>
      </p:sp>
    </p:spTree>
    <p:extLst>
      <p:ext uri="{BB962C8B-B14F-4D97-AF65-F5344CB8AC3E}">
        <p14:creationId xmlns:p14="http://schemas.microsoft.com/office/powerpoint/2010/main" val="113482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1DACDA6-76A4-4ED6-87E8-E24014427466}" type="slidenum">
              <a:rPr lang="ar-SA" smtClean="0"/>
              <a:pPr>
                <a:defRPr/>
              </a:pPr>
              <a:t>8</a:t>
            </a:fld>
            <a:endParaRPr lang="en-US"/>
          </a:p>
        </p:txBody>
      </p:sp>
    </p:spTree>
    <p:extLst>
      <p:ext uri="{BB962C8B-B14F-4D97-AF65-F5344CB8AC3E}">
        <p14:creationId xmlns:p14="http://schemas.microsoft.com/office/powerpoint/2010/main" val="8621816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1DACDA6-76A4-4ED6-87E8-E24014427466}" type="slidenum">
              <a:rPr lang="ar-SA" smtClean="0"/>
              <a:pPr>
                <a:defRPr/>
              </a:pPr>
              <a:t>13</a:t>
            </a:fld>
            <a:endParaRPr lang="en-US"/>
          </a:p>
        </p:txBody>
      </p:sp>
    </p:spTree>
    <p:extLst>
      <p:ext uri="{BB962C8B-B14F-4D97-AF65-F5344CB8AC3E}">
        <p14:creationId xmlns:p14="http://schemas.microsoft.com/office/powerpoint/2010/main" val="3926956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1DACDA6-76A4-4ED6-87E8-E24014427466}" type="slidenum">
              <a:rPr lang="ar-SA" smtClean="0"/>
              <a:pPr>
                <a:defRPr/>
              </a:pPr>
              <a:t>14</a:t>
            </a:fld>
            <a:endParaRPr lang="en-US"/>
          </a:p>
        </p:txBody>
      </p:sp>
    </p:spTree>
    <p:extLst>
      <p:ext uri="{BB962C8B-B14F-4D97-AF65-F5344CB8AC3E}">
        <p14:creationId xmlns:p14="http://schemas.microsoft.com/office/powerpoint/2010/main" val="6588418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1DACDA6-76A4-4ED6-87E8-E24014427466}" type="slidenum">
              <a:rPr lang="ar-SA" smtClean="0"/>
              <a:pPr>
                <a:defRPr/>
              </a:pPr>
              <a:t>15</a:t>
            </a:fld>
            <a:endParaRPr lang="en-US"/>
          </a:p>
        </p:txBody>
      </p:sp>
    </p:spTree>
    <p:extLst>
      <p:ext uri="{BB962C8B-B14F-4D97-AF65-F5344CB8AC3E}">
        <p14:creationId xmlns:p14="http://schemas.microsoft.com/office/powerpoint/2010/main" val="2290726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1DACDA6-76A4-4ED6-87E8-E24014427466}" type="slidenum">
              <a:rPr lang="ar-SA" smtClean="0"/>
              <a:pPr>
                <a:defRPr/>
              </a:pPr>
              <a:t>16</a:t>
            </a:fld>
            <a:endParaRPr lang="en-US"/>
          </a:p>
        </p:txBody>
      </p:sp>
    </p:spTree>
    <p:extLst>
      <p:ext uri="{BB962C8B-B14F-4D97-AF65-F5344CB8AC3E}">
        <p14:creationId xmlns:p14="http://schemas.microsoft.com/office/powerpoint/2010/main" val="161787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5ACEDDA-9A77-4EBD-A919-7BF7000CF7ED}" type="slidenum">
              <a:rPr lang="ar-SA"/>
              <a:pPr>
                <a:defRPr/>
              </a:pPr>
              <a:t>‹#›</a:t>
            </a:fld>
            <a:endParaRPr lang="en-US"/>
          </a:p>
        </p:txBody>
      </p:sp>
    </p:spTree>
  </p:cSld>
  <p:clrMapOvr>
    <a:masterClrMapping/>
  </p:clrMapOvr>
  <p:transition spd="slow">
    <p:comb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08DC55F-0189-4BD7-98E3-32D2327B917B}" type="slidenum">
              <a:rPr lang="ar-SA"/>
              <a:pPr>
                <a:defRPr/>
              </a:pPr>
              <a:t>‹#›</a:t>
            </a:fld>
            <a:endParaRPr lang="en-US"/>
          </a:p>
        </p:txBody>
      </p:sp>
    </p:spTree>
  </p:cSld>
  <p:clrMapOvr>
    <a:masterClrMapping/>
  </p:clrMapOvr>
  <p:transition spd="slow">
    <p:comb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187B59D-EE62-4D15-935E-DF2C2FDF486A}" type="slidenum">
              <a:rPr lang="ar-SA"/>
              <a:pPr>
                <a:defRPr/>
              </a:pPr>
              <a:t>‹#›</a:t>
            </a:fld>
            <a:endParaRPr lang="en-US"/>
          </a:p>
        </p:txBody>
      </p:sp>
    </p:spTree>
  </p:cSld>
  <p:clrMapOvr>
    <a:masterClrMapping/>
  </p:clrMapOvr>
  <p:transition spd="slow">
    <p:comb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CF80816-1F68-4552-B05E-27029555BBAA}" type="slidenum">
              <a:rPr lang="ar-SA"/>
              <a:pPr>
                <a:defRPr/>
              </a:pPr>
              <a:t>‹#›</a:t>
            </a:fld>
            <a:endParaRPr lang="en-US"/>
          </a:p>
        </p:txBody>
      </p:sp>
    </p:spTree>
  </p:cSld>
  <p:clrMapOvr>
    <a:masterClrMapping/>
  </p:clrMapOvr>
  <p:transition spd="slow">
    <p:comb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C88459-9DFF-48F1-ACD4-63AAF7D73108}" type="slidenum">
              <a:rPr lang="ar-SA"/>
              <a:pPr>
                <a:defRPr/>
              </a:pPr>
              <a:t>‹#›</a:t>
            </a:fld>
            <a:endParaRPr lang="en-US"/>
          </a:p>
        </p:txBody>
      </p:sp>
    </p:spTree>
  </p:cSld>
  <p:clrMapOvr>
    <a:masterClrMapping/>
  </p:clrMapOvr>
  <p:transition spd="slow">
    <p:comb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2458552-F963-4146-A7BE-3278EB2CA9DB}" type="slidenum">
              <a:rPr lang="ar-SA"/>
              <a:pPr>
                <a:defRPr/>
              </a:pPr>
              <a:t>‹#›</a:t>
            </a:fld>
            <a:endParaRPr lang="en-US"/>
          </a:p>
        </p:txBody>
      </p:sp>
    </p:spTree>
  </p:cSld>
  <p:clrMapOvr>
    <a:masterClrMapping/>
  </p:clrMapOvr>
  <p:transition spd="slow">
    <p:comb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C950F58-434B-4E84-9DB5-B92E84F6F191}" type="slidenum">
              <a:rPr lang="ar-SA"/>
              <a:pPr>
                <a:defRPr/>
              </a:pPr>
              <a:t>‹#›</a:t>
            </a:fld>
            <a:endParaRPr lang="en-US"/>
          </a:p>
        </p:txBody>
      </p:sp>
    </p:spTree>
  </p:cSld>
  <p:clrMapOvr>
    <a:masterClrMapping/>
  </p:clrMapOvr>
  <p:transition spd="slow">
    <p:comb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6B40436-4C2C-42C7-BFF1-A618C99593E1}" type="slidenum">
              <a:rPr lang="ar-SA"/>
              <a:pPr>
                <a:defRPr/>
              </a:pPr>
              <a:t>‹#›</a:t>
            </a:fld>
            <a:endParaRPr lang="en-US"/>
          </a:p>
        </p:txBody>
      </p:sp>
    </p:spTree>
  </p:cSld>
  <p:clrMapOvr>
    <a:masterClrMapping/>
  </p:clrMapOvr>
  <p:transition spd="slow">
    <p:comb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97048BA-1533-4065-9D60-E32D465FE7DE}" type="slidenum">
              <a:rPr lang="ar-SA"/>
              <a:pPr>
                <a:defRPr/>
              </a:pPr>
              <a:t>‹#›</a:t>
            </a:fld>
            <a:endParaRPr lang="en-US"/>
          </a:p>
        </p:txBody>
      </p:sp>
    </p:spTree>
  </p:cSld>
  <p:clrMapOvr>
    <a:masterClrMapping/>
  </p:clrMapOvr>
  <p:transition spd="slow">
    <p:comb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01DDDC4-C550-4336-B543-7B4A63998AC3}" type="slidenum">
              <a:rPr lang="ar-SA"/>
              <a:pPr>
                <a:defRPr/>
              </a:pPr>
              <a:t>‹#›</a:t>
            </a:fld>
            <a:endParaRPr lang="en-US"/>
          </a:p>
        </p:txBody>
      </p:sp>
    </p:spTree>
  </p:cSld>
  <p:clrMapOvr>
    <a:masterClrMapping/>
  </p:clrMapOvr>
  <p:transition spd="slow">
    <p:comb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3810966-B80E-490D-B5AF-0157C9FE4951}" type="slidenum">
              <a:rPr lang="ar-SA"/>
              <a:pPr>
                <a:defRPr/>
              </a:pPr>
              <a:t>‹#›</a:t>
            </a:fld>
            <a:endParaRPr lang="en-US"/>
          </a:p>
        </p:txBody>
      </p:sp>
    </p:spTree>
  </p:cSld>
  <p:clrMapOvr>
    <a:masterClrMapping/>
  </p:clrMapOvr>
  <p:transition spd="slow">
    <p:comb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2189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cs typeface="+mn-cs"/>
              </a:defRPr>
            </a:lvl1pPr>
          </a:lstStyle>
          <a:p>
            <a:pPr>
              <a:defRPr/>
            </a:pPr>
            <a:endParaRPr lang="en-US"/>
          </a:p>
        </p:txBody>
      </p:sp>
      <p:sp>
        <p:nvSpPr>
          <p:cNvPr id="42189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cs typeface="+mn-cs"/>
              </a:defRPr>
            </a:lvl1pPr>
          </a:lstStyle>
          <a:p>
            <a:pPr>
              <a:defRPr/>
            </a:pPr>
            <a:endParaRPr lang="en-US"/>
          </a:p>
        </p:txBody>
      </p:sp>
      <p:sp>
        <p:nvSpPr>
          <p:cNvPr id="42189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cs typeface="+mn-cs"/>
              </a:defRPr>
            </a:lvl1pPr>
          </a:lstStyle>
          <a:p>
            <a:pPr>
              <a:defRPr/>
            </a:pPr>
            <a:fld id="{9F495C0C-E134-416B-8046-6DF6D56E5F7A}" type="slidenum">
              <a:rPr lang="ar-SA"/>
              <a:pPr>
                <a:defRPr/>
              </a:pPr>
              <a:t>‹#›</a:t>
            </a:fld>
            <a:endParaRPr lang="en-US"/>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spd="slow">
    <p:comb dir="vert"/>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7.wmf"/><Relationship Id="rId5" Type="http://schemas.openxmlformats.org/officeDocument/2006/relationships/oleObject" Target="../embeddings/oleObject2.bin"/><Relationship Id="rId4" Type="http://schemas.openxmlformats.org/officeDocument/2006/relationships/image" Target="../media/image6.wmf"/></Relationships>
</file>

<file path=ppt/slides/_rels/slide24.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4.bin"/><Relationship Id="rId7" Type="http://schemas.openxmlformats.org/officeDocument/2006/relationships/oleObject" Target="../embeddings/oleObject6.bin"/><Relationship Id="rId12" Type="http://schemas.openxmlformats.org/officeDocument/2006/relationships/image" Target="../media/image11.w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7.wmf"/><Relationship Id="rId11" Type="http://schemas.openxmlformats.org/officeDocument/2006/relationships/oleObject" Target="../embeddings/oleObject8.bin"/><Relationship Id="rId5" Type="http://schemas.openxmlformats.org/officeDocument/2006/relationships/oleObject" Target="../embeddings/oleObject5.bin"/><Relationship Id="rId10" Type="http://schemas.openxmlformats.org/officeDocument/2006/relationships/image" Target="../media/image10.wmf"/><Relationship Id="rId4" Type="http://schemas.openxmlformats.org/officeDocument/2006/relationships/image" Target="../media/image6.wmf"/><Relationship Id="rId9" Type="http://schemas.openxmlformats.org/officeDocument/2006/relationships/oleObject" Target="../embeddings/oleObject7.bin"/></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image" Target="../media/image12.w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3.wmf"/><Relationship Id="rId5" Type="http://schemas.openxmlformats.org/officeDocument/2006/relationships/oleObject" Target="../embeddings/oleObject11.bin"/><Relationship Id="rId4" Type="http://schemas.openxmlformats.org/officeDocument/2006/relationships/image" Target="../media/image11.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 Id="rId4" Type="http://schemas.openxmlformats.org/officeDocument/2006/relationships/chart" Target="../charts/char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8.wmf"/><Relationship Id="rId5" Type="http://schemas.openxmlformats.org/officeDocument/2006/relationships/oleObject" Target="../embeddings/oleObject14.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16.bin"/></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22.wmf"/><Relationship Id="rId5" Type="http://schemas.openxmlformats.org/officeDocument/2006/relationships/oleObject" Target="../embeddings/oleObject18.bin"/><Relationship Id="rId4" Type="http://schemas.openxmlformats.org/officeDocument/2006/relationships/image" Target="../media/image21.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24.jpeg"/><Relationship Id="rId4" Type="http://schemas.openxmlformats.org/officeDocument/2006/relationships/image" Target="../media/image23.wmf"/></Relationships>
</file>

<file path=ppt/slides/_rels/slide4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27.wmf"/></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31.wmf"/><Relationship Id="rId5" Type="http://schemas.openxmlformats.org/officeDocument/2006/relationships/oleObject" Target="../embeddings/oleObject22.bin"/><Relationship Id="rId4" Type="http://schemas.openxmlformats.org/officeDocument/2006/relationships/image" Target="../media/image30.w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oleObject" Target="../embeddings/oleObject24.bin"/><Relationship Id="rId7" Type="http://schemas.openxmlformats.org/officeDocument/2006/relationships/oleObject" Target="../embeddings/oleObject26.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34.wmf"/><Relationship Id="rId5" Type="http://schemas.openxmlformats.org/officeDocument/2006/relationships/oleObject" Target="../embeddings/oleObject25.bin"/><Relationship Id="rId10" Type="http://schemas.openxmlformats.org/officeDocument/2006/relationships/image" Target="../media/image36.wmf"/><Relationship Id="rId4" Type="http://schemas.openxmlformats.org/officeDocument/2006/relationships/image" Target="../media/image33.wmf"/><Relationship Id="rId9" Type="http://schemas.openxmlformats.org/officeDocument/2006/relationships/oleObject" Target="../embeddings/oleObject27.bin"/></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image" Target="../media/image37.jpeg"/><Relationship Id="rId4" Type="http://schemas.openxmlformats.org/officeDocument/2006/relationships/image" Target="../media/image23.wmf"/></Relationships>
</file>

<file path=ppt/slides/_rels/slide5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image" Target="../media/image40.w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oleObject" Target="../embeddings/oleObject30.bin"/><Relationship Id="rId7" Type="http://schemas.openxmlformats.org/officeDocument/2006/relationships/oleObject" Target="../embeddings/oleObject32.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42.wmf"/><Relationship Id="rId5" Type="http://schemas.openxmlformats.org/officeDocument/2006/relationships/oleObject" Target="../embeddings/oleObject31.bin"/><Relationship Id="rId4" Type="http://schemas.openxmlformats.org/officeDocument/2006/relationships/image" Target="../media/image41.wmf"/></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14.vml"/><Relationship Id="rId5" Type="http://schemas.openxmlformats.org/officeDocument/2006/relationships/image" Target="../media/image44.jpeg"/><Relationship Id="rId4" Type="http://schemas.openxmlformats.org/officeDocument/2006/relationships/image" Target="../media/image23.w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8" Type="http://schemas.openxmlformats.org/officeDocument/2006/relationships/image" Target="../media/image49.wmf"/><Relationship Id="rId3" Type="http://schemas.openxmlformats.org/officeDocument/2006/relationships/oleObject" Target="../embeddings/oleObject34.bin"/><Relationship Id="rId7"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48.wmf"/><Relationship Id="rId5" Type="http://schemas.openxmlformats.org/officeDocument/2006/relationships/oleObject" Target="../embeddings/oleObject35.bin"/><Relationship Id="rId10" Type="http://schemas.openxmlformats.org/officeDocument/2006/relationships/image" Target="../media/image50.wmf"/><Relationship Id="rId4" Type="http://schemas.openxmlformats.org/officeDocument/2006/relationships/image" Target="../media/image47.wmf"/><Relationship Id="rId9" Type="http://schemas.openxmlformats.org/officeDocument/2006/relationships/oleObject" Target="../embeddings/oleObject37.bin"/></Relationships>
</file>

<file path=ppt/slides/_rels/slide69.xml.rels><?xml version="1.0" encoding="UTF-8" standalone="yes"?>
<Relationships xmlns="http://schemas.openxmlformats.org/package/2006/relationships"><Relationship Id="rId8" Type="http://schemas.openxmlformats.org/officeDocument/2006/relationships/image" Target="../media/image53.wmf"/><Relationship Id="rId13" Type="http://schemas.openxmlformats.org/officeDocument/2006/relationships/oleObject" Target="../embeddings/oleObject43.bin"/><Relationship Id="rId3" Type="http://schemas.openxmlformats.org/officeDocument/2006/relationships/oleObject" Target="../embeddings/oleObject38.bin"/><Relationship Id="rId7" Type="http://schemas.openxmlformats.org/officeDocument/2006/relationships/oleObject" Target="../embeddings/oleObject40.bin"/><Relationship Id="rId12" Type="http://schemas.openxmlformats.org/officeDocument/2006/relationships/image" Target="../media/image55.wmf"/><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52.wmf"/><Relationship Id="rId11" Type="http://schemas.openxmlformats.org/officeDocument/2006/relationships/oleObject" Target="../embeddings/oleObject42.bin"/><Relationship Id="rId5" Type="http://schemas.openxmlformats.org/officeDocument/2006/relationships/oleObject" Target="../embeddings/oleObject39.bin"/><Relationship Id="rId10" Type="http://schemas.openxmlformats.org/officeDocument/2006/relationships/image" Target="../media/image54.wmf"/><Relationship Id="rId4" Type="http://schemas.openxmlformats.org/officeDocument/2006/relationships/image" Target="../media/image51.wmf"/><Relationship Id="rId9" Type="http://schemas.openxmlformats.org/officeDocument/2006/relationships/oleObject" Target="../embeddings/oleObject41.bin"/><Relationship Id="rId14" Type="http://schemas.openxmlformats.org/officeDocument/2006/relationships/image" Target="../media/image56.w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1.xml"/><Relationship Id="rId1" Type="http://schemas.openxmlformats.org/officeDocument/2006/relationships/vmlDrawing" Target="../drawings/vmlDrawing17.vml"/><Relationship Id="rId4" Type="http://schemas.openxmlformats.org/officeDocument/2006/relationships/image" Target="../media/image61.wmf"/></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8" Type="http://schemas.openxmlformats.org/officeDocument/2006/relationships/image" Target="../media/image63.wmf"/><Relationship Id="rId13" Type="http://schemas.openxmlformats.org/officeDocument/2006/relationships/oleObject" Target="../embeddings/oleObject50.bin"/><Relationship Id="rId3" Type="http://schemas.openxmlformats.org/officeDocument/2006/relationships/oleObject" Target="../embeddings/oleObject45.bin"/><Relationship Id="rId7" Type="http://schemas.openxmlformats.org/officeDocument/2006/relationships/oleObject" Target="../embeddings/oleObject47.bin"/><Relationship Id="rId12" Type="http://schemas.openxmlformats.org/officeDocument/2006/relationships/image" Target="../media/image65.wmf"/><Relationship Id="rId2" Type="http://schemas.openxmlformats.org/officeDocument/2006/relationships/slideLayout" Target="../slideLayouts/slideLayout7.xml"/><Relationship Id="rId16" Type="http://schemas.openxmlformats.org/officeDocument/2006/relationships/image" Target="../media/image67.wmf"/><Relationship Id="rId1" Type="http://schemas.openxmlformats.org/officeDocument/2006/relationships/vmlDrawing" Target="../drawings/vmlDrawing18.vml"/><Relationship Id="rId6" Type="http://schemas.openxmlformats.org/officeDocument/2006/relationships/image" Target="../media/image62.wmf"/><Relationship Id="rId11" Type="http://schemas.openxmlformats.org/officeDocument/2006/relationships/oleObject" Target="../embeddings/oleObject49.bin"/><Relationship Id="rId5" Type="http://schemas.openxmlformats.org/officeDocument/2006/relationships/oleObject" Target="../embeddings/oleObject46.bin"/><Relationship Id="rId15" Type="http://schemas.openxmlformats.org/officeDocument/2006/relationships/oleObject" Target="../embeddings/oleObject51.bin"/><Relationship Id="rId10" Type="http://schemas.openxmlformats.org/officeDocument/2006/relationships/image" Target="../media/image64.wmf"/><Relationship Id="rId4" Type="http://schemas.openxmlformats.org/officeDocument/2006/relationships/image" Target="../media/image23.wmf"/><Relationship Id="rId9" Type="http://schemas.openxmlformats.org/officeDocument/2006/relationships/oleObject" Target="../embeddings/oleObject48.bin"/><Relationship Id="rId14" Type="http://schemas.openxmlformats.org/officeDocument/2006/relationships/image" Target="../media/image66.wmf"/></Relationships>
</file>

<file path=ppt/slides/_rels/slide7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8" Type="http://schemas.openxmlformats.org/officeDocument/2006/relationships/image" Target="../media/image70.wmf"/><Relationship Id="rId13" Type="http://schemas.openxmlformats.org/officeDocument/2006/relationships/oleObject" Target="../embeddings/oleObject57.bin"/><Relationship Id="rId3" Type="http://schemas.openxmlformats.org/officeDocument/2006/relationships/oleObject" Target="../embeddings/oleObject52.bin"/><Relationship Id="rId7" Type="http://schemas.openxmlformats.org/officeDocument/2006/relationships/oleObject" Target="../embeddings/oleObject54.bin"/><Relationship Id="rId12" Type="http://schemas.openxmlformats.org/officeDocument/2006/relationships/image" Target="../media/image72.w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69.wmf"/><Relationship Id="rId11" Type="http://schemas.openxmlformats.org/officeDocument/2006/relationships/oleObject" Target="../embeddings/oleObject56.bin"/><Relationship Id="rId5" Type="http://schemas.openxmlformats.org/officeDocument/2006/relationships/oleObject" Target="../embeddings/oleObject53.bin"/><Relationship Id="rId10" Type="http://schemas.openxmlformats.org/officeDocument/2006/relationships/image" Target="../media/image71.wmf"/><Relationship Id="rId4" Type="http://schemas.openxmlformats.org/officeDocument/2006/relationships/image" Target="../media/image68.wmf"/><Relationship Id="rId9" Type="http://schemas.openxmlformats.org/officeDocument/2006/relationships/oleObject" Target="../embeddings/oleObject55.bin"/><Relationship Id="rId14" Type="http://schemas.openxmlformats.org/officeDocument/2006/relationships/image" Target="../media/image73.wmf"/></Relationships>
</file>

<file path=ppt/slides/_rels/slide8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58.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23.wmf"/></Relationships>
</file>

<file path=ppt/slides/_rels/slide83.xml.rels><?xml version="1.0" encoding="UTF-8" standalone="yes"?>
<Relationships xmlns="http://schemas.openxmlformats.org/package/2006/relationships"><Relationship Id="rId3" Type="http://schemas.openxmlformats.org/officeDocument/2006/relationships/oleObject" Target="../embeddings/oleObject59.bin"/><Relationship Id="rId7" Type="http://schemas.openxmlformats.org/officeDocument/2006/relationships/oleObject" Target="../embeddings/oleObject61.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77.wmf"/><Relationship Id="rId5" Type="http://schemas.openxmlformats.org/officeDocument/2006/relationships/oleObject" Target="../embeddings/oleObject60.bin"/><Relationship Id="rId4" Type="http://schemas.openxmlformats.org/officeDocument/2006/relationships/image" Target="../media/image76.wmf"/></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7.xml"/><Relationship Id="rId1" Type="http://schemas.openxmlformats.org/officeDocument/2006/relationships/vmlDrawing" Target="../drawings/vmlDrawing22.vml"/><Relationship Id="rId4" Type="http://schemas.openxmlformats.org/officeDocument/2006/relationships/image" Target="../media/image23.wmf"/></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63.bin"/><Relationship Id="rId7" Type="http://schemas.openxmlformats.org/officeDocument/2006/relationships/oleObject" Target="../embeddings/oleObject65.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77.wmf"/><Relationship Id="rId5" Type="http://schemas.openxmlformats.org/officeDocument/2006/relationships/oleObject" Target="../embeddings/oleObject64.bin"/><Relationship Id="rId4" Type="http://schemas.openxmlformats.org/officeDocument/2006/relationships/image" Target="../media/image76.wmf"/></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79.wmf"/><Relationship Id="rId5" Type="http://schemas.openxmlformats.org/officeDocument/2006/relationships/oleObject" Target="../embeddings/oleObject67.bin"/><Relationship Id="rId4" Type="http://schemas.openxmlformats.org/officeDocument/2006/relationships/image" Target="../media/image78.wmf"/></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68.bin"/><Relationship Id="rId2" Type="http://schemas.openxmlformats.org/officeDocument/2006/relationships/slideLayout" Target="../slideLayouts/slideLayout7.xml"/><Relationship Id="rId1" Type="http://schemas.openxmlformats.org/officeDocument/2006/relationships/vmlDrawing" Target="../drawings/vmlDrawing25.vml"/><Relationship Id="rId4" Type="http://schemas.openxmlformats.org/officeDocument/2006/relationships/image" Target="../media/image82.wmf"/></Relationships>
</file>

<file path=ppt/slides/_rels/slide91.xml.rels><?xml version="1.0" encoding="UTF-8" standalone="yes"?>
<Relationships xmlns="http://schemas.openxmlformats.org/package/2006/relationships"><Relationship Id="rId8" Type="http://schemas.openxmlformats.org/officeDocument/2006/relationships/image" Target="../media/image83.jpeg"/><Relationship Id="rId13" Type="http://schemas.openxmlformats.org/officeDocument/2006/relationships/image" Target="../media/image86.wmf"/><Relationship Id="rId3" Type="http://schemas.openxmlformats.org/officeDocument/2006/relationships/oleObject" Target="../embeddings/oleObject69.bin"/><Relationship Id="rId7" Type="http://schemas.openxmlformats.org/officeDocument/2006/relationships/image" Target="../media/image84.wmf"/><Relationship Id="rId12" Type="http://schemas.openxmlformats.org/officeDocument/2006/relationships/oleObject" Target="../embeddings/oleObject74.bin"/><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oleObject" Target="../embeddings/oleObject71.bin"/><Relationship Id="rId11" Type="http://schemas.openxmlformats.org/officeDocument/2006/relationships/image" Target="../media/image85.wmf"/><Relationship Id="rId5" Type="http://schemas.openxmlformats.org/officeDocument/2006/relationships/oleObject" Target="../embeddings/oleObject70.bin"/><Relationship Id="rId10" Type="http://schemas.openxmlformats.org/officeDocument/2006/relationships/oleObject" Target="../embeddings/oleObject73.bin"/><Relationship Id="rId4" Type="http://schemas.openxmlformats.org/officeDocument/2006/relationships/image" Target="../media/image77.wmf"/><Relationship Id="rId9" Type="http://schemas.openxmlformats.org/officeDocument/2006/relationships/oleObject" Target="../embeddings/oleObject72.bin"/></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75.bin"/><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image" Target="../media/image88.wmf"/><Relationship Id="rId5" Type="http://schemas.openxmlformats.org/officeDocument/2006/relationships/oleObject" Target="../embeddings/oleObject76.bin"/><Relationship Id="rId4" Type="http://schemas.openxmlformats.org/officeDocument/2006/relationships/image" Target="../media/image87.wmf"/></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srcRect/>
          <a:stretch>
            <a:fillRect/>
          </a:stretch>
        </p:blipFill>
        <p:spPr bwMode="auto">
          <a:xfrm>
            <a:off x="-3960" y="2970"/>
            <a:ext cx="9147960" cy="6855030"/>
          </a:xfrm>
          <a:prstGeom prst="rect">
            <a:avLst/>
          </a:prstGeom>
          <a:noFill/>
          <a:ln w="9525">
            <a:noFill/>
            <a:miter lim="800000"/>
            <a:headEnd/>
            <a:tailEnd/>
          </a:ln>
          <a:effectLst/>
        </p:spPr>
      </p:pic>
    </p:spTree>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27013" y="1600200"/>
            <a:ext cx="8686800" cy="2819400"/>
          </a:xfrm>
          <a:prstGeom prst="round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eaLnBrk="1" hangingPunct="1">
              <a:buClr>
                <a:srgbClr val="FF0000"/>
              </a:buClr>
              <a:defRPr/>
            </a:pPr>
            <a:r>
              <a:rPr lang="fa-IR" sz="3600" b="1" dirty="0">
                <a:solidFill>
                  <a:schemeClr val="tx1"/>
                </a:solidFill>
                <a:cs typeface="B Nazanin" pitchFamily="2" charset="-78"/>
              </a:rPr>
              <a:t>اعمال ضوابط و راهنمايي ها در مورد كسي يا چيزي</a:t>
            </a:r>
          </a:p>
          <a:p>
            <a:pPr algn="ctr" rtl="1" eaLnBrk="1" hangingPunct="1">
              <a:buClr>
                <a:srgbClr val="FF0000"/>
              </a:buClr>
              <a:defRPr/>
            </a:pPr>
            <a:r>
              <a:rPr lang="fa-IR" sz="3600" b="1" dirty="0">
                <a:solidFill>
                  <a:schemeClr val="tx1"/>
                </a:solidFill>
                <a:cs typeface="B Nazanin" pitchFamily="2" charset="-78"/>
              </a:rPr>
              <a:t>جهت اطمينان از كسب نتايج مورد نظر </a:t>
            </a:r>
            <a:endParaRPr lang="en-US" sz="3600" b="1" dirty="0">
              <a:solidFill>
                <a:schemeClr val="tx1"/>
              </a:solidFill>
              <a:cs typeface="B Nazanin" pitchFamily="2" charset="-78"/>
            </a:endParaRPr>
          </a:p>
        </p:txBody>
      </p:sp>
      <p:sp>
        <p:nvSpPr>
          <p:cNvPr id="6" name="Rectangle 4"/>
          <p:cNvSpPr>
            <a:spLocks noChangeArrowheads="1"/>
          </p:cNvSpPr>
          <p:nvPr/>
        </p:nvSpPr>
        <p:spPr bwMode="auto">
          <a:xfrm>
            <a:off x="684213" y="188913"/>
            <a:ext cx="7772400" cy="606425"/>
          </a:xfrm>
          <a:prstGeom prst="rect">
            <a:avLst/>
          </a:prstGeom>
          <a:noFill/>
          <a:ln w="9525">
            <a:noFill/>
            <a:miter lim="800000"/>
            <a:headEnd/>
            <a:tailEnd/>
          </a:ln>
        </p:spPr>
        <p:txBody>
          <a:bodyPr anchor="ctr"/>
          <a:lstStyle/>
          <a:p>
            <a:pPr algn="ctr"/>
            <a:r>
              <a:rPr lang="fa-IR" sz="4800" b="1" dirty="0" smtClean="0">
                <a:solidFill>
                  <a:srgbClr val="800080"/>
                </a:solidFill>
                <a:latin typeface="Arial" charset="0"/>
                <a:cs typeface="B Titr" pitchFamily="2" charset="-78"/>
              </a:rPr>
              <a:t>مفهوم کنترل</a:t>
            </a:r>
            <a:endParaRPr lang="en-US" sz="4800" b="1" dirty="0">
              <a:solidFill>
                <a:srgbClr val="800080"/>
              </a:solidFill>
              <a:latin typeface="Arial" charset="0"/>
              <a:cs typeface="B Titr" pitchFamily="2" charset="-78"/>
            </a:endParaRPr>
          </a:p>
        </p:txBody>
      </p:sp>
      <p:sp>
        <p:nvSpPr>
          <p:cNvPr id="7" name="Line 5"/>
          <p:cNvSpPr>
            <a:spLocks noChangeShapeType="1"/>
          </p:cNvSpPr>
          <p:nvPr/>
        </p:nvSpPr>
        <p:spPr bwMode="auto">
          <a:xfrm flipH="1">
            <a:off x="0" y="990600"/>
            <a:ext cx="9144000" cy="0"/>
          </a:xfrm>
          <a:prstGeom prst="line">
            <a:avLst/>
          </a:prstGeom>
          <a:noFill/>
          <a:ln w="101600" cmpd="thickThin">
            <a:solidFill>
              <a:srgbClr val="800000"/>
            </a:solidFill>
            <a:round/>
            <a:headEnd/>
            <a:tailEnd/>
          </a:ln>
        </p:spPr>
        <p:txBody>
          <a:bodyPr/>
          <a:lstStyle/>
          <a:p>
            <a:endParaRPr lang="en-US"/>
          </a:p>
        </p:txBody>
      </p:sp>
    </p:spTree>
    <p:extLst>
      <p:ext uri="{BB962C8B-B14F-4D97-AF65-F5344CB8AC3E}">
        <p14:creationId xmlns:p14="http://schemas.microsoft.com/office/powerpoint/2010/main" val="2752490622"/>
      </p:ext>
    </p:extLst>
  </p:cSld>
  <p:clrMapOvr>
    <a:masterClrMapping/>
  </p:clrMapOvr>
  <p:transition spd="slow">
    <p:comb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4400" b="1" dirty="0" smtClean="0">
                <a:ln w="11430"/>
                <a:solidFill>
                  <a:srgbClr val="008000"/>
                </a:solidFill>
                <a:effectLst>
                  <a:outerShdw blurRad="50800" dist="39000" dir="5460000" algn="tl">
                    <a:srgbClr val="000000">
                      <a:alpha val="38000"/>
                    </a:srgbClr>
                  </a:outerShdw>
                </a:effectLst>
                <a:cs typeface="B Titr" pitchFamily="2" charset="-78"/>
              </a:rPr>
              <a:t>مقدمه: </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طرح های رد و پذیرش</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5" name="Rounded Rectangle 4"/>
          <p:cNvSpPr/>
          <p:nvPr/>
        </p:nvSpPr>
        <p:spPr>
          <a:xfrm>
            <a:off x="4495800" y="914400"/>
            <a:ext cx="44196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rtl="1"/>
            <a:r>
              <a:rPr lang="fa-IR" sz="1800" b="1" dirty="0" smtClean="0">
                <a:solidFill>
                  <a:srgbClr val="FF0000"/>
                </a:solidFill>
                <a:latin typeface="Verdana" pitchFamily="34" charset="0"/>
                <a:cs typeface="B Nazanin" pitchFamily="2" charset="-78"/>
              </a:rPr>
              <a:t>طراحی طرح های یکبار نمونه گیری با روش محاسباتی</a:t>
            </a:r>
            <a:endParaRPr lang="en-US" sz="1800" dirty="0"/>
          </a:p>
        </p:txBody>
      </p:sp>
      <p:pic>
        <p:nvPicPr>
          <p:cNvPr id="262146" name="Picture 2"/>
          <p:cNvPicPr>
            <a:picLocks noChangeAspect="1" noChangeArrowheads="1"/>
          </p:cNvPicPr>
          <p:nvPr/>
        </p:nvPicPr>
        <p:blipFill>
          <a:blip r:embed="rId2"/>
          <a:srcRect/>
          <a:stretch>
            <a:fillRect/>
          </a:stretch>
        </p:blipFill>
        <p:spPr bwMode="auto">
          <a:xfrm>
            <a:off x="76200" y="2209800"/>
            <a:ext cx="8947339" cy="2402760"/>
          </a:xfrm>
          <a:prstGeom prst="rect">
            <a:avLst/>
          </a:prstGeom>
          <a:noFill/>
          <a:ln w="9525">
            <a:noFill/>
            <a:miter lim="800000"/>
            <a:headEnd/>
            <a:tailEnd/>
          </a:ln>
          <a:effectLst/>
        </p:spPr>
      </p:pic>
    </p:spTree>
  </p:cSld>
  <p:clrMapOvr>
    <a:masterClrMapping/>
  </p:clrMapOvr>
  <p:transition spd="slow">
    <p:blinds/>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4400" b="1" dirty="0" smtClean="0">
                <a:ln w="11430"/>
                <a:solidFill>
                  <a:srgbClr val="008000"/>
                </a:solidFill>
                <a:effectLst>
                  <a:outerShdw blurRad="50800" dist="39000" dir="5460000" algn="tl">
                    <a:srgbClr val="000000">
                      <a:alpha val="38000"/>
                    </a:srgbClr>
                  </a:outerShdw>
                </a:effectLst>
                <a:cs typeface="B Titr" pitchFamily="2" charset="-78"/>
              </a:rPr>
              <a:t>مقدمه: </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طرح های رد و پذیرش</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pic>
        <p:nvPicPr>
          <p:cNvPr id="262147" name="Picture 3"/>
          <p:cNvPicPr>
            <a:picLocks noChangeAspect="1" noChangeArrowheads="1"/>
          </p:cNvPicPr>
          <p:nvPr/>
        </p:nvPicPr>
        <p:blipFill>
          <a:blip r:embed="rId2"/>
          <a:srcRect/>
          <a:stretch>
            <a:fillRect/>
          </a:stretch>
        </p:blipFill>
        <p:spPr bwMode="auto">
          <a:xfrm>
            <a:off x="685800" y="1676400"/>
            <a:ext cx="6583483" cy="5105400"/>
          </a:xfrm>
          <a:prstGeom prst="rect">
            <a:avLst/>
          </a:prstGeom>
          <a:noFill/>
          <a:ln w="9525">
            <a:noFill/>
            <a:miter lim="800000"/>
            <a:headEnd/>
            <a:tailEnd/>
          </a:ln>
          <a:effectLst/>
        </p:spPr>
      </p:pic>
      <p:sp>
        <p:nvSpPr>
          <p:cNvPr id="8" name="Rounded Rectangle 7"/>
          <p:cNvSpPr/>
          <p:nvPr/>
        </p:nvSpPr>
        <p:spPr>
          <a:xfrm>
            <a:off x="4572000" y="914400"/>
            <a:ext cx="4343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rtl="1"/>
            <a:r>
              <a:rPr lang="fa-IR" sz="1800" b="1" dirty="0" smtClean="0">
                <a:solidFill>
                  <a:srgbClr val="FF0000"/>
                </a:solidFill>
                <a:latin typeface="Verdana" pitchFamily="34" charset="0"/>
                <a:cs typeface="B Nazanin" pitchFamily="2" charset="-78"/>
              </a:rPr>
              <a:t>طراحی طرح های یکبار نمونه گیری با روش ترسیمی</a:t>
            </a:r>
            <a:endParaRPr lang="en-US" sz="1800" dirty="0"/>
          </a:p>
        </p:txBody>
      </p:sp>
    </p:spTree>
  </p:cSld>
  <p:clrMapOvr>
    <a:masterClrMapping/>
  </p:clrMapOvr>
  <p:transition spd="slow">
    <p:blinds/>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4400" b="1" dirty="0" smtClean="0">
                <a:ln w="11430"/>
                <a:solidFill>
                  <a:srgbClr val="008000"/>
                </a:solidFill>
                <a:effectLst>
                  <a:outerShdw blurRad="50800" dist="39000" dir="5460000" algn="tl">
                    <a:srgbClr val="000000">
                      <a:alpha val="38000"/>
                    </a:srgbClr>
                  </a:outerShdw>
                </a:effectLst>
                <a:cs typeface="B Titr" pitchFamily="2" charset="-78"/>
              </a:rPr>
              <a:t>مقدمه: </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طرح های رد و پذیرش</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8" name="Rounded Rectangle 7"/>
          <p:cNvSpPr/>
          <p:nvPr/>
        </p:nvSpPr>
        <p:spPr>
          <a:xfrm>
            <a:off x="6324600" y="914400"/>
            <a:ext cx="25908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rtl="1"/>
            <a:r>
              <a:rPr lang="fa-IR" sz="1800" b="1" dirty="0" smtClean="0">
                <a:solidFill>
                  <a:srgbClr val="FF0000"/>
                </a:solidFill>
                <a:latin typeface="Verdana" pitchFamily="34" charset="0"/>
                <a:cs typeface="B Nazanin" pitchFamily="2" charset="-78"/>
              </a:rPr>
              <a:t>بازرسی اصلاحی</a:t>
            </a:r>
            <a:endParaRPr lang="en-US" sz="1800" dirty="0"/>
          </a:p>
        </p:txBody>
      </p:sp>
      <p:sp>
        <p:nvSpPr>
          <p:cNvPr id="6" name="Rounded Rectangle 5"/>
          <p:cNvSpPr/>
          <p:nvPr/>
        </p:nvSpPr>
        <p:spPr>
          <a:xfrm>
            <a:off x="1905000" y="3276600"/>
            <a:ext cx="1195754"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rtl="1"/>
            <a:r>
              <a:rPr lang="fa-IR" sz="1600" b="1" dirty="0" smtClean="0">
                <a:solidFill>
                  <a:srgbClr val="FF0000"/>
                </a:solidFill>
                <a:latin typeface="Verdana" pitchFamily="34" charset="0"/>
                <a:cs typeface="B Nazanin" pitchFamily="2" charset="-78"/>
              </a:rPr>
              <a:t>نمونه گیری و بازرسی</a:t>
            </a:r>
            <a:endParaRPr lang="en-US" sz="1600" b="1" dirty="0"/>
          </a:p>
        </p:txBody>
      </p:sp>
      <p:cxnSp>
        <p:nvCxnSpPr>
          <p:cNvPr id="9" name="Straight Arrow Connector 8"/>
          <p:cNvCxnSpPr>
            <a:endCxn id="6" idx="1"/>
          </p:cNvCxnSpPr>
          <p:nvPr/>
        </p:nvCxnSpPr>
        <p:spPr>
          <a:xfrm>
            <a:off x="457200" y="3619500"/>
            <a:ext cx="14478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0" name="TextBox 9"/>
          <p:cNvSpPr txBox="1"/>
          <p:nvPr/>
        </p:nvSpPr>
        <p:spPr>
          <a:xfrm>
            <a:off x="0" y="2895600"/>
            <a:ext cx="1905000" cy="646331"/>
          </a:xfrm>
          <a:prstGeom prst="rect">
            <a:avLst/>
          </a:prstGeom>
          <a:noFill/>
        </p:spPr>
        <p:txBody>
          <a:bodyPr wrap="square" lIns="0" rIns="0" rtlCol="0" anchor="ctr" anchorCtr="1">
            <a:spAutoFit/>
          </a:bodyPr>
          <a:lstStyle/>
          <a:p>
            <a:pPr algn="r" rtl="1"/>
            <a:r>
              <a:rPr lang="fa-IR" sz="1800" dirty="0" smtClean="0">
                <a:cs typeface="B Nazanin" pitchFamily="2" charset="-78"/>
              </a:rPr>
              <a:t>انباشته های ورودی با نسبت اقلام معیوب </a:t>
            </a:r>
            <a:r>
              <a:rPr lang="en-US" sz="1800" dirty="0" smtClean="0">
                <a:cs typeface="B Nazanin" pitchFamily="2" charset="-78"/>
              </a:rPr>
              <a:t>p0</a:t>
            </a:r>
            <a:endParaRPr lang="en-US" sz="1800" dirty="0">
              <a:cs typeface="B Nazanin" pitchFamily="2" charset="-78"/>
            </a:endParaRPr>
          </a:p>
        </p:txBody>
      </p:sp>
      <p:cxnSp>
        <p:nvCxnSpPr>
          <p:cNvPr id="11" name="Straight Arrow Connector 10"/>
          <p:cNvCxnSpPr>
            <a:stCxn id="6" idx="3"/>
            <a:endCxn id="19" idx="1"/>
          </p:cNvCxnSpPr>
          <p:nvPr/>
        </p:nvCxnSpPr>
        <p:spPr>
          <a:xfrm flipV="1">
            <a:off x="3100754" y="2761566"/>
            <a:ext cx="556846" cy="85793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4" name="Straight Arrow Connector 13"/>
          <p:cNvCxnSpPr>
            <a:stCxn id="6" idx="3"/>
            <a:endCxn id="20" idx="1"/>
          </p:cNvCxnSpPr>
          <p:nvPr/>
        </p:nvCxnSpPr>
        <p:spPr>
          <a:xfrm>
            <a:off x="3100754" y="3619500"/>
            <a:ext cx="633046" cy="51366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9" name="TextBox 18"/>
          <p:cNvSpPr txBox="1"/>
          <p:nvPr/>
        </p:nvSpPr>
        <p:spPr>
          <a:xfrm>
            <a:off x="3657600" y="2438400"/>
            <a:ext cx="1143000" cy="646331"/>
          </a:xfrm>
          <a:prstGeom prst="rect">
            <a:avLst/>
          </a:prstGeom>
          <a:noFill/>
        </p:spPr>
        <p:txBody>
          <a:bodyPr wrap="square" lIns="0" rIns="0" rtlCol="0" anchor="ctr" anchorCtr="1">
            <a:spAutoFit/>
          </a:bodyPr>
          <a:lstStyle/>
          <a:p>
            <a:pPr algn="ctr" rtl="1"/>
            <a:r>
              <a:rPr lang="fa-IR" sz="1800" dirty="0" smtClean="0">
                <a:cs typeface="B Nazanin" pitchFamily="2" charset="-78"/>
              </a:rPr>
              <a:t>انباشته های رد شده</a:t>
            </a:r>
            <a:endParaRPr lang="en-US" sz="1800" dirty="0">
              <a:cs typeface="B Nazanin" pitchFamily="2" charset="-78"/>
            </a:endParaRPr>
          </a:p>
        </p:txBody>
      </p:sp>
      <p:sp>
        <p:nvSpPr>
          <p:cNvPr id="20" name="TextBox 19"/>
          <p:cNvSpPr txBox="1"/>
          <p:nvPr/>
        </p:nvSpPr>
        <p:spPr>
          <a:xfrm>
            <a:off x="3733800" y="3810000"/>
            <a:ext cx="1143000" cy="646331"/>
          </a:xfrm>
          <a:prstGeom prst="rect">
            <a:avLst/>
          </a:prstGeom>
          <a:noFill/>
        </p:spPr>
        <p:txBody>
          <a:bodyPr wrap="square" lIns="0" rIns="0" rtlCol="0" anchor="ctr" anchorCtr="1">
            <a:spAutoFit/>
          </a:bodyPr>
          <a:lstStyle/>
          <a:p>
            <a:pPr algn="ctr" rtl="1"/>
            <a:r>
              <a:rPr lang="fa-IR" sz="1800" dirty="0" smtClean="0">
                <a:cs typeface="B Nazanin" pitchFamily="2" charset="-78"/>
              </a:rPr>
              <a:t>انباشته های پذیرفته شده</a:t>
            </a:r>
            <a:endParaRPr lang="en-US" sz="1800" dirty="0">
              <a:cs typeface="B Nazanin" pitchFamily="2" charset="-78"/>
            </a:endParaRPr>
          </a:p>
        </p:txBody>
      </p:sp>
      <p:cxnSp>
        <p:nvCxnSpPr>
          <p:cNvPr id="21" name="Straight Arrow Connector 20"/>
          <p:cNvCxnSpPr>
            <a:stCxn id="19" idx="3"/>
            <a:endCxn id="24" idx="1"/>
          </p:cNvCxnSpPr>
          <p:nvPr/>
        </p:nvCxnSpPr>
        <p:spPr>
          <a:xfrm>
            <a:off x="4800600" y="2761566"/>
            <a:ext cx="457200" cy="1973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4" name="Rounded Rectangle 23"/>
          <p:cNvSpPr/>
          <p:nvPr/>
        </p:nvSpPr>
        <p:spPr>
          <a:xfrm>
            <a:off x="5257800" y="2438400"/>
            <a:ext cx="91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rtl="1"/>
            <a:r>
              <a:rPr lang="fa-IR" sz="1600" b="1" dirty="0" smtClean="0">
                <a:solidFill>
                  <a:srgbClr val="FF0000"/>
                </a:solidFill>
                <a:latin typeface="Verdana" pitchFamily="34" charset="0"/>
                <a:cs typeface="B Nazanin" pitchFamily="2" charset="-78"/>
              </a:rPr>
              <a:t>بازرسی صد درصد</a:t>
            </a:r>
            <a:endParaRPr lang="en-US" sz="1600" b="1" dirty="0"/>
          </a:p>
        </p:txBody>
      </p:sp>
      <p:cxnSp>
        <p:nvCxnSpPr>
          <p:cNvPr id="34" name="Straight Arrow Connector 33"/>
          <p:cNvCxnSpPr/>
          <p:nvPr/>
        </p:nvCxnSpPr>
        <p:spPr>
          <a:xfrm>
            <a:off x="7467600" y="3429000"/>
            <a:ext cx="14478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35" name="TextBox 34"/>
          <p:cNvSpPr txBox="1"/>
          <p:nvPr/>
        </p:nvSpPr>
        <p:spPr>
          <a:xfrm>
            <a:off x="7239000" y="3505200"/>
            <a:ext cx="1905000" cy="923330"/>
          </a:xfrm>
          <a:prstGeom prst="rect">
            <a:avLst/>
          </a:prstGeom>
          <a:noFill/>
        </p:spPr>
        <p:txBody>
          <a:bodyPr wrap="square" lIns="0" rIns="0" rtlCol="0" anchor="ctr" anchorCtr="1">
            <a:spAutoFit/>
          </a:bodyPr>
          <a:lstStyle/>
          <a:p>
            <a:pPr algn="ctr" rtl="1"/>
            <a:r>
              <a:rPr lang="fa-IR" sz="1800" dirty="0" smtClean="0">
                <a:cs typeface="B Nazanin" pitchFamily="2" charset="-78"/>
              </a:rPr>
              <a:t>انباشته های خروجی با نسبت اقلام معیوب </a:t>
            </a:r>
            <a:r>
              <a:rPr lang="en-US" sz="1800" dirty="0" smtClean="0">
                <a:cs typeface="B Nazanin" pitchFamily="2" charset="-78"/>
              </a:rPr>
              <a:t>P1&lt;p0</a:t>
            </a:r>
            <a:endParaRPr lang="en-US" sz="1800" dirty="0">
              <a:cs typeface="B Nazanin" pitchFamily="2" charset="-78"/>
            </a:endParaRPr>
          </a:p>
        </p:txBody>
      </p:sp>
      <p:cxnSp>
        <p:nvCxnSpPr>
          <p:cNvPr id="36" name="Straight Arrow Connector 35"/>
          <p:cNvCxnSpPr>
            <a:stCxn id="24" idx="3"/>
          </p:cNvCxnSpPr>
          <p:nvPr/>
        </p:nvCxnSpPr>
        <p:spPr>
          <a:xfrm>
            <a:off x="6172200" y="2781300"/>
            <a:ext cx="1143000" cy="5715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39" name="TextBox 38"/>
          <p:cNvSpPr txBox="1"/>
          <p:nvPr/>
        </p:nvSpPr>
        <p:spPr>
          <a:xfrm rot="1709803">
            <a:off x="5916306" y="2627595"/>
            <a:ext cx="1905000" cy="369332"/>
          </a:xfrm>
          <a:prstGeom prst="rect">
            <a:avLst/>
          </a:prstGeom>
          <a:noFill/>
        </p:spPr>
        <p:txBody>
          <a:bodyPr wrap="square" lIns="0" rIns="0" rtlCol="0" anchor="ctr" anchorCtr="1">
            <a:spAutoFit/>
          </a:bodyPr>
          <a:lstStyle/>
          <a:p>
            <a:pPr algn="ctr" rtl="1"/>
            <a:r>
              <a:rPr lang="fa-IR" sz="1800" dirty="0" smtClean="0">
                <a:cs typeface="B Nazanin" pitchFamily="2" charset="-78"/>
              </a:rPr>
              <a:t>نسبت اقلام معیوب </a:t>
            </a:r>
            <a:r>
              <a:rPr lang="en-US" sz="1800" dirty="0" smtClean="0">
                <a:cs typeface="B Nazanin" pitchFamily="2" charset="-78"/>
              </a:rPr>
              <a:t>0</a:t>
            </a:r>
            <a:endParaRPr lang="en-US" sz="1800" dirty="0">
              <a:cs typeface="B Nazanin" pitchFamily="2" charset="-78"/>
            </a:endParaRPr>
          </a:p>
        </p:txBody>
      </p:sp>
      <p:cxnSp>
        <p:nvCxnSpPr>
          <p:cNvPr id="40" name="Straight Arrow Connector 39"/>
          <p:cNvCxnSpPr>
            <a:stCxn id="20" idx="3"/>
          </p:cNvCxnSpPr>
          <p:nvPr/>
        </p:nvCxnSpPr>
        <p:spPr>
          <a:xfrm flipV="1">
            <a:off x="4876800" y="3505200"/>
            <a:ext cx="2362200" cy="62796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43" name="TextBox 42"/>
          <p:cNvSpPr txBox="1"/>
          <p:nvPr/>
        </p:nvSpPr>
        <p:spPr>
          <a:xfrm rot="20758151">
            <a:off x="5306705" y="3883019"/>
            <a:ext cx="1905000" cy="369332"/>
          </a:xfrm>
          <a:prstGeom prst="rect">
            <a:avLst/>
          </a:prstGeom>
          <a:noFill/>
        </p:spPr>
        <p:txBody>
          <a:bodyPr wrap="square" lIns="0" rIns="0" rtlCol="0" anchor="ctr" anchorCtr="1">
            <a:spAutoFit/>
          </a:bodyPr>
          <a:lstStyle/>
          <a:p>
            <a:pPr algn="ctr" rtl="1"/>
            <a:r>
              <a:rPr lang="fa-IR" sz="1800" dirty="0" smtClean="0">
                <a:cs typeface="B Nazanin" pitchFamily="2" charset="-78"/>
              </a:rPr>
              <a:t>نسبت اقلام معیوب </a:t>
            </a:r>
            <a:r>
              <a:rPr lang="en-US" sz="1800" dirty="0" smtClean="0">
                <a:cs typeface="B Nazanin" pitchFamily="2" charset="-78"/>
              </a:rPr>
              <a:t>p0</a:t>
            </a:r>
            <a:endParaRPr lang="en-US" sz="1800" dirty="0">
              <a:cs typeface="B Nazanin" pitchFamily="2" charset="-78"/>
            </a:endParaRPr>
          </a:p>
        </p:txBody>
      </p:sp>
      <p:sp>
        <p:nvSpPr>
          <p:cNvPr id="2611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ransition spd="slow">
    <p:blinds/>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4400" b="1" dirty="0" smtClean="0">
                <a:ln w="11430"/>
                <a:solidFill>
                  <a:srgbClr val="008000"/>
                </a:solidFill>
                <a:effectLst>
                  <a:outerShdw blurRad="50800" dist="39000" dir="5460000" algn="tl">
                    <a:srgbClr val="000000">
                      <a:alpha val="38000"/>
                    </a:srgbClr>
                  </a:outerShdw>
                </a:effectLst>
                <a:cs typeface="B Titr" pitchFamily="2" charset="-78"/>
              </a:rPr>
              <a:t>مقدمه: </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طرح های رد و پذیرش</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8" name="Rounded Rectangle 7"/>
          <p:cNvSpPr/>
          <p:nvPr/>
        </p:nvSpPr>
        <p:spPr>
          <a:xfrm>
            <a:off x="6324600" y="914400"/>
            <a:ext cx="25908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rtl="1"/>
            <a:r>
              <a:rPr lang="fa-IR" sz="1800" b="1" dirty="0" smtClean="0">
                <a:solidFill>
                  <a:srgbClr val="FF0000"/>
                </a:solidFill>
                <a:latin typeface="Verdana" pitchFamily="34" charset="0"/>
                <a:cs typeface="B Nazanin" pitchFamily="2" charset="-78"/>
              </a:rPr>
              <a:t>متوسط کیفیت خروجی</a:t>
            </a:r>
            <a:endParaRPr lang="en-US" sz="1800" dirty="0"/>
          </a:p>
        </p:txBody>
      </p:sp>
      <p:sp>
        <p:nvSpPr>
          <p:cNvPr id="2611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44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74433"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895600" y="2133600"/>
            <a:ext cx="2234514" cy="533400"/>
          </a:xfrm>
          <a:prstGeom prst="rect">
            <a:avLst/>
          </a:prstGeom>
          <a:noFill/>
        </p:spPr>
      </p:pic>
      <p:sp>
        <p:nvSpPr>
          <p:cNvPr id="23" name="Rounded Rectangle 22"/>
          <p:cNvSpPr/>
          <p:nvPr/>
        </p:nvSpPr>
        <p:spPr>
          <a:xfrm>
            <a:off x="6400800" y="3505200"/>
            <a:ext cx="25908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rtl="1"/>
            <a:r>
              <a:rPr lang="fa-IR" sz="1800" b="1" dirty="0" smtClean="0">
                <a:solidFill>
                  <a:srgbClr val="FF0000"/>
                </a:solidFill>
                <a:latin typeface="Verdana" pitchFamily="34" charset="0"/>
                <a:cs typeface="B Nazanin" pitchFamily="2" charset="-78"/>
              </a:rPr>
              <a:t>متوسط کل بازرسی</a:t>
            </a:r>
            <a:endParaRPr lang="en-US" sz="1800" dirty="0"/>
          </a:p>
        </p:txBody>
      </p:sp>
      <p:sp>
        <p:nvSpPr>
          <p:cNvPr id="27443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74435"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276600" y="4648200"/>
            <a:ext cx="3206115" cy="342900"/>
          </a:xfrm>
          <a:prstGeom prst="rect">
            <a:avLst/>
          </a:prstGeom>
          <a:noFill/>
        </p:spPr>
      </p:pic>
    </p:spTree>
  </p:cSld>
  <p:clrMapOvr>
    <a:masterClrMapping/>
  </p:clrMapOvr>
  <p:transition spd="slow">
    <p:blinds/>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4400" b="1" dirty="0" smtClean="0">
                <a:ln w="11430"/>
                <a:solidFill>
                  <a:srgbClr val="008000"/>
                </a:solidFill>
                <a:effectLst>
                  <a:outerShdw blurRad="50800" dist="39000" dir="5460000" algn="tl">
                    <a:srgbClr val="000000">
                      <a:alpha val="38000"/>
                    </a:srgbClr>
                  </a:outerShdw>
                </a:effectLst>
                <a:cs typeface="B Titr" pitchFamily="2" charset="-78"/>
              </a:rPr>
              <a:t>مقدمه: </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طرح های رد و پذیرش</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5" name="Rounded Rectangle 4"/>
          <p:cNvSpPr/>
          <p:nvPr/>
        </p:nvSpPr>
        <p:spPr>
          <a:xfrm>
            <a:off x="5730240" y="914400"/>
            <a:ext cx="318516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b="1" dirty="0" smtClean="0">
                <a:solidFill>
                  <a:srgbClr val="FF0000"/>
                </a:solidFill>
                <a:latin typeface="Verdana" pitchFamily="34" charset="0"/>
                <a:cs typeface="B Nazanin" pitchFamily="2" charset="-78"/>
              </a:rPr>
              <a:t>طرح های دوبار نمونه گیری</a:t>
            </a:r>
            <a:endParaRPr lang="en-US" sz="2000" dirty="0"/>
          </a:p>
        </p:txBody>
      </p:sp>
      <p:sp>
        <p:nvSpPr>
          <p:cNvPr id="6" name="Rounded Rectangle 5"/>
          <p:cNvSpPr/>
          <p:nvPr/>
        </p:nvSpPr>
        <p:spPr>
          <a:xfrm>
            <a:off x="2590800" y="1600200"/>
            <a:ext cx="38862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800" dirty="0" smtClean="0">
                <a:solidFill>
                  <a:schemeClr val="tx1"/>
                </a:solidFill>
                <a:latin typeface="Verdana" pitchFamily="34" charset="0"/>
                <a:cs typeface="B Nazanin" pitchFamily="2" charset="-78"/>
              </a:rPr>
              <a:t>ابتدا یک نمونه به اندازه </a:t>
            </a:r>
            <a:r>
              <a:rPr lang="en-US" sz="1500" dirty="0" smtClean="0">
                <a:solidFill>
                  <a:schemeClr val="tx1"/>
                </a:solidFill>
                <a:latin typeface="Verdana" pitchFamily="34" charset="0"/>
                <a:cs typeface="B Nazanin" pitchFamily="2" charset="-78"/>
              </a:rPr>
              <a:t>n1</a:t>
            </a:r>
            <a:r>
              <a:rPr lang="fa-IR" sz="1800" dirty="0" smtClean="0">
                <a:solidFill>
                  <a:schemeClr val="tx1"/>
                </a:solidFill>
                <a:latin typeface="Verdana" pitchFamily="34" charset="0"/>
                <a:cs typeface="B Nazanin" pitchFamily="2" charset="-78"/>
              </a:rPr>
              <a:t> به صورت تصادفی از انباشته انتخاب کرده و آن را بازرسی می کنیم. تعداد معیوب مشاهده شده را</a:t>
            </a:r>
            <a:r>
              <a:rPr lang="fa-IR" sz="1500" dirty="0" smtClean="0">
                <a:solidFill>
                  <a:schemeClr val="tx1"/>
                </a:solidFill>
                <a:latin typeface="Verdana" pitchFamily="34" charset="0"/>
                <a:cs typeface="B Nazanin" pitchFamily="2" charset="-78"/>
              </a:rPr>
              <a:t> </a:t>
            </a:r>
            <a:r>
              <a:rPr lang="en-US" sz="1500" dirty="0" smtClean="0">
                <a:solidFill>
                  <a:schemeClr val="tx1"/>
                </a:solidFill>
                <a:latin typeface="Verdana" pitchFamily="34" charset="0"/>
                <a:cs typeface="B Nazanin" pitchFamily="2" charset="-78"/>
              </a:rPr>
              <a:t>d1</a:t>
            </a:r>
            <a:r>
              <a:rPr lang="fa-IR" sz="1500" dirty="0" smtClean="0">
                <a:solidFill>
                  <a:schemeClr val="tx1"/>
                </a:solidFill>
                <a:latin typeface="Verdana" pitchFamily="34" charset="0"/>
                <a:cs typeface="B Nazanin" pitchFamily="2" charset="-78"/>
              </a:rPr>
              <a:t> </a:t>
            </a:r>
            <a:r>
              <a:rPr lang="fa-IR" sz="1800" dirty="0" smtClean="0">
                <a:solidFill>
                  <a:schemeClr val="tx1"/>
                </a:solidFill>
                <a:latin typeface="Verdana" pitchFamily="34" charset="0"/>
                <a:cs typeface="B Nazanin" pitchFamily="2" charset="-78"/>
              </a:rPr>
              <a:t>می نامیم.</a:t>
            </a:r>
            <a:endParaRPr lang="en-US" sz="1800" dirty="0">
              <a:solidFill>
                <a:schemeClr val="tx1"/>
              </a:solidFill>
            </a:endParaRPr>
          </a:p>
        </p:txBody>
      </p:sp>
      <p:cxnSp>
        <p:nvCxnSpPr>
          <p:cNvPr id="8" name="Straight Connector 7"/>
          <p:cNvCxnSpPr>
            <a:stCxn id="32" idx="0"/>
            <a:endCxn id="6" idx="2"/>
          </p:cNvCxnSpPr>
          <p:nvPr/>
        </p:nvCxnSpPr>
        <p:spPr>
          <a:xfrm rot="5400000" flipH="1" flipV="1">
            <a:off x="4076700" y="2971800"/>
            <a:ext cx="9144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32" name="Rounded Rectangle 31"/>
          <p:cNvSpPr/>
          <p:nvPr/>
        </p:nvSpPr>
        <p:spPr>
          <a:xfrm>
            <a:off x="2590800" y="3429000"/>
            <a:ext cx="38862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800" dirty="0" smtClean="0">
                <a:solidFill>
                  <a:schemeClr val="tx1"/>
                </a:solidFill>
                <a:latin typeface="Verdana" pitchFamily="34" charset="0"/>
                <a:cs typeface="B Nazanin" pitchFamily="2" charset="-78"/>
              </a:rPr>
              <a:t>نمونه دوم را به اندازه </a:t>
            </a:r>
            <a:r>
              <a:rPr lang="en-US" sz="1500" dirty="0" smtClean="0">
                <a:solidFill>
                  <a:schemeClr val="tx1"/>
                </a:solidFill>
                <a:latin typeface="Verdana" pitchFamily="34" charset="0"/>
                <a:cs typeface="B Nazanin" pitchFamily="2" charset="-78"/>
              </a:rPr>
              <a:t>n2</a:t>
            </a:r>
            <a:r>
              <a:rPr lang="fa-IR" sz="1800" dirty="0" smtClean="0">
                <a:solidFill>
                  <a:schemeClr val="tx1"/>
                </a:solidFill>
                <a:latin typeface="Verdana" pitchFamily="34" charset="0"/>
                <a:cs typeface="B Nazanin" pitchFamily="2" charset="-78"/>
              </a:rPr>
              <a:t> به صورت تصادفی از انباشته انتخاب کرده و آن را بازرسی می کنیم. تعداد معیوب مشاهده شده را </a:t>
            </a:r>
            <a:r>
              <a:rPr lang="en-US" sz="1500" dirty="0" smtClean="0">
                <a:solidFill>
                  <a:schemeClr val="tx1"/>
                </a:solidFill>
                <a:latin typeface="Verdana" pitchFamily="34" charset="0"/>
                <a:cs typeface="B Nazanin" pitchFamily="2" charset="-78"/>
              </a:rPr>
              <a:t>d2</a:t>
            </a:r>
            <a:r>
              <a:rPr lang="fa-IR" sz="1800" dirty="0" smtClean="0">
                <a:solidFill>
                  <a:schemeClr val="tx1"/>
                </a:solidFill>
                <a:latin typeface="Verdana" pitchFamily="34" charset="0"/>
                <a:cs typeface="B Nazanin" pitchFamily="2" charset="-78"/>
              </a:rPr>
              <a:t> می نامیم.</a:t>
            </a:r>
            <a:endParaRPr lang="en-US" sz="1800" dirty="0">
              <a:solidFill>
                <a:schemeClr val="tx1"/>
              </a:solidFill>
            </a:endParaRPr>
          </a:p>
        </p:txBody>
      </p:sp>
      <p:cxnSp>
        <p:nvCxnSpPr>
          <p:cNvPr id="34" name="Straight Connector 33"/>
          <p:cNvCxnSpPr>
            <a:stCxn id="37" idx="2"/>
            <a:endCxn id="39" idx="6"/>
          </p:cNvCxnSpPr>
          <p:nvPr/>
        </p:nvCxnSpPr>
        <p:spPr>
          <a:xfrm rot="10800000">
            <a:off x="2103120" y="2910840"/>
            <a:ext cx="4907280" cy="76200"/>
          </a:xfrm>
          <a:prstGeom prst="line">
            <a:avLst/>
          </a:prstGeom>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7010400" y="2438400"/>
            <a:ext cx="1188720" cy="1097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fa-IR" sz="1400" dirty="0" smtClean="0">
                <a:solidFill>
                  <a:schemeClr val="tx1"/>
                </a:solidFill>
                <a:latin typeface="Verdana" pitchFamily="34" charset="0"/>
                <a:cs typeface="B Nazanin" pitchFamily="2" charset="-78"/>
              </a:rPr>
              <a:t>انباشته رد می شود</a:t>
            </a:r>
            <a:endParaRPr lang="en-US" sz="1400" dirty="0" smtClean="0">
              <a:solidFill>
                <a:schemeClr val="tx1"/>
              </a:solidFill>
              <a:latin typeface="Verdana" pitchFamily="34" charset="0"/>
              <a:cs typeface="B Nazanin" pitchFamily="2" charset="-78"/>
            </a:endParaRPr>
          </a:p>
        </p:txBody>
      </p:sp>
      <p:sp>
        <p:nvSpPr>
          <p:cNvPr id="39" name="Oval 38"/>
          <p:cNvSpPr/>
          <p:nvPr/>
        </p:nvSpPr>
        <p:spPr>
          <a:xfrm>
            <a:off x="914400" y="2362200"/>
            <a:ext cx="1188720" cy="1097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fa-IR" sz="1400" dirty="0" smtClean="0">
                <a:solidFill>
                  <a:schemeClr val="tx1"/>
                </a:solidFill>
                <a:latin typeface="Verdana" pitchFamily="34" charset="0"/>
                <a:cs typeface="B Nazanin" pitchFamily="2" charset="-78"/>
              </a:rPr>
              <a:t>انباشته پذیرفته می شود</a:t>
            </a:r>
            <a:endParaRPr lang="en-US" sz="1400" dirty="0" smtClean="0">
              <a:solidFill>
                <a:schemeClr val="tx1"/>
              </a:solidFill>
              <a:latin typeface="Verdana" pitchFamily="34" charset="0"/>
              <a:cs typeface="B Nazanin" pitchFamily="2" charset="-78"/>
            </a:endParaRPr>
          </a:p>
        </p:txBody>
      </p:sp>
      <p:sp>
        <p:nvSpPr>
          <p:cNvPr id="41" name="TextBox 40"/>
          <p:cNvSpPr txBox="1"/>
          <p:nvPr/>
        </p:nvSpPr>
        <p:spPr>
          <a:xfrm>
            <a:off x="4648200" y="2680156"/>
            <a:ext cx="1219200" cy="215444"/>
          </a:xfrm>
          <a:prstGeom prst="rect">
            <a:avLst/>
          </a:prstGeom>
          <a:noFill/>
        </p:spPr>
        <p:txBody>
          <a:bodyPr wrap="square" lIns="0" tIns="0" rIns="0" bIns="0" rtlCol="0" anchor="ctr" anchorCtr="1">
            <a:spAutoFit/>
          </a:bodyPr>
          <a:lstStyle/>
          <a:p>
            <a:r>
              <a:rPr lang="en-US" sz="1400" smtClean="0"/>
              <a:t>d1&gt;c2</a:t>
            </a:r>
            <a:endParaRPr lang="en-US" sz="1400" dirty="0"/>
          </a:p>
        </p:txBody>
      </p:sp>
      <p:sp>
        <p:nvSpPr>
          <p:cNvPr id="42" name="TextBox 41"/>
          <p:cNvSpPr txBox="1"/>
          <p:nvPr/>
        </p:nvSpPr>
        <p:spPr>
          <a:xfrm>
            <a:off x="3124200" y="2667000"/>
            <a:ext cx="1219200" cy="215444"/>
          </a:xfrm>
          <a:prstGeom prst="rect">
            <a:avLst/>
          </a:prstGeom>
          <a:noFill/>
        </p:spPr>
        <p:txBody>
          <a:bodyPr wrap="square" lIns="0" tIns="0" rIns="0" bIns="0" rtlCol="0" anchor="ctr" anchorCtr="1">
            <a:spAutoFit/>
          </a:bodyPr>
          <a:lstStyle/>
          <a:p>
            <a:r>
              <a:rPr lang="en-US" sz="1400" dirty="0" smtClean="0"/>
              <a:t>d1&lt;=c1</a:t>
            </a:r>
            <a:endParaRPr lang="en-US" sz="1400" dirty="0"/>
          </a:p>
        </p:txBody>
      </p:sp>
      <p:sp>
        <p:nvSpPr>
          <p:cNvPr id="43" name="TextBox 42"/>
          <p:cNvSpPr txBox="1"/>
          <p:nvPr/>
        </p:nvSpPr>
        <p:spPr>
          <a:xfrm>
            <a:off x="4648200" y="3124200"/>
            <a:ext cx="1219200" cy="215444"/>
          </a:xfrm>
          <a:prstGeom prst="rect">
            <a:avLst/>
          </a:prstGeom>
          <a:noFill/>
        </p:spPr>
        <p:txBody>
          <a:bodyPr wrap="square" lIns="0" tIns="0" rIns="0" bIns="0" rtlCol="0" anchor="ctr" anchorCtr="1">
            <a:spAutoFit/>
          </a:bodyPr>
          <a:lstStyle/>
          <a:p>
            <a:r>
              <a:rPr lang="en-US" sz="1400" dirty="0" smtClean="0"/>
              <a:t>c1&lt;d1&lt;=c2</a:t>
            </a:r>
            <a:endParaRPr lang="en-US" sz="1400" dirty="0"/>
          </a:p>
        </p:txBody>
      </p:sp>
      <p:cxnSp>
        <p:nvCxnSpPr>
          <p:cNvPr id="44" name="Straight Connector 43"/>
          <p:cNvCxnSpPr/>
          <p:nvPr/>
        </p:nvCxnSpPr>
        <p:spPr>
          <a:xfrm rot="5400000" flipH="1" flipV="1">
            <a:off x="4213860" y="4662646"/>
            <a:ext cx="64008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46" idx="2"/>
            <a:endCxn id="47" idx="6"/>
          </p:cNvCxnSpPr>
          <p:nvPr/>
        </p:nvCxnSpPr>
        <p:spPr>
          <a:xfrm rot="10800000">
            <a:off x="2103120" y="4937760"/>
            <a:ext cx="4907280" cy="76200"/>
          </a:xfrm>
          <a:prstGeom prst="line">
            <a:avLst/>
          </a:prstGeom>
        </p:spPr>
        <p:style>
          <a:lnRef idx="1">
            <a:schemeClr val="accent1"/>
          </a:lnRef>
          <a:fillRef idx="0">
            <a:schemeClr val="accent1"/>
          </a:fillRef>
          <a:effectRef idx="0">
            <a:schemeClr val="accent1"/>
          </a:effectRef>
          <a:fontRef idx="minor">
            <a:schemeClr val="tx1"/>
          </a:fontRef>
        </p:style>
      </p:cxnSp>
      <p:sp>
        <p:nvSpPr>
          <p:cNvPr id="46" name="Oval 45"/>
          <p:cNvSpPr/>
          <p:nvPr/>
        </p:nvSpPr>
        <p:spPr>
          <a:xfrm>
            <a:off x="7010400" y="4465320"/>
            <a:ext cx="1188720" cy="1097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fa-IR" sz="1400" dirty="0" smtClean="0">
                <a:solidFill>
                  <a:schemeClr val="tx1"/>
                </a:solidFill>
                <a:latin typeface="Verdana" pitchFamily="34" charset="0"/>
                <a:cs typeface="B Nazanin" pitchFamily="2" charset="-78"/>
              </a:rPr>
              <a:t>انباشته رد می شود</a:t>
            </a:r>
            <a:endParaRPr lang="en-US" sz="1400" dirty="0" smtClean="0">
              <a:solidFill>
                <a:schemeClr val="tx1"/>
              </a:solidFill>
              <a:latin typeface="Verdana" pitchFamily="34" charset="0"/>
              <a:cs typeface="B Nazanin" pitchFamily="2" charset="-78"/>
            </a:endParaRPr>
          </a:p>
        </p:txBody>
      </p:sp>
      <p:sp>
        <p:nvSpPr>
          <p:cNvPr id="47" name="Oval 46"/>
          <p:cNvSpPr/>
          <p:nvPr/>
        </p:nvSpPr>
        <p:spPr>
          <a:xfrm>
            <a:off x="914400" y="4389120"/>
            <a:ext cx="1188720" cy="1097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fa-IR" sz="1400" dirty="0" smtClean="0">
                <a:solidFill>
                  <a:schemeClr val="tx1"/>
                </a:solidFill>
                <a:latin typeface="Verdana" pitchFamily="34" charset="0"/>
                <a:cs typeface="B Nazanin" pitchFamily="2" charset="-78"/>
              </a:rPr>
              <a:t>انباشته پذیرفته می شود</a:t>
            </a:r>
            <a:endParaRPr lang="en-US" sz="1400" dirty="0" smtClean="0">
              <a:solidFill>
                <a:schemeClr val="tx1"/>
              </a:solidFill>
              <a:latin typeface="Verdana" pitchFamily="34" charset="0"/>
              <a:cs typeface="B Nazanin" pitchFamily="2" charset="-78"/>
            </a:endParaRPr>
          </a:p>
        </p:txBody>
      </p:sp>
      <p:sp>
        <p:nvSpPr>
          <p:cNvPr id="48" name="TextBox 47"/>
          <p:cNvSpPr txBox="1"/>
          <p:nvPr/>
        </p:nvSpPr>
        <p:spPr>
          <a:xfrm>
            <a:off x="4648200" y="4707076"/>
            <a:ext cx="1219200" cy="215444"/>
          </a:xfrm>
          <a:prstGeom prst="rect">
            <a:avLst/>
          </a:prstGeom>
          <a:noFill/>
        </p:spPr>
        <p:txBody>
          <a:bodyPr wrap="square" lIns="0" tIns="0" rIns="0" bIns="0" rtlCol="0" anchor="ctr" anchorCtr="1">
            <a:spAutoFit/>
          </a:bodyPr>
          <a:lstStyle/>
          <a:p>
            <a:r>
              <a:rPr lang="en-US" sz="1400" dirty="0" smtClean="0"/>
              <a:t>d1+d2&gt;c2</a:t>
            </a:r>
            <a:endParaRPr lang="en-US" sz="1400" dirty="0"/>
          </a:p>
        </p:txBody>
      </p:sp>
      <p:sp>
        <p:nvSpPr>
          <p:cNvPr id="49" name="TextBox 48"/>
          <p:cNvSpPr txBox="1"/>
          <p:nvPr/>
        </p:nvSpPr>
        <p:spPr>
          <a:xfrm>
            <a:off x="3124200" y="4693920"/>
            <a:ext cx="1219200" cy="215444"/>
          </a:xfrm>
          <a:prstGeom prst="rect">
            <a:avLst/>
          </a:prstGeom>
          <a:noFill/>
        </p:spPr>
        <p:txBody>
          <a:bodyPr wrap="square" lIns="0" tIns="0" rIns="0" bIns="0" rtlCol="0" anchor="ctr" anchorCtr="1">
            <a:spAutoFit/>
          </a:bodyPr>
          <a:lstStyle/>
          <a:p>
            <a:r>
              <a:rPr lang="en-US" sz="1400" dirty="0" smtClean="0"/>
              <a:t>d1+d2&lt;=c2</a:t>
            </a:r>
            <a:endParaRPr lang="en-US" sz="1400" dirty="0"/>
          </a:p>
        </p:txBody>
      </p:sp>
    </p:spTree>
  </p:cSld>
  <p:clrMapOvr>
    <a:masterClrMapping/>
  </p:clrMapOvr>
  <p:transition spd="slow">
    <p:blinds/>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4400" b="1" dirty="0" smtClean="0">
                <a:ln w="11430"/>
                <a:solidFill>
                  <a:srgbClr val="008000"/>
                </a:solidFill>
                <a:effectLst>
                  <a:outerShdw blurRad="50800" dist="39000" dir="5460000" algn="tl">
                    <a:srgbClr val="000000">
                      <a:alpha val="38000"/>
                    </a:srgbClr>
                  </a:outerShdw>
                </a:effectLst>
                <a:cs typeface="B Titr" pitchFamily="2" charset="-78"/>
              </a:rPr>
              <a:t>مقدمه: </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طرح های رد و پذیرش</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5" name="Rounded Rectangle 4"/>
          <p:cNvSpPr/>
          <p:nvPr/>
        </p:nvSpPr>
        <p:spPr>
          <a:xfrm>
            <a:off x="3810000" y="914400"/>
            <a:ext cx="5334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rtl="1"/>
            <a:r>
              <a:rPr lang="fa-IR" sz="1800" b="1" dirty="0" smtClean="0">
                <a:solidFill>
                  <a:srgbClr val="FF0000"/>
                </a:solidFill>
                <a:latin typeface="Verdana" pitchFamily="34" charset="0"/>
                <a:cs typeface="B Nazanin" pitchFamily="2" charset="-78"/>
              </a:rPr>
              <a:t>طراحی طرح های نمونه گیری با استفاده از جداول استاندارد نظامی</a:t>
            </a:r>
            <a:endParaRPr lang="en-US" sz="1800" dirty="0"/>
          </a:p>
        </p:txBody>
      </p:sp>
      <p:sp>
        <p:nvSpPr>
          <p:cNvPr id="6" name="TextBox 5"/>
          <p:cNvSpPr txBox="1"/>
          <p:nvPr/>
        </p:nvSpPr>
        <p:spPr>
          <a:xfrm>
            <a:off x="2743200" y="2416314"/>
            <a:ext cx="6172200" cy="2823850"/>
          </a:xfrm>
          <a:prstGeom prst="rect">
            <a:avLst/>
          </a:prstGeom>
          <a:noFill/>
        </p:spPr>
        <p:txBody>
          <a:bodyPr wrap="square" rtlCol="0">
            <a:spAutoFit/>
          </a:bodyPr>
          <a:lstStyle/>
          <a:p>
            <a:pPr algn="r" rtl="1">
              <a:lnSpc>
                <a:spcPct val="150000"/>
              </a:lnSpc>
            </a:pPr>
            <a:r>
              <a:rPr lang="fa-IR" sz="2000" dirty="0" smtClean="0">
                <a:cs typeface="B Nazanin" pitchFamily="2" charset="-78"/>
              </a:rPr>
              <a:t>1-1- تعیین اندازه (حجم) انباشته</a:t>
            </a:r>
          </a:p>
          <a:p>
            <a:pPr algn="r" rtl="1">
              <a:lnSpc>
                <a:spcPct val="150000"/>
              </a:lnSpc>
            </a:pPr>
            <a:r>
              <a:rPr lang="fa-IR" sz="2000" dirty="0" smtClean="0">
                <a:cs typeface="B Nazanin" pitchFamily="2" charset="-78"/>
              </a:rPr>
              <a:t>2-1- تعیین سطح بازرسی</a:t>
            </a:r>
          </a:p>
          <a:p>
            <a:pPr algn="r" rtl="1">
              <a:lnSpc>
                <a:spcPct val="150000"/>
              </a:lnSpc>
            </a:pPr>
            <a:r>
              <a:rPr lang="fa-IR" sz="2000" dirty="0" smtClean="0">
                <a:cs typeface="B Nazanin" pitchFamily="2" charset="-78"/>
              </a:rPr>
              <a:t>2- تعیین نوع طرح نمونه گیری (یکبار نمونه گیری، دوبار، و چندبار)</a:t>
            </a:r>
          </a:p>
          <a:p>
            <a:pPr algn="r" rtl="1">
              <a:lnSpc>
                <a:spcPct val="150000"/>
              </a:lnSpc>
            </a:pPr>
            <a:r>
              <a:rPr lang="fa-IR" sz="2000" dirty="0" smtClean="0">
                <a:cs typeface="B Nazanin" pitchFamily="2" charset="-78"/>
              </a:rPr>
              <a:t>3- تعیین شرایط بازرسی (نرمال، کاسته شده، و تنگتر شده)</a:t>
            </a:r>
          </a:p>
          <a:p>
            <a:pPr algn="r" rtl="1">
              <a:lnSpc>
                <a:spcPct val="150000"/>
              </a:lnSpc>
            </a:pPr>
            <a:r>
              <a:rPr lang="fa-IR" sz="2000" dirty="0" smtClean="0">
                <a:cs typeface="B Nazanin" pitchFamily="2" charset="-78"/>
              </a:rPr>
              <a:t>4- تعیین سطح کیفیت قابل قبول (</a:t>
            </a:r>
            <a:r>
              <a:rPr lang="en-US" sz="2000" dirty="0" smtClean="0">
                <a:cs typeface="B Nazanin" pitchFamily="2" charset="-78"/>
              </a:rPr>
              <a:t>AQL</a:t>
            </a:r>
            <a:r>
              <a:rPr lang="fa-IR" sz="2000" dirty="0" smtClean="0">
                <a:cs typeface="B Nazanin" pitchFamily="2" charset="-78"/>
              </a:rPr>
              <a:t>)</a:t>
            </a:r>
          </a:p>
          <a:p>
            <a:pPr algn="r" rtl="1">
              <a:lnSpc>
                <a:spcPct val="150000"/>
              </a:lnSpc>
            </a:pPr>
            <a:r>
              <a:rPr lang="fa-IR" sz="2000" dirty="0" smtClean="0">
                <a:cs typeface="B Nazanin" pitchFamily="2" charset="-78"/>
              </a:rPr>
              <a:t>5- تعیین مقادیر اندازه نمونه و عدد پذیرش</a:t>
            </a:r>
            <a:endParaRPr lang="en-US" sz="2000" dirty="0">
              <a:cs typeface="B Nazanin" pitchFamily="2" charset="-78"/>
            </a:endParaRPr>
          </a:p>
        </p:txBody>
      </p:sp>
      <p:sp>
        <p:nvSpPr>
          <p:cNvPr id="7" name="Right Arrow 6"/>
          <p:cNvSpPr/>
          <p:nvPr/>
        </p:nvSpPr>
        <p:spPr>
          <a:xfrm flipH="1">
            <a:off x="4800600" y="2743200"/>
            <a:ext cx="12192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2057400" y="2800290"/>
            <a:ext cx="2667000" cy="400110"/>
          </a:xfrm>
          <a:prstGeom prst="rect">
            <a:avLst/>
          </a:prstGeom>
          <a:noFill/>
        </p:spPr>
        <p:txBody>
          <a:bodyPr wrap="square" rtlCol="0">
            <a:spAutoFit/>
          </a:bodyPr>
          <a:lstStyle/>
          <a:p>
            <a:pPr algn="r" rtl="1"/>
            <a:r>
              <a:rPr lang="fa-IR" sz="2000" dirty="0" smtClean="0">
                <a:cs typeface="B Nazanin" pitchFamily="2" charset="-78"/>
              </a:rPr>
              <a:t>1- تعیین حرف کد اندازه نمونه</a:t>
            </a:r>
            <a:endParaRPr lang="en-US" sz="2000" dirty="0">
              <a:cs typeface="B Nazanin" pitchFamily="2" charset="-78"/>
            </a:endParaRPr>
          </a:p>
        </p:txBody>
      </p:sp>
    </p:spTree>
  </p:cSld>
  <p:clrMapOvr>
    <a:masterClrMapping/>
  </p:clrMapOvr>
  <p:transition spd="slow">
    <p:blinds/>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4400" b="1" dirty="0" smtClean="0">
                <a:ln w="11430"/>
                <a:solidFill>
                  <a:srgbClr val="008000"/>
                </a:solidFill>
                <a:effectLst>
                  <a:outerShdw blurRad="50800" dist="39000" dir="5460000" algn="tl">
                    <a:srgbClr val="000000">
                      <a:alpha val="38000"/>
                    </a:srgbClr>
                  </a:outerShdw>
                </a:effectLst>
                <a:cs typeface="B Titr" pitchFamily="2" charset="-78"/>
              </a:rPr>
              <a:t>مقدمه: </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طرح های رد و پذیرش</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5" name="Rounded Rectangle 4"/>
          <p:cNvSpPr/>
          <p:nvPr/>
        </p:nvSpPr>
        <p:spPr>
          <a:xfrm>
            <a:off x="6705600" y="914400"/>
            <a:ext cx="23622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rtl="1"/>
            <a:r>
              <a:rPr lang="fa-IR" sz="1800" b="1" dirty="0" smtClean="0">
                <a:solidFill>
                  <a:srgbClr val="FF0000"/>
                </a:solidFill>
                <a:latin typeface="Verdana" pitchFamily="34" charset="0"/>
                <a:cs typeface="B Nazanin" pitchFamily="2" charset="-78"/>
              </a:rPr>
              <a:t>طرای طرح های نمونه گیری با استفاده از جداول استاندارد نظامی</a:t>
            </a:r>
            <a:endParaRPr lang="en-US" sz="1800" dirty="0"/>
          </a:p>
        </p:txBody>
      </p:sp>
      <p:pic>
        <p:nvPicPr>
          <p:cNvPr id="263170" name="Picture 2"/>
          <p:cNvPicPr>
            <a:picLocks noChangeAspect="1" noChangeArrowheads="1"/>
          </p:cNvPicPr>
          <p:nvPr/>
        </p:nvPicPr>
        <p:blipFill>
          <a:blip r:embed="rId2"/>
          <a:srcRect/>
          <a:stretch>
            <a:fillRect/>
          </a:stretch>
        </p:blipFill>
        <p:spPr bwMode="auto">
          <a:xfrm>
            <a:off x="152400" y="1000125"/>
            <a:ext cx="6477000" cy="5857875"/>
          </a:xfrm>
          <a:prstGeom prst="rect">
            <a:avLst/>
          </a:prstGeom>
          <a:noFill/>
          <a:ln w="9525">
            <a:noFill/>
            <a:miter lim="800000"/>
            <a:headEnd/>
            <a:tailEnd/>
          </a:ln>
          <a:effectLst/>
        </p:spPr>
      </p:pic>
    </p:spTree>
  </p:cSld>
  <p:clrMapOvr>
    <a:masterClrMapping/>
  </p:clrMapOvr>
  <p:transition spd="slow">
    <p:blinds/>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4400" b="1" dirty="0" smtClean="0">
                <a:ln w="11430"/>
                <a:solidFill>
                  <a:srgbClr val="008000"/>
                </a:solidFill>
                <a:effectLst>
                  <a:outerShdw blurRad="50800" dist="39000" dir="5460000" algn="tl">
                    <a:srgbClr val="000000">
                      <a:alpha val="38000"/>
                    </a:srgbClr>
                  </a:outerShdw>
                </a:effectLst>
                <a:cs typeface="B Titr" pitchFamily="2" charset="-78"/>
              </a:rPr>
              <a:t>مقدمه: </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طرح های رد و پذیرش</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5" name="Rounded Rectangle 4"/>
          <p:cNvSpPr/>
          <p:nvPr/>
        </p:nvSpPr>
        <p:spPr>
          <a:xfrm>
            <a:off x="3886200" y="914400"/>
            <a:ext cx="51816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rtl="1"/>
            <a:r>
              <a:rPr lang="fa-IR" sz="1800" b="1" dirty="0" smtClean="0">
                <a:solidFill>
                  <a:srgbClr val="FF0000"/>
                </a:solidFill>
                <a:latin typeface="Verdana" pitchFamily="34" charset="0"/>
                <a:cs typeface="B Nazanin" pitchFamily="2" charset="-78"/>
              </a:rPr>
              <a:t>طرای طرح های نمونه گیری با استفاده از جداول استاندارد نظامی</a:t>
            </a:r>
            <a:endParaRPr lang="en-US" sz="1800" dirty="0"/>
          </a:p>
        </p:txBody>
      </p:sp>
      <p:pic>
        <p:nvPicPr>
          <p:cNvPr id="264194" name="Picture 2"/>
          <p:cNvPicPr>
            <a:picLocks noChangeAspect="1" noChangeArrowheads="1"/>
          </p:cNvPicPr>
          <p:nvPr/>
        </p:nvPicPr>
        <p:blipFill>
          <a:blip r:embed="rId2"/>
          <a:srcRect/>
          <a:stretch>
            <a:fillRect/>
          </a:stretch>
        </p:blipFill>
        <p:spPr bwMode="auto">
          <a:xfrm>
            <a:off x="1066800" y="1447800"/>
            <a:ext cx="7620000" cy="5385631"/>
          </a:xfrm>
          <a:prstGeom prst="rect">
            <a:avLst/>
          </a:prstGeom>
          <a:noFill/>
          <a:ln w="9525">
            <a:noFill/>
            <a:miter lim="800000"/>
            <a:headEnd/>
            <a:tailEnd/>
          </a:ln>
          <a:effectLst/>
        </p:spPr>
      </p:pic>
    </p:spTree>
  </p:cSld>
  <p:clrMapOvr>
    <a:masterClrMapping/>
  </p:clrMapOvr>
  <p:transition spd="slow">
    <p:blinds/>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4400" b="1" dirty="0" smtClean="0">
                <a:ln w="11430"/>
                <a:solidFill>
                  <a:srgbClr val="008000"/>
                </a:solidFill>
                <a:effectLst>
                  <a:outerShdw blurRad="50800" dist="39000" dir="5460000" algn="tl">
                    <a:srgbClr val="000000">
                      <a:alpha val="38000"/>
                    </a:srgbClr>
                  </a:outerShdw>
                </a:effectLst>
                <a:cs typeface="B Titr" pitchFamily="2" charset="-78"/>
              </a:rPr>
              <a:t>مقدمه: </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طرح های رد و پذیرش</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5" name="Rounded Rectangle 4"/>
          <p:cNvSpPr/>
          <p:nvPr/>
        </p:nvSpPr>
        <p:spPr>
          <a:xfrm>
            <a:off x="3886200" y="914400"/>
            <a:ext cx="51816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rtl="1"/>
            <a:r>
              <a:rPr lang="fa-IR" sz="1800" b="1" dirty="0" smtClean="0">
                <a:solidFill>
                  <a:srgbClr val="FF0000"/>
                </a:solidFill>
                <a:latin typeface="Verdana" pitchFamily="34" charset="0"/>
                <a:cs typeface="B Nazanin" pitchFamily="2" charset="-78"/>
              </a:rPr>
              <a:t>طرای طرح های نمونه گیری با استفاده از جداول استاندارد نظامی</a:t>
            </a:r>
            <a:endParaRPr lang="en-US" sz="1800" dirty="0"/>
          </a:p>
        </p:txBody>
      </p:sp>
      <p:pic>
        <p:nvPicPr>
          <p:cNvPr id="265219" name="Picture 3"/>
          <p:cNvPicPr>
            <a:picLocks noChangeAspect="1" noChangeArrowheads="1"/>
          </p:cNvPicPr>
          <p:nvPr/>
        </p:nvPicPr>
        <p:blipFill>
          <a:blip r:embed="rId2"/>
          <a:srcRect/>
          <a:stretch>
            <a:fillRect/>
          </a:stretch>
        </p:blipFill>
        <p:spPr bwMode="auto">
          <a:xfrm>
            <a:off x="685801" y="1371600"/>
            <a:ext cx="7543800" cy="5459928"/>
          </a:xfrm>
          <a:prstGeom prst="rect">
            <a:avLst/>
          </a:prstGeom>
          <a:noFill/>
          <a:ln w="9525">
            <a:noFill/>
            <a:miter lim="800000"/>
            <a:headEnd/>
            <a:tailEnd/>
          </a:ln>
          <a:effectLst/>
        </p:spPr>
      </p:pic>
    </p:spTree>
  </p:cSld>
  <p:clrMapOvr>
    <a:masterClrMapping/>
  </p:clrMapOvr>
  <p:transition spd="slow">
    <p:blinds/>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4400" b="1" dirty="0" smtClean="0">
                <a:ln w="11430"/>
                <a:solidFill>
                  <a:srgbClr val="008000"/>
                </a:solidFill>
                <a:effectLst>
                  <a:outerShdw blurRad="50800" dist="39000" dir="5460000" algn="tl">
                    <a:srgbClr val="000000">
                      <a:alpha val="38000"/>
                    </a:srgbClr>
                  </a:outerShdw>
                </a:effectLst>
                <a:cs typeface="B Titr" pitchFamily="2" charset="-78"/>
              </a:rPr>
              <a:t>مقدمه: </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طرح های رد و پذیرش</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5" name="Rounded Rectangle 4"/>
          <p:cNvSpPr/>
          <p:nvPr/>
        </p:nvSpPr>
        <p:spPr>
          <a:xfrm>
            <a:off x="6477000" y="914400"/>
            <a:ext cx="25908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rtl="1"/>
            <a:r>
              <a:rPr lang="fa-IR" sz="1800" b="1" dirty="0" smtClean="0">
                <a:solidFill>
                  <a:srgbClr val="FF0000"/>
                </a:solidFill>
                <a:latin typeface="Verdana" pitchFamily="34" charset="0"/>
                <a:cs typeface="B Nazanin" pitchFamily="2" charset="-78"/>
              </a:rPr>
              <a:t>تغییر شرایط بازرسی</a:t>
            </a:r>
            <a:endParaRPr lang="en-US" sz="1800" dirty="0"/>
          </a:p>
        </p:txBody>
      </p:sp>
      <p:pic>
        <p:nvPicPr>
          <p:cNvPr id="275458" name="Picture 2"/>
          <p:cNvPicPr>
            <a:picLocks noChangeAspect="1" noChangeArrowheads="1"/>
          </p:cNvPicPr>
          <p:nvPr/>
        </p:nvPicPr>
        <p:blipFill>
          <a:blip r:embed="rId2"/>
          <a:srcRect/>
          <a:stretch>
            <a:fillRect/>
          </a:stretch>
        </p:blipFill>
        <p:spPr bwMode="auto">
          <a:xfrm>
            <a:off x="685800" y="1676400"/>
            <a:ext cx="7829550" cy="4838700"/>
          </a:xfrm>
          <a:prstGeom prst="rect">
            <a:avLst/>
          </a:prstGeom>
          <a:noFill/>
          <a:ln w="9525">
            <a:noFill/>
            <a:miter lim="800000"/>
            <a:headEnd/>
            <a:tailEnd/>
          </a:ln>
          <a:effectLst/>
        </p:spPr>
      </p:pic>
    </p:spTree>
  </p:cSld>
  <p:clrMapOvr>
    <a:masterClrMapping/>
  </p:clrMapOvr>
  <p:transition spd="slow">
    <p:blinds/>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Content Placeholder 2"/>
          <p:cNvSpPr>
            <a:spLocks noGrp="1"/>
          </p:cNvSpPr>
          <p:nvPr>
            <p:ph idx="1"/>
          </p:nvPr>
        </p:nvSpPr>
        <p:spPr/>
        <p:txBody>
          <a:bodyPr/>
          <a:lstStyle/>
          <a:p>
            <a:pPr marL="0" indent="0" algn="r" rtl="1" eaLnBrk="1" hangingPunct="1">
              <a:buNone/>
            </a:pPr>
            <a:r>
              <a:rPr lang="fa-IR" altLang="en-US" sz="2800" dirty="0" smtClean="0">
                <a:cs typeface="B Nazanin" panose="00000400000000000000" pitchFamily="2" charset="-78"/>
              </a:rPr>
              <a:t>سيستمي است با:</a:t>
            </a:r>
          </a:p>
          <a:p>
            <a:pPr algn="r" rtl="1" eaLnBrk="1" hangingPunct="1"/>
            <a:r>
              <a:rPr lang="fa-IR" altLang="en-US" sz="2800" dirty="0" smtClean="0">
                <a:cs typeface="B Nazanin" panose="00000400000000000000" pitchFamily="2" charset="-78"/>
              </a:rPr>
              <a:t>هدف: رسيدن به سطح مطلوبي از كيفيت </a:t>
            </a:r>
          </a:p>
          <a:p>
            <a:pPr lvl="1" algn="r" rtl="1" eaLnBrk="1" hangingPunct="1"/>
            <a:r>
              <a:rPr lang="fa-IR" altLang="en-US" sz="2400" dirty="0" smtClean="0">
                <a:cs typeface="B Nazanin" panose="00000400000000000000" pitchFamily="2" charset="-78"/>
              </a:rPr>
              <a:t>محصول</a:t>
            </a:r>
          </a:p>
          <a:p>
            <a:pPr lvl="1" algn="r" rtl="1" eaLnBrk="1" hangingPunct="1"/>
            <a:r>
              <a:rPr lang="fa-IR" altLang="en-US" sz="2400" dirty="0" smtClean="0">
                <a:cs typeface="B Nazanin" panose="00000400000000000000" pitchFamily="2" charset="-78"/>
              </a:rPr>
              <a:t>فرآيند</a:t>
            </a:r>
          </a:p>
          <a:p>
            <a:pPr lvl="1" algn="r" rtl="1" eaLnBrk="1" hangingPunct="1"/>
            <a:r>
              <a:rPr lang="fa-IR" altLang="en-US" sz="2400" dirty="0" smtClean="0">
                <a:cs typeface="B Nazanin" panose="00000400000000000000" pitchFamily="2" charset="-78"/>
              </a:rPr>
              <a:t>خدمات</a:t>
            </a:r>
          </a:p>
          <a:p>
            <a:pPr marL="457200" lvl="1" indent="0" algn="r" rtl="1" eaLnBrk="1" hangingPunct="1">
              <a:buNone/>
            </a:pPr>
            <a:r>
              <a:rPr lang="fa-IR" altLang="en-US" sz="2400" dirty="0">
                <a:cs typeface="B Nazanin" panose="00000400000000000000" pitchFamily="2" charset="-78"/>
              </a:rPr>
              <a:t>و</a:t>
            </a:r>
            <a:endParaRPr lang="fa-IR" altLang="en-US" sz="2400" dirty="0" smtClean="0">
              <a:cs typeface="B Nazanin" panose="00000400000000000000" pitchFamily="2" charset="-78"/>
            </a:endParaRPr>
          </a:p>
          <a:p>
            <a:pPr algn="r" rtl="1" eaLnBrk="1" hangingPunct="1"/>
            <a:r>
              <a:rPr lang="fa-IR" altLang="en-US" sz="2800" dirty="0" smtClean="0">
                <a:cs typeface="B Nazanin" panose="00000400000000000000" pitchFamily="2" charset="-78"/>
              </a:rPr>
              <a:t>نگهداري آن سطح با:</a:t>
            </a:r>
          </a:p>
          <a:p>
            <a:pPr lvl="1" algn="r" rtl="1" eaLnBrk="1" hangingPunct="1"/>
            <a:r>
              <a:rPr lang="fa-IR" altLang="en-US" sz="2400" dirty="0" smtClean="0">
                <a:cs typeface="B Nazanin" panose="00000400000000000000" pitchFamily="2" charset="-78"/>
              </a:rPr>
              <a:t>برنامه ريزي دقيق</a:t>
            </a:r>
          </a:p>
          <a:p>
            <a:pPr lvl="1" algn="r" rtl="1" eaLnBrk="1" hangingPunct="1"/>
            <a:r>
              <a:rPr lang="fa-IR" altLang="en-US" sz="2400" dirty="0" smtClean="0">
                <a:cs typeface="B Nazanin" panose="00000400000000000000" pitchFamily="2" charset="-78"/>
              </a:rPr>
              <a:t>ماشين آلات مناسب</a:t>
            </a:r>
          </a:p>
          <a:p>
            <a:pPr lvl="1" algn="r" rtl="1" eaLnBrk="1" hangingPunct="1"/>
            <a:r>
              <a:rPr lang="fa-IR" altLang="en-US" sz="2400" dirty="0" smtClean="0">
                <a:cs typeface="B Nazanin" panose="00000400000000000000" pitchFamily="2" charset="-78"/>
              </a:rPr>
              <a:t>بازرسي مستمر و ...</a:t>
            </a:r>
          </a:p>
          <a:p>
            <a:pPr algn="r" rtl="1" eaLnBrk="1" hangingPunct="1"/>
            <a:endParaRPr lang="en-US" altLang="en-US" dirty="0" smtClean="0">
              <a:cs typeface="B Nazanin" panose="00000400000000000000" pitchFamily="2" charset="-78"/>
            </a:endParaRPr>
          </a:p>
        </p:txBody>
      </p:sp>
      <p:sp>
        <p:nvSpPr>
          <p:cNvPr id="5" name="Rectangle 4"/>
          <p:cNvSpPr>
            <a:spLocks noChangeArrowheads="1"/>
          </p:cNvSpPr>
          <p:nvPr/>
        </p:nvSpPr>
        <p:spPr bwMode="auto">
          <a:xfrm>
            <a:off x="684213" y="188913"/>
            <a:ext cx="7772400" cy="606425"/>
          </a:xfrm>
          <a:prstGeom prst="rect">
            <a:avLst/>
          </a:prstGeom>
          <a:noFill/>
          <a:ln w="9525">
            <a:noFill/>
            <a:miter lim="800000"/>
            <a:headEnd/>
            <a:tailEnd/>
          </a:ln>
        </p:spPr>
        <p:txBody>
          <a:bodyPr anchor="ctr"/>
          <a:lstStyle/>
          <a:p>
            <a:pPr algn="ctr" rtl="1"/>
            <a:r>
              <a:rPr lang="fa-IR" sz="4800" b="1" dirty="0" smtClean="0">
                <a:solidFill>
                  <a:srgbClr val="800080"/>
                </a:solidFill>
                <a:latin typeface="Arial" charset="0"/>
                <a:cs typeface="B Titr" pitchFamily="2" charset="-78"/>
              </a:rPr>
              <a:t>کنترل کیفیت</a:t>
            </a:r>
            <a:endParaRPr lang="en-US" sz="4800" b="1" dirty="0">
              <a:solidFill>
                <a:srgbClr val="800080"/>
              </a:solidFill>
              <a:latin typeface="Arial" charset="0"/>
              <a:cs typeface="B Titr" pitchFamily="2" charset="-78"/>
            </a:endParaRPr>
          </a:p>
        </p:txBody>
      </p:sp>
      <p:sp>
        <p:nvSpPr>
          <p:cNvPr id="6" name="Line 5"/>
          <p:cNvSpPr>
            <a:spLocks noChangeShapeType="1"/>
          </p:cNvSpPr>
          <p:nvPr/>
        </p:nvSpPr>
        <p:spPr bwMode="auto">
          <a:xfrm flipH="1">
            <a:off x="0" y="990600"/>
            <a:ext cx="9144000" cy="0"/>
          </a:xfrm>
          <a:prstGeom prst="line">
            <a:avLst/>
          </a:prstGeom>
          <a:noFill/>
          <a:ln w="101600" cmpd="thickThin">
            <a:solidFill>
              <a:srgbClr val="800000"/>
            </a:solidFill>
            <a:round/>
            <a:headEnd/>
            <a:tailEnd/>
          </a:ln>
        </p:spPr>
        <p:txBody>
          <a:bodyPr/>
          <a:lstStyle/>
          <a:p>
            <a:endParaRPr lang="en-US"/>
          </a:p>
        </p:txBody>
      </p:sp>
    </p:spTree>
    <p:extLst>
      <p:ext uri="{BB962C8B-B14F-4D97-AF65-F5344CB8AC3E}">
        <p14:creationId xmlns:p14="http://schemas.microsoft.com/office/powerpoint/2010/main" val="1276156947"/>
      </p:ext>
    </p:extLst>
  </p:cSld>
  <p:clrMapOvr>
    <a:masterClrMapping/>
  </p:clrMapOvr>
  <p:transition spd="slow">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3" presetClass="entr" presetSubtype="16" fill="hold" grpId="0" nodeType="afterEffect">
                                  <p:stCondLst>
                                    <p:cond delay="100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plus(in)">
                                      <p:cBhvr>
                                        <p:cTn id="7" dur="2000"/>
                                        <p:tgtEl>
                                          <p:spTgt spid="27651">
                                            <p:txEl>
                                              <p:pRg st="0" end="0"/>
                                            </p:txEl>
                                          </p:spTgt>
                                        </p:tgtEl>
                                      </p:cBhvr>
                                    </p:animEffect>
                                  </p:childTnLst>
                                </p:cTn>
                              </p:par>
                            </p:childTnLst>
                          </p:cTn>
                        </p:par>
                        <p:par>
                          <p:cTn id="8" fill="hold" nodeType="afterGroup">
                            <p:stCondLst>
                              <p:cond delay="3000"/>
                            </p:stCondLst>
                            <p:childTnLst>
                              <p:par>
                                <p:cTn id="9" presetID="13" presetClass="entr" presetSubtype="16" fill="hold" grpId="0" nodeType="afterEffect">
                                  <p:stCondLst>
                                    <p:cond delay="1000"/>
                                  </p:stCondLst>
                                  <p:childTnLst>
                                    <p:set>
                                      <p:cBhvr>
                                        <p:cTn id="10" dur="1" fill="hold">
                                          <p:stCondLst>
                                            <p:cond delay="0"/>
                                          </p:stCondLst>
                                        </p:cTn>
                                        <p:tgtEl>
                                          <p:spTgt spid="27651">
                                            <p:txEl>
                                              <p:pRg st="1" end="1"/>
                                            </p:txEl>
                                          </p:spTgt>
                                        </p:tgtEl>
                                        <p:attrNameLst>
                                          <p:attrName>style.visibility</p:attrName>
                                        </p:attrNameLst>
                                      </p:cBhvr>
                                      <p:to>
                                        <p:strVal val="visible"/>
                                      </p:to>
                                    </p:set>
                                    <p:animEffect transition="in" filter="plus(in)">
                                      <p:cBhvr>
                                        <p:cTn id="11" dur="2000"/>
                                        <p:tgtEl>
                                          <p:spTgt spid="27651">
                                            <p:txEl>
                                              <p:pRg st="1" end="1"/>
                                            </p:txEl>
                                          </p:spTgt>
                                        </p:tgtEl>
                                      </p:cBhvr>
                                    </p:animEffect>
                                  </p:childTnLst>
                                </p:cTn>
                              </p:par>
                            </p:childTnLst>
                          </p:cTn>
                        </p:par>
                        <p:par>
                          <p:cTn id="12" fill="hold" nodeType="afterGroup">
                            <p:stCondLst>
                              <p:cond delay="6000"/>
                            </p:stCondLst>
                            <p:childTnLst>
                              <p:par>
                                <p:cTn id="13" presetID="13" presetClass="entr" presetSubtype="16" fill="hold" grpId="0" nodeType="afterEffect">
                                  <p:stCondLst>
                                    <p:cond delay="0"/>
                                  </p:stCondLst>
                                  <p:childTnLst>
                                    <p:set>
                                      <p:cBhvr>
                                        <p:cTn id="14" dur="1" fill="hold">
                                          <p:stCondLst>
                                            <p:cond delay="0"/>
                                          </p:stCondLst>
                                        </p:cTn>
                                        <p:tgtEl>
                                          <p:spTgt spid="27651">
                                            <p:txEl>
                                              <p:pRg st="2" end="2"/>
                                            </p:txEl>
                                          </p:spTgt>
                                        </p:tgtEl>
                                        <p:attrNameLst>
                                          <p:attrName>style.visibility</p:attrName>
                                        </p:attrNameLst>
                                      </p:cBhvr>
                                      <p:to>
                                        <p:strVal val="visible"/>
                                      </p:to>
                                    </p:set>
                                    <p:animEffect transition="in" filter="plus(in)">
                                      <p:cBhvr>
                                        <p:cTn id="15" dur="2000"/>
                                        <p:tgtEl>
                                          <p:spTgt spid="27651">
                                            <p:txEl>
                                              <p:pRg st="2" end="2"/>
                                            </p:txEl>
                                          </p:spTgt>
                                        </p:tgtEl>
                                      </p:cBhvr>
                                    </p:animEffect>
                                  </p:childTnLst>
                                </p:cTn>
                              </p:par>
                            </p:childTnLst>
                          </p:cTn>
                        </p:par>
                        <p:par>
                          <p:cTn id="16" fill="hold" nodeType="afterGroup">
                            <p:stCondLst>
                              <p:cond delay="8000"/>
                            </p:stCondLst>
                            <p:childTnLst>
                              <p:par>
                                <p:cTn id="17" presetID="13" presetClass="entr" presetSubtype="16" fill="hold" grpId="0" nodeType="afterEffect">
                                  <p:stCondLst>
                                    <p:cond delay="0"/>
                                  </p:stCondLst>
                                  <p:childTnLst>
                                    <p:set>
                                      <p:cBhvr>
                                        <p:cTn id="18" dur="1" fill="hold">
                                          <p:stCondLst>
                                            <p:cond delay="0"/>
                                          </p:stCondLst>
                                        </p:cTn>
                                        <p:tgtEl>
                                          <p:spTgt spid="27651">
                                            <p:txEl>
                                              <p:pRg st="3" end="3"/>
                                            </p:txEl>
                                          </p:spTgt>
                                        </p:tgtEl>
                                        <p:attrNameLst>
                                          <p:attrName>style.visibility</p:attrName>
                                        </p:attrNameLst>
                                      </p:cBhvr>
                                      <p:to>
                                        <p:strVal val="visible"/>
                                      </p:to>
                                    </p:set>
                                    <p:animEffect transition="in" filter="plus(in)">
                                      <p:cBhvr>
                                        <p:cTn id="19" dur="2000"/>
                                        <p:tgtEl>
                                          <p:spTgt spid="27651">
                                            <p:txEl>
                                              <p:pRg st="3" end="3"/>
                                            </p:txEl>
                                          </p:spTgt>
                                        </p:tgtEl>
                                      </p:cBhvr>
                                    </p:animEffect>
                                  </p:childTnLst>
                                </p:cTn>
                              </p:par>
                            </p:childTnLst>
                          </p:cTn>
                        </p:par>
                        <p:par>
                          <p:cTn id="20" fill="hold" nodeType="afterGroup">
                            <p:stCondLst>
                              <p:cond delay="10000"/>
                            </p:stCondLst>
                            <p:childTnLst>
                              <p:par>
                                <p:cTn id="21" presetID="13" presetClass="entr" presetSubtype="16" fill="hold" grpId="0" nodeType="afterEffect">
                                  <p:stCondLst>
                                    <p:cond delay="0"/>
                                  </p:stCondLst>
                                  <p:childTnLst>
                                    <p:set>
                                      <p:cBhvr>
                                        <p:cTn id="22" dur="1" fill="hold">
                                          <p:stCondLst>
                                            <p:cond delay="0"/>
                                          </p:stCondLst>
                                        </p:cTn>
                                        <p:tgtEl>
                                          <p:spTgt spid="27651">
                                            <p:txEl>
                                              <p:pRg st="4" end="4"/>
                                            </p:txEl>
                                          </p:spTgt>
                                        </p:tgtEl>
                                        <p:attrNameLst>
                                          <p:attrName>style.visibility</p:attrName>
                                        </p:attrNameLst>
                                      </p:cBhvr>
                                      <p:to>
                                        <p:strVal val="visible"/>
                                      </p:to>
                                    </p:set>
                                    <p:animEffect transition="in" filter="plus(in)">
                                      <p:cBhvr>
                                        <p:cTn id="23" dur="2000"/>
                                        <p:tgtEl>
                                          <p:spTgt spid="27651">
                                            <p:txEl>
                                              <p:pRg st="4" end="4"/>
                                            </p:txEl>
                                          </p:spTgt>
                                        </p:tgtEl>
                                      </p:cBhvr>
                                    </p:animEffect>
                                  </p:childTnLst>
                                </p:cTn>
                              </p:par>
                              <p:par>
                                <p:cTn id="24" presetID="13" presetClass="entr" presetSubtype="16" fill="hold" grpId="0" nodeType="withEffect">
                                  <p:stCondLst>
                                    <p:cond delay="0"/>
                                  </p:stCondLst>
                                  <p:childTnLst>
                                    <p:set>
                                      <p:cBhvr>
                                        <p:cTn id="25" dur="1" fill="hold">
                                          <p:stCondLst>
                                            <p:cond delay="0"/>
                                          </p:stCondLst>
                                        </p:cTn>
                                        <p:tgtEl>
                                          <p:spTgt spid="27651">
                                            <p:txEl>
                                              <p:pRg st="5" end="5"/>
                                            </p:txEl>
                                          </p:spTgt>
                                        </p:tgtEl>
                                        <p:attrNameLst>
                                          <p:attrName>style.visibility</p:attrName>
                                        </p:attrNameLst>
                                      </p:cBhvr>
                                      <p:to>
                                        <p:strVal val="visible"/>
                                      </p:to>
                                    </p:set>
                                    <p:animEffect transition="in" filter="plus(in)">
                                      <p:cBhvr>
                                        <p:cTn id="26" dur="2000"/>
                                        <p:tgtEl>
                                          <p:spTgt spid="27651">
                                            <p:txEl>
                                              <p:pRg st="5" end="5"/>
                                            </p:txEl>
                                          </p:spTgt>
                                        </p:tgtEl>
                                      </p:cBhvr>
                                    </p:animEffect>
                                  </p:childTnLst>
                                </p:cTn>
                              </p:par>
                            </p:childTnLst>
                          </p:cTn>
                        </p:par>
                        <p:par>
                          <p:cTn id="27" fill="hold" nodeType="afterGroup">
                            <p:stCondLst>
                              <p:cond delay="12000"/>
                            </p:stCondLst>
                            <p:childTnLst>
                              <p:par>
                                <p:cTn id="28" presetID="13" presetClass="entr" presetSubtype="16" fill="hold" grpId="0" nodeType="afterEffect">
                                  <p:stCondLst>
                                    <p:cond delay="2000"/>
                                  </p:stCondLst>
                                  <p:childTnLst>
                                    <p:set>
                                      <p:cBhvr>
                                        <p:cTn id="29" dur="1" fill="hold">
                                          <p:stCondLst>
                                            <p:cond delay="0"/>
                                          </p:stCondLst>
                                        </p:cTn>
                                        <p:tgtEl>
                                          <p:spTgt spid="27651">
                                            <p:txEl>
                                              <p:pRg st="6" end="6"/>
                                            </p:txEl>
                                          </p:spTgt>
                                        </p:tgtEl>
                                        <p:attrNameLst>
                                          <p:attrName>style.visibility</p:attrName>
                                        </p:attrNameLst>
                                      </p:cBhvr>
                                      <p:to>
                                        <p:strVal val="visible"/>
                                      </p:to>
                                    </p:set>
                                    <p:animEffect transition="in" filter="plus(in)">
                                      <p:cBhvr>
                                        <p:cTn id="30" dur="2000"/>
                                        <p:tgtEl>
                                          <p:spTgt spid="27651">
                                            <p:txEl>
                                              <p:pRg st="6" end="6"/>
                                            </p:txEl>
                                          </p:spTgt>
                                        </p:tgtEl>
                                      </p:cBhvr>
                                    </p:animEffect>
                                  </p:childTnLst>
                                </p:cTn>
                              </p:par>
                            </p:childTnLst>
                          </p:cTn>
                        </p:par>
                        <p:par>
                          <p:cTn id="31" fill="hold" nodeType="afterGroup">
                            <p:stCondLst>
                              <p:cond delay="16000"/>
                            </p:stCondLst>
                            <p:childTnLst>
                              <p:par>
                                <p:cTn id="32" presetID="13" presetClass="entr" presetSubtype="16" fill="hold" grpId="0" nodeType="afterEffect">
                                  <p:stCondLst>
                                    <p:cond delay="0"/>
                                  </p:stCondLst>
                                  <p:childTnLst>
                                    <p:set>
                                      <p:cBhvr>
                                        <p:cTn id="33" dur="1" fill="hold">
                                          <p:stCondLst>
                                            <p:cond delay="0"/>
                                          </p:stCondLst>
                                        </p:cTn>
                                        <p:tgtEl>
                                          <p:spTgt spid="27651">
                                            <p:txEl>
                                              <p:pRg st="7" end="7"/>
                                            </p:txEl>
                                          </p:spTgt>
                                        </p:tgtEl>
                                        <p:attrNameLst>
                                          <p:attrName>style.visibility</p:attrName>
                                        </p:attrNameLst>
                                      </p:cBhvr>
                                      <p:to>
                                        <p:strVal val="visible"/>
                                      </p:to>
                                    </p:set>
                                    <p:animEffect transition="in" filter="plus(in)">
                                      <p:cBhvr>
                                        <p:cTn id="34" dur="2000"/>
                                        <p:tgtEl>
                                          <p:spTgt spid="27651">
                                            <p:txEl>
                                              <p:pRg st="7" end="7"/>
                                            </p:txEl>
                                          </p:spTgt>
                                        </p:tgtEl>
                                      </p:cBhvr>
                                    </p:animEffect>
                                  </p:childTnLst>
                                </p:cTn>
                              </p:par>
                            </p:childTnLst>
                          </p:cTn>
                        </p:par>
                        <p:par>
                          <p:cTn id="35" fill="hold" nodeType="afterGroup">
                            <p:stCondLst>
                              <p:cond delay="18000"/>
                            </p:stCondLst>
                            <p:childTnLst>
                              <p:par>
                                <p:cTn id="36" presetID="13" presetClass="entr" presetSubtype="16" fill="hold" grpId="0" nodeType="afterEffect">
                                  <p:stCondLst>
                                    <p:cond delay="0"/>
                                  </p:stCondLst>
                                  <p:childTnLst>
                                    <p:set>
                                      <p:cBhvr>
                                        <p:cTn id="37" dur="1" fill="hold">
                                          <p:stCondLst>
                                            <p:cond delay="0"/>
                                          </p:stCondLst>
                                        </p:cTn>
                                        <p:tgtEl>
                                          <p:spTgt spid="27651">
                                            <p:txEl>
                                              <p:pRg st="8" end="8"/>
                                            </p:txEl>
                                          </p:spTgt>
                                        </p:tgtEl>
                                        <p:attrNameLst>
                                          <p:attrName>style.visibility</p:attrName>
                                        </p:attrNameLst>
                                      </p:cBhvr>
                                      <p:to>
                                        <p:strVal val="visible"/>
                                      </p:to>
                                    </p:set>
                                    <p:animEffect transition="in" filter="plus(in)">
                                      <p:cBhvr>
                                        <p:cTn id="38" dur="2000"/>
                                        <p:tgtEl>
                                          <p:spTgt spid="27651">
                                            <p:txEl>
                                              <p:pRg st="8" end="8"/>
                                            </p:txEl>
                                          </p:spTgt>
                                        </p:tgtEl>
                                      </p:cBhvr>
                                    </p:animEffect>
                                  </p:childTnLst>
                                </p:cTn>
                              </p:par>
                            </p:childTnLst>
                          </p:cTn>
                        </p:par>
                        <p:par>
                          <p:cTn id="39" fill="hold" nodeType="afterGroup">
                            <p:stCondLst>
                              <p:cond delay="20000"/>
                            </p:stCondLst>
                            <p:childTnLst>
                              <p:par>
                                <p:cTn id="40" presetID="13" presetClass="entr" presetSubtype="16" fill="hold" grpId="0" nodeType="afterEffect">
                                  <p:stCondLst>
                                    <p:cond delay="0"/>
                                  </p:stCondLst>
                                  <p:childTnLst>
                                    <p:set>
                                      <p:cBhvr>
                                        <p:cTn id="41" dur="1" fill="hold">
                                          <p:stCondLst>
                                            <p:cond delay="0"/>
                                          </p:stCondLst>
                                        </p:cTn>
                                        <p:tgtEl>
                                          <p:spTgt spid="27651">
                                            <p:txEl>
                                              <p:pRg st="9" end="9"/>
                                            </p:txEl>
                                          </p:spTgt>
                                        </p:tgtEl>
                                        <p:attrNameLst>
                                          <p:attrName>style.visibility</p:attrName>
                                        </p:attrNameLst>
                                      </p:cBhvr>
                                      <p:to>
                                        <p:strVal val="visible"/>
                                      </p:to>
                                    </p:set>
                                    <p:animEffect transition="in" filter="plus(in)">
                                      <p:cBhvr>
                                        <p:cTn id="42" dur="2000"/>
                                        <p:tgtEl>
                                          <p:spTgt spid="2765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706563"/>
            <a:ext cx="8772145" cy="4525963"/>
          </a:xfrm>
        </p:spPr>
        <p:txBody>
          <a:bodyPr/>
          <a:lstStyle/>
          <a:p>
            <a:pPr algn="just" rtl="1"/>
            <a:r>
              <a:rPr lang="fa-IR" altLang="en-US" sz="2400" dirty="0" smtClean="0">
                <a:cs typeface="B Nazanin" panose="00000400000000000000" pitchFamily="2" charset="-78"/>
              </a:rPr>
              <a:t>در بازرسي به كيفيت محصولي كه ساخته شده اهميت داده مي شود.</a:t>
            </a:r>
          </a:p>
          <a:p>
            <a:pPr algn="just" rtl="1"/>
            <a:r>
              <a:rPr lang="fa-IR" altLang="en-US" sz="2400" dirty="0" smtClean="0">
                <a:cs typeface="B Nazanin" panose="00000400000000000000" pitchFamily="2" charset="-78"/>
              </a:rPr>
              <a:t>كار بازرسي با تعيين محصول خوب يا بد پايان مي يابد.</a:t>
            </a:r>
          </a:p>
          <a:p>
            <a:pPr algn="just" rtl="1">
              <a:buFont typeface="Wingdings" pitchFamily="2" charset="2"/>
              <a:buNone/>
            </a:pPr>
            <a:endParaRPr lang="fa-IR" altLang="en-US" sz="2800" dirty="0" smtClean="0">
              <a:cs typeface="B Nazanin" panose="00000400000000000000" pitchFamily="2" charset="-78"/>
            </a:endParaRPr>
          </a:p>
          <a:p>
            <a:pPr algn="just" rtl="1"/>
            <a:r>
              <a:rPr lang="fa-IR" altLang="en-US" sz="2400" dirty="0" smtClean="0">
                <a:cs typeface="B Nazanin" panose="00000400000000000000" pitchFamily="2" charset="-78"/>
              </a:rPr>
              <a:t>كنترل كيفيت به فرآيند توليدي كه محصول را مي سازد توجه مي كند.</a:t>
            </a:r>
          </a:p>
          <a:p>
            <a:pPr algn="just" rtl="1"/>
            <a:r>
              <a:rPr lang="fa-IR" altLang="en-US" sz="2400" dirty="0" smtClean="0">
                <a:cs typeface="B Nazanin" panose="00000400000000000000" pitchFamily="2" charset="-78"/>
              </a:rPr>
              <a:t>درباره آينده تصميم گيري مي شود.</a:t>
            </a:r>
          </a:p>
          <a:p>
            <a:pPr algn="just" rtl="1"/>
            <a:r>
              <a:rPr lang="fa-IR" altLang="en-US" sz="2400" dirty="0" smtClean="0">
                <a:cs typeface="B Nazanin" panose="00000400000000000000" pitchFamily="2" charset="-78"/>
              </a:rPr>
              <a:t>امكانات توليد را به نحوي تنظيم مي كند كه هميشه محصول خوب توليد شود.</a:t>
            </a:r>
          </a:p>
          <a:p>
            <a:pPr algn="just" rtl="1"/>
            <a:r>
              <a:rPr lang="fa-IR" altLang="en-US" sz="2400" dirty="0" smtClean="0">
                <a:cs typeface="B Nazanin" panose="00000400000000000000" pitchFamily="2" charset="-78"/>
              </a:rPr>
              <a:t>بازرسي هم يكي از ابزار هاي كنترل كيفيت است.</a:t>
            </a:r>
          </a:p>
          <a:p>
            <a:pPr algn="just" rtl="1"/>
            <a:r>
              <a:rPr lang="fa-IR" altLang="en-US" sz="2400" dirty="0" smtClean="0">
                <a:cs typeface="B Nazanin" panose="00000400000000000000" pitchFamily="2" charset="-78"/>
              </a:rPr>
              <a:t>اگر برنامه كنترل كيفيت خوب انجام شود حتي ممكن است نياز به بازرسي از بين برود.</a:t>
            </a:r>
            <a:endParaRPr lang="en-US" altLang="en-US" sz="2400" dirty="0" smtClean="0">
              <a:cs typeface="B Nazanin" panose="00000400000000000000" pitchFamily="2" charset="-78"/>
            </a:endParaRPr>
          </a:p>
        </p:txBody>
      </p:sp>
      <p:sp>
        <p:nvSpPr>
          <p:cNvPr id="4" name="Rectangle 3"/>
          <p:cNvSpPr>
            <a:spLocks noChangeArrowheads="1"/>
          </p:cNvSpPr>
          <p:nvPr/>
        </p:nvSpPr>
        <p:spPr bwMode="auto">
          <a:xfrm>
            <a:off x="684213" y="188913"/>
            <a:ext cx="7772400" cy="606425"/>
          </a:xfrm>
          <a:prstGeom prst="rect">
            <a:avLst/>
          </a:prstGeom>
          <a:noFill/>
          <a:ln w="9525">
            <a:noFill/>
            <a:miter lim="800000"/>
            <a:headEnd/>
            <a:tailEnd/>
          </a:ln>
        </p:spPr>
        <p:txBody>
          <a:bodyPr anchor="ctr"/>
          <a:lstStyle/>
          <a:p>
            <a:pPr algn="ctr" rtl="1"/>
            <a:r>
              <a:rPr lang="fa-IR" sz="4800" b="1" dirty="0" smtClean="0">
                <a:solidFill>
                  <a:srgbClr val="800080"/>
                </a:solidFill>
                <a:latin typeface="Arial" charset="0"/>
                <a:cs typeface="B Titr" pitchFamily="2" charset="-78"/>
              </a:rPr>
              <a:t>تفاوت کنترل کیفیت با بازرسی</a:t>
            </a:r>
            <a:endParaRPr lang="en-US" sz="4800" b="1" dirty="0">
              <a:solidFill>
                <a:srgbClr val="800080"/>
              </a:solidFill>
              <a:latin typeface="Arial" charset="0"/>
              <a:cs typeface="B Titr" pitchFamily="2" charset="-78"/>
            </a:endParaRPr>
          </a:p>
        </p:txBody>
      </p:sp>
      <p:sp>
        <p:nvSpPr>
          <p:cNvPr id="5" name="Line 5"/>
          <p:cNvSpPr>
            <a:spLocks noChangeShapeType="1"/>
          </p:cNvSpPr>
          <p:nvPr/>
        </p:nvSpPr>
        <p:spPr bwMode="auto">
          <a:xfrm flipH="1">
            <a:off x="0" y="990600"/>
            <a:ext cx="9144000" cy="0"/>
          </a:xfrm>
          <a:prstGeom prst="line">
            <a:avLst/>
          </a:prstGeom>
          <a:noFill/>
          <a:ln w="101600" cmpd="thickThin">
            <a:solidFill>
              <a:srgbClr val="800000"/>
            </a:solidFill>
            <a:round/>
            <a:headEnd/>
            <a:tailEnd/>
          </a:ln>
        </p:spPr>
        <p:txBody>
          <a:bodyPr/>
          <a:lstStyle/>
          <a:p>
            <a:endParaRPr lang="en-US"/>
          </a:p>
        </p:txBody>
      </p:sp>
    </p:spTree>
    <p:extLst>
      <p:ext uri="{BB962C8B-B14F-4D97-AF65-F5344CB8AC3E}">
        <p14:creationId xmlns:p14="http://schemas.microsoft.com/office/powerpoint/2010/main" val="3736048989"/>
      </p:ext>
    </p:extLst>
  </p:cSld>
  <p:clrMapOvr>
    <a:masterClrMapping/>
  </p:clrMapOvr>
  <p:transition spd="slow">
    <p:comb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nodeType="afterGroup">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2000"/>
                                        <p:tgtEl>
                                          <p:spTgt spid="3">
                                            <p:txEl>
                                              <p:pRg st="1" end="1"/>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childTnLst>
                          </p:cTn>
                        </p:par>
                        <p:par>
                          <p:cTn id="17" fill="hold" nodeType="afterGroup">
                            <p:stCondLst>
                              <p:cond delay="2000"/>
                            </p:stCondLst>
                            <p:childTnLst>
                              <p:par>
                                <p:cTn id="18" presetID="10" presetClass="entr" presetSubtype="0" fill="hold" grpId="0" nodeType="afterEffect">
                                  <p:stCondLst>
                                    <p:cond delay="150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2000"/>
                                        <p:tgtEl>
                                          <p:spTgt spid="3">
                                            <p:txEl>
                                              <p:pRg st="4" end="4"/>
                                            </p:txEl>
                                          </p:spTgt>
                                        </p:tgtEl>
                                      </p:cBhvr>
                                    </p:animEffect>
                                  </p:childTnLst>
                                </p:cTn>
                              </p:par>
                            </p:childTnLst>
                          </p:cTn>
                        </p:par>
                        <p:par>
                          <p:cTn id="21" fill="hold" nodeType="afterGroup">
                            <p:stCondLst>
                              <p:cond delay="5500"/>
                            </p:stCondLst>
                            <p:childTnLst>
                              <p:par>
                                <p:cTn id="22" presetID="10" presetClass="entr" presetSubtype="0" fill="hold" grpId="0" nodeType="afterEffect">
                                  <p:stCondLst>
                                    <p:cond delay="200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2000"/>
                                        <p:tgtEl>
                                          <p:spTgt spid="3">
                                            <p:txEl>
                                              <p:pRg st="5" end="5"/>
                                            </p:txEl>
                                          </p:spTgt>
                                        </p:tgtEl>
                                      </p:cBhvr>
                                    </p:animEffect>
                                  </p:childTnLst>
                                </p:cTn>
                              </p:par>
                            </p:childTnLst>
                          </p:cTn>
                        </p:par>
                        <p:par>
                          <p:cTn id="25" fill="hold" nodeType="afterGroup">
                            <p:stCondLst>
                              <p:cond delay="9500"/>
                            </p:stCondLst>
                            <p:childTnLst>
                              <p:par>
                                <p:cTn id="26" presetID="10" presetClass="entr" presetSubtype="0" fill="hold" grpId="0" nodeType="afterEffect">
                                  <p:stCondLst>
                                    <p:cond delay="150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2000"/>
                                        <p:tgtEl>
                                          <p:spTgt spid="3">
                                            <p:txEl>
                                              <p:pRg st="6" end="6"/>
                                            </p:txEl>
                                          </p:spTgt>
                                        </p:tgtEl>
                                      </p:cBhvr>
                                    </p:animEffect>
                                  </p:childTnLst>
                                </p:cTn>
                              </p:par>
                            </p:childTnLst>
                          </p:cTn>
                        </p:par>
                        <p:par>
                          <p:cTn id="29" fill="hold" nodeType="afterGroup">
                            <p:stCondLst>
                              <p:cond delay="13000"/>
                            </p:stCondLst>
                            <p:childTnLst>
                              <p:par>
                                <p:cTn id="30" presetID="10" presetClass="entr" presetSubtype="0" fill="hold" grpId="0" nodeType="afterEffect">
                                  <p:stCondLst>
                                    <p:cond delay="200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4"/>
          <p:cNvSpPr>
            <a:spLocks noChangeArrowheads="1"/>
          </p:cNvSpPr>
          <p:nvPr/>
        </p:nvSpPr>
        <p:spPr bwMode="auto">
          <a:xfrm>
            <a:off x="684213" y="188913"/>
            <a:ext cx="7772400" cy="606425"/>
          </a:xfrm>
          <a:prstGeom prst="rect">
            <a:avLst/>
          </a:prstGeom>
          <a:noFill/>
          <a:ln w="9525">
            <a:noFill/>
            <a:miter lim="800000"/>
            <a:headEnd/>
            <a:tailEnd/>
          </a:ln>
        </p:spPr>
        <p:txBody>
          <a:bodyPr anchor="ctr"/>
          <a:lstStyle/>
          <a:p>
            <a:pPr algn="ctr" rtl="1"/>
            <a:r>
              <a:rPr lang="fa-IR" sz="4800" b="1" dirty="0" smtClean="0">
                <a:solidFill>
                  <a:srgbClr val="800080"/>
                </a:solidFill>
                <a:latin typeface="Arial" charset="0"/>
                <a:cs typeface="B Titr" pitchFamily="2" charset="-78"/>
              </a:rPr>
              <a:t>تاریخچه کیفیت</a:t>
            </a:r>
            <a:endParaRPr lang="en-US" sz="4800" b="1" dirty="0">
              <a:solidFill>
                <a:srgbClr val="800080"/>
              </a:solidFill>
              <a:latin typeface="Arial" charset="0"/>
              <a:cs typeface="B Titr" pitchFamily="2" charset="-78"/>
            </a:endParaRPr>
          </a:p>
        </p:txBody>
      </p:sp>
      <p:sp>
        <p:nvSpPr>
          <p:cNvPr id="7172" name="Line 5"/>
          <p:cNvSpPr>
            <a:spLocks noChangeShapeType="1"/>
          </p:cNvSpPr>
          <p:nvPr/>
        </p:nvSpPr>
        <p:spPr bwMode="auto">
          <a:xfrm flipH="1">
            <a:off x="0" y="990600"/>
            <a:ext cx="9144000" cy="0"/>
          </a:xfrm>
          <a:prstGeom prst="line">
            <a:avLst/>
          </a:prstGeom>
          <a:noFill/>
          <a:ln w="101600" cmpd="thickThin">
            <a:solidFill>
              <a:srgbClr val="800000"/>
            </a:solidFill>
            <a:round/>
            <a:headEnd/>
            <a:tailEnd/>
          </a:ln>
        </p:spPr>
        <p:txBody>
          <a:bodyPr/>
          <a:lstStyle/>
          <a:p>
            <a:endParaRPr lang="en-US"/>
          </a:p>
        </p:txBody>
      </p:sp>
      <p:sp>
        <p:nvSpPr>
          <p:cNvPr id="29" name="Content Placeholder 2"/>
          <p:cNvSpPr txBox="1">
            <a:spLocks/>
          </p:cNvSpPr>
          <p:nvPr/>
        </p:nvSpPr>
        <p:spPr bwMode="auto">
          <a:xfrm>
            <a:off x="228600" y="1066800"/>
            <a:ext cx="8839200" cy="563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L="0" marR="0" lvl="0" indent="0" algn="r" defTabSz="914400" rtl="1" eaLnBrk="0" fontAlgn="base" latinLnBrk="0" hangingPunct="0">
              <a:lnSpc>
                <a:spcPct val="120000"/>
              </a:lnSpc>
              <a:spcBef>
                <a:spcPts val="600"/>
              </a:spcBef>
              <a:spcAft>
                <a:spcPts val="600"/>
              </a:spcAft>
              <a:buClrTx/>
              <a:buSzTx/>
              <a:buFont typeface="Wingdings" pitchFamily="2" charset="2"/>
              <a:buChar char="v"/>
              <a:tabLst/>
              <a:defRPr/>
            </a:pPr>
            <a:r>
              <a:rPr kumimoji="0" lang="fa-IR" sz="1600" b="0" i="0" u="none" strike="noStrike" kern="0" cap="none" spc="0" normalizeH="0" baseline="0" noProof="0" dirty="0" smtClean="0">
                <a:ln>
                  <a:noFill/>
                </a:ln>
                <a:solidFill>
                  <a:schemeClr val="tx1"/>
                </a:solidFill>
                <a:effectLst/>
                <a:uLnTx/>
                <a:uFillTx/>
                <a:latin typeface="+mn-lt"/>
                <a:ea typeface="+mn-ea"/>
                <a:cs typeface="B Nazanin" pitchFamily="2" charset="-78"/>
              </a:rPr>
              <a:t>درسال 1924 دکتر شوهارت مطالعه کنترل کیفیت آماری </a:t>
            </a:r>
            <a:r>
              <a:rPr kumimoji="0" lang="en-US" sz="1600" b="0" i="0" u="none" strike="noStrike" kern="0" cap="none" spc="0" normalizeH="0" baseline="0" noProof="0" dirty="0" smtClean="0">
                <a:ln>
                  <a:noFill/>
                </a:ln>
                <a:solidFill>
                  <a:schemeClr val="tx1"/>
                </a:solidFill>
                <a:effectLst/>
                <a:uLnTx/>
                <a:uFillTx/>
                <a:latin typeface="+mn-lt"/>
                <a:ea typeface="+mn-ea"/>
                <a:cs typeface="B Nazanin" pitchFamily="2" charset="-78"/>
              </a:rPr>
              <a:t>SQC</a:t>
            </a:r>
            <a:r>
              <a:rPr kumimoji="0" lang="fa-IR" sz="1600" b="0" i="0" u="none" strike="noStrike" kern="0" cap="none" spc="0" normalizeH="0" baseline="0" noProof="0" dirty="0" smtClean="0">
                <a:ln>
                  <a:noFill/>
                </a:ln>
                <a:solidFill>
                  <a:schemeClr val="tx1"/>
                </a:solidFill>
                <a:effectLst/>
                <a:uLnTx/>
                <a:uFillTx/>
                <a:latin typeface="+mn-lt"/>
                <a:ea typeface="+mn-ea"/>
                <a:cs typeface="B Nazanin" pitchFamily="2" charset="-78"/>
              </a:rPr>
              <a:t> را در آزمايشگاه هاي بل در نيويورك آغاز نمود و اساس نمودارهای کنترل را پایه گذاری کرد.</a:t>
            </a:r>
          </a:p>
          <a:p>
            <a:pPr marL="0" marR="0" lvl="0" indent="0" algn="r" defTabSz="914400" rtl="1" eaLnBrk="0" fontAlgn="base" latinLnBrk="0" hangingPunct="0">
              <a:lnSpc>
                <a:spcPct val="120000"/>
              </a:lnSpc>
              <a:spcBef>
                <a:spcPts val="600"/>
              </a:spcBef>
              <a:spcAft>
                <a:spcPts val="600"/>
              </a:spcAft>
              <a:buClrTx/>
              <a:buSzTx/>
              <a:buFont typeface="Wingdings" pitchFamily="2" charset="2"/>
              <a:buChar char="v"/>
              <a:tabLst/>
              <a:defRPr/>
            </a:pPr>
            <a:r>
              <a:rPr kumimoji="0" lang="fa-IR" sz="1600" b="0" i="0" u="none" strike="noStrike" kern="0" cap="none" spc="0" normalizeH="0" baseline="0" noProof="0" dirty="0" smtClean="0">
                <a:ln>
                  <a:noFill/>
                </a:ln>
                <a:solidFill>
                  <a:schemeClr val="tx1"/>
                </a:solidFill>
                <a:effectLst/>
                <a:uLnTx/>
                <a:uFillTx/>
                <a:latin typeface="+mn-lt"/>
                <a:ea typeface="+mn-ea"/>
                <a:cs typeface="B Nazanin" pitchFamily="2" charset="-78"/>
              </a:rPr>
              <a:t>در اواسط دهه 1930 فنون کنترل فرایند آماری به طور وسیعی در شرکت وسترن الکتریک (شاخه تولیدی سیستم بل) بکار گرفته شد امّا اهمیت آن هنوز در صنعت آمریکا ناشناخته بود.</a:t>
            </a:r>
          </a:p>
          <a:p>
            <a:pPr marL="0" marR="0" lvl="0" indent="0" algn="r" defTabSz="914400" rtl="1" eaLnBrk="0" fontAlgn="base" latinLnBrk="0" hangingPunct="0">
              <a:lnSpc>
                <a:spcPct val="120000"/>
              </a:lnSpc>
              <a:spcBef>
                <a:spcPts val="600"/>
              </a:spcBef>
              <a:spcAft>
                <a:spcPts val="600"/>
              </a:spcAft>
              <a:buClrTx/>
              <a:buSzTx/>
              <a:buFont typeface="Wingdings" pitchFamily="2" charset="2"/>
              <a:buChar char="v"/>
              <a:tabLst/>
              <a:defRPr/>
            </a:pPr>
            <a:r>
              <a:rPr kumimoji="0" lang="fa-IR" sz="1600" b="0" i="0" u="none" strike="noStrike" kern="0" cap="none" spc="0" normalizeH="0" baseline="0" noProof="0" dirty="0" smtClean="0">
                <a:ln>
                  <a:noFill/>
                </a:ln>
                <a:solidFill>
                  <a:schemeClr val="tx1"/>
                </a:solidFill>
                <a:effectLst/>
                <a:uLnTx/>
                <a:uFillTx/>
                <a:latin typeface="+mn-lt"/>
                <a:ea typeface="+mn-ea"/>
                <a:cs typeface="B Nazanin" pitchFamily="2" charset="-78"/>
              </a:rPr>
              <a:t>در زمان جنگ جهانی دوم بحث کنترل کیفیت آماری در صنایع تولیدی مختلف پذیرفته و بکار گرفته شد و فنون آماری در بحث کنترل کیفیت جایگاه مهمّی پیدا کرد.</a:t>
            </a:r>
          </a:p>
          <a:p>
            <a:pPr marL="0" marR="0" lvl="0" indent="0" algn="r" defTabSz="914400" rtl="1" eaLnBrk="0" fontAlgn="base" latinLnBrk="0" hangingPunct="0">
              <a:lnSpc>
                <a:spcPct val="120000"/>
              </a:lnSpc>
              <a:spcBef>
                <a:spcPts val="600"/>
              </a:spcBef>
              <a:spcAft>
                <a:spcPts val="600"/>
              </a:spcAft>
              <a:buClrTx/>
              <a:buSzTx/>
              <a:buFont typeface="Wingdings" pitchFamily="2" charset="2"/>
              <a:buChar char="v"/>
              <a:tabLst/>
              <a:defRPr/>
            </a:pPr>
            <a:r>
              <a:rPr kumimoji="0" lang="fa-IR" sz="1600" b="0" i="0" u="none" strike="noStrike" kern="0" cap="none" spc="0" normalizeH="0" baseline="0" noProof="0" dirty="0" smtClean="0">
                <a:ln>
                  <a:noFill/>
                </a:ln>
                <a:solidFill>
                  <a:schemeClr val="tx1"/>
                </a:solidFill>
                <a:effectLst/>
                <a:uLnTx/>
                <a:uFillTx/>
                <a:latin typeface="+mn-lt"/>
                <a:ea typeface="+mn-ea"/>
                <a:cs typeface="B Nazanin" pitchFamily="2" charset="-78"/>
              </a:rPr>
              <a:t>در سال 1946 انجمن کنترل کیفیت آمریکا (</a:t>
            </a:r>
            <a:r>
              <a:rPr kumimoji="0" lang="en-US" sz="1400" b="0" i="0" u="none" strike="noStrike" kern="0" cap="none" spc="0" normalizeH="0" baseline="0" noProof="0" dirty="0" smtClean="0">
                <a:ln>
                  <a:noFill/>
                </a:ln>
                <a:solidFill>
                  <a:schemeClr val="tx1"/>
                </a:solidFill>
                <a:effectLst/>
                <a:uLnTx/>
                <a:uFillTx/>
                <a:latin typeface="+mn-lt"/>
                <a:ea typeface="+mn-ea"/>
                <a:cs typeface="B Nazanin" pitchFamily="2" charset="-78"/>
              </a:rPr>
              <a:t>ASQ</a:t>
            </a:r>
            <a:r>
              <a:rPr kumimoji="0" lang="fa-IR" sz="1600" b="0" i="0" u="none" strike="noStrike" kern="0" cap="none" spc="0" normalizeH="0" baseline="0" noProof="0" dirty="0" smtClean="0">
                <a:ln>
                  <a:noFill/>
                </a:ln>
                <a:solidFill>
                  <a:schemeClr val="tx1"/>
                </a:solidFill>
                <a:effectLst/>
                <a:uLnTx/>
                <a:uFillTx/>
                <a:latin typeface="+mn-lt"/>
                <a:ea typeface="+mn-ea"/>
                <a:cs typeface="B Nazanin" pitchFamily="2" charset="-78"/>
              </a:rPr>
              <a:t>) پایه گذاری شد. </a:t>
            </a:r>
          </a:p>
          <a:p>
            <a:pPr marL="0" marR="0" lvl="0" indent="0" algn="r" defTabSz="914400" rtl="1" eaLnBrk="0" fontAlgn="base" latinLnBrk="0" hangingPunct="0">
              <a:lnSpc>
                <a:spcPct val="120000"/>
              </a:lnSpc>
              <a:spcBef>
                <a:spcPts val="600"/>
              </a:spcBef>
              <a:spcAft>
                <a:spcPts val="600"/>
              </a:spcAft>
              <a:buClrTx/>
              <a:buSzTx/>
              <a:buFont typeface="Wingdings" pitchFamily="2" charset="2"/>
              <a:buChar char="v"/>
              <a:tabLst/>
              <a:defRPr/>
            </a:pPr>
            <a:r>
              <a:rPr kumimoji="0" lang="fa-IR" sz="1600" b="0" i="0" u="none" strike="noStrike" kern="0" cap="none" spc="0" normalizeH="0" baseline="0" noProof="0" dirty="0" smtClean="0">
                <a:ln>
                  <a:noFill/>
                </a:ln>
                <a:solidFill>
                  <a:schemeClr val="tx1"/>
                </a:solidFill>
                <a:effectLst/>
                <a:uLnTx/>
                <a:uFillTx/>
                <a:latin typeface="+mn-lt"/>
                <a:ea typeface="+mn-ea"/>
                <a:cs typeface="B Nazanin" pitchFamily="2" charset="-78"/>
              </a:rPr>
              <a:t>در سال 1950 ادوارد دمینگ آمریکایی پس از آشنایی با روش </a:t>
            </a:r>
            <a:r>
              <a:rPr lang="en-US" sz="1400" kern="0" dirty="0" smtClean="0">
                <a:latin typeface="+mn-lt"/>
                <a:cs typeface="B Nazanin" pitchFamily="2" charset="-78"/>
              </a:rPr>
              <a:t>SQC</a:t>
            </a:r>
            <a:r>
              <a:rPr kumimoji="0" lang="fa-IR" sz="1600" b="0" i="0" u="none" strike="noStrike" kern="0" cap="none" spc="0" normalizeH="0" baseline="0" noProof="0" dirty="0" smtClean="0">
                <a:ln>
                  <a:noFill/>
                </a:ln>
                <a:solidFill>
                  <a:schemeClr val="tx1"/>
                </a:solidFill>
                <a:effectLst/>
                <a:uLnTx/>
                <a:uFillTx/>
                <a:latin typeface="+mn-lt"/>
                <a:ea typeface="+mn-ea"/>
                <a:cs typeface="B Nazanin" pitchFamily="2" charset="-78"/>
              </a:rPr>
              <a:t>، مهندسان و مدیران ارشد سازمانهای بزرگ ژاپنی را آموزش داد.</a:t>
            </a:r>
          </a:p>
          <a:p>
            <a:pPr marL="0" marR="0" lvl="0" indent="0" algn="r" defTabSz="914400" rtl="1" eaLnBrk="0" fontAlgn="base" latinLnBrk="0" hangingPunct="0">
              <a:lnSpc>
                <a:spcPct val="120000"/>
              </a:lnSpc>
              <a:spcBef>
                <a:spcPts val="600"/>
              </a:spcBef>
              <a:spcAft>
                <a:spcPts val="600"/>
              </a:spcAft>
              <a:buClrTx/>
              <a:buSzTx/>
              <a:buFont typeface="Wingdings" pitchFamily="2" charset="2"/>
              <a:buChar char="v"/>
              <a:tabLst/>
              <a:defRPr/>
            </a:pPr>
            <a:r>
              <a:rPr kumimoji="0" lang="fa-IR" sz="1600" b="0" i="0" u="none" strike="noStrike" kern="0" cap="none" spc="0" normalizeH="0" baseline="0" noProof="0" dirty="0" smtClean="0">
                <a:ln>
                  <a:noFill/>
                </a:ln>
                <a:solidFill>
                  <a:schemeClr val="tx1"/>
                </a:solidFill>
                <a:effectLst/>
                <a:uLnTx/>
                <a:uFillTx/>
                <a:latin typeface="+mn-lt"/>
                <a:ea typeface="+mn-ea"/>
                <a:cs typeface="B Nazanin" pitchFamily="2" charset="-78"/>
              </a:rPr>
              <a:t>پايه اول مديريت كيفيت نیز توسط دمينگ در سالهاي پس از جنگ جهاني د وم در ژاپن پي ريزي شد. فعالیتهای دمينگ در آغاز بر پايه فنون آماري كنترل كيفيت قرار داشت. </a:t>
            </a:r>
          </a:p>
          <a:p>
            <a:pPr marL="0" marR="0" lvl="0" indent="0" algn="r" defTabSz="914400" rtl="1" eaLnBrk="0" fontAlgn="base" latinLnBrk="0" hangingPunct="0">
              <a:lnSpc>
                <a:spcPct val="120000"/>
              </a:lnSpc>
              <a:spcBef>
                <a:spcPts val="600"/>
              </a:spcBef>
              <a:spcAft>
                <a:spcPts val="600"/>
              </a:spcAft>
              <a:buClrTx/>
              <a:buSzTx/>
              <a:buFont typeface="Wingdings" pitchFamily="2" charset="2"/>
              <a:buChar char="v"/>
              <a:tabLst/>
              <a:defRPr/>
            </a:pPr>
            <a:r>
              <a:rPr kumimoji="0" lang="fa-IR" sz="1600" b="0" i="0" u="none" strike="noStrike" kern="0" cap="none" spc="0" normalizeH="0" baseline="0" noProof="0" dirty="0" smtClean="0">
                <a:ln>
                  <a:noFill/>
                </a:ln>
                <a:solidFill>
                  <a:schemeClr val="tx1"/>
                </a:solidFill>
                <a:effectLst/>
                <a:uLnTx/>
                <a:uFillTx/>
                <a:latin typeface="+mn-lt"/>
                <a:ea typeface="+mn-ea"/>
                <a:cs typeface="B Nazanin" pitchFamily="2" charset="-78"/>
              </a:rPr>
              <a:t>در سال ١٩٦٠ اولين دواير كنترل كيفيت به منظور بهبود كيفيت ايجاد شدند. همچنين كارگران ژاپني فنون ساده آماري را فرا گرفتند بطوريكه توانايي آنرا داشتند كه از اين فنون در فرآيندهاي بهبود مستمر براي افزايش كيفيت و كارآيي استفاده نمايند.</a:t>
            </a:r>
          </a:p>
          <a:p>
            <a:pPr marL="0" marR="0" lvl="0" indent="0" algn="r" defTabSz="914400" rtl="1" eaLnBrk="0" fontAlgn="base" latinLnBrk="0" hangingPunct="0">
              <a:lnSpc>
                <a:spcPct val="120000"/>
              </a:lnSpc>
              <a:spcBef>
                <a:spcPts val="600"/>
              </a:spcBef>
              <a:spcAft>
                <a:spcPts val="600"/>
              </a:spcAft>
              <a:buClrTx/>
              <a:buSzTx/>
              <a:buFont typeface="Wingdings" pitchFamily="2" charset="2"/>
              <a:buChar char="v"/>
              <a:tabLst/>
              <a:defRPr/>
            </a:pPr>
            <a:r>
              <a:rPr kumimoji="0" lang="fa-IR" sz="1600" b="0" i="0" u="none" strike="noStrike" kern="0" cap="none" spc="0" normalizeH="0" baseline="0" noProof="0" dirty="0" smtClean="0">
                <a:ln>
                  <a:noFill/>
                </a:ln>
                <a:solidFill>
                  <a:schemeClr val="tx1"/>
                </a:solidFill>
                <a:effectLst/>
                <a:uLnTx/>
                <a:uFillTx/>
                <a:latin typeface="+mn-lt"/>
                <a:ea typeface="+mn-ea"/>
                <a:cs typeface="B Nazanin" pitchFamily="2" charset="-78"/>
              </a:rPr>
              <a:t>دردهه 1980مفهوم  </a:t>
            </a:r>
            <a:r>
              <a:rPr lang="en-US" sz="1400" kern="0" dirty="0" smtClean="0">
                <a:latin typeface="+mn-lt"/>
                <a:cs typeface="B Nazanin" pitchFamily="2" charset="-78"/>
              </a:rPr>
              <a:t>TQM</a:t>
            </a:r>
            <a:r>
              <a:rPr kumimoji="0" lang="en-US" sz="1600" b="0" i="0" u="none" strike="noStrike" kern="0" cap="none" spc="0" normalizeH="0" baseline="0" noProof="0" dirty="0" smtClean="0">
                <a:ln>
                  <a:noFill/>
                </a:ln>
                <a:solidFill>
                  <a:schemeClr val="tx1"/>
                </a:solidFill>
                <a:effectLst/>
                <a:uLnTx/>
                <a:uFillTx/>
                <a:latin typeface="+mn-lt"/>
                <a:ea typeface="+mn-ea"/>
                <a:cs typeface="B Nazanin" pitchFamily="2" charset="-78"/>
              </a:rPr>
              <a:t> </a:t>
            </a:r>
            <a:r>
              <a:rPr kumimoji="0" lang="fa-IR" sz="1600" b="0" i="0" u="none" strike="noStrike" kern="0" cap="none" spc="0" normalizeH="0" baseline="0" noProof="0" dirty="0" smtClean="0">
                <a:ln>
                  <a:noFill/>
                </a:ln>
                <a:solidFill>
                  <a:schemeClr val="tx1"/>
                </a:solidFill>
                <a:effectLst/>
                <a:uLnTx/>
                <a:uFillTx/>
                <a:latin typeface="+mn-lt"/>
                <a:ea typeface="+mn-ea"/>
                <a:cs typeface="B Nazanin" pitchFamily="2" charset="-78"/>
              </a:rPr>
              <a:t>منتشر شد و سرانجام در دهه 1990  </a:t>
            </a:r>
            <a:r>
              <a:rPr lang="en-US" sz="1400" kern="0" dirty="0" smtClean="0">
                <a:latin typeface="+mn-lt"/>
                <a:cs typeface="B Nazanin" pitchFamily="2" charset="-78"/>
              </a:rPr>
              <a:t>ISO9000</a:t>
            </a:r>
            <a:r>
              <a:rPr kumimoji="0" lang="fa-IR" sz="1600" b="0" i="0" u="none" strike="noStrike" kern="0" cap="none" spc="0" normalizeH="0" baseline="0" noProof="0" dirty="0" smtClean="0">
                <a:ln>
                  <a:noFill/>
                </a:ln>
                <a:solidFill>
                  <a:schemeClr val="tx1"/>
                </a:solidFill>
                <a:effectLst/>
                <a:uLnTx/>
                <a:uFillTx/>
                <a:latin typeface="+mn-lt"/>
                <a:ea typeface="+mn-ea"/>
                <a:cs typeface="B Nazanin" pitchFamily="2" charset="-78"/>
              </a:rPr>
              <a:t> و بعد از آن </a:t>
            </a:r>
            <a:r>
              <a:rPr lang="en-US" sz="1400" kern="0" dirty="0" smtClean="0">
                <a:latin typeface="+mn-lt"/>
                <a:cs typeface="B Nazanin" pitchFamily="2" charset="-78"/>
              </a:rPr>
              <a:t>QS9000</a:t>
            </a:r>
            <a:r>
              <a:rPr kumimoji="0" lang="en-US" sz="1600" b="0" i="0" u="none" strike="noStrike" kern="0" cap="none" spc="0" normalizeH="0" baseline="0" noProof="0" dirty="0" smtClean="0">
                <a:ln>
                  <a:noFill/>
                </a:ln>
                <a:solidFill>
                  <a:schemeClr val="tx1"/>
                </a:solidFill>
                <a:effectLst/>
                <a:uLnTx/>
                <a:uFillTx/>
                <a:latin typeface="+mn-lt"/>
                <a:ea typeface="+mn-ea"/>
                <a:cs typeface="B Nazanin" pitchFamily="2" charset="-78"/>
              </a:rPr>
              <a:t> </a:t>
            </a:r>
            <a:r>
              <a:rPr kumimoji="0" lang="fa-IR" sz="1600" b="0" i="0" u="none" strike="noStrike" kern="0" cap="none" spc="0" normalizeH="0" baseline="0" noProof="0" dirty="0" smtClean="0">
                <a:ln>
                  <a:noFill/>
                </a:ln>
                <a:solidFill>
                  <a:schemeClr val="tx1"/>
                </a:solidFill>
                <a:effectLst/>
                <a:uLnTx/>
                <a:uFillTx/>
                <a:latin typeface="+mn-lt"/>
                <a:ea typeface="+mn-ea"/>
                <a:cs typeface="B Nazanin" pitchFamily="2" charset="-78"/>
              </a:rPr>
              <a:t> بعنوان مدل جهانی و استاندارد جهانی برای سیستم کیفیت شناخته شدند.</a:t>
            </a:r>
            <a:endParaRPr kumimoji="0" lang="en-US" sz="1600" b="0" i="0" u="none" strike="noStrike" kern="0" cap="none" spc="0" normalizeH="0" baseline="0" noProof="0" dirty="0" smtClean="0">
              <a:ln>
                <a:noFill/>
              </a:ln>
              <a:solidFill>
                <a:schemeClr val="tx1"/>
              </a:solidFill>
              <a:effectLst/>
              <a:uLnTx/>
              <a:uFillTx/>
              <a:latin typeface="+mn-lt"/>
              <a:ea typeface="+mn-ea"/>
              <a:cs typeface="B Nazanin" pitchFamily="2" charset="-78"/>
            </a:endParaRPr>
          </a:p>
        </p:txBody>
      </p:sp>
    </p:spTree>
  </p:cSld>
  <p:clrMapOvr>
    <a:masterClrMapping/>
  </p:clrMapOvr>
  <p:transition spd="slow">
    <p:blinds/>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4"/>
          <p:cNvSpPr>
            <a:spLocks noChangeArrowheads="1"/>
          </p:cNvSpPr>
          <p:nvPr/>
        </p:nvSpPr>
        <p:spPr bwMode="auto">
          <a:xfrm>
            <a:off x="684213" y="188913"/>
            <a:ext cx="7772400" cy="606425"/>
          </a:xfrm>
          <a:prstGeom prst="rect">
            <a:avLst/>
          </a:prstGeom>
          <a:noFill/>
          <a:ln w="9525">
            <a:noFill/>
            <a:miter lim="800000"/>
            <a:headEnd/>
            <a:tailEnd/>
          </a:ln>
        </p:spPr>
        <p:txBody>
          <a:bodyPr anchor="ctr"/>
          <a:lstStyle/>
          <a:p>
            <a:pPr algn="ctr"/>
            <a:r>
              <a:rPr lang="fa-IR" sz="4800" b="1" dirty="0" smtClean="0">
                <a:solidFill>
                  <a:srgbClr val="800080"/>
                </a:solidFill>
                <a:latin typeface="Arial" charset="0"/>
                <a:cs typeface="B Titr" pitchFamily="2" charset="-78"/>
              </a:rPr>
              <a:t>نگرش سنتی به کیفیت</a:t>
            </a:r>
            <a:endParaRPr lang="en-US" sz="4800" b="1" dirty="0">
              <a:solidFill>
                <a:srgbClr val="800080"/>
              </a:solidFill>
              <a:latin typeface="Arial" charset="0"/>
              <a:cs typeface="B Titr" pitchFamily="2" charset="-78"/>
            </a:endParaRPr>
          </a:p>
        </p:txBody>
      </p:sp>
      <p:sp>
        <p:nvSpPr>
          <p:cNvPr id="7172" name="Line 5"/>
          <p:cNvSpPr>
            <a:spLocks noChangeShapeType="1"/>
          </p:cNvSpPr>
          <p:nvPr/>
        </p:nvSpPr>
        <p:spPr bwMode="auto">
          <a:xfrm flipH="1">
            <a:off x="0" y="990600"/>
            <a:ext cx="9144000" cy="0"/>
          </a:xfrm>
          <a:prstGeom prst="line">
            <a:avLst/>
          </a:prstGeom>
          <a:noFill/>
          <a:ln w="101600" cmpd="thickThin">
            <a:solidFill>
              <a:srgbClr val="800000"/>
            </a:solidFill>
            <a:round/>
            <a:headEnd/>
            <a:tailEnd/>
          </a:ln>
        </p:spPr>
        <p:txBody>
          <a:bodyPr/>
          <a:lstStyle/>
          <a:p>
            <a:endParaRPr lang="en-US"/>
          </a:p>
        </p:txBody>
      </p:sp>
      <p:sp>
        <p:nvSpPr>
          <p:cNvPr id="5" name="AutoShape 16"/>
          <p:cNvSpPr>
            <a:spLocks noChangeArrowheads="1"/>
          </p:cNvSpPr>
          <p:nvPr/>
        </p:nvSpPr>
        <p:spPr bwMode="auto">
          <a:xfrm>
            <a:off x="5838092" y="2895600"/>
            <a:ext cx="1055077" cy="3810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en-US" sz="2200">
              <a:cs typeface="B Nazanin" pitchFamily="2" charset="-78"/>
            </a:endParaRPr>
          </a:p>
        </p:txBody>
      </p:sp>
      <p:sp>
        <p:nvSpPr>
          <p:cNvPr id="6" name="AutoShape 19"/>
          <p:cNvSpPr>
            <a:spLocks noChangeArrowheads="1"/>
          </p:cNvSpPr>
          <p:nvPr/>
        </p:nvSpPr>
        <p:spPr bwMode="auto">
          <a:xfrm>
            <a:off x="4079631" y="2514600"/>
            <a:ext cx="1758462" cy="1066800"/>
          </a:xfrm>
          <a:prstGeom prst="flowChartAlternateProcess">
            <a:avLst/>
          </a:prstGeom>
          <a:solidFill>
            <a:srgbClr val="EAEAEA"/>
          </a:solidFill>
          <a:ln w="9525">
            <a:solidFill>
              <a:schemeClr val="tx1"/>
            </a:solidFill>
            <a:miter lim="800000"/>
            <a:headEnd/>
            <a:tailEnd/>
          </a:ln>
        </p:spPr>
        <p:txBody>
          <a:bodyPr wrap="none" anchor="ctr"/>
          <a:lstStyle/>
          <a:p>
            <a:r>
              <a:rPr lang="fa-IR" sz="2200">
                <a:solidFill>
                  <a:srgbClr val="000099"/>
                </a:solidFill>
                <a:cs typeface="B Nazanin" pitchFamily="2" charset="-78"/>
              </a:rPr>
              <a:t>بازرسي محصول</a:t>
            </a:r>
            <a:endParaRPr lang="en-US" sz="2200">
              <a:solidFill>
                <a:srgbClr val="000099"/>
              </a:solidFill>
              <a:cs typeface="B Nazanin" pitchFamily="2" charset="-78"/>
            </a:endParaRPr>
          </a:p>
        </p:txBody>
      </p:sp>
      <p:sp>
        <p:nvSpPr>
          <p:cNvPr id="7" name="AutoShape 20"/>
          <p:cNvSpPr>
            <a:spLocks noChangeArrowheads="1"/>
          </p:cNvSpPr>
          <p:nvPr/>
        </p:nvSpPr>
        <p:spPr bwMode="auto">
          <a:xfrm>
            <a:off x="1406769" y="2514600"/>
            <a:ext cx="1688123" cy="1066800"/>
          </a:xfrm>
          <a:prstGeom prst="flowChartAlternateProcess">
            <a:avLst/>
          </a:prstGeom>
          <a:solidFill>
            <a:srgbClr val="EAEAEA"/>
          </a:solidFill>
          <a:ln w="9525">
            <a:solidFill>
              <a:schemeClr val="tx1"/>
            </a:solidFill>
            <a:miter lim="800000"/>
            <a:headEnd/>
            <a:tailEnd/>
          </a:ln>
        </p:spPr>
        <p:txBody>
          <a:bodyPr wrap="none" anchor="ctr"/>
          <a:lstStyle/>
          <a:p>
            <a:r>
              <a:rPr lang="fa-IR" sz="2200">
                <a:solidFill>
                  <a:srgbClr val="000099"/>
                </a:solidFill>
                <a:cs typeface="B Nazanin" pitchFamily="2" charset="-78"/>
              </a:rPr>
              <a:t>توليد محصول</a:t>
            </a:r>
            <a:endParaRPr lang="en-US" sz="2200">
              <a:solidFill>
                <a:srgbClr val="000099"/>
              </a:solidFill>
              <a:cs typeface="B Nazanin" pitchFamily="2" charset="-78"/>
            </a:endParaRPr>
          </a:p>
        </p:txBody>
      </p:sp>
      <p:sp>
        <p:nvSpPr>
          <p:cNvPr id="8" name="AutoShape 21"/>
          <p:cNvSpPr>
            <a:spLocks noChangeArrowheads="1"/>
          </p:cNvSpPr>
          <p:nvPr/>
        </p:nvSpPr>
        <p:spPr bwMode="auto">
          <a:xfrm>
            <a:off x="6893169" y="2514600"/>
            <a:ext cx="1688123" cy="1066800"/>
          </a:xfrm>
          <a:prstGeom prst="flowChartAlternateProcess">
            <a:avLst/>
          </a:prstGeom>
          <a:solidFill>
            <a:srgbClr val="EAEAEA"/>
          </a:solidFill>
          <a:ln w="9525">
            <a:solidFill>
              <a:schemeClr val="tx1"/>
            </a:solidFill>
            <a:miter lim="800000"/>
            <a:headEnd/>
            <a:tailEnd/>
          </a:ln>
        </p:spPr>
        <p:txBody>
          <a:bodyPr wrap="none" anchor="ctr"/>
          <a:lstStyle/>
          <a:p>
            <a:r>
              <a:rPr lang="fa-IR" sz="2200">
                <a:solidFill>
                  <a:srgbClr val="000099"/>
                </a:solidFill>
                <a:cs typeface="B Nazanin" pitchFamily="2" charset="-78"/>
              </a:rPr>
              <a:t>تحويل محصول </a:t>
            </a:r>
          </a:p>
          <a:p>
            <a:r>
              <a:rPr lang="fa-IR" sz="2200">
                <a:solidFill>
                  <a:srgbClr val="000099"/>
                </a:solidFill>
                <a:cs typeface="B Nazanin" pitchFamily="2" charset="-78"/>
              </a:rPr>
              <a:t>منطبق به مشتري</a:t>
            </a:r>
            <a:endParaRPr lang="en-US" sz="2200">
              <a:solidFill>
                <a:srgbClr val="000099"/>
              </a:solidFill>
              <a:cs typeface="B Nazanin" pitchFamily="2" charset="-78"/>
            </a:endParaRPr>
          </a:p>
        </p:txBody>
      </p:sp>
      <p:sp>
        <p:nvSpPr>
          <p:cNvPr id="9" name="AutoShape 22"/>
          <p:cNvSpPr>
            <a:spLocks noChangeArrowheads="1"/>
          </p:cNvSpPr>
          <p:nvPr/>
        </p:nvSpPr>
        <p:spPr bwMode="auto">
          <a:xfrm>
            <a:off x="2883877" y="4648200"/>
            <a:ext cx="4149969" cy="1066800"/>
          </a:xfrm>
          <a:prstGeom prst="flowChartAlternateProcess">
            <a:avLst/>
          </a:prstGeom>
          <a:solidFill>
            <a:srgbClr val="EAEAEA"/>
          </a:solidFill>
          <a:ln w="9525">
            <a:solidFill>
              <a:schemeClr val="tx1"/>
            </a:solidFill>
            <a:miter lim="800000"/>
            <a:headEnd/>
            <a:tailEnd/>
          </a:ln>
        </p:spPr>
        <p:txBody>
          <a:bodyPr wrap="none" anchor="ctr"/>
          <a:lstStyle/>
          <a:p>
            <a:r>
              <a:rPr lang="fa-IR" sz="2200">
                <a:solidFill>
                  <a:srgbClr val="000099"/>
                </a:solidFill>
                <a:cs typeface="B Nazanin" pitchFamily="2" charset="-78"/>
              </a:rPr>
              <a:t>دوباره‌كاري يا ضايع كردن محصول نامنطبق</a:t>
            </a:r>
            <a:endParaRPr lang="en-US" sz="2200">
              <a:solidFill>
                <a:srgbClr val="000099"/>
              </a:solidFill>
              <a:cs typeface="B Nazanin" pitchFamily="2" charset="-78"/>
            </a:endParaRPr>
          </a:p>
        </p:txBody>
      </p:sp>
      <p:sp>
        <p:nvSpPr>
          <p:cNvPr id="10" name="AutoShape 23"/>
          <p:cNvSpPr>
            <a:spLocks noChangeArrowheads="1"/>
          </p:cNvSpPr>
          <p:nvPr/>
        </p:nvSpPr>
        <p:spPr bwMode="auto">
          <a:xfrm>
            <a:off x="3094893" y="2876550"/>
            <a:ext cx="984738" cy="3810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en-US" sz="2200">
              <a:cs typeface="B Nazanin" pitchFamily="2" charset="-78"/>
            </a:endParaRPr>
          </a:p>
        </p:txBody>
      </p:sp>
      <p:sp>
        <p:nvSpPr>
          <p:cNvPr id="11" name="AutoShape 24"/>
          <p:cNvSpPr>
            <a:spLocks noChangeArrowheads="1"/>
          </p:cNvSpPr>
          <p:nvPr/>
        </p:nvSpPr>
        <p:spPr bwMode="auto">
          <a:xfrm rot="5400000">
            <a:off x="4425462" y="3938954"/>
            <a:ext cx="1066800" cy="351692"/>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en-US" sz="2200">
              <a:cs typeface="B Nazanin" pitchFamily="2" charset="-78"/>
            </a:endParaRPr>
          </a:p>
        </p:txBody>
      </p:sp>
    </p:spTree>
  </p:cSld>
  <p:clrMapOvr>
    <a:masterClrMapping/>
  </p:clrMapOvr>
  <p:transition spd="slow">
    <p:blinds/>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4"/>
          <p:cNvSpPr>
            <a:spLocks noChangeArrowheads="1"/>
          </p:cNvSpPr>
          <p:nvPr/>
        </p:nvSpPr>
        <p:spPr bwMode="auto">
          <a:xfrm>
            <a:off x="684213" y="188913"/>
            <a:ext cx="7772400" cy="606425"/>
          </a:xfrm>
          <a:prstGeom prst="rect">
            <a:avLst/>
          </a:prstGeom>
          <a:noFill/>
          <a:ln w="9525">
            <a:noFill/>
            <a:miter lim="800000"/>
            <a:headEnd/>
            <a:tailEnd/>
          </a:ln>
        </p:spPr>
        <p:txBody>
          <a:bodyPr anchor="ctr"/>
          <a:lstStyle/>
          <a:p>
            <a:pPr algn="ctr"/>
            <a:r>
              <a:rPr lang="fa-IR" sz="4800" b="1" dirty="0" smtClean="0">
                <a:solidFill>
                  <a:srgbClr val="800080"/>
                </a:solidFill>
                <a:latin typeface="Arial" charset="0"/>
                <a:cs typeface="B Titr" pitchFamily="2" charset="-78"/>
              </a:rPr>
              <a:t>نگرش نوین به کیفیت</a:t>
            </a:r>
            <a:endParaRPr lang="en-US" sz="4800" b="1" dirty="0">
              <a:solidFill>
                <a:srgbClr val="800080"/>
              </a:solidFill>
              <a:latin typeface="Arial" charset="0"/>
              <a:cs typeface="B Titr" pitchFamily="2" charset="-78"/>
            </a:endParaRPr>
          </a:p>
        </p:txBody>
      </p:sp>
      <p:sp>
        <p:nvSpPr>
          <p:cNvPr id="7172" name="Line 5"/>
          <p:cNvSpPr>
            <a:spLocks noChangeShapeType="1"/>
          </p:cNvSpPr>
          <p:nvPr/>
        </p:nvSpPr>
        <p:spPr bwMode="auto">
          <a:xfrm flipH="1">
            <a:off x="0" y="990600"/>
            <a:ext cx="9144000" cy="0"/>
          </a:xfrm>
          <a:prstGeom prst="line">
            <a:avLst/>
          </a:prstGeom>
          <a:noFill/>
          <a:ln w="101600" cmpd="thickThin">
            <a:solidFill>
              <a:srgbClr val="800000"/>
            </a:solidFill>
            <a:round/>
            <a:headEnd/>
            <a:tailEnd/>
          </a:ln>
        </p:spPr>
        <p:txBody>
          <a:bodyPr/>
          <a:lstStyle/>
          <a:p>
            <a:endParaRPr lang="en-US"/>
          </a:p>
        </p:txBody>
      </p:sp>
      <p:sp>
        <p:nvSpPr>
          <p:cNvPr id="12" name="Rectangle 4"/>
          <p:cNvSpPr>
            <a:spLocks noChangeArrowheads="1"/>
          </p:cNvSpPr>
          <p:nvPr/>
        </p:nvSpPr>
        <p:spPr bwMode="auto">
          <a:xfrm>
            <a:off x="968620" y="2447925"/>
            <a:ext cx="1405303" cy="382588"/>
          </a:xfrm>
          <a:prstGeom prst="rect">
            <a:avLst/>
          </a:prstGeom>
          <a:solidFill>
            <a:srgbClr val="EAEAEA"/>
          </a:solidFill>
          <a:ln w="9525">
            <a:noFill/>
            <a:miter lim="800000"/>
            <a:headEnd/>
            <a:tailEnd/>
          </a:ln>
        </p:spPr>
        <p:txBody>
          <a:bodyPr wrap="none" anchor="ctr"/>
          <a:lstStyle/>
          <a:p>
            <a:pPr algn="ctr"/>
            <a:r>
              <a:rPr lang="fa-IR" sz="2200">
                <a:solidFill>
                  <a:srgbClr val="006600"/>
                </a:solidFill>
                <a:cs typeface="B Nazanin" pitchFamily="2" charset="-78"/>
              </a:rPr>
              <a:t>صداي فرآيند</a:t>
            </a:r>
            <a:endParaRPr lang="en-US" sz="2200">
              <a:solidFill>
                <a:srgbClr val="006600"/>
              </a:solidFill>
              <a:cs typeface="B Nazanin" pitchFamily="2" charset="-78"/>
            </a:endParaRPr>
          </a:p>
        </p:txBody>
      </p:sp>
      <p:sp>
        <p:nvSpPr>
          <p:cNvPr id="13" name="Rectangle 14"/>
          <p:cNvSpPr>
            <a:spLocks noChangeArrowheads="1"/>
          </p:cNvSpPr>
          <p:nvPr/>
        </p:nvSpPr>
        <p:spPr bwMode="auto">
          <a:xfrm>
            <a:off x="2444262" y="5954713"/>
            <a:ext cx="1192823" cy="457200"/>
          </a:xfrm>
          <a:prstGeom prst="rect">
            <a:avLst/>
          </a:prstGeom>
          <a:solidFill>
            <a:srgbClr val="EAEAEA"/>
          </a:solidFill>
          <a:ln w="9525">
            <a:noFill/>
            <a:miter lim="800000"/>
            <a:headEnd/>
            <a:tailEnd/>
          </a:ln>
        </p:spPr>
        <p:txBody>
          <a:bodyPr wrap="none" anchor="ctr" anchorCtr="1"/>
          <a:lstStyle/>
          <a:p>
            <a:pPr algn="ctr"/>
            <a:r>
              <a:rPr lang="fa-IR" sz="2200">
                <a:solidFill>
                  <a:srgbClr val="006600"/>
                </a:solidFill>
                <a:cs typeface="B Nazanin" pitchFamily="2" charset="-78"/>
              </a:rPr>
              <a:t>صداي مشتري</a:t>
            </a:r>
            <a:endParaRPr lang="en-US" sz="2200">
              <a:solidFill>
                <a:srgbClr val="006600"/>
              </a:solidFill>
              <a:cs typeface="B Nazanin" pitchFamily="2" charset="-78"/>
            </a:endParaRPr>
          </a:p>
        </p:txBody>
      </p:sp>
      <p:sp>
        <p:nvSpPr>
          <p:cNvPr id="14" name="AutoShape 18"/>
          <p:cNvSpPr>
            <a:spLocks noChangeArrowheads="1"/>
          </p:cNvSpPr>
          <p:nvPr/>
        </p:nvSpPr>
        <p:spPr bwMode="auto">
          <a:xfrm>
            <a:off x="1459523" y="4887913"/>
            <a:ext cx="1266092" cy="685800"/>
          </a:xfrm>
          <a:prstGeom prst="upArrow">
            <a:avLst>
              <a:gd name="adj1" fmla="val 67556"/>
              <a:gd name="adj2" fmla="val 79167"/>
            </a:avLst>
          </a:prstGeom>
          <a:solidFill>
            <a:schemeClr val="accent1"/>
          </a:solidFill>
          <a:ln w="9525">
            <a:solidFill>
              <a:schemeClr val="tx1"/>
            </a:solidFill>
            <a:miter lim="800000"/>
            <a:headEnd/>
            <a:tailEnd/>
          </a:ln>
        </p:spPr>
        <p:txBody>
          <a:bodyPr wrap="none" anchor="ctr" anchorCtr="1"/>
          <a:lstStyle/>
          <a:p>
            <a:pPr algn="ctr"/>
            <a:r>
              <a:rPr lang="fa-IR" sz="2200">
                <a:solidFill>
                  <a:srgbClr val="000099"/>
                </a:solidFill>
                <a:cs typeface="B Nazanin" pitchFamily="2" charset="-78"/>
              </a:rPr>
              <a:t>داده ها</a:t>
            </a:r>
            <a:endParaRPr lang="en-US" sz="2200">
              <a:solidFill>
                <a:srgbClr val="000099"/>
              </a:solidFill>
              <a:cs typeface="B Nazanin" pitchFamily="2" charset="-78"/>
            </a:endParaRPr>
          </a:p>
        </p:txBody>
      </p:sp>
      <p:sp>
        <p:nvSpPr>
          <p:cNvPr id="15" name="AutoShape 41"/>
          <p:cNvSpPr>
            <a:spLocks noChangeArrowheads="1"/>
          </p:cNvSpPr>
          <p:nvPr/>
        </p:nvSpPr>
        <p:spPr bwMode="auto">
          <a:xfrm>
            <a:off x="2584939" y="3363913"/>
            <a:ext cx="2602523" cy="1066800"/>
          </a:xfrm>
          <a:prstGeom prst="flowChartAlternateProcess">
            <a:avLst/>
          </a:prstGeom>
          <a:solidFill>
            <a:srgbClr val="EAEAEA"/>
          </a:solidFill>
          <a:ln w="9525">
            <a:solidFill>
              <a:schemeClr val="tx1"/>
            </a:solidFill>
            <a:miter lim="800000"/>
            <a:headEnd/>
            <a:tailEnd/>
          </a:ln>
        </p:spPr>
        <p:txBody>
          <a:bodyPr wrap="none" anchor="ctr" anchorCtr="1"/>
          <a:lstStyle/>
          <a:p>
            <a:pPr algn="ctr" rtl="1"/>
            <a:r>
              <a:rPr lang="fa-IR" sz="2200">
                <a:solidFill>
                  <a:srgbClr val="000099"/>
                </a:solidFill>
                <a:cs typeface="B Nazanin" pitchFamily="2" charset="-78"/>
              </a:rPr>
              <a:t>روش انجام كار/</a:t>
            </a:r>
          </a:p>
          <a:p>
            <a:pPr algn="ctr" rtl="1"/>
            <a:r>
              <a:rPr lang="fa-IR" sz="2200">
                <a:solidFill>
                  <a:srgbClr val="000099"/>
                </a:solidFill>
                <a:cs typeface="B Nazanin" pitchFamily="2" charset="-78"/>
              </a:rPr>
              <a:t>تلفيق و تركيب منابع</a:t>
            </a:r>
            <a:endParaRPr lang="en-US" sz="2200">
              <a:solidFill>
                <a:srgbClr val="000099"/>
              </a:solidFill>
              <a:cs typeface="B Nazanin" pitchFamily="2" charset="-78"/>
            </a:endParaRPr>
          </a:p>
        </p:txBody>
      </p:sp>
      <p:sp>
        <p:nvSpPr>
          <p:cNvPr id="16" name="AutoShape 42"/>
          <p:cNvSpPr>
            <a:spLocks noChangeArrowheads="1"/>
          </p:cNvSpPr>
          <p:nvPr/>
        </p:nvSpPr>
        <p:spPr bwMode="auto">
          <a:xfrm>
            <a:off x="5257800" y="3363913"/>
            <a:ext cx="1758462" cy="1066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nchorCtr="1"/>
          <a:lstStyle/>
          <a:p>
            <a:pPr algn="ctr" rtl="1"/>
            <a:r>
              <a:rPr lang="fa-IR" sz="2200">
                <a:solidFill>
                  <a:srgbClr val="000099"/>
                </a:solidFill>
                <a:cs typeface="B Nazanin" pitchFamily="2" charset="-78"/>
              </a:rPr>
              <a:t>محصولات/خدمات</a:t>
            </a:r>
            <a:endParaRPr lang="en-US" sz="2200">
              <a:solidFill>
                <a:srgbClr val="000099"/>
              </a:solidFill>
              <a:cs typeface="B Nazanin" pitchFamily="2" charset="-78"/>
            </a:endParaRPr>
          </a:p>
        </p:txBody>
      </p:sp>
      <p:sp>
        <p:nvSpPr>
          <p:cNvPr id="17" name="AutoShape 43"/>
          <p:cNvSpPr>
            <a:spLocks noChangeArrowheads="1"/>
          </p:cNvSpPr>
          <p:nvPr/>
        </p:nvSpPr>
        <p:spPr bwMode="auto">
          <a:xfrm>
            <a:off x="2795954" y="2220913"/>
            <a:ext cx="1828800" cy="685800"/>
          </a:xfrm>
          <a:prstGeom prst="flowChartAlternateProcess">
            <a:avLst/>
          </a:prstGeom>
          <a:solidFill>
            <a:srgbClr val="EAEAEA"/>
          </a:solidFill>
          <a:ln w="25400">
            <a:solidFill>
              <a:schemeClr val="tx1"/>
            </a:solidFill>
            <a:miter lim="800000"/>
            <a:headEnd/>
            <a:tailEnd/>
          </a:ln>
        </p:spPr>
        <p:txBody>
          <a:bodyPr wrap="none" anchor="ctr"/>
          <a:lstStyle/>
          <a:p>
            <a:pPr algn="ctr" rtl="1"/>
            <a:r>
              <a:rPr lang="fa-IR" sz="2200">
                <a:solidFill>
                  <a:srgbClr val="000099"/>
                </a:solidFill>
                <a:cs typeface="B Nazanin" pitchFamily="2" charset="-78"/>
              </a:rPr>
              <a:t>روشهاي آماري</a:t>
            </a:r>
            <a:endParaRPr lang="en-US" sz="2200">
              <a:solidFill>
                <a:srgbClr val="000099"/>
              </a:solidFill>
              <a:cs typeface="B Nazanin" pitchFamily="2" charset="-78"/>
            </a:endParaRPr>
          </a:p>
        </p:txBody>
      </p:sp>
      <p:sp>
        <p:nvSpPr>
          <p:cNvPr id="18" name="AutoShape 44"/>
          <p:cNvSpPr>
            <a:spLocks noChangeArrowheads="1"/>
          </p:cNvSpPr>
          <p:nvPr/>
        </p:nvSpPr>
        <p:spPr bwMode="auto">
          <a:xfrm>
            <a:off x="7086600" y="3503613"/>
            <a:ext cx="1195754" cy="762000"/>
          </a:xfrm>
          <a:prstGeom prst="flowChartAlternateProcess">
            <a:avLst/>
          </a:prstGeom>
          <a:solidFill>
            <a:srgbClr val="EAEAEA"/>
          </a:solidFill>
          <a:ln w="9525">
            <a:solidFill>
              <a:schemeClr val="tx1"/>
            </a:solidFill>
            <a:miter lim="800000"/>
            <a:headEnd/>
            <a:tailEnd/>
          </a:ln>
        </p:spPr>
        <p:txBody>
          <a:bodyPr wrap="none" anchor="ctr" anchorCtr="1"/>
          <a:lstStyle/>
          <a:p>
            <a:pPr algn="ctr" rtl="1"/>
            <a:r>
              <a:rPr lang="fa-IR" sz="2200">
                <a:solidFill>
                  <a:srgbClr val="000099"/>
                </a:solidFill>
                <a:cs typeface="B Nazanin" pitchFamily="2" charset="-78"/>
              </a:rPr>
              <a:t>مشتريان</a:t>
            </a:r>
            <a:endParaRPr lang="en-US" sz="2200">
              <a:solidFill>
                <a:srgbClr val="000099"/>
              </a:solidFill>
              <a:cs typeface="B Nazanin" pitchFamily="2" charset="-78"/>
            </a:endParaRPr>
          </a:p>
        </p:txBody>
      </p:sp>
      <p:sp>
        <p:nvSpPr>
          <p:cNvPr id="19" name="AutoShape 45"/>
          <p:cNvSpPr>
            <a:spLocks noChangeArrowheads="1"/>
          </p:cNvSpPr>
          <p:nvPr/>
        </p:nvSpPr>
        <p:spPr bwMode="auto">
          <a:xfrm>
            <a:off x="6805246" y="5011738"/>
            <a:ext cx="1688123" cy="1066800"/>
          </a:xfrm>
          <a:prstGeom prst="flowChartAlternateProcess">
            <a:avLst/>
          </a:prstGeom>
          <a:solidFill>
            <a:srgbClr val="EAEAEA"/>
          </a:solidFill>
          <a:ln w="9525">
            <a:solidFill>
              <a:schemeClr val="tx1"/>
            </a:solidFill>
            <a:miter lim="800000"/>
            <a:headEnd/>
            <a:tailEnd/>
          </a:ln>
        </p:spPr>
        <p:txBody>
          <a:bodyPr wrap="none" anchor="ctr" anchorCtr="1"/>
          <a:lstStyle/>
          <a:p>
            <a:pPr algn="ctr" rtl="1"/>
            <a:r>
              <a:rPr lang="fa-IR" sz="2200">
                <a:solidFill>
                  <a:srgbClr val="000099"/>
                </a:solidFill>
                <a:cs typeface="B Nazanin" pitchFamily="2" charset="-78"/>
              </a:rPr>
              <a:t>تعيين نيازها و</a:t>
            </a:r>
          </a:p>
          <a:p>
            <a:pPr algn="ctr" rtl="1"/>
            <a:r>
              <a:rPr lang="fa-IR" sz="2200">
                <a:solidFill>
                  <a:srgbClr val="000099"/>
                </a:solidFill>
                <a:cs typeface="B Nazanin" pitchFamily="2" charset="-78"/>
              </a:rPr>
              <a:t> خواسته‌هاي مشتري</a:t>
            </a:r>
          </a:p>
        </p:txBody>
      </p:sp>
      <p:sp>
        <p:nvSpPr>
          <p:cNvPr id="20" name="AutoShape 48"/>
          <p:cNvSpPr>
            <a:spLocks/>
          </p:cNvSpPr>
          <p:nvPr/>
        </p:nvSpPr>
        <p:spPr bwMode="auto">
          <a:xfrm>
            <a:off x="2190750" y="3408363"/>
            <a:ext cx="386862" cy="1066800"/>
          </a:xfrm>
          <a:prstGeom prst="rightBrace">
            <a:avLst>
              <a:gd name="adj1" fmla="val 10960"/>
              <a:gd name="adj2" fmla="val 50000"/>
            </a:avLst>
          </a:prstGeom>
          <a:solidFill>
            <a:srgbClr val="EAEAEA"/>
          </a:solidFill>
          <a:ln w="25400">
            <a:solidFill>
              <a:schemeClr val="tx1"/>
            </a:solidFill>
            <a:miter lim="800000"/>
            <a:headEnd/>
            <a:tailEnd/>
          </a:ln>
        </p:spPr>
        <p:txBody>
          <a:bodyPr wrap="none" anchor="ctr" anchorCtr="0"/>
          <a:lstStyle/>
          <a:p>
            <a:pPr algn="r" rtl="1"/>
            <a:endParaRPr lang="fa-IR" sz="2200" dirty="0">
              <a:solidFill>
                <a:srgbClr val="000099"/>
              </a:solidFill>
              <a:cs typeface="B Nazanin" pitchFamily="2" charset="-78"/>
            </a:endParaRPr>
          </a:p>
          <a:p>
            <a:pPr algn="r" rtl="1"/>
            <a:r>
              <a:rPr lang="fa-IR" sz="2200" dirty="0">
                <a:solidFill>
                  <a:srgbClr val="000099"/>
                </a:solidFill>
                <a:cs typeface="B Nazanin" pitchFamily="2" charset="-78"/>
              </a:rPr>
              <a:t>- نيروي انساني؛</a:t>
            </a:r>
          </a:p>
          <a:p>
            <a:pPr algn="r" rtl="1"/>
            <a:r>
              <a:rPr lang="fa-IR" sz="2200" dirty="0">
                <a:solidFill>
                  <a:srgbClr val="000099"/>
                </a:solidFill>
                <a:cs typeface="B Nazanin" pitchFamily="2" charset="-78"/>
              </a:rPr>
              <a:t>- تجهيزات؛ مواد؛ </a:t>
            </a:r>
          </a:p>
          <a:p>
            <a:pPr algn="r" rtl="1"/>
            <a:r>
              <a:rPr lang="fa-IR" sz="2200" dirty="0">
                <a:solidFill>
                  <a:srgbClr val="000099"/>
                </a:solidFill>
                <a:cs typeface="B Nazanin" pitchFamily="2" charset="-78"/>
              </a:rPr>
              <a:t>- روشها؛ شرايط محيطي</a:t>
            </a:r>
            <a:endParaRPr lang="en-US" sz="2200" dirty="0">
              <a:solidFill>
                <a:srgbClr val="000099"/>
              </a:solidFill>
              <a:cs typeface="B Nazanin" pitchFamily="2" charset="-78"/>
            </a:endParaRPr>
          </a:p>
          <a:p>
            <a:pPr algn="r"/>
            <a:endParaRPr lang="en-US" sz="2200" dirty="0">
              <a:cs typeface="B Nazanin" pitchFamily="2" charset="-78"/>
            </a:endParaRPr>
          </a:p>
        </p:txBody>
      </p:sp>
      <p:cxnSp>
        <p:nvCxnSpPr>
          <p:cNvPr id="21" name="AutoShape 58"/>
          <p:cNvCxnSpPr>
            <a:cxnSpLocks noChangeShapeType="1"/>
            <a:stCxn id="17" idx="0"/>
            <a:endCxn id="12" idx="0"/>
          </p:cNvCxnSpPr>
          <p:nvPr/>
        </p:nvCxnSpPr>
        <p:spPr bwMode="auto">
          <a:xfrm rot="-5400000" flipH="1" flipV="1">
            <a:off x="2571323" y="1308894"/>
            <a:ext cx="239712" cy="2038350"/>
          </a:xfrm>
          <a:prstGeom prst="curvedConnector3">
            <a:avLst>
              <a:gd name="adj1" fmla="val -90065"/>
            </a:avLst>
          </a:prstGeom>
          <a:noFill/>
          <a:ln w="25400">
            <a:solidFill>
              <a:srgbClr val="339966"/>
            </a:solidFill>
            <a:miter lim="800000"/>
            <a:headEnd/>
            <a:tailEnd type="none" w="lg" len="lg"/>
          </a:ln>
        </p:spPr>
      </p:cxnSp>
      <p:cxnSp>
        <p:nvCxnSpPr>
          <p:cNvPr id="22" name="AutoShape 76"/>
          <p:cNvCxnSpPr>
            <a:cxnSpLocks noChangeShapeType="1"/>
            <a:stCxn id="18" idx="3"/>
            <a:endCxn id="19" idx="3"/>
          </p:cNvCxnSpPr>
          <p:nvPr/>
        </p:nvCxnSpPr>
        <p:spPr bwMode="auto">
          <a:xfrm>
            <a:off x="8282354" y="3884614"/>
            <a:ext cx="211015" cy="1660525"/>
          </a:xfrm>
          <a:prstGeom prst="curvedConnector3">
            <a:avLst>
              <a:gd name="adj1" fmla="val 200000"/>
            </a:avLst>
          </a:prstGeom>
          <a:noFill/>
          <a:ln w="25400">
            <a:solidFill>
              <a:srgbClr val="339966"/>
            </a:solidFill>
            <a:miter lim="800000"/>
            <a:headEnd/>
            <a:tailEnd type="none" w="lg" len="lg"/>
          </a:ln>
        </p:spPr>
      </p:cxnSp>
      <p:cxnSp>
        <p:nvCxnSpPr>
          <p:cNvPr id="23" name="AutoShape 77"/>
          <p:cNvCxnSpPr>
            <a:cxnSpLocks noChangeShapeType="1"/>
            <a:stCxn id="19" idx="2"/>
            <a:endCxn id="13" idx="2"/>
          </p:cNvCxnSpPr>
          <p:nvPr/>
        </p:nvCxnSpPr>
        <p:spPr bwMode="auto">
          <a:xfrm rot="5400000">
            <a:off x="5178304" y="3940909"/>
            <a:ext cx="333375" cy="4608634"/>
          </a:xfrm>
          <a:prstGeom prst="curvedConnector3">
            <a:avLst>
              <a:gd name="adj1" fmla="val 168569"/>
            </a:avLst>
          </a:prstGeom>
          <a:noFill/>
          <a:ln w="25400">
            <a:solidFill>
              <a:srgbClr val="339966"/>
            </a:solidFill>
            <a:miter lim="800000"/>
            <a:headEnd/>
            <a:tailEnd type="none" w="lg" len="lg"/>
          </a:ln>
        </p:spPr>
      </p:cxnSp>
      <p:cxnSp>
        <p:nvCxnSpPr>
          <p:cNvPr id="24" name="AutoShape 78"/>
          <p:cNvCxnSpPr>
            <a:cxnSpLocks noChangeShapeType="1"/>
            <a:stCxn id="13" idx="1"/>
          </p:cNvCxnSpPr>
          <p:nvPr/>
        </p:nvCxnSpPr>
        <p:spPr bwMode="auto">
          <a:xfrm rot="10800000">
            <a:off x="1175239" y="4659313"/>
            <a:ext cx="1269023" cy="1524000"/>
          </a:xfrm>
          <a:prstGeom prst="curvedConnector2">
            <a:avLst/>
          </a:prstGeom>
          <a:noFill/>
          <a:ln w="25400">
            <a:solidFill>
              <a:srgbClr val="339966"/>
            </a:solidFill>
            <a:miter lim="800000"/>
            <a:headEnd/>
            <a:tailEnd type="stealth" w="lg" len="lg"/>
          </a:ln>
        </p:spPr>
      </p:cxnSp>
      <p:cxnSp>
        <p:nvCxnSpPr>
          <p:cNvPr id="25" name="AutoShape 79"/>
          <p:cNvCxnSpPr>
            <a:cxnSpLocks noChangeShapeType="1"/>
            <a:stCxn id="12" idx="2"/>
          </p:cNvCxnSpPr>
          <p:nvPr/>
        </p:nvCxnSpPr>
        <p:spPr bwMode="auto">
          <a:xfrm rot="5400000">
            <a:off x="1319579" y="2935288"/>
            <a:ext cx="457200" cy="247650"/>
          </a:xfrm>
          <a:prstGeom prst="curvedConnector3">
            <a:avLst>
              <a:gd name="adj1" fmla="val 50000"/>
            </a:avLst>
          </a:prstGeom>
          <a:noFill/>
          <a:ln w="25400">
            <a:solidFill>
              <a:srgbClr val="339966"/>
            </a:solidFill>
            <a:miter lim="800000"/>
            <a:headEnd/>
            <a:tailEnd type="stealth" w="lg" len="lg"/>
          </a:ln>
        </p:spPr>
      </p:cxnSp>
      <p:cxnSp>
        <p:nvCxnSpPr>
          <p:cNvPr id="26" name="AutoShape 80"/>
          <p:cNvCxnSpPr>
            <a:cxnSpLocks noChangeShapeType="1"/>
            <a:stCxn id="15" idx="0"/>
            <a:endCxn id="17" idx="2"/>
          </p:cNvCxnSpPr>
          <p:nvPr/>
        </p:nvCxnSpPr>
        <p:spPr bwMode="auto">
          <a:xfrm rot="5400000" flipH="1">
            <a:off x="3576027" y="3053740"/>
            <a:ext cx="444500" cy="175846"/>
          </a:xfrm>
          <a:prstGeom prst="curvedConnector3">
            <a:avLst>
              <a:gd name="adj1" fmla="val 51431"/>
            </a:avLst>
          </a:prstGeom>
          <a:noFill/>
          <a:ln w="25400">
            <a:solidFill>
              <a:srgbClr val="339966"/>
            </a:solidFill>
            <a:miter lim="800000"/>
            <a:headEnd/>
            <a:tailEnd type="none" w="lg" len="lg"/>
          </a:ln>
        </p:spPr>
      </p:cxnSp>
      <p:sp>
        <p:nvSpPr>
          <p:cNvPr id="27" name="AutoShape 81"/>
          <p:cNvSpPr>
            <a:spLocks noChangeArrowheads="1"/>
          </p:cNvSpPr>
          <p:nvPr/>
        </p:nvSpPr>
        <p:spPr bwMode="auto">
          <a:xfrm>
            <a:off x="3217984" y="4887913"/>
            <a:ext cx="1758462" cy="685800"/>
          </a:xfrm>
          <a:prstGeom prst="upArrow">
            <a:avLst>
              <a:gd name="adj1" fmla="val 67556"/>
              <a:gd name="adj2" fmla="val 79167"/>
            </a:avLst>
          </a:prstGeom>
          <a:solidFill>
            <a:schemeClr val="accent1"/>
          </a:solidFill>
          <a:ln w="9525">
            <a:solidFill>
              <a:schemeClr val="tx1"/>
            </a:solidFill>
            <a:miter lim="800000"/>
            <a:headEnd/>
            <a:tailEnd/>
          </a:ln>
        </p:spPr>
        <p:txBody>
          <a:bodyPr wrap="none" anchor="ctr" anchorCtr="1"/>
          <a:lstStyle/>
          <a:p>
            <a:pPr algn="ctr"/>
            <a:r>
              <a:rPr lang="fa-IR" sz="2200" dirty="0">
                <a:solidFill>
                  <a:srgbClr val="000099"/>
                </a:solidFill>
                <a:cs typeface="B Nazanin" pitchFamily="2" charset="-78"/>
              </a:rPr>
              <a:t>سيستم/فرآيند</a:t>
            </a:r>
            <a:endParaRPr lang="en-US" sz="2200" dirty="0">
              <a:solidFill>
                <a:srgbClr val="000099"/>
              </a:solidFill>
              <a:cs typeface="B Nazanin" pitchFamily="2" charset="-78"/>
            </a:endParaRPr>
          </a:p>
        </p:txBody>
      </p:sp>
      <p:sp>
        <p:nvSpPr>
          <p:cNvPr id="28" name="AutoShape 82"/>
          <p:cNvSpPr>
            <a:spLocks noChangeArrowheads="1"/>
          </p:cNvSpPr>
          <p:nvPr/>
        </p:nvSpPr>
        <p:spPr bwMode="auto">
          <a:xfrm>
            <a:off x="5468816" y="4887913"/>
            <a:ext cx="1266092" cy="685800"/>
          </a:xfrm>
          <a:prstGeom prst="upArrow">
            <a:avLst>
              <a:gd name="adj1" fmla="val 67556"/>
              <a:gd name="adj2" fmla="val 79167"/>
            </a:avLst>
          </a:prstGeom>
          <a:solidFill>
            <a:schemeClr val="accent1"/>
          </a:solidFill>
          <a:ln w="9525">
            <a:solidFill>
              <a:schemeClr val="tx1"/>
            </a:solidFill>
            <a:miter lim="800000"/>
            <a:headEnd/>
            <a:tailEnd/>
          </a:ln>
        </p:spPr>
        <p:txBody>
          <a:bodyPr wrap="none" anchor="ctr" anchorCtr="1"/>
          <a:lstStyle/>
          <a:p>
            <a:pPr algn="ctr" rtl="1"/>
            <a:r>
              <a:rPr lang="fa-IR" sz="2200">
                <a:solidFill>
                  <a:srgbClr val="000099"/>
                </a:solidFill>
                <a:cs typeface="B Nazanin" pitchFamily="2" charset="-78"/>
              </a:rPr>
              <a:t>ستانده‌ها</a:t>
            </a:r>
            <a:endParaRPr lang="en-US" sz="2200">
              <a:solidFill>
                <a:srgbClr val="000099"/>
              </a:solidFill>
              <a:cs typeface="B Nazanin" pitchFamily="2" charset="-78"/>
            </a:endParaRPr>
          </a:p>
        </p:txBody>
      </p:sp>
    </p:spTree>
  </p:cSld>
  <p:clrMapOvr>
    <a:masterClrMapping/>
  </p:clrMapOvr>
  <p:transition spd="slow">
    <p:blind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4"/>
          <p:cNvSpPr>
            <a:spLocks noChangeArrowheads="1"/>
          </p:cNvSpPr>
          <p:nvPr/>
        </p:nvSpPr>
        <p:spPr bwMode="auto">
          <a:xfrm>
            <a:off x="684213" y="188913"/>
            <a:ext cx="7772400" cy="606425"/>
          </a:xfrm>
          <a:prstGeom prst="rect">
            <a:avLst/>
          </a:prstGeom>
          <a:noFill/>
          <a:ln w="9525">
            <a:noFill/>
            <a:miter lim="800000"/>
            <a:headEnd/>
            <a:tailEnd/>
          </a:ln>
        </p:spPr>
        <p:txBody>
          <a:bodyPr anchor="ctr"/>
          <a:lstStyle/>
          <a:p>
            <a:pPr algn="ctr" rtl="1"/>
            <a:r>
              <a:rPr lang="fa-IR" sz="4800" b="1" dirty="0" smtClean="0">
                <a:solidFill>
                  <a:srgbClr val="800080"/>
                </a:solidFill>
                <a:latin typeface="Arial" charset="0"/>
                <a:cs typeface="B Titr" pitchFamily="2" charset="-78"/>
              </a:rPr>
              <a:t>ابعاد کیفیت</a:t>
            </a:r>
            <a:endParaRPr lang="en-US" sz="4800" b="1" dirty="0">
              <a:solidFill>
                <a:srgbClr val="800080"/>
              </a:solidFill>
              <a:latin typeface="Arial" charset="0"/>
              <a:cs typeface="B Titr" pitchFamily="2" charset="-78"/>
            </a:endParaRPr>
          </a:p>
        </p:txBody>
      </p:sp>
      <p:sp>
        <p:nvSpPr>
          <p:cNvPr id="7172" name="Line 5"/>
          <p:cNvSpPr>
            <a:spLocks noChangeShapeType="1"/>
          </p:cNvSpPr>
          <p:nvPr/>
        </p:nvSpPr>
        <p:spPr bwMode="auto">
          <a:xfrm flipH="1">
            <a:off x="0" y="990600"/>
            <a:ext cx="9144000" cy="0"/>
          </a:xfrm>
          <a:prstGeom prst="line">
            <a:avLst/>
          </a:prstGeom>
          <a:noFill/>
          <a:ln w="101600" cmpd="thickThin">
            <a:solidFill>
              <a:srgbClr val="800000"/>
            </a:solidFill>
            <a:round/>
            <a:headEnd/>
            <a:tailEnd/>
          </a:ln>
        </p:spPr>
        <p:txBody>
          <a:bodyPr/>
          <a:lstStyle/>
          <a:p>
            <a:endParaRPr lang="en-US"/>
          </a:p>
        </p:txBody>
      </p:sp>
      <p:sp>
        <p:nvSpPr>
          <p:cNvPr id="5" name="Content Placeholder 2"/>
          <p:cNvSpPr txBox="1">
            <a:spLocks/>
          </p:cNvSpPr>
          <p:nvPr/>
        </p:nvSpPr>
        <p:spPr>
          <a:xfrm>
            <a:off x="457200" y="1295400"/>
            <a:ext cx="8610600" cy="5105400"/>
          </a:xfrm>
          <a:prstGeom prst="rect">
            <a:avLst/>
          </a:prstGeom>
        </p:spPr>
        <p:txBody>
          <a:bodyPr vert="horz">
            <a:normAutofit fontScale="92500"/>
          </a:bodyPr>
          <a:lstStyle/>
          <a:p>
            <a:pPr marL="457200" indent="-457200" algn="r" rtl="1">
              <a:lnSpc>
                <a:spcPct val="200000"/>
              </a:lnSpc>
              <a:buFont typeface="+mj-lt"/>
              <a:buAutoNum type="arabicPeriod"/>
            </a:pPr>
            <a:r>
              <a:rPr lang="fa-IR" sz="2200" dirty="0" smtClean="0">
                <a:latin typeface="+mn-lt"/>
                <a:cs typeface="B Nazanin" pitchFamily="2" charset="-78"/>
              </a:rPr>
              <a:t>عملکرد (آیا محصول می تواند وظیفه مورد نظر را انجام دهد؟)</a:t>
            </a:r>
          </a:p>
          <a:p>
            <a:pPr marL="457200" indent="-457200" algn="r" rtl="1">
              <a:lnSpc>
                <a:spcPct val="200000"/>
              </a:lnSpc>
              <a:buFont typeface="+mj-lt"/>
              <a:buAutoNum type="arabicPeriod"/>
            </a:pPr>
            <a:r>
              <a:rPr lang="fa-IR" sz="2200" dirty="0" smtClean="0">
                <a:latin typeface="+mn-lt"/>
                <a:cs typeface="B Nazanin" pitchFamily="2" charset="-78"/>
              </a:rPr>
              <a:t>قابلیت اطمینان (محصول هر چند وقت یکبار خراب می شود؟)</a:t>
            </a:r>
          </a:p>
          <a:p>
            <a:pPr marL="457200" indent="-457200" algn="r" rtl="1">
              <a:lnSpc>
                <a:spcPct val="200000"/>
              </a:lnSpc>
              <a:buFont typeface="+mj-lt"/>
              <a:buAutoNum type="arabicPeriod"/>
            </a:pPr>
            <a:r>
              <a:rPr lang="fa-IR" sz="2200" dirty="0" smtClean="0">
                <a:latin typeface="+mn-lt"/>
                <a:cs typeface="B Nazanin" pitchFamily="2" charset="-78"/>
              </a:rPr>
              <a:t>قابلیت دوام / عمر مفید (محصول چه مدت دوام می آورد؟)</a:t>
            </a:r>
          </a:p>
          <a:p>
            <a:pPr marL="457200" indent="-457200" algn="r" rtl="1">
              <a:lnSpc>
                <a:spcPct val="200000"/>
              </a:lnSpc>
              <a:buFont typeface="+mj-lt"/>
              <a:buAutoNum type="arabicPeriod"/>
            </a:pPr>
            <a:r>
              <a:rPr lang="fa-IR" sz="2200" dirty="0" smtClean="0">
                <a:latin typeface="+mn-lt"/>
                <a:cs typeface="B Nazanin" pitchFamily="2" charset="-78"/>
              </a:rPr>
              <a:t>قابلیت تعمیرپذیری (تعمیر محصول </a:t>
            </a:r>
            <a:r>
              <a:rPr kumimoji="0" lang="fa-IR" sz="2200" b="0" i="0" u="none" strike="noStrike" kern="1200" cap="none" spc="0" normalizeH="0" baseline="0" noProof="0" dirty="0" smtClean="0">
                <a:ln>
                  <a:noFill/>
                </a:ln>
                <a:solidFill>
                  <a:schemeClr val="tx1"/>
                </a:solidFill>
                <a:effectLst/>
                <a:uLnTx/>
                <a:uFillTx/>
                <a:latin typeface="+mn-lt"/>
                <a:ea typeface="+mn-ea"/>
                <a:cs typeface="B Nazanin" pitchFamily="2" charset="-78"/>
              </a:rPr>
              <a:t>چقدرساده</a:t>
            </a:r>
            <a:r>
              <a:rPr kumimoji="0" lang="fa-IR" sz="2200" b="0" i="0" u="none" strike="noStrike" kern="1200" cap="none" spc="0" normalizeH="0" noProof="0" dirty="0" smtClean="0">
                <a:ln>
                  <a:noFill/>
                </a:ln>
                <a:solidFill>
                  <a:schemeClr val="tx1"/>
                </a:solidFill>
                <a:effectLst/>
                <a:uLnTx/>
                <a:uFillTx/>
                <a:latin typeface="+mn-lt"/>
                <a:ea typeface="+mn-ea"/>
                <a:cs typeface="B Nazanin" pitchFamily="2" charset="-78"/>
              </a:rPr>
              <a:t> است؟)</a:t>
            </a:r>
          </a:p>
          <a:p>
            <a:pPr marL="457200" indent="-457200" algn="r" rtl="1">
              <a:lnSpc>
                <a:spcPct val="200000"/>
              </a:lnSpc>
              <a:buFont typeface="+mj-lt"/>
              <a:buAutoNum type="arabicPeriod"/>
            </a:pPr>
            <a:r>
              <a:rPr kumimoji="0" lang="fa-IR" sz="2200" b="0" i="0" u="none" strike="noStrike" kern="1200" cap="none" spc="0" normalizeH="0" baseline="0" noProof="0" dirty="0" smtClean="0">
                <a:ln>
                  <a:noFill/>
                </a:ln>
                <a:solidFill>
                  <a:schemeClr val="tx1"/>
                </a:solidFill>
                <a:effectLst/>
                <a:uLnTx/>
                <a:uFillTx/>
                <a:latin typeface="+mn-lt"/>
                <a:ea typeface="+mn-ea"/>
                <a:cs typeface="B Nazanin" pitchFamily="2" charset="-78"/>
              </a:rPr>
              <a:t>زیبایی (محصول</a:t>
            </a:r>
            <a:r>
              <a:rPr kumimoji="0" lang="fa-IR" sz="2200" b="0" i="0" u="none" strike="noStrike" kern="1200" cap="none" spc="0" normalizeH="0" noProof="0" dirty="0" smtClean="0">
                <a:ln>
                  <a:noFill/>
                </a:ln>
                <a:solidFill>
                  <a:schemeClr val="tx1"/>
                </a:solidFill>
                <a:effectLst/>
                <a:uLnTx/>
                <a:uFillTx/>
                <a:latin typeface="+mn-lt"/>
                <a:ea typeface="+mn-ea"/>
                <a:cs typeface="B Nazanin" pitchFamily="2" charset="-78"/>
              </a:rPr>
              <a:t> چقدر زیبا به نظر می رسد؟)</a:t>
            </a:r>
          </a:p>
          <a:p>
            <a:pPr marL="457200" indent="-457200" algn="r" rtl="1">
              <a:lnSpc>
                <a:spcPct val="200000"/>
              </a:lnSpc>
              <a:buFont typeface="+mj-lt"/>
              <a:buAutoNum type="arabicPeriod"/>
            </a:pPr>
            <a:r>
              <a:rPr kumimoji="0" lang="fa-IR" sz="2200" b="0" i="0" u="none" strike="noStrike" kern="1200" cap="none" spc="0" normalizeH="0" baseline="0" noProof="0" dirty="0" smtClean="0">
                <a:ln>
                  <a:noFill/>
                </a:ln>
                <a:solidFill>
                  <a:schemeClr val="tx1"/>
                </a:solidFill>
                <a:effectLst/>
                <a:uLnTx/>
                <a:uFillTx/>
                <a:latin typeface="+mn-lt"/>
                <a:ea typeface="+mn-ea"/>
                <a:cs typeface="B Nazanin" pitchFamily="2" charset="-78"/>
              </a:rPr>
              <a:t>ویژگیها (محصول چه قابلیتهایی دارد و چه کارهایی انجام می دهد؟)</a:t>
            </a:r>
          </a:p>
          <a:p>
            <a:pPr marL="457200" indent="-457200" algn="r" rtl="1">
              <a:lnSpc>
                <a:spcPct val="200000"/>
              </a:lnSpc>
              <a:buFont typeface="+mj-lt"/>
              <a:buAutoNum type="arabicPeriod"/>
            </a:pPr>
            <a:r>
              <a:rPr lang="fa-IR" sz="2200" dirty="0" smtClean="0">
                <a:cs typeface="B Nazanin" pitchFamily="2" charset="-78"/>
              </a:rPr>
              <a:t>انطباق با استانداردها</a:t>
            </a:r>
          </a:p>
          <a:p>
            <a:pPr marL="457200" indent="-457200" algn="r" rtl="1">
              <a:lnSpc>
                <a:spcPct val="200000"/>
              </a:lnSpc>
              <a:buFont typeface="+mj-lt"/>
              <a:buAutoNum type="arabicPeriod"/>
            </a:pPr>
            <a:r>
              <a:rPr kumimoji="0" lang="fa-IR" sz="2200" b="0" i="0" u="none" strike="noStrike" kern="1200" cap="none" spc="0" normalizeH="0" baseline="0" noProof="0" dirty="0" smtClean="0">
                <a:ln>
                  <a:noFill/>
                </a:ln>
                <a:solidFill>
                  <a:schemeClr val="tx1"/>
                </a:solidFill>
                <a:effectLst/>
                <a:uLnTx/>
                <a:uFillTx/>
                <a:latin typeface="+mn-lt"/>
                <a:ea typeface="+mn-ea"/>
                <a:cs typeface="B Nazanin" pitchFamily="2" charset="-78"/>
              </a:rPr>
              <a:t>کیفیت</a:t>
            </a:r>
            <a:r>
              <a:rPr kumimoji="0" lang="fa-IR" sz="2200" b="0" i="0" u="none" strike="noStrike" kern="1200" cap="none" spc="0" normalizeH="0" noProof="0" dirty="0" smtClean="0">
                <a:ln>
                  <a:noFill/>
                </a:ln>
                <a:solidFill>
                  <a:schemeClr val="tx1"/>
                </a:solidFill>
                <a:effectLst/>
                <a:uLnTx/>
                <a:uFillTx/>
                <a:latin typeface="+mn-lt"/>
                <a:ea typeface="+mn-ea"/>
                <a:cs typeface="B Nazanin" pitchFamily="2" charset="-78"/>
              </a:rPr>
              <a:t> درک شده (محصول یا شرکت تولیدی آن از چه شهرتی برخوردار است؟)</a:t>
            </a:r>
            <a:endParaRPr kumimoji="0" lang="en-US" sz="2200" b="0" i="0" u="none" strike="noStrike" kern="1200" cap="none" spc="0" normalizeH="0" baseline="0" noProof="0" dirty="0" smtClean="0">
              <a:ln>
                <a:noFill/>
              </a:ln>
              <a:solidFill>
                <a:schemeClr val="tx1"/>
              </a:solidFill>
              <a:effectLst/>
              <a:uLnTx/>
              <a:uFillTx/>
              <a:latin typeface="+mn-lt"/>
              <a:ea typeface="+mn-ea"/>
              <a:cs typeface="B Nazanin" pitchFamily="2" charset="-78"/>
            </a:endParaRPr>
          </a:p>
        </p:txBody>
      </p:sp>
    </p:spTree>
  </p:cSld>
  <p:clrMapOvr>
    <a:masterClrMapping/>
  </p:clrMapOvr>
  <p:transition spd="slow">
    <p:blinds/>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4"/>
          <p:cNvSpPr>
            <a:spLocks noChangeArrowheads="1"/>
          </p:cNvSpPr>
          <p:nvPr/>
        </p:nvSpPr>
        <p:spPr bwMode="auto">
          <a:xfrm>
            <a:off x="684213" y="188913"/>
            <a:ext cx="7772400" cy="606425"/>
          </a:xfrm>
          <a:prstGeom prst="rect">
            <a:avLst/>
          </a:prstGeom>
          <a:noFill/>
          <a:ln w="9525">
            <a:noFill/>
            <a:miter lim="800000"/>
            <a:headEnd/>
            <a:tailEnd/>
          </a:ln>
        </p:spPr>
        <p:txBody>
          <a:bodyPr anchor="ctr"/>
          <a:lstStyle/>
          <a:p>
            <a:pPr algn="ctr" rtl="1"/>
            <a:r>
              <a:rPr lang="fa-IR" sz="4800" b="1" dirty="0" smtClean="0">
                <a:solidFill>
                  <a:srgbClr val="800080"/>
                </a:solidFill>
                <a:latin typeface="Arial" charset="0"/>
                <a:cs typeface="B Titr" pitchFamily="2" charset="-78"/>
              </a:rPr>
              <a:t>هزینه های کیفیت</a:t>
            </a:r>
            <a:endParaRPr lang="en-US" sz="4800" b="1" dirty="0">
              <a:solidFill>
                <a:srgbClr val="800080"/>
              </a:solidFill>
              <a:latin typeface="Arial" charset="0"/>
              <a:cs typeface="B Titr" pitchFamily="2" charset="-78"/>
            </a:endParaRPr>
          </a:p>
        </p:txBody>
      </p:sp>
      <p:sp>
        <p:nvSpPr>
          <p:cNvPr id="7172" name="Line 5"/>
          <p:cNvSpPr>
            <a:spLocks noChangeShapeType="1"/>
          </p:cNvSpPr>
          <p:nvPr/>
        </p:nvSpPr>
        <p:spPr bwMode="auto">
          <a:xfrm flipH="1">
            <a:off x="0" y="990600"/>
            <a:ext cx="9144000" cy="0"/>
          </a:xfrm>
          <a:prstGeom prst="line">
            <a:avLst/>
          </a:prstGeom>
          <a:noFill/>
          <a:ln w="101600" cmpd="thickThin">
            <a:solidFill>
              <a:srgbClr val="800000"/>
            </a:solidFill>
            <a:round/>
            <a:headEnd/>
            <a:tailEnd/>
          </a:ln>
        </p:spPr>
        <p:txBody>
          <a:bodyPr/>
          <a:lstStyle/>
          <a:p>
            <a:endParaRPr lang="en-US"/>
          </a:p>
        </p:txBody>
      </p:sp>
      <p:sp>
        <p:nvSpPr>
          <p:cNvPr id="5" name="Content Placeholder 2"/>
          <p:cNvSpPr txBox="1">
            <a:spLocks/>
          </p:cNvSpPr>
          <p:nvPr/>
        </p:nvSpPr>
        <p:spPr>
          <a:xfrm>
            <a:off x="152400" y="1295400"/>
            <a:ext cx="8915400" cy="3200400"/>
          </a:xfrm>
          <a:prstGeom prst="rect">
            <a:avLst/>
          </a:prstGeom>
        </p:spPr>
        <p:txBody>
          <a:bodyPr vert="horz">
            <a:normAutofit/>
          </a:bodyPr>
          <a:lstStyle/>
          <a:p>
            <a:pPr marL="457200" indent="-457200" algn="r" rtl="1">
              <a:lnSpc>
                <a:spcPct val="150000"/>
              </a:lnSpc>
              <a:spcBef>
                <a:spcPts val="1200"/>
              </a:spcBef>
              <a:spcAft>
                <a:spcPts val="600"/>
              </a:spcAft>
              <a:buFont typeface="+mj-lt"/>
              <a:buAutoNum type="arabicPeriod"/>
            </a:pPr>
            <a:r>
              <a:rPr lang="fa-IR" sz="2000" dirty="0" smtClean="0">
                <a:latin typeface="+mn-lt"/>
                <a:cs typeface="B Nazanin" pitchFamily="2" charset="-78"/>
              </a:rPr>
              <a:t>هزینه های پیشگیری: آموزش، طراحی محصول و فرایند، کنترل فرایند، و ...</a:t>
            </a:r>
          </a:p>
          <a:p>
            <a:pPr marL="457200" indent="-457200" algn="r" rtl="1">
              <a:lnSpc>
                <a:spcPct val="150000"/>
              </a:lnSpc>
              <a:spcBef>
                <a:spcPts val="1200"/>
              </a:spcBef>
              <a:spcAft>
                <a:spcPts val="600"/>
              </a:spcAft>
              <a:buFont typeface="+mj-lt"/>
              <a:buAutoNum type="arabicPeriod"/>
            </a:pPr>
            <a:r>
              <a:rPr kumimoji="0" lang="fa-IR" sz="2000" b="0" i="0" u="none" strike="noStrike" kern="1200" cap="none" spc="0" normalizeH="0" baseline="0" noProof="0" dirty="0" smtClean="0">
                <a:ln>
                  <a:noFill/>
                </a:ln>
                <a:solidFill>
                  <a:schemeClr val="tx1"/>
                </a:solidFill>
                <a:effectLst/>
                <a:uLnTx/>
                <a:uFillTx/>
                <a:latin typeface="+mn-lt"/>
                <a:ea typeface="+mn-ea"/>
                <a:cs typeface="B Nazanin" pitchFamily="2" charset="-78"/>
              </a:rPr>
              <a:t>هزینه های ارزیابی: بازرسی مواد و قطعات ورودی، بازرسی محصول، آزمایشگاه، کالیبراسیون،</a:t>
            </a:r>
            <a:r>
              <a:rPr kumimoji="0" lang="fa-IR" sz="2000" b="0" i="0" u="none" strike="noStrike" kern="1200" cap="none" spc="0" normalizeH="0" noProof="0" dirty="0" smtClean="0">
                <a:ln>
                  <a:noFill/>
                </a:ln>
                <a:solidFill>
                  <a:schemeClr val="tx1"/>
                </a:solidFill>
                <a:effectLst/>
                <a:uLnTx/>
                <a:uFillTx/>
                <a:latin typeface="+mn-lt"/>
                <a:ea typeface="+mn-ea"/>
                <a:cs typeface="B Nazanin" pitchFamily="2" charset="-78"/>
              </a:rPr>
              <a:t> و ...</a:t>
            </a:r>
            <a:endParaRPr kumimoji="0" lang="fa-IR" sz="2000" b="0" i="0" u="none" strike="noStrike" kern="1200" cap="none" spc="0" normalizeH="0" baseline="0" noProof="0" dirty="0" smtClean="0">
              <a:ln>
                <a:noFill/>
              </a:ln>
              <a:solidFill>
                <a:schemeClr val="tx1"/>
              </a:solidFill>
              <a:effectLst/>
              <a:uLnTx/>
              <a:uFillTx/>
              <a:latin typeface="+mn-lt"/>
              <a:ea typeface="+mn-ea"/>
              <a:cs typeface="B Nazanin" pitchFamily="2" charset="-78"/>
            </a:endParaRPr>
          </a:p>
          <a:p>
            <a:pPr marL="457200" indent="-457200" algn="r" rtl="1">
              <a:lnSpc>
                <a:spcPct val="150000"/>
              </a:lnSpc>
              <a:spcBef>
                <a:spcPts val="1200"/>
              </a:spcBef>
              <a:spcAft>
                <a:spcPts val="600"/>
              </a:spcAft>
              <a:buFont typeface="+mj-lt"/>
              <a:buAutoNum type="arabicPeriod"/>
            </a:pPr>
            <a:r>
              <a:rPr lang="fa-IR" sz="2000" dirty="0" smtClean="0">
                <a:latin typeface="+mn-lt"/>
                <a:cs typeface="B Nazanin" pitchFamily="2" charset="-78"/>
              </a:rPr>
              <a:t>هزینه های خرابی داخلی: ضایعات، </a:t>
            </a:r>
            <a:r>
              <a:rPr lang="fa-IR" sz="2000" dirty="0" smtClean="0">
                <a:cs typeface="B Nazanin" pitchFamily="2" charset="-78"/>
              </a:rPr>
              <a:t>دوباره کاری، تست دوباره، توقف خطوط و دستگاه های تولیدی، و ...</a:t>
            </a:r>
            <a:endParaRPr lang="fa-IR" sz="2000" dirty="0" smtClean="0">
              <a:latin typeface="+mn-lt"/>
              <a:cs typeface="B Nazanin" pitchFamily="2" charset="-78"/>
            </a:endParaRPr>
          </a:p>
          <a:p>
            <a:pPr marL="457200" indent="-457200" algn="r" rtl="1">
              <a:lnSpc>
                <a:spcPct val="150000"/>
              </a:lnSpc>
              <a:spcBef>
                <a:spcPts val="1200"/>
              </a:spcBef>
              <a:spcAft>
                <a:spcPts val="600"/>
              </a:spcAft>
              <a:buFont typeface="+mj-lt"/>
              <a:buAutoNum type="arabicPeriod"/>
            </a:pPr>
            <a:r>
              <a:rPr lang="fa-IR" sz="2000" dirty="0" smtClean="0">
                <a:cs typeface="B Nazanin" pitchFamily="2" charset="-78"/>
              </a:rPr>
              <a:t>هزینه های خرابی خارجی: گارانتی، شکایات، و ...</a:t>
            </a:r>
          </a:p>
        </p:txBody>
      </p:sp>
    </p:spTree>
  </p:cSld>
  <p:clrMapOvr>
    <a:masterClrMapping/>
  </p:clrMapOvr>
  <p:transition spd="slow">
    <p:blind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2514600"/>
            <a:ext cx="8763000" cy="2336800"/>
          </a:xfrm>
          <a:prstGeom prst="foldedCorner">
            <a:avLst>
              <a:gd name="adj" fmla="val 1250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lvl="1" algn="r" rtl="1">
              <a:lnSpc>
                <a:spcPct val="150000"/>
              </a:lnSpc>
              <a:buBlip>
                <a:blip r:embed="rId2"/>
              </a:buBlip>
            </a:pPr>
            <a:r>
              <a:rPr lang="fa-IR" sz="4400" b="1" dirty="0" smtClean="0">
                <a:solidFill>
                  <a:srgbClr val="009900"/>
                </a:solidFill>
                <a:cs typeface="B Titr" pitchFamily="2" charset="-78"/>
              </a:rPr>
              <a:t>   روشها و فلسفه کنترل فرآیند آماری</a:t>
            </a:r>
          </a:p>
          <a:p>
            <a:pPr lvl="1" algn="r" rtl="1">
              <a:lnSpc>
                <a:spcPct val="200000"/>
              </a:lnSpc>
            </a:pPr>
            <a:r>
              <a:rPr lang="fa-IR" sz="4000" b="1" dirty="0" smtClean="0">
                <a:solidFill>
                  <a:srgbClr val="009900"/>
                </a:solidFill>
                <a:latin typeface="Times New Roman" pitchFamily="18" charset="0"/>
                <a:cs typeface="Times New Roman" pitchFamily="18" charset="0"/>
              </a:rPr>
              <a:t>(</a:t>
            </a:r>
            <a:r>
              <a:rPr lang="en-US" sz="4000" b="1" dirty="0" smtClean="0">
                <a:solidFill>
                  <a:srgbClr val="FF0000"/>
                </a:solidFill>
                <a:latin typeface="Times New Roman" pitchFamily="18" charset="0"/>
                <a:cs typeface="Times New Roman" pitchFamily="18" charset="0"/>
              </a:rPr>
              <a:t>S</a:t>
            </a:r>
            <a:r>
              <a:rPr lang="en-US" sz="4000" b="1" dirty="0" smtClean="0">
                <a:solidFill>
                  <a:srgbClr val="009900"/>
                </a:solidFill>
                <a:latin typeface="Times New Roman" pitchFamily="18" charset="0"/>
                <a:cs typeface="Times New Roman" pitchFamily="18" charset="0"/>
              </a:rPr>
              <a:t>tatistical </a:t>
            </a:r>
            <a:r>
              <a:rPr lang="en-US" sz="4000" b="1" dirty="0" smtClean="0">
                <a:solidFill>
                  <a:srgbClr val="FF0000"/>
                </a:solidFill>
                <a:latin typeface="Times New Roman" pitchFamily="18" charset="0"/>
                <a:cs typeface="Times New Roman" pitchFamily="18" charset="0"/>
              </a:rPr>
              <a:t>P</a:t>
            </a:r>
            <a:r>
              <a:rPr lang="en-US" sz="4000" b="1" dirty="0" smtClean="0">
                <a:solidFill>
                  <a:srgbClr val="009900"/>
                </a:solidFill>
                <a:latin typeface="Times New Roman" pitchFamily="18" charset="0"/>
                <a:cs typeface="Times New Roman" pitchFamily="18" charset="0"/>
              </a:rPr>
              <a:t>rocess </a:t>
            </a:r>
            <a:r>
              <a:rPr lang="en-US" sz="4000" b="1" dirty="0" smtClean="0">
                <a:solidFill>
                  <a:srgbClr val="FF0000"/>
                </a:solidFill>
                <a:latin typeface="Times New Roman" pitchFamily="18" charset="0"/>
                <a:cs typeface="Times New Roman" pitchFamily="18" charset="0"/>
              </a:rPr>
              <a:t>C</a:t>
            </a:r>
            <a:r>
              <a:rPr lang="en-US" sz="4000" b="1" dirty="0" smtClean="0">
                <a:solidFill>
                  <a:srgbClr val="009900"/>
                </a:solidFill>
                <a:latin typeface="Times New Roman" pitchFamily="18" charset="0"/>
                <a:cs typeface="Times New Roman" pitchFamily="18" charset="0"/>
              </a:rPr>
              <a:t>ontrol/ </a:t>
            </a:r>
            <a:r>
              <a:rPr lang="en-US" sz="4000" b="1" dirty="0" smtClean="0">
                <a:solidFill>
                  <a:srgbClr val="FF0000"/>
                </a:solidFill>
                <a:latin typeface="Times New Roman" pitchFamily="18" charset="0"/>
                <a:cs typeface="Times New Roman" pitchFamily="18" charset="0"/>
              </a:rPr>
              <a:t>SPC</a:t>
            </a:r>
            <a:r>
              <a:rPr lang="fa-IR" sz="4000" b="1" dirty="0" smtClean="0">
                <a:solidFill>
                  <a:srgbClr val="009900"/>
                </a:solidFill>
                <a:latin typeface="Times New Roman" pitchFamily="18" charset="0"/>
                <a:cs typeface="Times New Roman" pitchFamily="18" charset="0"/>
              </a:rPr>
              <a:t>)</a:t>
            </a:r>
          </a:p>
        </p:txBody>
      </p:sp>
    </p:spTree>
  </p:cSld>
  <p:clrMapOvr>
    <a:masterClrMapping/>
  </p:clrMapOvr>
  <p:transition spd="slow" advTm="0">
    <p:comb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1026"/>
          <p:cNvSpPr>
            <a:spLocks noGrp="1" noChangeArrowheads="1"/>
          </p:cNvSpPr>
          <p:nvPr>
            <p:ph type="body" idx="1"/>
          </p:nvPr>
        </p:nvSpPr>
        <p:spPr>
          <a:xfrm>
            <a:off x="76200" y="1600200"/>
            <a:ext cx="8991600" cy="5029200"/>
          </a:xfrm>
          <a:noFill/>
          <a:ln/>
        </p:spPr>
        <p:txBody>
          <a:bodyPr lIns="90488" tIns="44450" rIns="90488" bIns="44450"/>
          <a:lstStyle/>
          <a:p>
            <a:pPr marL="288925" indent="-288925" algn="just" rtl="1">
              <a:lnSpc>
                <a:spcPct val="150000"/>
              </a:lnSpc>
              <a:buFont typeface="Wingdings" pitchFamily="2" charset="2"/>
              <a:buChar char="v"/>
            </a:pPr>
            <a:r>
              <a:rPr lang="ar-SA" sz="2600" dirty="0">
                <a:cs typeface="B Nazanin" pitchFamily="2" charset="-78"/>
              </a:rPr>
              <a:t>در طبيعت هيچ دو چيزي شبيه هم نيستند</a:t>
            </a:r>
            <a:r>
              <a:rPr lang="ar-SA" sz="2600" dirty="0" smtClean="0">
                <a:cs typeface="B Nazanin" pitchFamily="2" charset="-78"/>
              </a:rPr>
              <a:t>.</a:t>
            </a:r>
            <a:endParaRPr lang="fa-IR" sz="2600" dirty="0" smtClean="0">
              <a:cs typeface="B Nazanin" pitchFamily="2" charset="-78"/>
            </a:endParaRPr>
          </a:p>
          <a:p>
            <a:pPr marL="288925" indent="-288925" algn="just" rtl="1">
              <a:lnSpc>
                <a:spcPct val="150000"/>
              </a:lnSpc>
              <a:buFont typeface="Wingdings" pitchFamily="2" charset="2"/>
              <a:buChar char="v"/>
            </a:pPr>
            <a:r>
              <a:rPr lang="ar-SA" sz="2600" dirty="0" smtClean="0">
                <a:cs typeface="B Nazanin" pitchFamily="2" charset="-78"/>
              </a:rPr>
              <a:t>وقتي گفته مي‌شود كه دو شي شبيه هم هستند به اين معني است كه با دقت‌هاي وسايل اندازه‌گيري موجود؛ نوسان بين آن دو قابل اندازه‌گيري نيست.</a:t>
            </a:r>
          </a:p>
          <a:p>
            <a:pPr marL="288925" indent="-288925" algn="just" rtl="1">
              <a:lnSpc>
                <a:spcPct val="150000"/>
              </a:lnSpc>
              <a:buFont typeface="Wingdings" pitchFamily="2" charset="2"/>
              <a:buChar char="v"/>
            </a:pPr>
            <a:r>
              <a:rPr lang="ar-SA" sz="2600" dirty="0" smtClean="0">
                <a:cs typeface="B Nazanin" pitchFamily="2" charset="-78"/>
              </a:rPr>
              <a:t>اين </a:t>
            </a:r>
            <a:r>
              <a:rPr lang="ar-SA" sz="2600" dirty="0">
                <a:cs typeface="B Nazanin" pitchFamily="2" charset="-78"/>
              </a:rPr>
              <a:t>امر در مورد محصولات توليدي نيز صدق مي‌كند.</a:t>
            </a:r>
          </a:p>
          <a:p>
            <a:pPr marL="288925" indent="-288925" algn="just" rtl="1">
              <a:lnSpc>
                <a:spcPct val="150000"/>
              </a:lnSpc>
              <a:buFont typeface="Wingdings" pitchFamily="2" charset="2"/>
              <a:buChar char="v"/>
            </a:pPr>
            <a:r>
              <a:rPr lang="ar-SA" sz="2600" dirty="0">
                <a:cs typeface="B Nazanin" pitchFamily="2" charset="-78"/>
              </a:rPr>
              <a:t>عدم تشابه بين دو محصول در يك ويژگي يكسان را نوسان گويند.</a:t>
            </a:r>
          </a:p>
          <a:p>
            <a:pPr marL="288925" indent="-288925" algn="just" rtl="1">
              <a:lnSpc>
                <a:spcPct val="150000"/>
              </a:lnSpc>
              <a:buFont typeface="Wingdings" pitchFamily="2" charset="2"/>
              <a:buChar char="v"/>
            </a:pPr>
            <a:r>
              <a:rPr lang="ar-SA" sz="2600" dirty="0" smtClean="0">
                <a:cs typeface="B Nazanin" pitchFamily="2" charset="-78"/>
              </a:rPr>
              <a:t>نوسان </a:t>
            </a:r>
            <a:r>
              <a:rPr lang="ar-SA" sz="2600" dirty="0">
                <a:cs typeface="B Nazanin" pitchFamily="2" charset="-78"/>
              </a:rPr>
              <a:t>بين دو محصول از مقايسه بين ويژگيها يا خواص مشابه آنها صورت مي‌گيرد</a:t>
            </a:r>
            <a:r>
              <a:rPr lang="ar-SA" sz="2600" dirty="0" smtClean="0">
                <a:cs typeface="B Nazanin" pitchFamily="2" charset="-78"/>
              </a:rPr>
              <a:t>.</a:t>
            </a:r>
            <a:endParaRPr lang="fa-IR" sz="2600" dirty="0" smtClean="0">
              <a:cs typeface="B Nazanin" pitchFamily="2" charset="-78"/>
            </a:endParaRPr>
          </a:p>
          <a:p>
            <a:pPr marL="288925" indent="-288925" algn="just" rtl="1">
              <a:lnSpc>
                <a:spcPct val="150000"/>
              </a:lnSpc>
              <a:buFont typeface="Wingdings" pitchFamily="2" charset="2"/>
              <a:buChar char="v"/>
            </a:pPr>
            <a:r>
              <a:rPr lang="ar-SA" sz="2600" dirty="0" smtClean="0">
                <a:cs typeface="B Nazanin" pitchFamily="2" charset="-78"/>
              </a:rPr>
              <a:t>نوسان بين دو محصول ممكن است آنقدر ناچيز باشد كه آن دو شبيه به نظر برسند.</a:t>
            </a:r>
          </a:p>
        </p:txBody>
      </p:sp>
      <p:sp>
        <p:nvSpPr>
          <p:cNvPr id="4" name="Rectangle 3"/>
          <p:cNvSpPr>
            <a:spLocks noChangeArrowheads="1"/>
          </p:cNvSpPr>
          <p:nvPr/>
        </p:nvSpPr>
        <p:spPr bwMode="auto">
          <a:xfrm>
            <a:off x="381000" y="1143000"/>
            <a:ext cx="8153400" cy="461665"/>
          </a:xfrm>
          <a:prstGeom prst="rect">
            <a:avLst/>
          </a:prstGeom>
          <a:noFill/>
          <a:ln w="9525">
            <a:noFill/>
            <a:miter lim="800000"/>
            <a:headEnd/>
            <a:tailEnd/>
          </a:ln>
        </p:spPr>
        <p:txBody>
          <a:bodyPr>
            <a:spAutoFit/>
          </a:bodyPr>
          <a:lstStyle/>
          <a:p>
            <a:pPr algn="just" rtl="1"/>
            <a:r>
              <a:rPr lang="ar-SA" b="1" dirty="0" smtClean="0">
                <a:ln w="11430"/>
                <a:solidFill>
                  <a:srgbClr val="008000"/>
                </a:solidFill>
                <a:effectLst>
                  <a:outerShdw blurRad="50800" dist="39000" dir="5460000" algn="tl">
                    <a:srgbClr val="000000">
                      <a:alpha val="38000"/>
                    </a:srgbClr>
                  </a:outerShdw>
                </a:effectLst>
                <a:cs typeface="B Titr" pitchFamily="2" charset="-78"/>
              </a:rPr>
              <a:t>نوسان (</a:t>
            </a:r>
            <a:r>
              <a:rPr lang="en-US" sz="2200" b="1" dirty="0" smtClean="0">
                <a:ln w="11430"/>
                <a:solidFill>
                  <a:srgbClr val="008000"/>
                </a:solidFill>
                <a:effectLst>
                  <a:outerShdw blurRad="50800" dist="39000" dir="5460000" algn="tl">
                    <a:srgbClr val="000000">
                      <a:alpha val="38000"/>
                    </a:srgbClr>
                  </a:outerShdw>
                </a:effectLst>
                <a:cs typeface="B Titr" pitchFamily="2" charset="-78"/>
              </a:rPr>
              <a:t>VARIATION</a:t>
            </a:r>
            <a:r>
              <a:rPr lang="ar-SA" b="1" dirty="0" smtClean="0">
                <a:ln w="11430"/>
                <a:solidFill>
                  <a:srgbClr val="008000"/>
                </a:solidFill>
                <a:effectLst>
                  <a:outerShdw blurRad="50800" dist="39000" dir="5460000" algn="tl">
                    <a:srgbClr val="000000">
                      <a:alpha val="38000"/>
                    </a:srgbClr>
                  </a:outerShdw>
                </a:effectLst>
                <a:cs typeface="B Titr" pitchFamily="2" charset="-78"/>
              </a:rPr>
              <a:t> ) چيست ؟</a:t>
            </a:r>
            <a:endParaRPr lang="en-US" b="1" dirty="0" smtClean="0">
              <a:ln w="11430"/>
              <a:solidFill>
                <a:srgbClr val="008000"/>
              </a:solidFill>
              <a:effectLst>
                <a:outerShdw blurRad="50800" dist="39000" dir="5460000" algn="tl">
                  <a:srgbClr val="000000">
                    <a:alpha val="38000"/>
                  </a:srgbClr>
                </a:outerShdw>
              </a:effectLst>
              <a:cs typeface="B Titr" pitchFamily="2" charset="-78"/>
            </a:endParaRPr>
          </a:p>
        </p:txBody>
      </p:sp>
      <p:sp>
        <p:nvSpPr>
          <p:cNvPr id="5" name="Rectangle 4"/>
          <p:cNvSpPr>
            <a:spLocks noChangeArrowheads="1"/>
          </p:cNvSpPr>
          <p:nvPr/>
        </p:nvSpPr>
        <p:spPr bwMode="auto">
          <a:xfrm>
            <a:off x="457200" y="85281"/>
            <a:ext cx="8229600" cy="634047"/>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وجود نوسانات و تغییرات، علت نیاز به کنترل کیفیت</a:t>
            </a:r>
          </a:p>
        </p:txBody>
      </p:sp>
      <p:sp>
        <p:nvSpPr>
          <p:cNvPr id="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2" name="Rectangle 12"/>
          <p:cNvSpPr>
            <a:spLocks noChangeArrowheads="1"/>
          </p:cNvSpPr>
          <p:nvPr/>
        </p:nvSpPr>
        <p:spPr bwMode="auto">
          <a:xfrm>
            <a:off x="990600" y="1955899"/>
            <a:ext cx="6705600" cy="3293209"/>
          </a:xfrm>
          <a:prstGeom prst="rect">
            <a:avLst/>
          </a:prstGeom>
          <a:noFill/>
          <a:ln w="9525">
            <a:noFill/>
            <a:miter lim="800000"/>
            <a:headEnd/>
            <a:tailEnd/>
          </a:ln>
        </p:spPr>
        <p:txBody>
          <a:bodyPr wrap="square" anchor="ctr" anchorCtr="1">
            <a:spAutoFit/>
          </a:bodyPr>
          <a:lstStyle/>
          <a:p>
            <a:pPr algn="ctr" rtl="1">
              <a:lnSpc>
                <a:spcPct val="150000"/>
              </a:lnSpc>
              <a:buFont typeface="Wingdings" pitchFamily="2" charset="2"/>
              <a:buNone/>
            </a:pPr>
            <a:r>
              <a:rPr lang="fa-IR" sz="4400" b="1" dirty="0" smtClean="0">
                <a:ln w="24500" cmpd="dbl">
                  <a:solidFill>
                    <a:schemeClr val="accent2">
                      <a:shade val="85000"/>
                      <a:satMod val="155000"/>
                    </a:schemeClr>
                  </a:solidFill>
                  <a:prstDash val="solid"/>
                  <a:miter lim="800000"/>
                </a:ln>
                <a:solidFill>
                  <a:srgbClr val="008000"/>
                </a:solidFill>
                <a:effectLst>
                  <a:outerShdw blurRad="38100" dist="38100" dir="7020000" algn="tl">
                    <a:srgbClr val="000000">
                      <a:alpha val="35000"/>
                    </a:srgbClr>
                  </a:outerShdw>
                </a:effectLst>
                <a:cs typeface="B Titr" pitchFamily="2" charset="-78"/>
              </a:rPr>
              <a:t>منبع</a:t>
            </a:r>
            <a:r>
              <a:rPr lang="fa-IR" sz="4400" b="1" dirty="0">
                <a:ln w="24500" cmpd="dbl">
                  <a:solidFill>
                    <a:schemeClr val="accent2">
                      <a:shade val="85000"/>
                      <a:satMod val="155000"/>
                    </a:schemeClr>
                  </a:solidFill>
                  <a:prstDash val="solid"/>
                  <a:miter lim="800000"/>
                </a:ln>
                <a:solidFill>
                  <a:srgbClr val="008000"/>
                </a:solidFill>
                <a:effectLst>
                  <a:outerShdw blurRad="38100" dist="38100" dir="7020000" algn="tl">
                    <a:srgbClr val="000000">
                      <a:alpha val="35000"/>
                    </a:srgbClr>
                  </a:outerShdw>
                </a:effectLst>
                <a:cs typeface="B Titr" pitchFamily="2" charset="-78"/>
              </a:rPr>
              <a:t>: </a:t>
            </a:r>
            <a:r>
              <a:rPr lang="fa-IR" sz="4000" b="1" dirty="0">
                <a:ln w="24500" cmpd="dbl">
                  <a:solidFill>
                    <a:schemeClr val="accent2">
                      <a:shade val="85000"/>
                      <a:satMod val="155000"/>
                    </a:schemeClr>
                  </a:solidFill>
                  <a:prstDash val="solid"/>
                  <a:miter lim="800000"/>
                </a:ln>
                <a:solidFill>
                  <a:srgbClr val="008000"/>
                </a:solidFill>
                <a:effectLst>
                  <a:outerShdw blurRad="38100" dist="38100" dir="7020000" algn="tl">
                    <a:srgbClr val="000000">
                      <a:alpha val="35000"/>
                    </a:srgbClr>
                  </a:outerShdw>
                </a:effectLst>
                <a:cs typeface="B Zar" pitchFamily="2" charset="-78"/>
              </a:rPr>
              <a:t>کتاب کنترل کیفیت آماری</a:t>
            </a:r>
          </a:p>
          <a:p>
            <a:pPr algn="ctr" rtl="1">
              <a:lnSpc>
                <a:spcPct val="200000"/>
              </a:lnSpc>
              <a:buFont typeface="Wingdings" pitchFamily="2" charset="2"/>
              <a:buNone/>
            </a:pPr>
            <a:r>
              <a:rPr lang="fa-IR" sz="4400" b="1" dirty="0" smtClean="0">
                <a:ln w="24500" cmpd="dbl">
                  <a:solidFill>
                    <a:schemeClr val="accent2">
                      <a:shade val="85000"/>
                      <a:satMod val="155000"/>
                    </a:schemeClr>
                  </a:solidFill>
                  <a:prstDash val="solid"/>
                  <a:miter lim="800000"/>
                </a:ln>
                <a:solidFill>
                  <a:srgbClr val="FF0000"/>
                </a:solidFill>
                <a:effectLst>
                  <a:outerShdw blurRad="38100" dist="38100" dir="7020000" algn="tl">
                    <a:srgbClr val="000000">
                      <a:alpha val="35000"/>
                    </a:srgbClr>
                  </a:outerShdw>
                </a:effectLst>
                <a:cs typeface="B Titr" pitchFamily="2" charset="-78"/>
              </a:rPr>
              <a:t>نویسنده</a:t>
            </a:r>
            <a:r>
              <a:rPr lang="fa-IR" sz="4400" b="1" dirty="0">
                <a:ln w="24500" cmpd="dbl">
                  <a:solidFill>
                    <a:schemeClr val="accent2">
                      <a:shade val="85000"/>
                      <a:satMod val="155000"/>
                    </a:schemeClr>
                  </a:solidFill>
                  <a:prstDash val="solid"/>
                  <a:miter lim="800000"/>
                </a:ln>
                <a:solidFill>
                  <a:srgbClr val="FF0000"/>
                </a:solidFill>
                <a:effectLst>
                  <a:outerShdw blurRad="38100" dist="38100" dir="7020000" algn="tl">
                    <a:srgbClr val="000000">
                      <a:alpha val="35000"/>
                    </a:srgbClr>
                  </a:outerShdw>
                </a:effectLst>
                <a:cs typeface="B Titr" pitchFamily="2" charset="-78"/>
              </a:rPr>
              <a:t>: </a:t>
            </a:r>
            <a:r>
              <a:rPr lang="fa-IR" sz="3600" b="1" dirty="0">
                <a:ln w="24500" cmpd="dbl">
                  <a:solidFill>
                    <a:schemeClr val="accent2">
                      <a:shade val="85000"/>
                      <a:satMod val="155000"/>
                    </a:schemeClr>
                  </a:solidFill>
                  <a:prstDash val="solid"/>
                  <a:miter lim="800000"/>
                </a:ln>
                <a:solidFill>
                  <a:srgbClr val="FF0000"/>
                </a:solidFill>
                <a:effectLst>
                  <a:outerShdw blurRad="38100" dist="38100" dir="7020000" algn="tl">
                    <a:srgbClr val="000000">
                      <a:alpha val="35000"/>
                    </a:srgbClr>
                  </a:outerShdw>
                </a:effectLst>
                <a:cs typeface="B Zar" pitchFamily="2" charset="-78"/>
              </a:rPr>
              <a:t>داگلاس سی. مونتگومری</a:t>
            </a:r>
          </a:p>
          <a:p>
            <a:pPr algn="ctr" rtl="1">
              <a:lnSpc>
                <a:spcPct val="150000"/>
              </a:lnSpc>
              <a:buFont typeface="Wingdings" pitchFamily="2" charset="2"/>
              <a:buNone/>
            </a:pPr>
            <a:r>
              <a:rPr lang="fa-IR" sz="3600" b="1" dirty="0">
                <a:ln w="24500" cmpd="dbl">
                  <a:solidFill>
                    <a:schemeClr val="accent2">
                      <a:shade val="85000"/>
                      <a:satMod val="155000"/>
                    </a:schemeClr>
                  </a:solidFill>
                  <a:prstDash val="solid"/>
                  <a:miter lim="800000"/>
                </a:ln>
                <a:solidFill>
                  <a:srgbClr val="FF0000"/>
                </a:solidFill>
                <a:effectLst>
                  <a:outerShdw blurRad="38100" dist="38100" dir="7020000" algn="tl">
                    <a:srgbClr val="000000">
                      <a:alpha val="35000"/>
                    </a:srgbClr>
                  </a:outerShdw>
                </a:effectLst>
                <a:cs typeface="B Zar" pitchFamily="2" charset="-78"/>
              </a:rPr>
              <a:t>ترجمه دکتر رسول نورالسناء</a:t>
            </a:r>
            <a:endParaRPr lang="en-US" sz="3600" b="1" dirty="0">
              <a:ln w="24500" cmpd="dbl">
                <a:solidFill>
                  <a:schemeClr val="accent2">
                    <a:shade val="85000"/>
                    <a:satMod val="155000"/>
                  </a:schemeClr>
                </a:solidFill>
                <a:prstDash val="solid"/>
                <a:miter lim="800000"/>
              </a:ln>
              <a:solidFill>
                <a:srgbClr val="FF0000"/>
              </a:solidFill>
              <a:effectLst>
                <a:outerShdw blurRad="38100" dist="38100" dir="7020000" algn="tl">
                  <a:srgbClr val="000000">
                    <a:alpha val="35000"/>
                  </a:srgbClr>
                </a:outerShdw>
              </a:effectLst>
              <a:cs typeface="B Zar" pitchFamily="2" charset="-78"/>
            </a:endParaRPr>
          </a:p>
        </p:txBody>
      </p:sp>
      <p:sp>
        <p:nvSpPr>
          <p:cNvPr id="5" name="Rectangle 12"/>
          <p:cNvSpPr>
            <a:spLocks noChangeArrowheads="1"/>
          </p:cNvSpPr>
          <p:nvPr/>
        </p:nvSpPr>
        <p:spPr bwMode="auto">
          <a:xfrm>
            <a:off x="762000" y="601662"/>
            <a:ext cx="7239000" cy="769938"/>
          </a:xfrm>
          <a:prstGeom prst="rect">
            <a:avLst/>
          </a:prstGeom>
          <a:noFill/>
          <a:ln w="9525">
            <a:noFill/>
            <a:miter lim="800000"/>
            <a:headEnd/>
            <a:tailEnd/>
          </a:ln>
        </p:spPr>
        <p:txBody>
          <a:bodyPr>
            <a:spAutoFit/>
          </a:bodyPr>
          <a:lstStyle/>
          <a:p>
            <a:pPr algn="ctr" rtl="1">
              <a:buFont typeface="Wingdings" pitchFamily="2" charset="2"/>
              <a:buNone/>
            </a:pPr>
            <a:r>
              <a:rPr lang="fa-IR" sz="4400" b="1" dirty="0">
                <a:ln w="24500" cmpd="dbl">
                  <a:solidFill>
                    <a:schemeClr val="accent2">
                      <a:shade val="85000"/>
                      <a:satMod val="155000"/>
                    </a:schemeClr>
                  </a:solidFill>
                  <a:prstDash val="solid"/>
                  <a:miter lim="800000"/>
                </a:ln>
                <a:solidFill>
                  <a:srgbClr val="0033CC"/>
                </a:solidFill>
                <a:effectLst>
                  <a:glow rad="101600">
                    <a:schemeClr val="accent2">
                      <a:satMod val="175000"/>
                      <a:alpha val="40000"/>
                    </a:schemeClr>
                  </a:glow>
                  <a:outerShdw blurRad="38100" dist="38100" dir="7020000" algn="tl">
                    <a:srgbClr val="000000">
                      <a:alpha val="35000"/>
                    </a:srgbClr>
                  </a:outerShdw>
                </a:effectLst>
                <a:cs typeface="B Titr" pitchFamily="2" charset="-78"/>
              </a:rPr>
              <a:t>عنوان </a:t>
            </a:r>
            <a:r>
              <a:rPr lang="fa-IR" sz="4400" b="1" dirty="0" smtClean="0">
                <a:ln w="24500" cmpd="dbl">
                  <a:solidFill>
                    <a:schemeClr val="accent2">
                      <a:shade val="85000"/>
                      <a:satMod val="155000"/>
                    </a:schemeClr>
                  </a:solidFill>
                  <a:prstDash val="solid"/>
                  <a:miter lim="800000"/>
                </a:ln>
                <a:solidFill>
                  <a:srgbClr val="0033CC"/>
                </a:solidFill>
                <a:effectLst>
                  <a:glow rad="101600">
                    <a:schemeClr val="accent2">
                      <a:satMod val="175000"/>
                      <a:alpha val="40000"/>
                    </a:schemeClr>
                  </a:glow>
                  <a:outerShdw blurRad="38100" dist="38100" dir="7020000" algn="tl">
                    <a:srgbClr val="000000">
                      <a:alpha val="35000"/>
                    </a:srgbClr>
                  </a:outerShdw>
                </a:effectLst>
                <a:cs typeface="B Titr" pitchFamily="2" charset="-78"/>
              </a:rPr>
              <a:t>درس</a:t>
            </a:r>
            <a:r>
              <a:rPr lang="fa-IR" sz="4400" b="1" dirty="0">
                <a:ln w="24500" cmpd="dbl">
                  <a:solidFill>
                    <a:schemeClr val="accent2">
                      <a:shade val="85000"/>
                      <a:satMod val="155000"/>
                    </a:schemeClr>
                  </a:solidFill>
                  <a:prstDash val="solid"/>
                  <a:miter lim="800000"/>
                </a:ln>
                <a:solidFill>
                  <a:srgbClr val="0033CC"/>
                </a:solidFill>
                <a:effectLst>
                  <a:glow rad="101600">
                    <a:schemeClr val="accent2">
                      <a:satMod val="175000"/>
                      <a:alpha val="40000"/>
                    </a:schemeClr>
                  </a:glow>
                  <a:outerShdw blurRad="38100" dist="38100" dir="7020000" algn="tl">
                    <a:srgbClr val="000000">
                      <a:alpha val="35000"/>
                    </a:srgbClr>
                  </a:outerShdw>
                </a:effectLst>
                <a:cs typeface="B Titr" pitchFamily="2" charset="-78"/>
              </a:rPr>
              <a:t>: </a:t>
            </a:r>
            <a:r>
              <a:rPr lang="fa-IR" sz="4000" b="1" dirty="0">
                <a:ln w="24500" cmpd="dbl">
                  <a:solidFill>
                    <a:schemeClr val="accent2">
                      <a:shade val="85000"/>
                      <a:satMod val="155000"/>
                    </a:schemeClr>
                  </a:solidFill>
                  <a:prstDash val="solid"/>
                  <a:miter lim="800000"/>
                </a:ln>
                <a:solidFill>
                  <a:srgbClr val="0033CC"/>
                </a:solidFill>
                <a:effectLst>
                  <a:glow rad="101600">
                    <a:schemeClr val="accent2">
                      <a:satMod val="175000"/>
                      <a:alpha val="40000"/>
                    </a:schemeClr>
                  </a:glow>
                  <a:outerShdw blurRad="38100" dist="38100" dir="7020000" algn="tl">
                    <a:srgbClr val="000000">
                      <a:alpha val="35000"/>
                    </a:srgbClr>
                  </a:outerShdw>
                </a:effectLst>
                <a:cs typeface="B Zar" pitchFamily="2" charset="-78"/>
              </a:rPr>
              <a:t>کنترل کیفیت آماری</a:t>
            </a:r>
            <a:endParaRPr lang="en-US" sz="4000" b="1" dirty="0">
              <a:ln w="24500" cmpd="dbl">
                <a:solidFill>
                  <a:schemeClr val="accent2">
                    <a:shade val="85000"/>
                    <a:satMod val="155000"/>
                  </a:schemeClr>
                </a:solidFill>
                <a:prstDash val="solid"/>
                <a:miter lim="800000"/>
              </a:ln>
              <a:solidFill>
                <a:srgbClr val="0033CC"/>
              </a:solidFill>
              <a:effectLst>
                <a:glow rad="101600">
                  <a:schemeClr val="accent2">
                    <a:satMod val="175000"/>
                    <a:alpha val="40000"/>
                  </a:schemeClr>
                </a:glow>
                <a:outerShdw blurRad="38100" dist="38100" dir="7020000" algn="tl">
                  <a:srgbClr val="000000">
                    <a:alpha val="35000"/>
                  </a:srgbClr>
                </a:outerShdw>
              </a:effectLst>
              <a:cs typeface="B Zar" pitchFamily="2" charset="-78"/>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2000"/>
                                  </p:stCondLst>
                                  <p:childTnLst>
                                    <p:set>
                                      <p:cBhvr>
                                        <p:cTn id="10" dur="1" fill="hold">
                                          <p:stCondLst>
                                            <p:cond delay="0"/>
                                          </p:stCondLst>
                                        </p:cTn>
                                        <p:tgtEl>
                                          <p:spTgt spid="194572">
                                            <p:txEl>
                                              <p:pRg st="0" end="0"/>
                                            </p:txEl>
                                          </p:spTgt>
                                        </p:tgtEl>
                                        <p:attrNameLst>
                                          <p:attrName>style.visibility</p:attrName>
                                        </p:attrNameLst>
                                      </p:cBhvr>
                                      <p:to>
                                        <p:strVal val="visible"/>
                                      </p:to>
                                    </p:set>
                                    <p:animEffect transition="in" filter="fade">
                                      <p:cBhvr>
                                        <p:cTn id="11" dur="2000"/>
                                        <p:tgtEl>
                                          <p:spTgt spid="194572">
                                            <p:txEl>
                                              <p:pRg st="0" end="0"/>
                                            </p:txEl>
                                          </p:spTgt>
                                        </p:tgtEl>
                                      </p:cBhvr>
                                    </p:animEffect>
                                  </p:childTnLst>
                                </p:cTn>
                              </p:par>
                            </p:childTnLst>
                          </p:cTn>
                        </p:par>
                        <p:par>
                          <p:cTn id="12" fill="hold">
                            <p:stCondLst>
                              <p:cond delay="5000"/>
                            </p:stCondLst>
                            <p:childTnLst>
                              <p:par>
                                <p:cTn id="13" presetID="10" presetClass="entr" presetSubtype="0" fill="hold" grpId="0" nodeType="afterEffect">
                                  <p:stCondLst>
                                    <p:cond delay="1000"/>
                                  </p:stCondLst>
                                  <p:childTnLst>
                                    <p:set>
                                      <p:cBhvr>
                                        <p:cTn id="14" dur="1" fill="hold">
                                          <p:stCondLst>
                                            <p:cond delay="0"/>
                                          </p:stCondLst>
                                        </p:cTn>
                                        <p:tgtEl>
                                          <p:spTgt spid="194572">
                                            <p:txEl>
                                              <p:pRg st="1" end="1"/>
                                            </p:txEl>
                                          </p:spTgt>
                                        </p:tgtEl>
                                        <p:attrNameLst>
                                          <p:attrName>style.visibility</p:attrName>
                                        </p:attrNameLst>
                                      </p:cBhvr>
                                      <p:to>
                                        <p:strVal val="visible"/>
                                      </p:to>
                                    </p:set>
                                    <p:animEffect transition="in" filter="fade">
                                      <p:cBhvr>
                                        <p:cTn id="15" dur="2000"/>
                                        <p:tgtEl>
                                          <p:spTgt spid="194572">
                                            <p:txEl>
                                              <p:pRg st="1" end="1"/>
                                            </p:txEl>
                                          </p:spTgt>
                                        </p:tgtEl>
                                      </p:cBhvr>
                                    </p:animEffect>
                                  </p:childTnLst>
                                </p:cTn>
                              </p:par>
                            </p:childTnLst>
                          </p:cTn>
                        </p:par>
                        <p:par>
                          <p:cTn id="16" fill="hold">
                            <p:stCondLst>
                              <p:cond delay="8000"/>
                            </p:stCondLst>
                            <p:childTnLst>
                              <p:par>
                                <p:cTn id="17" presetID="10" presetClass="entr" presetSubtype="0" fill="hold" grpId="0" nodeType="afterEffect">
                                  <p:stCondLst>
                                    <p:cond delay="1000"/>
                                  </p:stCondLst>
                                  <p:childTnLst>
                                    <p:set>
                                      <p:cBhvr>
                                        <p:cTn id="18" dur="1" fill="hold">
                                          <p:stCondLst>
                                            <p:cond delay="0"/>
                                          </p:stCondLst>
                                        </p:cTn>
                                        <p:tgtEl>
                                          <p:spTgt spid="194572">
                                            <p:txEl>
                                              <p:pRg st="2" end="2"/>
                                            </p:txEl>
                                          </p:spTgt>
                                        </p:tgtEl>
                                        <p:attrNameLst>
                                          <p:attrName>style.visibility</p:attrName>
                                        </p:attrNameLst>
                                      </p:cBhvr>
                                      <p:to>
                                        <p:strVal val="visible"/>
                                      </p:to>
                                    </p:set>
                                    <p:animEffect transition="in" filter="fade">
                                      <p:cBhvr>
                                        <p:cTn id="19" dur="2000"/>
                                        <p:tgtEl>
                                          <p:spTgt spid="19457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2" grpId="0" uiExpand="1" build="p"/>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7" name="Rectangle 3"/>
          <p:cNvSpPr>
            <a:spLocks noChangeArrowheads="1"/>
          </p:cNvSpPr>
          <p:nvPr/>
        </p:nvSpPr>
        <p:spPr bwMode="auto">
          <a:xfrm>
            <a:off x="381000" y="1143000"/>
            <a:ext cx="8153400" cy="461665"/>
          </a:xfrm>
          <a:prstGeom prst="rect">
            <a:avLst/>
          </a:prstGeom>
          <a:noFill/>
          <a:ln w="9525">
            <a:noFill/>
            <a:miter lim="800000"/>
            <a:headEnd/>
            <a:tailEnd/>
          </a:ln>
        </p:spPr>
        <p:txBody>
          <a:bodyPr>
            <a:spAutoFit/>
          </a:bodyPr>
          <a:lstStyle/>
          <a:p>
            <a:pPr algn="just" rtl="1"/>
            <a:r>
              <a:rPr lang="fa-IR" b="1" dirty="0">
                <a:ln w="11430"/>
                <a:solidFill>
                  <a:srgbClr val="008000"/>
                </a:solidFill>
                <a:effectLst>
                  <a:outerShdw blurRad="50800" dist="39000" dir="5460000" algn="tl">
                    <a:srgbClr val="000000">
                      <a:alpha val="38000"/>
                    </a:srgbClr>
                  </a:outerShdw>
                </a:effectLst>
                <a:cs typeface="B Titr" pitchFamily="2" charset="-78"/>
              </a:rPr>
              <a:t>نقش انحرافات (نوسانات) در کیفیت</a:t>
            </a:r>
            <a:r>
              <a:rPr lang="fa-IR" b="1" dirty="0" smtClean="0">
                <a:ln w="11430"/>
                <a:solidFill>
                  <a:srgbClr val="008000"/>
                </a:solidFill>
                <a:effectLst>
                  <a:outerShdw blurRad="50800" dist="39000" dir="5460000" algn="tl">
                    <a:srgbClr val="000000">
                      <a:alpha val="38000"/>
                    </a:srgbClr>
                  </a:outerShdw>
                </a:effectLst>
                <a:cs typeface="B Titr" pitchFamily="2" charset="-78"/>
              </a:rPr>
              <a:t>:</a:t>
            </a:r>
            <a:endParaRPr lang="fa-IR" b="1" dirty="0">
              <a:ln w="11430"/>
              <a:solidFill>
                <a:srgbClr val="008000"/>
              </a:solidFill>
              <a:effectLst>
                <a:outerShdw blurRad="50800" dist="39000" dir="5460000" algn="tl">
                  <a:srgbClr val="000000">
                    <a:alpha val="38000"/>
                  </a:srgbClr>
                </a:outerShdw>
              </a:effectLst>
              <a:cs typeface="B Titr" pitchFamily="2" charset="-78"/>
            </a:endParaRPr>
          </a:p>
        </p:txBody>
      </p:sp>
      <p:sp>
        <p:nvSpPr>
          <p:cNvPr id="10243" name="Rectangle 4"/>
          <p:cNvSpPr>
            <a:spLocks noChangeArrowheads="1"/>
          </p:cNvSpPr>
          <p:nvPr/>
        </p:nvSpPr>
        <p:spPr bwMode="auto">
          <a:xfrm>
            <a:off x="614109" y="85281"/>
            <a:ext cx="7772400" cy="634047"/>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تغییرات و نقش آنها در تولید</a:t>
            </a: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6" name="Slide Number Placeholder 6"/>
          <p:cNvSpPr>
            <a:spLocks noGrp="1"/>
          </p:cNvSpPr>
          <p:nvPr>
            <p:ph type="sldNum" sz="quarter" idx="12"/>
          </p:nvPr>
        </p:nvSpPr>
        <p:spPr>
          <a:xfrm>
            <a:off x="6507162" y="6324600"/>
            <a:ext cx="2063750" cy="457200"/>
          </a:xfrm>
        </p:spPr>
        <p:txBody>
          <a:bodyPr/>
          <a:lstStyle/>
          <a:p>
            <a:fld id="{BE6C8650-0C86-4036-9A01-439EF411D03E}" type="slidenum">
              <a:rPr lang="en-US"/>
              <a:pPr/>
              <a:t>20</a:t>
            </a:fld>
            <a:endParaRPr lang="en-US"/>
          </a:p>
        </p:txBody>
      </p:sp>
      <p:sp>
        <p:nvSpPr>
          <p:cNvPr id="7" name="Line 1029"/>
          <p:cNvSpPr>
            <a:spLocks noChangeShapeType="1"/>
          </p:cNvSpPr>
          <p:nvPr/>
        </p:nvSpPr>
        <p:spPr bwMode="auto">
          <a:xfrm rot="2700000" flipV="1">
            <a:off x="2903538" y="1069975"/>
            <a:ext cx="0" cy="6096000"/>
          </a:xfrm>
          <a:prstGeom prst="line">
            <a:avLst/>
          </a:prstGeom>
          <a:noFill/>
          <a:ln w="9525">
            <a:solidFill>
              <a:schemeClr val="tx1"/>
            </a:solidFill>
            <a:miter lim="800000"/>
            <a:headEnd/>
            <a:tailEnd/>
          </a:ln>
          <a:effectLst/>
        </p:spPr>
        <p:txBody>
          <a:bodyPr wrap="none"/>
          <a:lstStyle/>
          <a:p>
            <a:endParaRPr lang="en-US"/>
          </a:p>
        </p:txBody>
      </p:sp>
      <p:sp>
        <p:nvSpPr>
          <p:cNvPr id="8" name="Line 1030"/>
          <p:cNvSpPr>
            <a:spLocks noChangeShapeType="1"/>
          </p:cNvSpPr>
          <p:nvPr/>
        </p:nvSpPr>
        <p:spPr bwMode="auto">
          <a:xfrm rot="2700000" flipV="1">
            <a:off x="3436938" y="1830388"/>
            <a:ext cx="0" cy="5562600"/>
          </a:xfrm>
          <a:prstGeom prst="line">
            <a:avLst/>
          </a:prstGeom>
          <a:noFill/>
          <a:ln w="9525">
            <a:solidFill>
              <a:schemeClr val="tx1"/>
            </a:solidFill>
            <a:miter lim="800000"/>
            <a:headEnd/>
            <a:tailEnd/>
          </a:ln>
          <a:effectLst/>
        </p:spPr>
        <p:txBody>
          <a:bodyPr wrap="none"/>
          <a:lstStyle/>
          <a:p>
            <a:endParaRPr lang="en-US"/>
          </a:p>
        </p:txBody>
      </p:sp>
      <p:sp>
        <p:nvSpPr>
          <p:cNvPr id="10" name="Line 1031"/>
          <p:cNvSpPr>
            <a:spLocks noChangeShapeType="1"/>
          </p:cNvSpPr>
          <p:nvPr/>
        </p:nvSpPr>
        <p:spPr bwMode="auto">
          <a:xfrm rot="2700000" flipV="1">
            <a:off x="2182813" y="939800"/>
            <a:ext cx="4762" cy="5765800"/>
          </a:xfrm>
          <a:prstGeom prst="line">
            <a:avLst/>
          </a:prstGeom>
          <a:noFill/>
          <a:ln w="9525">
            <a:solidFill>
              <a:schemeClr val="tx1"/>
            </a:solidFill>
            <a:miter lim="800000"/>
            <a:headEnd/>
            <a:tailEnd/>
          </a:ln>
          <a:effectLst/>
        </p:spPr>
        <p:txBody>
          <a:bodyPr wrap="none"/>
          <a:lstStyle/>
          <a:p>
            <a:endParaRPr lang="en-US"/>
          </a:p>
        </p:txBody>
      </p:sp>
      <p:sp>
        <p:nvSpPr>
          <p:cNvPr id="11" name="Freeform 1033"/>
          <p:cNvSpPr>
            <a:spLocks/>
          </p:cNvSpPr>
          <p:nvPr/>
        </p:nvSpPr>
        <p:spPr bwMode="auto">
          <a:xfrm>
            <a:off x="279400" y="4800600"/>
            <a:ext cx="2057400" cy="914400"/>
          </a:xfrm>
          <a:custGeom>
            <a:avLst/>
            <a:gdLst/>
            <a:ahLst/>
            <a:cxnLst>
              <a:cxn ang="0">
                <a:pos x="0" y="1304"/>
              </a:cxn>
              <a:cxn ang="0">
                <a:pos x="720" y="1112"/>
              </a:cxn>
              <a:cxn ang="0">
                <a:pos x="1440" y="728"/>
              </a:cxn>
              <a:cxn ang="0">
                <a:pos x="2160" y="8"/>
              </a:cxn>
              <a:cxn ang="0">
                <a:pos x="2880" y="776"/>
              </a:cxn>
              <a:cxn ang="0">
                <a:pos x="3600" y="1160"/>
              </a:cxn>
              <a:cxn ang="0">
                <a:pos x="4320" y="1304"/>
              </a:cxn>
            </a:cxnLst>
            <a:rect l="0" t="0" r="r" b="b"/>
            <a:pathLst>
              <a:path w="4320" h="1304">
                <a:moveTo>
                  <a:pt x="0" y="1304"/>
                </a:moveTo>
                <a:cubicBezTo>
                  <a:pt x="240" y="1256"/>
                  <a:pt x="480" y="1208"/>
                  <a:pt x="720" y="1112"/>
                </a:cubicBezTo>
                <a:cubicBezTo>
                  <a:pt x="960" y="1016"/>
                  <a:pt x="1200" y="912"/>
                  <a:pt x="1440" y="728"/>
                </a:cubicBezTo>
                <a:cubicBezTo>
                  <a:pt x="1680" y="544"/>
                  <a:pt x="1920" y="0"/>
                  <a:pt x="2160" y="8"/>
                </a:cubicBezTo>
                <a:cubicBezTo>
                  <a:pt x="2400" y="16"/>
                  <a:pt x="2640" y="584"/>
                  <a:pt x="2880" y="776"/>
                </a:cubicBezTo>
                <a:cubicBezTo>
                  <a:pt x="3120" y="968"/>
                  <a:pt x="3360" y="1072"/>
                  <a:pt x="3600" y="1160"/>
                </a:cubicBezTo>
                <a:cubicBezTo>
                  <a:pt x="3840" y="1248"/>
                  <a:pt x="4200" y="1280"/>
                  <a:pt x="4320" y="1304"/>
                </a:cubicBezTo>
              </a:path>
            </a:pathLst>
          </a:custGeom>
          <a:noFill/>
          <a:ln w="28575" cap="flat" cmpd="sng">
            <a:solidFill>
              <a:srgbClr val="0000CC"/>
            </a:solidFill>
            <a:prstDash val="solid"/>
            <a:miter lim="800000"/>
            <a:headEnd type="none" w="med" len="med"/>
            <a:tailEnd type="none" w="med" len="med"/>
          </a:ln>
          <a:effectLst/>
        </p:spPr>
        <p:txBody>
          <a:bodyPr wrap="none"/>
          <a:lstStyle/>
          <a:p>
            <a:endParaRPr lang="en-US"/>
          </a:p>
        </p:txBody>
      </p:sp>
      <p:sp>
        <p:nvSpPr>
          <p:cNvPr id="12" name="Freeform 1035"/>
          <p:cNvSpPr>
            <a:spLocks/>
          </p:cNvSpPr>
          <p:nvPr/>
        </p:nvSpPr>
        <p:spPr bwMode="auto">
          <a:xfrm>
            <a:off x="1727200" y="3886200"/>
            <a:ext cx="2057400" cy="914400"/>
          </a:xfrm>
          <a:custGeom>
            <a:avLst/>
            <a:gdLst/>
            <a:ahLst/>
            <a:cxnLst>
              <a:cxn ang="0">
                <a:pos x="0" y="1304"/>
              </a:cxn>
              <a:cxn ang="0">
                <a:pos x="720" y="1112"/>
              </a:cxn>
              <a:cxn ang="0">
                <a:pos x="1440" y="728"/>
              </a:cxn>
              <a:cxn ang="0">
                <a:pos x="2160" y="8"/>
              </a:cxn>
              <a:cxn ang="0">
                <a:pos x="2880" y="776"/>
              </a:cxn>
              <a:cxn ang="0">
                <a:pos x="3600" y="1160"/>
              </a:cxn>
              <a:cxn ang="0">
                <a:pos x="4320" y="1304"/>
              </a:cxn>
            </a:cxnLst>
            <a:rect l="0" t="0" r="r" b="b"/>
            <a:pathLst>
              <a:path w="4320" h="1304">
                <a:moveTo>
                  <a:pt x="0" y="1304"/>
                </a:moveTo>
                <a:cubicBezTo>
                  <a:pt x="240" y="1256"/>
                  <a:pt x="480" y="1208"/>
                  <a:pt x="720" y="1112"/>
                </a:cubicBezTo>
                <a:cubicBezTo>
                  <a:pt x="960" y="1016"/>
                  <a:pt x="1200" y="912"/>
                  <a:pt x="1440" y="728"/>
                </a:cubicBezTo>
                <a:cubicBezTo>
                  <a:pt x="1680" y="544"/>
                  <a:pt x="1920" y="0"/>
                  <a:pt x="2160" y="8"/>
                </a:cubicBezTo>
                <a:cubicBezTo>
                  <a:pt x="2400" y="16"/>
                  <a:pt x="2640" y="584"/>
                  <a:pt x="2880" y="776"/>
                </a:cubicBezTo>
                <a:cubicBezTo>
                  <a:pt x="3120" y="968"/>
                  <a:pt x="3360" y="1072"/>
                  <a:pt x="3600" y="1160"/>
                </a:cubicBezTo>
                <a:cubicBezTo>
                  <a:pt x="3840" y="1248"/>
                  <a:pt x="4200" y="1280"/>
                  <a:pt x="4320" y="1304"/>
                </a:cubicBezTo>
              </a:path>
            </a:pathLst>
          </a:custGeom>
          <a:noFill/>
          <a:ln w="28575" cap="flat" cmpd="sng">
            <a:solidFill>
              <a:srgbClr val="0000CC"/>
            </a:solidFill>
            <a:prstDash val="solid"/>
            <a:miter lim="800000"/>
            <a:headEnd type="none" w="med" len="med"/>
            <a:tailEnd type="none" w="med" len="med"/>
          </a:ln>
          <a:effectLst/>
        </p:spPr>
        <p:txBody>
          <a:bodyPr wrap="none"/>
          <a:lstStyle/>
          <a:p>
            <a:endParaRPr lang="en-US"/>
          </a:p>
        </p:txBody>
      </p:sp>
      <p:sp>
        <p:nvSpPr>
          <p:cNvPr id="13" name="Freeform 1037"/>
          <p:cNvSpPr>
            <a:spLocks/>
          </p:cNvSpPr>
          <p:nvPr/>
        </p:nvSpPr>
        <p:spPr bwMode="auto">
          <a:xfrm>
            <a:off x="2260600" y="2438400"/>
            <a:ext cx="2057400" cy="914400"/>
          </a:xfrm>
          <a:custGeom>
            <a:avLst/>
            <a:gdLst/>
            <a:ahLst/>
            <a:cxnLst>
              <a:cxn ang="0">
                <a:pos x="0" y="1304"/>
              </a:cxn>
              <a:cxn ang="0">
                <a:pos x="720" y="1112"/>
              </a:cxn>
              <a:cxn ang="0">
                <a:pos x="1440" y="728"/>
              </a:cxn>
              <a:cxn ang="0">
                <a:pos x="2160" y="8"/>
              </a:cxn>
              <a:cxn ang="0">
                <a:pos x="2880" y="776"/>
              </a:cxn>
              <a:cxn ang="0">
                <a:pos x="3600" y="1160"/>
              </a:cxn>
              <a:cxn ang="0">
                <a:pos x="4320" y="1304"/>
              </a:cxn>
            </a:cxnLst>
            <a:rect l="0" t="0" r="r" b="b"/>
            <a:pathLst>
              <a:path w="4320" h="1304">
                <a:moveTo>
                  <a:pt x="0" y="1304"/>
                </a:moveTo>
                <a:cubicBezTo>
                  <a:pt x="240" y="1256"/>
                  <a:pt x="480" y="1208"/>
                  <a:pt x="720" y="1112"/>
                </a:cubicBezTo>
                <a:cubicBezTo>
                  <a:pt x="960" y="1016"/>
                  <a:pt x="1200" y="912"/>
                  <a:pt x="1440" y="728"/>
                </a:cubicBezTo>
                <a:cubicBezTo>
                  <a:pt x="1680" y="544"/>
                  <a:pt x="1920" y="0"/>
                  <a:pt x="2160" y="8"/>
                </a:cubicBezTo>
                <a:cubicBezTo>
                  <a:pt x="2400" y="16"/>
                  <a:pt x="2640" y="584"/>
                  <a:pt x="2880" y="776"/>
                </a:cubicBezTo>
                <a:cubicBezTo>
                  <a:pt x="3120" y="968"/>
                  <a:pt x="3360" y="1072"/>
                  <a:pt x="3600" y="1160"/>
                </a:cubicBezTo>
                <a:cubicBezTo>
                  <a:pt x="3840" y="1248"/>
                  <a:pt x="4200" y="1280"/>
                  <a:pt x="4320" y="1304"/>
                </a:cubicBezTo>
              </a:path>
            </a:pathLst>
          </a:custGeom>
          <a:noFill/>
          <a:ln w="28575" cap="flat" cmpd="sng">
            <a:solidFill>
              <a:srgbClr val="0000CC"/>
            </a:solidFill>
            <a:prstDash val="solid"/>
            <a:miter lim="800000"/>
            <a:headEnd type="none" w="med" len="med"/>
            <a:tailEnd type="none" w="med" len="med"/>
          </a:ln>
          <a:effectLst/>
        </p:spPr>
        <p:txBody>
          <a:bodyPr wrap="none"/>
          <a:lstStyle/>
          <a:p>
            <a:endParaRPr lang="en-US"/>
          </a:p>
        </p:txBody>
      </p:sp>
      <p:sp>
        <p:nvSpPr>
          <p:cNvPr id="14" name="Freeform 1038"/>
          <p:cNvSpPr>
            <a:spLocks/>
          </p:cNvSpPr>
          <p:nvPr/>
        </p:nvSpPr>
        <p:spPr bwMode="auto">
          <a:xfrm>
            <a:off x="2794000" y="1447800"/>
            <a:ext cx="2058988" cy="914400"/>
          </a:xfrm>
          <a:custGeom>
            <a:avLst/>
            <a:gdLst/>
            <a:ahLst/>
            <a:cxnLst>
              <a:cxn ang="0">
                <a:pos x="0" y="1304"/>
              </a:cxn>
              <a:cxn ang="0">
                <a:pos x="720" y="1112"/>
              </a:cxn>
              <a:cxn ang="0">
                <a:pos x="1440" y="728"/>
              </a:cxn>
              <a:cxn ang="0">
                <a:pos x="2160" y="8"/>
              </a:cxn>
              <a:cxn ang="0">
                <a:pos x="2880" y="776"/>
              </a:cxn>
              <a:cxn ang="0">
                <a:pos x="3600" y="1160"/>
              </a:cxn>
              <a:cxn ang="0">
                <a:pos x="4320" y="1304"/>
              </a:cxn>
            </a:cxnLst>
            <a:rect l="0" t="0" r="r" b="b"/>
            <a:pathLst>
              <a:path w="4320" h="1304">
                <a:moveTo>
                  <a:pt x="0" y="1304"/>
                </a:moveTo>
                <a:cubicBezTo>
                  <a:pt x="240" y="1256"/>
                  <a:pt x="480" y="1208"/>
                  <a:pt x="720" y="1112"/>
                </a:cubicBezTo>
                <a:cubicBezTo>
                  <a:pt x="960" y="1016"/>
                  <a:pt x="1200" y="912"/>
                  <a:pt x="1440" y="728"/>
                </a:cubicBezTo>
                <a:cubicBezTo>
                  <a:pt x="1680" y="544"/>
                  <a:pt x="1920" y="0"/>
                  <a:pt x="2160" y="8"/>
                </a:cubicBezTo>
                <a:cubicBezTo>
                  <a:pt x="2400" y="16"/>
                  <a:pt x="2640" y="584"/>
                  <a:pt x="2880" y="776"/>
                </a:cubicBezTo>
                <a:cubicBezTo>
                  <a:pt x="3120" y="968"/>
                  <a:pt x="3360" y="1072"/>
                  <a:pt x="3600" y="1160"/>
                </a:cubicBezTo>
                <a:cubicBezTo>
                  <a:pt x="3840" y="1248"/>
                  <a:pt x="4200" y="1280"/>
                  <a:pt x="4320" y="1304"/>
                </a:cubicBezTo>
              </a:path>
            </a:pathLst>
          </a:custGeom>
          <a:noFill/>
          <a:ln w="28575" cap="flat" cmpd="sng">
            <a:solidFill>
              <a:srgbClr val="0000CC"/>
            </a:solidFill>
            <a:prstDash val="solid"/>
            <a:miter lim="800000"/>
            <a:headEnd type="none" w="med" len="med"/>
            <a:tailEnd type="none" w="med" len="med"/>
          </a:ln>
          <a:effectLst/>
        </p:spPr>
        <p:txBody>
          <a:bodyPr wrap="none"/>
          <a:lstStyle/>
          <a:p>
            <a:endParaRPr lang="en-US"/>
          </a:p>
        </p:txBody>
      </p:sp>
      <p:sp>
        <p:nvSpPr>
          <p:cNvPr id="15" name="Line 1039"/>
          <p:cNvSpPr>
            <a:spLocks noChangeShapeType="1"/>
          </p:cNvSpPr>
          <p:nvPr/>
        </p:nvSpPr>
        <p:spPr bwMode="auto">
          <a:xfrm rot="2700000" flipV="1">
            <a:off x="6356350" y="1222375"/>
            <a:ext cx="0" cy="6096000"/>
          </a:xfrm>
          <a:prstGeom prst="line">
            <a:avLst/>
          </a:prstGeom>
          <a:noFill/>
          <a:ln w="9525">
            <a:solidFill>
              <a:schemeClr val="tx1"/>
            </a:solidFill>
            <a:miter lim="800000"/>
            <a:headEnd/>
            <a:tailEnd/>
          </a:ln>
          <a:effectLst/>
        </p:spPr>
        <p:txBody>
          <a:bodyPr wrap="none"/>
          <a:lstStyle/>
          <a:p>
            <a:endParaRPr lang="en-US"/>
          </a:p>
        </p:txBody>
      </p:sp>
      <p:sp>
        <p:nvSpPr>
          <p:cNvPr id="16" name="Line 1040"/>
          <p:cNvSpPr>
            <a:spLocks noChangeShapeType="1"/>
          </p:cNvSpPr>
          <p:nvPr/>
        </p:nvSpPr>
        <p:spPr bwMode="auto">
          <a:xfrm rot="2700000" flipV="1">
            <a:off x="7101123" y="1776177"/>
            <a:ext cx="0" cy="5562600"/>
          </a:xfrm>
          <a:prstGeom prst="line">
            <a:avLst/>
          </a:prstGeom>
          <a:noFill/>
          <a:ln w="9525">
            <a:solidFill>
              <a:schemeClr val="tx1"/>
            </a:solidFill>
            <a:miter lim="800000"/>
            <a:headEnd/>
            <a:tailEnd/>
          </a:ln>
          <a:effectLst/>
        </p:spPr>
        <p:txBody>
          <a:bodyPr wrap="none"/>
          <a:lstStyle/>
          <a:p>
            <a:endParaRPr lang="en-US"/>
          </a:p>
        </p:txBody>
      </p:sp>
      <p:sp>
        <p:nvSpPr>
          <p:cNvPr id="17" name="Line 1041"/>
          <p:cNvSpPr>
            <a:spLocks noChangeShapeType="1"/>
          </p:cNvSpPr>
          <p:nvPr/>
        </p:nvSpPr>
        <p:spPr bwMode="auto">
          <a:xfrm rot="2700000" flipV="1">
            <a:off x="5771854" y="1021059"/>
            <a:ext cx="3175" cy="5765800"/>
          </a:xfrm>
          <a:prstGeom prst="line">
            <a:avLst/>
          </a:prstGeom>
          <a:noFill/>
          <a:ln w="9525">
            <a:solidFill>
              <a:schemeClr val="tx1"/>
            </a:solidFill>
            <a:miter lim="800000"/>
            <a:headEnd/>
            <a:tailEnd/>
          </a:ln>
          <a:effectLst/>
        </p:spPr>
        <p:txBody>
          <a:bodyPr wrap="none"/>
          <a:lstStyle/>
          <a:p>
            <a:endParaRPr lang="en-US"/>
          </a:p>
        </p:txBody>
      </p:sp>
      <p:sp>
        <p:nvSpPr>
          <p:cNvPr id="18" name="Freeform 1042"/>
          <p:cNvSpPr>
            <a:spLocks/>
          </p:cNvSpPr>
          <p:nvPr/>
        </p:nvSpPr>
        <p:spPr bwMode="auto">
          <a:xfrm>
            <a:off x="3732212" y="4953000"/>
            <a:ext cx="2057400" cy="914400"/>
          </a:xfrm>
          <a:custGeom>
            <a:avLst/>
            <a:gdLst/>
            <a:ahLst/>
            <a:cxnLst>
              <a:cxn ang="0">
                <a:pos x="0" y="1304"/>
              </a:cxn>
              <a:cxn ang="0">
                <a:pos x="720" y="1112"/>
              </a:cxn>
              <a:cxn ang="0">
                <a:pos x="1440" y="728"/>
              </a:cxn>
              <a:cxn ang="0">
                <a:pos x="2160" y="8"/>
              </a:cxn>
              <a:cxn ang="0">
                <a:pos x="2880" y="776"/>
              </a:cxn>
              <a:cxn ang="0">
                <a:pos x="3600" y="1160"/>
              </a:cxn>
              <a:cxn ang="0">
                <a:pos x="4320" y="1304"/>
              </a:cxn>
            </a:cxnLst>
            <a:rect l="0" t="0" r="r" b="b"/>
            <a:pathLst>
              <a:path w="4320" h="1304">
                <a:moveTo>
                  <a:pt x="0" y="1304"/>
                </a:moveTo>
                <a:cubicBezTo>
                  <a:pt x="240" y="1256"/>
                  <a:pt x="480" y="1208"/>
                  <a:pt x="720" y="1112"/>
                </a:cubicBezTo>
                <a:cubicBezTo>
                  <a:pt x="960" y="1016"/>
                  <a:pt x="1200" y="912"/>
                  <a:pt x="1440" y="728"/>
                </a:cubicBezTo>
                <a:cubicBezTo>
                  <a:pt x="1680" y="544"/>
                  <a:pt x="1920" y="0"/>
                  <a:pt x="2160" y="8"/>
                </a:cubicBezTo>
                <a:cubicBezTo>
                  <a:pt x="2400" y="16"/>
                  <a:pt x="2640" y="584"/>
                  <a:pt x="2880" y="776"/>
                </a:cubicBezTo>
                <a:cubicBezTo>
                  <a:pt x="3120" y="968"/>
                  <a:pt x="3360" y="1072"/>
                  <a:pt x="3600" y="1160"/>
                </a:cubicBezTo>
                <a:cubicBezTo>
                  <a:pt x="3840" y="1248"/>
                  <a:pt x="4200" y="1280"/>
                  <a:pt x="4320" y="1304"/>
                </a:cubicBezTo>
              </a:path>
            </a:pathLst>
          </a:custGeom>
          <a:noFill/>
          <a:ln w="28575" cap="flat" cmpd="sng">
            <a:solidFill>
              <a:srgbClr val="CC0066"/>
            </a:solidFill>
            <a:prstDash val="solid"/>
            <a:miter lim="800000"/>
            <a:headEnd type="none" w="med" len="med"/>
            <a:tailEnd type="none" w="med" len="med"/>
          </a:ln>
          <a:effectLst/>
        </p:spPr>
        <p:txBody>
          <a:bodyPr wrap="none"/>
          <a:lstStyle/>
          <a:p>
            <a:endParaRPr lang="en-US"/>
          </a:p>
        </p:txBody>
      </p:sp>
      <p:sp>
        <p:nvSpPr>
          <p:cNvPr id="19" name="Freeform 1044"/>
          <p:cNvSpPr>
            <a:spLocks/>
          </p:cNvSpPr>
          <p:nvPr/>
        </p:nvSpPr>
        <p:spPr bwMode="auto">
          <a:xfrm>
            <a:off x="3578225" y="4038600"/>
            <a:ext cx="4192587" cy="914400"/>
          </a:xfrm>
          <a:custGeom>
            <a:avLst/>
            <a:gdLst/>
            <a:ahLst/>
            <a:cxnLst>
              <a:cxn ang="0">
                <a:pos x="0" y="1304"/>
              </a:cxn>
              <a:cxn ang="0">
                <a:pos x="720" y="1112"/>
              </a:cxn>
              <a:cxn ang="0">
                <a:pos x="1440" y="728"/>
              </a:cxn>
              <a:cxn ang="0">
                <a:pos x="2160" y="8"/>
              </a:cxn>
              <a:cxn ang="0">
                <a:pos x="2880" y="776"/>
              </a:cxn>
              <a:cxn ang="0">
                <a:pos x="3600" y="1160"/>
              </a:cxn>
              <a:cxn ang="0">
                <a:pos x="4320" y="1304"/>
              </a:cxn>
            </a:cxnLst>
            <a:rect l="0" t="0" r="r" b="b"/>
            <a:pathLst>
              <a:path w="4320" h="1304">
                <a:moveTo>
                  <a:pt x="0" y="1304"/>
                </a:moveTo>
                <a:cubicBezTo>
                  <a:pt x="240" y="1256"/>
                  <a:pt x="480" y="1208"/>
                  <a:pt x="720" y="1112"/>
                </a:cubicBezTo>
                <a:cubicBezTo>
                  <a:pt x="960" y="1016"/>
                  <a:pt x="1200" y="912"/>
                  <a:pt x="1440" y="728"/>
                </a:cubicBezTo>
                <a:cubicBezTo>
                  <a:pt x="1680" y="544"/>
                  <a:pt x="1920" y="0"/>
                  <a:pt x="2160" y="8"/>
                </a:cubicBezTo>
                <a:cubicBezTo>
                  <a:pt x="2400" y="16"/>
                  <a:pt x="2640" y="584"/>
                  <a:pt x="2880" y="776"/>
                </a:cubicBezTo>
                <a:cubicBezTo>
                  <a:pt x="3120" y="968"/>
                  <a:pt x="3360" y="1072"/>
                  <a:pt x="3600" y="1160"/>
                </a:cubicBezTo>
                <a:cubicBezTo>
                  <a:pt x="3840" y="1248"/>
                  <a:pt x="4200" y="1280"/>
                  <a:pt x="4320" y="1304"/>
                </a:cubicBezTo>
              </a:path>
            </a:pathLst>
          </a:custGeom>
          <a:noFill/>
          <a:ln w="28575" cap="flat" cmpd="sng">
            <a:solidFill>
              <a:srgbClr val="CC0066"/>
            </a:solidFill>
            <a:prstDash val="solid"/>
            <a:miter lim="800000"/>
            <a:headEnd type="none" w="med" len="med"/>
            <a:tailEnd type="none" w="med" len="med"/>
          </a:ln>
          <a:effectLst/>
        </p:spPr>
        <p:txBody>
          <a:bodyPr wrap="none"/>
          <a:lstStyle/>
          <a:p>
            <a:endParaRPr lang="en-US"/>
          </a:p>
        </p:txBody>
      </p:sp>
      <p:sp>
        <p:nvSpPr>
          <p:cNvPr id="20" name="Freeform 1046"/>
          <p:cNvSpPr>
            <a:spLocks/>
          </p:cNvSpPr>
          <p:nvPr/>
        </p:nvSpPr>
        <p:spPr bwMode="auto">
          <a:xfrm>
            <a:off x="6399212" y="2286000"/>
            <a:ext cx="762000" cy="1600200"/>
          </a:xfrm>
          <a:custGeom>
            <a:avLst/>
            <a:gdLst/>
            <a:ahLst/>
            <a:cxnLst>
              <a:cxn ang="0">
                <a:pos x="0" y="1304"/>
              </a:cxn>
              <a:cxn ang="0">
                <a:pos x="720" y="1112"/>
              </a:cxn>
              <a:cxn ang="0">
                <a:pos x="1440" y="728"/>
              </a:cxn>
              <a:cxn ang="0">
                <a:pos x="2160" y="8"/>
              </a:cxn>
              <a:cxn ang="0">
                <a:pos x="2880" y="776"/>
              </a:cxn>
              <a:cxn ang="0">
                <a:pos x="3600" y="1160"/>
              </a:cxn>
              <a:cxn ang="0">
                <a:pos x="4320" y="1304"/>
              </a:cxn>
            </a:cxnLst>
            <a:rect l="0" t="0" r="r" b="b"/>
            <a:pathLst>
              <a:path w="4320" h="1304">
                <a:moveTo>
                  <a:pt x="0" y="1304"/>
                </a:moveTo>
                <a:cubicBezTo>
                  <a:pt x="240" y="1256"/>
                  <a:pt x="480" y="1208"/>
                  <a:pt x="720" y="1112"/>
                </a:cubicBezTo>
                <a:cubicBezTo>
                  <a:pt x="960" y="1016"/>
                  <a:pt x="1200" y="912"/>
                  <a:pt x="1440" y="728"/>
                </a:cubicBezTo>
                <a:cubicBezTo>
                  <a:pt x="1680" y="544"/>
                  <a:pt x="1920" y="0"/>
                  <a:pt x="2160" y="8"/>
                </a:cubicBezTo>
                <a:cubicBezTo>
                  <a:pt x="2400" y="16"/>
                  <a:pt x="2640" y="584"/>
                  <a:pt x="2880" y="776"/>
                </a:cubicBezTo>
                <a:cubicBezTo>
                  <a:pt x="3120" y="968"/>
                  <a:pt x="3360" y="1072"/>
                  <a:pt x="3600" y="1160"/>
                </a:cubicBezTo>
                <a:cubicBezTo>
                  <a:pt x="3840" y="1248"/>
                  <a:pt x="4200" y="1280"/>
                  <a:pt x="4320" y="1304"/>
                </a:cubicBezTo>
              </a:path>
            </a:pathLst>
          </a:custGeom>
          <a:noFill/>
          <a:ln w="28575" cap="flat" cmpd="sng">
            <a:solidFill>
              <a:srgbClr val="CC0066"/>
            </a:solidFill>
            <a:prstDash val="solid"/>
            <a:miter lim="800000"/>
            <a:headEnd type="none" w="med" len="med"/>
            <a:tailEnd type="none" w="med" len="med"/>
          </a:ln>
          <a:effectLst/>
        </p:spPr>
        <p:txBody>
          <a:bodyPr wrap="none"/>
          <a:lstStyle/>
          <a:p>
            <a:endParaRPr lang="en-US"/>
          </a:p>
        </p:txBody>
      </p:sp>
      <p:sp>
        <p:nvSpPr>
          <p:cNvPr id="21" name="Freeform 1047"/>
          <p:cNvSpPr>
            <a:spLocks/>
          </p:cNvSpPr>
          <p:nvPr/>
        </p:nvSpPr>
        <p:spPr bwMode="auto">
          <a:xfrm>
            <a:off x="6780212" y="1905000"/>
            <a:ext cx="2057400" cy="914400"/>
          </a:xfrm>
          <a:custGeom>
            <a:avLst/>
            <a:gdLst/>
            <a:ahLst/>
            <a:cxnLst>
              <a:cxn ang="0">
                <a:pos x="0" y="1304"/>
              </a:cxn>
              <a:cxn ang="0">
                <a:pos x="720" y="1112"/>
              </a:cxn>
              <a:cxn ang="0">
                <a:pos x="1440" y="728"/>
              </a:cxn>
              <a:cxn ang="0">
                <a:pos x="2160" y="8"/>
              </a:cxn>
              <a:cxn ang="0">
                <a:pos x="2880" y="776"/>
              </a:cxn>
              <a:cxn ang="0">
                <a:pos x="3600" y="1160"/>
              </a:cxn>
              <a:cxn ang="0">
                <a:pos x="4320" y="1304"/>
              </a:cxn>
            </a:cxnLst>
            <a:rect l="0" t="0" r="r" b="b"/>
            <a:pathLst>
              <a:path w="4320" h="1304">
                <a:moveTo>
                  <a:pt x="0" y="1304"/>
                </a:moveTo>
                <a:cubicBezTo>
                  <a:pt x="240" y="1256"/>
                  <a:pt x="480" y="1208"/>
                  <a:pt x="720" y="1112"/>
                </a:cubicBezTo>
                <a:cubicBezTo>
                  <a:pt x="960" y="1016"/>
                  <a:pt x="1200" y="912"/>
                  <a:pt x="1440" y="728"/>
                </a:cubicBezTo>
                <a:cubicBezTo>
                  <a:pt x="1680" y="544"/>
                  <a:pt x="1920" y="0"/>
                  <a:pt x="2160" y="8"/>
                </a:cubicBezTo>
                <a:cubicBezTo>
                  <a:pt x="2400" y="16"/>
                  <a:pt x="2640" y="584"/>
                  <a:pt x="2880" y="776"/>
                </a:cubicBezTo>
                <a:cubicBezTo>
                  <a:pt x="3120" y="968"/>
                  <a:pt x="3360" y="1072"/>
                  <a:pt x="3600" y="1160"/>
                </a:cubicBezTo>
                <a:cubicBezTo>
                  <a:pt x="3840" y="1248"/>
                  <a:pt x="4200" y="1280"/>
                  <a:pt x="4320" y="1304"/>
                </a:cubicBezTo>
              </a:path>
            </a:pathLst>
          </a:custGeom>
          <a:noFill/>
          <a:ln w="28575" cap="flat" cmpd="sng">
            <a:solidFill>
              <a:srgbClr val="CC0066"/>
            </a:solidFill>
            <a:prstDash val="solid"/>
            <a:miter lim="800000"/>
            <a:headEnd type="none" w="med" len="med"/>
            <a:tailEnd type="none" w="med" len="med"/>
          </a:ln>
          <a:effectLst/>
        </p:spPr>
        <p:txBody>
          <a:bodyPr wrap="none"/>
          <a:lstStyle/>
          <a:p>
            <a:endParaRPr lang="en-US"/>
          </a:p>
        </p:txBody>
      </p:sp>
      <p:sp>
        <p:nvSpPr>
          <p:cNvPr id="22" name="Text Box 1048"/>
          <p:cNvSpPr txBox="1">
            <a:spLocks noChangeArrowheads="1"/>
          </p:cNvSpPr>
          <p:nvPr/>
        </p:nvSpPr>
        <p:spPr bwMode="auto">
          <a:xfrm>
            <a:off x="448205" y="1828800"/>
            <a:ext cx="2135187" cy="1052596"/>
          </a:xfrm>
          <a:prstGeom prst="rect">
            <a:avLst/>
          </a:prstGeom>
          <a:noFill/>
          <a:ln w="9525">
            <a:noFill/>
            <a:miter lim="800000"/>
            <a:headEnd/>
            <a:tailEnd/>
          </a:ln>
          <a:effectLst/>
        </p:spPr>
        <p:txBody>
          <a:bodyPr>
            <a:spAutoFit/>
          </a:bodyPr>
          <a:lstStyle/>
          <a:p>
            <a:pPr algn="ctr" rtl="1">
              <a:lnSpc>
                <a:spcPct val="130000"/>
              </a:lnSpc>
              <a:spcBef>
                <a:spcPct val="50000"/>
              </a:spcBef>
            </a:pPr>
            <a:r>
              <a:rPr lang="fa-IR" b="1" dirty="0">
                <a:solidFill>
                  <a:srgbClr val="0000CC"/>
                </a:solidFill>
                <a:cs typeface="B Lotus" pitchFamily="2" charset="-78"/>
              </a:rPr>
              <a:t>تاثير علل انتصابي بر ميانگين فرآيند</a:t>
            </a:r>
            <a:endParaRPr lang="en-US" b="1" dirty="0">
              <a:solidFill>
                <a:srgbClr val="0000CC"/>
              </a:solidFill>
              <a:cs typeface="B Lotus" pitchFamily="2" charset="-78"/>
            </a:endParaRPr>
          </a:p>
        </p:txBody>
      </p:sp>
      <p:sp>
        <p:nvSpPr>
          <p:cNvPr id="23" name="Text Box 1049"/>
          <p:cNvSpPr txBox="1">
            <a:spLocks noChangeArrowheads="1"/>
          </p:cNvSpPr>
          <p:nvPr/>
        </p:nvSpPr>
        <p:spPr bwMode="auto">
          <a:xfrm>
            <a:off x="6399212" y="5181600"/>
            <a:ext cx="2516188" cy="1052596"/>
          </a:xfrm>
          <a:prstGeom prst="rect">
            <a:avLst/>
          </a:prstGeom>
          <a:noFill/>
          <a:ln w="9525">
            <a:noFill/>
            <a:miter lim="800000"/>
            <a:headEnd/>
            <a:tailEnd/>
          </a:ln>
          <a:effectLst/>
        </p:spPr>
        <p:txBody>
          <a:bodyPr>
            <a:spAutoFit/>
          </a:bodyPr>
          <a:lstStyle/>
          <a:p>
            <a:pPr algn="ctr" rtl="1">
              <a:lnSpc>
                <a:spcPct val="130000"/>
              </a:lnSpc>
              <a:spcBef>
                <a:spcPct val="50000"/>
              </a:spcBef>
            </a:pPr>
            <a:r>
              <a:rPr lang="fa-IR" b="1" dirty="0">
                <a:solidFill>
                  <a:srgbClr val="CC0066"/>
                </a:solidFill>
                <a:cs typeface="B Lotus" pitchFamily="2" charset="-78"/>
              </a:rPr>
              <a:t>تاثير علل انتصابي بر پراكندگي فرآيند</a:t>
            </a:r>
            <a:endParaRPr lang="en-US" b="1" dirty="0">
              <a:solidFill>
                <a:srgbClr val="CC0066"/>
              </a:solidFill>
              <a:cs typeface="B Lotus" pitchFamily="2" charset="-78"/>
            </a:endParaRPr>
          </a:p>
        </p:txBody>
      </p:sp>
      <p:sp>
        <p:nvSpPr>
          <p:cNvPr id="24" name="Line 1050"/>
          <p:cNvSpPr>
            <a:spLocks noChangeShapeType="1"/>
          </p:cNvSpPr>
          <p:nvPr/>
        </p:nvSpPr>
        <p:spPr bwMode="auto">
          <a:xfrm>
            <a:off x="279400" y="5715000"/>
            <a:ext cx="2057400" cy="0"/>
          </a:xfrm>
          <a:prstGeom prst="line">
            <a:avLst/>
          </a:prstGeom>
          <a:noFill/>
          <a:ln w="9525">
            <a:solidFill>
              <a:srgbClr val="0000CC"/>
            </a:solidFill>
            <a:miter lim="800000"/>
            <a:headEnd/>
            <a:tailEnd/>
          </a:ln>
          <a:effectLst/>
        </p:spPr>
        <p:txBody>
          <a:bodyPr wrap="none"/>
          <a:lstStyle/>
          <a:p>
            <a:endParaRPr lang="en-US"/>
          </a:p>
        </p:txBody>
      </p:sp>
      <p:sp>
        <p:nvSpPr>
          <p:cNvPr id="25" name="Line 1051"/>
          <p:cNvSpPr>
            <a:spLocks noChangeShapeType="1"/>
          </p:cNvSpPr>
          <p:nvPr/>
        </p:nvSpPr>
        <p:spPr bwMode="auto">
          <a:xfrm>
            <a:off x="1308100" y="4800600"/>
            <a:ext cx="0" cy="914400"/>
          </a:xfrm>
          <a:prstGeom prst="line">
            <a:avLst/>
          </a:prstGeom>
          <a:noFill/>
          <a:ln w="9525">
            <a:solidFill>
              <a:srgbClr val="0000CC"/>
            </a:solidFill>
            <a:miter lim="800000"/>
            <a:headEnd/>
            <a:tailEnd/>
          </a:ln>
          <a:effectLst/>
        </p:spPr>
        <p:txBody>
          <a:bodyPr wrap="none"/>
          <a:lstStyle/>
          <a:p>
            <a:endParaRPr lang="en-US"/>
          </a:p>
        </p:txBody>
      </p:sp>
      <p:sp>
        <p:nvSpPr>
          <p:cNvPr id="26" name="Line 1052"/>
          <p:cNvSpPr>
            <a:spLocks noChangeShapeType="1"/>
          </p:cNvSpPr>
          <p:nvPr/>
        </p:nvSpPr>
        <p:spPr bwMode="auto">
          <a:xfrm>
            <a:off x="2743200" y="3886200"/>
            <a:ext cx="0" cy="914400"/>
          </a:xfrm>
          <a:prstGeom prst="line">
            <a:avLst/>
          </a:prstGeom>
          <a:noFill/>
          <a:ln w="9525">
            <a:solidFill>
              <a:srgbClr val="0000CC"/>
            </a:solidFill>
            <a:miter lim="800000"/>
            <a:headEnd/>
            <a:tailEnd/>
          </a:ln>
          <a:effectLst/>
        </p:spPr>
        <p:txBody>
          <a:bodyPr wrap="none"/>
          <a:lstStyle/>
          <a:p>
            <a:endParaRPr lang="en-US"/>
          </a:p>
        </p:txBody>
      </p:sp>
      <p:sp>
        <p:nvSpPr>
          <p:cNvPr id="27" name="Line 1053"/>
          <p:cNvSpPr>
            <a:spLocks noChangeShapeType="1"/>
          </p:cNvSpPr>
          <p:nvPr/>
        </p:nvSpPr>
        <p:spPr bwMode="auto">
          <a:xfrm>
            <a:off x="3276600" y="2463800"/>
            <a:ext cx="0" cy="914400"/>
          </a:xfrm>
          <a:prstGeom prst="line">
            <a:avLst/>
          </a:prstGeom>
          <a:noFill/>
          <a:ln w="9525">
            <a:solidFill>
              <a:srgbClr val="0000CC"/>
            </a:solidFill>
            <a:miter lim="800000"/>
            <a:headEnd/>
            <a:tailEnd/>
          </a:ln>
          <a:effectLst/>
        </p:spPr>
        <p:txBody>
          <a:bodyPr wrap="none"/>
          <a:lstStyle/>
          <a:p>
            <a:endParaRPr lang="en-US"/>
          </a:p>
        </p:txBody>
      </p:sp>
      <p:sp>
        <p:nvSpPr>
          <p:cNvPr id="28" name="Line 1054"/>
          <p:cNvSpPr>
            <a:spLocks noChangeShapeType="1"/>
          </p:cNvSpPr>
          <p:nvPr/>
        </p:nvSpPr>
        <p:spPr bwMode="auto">
          <a:xfrm>
            <a:off x="3808413" y="1447800"/>
            <a:ext cx="0" cy="914400"/>
          </a:xfrm>
          <a:prstGeom prst="line">
            <a:avLst/>
          </a:prstGeom>
          <a:noFill/>
          <a:ln w="9525">
            <a:solidFill>
              <a:srgbClr val="0000CC"/>
            </a:solidFill>
            <a:miter lim="800000"/>
            <a:headEnd/>
            <a:tailEnd/>
          </a:ln>
          <a:effectLst/>
        </p:spPr>
        <p:txBody>
          <a:bodyPr wrap="none"/>
          <a:lstStyle/>
          <a:p>
            <a:endParaRPr lang="en-US"/>
          </a:p>
        </p:txBody>
      </p:sp>
      <p:sp>
        <p:nvSpPr>
          <p:cNvPr id="29" name="Line 1055"/>
          <p:cNvSpPr>
            <a:spLocks noChangeShapeType="1"/>
          </p:cNvSpPr>
          <p:nvPr/>
        </p:nvSpPr>
        <p:spPr bwMode="auto">
          <a:xfrm>
            <a:off x="1727200" y="4800600"/>
            <a:ext cx="2057400" cy="0"/>
          </a:xfrm>
          <a:prstGeom prst="line">
            <a:avLst/>
          </a:prstGeom>
          <a:noFill/>
          <a:ln w="9525">
            <a:solidFill>
              <a:srgbClr val="0000CC"/>
            </a:solidFill>
            <a:miter lim="800000"/>
            <a:headEnd/>
            <a:tailEnd/>
          </a:ln>
          <a:effectLst/>
        </p:spPr>
        <p:txBody>
          <a:bodyPr wrap="none"/>
          <a:lstStyle/>
          <a:p>
            <a:endParaRPr lang="en-US"/>
          </a:p>
        </p:txBody>
      </p:sp>
      <p:sp>
        <p:nvSpPr>
          <p:cNvPr id="30" name="Line 1056"/>
          <p:cNvSpPr>
            <a:spLocks noChangeShapeType="1"/>
          </p:cNvSpPr>
          <p:nvPr/>
        </p:nvSpPr>
        <p:spPr bwMode="auto">
          <a:xfrm>
            <a:off x="2286000" y="3352800"/>
            <a:ext cx="2057400" cy="0"/>
          </a:xfrm>
          <a:prstGeom prst="line">
            <a:avLst/>
          </a:prstGeom>
          <a:noFill/>
          <a:ln w="9525">
            <a:solidFill>
              <a:srgbClr val="0000CC"/>
            </a:solidFill>
            <a:miter lim="800000"/>
            <a:headEnd/>
            <a:tailEnd/>
          </a:ln>
          <a:effectLst/>
        </p:spPr>
        <p:txBody>
          <a:bodyPr wrap="none"/>
          <a:lstStyle/>
          <a:p>
            <a:endParaRPr lang="en-US"/>
          </a:p>
        </p:txBody>
      </p:sp>
      <p:sp>
        <p:nvSpPr>
          <p:cNvPr id="31" name="Line 1057"/>
          <p:cNvSpPr>
            <a:spLocks noChangeShapeType="1"/>
          </p:cNvSpPr>
          <p:nvPr/>
        </p:nvSpPr>
        <p:spPr bwMode="auto">
          <a:xfrm>
            <a:off x="2743200" y="2362200"/>
            <a:ext cx="2057400" cy="0"/>
          </a:xfrm>
          <a:prstGeom prst="line">
            <a:avLst/>
          </a:prstGeom>
          <a:noFill/>
          <a:ln w="9525">
            <a:solidFill>
              <a:srgbClr val="0000CC"/>
            </a:solidFill>
            <a:miter lim="800000"/>
            <a:headEnd/>
            <a:tailEnd/>
          </a:ln>
          <a:effectLst/>
        </p:spPr>
        <p:txBody>
          <a:bodyPr wrap="none"/>
          <a:lstStyle/>
          <a:p>
            <a:endParaRPr lang="en-US"/>
          </a:p>
        </p:txBody>
      </p:sp>
      <p:sp>
        <p:nvSpPr>
          <p:cNvPr id="32" name="Line 1058"/>
          <p:cNvSpPr>
            <a:spLocks noChangeShapeType="1"/>
          </p:cNvSpPr>
          <p:nvPr/>
        </p:nvSpPr>
        <p:spPr bwMode="auto">
          <a:xfrm>
            <a:off x="3732212" y="5867400"/>
            <a:ext cx="1981200" cy="0"/>
          </a:xfrm>
          <a:prstGeom prst="line">
            <a:avLst/>
          </a:prstGeom>
          <a:noFill/>
          <a:ln w="9525">
            <a:solidFill>
              <a:srgbClr val="CC0066"/>
            </a:solidFill>
            <a:miter lim="800000"/>
            <a:headEnd/>
            <a:tailEnd/>
          </a:ln>
          <a:effectLst/>
        </p:spPr>
        <p:txBody>
          <a:bodyPr wrap="none"/>
          <a:lstStyle/>
          <a:p>
            <a:endParaRPr lang="en-US"/>
          </a:p>
        </p:txBody>
      </p:sp>
      <p:sp>
        <p:nvSpPr>
          <p:cNvPr id="33" name="Line 1059"/>
          <p:cNvSpPr>
            <a:spLocks noChangeShapeType="1"/>
          </p:cNvSpPr>
          <p:nvPr/>
        </p:nvSpPr>
        <p:spPr bwMode="auto">
          <a:xfrm>
            <a:off x="4724400" y="4965700"/>
            <a:ext cx="0" cy="914400"/>
          </a:xfrm>
          <a:prstGeom prst="line">
            <a:avLst/>
          </a:prstGeom>
          <a:noFill/>
          <a:ln w="9525">
            <a:solidFill>
              <a:srgbClr val="CC0066"/>
            </a:solidFill>
            <a:miter lim="800000"/>
            <a:headEnd/>
            <a:tailEnd/>
          </a:ln>
          <a:effectLst/>
        </p:spPr>
        <p:txBody>
          <a:bodyPr wrap="none"/>
          <a:lstStyle/>
          <a:p>
            <a:endParaRPr lang="en-US"/>
          </a:p>
        </p:txBody>
      </p:sp>
      <p:sp>
        <p:nvSpPr>
          <p:cNvPr id="34" name="Line 1060"/>
          <p:cNvSpPr>
            <a:spLocks noChangeShapeType="1"/>
          </p:cNvSpPr>
          <p:nvPr/>
        </p:nvSpPr>
        <p:spPr bwMode="auto">
          <a:xfrm>
            <a:off x="5662612" y="4051300"/>
            <a:ext cx="0" cy="914400"/>
          </a:xfrm>
          <a:prstGeom prst="line">
            <a:avLst/>
          </a:prstGeom>
          <a:noFill/>
          <a:ln w="9525">
            <a:solidFill>
              <a:srgbClr val="CC0066"/>
            </a:solidFill>
            <a:miter lim="800000"/>
            <a:headEnd/>
            <a:tailEnd/>
          </a:ln>
          <a:effectLst/>
        </p:spPr>
        <p:txBody>
          <a:bodyPr wrap="none"/>
          <a:lstStyle/>
          <a:p>
            <a:endParaRPr lang="en-US"/>
          </a:p>
        </p:txBody>
      </p:sp>
      <p:sp>
        <p:nvSpPr>
          <p:cNvPr id="35" name="Line 1061"/>
          <p:cNvSpPr>
            <a:spLocks noChangeShapeType="1"/>
          </p:cNvSpPr>
          <p:nvPr/>
        </p:nvSpPr>
        <p:spPr bwMode="auto">
          <a:xfrm flipV="1">
            <a:off x="3657600" y="4940300"/>
            <a:ext cx="4102100" cy="12700"/>
          </a:xfrm>
          <a:prstGeom prst="line">
            <a:avLst/>
          </a:prstGeom>
          <a:noFill/>
          <a:ln w="9525">
            <a:solidFill>
              <a:srgbClr val="CC0066"/>
            </a:solidFill>
            <a:miter lim="800000"/>
            <a:headEnd/>
            <a:tailEnd/>
          </a:ln>
          <a:effectLst/>
        </p:spPr>
        <p:txBody>
          <a:bodyPr wrap="none"/>
          <a:lstStyle/>
          <a:p>
            <a:endParaRPr lang="en-US"/>
          </a:p>
        </p:txBody>
      </p:sp>
      <p:sp>
        <p:nvSpPr>
          <p:cNvPr id="36" name="Line 1062"/>
          <p:cNvSpPr>
            <a:spLocks noChangeShapeType="1"/>
          </p:cNvSpPr>
          <p:nvPr/>
        </p:nvSpPr>
        <p:spPr bwMode="auto">
          <a:xfrm>
            <a:off x="6373812" y="3886200"/>
            <a:ext cx="774700" cy="0"/>
          </a:xfrm>
          <a:prstGeom prst="line">
            <a:avLst/>
          </a:prstGeom>
          <a:noFill/>
          <a:ln w="9525">
            <a:solidFill>
              <a:srgbClr val="CC0066"/>
            </a:solidFill>
            <a:miter lim="800000"/>
            <a:headEnd/>
            <a:tailEnd/>
          </a:ln>
          <a:effectLst/>
        </p:spPr>
        <p:txBody>
          <a:bodyPr wrap="none"/>
          <a:lstStyle/>
          <a:p>
            <a:endParaRPr lang="en-US"/>
          </a:p>
        </p:txBody>
      </p:sp>
      <p:sp>
        <p:nvSpPr>
          <p:cNvPr id="37" name="Line 1063"/>
          <p:cNvSpPr>
            <a:spLocks noChangeShapeType="1"/>
          </p:cNvSpPr>
          <p:nvPr/>
        </p:nvSpPr>
        <p:spPr bwMode="auto">
          <a:xfrm>
            <a:off x="6779654" y="2298700"/>
            <a:ext cx="0" cy="1562100"/>
          </a:xfrm>
          <a:prstGeom prst="line">
            <a:avLst/>
          </a:prstGeom>
          <a:noFill/>
          <a:ln w="9525">
            <a:solidFill>
              <a:srgbClr val="CC0066"/>
            </a:solidFill>
            <a:miter lim="800000"/>
            <a:headEnd/>
            <a:tailEnd/>
          </a:ln>
          <a:effectLst/>
        </p:spPr>
        <p:txBody>
          <a:bodyPr wrap="none"/>
          <a:lstStyle/>
          <a:p>
            <a:endParaRPr lang="en-US"/>
          </a:p>
        </p:txBody>
      </p:sp>
      <p:sp>
        <p:nvSpPr>
          <p:cNvPr id="38" name="Line 1064"/>
          <p:cNvSpPr>
            <a:spLocks noChangeShapeType="1"/>
          </p:cNvSpPr>
          <p:nvPr/>
        </p:nvSpPr>
        <p:spPr bwMode="auto">
          <a:xfrm>
            <a:off x="7796212" y="1917700"/>
            <a:ext cx="0" cy="914400"/>
          </a:xfrm>
          <a:prstGeom prst="line">
            <a:avLst/>
          </a:prstGeom>
          <a:noFill/>
          <a:ln w="9525">
            <a:solidFill>
              <a:srgbClr val="CC0066"/>
            </a:solidFill>
            <a:miter lim="800000"/>
            <a:headEnd/>
            <a:tailEnd/>
          </a:ln>
          <a:effectLst/>
        </p:spPr>
        <p:txBody>
          <a:bodyPr wrap="none"/>
          <a:lstStyle/>
          <a:p>
            <a:endParaRPr lang="en-US"/>
          </a:p>
        </p:txBody>
      </p:sp>
      <p:sp>
        <p:nvSpPr>
          <p:cNvPr id="39" name="Line 1065"/>
          <p:cNvSpPr>
            <a:spLocks noChangeShapeType="1"/>
          </p:cNvSpPr>
          <p:nvPr/>
        </p:nvSpPr>
        <p:spPr bwMode="auto">
          <a:xfrm>
            <a:off x="6780212" y="2806700"/>
            <a:ext cx="1981200" cy="0"/>
          </a:xfrm>
          <a:prstGeom prst="line">
            <a:avLst/>
          </a:prstGeom>
          <a:noFill/>
          <a:ln w="9525">
            <a:solidFill>
              <a:srgbClr val="CC0066"/>
            </a:solidFill>
            <a:miter lim="800000"/>
            <a:headEnd/>
            <a:tailEnd/>
          </a:ln>
          <a:effectLst/>
        </p:spPr>
        <p:txBody>
          <a:bodyPr wrap="none"/>
          <a:lstStyle/>
          <a:p>
            <a:endParaRPr 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35907"/>
                                        </p:tgtEl>
                                        <p:attrNameLst>
                                          <p:attrName>style.visibility</p:attrName>
                                        </p:attrNameLst>
                                      </p:cBhvr>
                                      <p:to>
                                        <p:strVal val="visible"/>
                                      </p:to>
                                    </p:set>
                                    <p:animEffect transition="in" filter="wedge">
                                      <p:cBhvr>
                                        <p:cTn id="7" dur="2000"/>
                                        <p:tgtEl>
                                          <p:spTgt spid="6359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100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2000"/>
                                        <p:tgtEl>
                                          <p:spTgt spid="2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1000"/>
                                  </p:stCondLst>
                                  <p:childTnLst>
                                    <p:set>
                                      <p:cBhvr>
                                        <p:cTn id="16" dur="1" fill="hold">
                                          <p:stCondLst>
                                            <p:cond delay="0"/>
                                          </p:stCondLst>
                                        </p:cTn>
                                        <p:tgtEl>
                                          <p:spTgt spid="23">
                                            <p:txEl>
                                              <p:pRg st="0" end="0"/>
                                            </p:txEl>
                                          </p:spTgt>
                                        </p:tgtEl>
                                        <p:attrNameLst>
                                          <p:attrName>style.visibility</p:attrName>
                                        </p:attrNameLst>
                                      </p:cBhvr>
                                      <p:to>
                                        <p:strVal val="visible"/>
                                      </p:to>
                                    </p:set>
                                    <p:animEffect transition="in" filter="fade">
                                      <p:cBhvr>
                                        <p:cTn id="17" dur="20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907" grpId="0"/>
      <p:bldP spid="22" grpId="0" build="allAtOnce"/>
      <p:bldP spid="23"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7" name="Rectangle 3"/>
          <p:cNvSpPr>
            <a:spLocks noChangeArrowheads="1"/>
          </p:cNvSpPr>
          <p:nvPr/>
        </p:nvSpPr>
        <p:spPr bwMode="auto">
          <a:xfrm>
            <a:off x="152400" y="1066800"/>
            <a:ext cx="8915400" cy="3724096"/>
          </a:xfrm>
          <a:prstGeom prst="rect">
            <a:avLst/>
          </a:prstGeom>
          <a:noFill/>
          <a:ln w="9525">
            <a:noFill/>
            <a:miter lim="800000"/>
            <a:headEnd/>
            <a:tailEnd/>
          </a:ln>
        </p:spPr>
        <p:txBody>
          <a:bodyPr wrap="square">
            <a:spAutoFit/>
          </a:bodyPr>
          <a:lstStyle/>
          <a:p>
            <a:pPr algn="just" rtl="1">
              <a:lnSpc>
                <a:spcPct val="150000"/>
              </a:lnSpc>
              <a:spcBef>
                <a:spcPts val="600"/>
              </a:spcBef>
              <a:spcAft>
                <a:spcPts val="600"/>
              </a:spcAft>
            </a:pPr>
            <a:r>
              <a:rPr lang="fa-IR" b="1" dirty="0" smtClean="0">
                <a:ln w="11430"/>
                <a:solidFill>
                  <a:srgbClr val="008000"/>
                </a:solidFill>
                <a:effectLst>
                  <a:outerShdw blurRad="50800" dist="39000" dir="5460000" algn="tl">
                    <a:srgbClr val="000000">
                      <a:alpha val="38000"/>
                    </a:srgbClr>
                  </a:outerShdw>
                </a:effectLst>
                <a:cs typeface="B Titr" pitchFamily="2" charset="-78"/>
              </a:rPr>
              <a:t>تغییرات به دو دسته تقسیم می شوند:</a:t>
            </a:r>
            <a:endParaRPr lang="fa-IR" b="1" dirty="0">
              <a:ln w="11430"/>
              <a:solidFill>
                <a:srgbClr val="008000"/>
              </a:solidFill>
              <a:effectLst>
                <a:outerShdw blurRad="50800" dist="39000" dir="5460000" algn="tl">
                  <a:srgbClr val="000000">
                    <a:alpha val="38000"/>
                  </a:srgbClr>
                </a:outerShdw>
              </a:effectLst>
              <a:cs typeface="B Titr" pitchFamily="2" charset="-78"/>
            </a:endParaRPr>
          </a:p>
          <a:p>
            <a:pPr algn="just" rtl="1">
              <a:lnSpc>
                <a:spcPct val="150000"/>
              </a:lnSpc>
              <a:spcBef>
                <a:spcPts val="600"/>
              </a:spcBef>
              <a:spcAft>
                <a:spcPts val="600"/>
              </a:spcAft>
              <a:buFont typeface="Wingdings" pitchFamily="2" charset="2"/>
              <a:buChar char="Ø"/>
            </a:pPr>
            <a:r>
              <a:rPr lang="fa-IR" dirty="0" smtClean="0">
                <a:latin typeface="Verdana" pitchFamily="34" charset="0"/>
                <a:cs typeface="B Nazanin" pitchFamily="2" charset="-78"/>
              </a:rPr>
              <a:t> </a:t>
            </a:r>
            <a:r>
              <a:rPr lang="fa-IR" b="1" dirty="0">
                <a:solidFill>
                  <a:srgbClr val="FF0000"/>
                </a:solidFill>
                <a:latin typeface="Verdana" pitchFamily="34" charset="0"/>
                <a:cs typeface="B Nazanin" pitchFamily="2" charset="-78"/>
              </a:rPr>
              <a:t>تغییرات ذاتی (تصادفی</a:t>
            </a:r>
            <a:r>
              <a:rPr lang="fa-IR" b="1" dirty="0" smtClean="0">
                <a:solidFill>
                  <a:srgbClr val="FF0000"/>
                </a:solidFill>
                <a:latin typeface="Verdana" pitchFamily="34" charset="0"/>
                <a:cs typeface="B Nazanin" pitchFamily="2" charset="-78"/>
              </a:rPr>
              <a:t>): </a:t>
            </a:r>
            <a:r>
              <a:rPr lang="fa-IR" dirty="0" smtClean="0">
                <a:latin typeface="Verdana" pitchFamily="34" charset="0"/>
                <a:cs typeface="B Nazanin" pitchFamily="2" charset="-78"/>
              </a:rPr>
              <a:t>این دسته از تغییرات همواره در فرآیندها وجود داشته و قادر به حذف کامل آنها نمی باشیم. به منظور کاهش این دسته از تغییرات نیازمند زمان و سرمایه زیاد و درگیر شدن مدیران ارشد هستیم (اقدامات سیستمی).</a:t>
            </a:r>
          </a:p>
          <a:p>
            <a:pPr algn="just" rtl="1">
              <a:lnSpc>
                <a:spcPct val="150000"/>
              </a:lnSpc>
              <a:spcBef>
                <a:spcPts val="600"/>
              </a:spcBef>
              <a:spcAft>
                <a:spcPts val="600"/>
              </a:spcAft>
            </a:pPr>
            <a:r>
              <a:rPr lang="fa-IR" dirty="0" smtClean="0">
                <a:latin typeface="Verdana" pitchFamily="34" charset="0"/>
                <a:cs typeface="B Nazanin" pitchFamily="2" charset="-78"/>
              </a:rPr>
              <a:t> از نگاه کنترل کیفیت آماری، فرآیندی که فقط در حضور تغییرات تصادفی عمل می کند را </a:t>
            </a:r>
            <a:r>
              <a:rPr lang="fa-IR" dirty="0" smtClean="0">
                <a:solidFill>
                  <a:srgbClr val="FF0000"/>
                </a:solidFill>
                <a:latin typeface="Verdana" pitchFamily="34" charset="0"/>
                <a:cs typeface="B Nazanin" pitchFamily="2" charset="-78"/>
              </a:rPr>
              <a:t>”</a:t>
            </a:r>
            <a:r>
              <a:rPr lang="fa-IR" i="1" dirty="0" smtClean="0">
                <a:solidFill>
                  <a:srgbClr val="FF0000"/>
                </a:solidFill>
                <a:latin typeface="Verdana" pitchFamily="34" charset="0"/>
                <a:cs typeface="B Nazanin" pitchFamily="2" charset="-78"/>
              </a:rPr>
              <a:t>فرآیند تحت کنترل“</a:t>
            </a:r>
            <a:r>
              <a:rPr lang="fa-IR" i="1" dirty="0" smtClean="0">
                <a:latin typeface="Verdana" pitchFamily="34" charset="0"/>
                <a:cs typeface="B Nazanin" pitchFamily="2" charset="-78"/>
              </a:rPr>
              <a:t> </a:t>
            </a:r>
            <a:r>
              <a:rPr lang="fa-IR" dirty="0" smtClean="0">
                <a:latin typeface="Verdana" pitchFamily="34" charset="0"/>
                <a:cs typeface="B Nazanin" pitchFamily="2" charset="-78"/>
              </a:rPr>
              <a:t>می نامیم.</a:t>
            </a:r>
          </a:p>
        </p:txBody>
      </p:sp>
      <p:sp>
        <p:nvSpPr>
          <p:cNvPr id="1024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تغییرات و نقش آنها در تولید</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35907"/>
                                        </p:tgtEl>
                                        <p:attrNameLst>
                                          <p:attrName>style.visibility</p:attrName>
                                        </p:attrNameLst>
                                      </p:cBhvr>
                                      <p:to>
                                        <p:strVal val="visible"/>
                                      </p:to>
                                    </p:set>
                                    <p:animEffect transition="in" filter="wedge">
                                      <p:cBhvr>
                                        <p:cTn id="7" dur="2000"/>
                                        <p:tgtEl>
                                          <p:spTgt spid="6359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90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7" name="Rectangle 3"/>
          <p:cNvSpPr>
            <a:spLocks noChangeArrowheads="1"/>
          </p:cNvSpPr>
          <p:nvPr/>
        </p:nvSpPr>
        <p:spPr bwMode="auto">
          <a:xfrm>
            <a:off x="152400" y="1066800"/>
            <a:ext cx="8915400" cy="4524315"/>
          </a:xfrm>
          <a:prstGeom prst="rect">
            <a:avLst/>
          </a:prstGeom>
          <a:noFill/>
          <a:ln w="9525">
            <a:noFill/>
            <a:miter lim="800000"/>
            <a:headEnd/>
            <a:tailEnd/>
          </a:ln>
        </p:spPr>
        <p:txBody>
          <a:bodyPr wrap="square">
            <a:spAutoFit/>
          </a:bodyPr>
          <a:lstStyle/>
          <a:p>
            <a:pPr algn="just" rtl="1">
              <a:lnSpc>
                <a:spcPct val="150000"/>
              </a:lnSpc>
            </a:pPr>
            <a:r>
              <a:rPr lang="fa-IR" b="1" dirty="0" smtClean="0">
                <a:solidFill>
                  <a:srgbClr val="FF0000"/>
                </a:solidFill>
                <a:latin typeface="Verdana" pitchFamily="34" charset="0"/>
                <a:cs typeface="B Nazanin" pitchFamily="2" charset="-78"/>
              </a:rPr>
              <a:t>تغییرات </a:t>
            </a:r>
            <a:r>
              <a:rPr lang="fa-IR" b="1" dirty="0">
                <a:solidFill>
                  <a:srgbClr val="FF0000"/>
                </a:solidFill>
                <a:latin typeface="Verdana" pitchFamily="34" charset="0"/>
                <a:cs typeface="B Nazanin" pitchFamily="2" charset="-78"/>
              </a:rPr>
              <a:t>خاص (با دلیل</a:t>
            </a:r>
            <a:r>
              <a:rPr lang="fa-IR" b="1" dirty="0" smtClean="0">
                <a:solidFill>
                  <a:srgbClr val="FF0000"/>
                </a:solidFill>
                <a:latin typeface="Verdana" pitchFamily="34" charset="0"/>
                <a:cs typeface="B Nazanin" pitchFamily="2" charset="-78"/>
              </a:rPr>
              <a:t>):</a:t>
            </a:r>
            <a:r>
              <a:rPr lang="fa-IR" dirty="0" smtClean="0">
                <a:latin typeface="Verdana" pitchFamily="34" charset="0"/>
                <a:cs typeface="B Nazanin" pitchFamily="2" charset="-78"/>
              </a:rPr>
              <a:t> این دسته از تغییرات همواره در فرآیندها وجود ندارند بلکه بصورت مقطعی در فرآیندها وارد شده و موجب می شوند فرآیند از کنترل خارج و قطعات و محصولات تولیدی نامنطبق شوند. این تغییرات دارای منابع مشخصی (دستگاه، اپراتور و یا مواد و قطعات ورودی) بوده و ما قادر به حذف کامل آنها می باشیم. به منظور حذف این تغییرات معمولا سرپرستان و کارشناسان خطوط تولیدی درگیر شده و در زمان کوتاه انجام می شود (اقدامات موضعی).</a:t>
            </a:r>
          </a:p>
          <a:p>
            <a:pPr algn="just" rtl="1">
              <a:lnSpc>
                <a:spcPct val="150000"/>
              </a:lnSpc>
            </a:pPr>
            <a:r>
              <a:rPr lang="fa-IR" dirty="0" smtClean="0">
                <a:latin typeface="Verdana" pitchFamily="34" charset="0"/>
                <a:cs typeface="B Nazanin" pitchFamily="2" charset="-78"/>
              </a:rPr>
              <a:t>یکی از اهداف اصلی کنترل فرآیند آماری، شناسایی سریع انحرافات با دلیل و جلوگیری از محصولات معیوب می باشد.</a:t>
            </a:r>
            <a:endParaRPr lang="en-US" dirty="0">
              <a:latin typeface="Verdana" pitchFamily="34" charset="0"/>
              <a:cs typeface="B Nazanin" pitchFamily="2" charset="-78"/>
            </a:endParaRPr>
          </a:p>
        </p:txBody>
      </p:sp>
      <p:sp>
        <p:nvSpPr>
          <p:cNvPr id="1024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تغییرات و نقش آنها در تولید</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35907"/>
                                        </p:tgtEl>
                                        <p:attrNameLst>
                                          <p:attrName>style.visibility</p:attrName>
                                        </p:attrNameLst>
                                      </p:cBhvr>
                                      <p:to>
                                        <p:strVal val="visible"/>
                                      </p:to>
                                    </p:set>
                                    <p:animEffect transition="in" filter="wedge">
                                      <p:cBhvr>
                                        <p:cTn id="7" dur="2000"/>
                                        <p:tgtEl>
                                          <p:spTgt spid="6359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90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cxnSp>
        <p:nvCxnSpPr>
          <p:cNvPr id="7" name="Straight Connector 6"/>
          <p:cNvCxnSpPr/>
          <p:nvPr/>
        </p:nvCxnSpPr>
        <p:spPr>
          <a:xfrm rot="16200000" flipH="1">
            <a:off x="114300" y="2857500"/>
            <a:ext cx="2286000" cy="76200"/>
          </a:xfrm>
          <a:prstGeom prst="line">
            <a:avLst/>
          </a:prstGeom>
          <a:ln>
            <a:solidFill>
              <a:schemeClr val="tx1">
                <a:lumMod val="95000"/>
                <a:lumOff val="5000"/>
              </a:schemeClr>
            </a:solidFill>
          </a:ln>
        </p:spPr>
        <p:style>
          <a:lnRef idx="1">
            <a:schemeClr val="accent4"/>
          </a:lnRef>
          <a:fillRef idx="0">
            <a:schemeClr val="accent4"/>
          </a:fillRef>
          <a:effectRef idx="0">
            <a:schemeClr val="accent4"/>
          </a:effectRef>
          <a:fontRef idx="minor">
            <a:schemeClr val="tx1"/>
          </a:fontRef>
        </p:style>
      </p:cxnSp>
      <p:cxnSp>
        <p:nvCxnSpPr>
          <p:cNvPr id="10" name="Straight Connector 9"/>
          <p:cNvCxnSpPr/>
          <p:nvPr/>
        </p:nvCxnSpPr>
        <p:spPr>
          <a:xfrm>
            <a:off x="1295400" y="2895600"/>
            <a:ext cx="4114800" cy="1588"/>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1219200" y="1981200"/>
            <a:ext cx="4114800" cy="1588"/>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1295400" y="3810000"/>
            <a:ext cx="4114800" cy="1588"/>
          </a:xfrm>
          <a:prstGeom prst="line">
            <a:avLst/>
          </a:prstGeom>
        </p:spPr>
        <p:style>
          <a:lnRef idx="1">
            <a:schemeClr val="dk1"/>
          </a:lnRef>
          <a:fillRef idx="0">
            <a:schemeClr val="dk1"/>
          </a:fillRef>
          <a:effectRef idx="0">
            <a:schemeClr val="dk1"/>
          </a:effectRef>
          <a:fontRef idx="minor">
            <a:schemeClr val="tx1"/>
          </a:fontRef>
        </p:style>
      </p:cxnSp>
      <p:sp>
        <p:nvSpPr>
          <p:cNvPr id="1037" name="TextBox 12"/>
          <p:cNvSpPr txBox="1">
            <a:spLocks noChangeArrowheads="1"/>
          </p:cNvSpPr>
          <p:nvPr/>
        </p:nvSpPr>
        <p:spPr bwMode="auto">
          <a:xfrm>
            <a:off x="1295400" y="1676400"/>
            <a:ext cx="1371600" cy="276225"/>
          </a:xfrm>
          <a:prstGeom prst="rect">
            <a:avLst/>
          </a:prstGeom>
          <a:noFill/>
          <a:ln w="9525">
            <a:noFill/>
            <a:miter lim="800000"/>
            <a:headEnd/>
            <a:tailEnd/>
          </a:ln>
        </p:spPr>
        <p:txBody>
          <a:bodyPr>
            <a:spAutoFit/>
          </a:bodyPr>
          <a:lstStyle/>
          <a:p>
            <a:r>
              <a:rPr lang="en-US" sz="1200"/>
              <a:t>Upper control limit</a:t>
            </a:r>
          </a:p>
        </p:txBody>
      </p:sp>
      <p:sp>
        <p:nvSpPr>
          <p:cNvPr id="1038" name="TextBox 13"/>
          <p:cNvSpPr txBox="1">
            <a:spLocks noChangeArrowheads="1"/>
          </p:cNvSpPr>
          <p:nvPr/>
        </p:nvSpPr>
        <p:spPr bwMode="auto">
          <a:xfrm>
            <a:off x="1295400" y="3505200"/>
            <a:ext cx="1524000" cy="276225"/>
          </a:xfrm>
          <a:prstGeom prst="rect">
            <a:avLst/>
          </a:prstGeom>
          <a:noFill/>
          <a:ln w="9525">
            <a:noFill/>
            <a:miter lim="800000"/>
            <a:headEnd/>
            <a:tailEnd/>
          </a:ln>
        </p:spPr>
        <p:txBody>
          <a:bodyPr>
            <a:spAutoFit/>
          </a:bodyPr>
          <a:lstStyle/>
          <a:p>
            <a:r>
              <a:rPr lang="en-US" sz="1200"/>
              <a:t>Lower control limit</a:t>
            </a:r>
          </a:p>
        </p:txBody>
      </p:sp>
      <p:sp>
        <p:nvSpPr>
          <p:cNvPr id="1039" name="TextBox 14"/>
          <p:cNvSpPr txBox="1">
            <a:spLocks noChangeArrowheads="1"/>
          </p:cNvSpPr>
          <p:nvPr/>
        </p:nvSpPr>
        <p:spPr bwMode="auto">
          <a:xfrm>
            <a:off x="1219200" y="2590800"/>
            <a:ext cx="1524000" cy="276225"/>
          </a:xfrm>
          <a:prstGeom prst="rect">
            <a:avLst/>
          </a:prstGeom>
          <a:noFill/>
          <a:ln w="9525">
            <a:noFill/>
            <a:miter lim="800000"/>
            <a:headEnd/>
            <a:tailEnd/>
          </a:ln>
        </p:spPr>
        <p:txBody>
          <a:bodyPr>
            <a:spAutoFit/>
          </a:bodyPr>
          <a:lstStyle/>
          <a:p>
            <a:r>
              <a:rPr lang="en-US" sz="1200"/>
              <a:t>Center line</a:t>
            </a:r>
          </a:p>
        </p:txBody>
      </p:sp>
      <p:cxnSp>
        <p:nvCxnSpPr>
          <p:cNvPr id="21" name="Straight Connector 20"/>
          <p:cNvCxnSpPr/>
          <p:nvPr/>
        </p:nvCxnSpPr>
        <p:spPr>
          <a:xfrm rot="5400000" flipH="1" flipV="1">
            <a:off x="2247900" y="2781300"/>
            <a:ext cx="457200" cy="228600"/>
          </a:xfrm>
          <a:prstGeom prst="line">
            <a:avLst/>
          </a:prstGeom>
          <a:ln>
            <a:headEnd type="diamond" w="med" len="med"/>
            <a:tailEnd type="diamond" w="med" len="med"/>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2590800" y="2667000"/>
            <a:ext cx="457200" cy="381000"/>
          </a:xfrm>
          <a:prstGeom prst="line">
            <a:avLst/>
          </a:prstGeom>
          <a:ln>
            <a:headEnd type="diamond" w="med" len="med"/>
            <a:tailEnd type="diamond" w="med" len="med"/>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rot="5400000" flipH="1" flipV="1">
            <a:off x="2971800" y="2667000"/>
            <a:ext cx="457200" cy="304800"/>
          </a:xfrm>
          <a:prstGeom prst="line">
            <a:avLst/>
          </a:prstGeom>
          <a:ln>
            <a:headEnd type="diamond" w="med" len="med"/>
            <a:tailEnd type="diamond" w="med" len="med"/>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flipV="1">
            <a:off x="3352800" y="2362200"/>
            <a:ext cx="457200" cy="228600"/>
          </a:xfrm>
          <a:prstGeom prst="line">
            <a:avLst/>
          </a:prstGeom>
          <a:ln>
            <a:headEnd type="diamond" w="med" len="med"/>
            <a:tailEnd type="diamond" w="med" len="med"/>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rot="16200000" flipH="1">
            <a:off x="3810000" y="2362200"/>
            <a:ext cx="381000" cy="381000"/>
          </a:xfrm>
          <a:prstGeom prst="line">
            <a:avLst/>
          </a:prstGeom>
          <a:ln>
            <a:headEnd type="diamond" w="med" len="med"/>
            <a:tailEnd type="diamond" w="med" len="med"/>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4191000" y="2743200"/>
            <a:ext cx="533400" cy="152400"/>
          </a:xfrm>
          <a:prstGeom prst="line">
            <a:avLst/>
          </a:prstGeom>
          <a:ln>
            <a:headEnd type="diamond" w="med" len="med"/>
            <a:tailEnd type="diamond" w="med" len="med"/>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4724400" y="2895600"/>
            <a:ext cx="457200" cy="381000"/>
          </a:xfrm>
          <a:prstGeom prst="line">
            <a:avLst/>
          </a:prstGeom>
          <a:ln>
            <a:headEnd type="diamond" w="med" len="med"/>
            <a:tailEnd type="diamond" w="med" len="med"/>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rot="5400000" flipH="1" flipV="1">
            <a:off x="5105400" y="2895600"/>
            <a:ext cx="457200" cy="304800"/>
          </a:xfrm>
          <a:prstGeom prst="line">
            <a:avLst/>
          </a:prstGeom>
          <a:ln>
            <a:headEnd type="diamond" w="med" len="med"/>
            <a:tailEnd type="diamond" w="med" len="med"/>
          </a:ln>
        </p:spPr>
        <p:style>
          <a:lnRef idx="1">
            <a:schemeClr val="dk1"/>
          </a:lnRef>
          <a:fillRef idx="0">
            <a:schemeClr val="dk1"/>
          </a:fillRef>
          <a:effectRef idx="0">
            <a:schemeClr val="dk1"/>
          </a:effectRef>
          <a:fontRef idx="minor">
            <a:schemeClr val="tx1"/>
          </a:fontRef>
        </p:style>
      </p:cxnSp>
      <p:graphicFrame>
        <p:nvGraphicFramePr>
          <p:cNvPr id="1026" name="Object 2"/>
          <p:cNvGraphicFramePr>
            <a:graphicFrameLocks noChangeAspect="1"/>
          </p:cNvGraphicFramePr>
          <p:nvPr/>
        </p:nvGraphicFramePr>
        <p:xfrm>
          <a:off x="5943600" y="1752600"/>
          <a:ext cx="1735138" cy="381000"/>
        </p:xfrm>
        <a:graphic>
          <a:graphicData uri="http://schemas.openxmlformats.org/presentationml/2006/ole">
            <mc:AlternateContent xmlns:mc="http://schemas.openxmlformats.org/markup-compatibility/2006">
              <mc:Choice xmlns:v="urn:schemas-microsoft-com:vml" Requires="v">
                <p:oleObj spid="_x0000_s100414" name="Equation" r:id="rId3" imgW="1041120" imgH="228600" progId="Equation.3">
                  <p:embed/>
                </p:oleObj>
              </mc:Choice>
              <mc:Fallback>
                <p:oleObj name="Equation" r:id="rId3" imgW="1041120" imgH="2286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1752600"/>
                        <a:ext cx="1735138" cy="381000"/>
                      </a:xfrm>
                      <a:prstGeom prst="rect">
                        <a:avLst/>
                      </a:prstGeom>
                      <a:noFill/>
                      <a:extLst>
                        <a:ext uri="{909E8E84-426E-40DD-AFC4-6F175D3DCCD1}">
                          <a14:hiddenFill xmlns:a14="http://schemas.microsoft.com/office/drawing/2010/main">
                            <a:solidFill>
                              <a:srgbClr val="BBE0E3"/>
                            </a:solidFill>
                          </a14:hiddenFill>
                        </a:ext>
                      </a:extLst>
                    </p:spPr>
                  </p:pic>
                </p:oleObj>
              </mc:Fallback>
            </mc:AlternateContent>
          </a:graphicData>
        </a:graphic>
      </p:graphicFrame>
      <p:graphicFrame>
        <p:nvGraphicFramePr>
          <p:cNvPr id="1027" name="Object 3"/>
          <p:cNvGraphicFramePr>
            <a:graphicFrameLocks noChangeAspect="1"/>
          </p:cNvGraphicFramePr>
          <p:nvPr/>
        </p:nvGraphicFramePr>
        <p:xfrm>
          <a:off x="6037263" y="2646363"/>
          <a:ext cx="820737" cy="334962"/>
        </p:xfrm>
        <a:graphic>
          <a:graphicData uri="http://schemas.openxmlformats.org/presentationml/2006/ole">
            <mc:AlternateContent xmlns:mc="http://schemas.openxmlformats.org/markup-compatibility/2006">
              <mc:Choice xmlns:v="urn:schemas-microsoft-com:vml" Requires="v">
                <p:oleObj spid="_x0000_s100415" name="Equation" r:id="rId5" imgW="558720" imgH="228600" progId="Equation.3">
                  <p:embed/>
                </p:oleObj>
              </mc:Choice>
              <mc:Fallback>
                <p:oleObj name="Equation" r:id="rId5" imgW="558720" imgH="2286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37263" y="2646363"/>
                        <a:ext cx="820737" cy="334962"/>
                      </a:xfrm>
                      <a:prstGeom prst="rect">
                        <a:avLst/>
                      </a:prstGeom>
                      <a:noFill/>
                      <a:extLst>
                        <a:ext uri="{909E8E84-426E-40DD-AFC4-6F175D3DCCD1}">
                          <a14:hiddenFill xmlns:a14="http://schemas.microsoft.com/office/drawing/2010/main">
                            <a:solidFill>
                              <a:srgbClr val="BBE0E3"/>
                            </a:solidFill>
                          </a14:hiddenFill>
                        </a:ext>
                      </a:extLst>
                    </p:spPr>
                  </p:pic>
                </p:oleObj>
              </mc:Fallback>
            </mc:AlternateContent>
          </a:graphicData>
        </a:graphic>
      </p:graphicFrame>
      <p:graphicFrame>
        <p:nvGraphicFramePr>
          <p:cNvPr id="1028" name="Object 4"/>
          <p:cNvGraphicFramePr>
            <a:graphicFrameLocks noChangeAspect="1"/>
          </p:cNvGraphicFramePr>
          <p:nvPr/>
        </p:nvGraphicFramePr>
        <p:xfrm>
          <a:off x="5943600" y="3505200"/>
          <a:ext cx="1714500" cy="381000"/>
        </p:xfrm>
        <a:graphic>
          <a:graphicData uri="http://schemas.openxmlformats.org/presentationml/2006/ole">
            <mc:AlternateContent xmlns:mc="http://schemas.openxmlformats.org/markup-compatibility/2006">
              <mc:Choice xmlns:v="urn:schemas-microsoft-com:vml" Requires="v">
                <p:oleObj spid="_x0000_s100416" name="Equation" r:id="rId7" imgW="1028520" imgH="228600" progId="Equation.3">
                  <p:embed/>
                </p:oleObj>
              </mc:Choice>
              <mc:Fallback>
                <p:oleObj name="Equation" r:id="rId7" imgW="1028520" imgH="228600"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3600" y="3505200"/>
                        <a:ext cx="1714500" cy="381000"/>
                      </a:xfrm>
                      <a:prstGeom prst="rect">
                        <a:avLst/>
                      </a:prstGeom>
                      <a:noFill/>
                      <a:extLst>
                        <a:ext uri="{909E8E84-426E-40DD-AFC4-6F175D3DCCD1}">
                          <a14:hiddenFill xmlns:a14="http://schemas.microsoft.com/office/drawing/2010/main">
                            <a:solidFill>
                              <a:srgbClr val="BBE0E3"/>
                            </a:solidFill>
                          </a14:hiddenFill>
                        </a:ext>
                      </a:extLst>
                    </p:spPr>
                  </p:pic>
                </p:oleObj>
              </mc:Fallback>
            </mc:AlternateContent>
          </a:graphicData>
        </a:graphic>
      </p:graphicFrame>
      <p:sp>
        <p:nvSpPr>
          <p:cNvPr id="2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اصول آماری نمودارهای کنترل</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26" name="TextBox 25"/>
          <p:cNvSpPr txBox="1"/>
          <p:nvPr/>
        </p:nvSpPr>
        <p:spPr>
          <a:xfrm>
            <a:off x="76200" y="4346391"/>
            <a:ext cx="8991600" cy="2054409"/>
          </a:xfrm>
          <a:prstGeom prst="rect">
            <a:avLst/>
          </a:prstGeom>
          <a:noFill/>
        </p:spPr>
        <p:txBody>
          <a:bodyPr wrap="square" rtlCol="0">
            <a:spAutoFit/>
          </a:bodyPr>
          <a:lstStyle/>
          <a:p>
            <a:pPr algn="r" rtl="1">
              <a:lnSpc>
                <a:spcPct val="150000"/>
              </a:lnSpc>
              <a:spcBef>
                <a:spcPts val="600"/>
              </a:spcBef>
              <a:spcAft>
                <a:spcPts val="600"/>
              </a:spcAft>
            </a:pPr>
            <a:r>
              <a:rPr lang="fa-IR" sz="2000" b="1" dirty="0" smtClean="0">
                <a:solidFill>
                  <a:schemeClr val="accent2">
                    <a:lumMod val="75000"/>
                  </a:schemeClr>
                </a:solidFill>
                <a:cs typeface="B Nazanin" pitchFamily="2" charset="-78"/>
              </a:rPr>
              <a:t>احتمال خطای نوع </a:t>
            </a:r>
            <a:r>
              <a:rPr lang="en-US" sz="1800" b="1" dirty="0" smtClean="0">
                <a:solidFill>
                  <a:schemeClr val="accent2">
                    <a:lumMod val="75000"/>
                  </a:schemeClr>
                </a:solidFill>
                <a:cs typeface="B Nazanin" pitchFamily="2" charset="-78"/>
              </a:rPr>
              <a:t>I</a:t>
            </a:r>
            <a:r>
              <a:rPr lang="fa-IR" sz="1800" b="1" dirty="0" smtClean="0">
                <a:solidFill>
                  <a:schemeClr val="accent2">
                    <a:lumMod val="75000"/>
                  </a:schemeClr>
                </a:solidFill>
                <a:cs typeface="B Nazanin" pitchFamily="2" charset="-78"/>
              </a:rPr>
              <a:t> </a:t>
            </a:r>
            <a:r>
              <a:rPr lang="fa-IR" sz="2000" b="1" dirty="0" smtClean="0">
                <a:solidFill>
                  <a:schemeClr val="accent2">
                    <a:lumMod val="75000"/>
                  </a:schemeClr>
                </a:solidFill>
                <a:cs typeface="B Nazanin" pitchFamily="2" charset="-78"/>
              </a:rPr>
              <a:t>برای نمودارهای کنترل: </a:t>
            </a:r>
            <a:r>
              <a:rPr lang="fa-IR" sz="2000" b="1" dirty="0" smtClean="0">
                <a:cs typeface="B Nazanin" pitchFamily="2" charset="-78"/>
              </a:rPr>
              <a:t>برداشت حالت خارج از کنترل فرآیند براساس نمودار کنترل، هنگامی که فرآیند واقعا تحت کنترل باشد.</a:t>
            </a:r>
          </a:p>
          <a:p>
            <a:pPr algn="r" rtl="1">
              <a:lnSpc>
                <a:spcPct val="150000"/>
              </a:lnSpc>
              <a:spcBef>
                <a:spcPts val="600"/>
              </a:spcBef>
              <a:spcAft>
                <a:spcPts val="600"/>
              </a:spcAft>
            </a:pPr>
            <a:r>
              <a:rPr lang="fa-IR" sz="2000" b="1" dirty="0" smtClean="0">
                <a:solidFill>
                  <a:schemeClr val="accent2">
                    <a:lumMod val="75000"/>
                  </a:schemeClr>
                </a:solidFill>
                <a:cs typeface="B Nazanin" pitchFamily="2" charset="-78"/>
              </a:rPr>
              <a:t>احتمال خطای نوع </a:t>
            </a:r>
            <a:r>
              <a:rPr lang="en-US" sz="1800" b="1" dirty="0" smtClean="0">
                <a:solidFill>
                  <a:schemeClr val="accent2">
                    <a:lumMod val="75000"/>
                  </a:schemeClr>
                </a:solidFill>
                <a:cs typeface="B Nazanin" pitchFamily="2" charset="-78"/>
              </a:rPr>
              <a:t>II</a:t>
            </a:r>
            <a:r>
              <a:rPr lang="fa-IR" sz="1800" b="1" dirty="0" smtClean="0">
                <a:solidFill>
                  <a:schemeClr val="accent2">
                    <a:lumMod val="75000"/>
                  </a:schemeClr>
                </a:solidFill>
                <a:cs typeface="B Nazanin" pitchFamily="2" charset="-78"/>
              </a:rPr>
              <a:t> </a:t>
            </a:r>
            <a:r>
              <a:rPr lang="fa-IR" sz="2000" b="1" dirty="0" smtClean="0">
                <a:solidFill>
                  <a:schemeClr val="accent2">
                    <a:lumMod val="75000"/>
                  </a:schemeClr>
                </a:solidFill>
                <a:cs typeface="B Nazanin" pitchFamily="2" charset="-78"/>
              </a:rPr>
              <a:t>برای نمودارهای کنترل: </a:t>
            </a:r>
            <a:r>
              <a:rPr lang="fa-IR" sz="2000" b="1" dirty="0" smtClean="0">
                <a:cs typeface="B Nazanin" pitchFamily="2" charset="-78"/>
              </a:rPr>
              <a:t>برداشت حالت تحت کنترل فرآیند براساس نمودار کنترل، هنگامی که فرآیند واقعا تحت کنترل نباشد.</a:t>
            </a:r>
            <a:endParaRPr lang="en-US" sz="2000" b="1" dirty="0" smtClean="0">
              <a:cs typeface="B Nazanin" pitchFamily="2" charset="-78"/>
            </a:endParaRPr>
          </a:p>
        </p:txBody>
      </p:sp>
      <p:sp>
        <p:nvSpPr>
          <p:cNvPr id="28" name="Rectangle 4"/>
          <p:cNvSpPr>
            <a:spLocks noChangeArrowheads="1"/>
          </p:cNvSpPr>
          <p:nvPr/>
        </p:nvSpPr>
        <p:spPr bwMode="auto">
          <a:xfrm>
            <a:off x="1295400" y="914400"/>
            <a:ext cx="7543800" cy="606425"/>
          </a:xfrm>
          <a:prstGeom prst="rect">
            <a:avLst/>
          </a:prstGeom>
          <a:noFill/>
          <a:ln w="9525">
            <a:noFill/>
            <a:miter lim="800000"/>
            <a:headEnd/>
            <a:tailEnd/>
          </a:ln>
        </p:spPr>
        <p:txBody>
          <a:bodyPr anchor="ctr"/>
          <a:lstStyle/>
          <a:p>
            <a:pPr algn="r" rtl="1">
              <a:buFont typeface="Wingdings" pitchFamily="2" charset="2"/>
              <a:buNone/>
              <a:defRPr/>
            </a:pPr>
            <a:r>
              <a:rPr lang="fa-IR"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1- حدود کنترل</a:t>
            </a:r>
            <a:endParaRPr lang="fa-IR"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p:blinds/>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cxnSp>
        <p:nvCxnSpPr>
          <p:cNvPr id="7" name="Straight Connector 6"/>
          <p:cNvCxnSpPr/>
          <p:nvPr/>
        </p:nvCxnSpPr>
        <p:spPr>
          <a:xfrm rot="16200000" flipH="1">
            <a:off x="-38100" y="3009900"/>
            <a:ext cx="2590800" cy="76200"/>
          </a:xfrm>
          <a:prstGeom prst="line">
            <a:avLst/>
          </a:prstGeom>
          <a:ln>
            <a:solidFill>
              <a:schemeClr val="tx1">
                <a:lumMod val="95000"/>
                <a:lumOff val="5000"/>
              </a:schemeClr>
            </a:solidFill>
          </a:ln>
        </p:spPr>
        <p:style>
          <a:lnRef idx="1">
            <a:schemeClr val="accent4"/>
          </a:lnRef>
          <a:fillRef idx="0">
            <a:schemeClr val="accent4"/>
          </a:fillRef>
          <a:effectRef idx="0">
            <a:schemeClr val="accent4"/>
          </a:effectRef>
          <a:fontRef idx="minor">
            <a:schemeClr val="tx1"/>
          </a:fontRef>
        </p:style>
      </p:cxnSp>
      <p:cxnSp>
        <p:nvCxnSpPr>
          <p:cNvPr id="10" name="Straight Connector 9"/>
          <p:cNvCxnSpPr/>
          <p:nvPr/>
        </p:nvCxnSpPr>
        <p:spPr>
          <a:xfrm>
            <a:off x="1295400" y="3048000"/>
            <a:ext cx="4114800" cy="1588"/>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1219200" y="1905000"/>
            <a:ext cx="4114800" cy="1588"/>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1295400" y="4189413"/>
            <a:ext cx="4114800" cy="1587"/>
          </a:xfrm>
          <a:prstGeom prst="line">
            <a:avLst/>
          </a:prstGeom>
        </p:spPr>
        <p:style>
          <a:lnRef idx="1">
            <a:schemeClr val="dk1"/>
          </a:lnRef>
          <a:fillRef idx="0">
            <a:schemeClr val="dk1"/>
          </a:fillRef>
          <a:effectRef idx="0">
            <a:schemeClr val="dk1"/>
          </a:effectRef>
          <a:fontRef idx="minor">
            <a:schemeClr val="tx1"/>
          </a:fontRef>
        </p:style>
      </p:cxnSp>
      <p:sp>
        <p:nvSpPr>
          <p:cNvPr id="2063" name="TextBox 12"/>
          <p:cNvSpPr txBox="1">
            <a:spLocks noChangeArrowheads="1"/>
          </p:cNvSpPr>
          <p:nvPr/>
        </p:nvSpPr>
        <p:spPr bwMode="auto">
          <a:xfrm>
            <a:off x="1295400" y="1600200"/>
            <a:ext cx="1371600" cy="276225"/>
          </a:xfrm>
          <a:prstGeom prst="rect">
            <a:avLst/>
          </a:prstGeom>
          <a:noFill/>
          <a:ln w="9525">
            <a:noFill/>
            <a:miter lim="800000"/>
            <a:headEnd/>
            <a:tailEnd/>
          </a:ln>
        </p:spPr>
        <p:txBody>
          <a:bodyPr>
            <a:spAutoFit/>
          </a:bodyPr>
          <a:lstStyle/>
          <a:p>
            <a:r>
              <a:rPr lang="en-US" sz="1200"/>
              <a:t>Upper control limit</a:t>
            </a:r>
          </a:p>
        </p:txBody>
      </p:sp>
      <p:sp>
        <p:nvSpPr>
          <p:cNvPr id="2064" name="TextBox 13"/>
          <p:cNvSpPr txBox="1">
            <a:spLocks noChangeArrowheads="1"/>
          </p:cNvSpPr>
          <p:nvPr/>
        </p:nvSpPr>
        <p:spPr bwMode="auto">
          <a:xfrm>
            <a:off x="1295400" y="4191000"/>
            <a:ext cx="1524000" cy="276225"/>
          </a:xfrm>
          <a:prstGeom prst="rect">
            <a:avLst/>
          </a:prstGeom>
          <a:noFill/>
          <a:ln w="9525">
            <a:noFill/>
            <a:miter lim="800000"/>
            <a:headEnd/>
            <a:tailEnd/>
          </a:ln>
        </p:spPr>
        <p:txBody>
          <a:bodyPr>
            <a:spAutoFit/>
          </a:bodyPr>
          <a:lstStyle/>
          <a:p>
            <a:r>
              <a:rPr lang="en-US" sz="1200"/>
              <a:t>Lower control limit</a:t>
            </a:r>
          </a:p>
        </p:txBody>
      </p:sp>
      <p:sp>
        <p:nvSpPr>
          <p:cNvPr id="2065" name="TextBox 14"/>
          <p:cNvSpPr txBox="1">
            <a:spLocks noChangeArrowheads="1"/>
          </p:cNvSpPr>
          <p:nvPr/>
        </p:nvSpPr>
        <p:spPr bwMode="auto">
          <a:xfrm>
            <a:off x="1219200" y="2743200"/>
            <a:ext cx="1524000" cy="276225"/>
          </a:xfrm>
          <a:prstGeom prst="rect">
            <a:avLst/>
          </a:prstGeom>
          <a:noFill/>
          <a:ln w="9525">
            <a:noFill/>
            <a:miter lim="800000"/>
            <a:headEnd/>
            <a:tailEnd/>
          </a:ln>
        </p:spPr>
        <p:txBody>
          <a:bodyPr>
            <a:spAutoFit/>
          </a:bodyPr>
          <a:lstStyle/>
          <a:p>
            <a:r>
              <a:rPr lang="en-US" sz="1200"/>
              <a:t>Center line</a:t>
            </a:r>
          </a:p>
        </p:txBody>
      </p:sp>
      <p:graphicFrame>
        <p:nvGraphicFramePr>
          <p:cNvPr id="2050" name="Object 2"/>
          <p:cNvGraphicFramePr>
            <a:graphicFrameLocks noChangeAspect="1"/>
          </p:cNvGraphicFramePr>
          <p:nvPr/>
        </p:nvGraphicFramePr>
        <p:xfrm>
          <a:off x="5943600" y="1676400"/>
          <a:ext cx="1735138" cy="381000"/>
        </p:xfrm>
        <a:graphic>
          <a:graphicData uri="http://schemas.openxmlformats.org/presentationml/2006/ole">
            <mc:AlternateContent xmlns:mc="http://schemas.openxmlformats.org/markup-compatibility/2006">
              <mc:Choice xmlns:v="urn:schemas-microsoft-com:vml" Requires="v">
                <p:oleObj spid="_x0000_s101478" name="Equation" r:id="rId3" imgW="1041120" imgH="228600" progId="Equation.3">
                  <p:embed/>
                </p:oleObj>
              </mc:Choice>
              <mc:Fallback>
                <p:oleObj name="Equation" r:id="rId3" imgW="1041120" imgH="2286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1676400"/>
                        <a:ext cx="1735138" cy="381000"/>
                      </a:xfrm>
                      <a:prstGeom prst="rect">
                        <a:avLst/>
                      </a:prstGeom>
                      <a:noFill/>
                      <a:extLst>
                        <a:ext uri="{909E8E84-426E-40DD-AFC4-6F175D3DCCD1}">
                          <a14:hiddenFill xmlns:a14="http://schemas.microsoft.com/office/drawing/2010/main">
                            <a:solidFill>
                              <a:srgbClr val="BBE0E3"/>
                            </a:solidFill>
                          </a14:hiddenFill>
                        </a:ext>
                      </a:extLst>
                    </p:spPr>
                  </p:pic>
                </p:oleObj>
              </mc:Fallback>
            </mc:AlternateContent>
          </a:graphicData>
        </a:graphic>
      </p:graphicFrame>
      <p:graphicFrame>
        <p:nvGraphicFramePr>
          <p:cNvPr id="2051" name="Object 3"/>
          <p:cNvGraphicFramePr>
            <a:graphicFrameLocks noChangeAspect="1"/>
          </p:cNvGraphicFramePr>
          <p:nvPr/>
        </p:nvGraphicFramePr>
        <p:xfrm>
          <a:off x="6037263" y="2865438"/>
          <a:ext cx="820737" cy="334962"/>
        </p:xfrm>
        <a:graphic>
          <a:graphicData uri="http://schemas.openxmlformats.org/presentationml/2006/ole">
            <mc:AlternateContent xmlns:mc="http://schemas.openxmlformats.org/markup-compatibility/2006">
              <mc:Choice xmlns:v="urn:schemas-microsoft-com:vml" Requires="v">
                <p:oleObj spid="_x0000_s101479" name="Equation" r:id="rId5" imgW="558720" imgH="228600" progId="Equation.3">
                  <p:embed/>
                </p:oleObj>
              </mc:Choice>
              <mc:Fallback>
                <p:oleObj name="Equation" r:id="rId5" imgW="558720" imgH="2286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37263" y="2865438"/>
                        <a:ext cx="820737" cy="334962"/>
                      </a:xfrm>
                      <a:prstGeom prst="rect">
                        <a:avLst/>
                      </a:prstGeom>
                      <a:noFill/>
                      <a:extLst>
                        <a:ext uri="{909E8E84-426E-40DD-AFC4-6F175D3DCCD1}">
                          <a14:hiddenFill xmlns:a14="http://schemas.microsoft.com/office/drawing/2010/main">
                            <a:solidFill>
                              <a:srgbClr val="BBE0E3"/>
                            </a:solidFill>
                          </a14:hiddenFill>
                        </a:ext>
                      </a:extLst>
                    </p:spPr>
                  </p:pic>
                </p:oleObj>
              </mc:Fallback>
            </mc:AlternateContent>
          </a:graphicData>
        </a:graphic>
      </p:graphicFrame>
      <p:graphicFrame>
        <p:nvGraphicFramePr>
          <p:cNvPr id="2052" name="Object 4"/>
          <p:cNvGraphicFramePr>
            <a:graphicFrameLocks noChangeAspect="1"/>
          </p:cNvGraphicFramePr>
          <p:nvPr/>
        </p:nvGraphicFramePr>
        <p:xfrm>
          <a:off x="5791200" y="4114800"/>
          <a:ext cx="1714500" cy="381000"/>
        </p:xfrm>
        <a:graphic>
          <a:graphicData uri="http://schemas.openxmlformats.org/presentationml/2006/ole">
            <mc:AlternateContent xmlns:mc="http://schemas.openxmlformats.org/markup-compatibility/2006">
              <mc:Choice xmlns:v="urn:schemas-microsoft-com:vml" Requires="v">
                <p:oleObj spid="_x0000_s101480" name="Equation" r:id="rId7" imgW="1028520" imgH="228600" progId="Equation.3">
                  <p:embed/>
                </p:oleObj>
              </mc:Choice>
              <mc:Fallback>
                <p:oleObj name="Equation" r:id="rId7" imgW="1028520" imgH="228600"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91200" y="4114800"/>
                        <a:ext cx="1714500" cy="381000"/>
                      </a:xfrm>
                      <a:prstGeom prst="rect">
                        <a:avLst/>
                      </a:prstGeom>
                      <a:noFill/>
                      <a:extLst>
                        <a:ext uri="{909E8E84-426E-40DD-AFC4-6F175D3DCCD1}">
                          <a14:hiddenFill xmlns:a14="http://schemas.microsoft.com/office/drawing/2010/main">
                            <a:solidFill>
                              <a:srgbClr val="BBE0E3"/>
                            </a:solidFill>
                          </a14:hiddenFill>
                        </a:ext>
                      </a:extLst>
                    </p:spPr>
                  </p:pic>
                </p:oleObj>
              </mc:Fallback>
            </mc:AlternateContent>
          </a:graphicData>
        </a:graphic>
      </p:graphicFrame>
      <p:cxnSp>
        <p:nvCxnSpPr>
          <p:cNvPr id="28" name="Straight Connector 27"/>
          <p:cNvCxnSpPr/>
          <p:nvPr/>
        </p:nvCxnSpPr>
        <p:spPr>
          <a:xfrm>
            <a:off x="1219200" y="2286000"/>
            <a:ext cx="4114800" cy="1588"/>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1295400" y="3810000"/>
            <a:ext cx="4114800" cy="1588"/>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rot="5400000" flipH="1" flipV="1">
            <a:off x="2438401" y="2667000"/>
            <a:ext cx="762000" cy="3175"/>
          </a:xfrm>
          <a:prstGeom prst="line">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graphicFrame>
        <p:nvGraphicFramePr>
          <p:cNvPr id="2053" name="Object 5"/>
          <p:cNvGraphicFramePr>
            <a:graphicFrameLocks noChangeAspect="1"/>
          </p:cNvGraphicFramePr>
          <p:nvPr/>
        </p:nvGraphicFramePr>
        <p:xfrm>
          <a:off x="2895600" y="2438400"/>
          <a:ext cx="434975" cy="393700"/>
        </p:xfrm>
        <a:graphic>
          <a:graphicData uri="http://schemas.openxmlformats.org/presentationml/2006/ole">
            <mc:AlternateContent xmlns:mc="http://schemas.openxmlformats.org/markup-compatibility/2006">
              <mc:Choice xmlns:v="urn:schemas-microsoft-com:vml" Requires="v">
                <p:oleObj spid="_x0000_s101481" name="Equation" r:id="rId9" imgW="266400" imgH="241200" progId="Equation.3">
                  <p:embed/>
                </p:oleObj>
              </mc:Choice>
              <mc:Fallback>
                <p:oleObj name="Equation" r:id="rId9" imgW="266400" imgH="241200" progId="Equation.3">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95600" y="2438400"/>
                        <a:ext cx="434975" cy="393700"/>
                      </a:xfrm>
                      <a:prstGeom prst="rect">
                        <a:avLst/>
                      </a:prstGeom>
                      <a:noFill/>
                      <a:extLst>
                        <a:ext uri="{909E8E84-426E-40DD-AFC4-6F175D3DCCD1}">
                          <a14:hiddenFill xmlns:a14="http://schemas.microsoft.com/office/drawing/2010/main">
                            <a:solidFill>
                              <a:srgbClr val="BBE0E3"/>
                            </a:solidFill>
                          </a14:hiddenFill>
                        </a:ext>
                      </a:extLst>
                    </p:spPr>
                  </p:pic>
                </p:oleObj>
              </mc:Fallback>
            </mc:AlternateContent>
          </a:graphicData>
        </a:graphic>
      </p:graphicFrame>
      <p:graphicFrame>
        <p:nvGraphicFramePr>
          <p:cNvPr id="2054" name="Object 5"/>
          <p:cNvGraphicFramePr>
            <a:graphicFrameLocks noChangeAspect="1"/>
          </p:cNvGraphicFramePr>
          <p:nvPr/>
        </p:nvGraphicFramePr>
        <p:xfrm>
          <a:off x="4343400" y="2438400"/>
          <a:ext cx="434975" cy="393700"/>
        </p:xfrm>
        <a:graphic>
          <a:graphicData uri="http://schemas.openxmlformats.org/presentationml/2006/ole">
            <mc:AlternateContent xmlns:mc="http://schemas.openxmlformats.org/markup-compatibility/2006">
              <mc:Choice xmlns:v="urn:schemas-microsoft-com:vml" Requires="v">
                <p:oleObj spid="_x0000_s101482" name="Equation" r:id="rId11" imgW="266400" imgH="241200" progId="Equation.3">
                  <p:embed/>
                </p:oleObj>
              </mc:Choice>
              <mc:Fallback>
                <p:oleObj name="Equation" r:id="rId11" imgW="266400" imgH="241200" progId="Equation.3">
                  <p:embed/>
                  <p:pic>
                    <p:nvPicPr>
                      <p:cNvPr id="0"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43400" y="2438400"/>
                        <a:ext cx="434975" cy="393700"/>
                      </a:xfrm>
                      <a:prstGeom prst="rect">
                        <a:avLst/>
                      </a:prstGeom>
                      <a:noFill/>
                      <a:extLst>
                        <a:ext uri="{909E8E84-426E-40DD-AFC4-6F175D3DCCD1}">
                          <a14:hiddenFill xmlns:a14="http://schemas.microsoft.com/office/drawing/2010/main">
                            <a:solidFill>
                              <a:srgbClr val="BBE0E3"/>
                            </a:solidFill>
                          </a14:hiddenFill>
                        </a:ext>
                      </a:extLst>
                    </p:spPr>
                  </p:pic>
                </p:oleObj>
              </mc:Fallback>
            </mc:AlternateContent>
          </a:graphicData>
        </a:graphic>
      </p:graphicFrame>
      <p:cxnSp>
        <p:nvCxnSpPr>
          <p:cNvPr id="38" name="Straight Connector 37"/>
          <p:cNvCxnSpPr/>
          <p:nvPr/>
        </p:nvCxnSpPr>
        <p:spPr>
          <a:xfrm rot="5400000" flipH="1" flipV="1">
            <a:off x="3694907" y="2475706"/>
            <a:ext cx="1143000" cy="1587"/>
          </a:xfrm>
          <a:prstGeom prst="line">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2"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اصول آماری نمودارهای کنترل</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10138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 name="Rectangle 4"/>
          <p:cNvSpPr>
            <a:spLocks noChangeArrowheads="1"/>
          </p:cNvSpPr>
          <p:nvPr/>
        </p:nvSpPr>
        <p:spPr bwMode="auto">
          <a:xfrm>
            <a:off x="1295400" y="914400"/>
            <a:ext cx="7543800" cy="606425"/>
          </a:xfrm>
          <a:prstGeom prst="rect">
            <a:avLst/>
          </a:prstGeom>
          <a:noFill/>
          <a:ln w="9525">
            <a:noFill/>
            <a:miter lim="800000"/>
            <a:headEnd/>
            <a:tailEnd/>
          </a:ln>
        </p:spPr>
        <p:txBody>
          <a:bodyPr anchor="ctr"/>
          <a:lstStyle/>
          <a:p>
            <a:pPr algn="r" rtl="1">
              <a:buFont typeface="Wingdings" pitchFamily="2" charset="2"/>
              <a:buNone/>
              <a:defRPr/>
            </a:pPr>
            <a:r>
              <a:rPr lang="fa-IR"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2- حدود هشدار و حدود احتمال</a:t>
            </a:r>
            <a:endParaRPr lang="fa-IR"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p:blinds/>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7" name="Rectangle 3"/>
          <p:cNvSpPr>
            <a:spLocks noChangeArrowheads="1"/>
          </p:cNvSpPr>
          <p:nvPr/>
        </p:nvSpPr>
        <p:spPr bwMode="auto">
          <a:xfrm>
            <a:off x="381000" y="1066800"/>
            <a:ext cx="8153400" cy="600164"/>
          </a:xfrm>
          <a:prstGeom prst="rect">
            <a:avLst/>
          </a:prstGeom>
          <a:noFill/>
          <a:ln w="9525">
            <a:noFill/>
            <a:miter lim="800000"/>
            <a:headEnd/>
            <a:tailEnd/>
          </a:ln>
        </p:spPr>
        <p:txBody>
          <a:bodyPr>
            <a:spAutoFit/>
          </a:bodyPr>
          <a:lstStyle/>
          <a:p>
            <a:pPr algn="r" rtl="1">
              <a:lnSpc>
                <a:spcPct val="150000"/>
              </a:lnSpc>
            </a:pPr>
            <a:r>
              <a:rPr lang="fa-IR"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3- </a:t>
            </a:r>
            <a:r>
              <a:rPr lang="fa-IR"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اندازه نمونه و فراوانی نمونه گیری</a:t>
            </a:r>
            <a:endParaRPr lang="en-US"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3078"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21" name="Rectangle 3"/>
          <p:cNvSpPr>
            <a:spLocks noChangeArrowheads="1"/>
          </p:cNvSpPr>
          <p:nvPr/>
        </p:nvSpPr>
        <p:spPr bwMode="auto">
          <a:xfrm>
            <a:off x="152400" y="1828800"/>
            <a:ext cx="8763000" cy="1154162"/>
          </a:xfrm>
          <a:prstGeom prst="rect">
            <a:avLst/>
          </a:prstGeom>
          <a:noFill/>
          <a:ln w="9525">
            <a:noFill/>
            <a:miter lim="800000"/>
            <a:headEnd/>
            <a:tailEnd/>
          </a:ln>
        </p:spPr>
        <p:txBody>
          <a:bodyPr wrap="square">
            <a:spAutoFit/>
          </a:bodyPr>
          <a:lstStyle/>
          <a:p>
            <a:pPr algn="just" rtl="1">
              <a:lnSpc>
                <a:spcPct val="150000"/>
              </a:lnSpc>
            </a:pPr>
            <a:r>
              <a:rPr lang="fa-IR" b="1" dirty="0">
                <a:cs typeface="B Nazanin" pitchFamily="2" charset="-78"/>
              </a:rPr>
              <a:t>اندازه نمونه های بزرگ در فواصل زمانی کوتاه دارای دقت بالایی هستند اما به دلیل بالا رفتن هزینه و کمبود ظرفیت منابع هر اندازه نمونه ای ممکن است مقدور نباشد.</a:t>
            </a:r>
            <a:endParaRPr lang="en-US" dirty="0">
              <a:latin typeface="Verdana" pitchFamily="34" charset="0"/>
            </a:endParaRPr>
          </a:p>
        </p:txBody>
      </p:sp>
      <p:sp>
        <p:nvSpPr>
          <p:cNvPr id="22" name="Rectangle 3"/>
          <p:cNvSpPr>
            <a:spLocks noChangeArrowheads="1"/>
          </p:cNvSpPr>
          <p:nvPr/>
        </p:nvSpPr>
        <p:spPr bwMode="auto">
          <a:xfrm>
            <a:off x="228600" y="3189238"/>
            <a:ext cx="8610600" cy="1154162"/>
          </a:xfrm>
          <a:prstGeom prst="rect">
            <a:avLst/>
          </a:prstGeom>
          <a:noFill/>
          <a:ln w="9525">
            <a:noFill/>
            <a:miter lim="800000"/>
            <a:headEnd/>
            <a:tailEnd/>
          </a:ln>
        </p:spPr>
        <p:txBody>
          <a:bodyPr wrap="square">
            <a:spAutoFit/>
          </a:bodyPr>
          <a:lstStyle/>
          <a:p>
            <a:pPr algn="just" rtl="1">
              <a:lnSpc>
                <a:spcPct val="150000"/>
              </a:lnSpc>
            </a:pPr>
            <a:r>
              <a:rPr lang="fa-IR" b="1" dirty="0">
                <a:cs typeface="B Nazanin" pitchFamily="2" charset="-78"/>
              </a:rPr>
              <a:t>بهترین حالت اندازه نمونه های کوچک در فواصل زمانی کوتاه است. با خودکار شدن خیلی از فعالیتها از جمله تست و کنترل قطعات, این مهم میسر شده است.</a:t>
            </a:r>
            <a:endParaRPr lang="en-US" b="1" dirty="0">
              <a:cs typeface="B Nazanin" pitchFamily="2" charset="-78"/>
            </a:endParaRPr>
          </a:p>
        </p:txBody>
      </p:sp>
      <p:sp>
        <p:nvSpPr>
          <p:cNvPr id="23" name="Rectangle 3"/>
          <p:cNvSpPr>
            <a:spLocks noChangeArrowheads="1"/>
          </p:cNvSpPr>
          <p:nvPr/>
        </p:nvSpPr>
        <p:spPr bwMode="auto">
          <a:xfrm>
            <a:off x="381000" y="4419600"/>
            <a:ext cx="8153400" cy="1708160"/>
          </a:xfrm>
          <a:prstGeom prst="rect">
            <a:avLst/>
          </a:prstGeom>
          <a:noFill/>
          <a:ln w="9525">
            <a:noFill/>
            <a:miter lim="800000"/>
            <a:headEnd/>
            <a:tailEnd/>
          </a:ln>
        </p:spPr>
        <p:txBody>
          <a:bodyPr>
            <a:spAutoFit/>
          </a:bodyPr>
          <a:lstStyle/>
          <a:p>
            <a:pPr algn="just" rtl="1">
              <a:lnSpc>
                <a:spcPct val="150000"/>
              </a:lnSpc>
            </a:pPr>
            <a:r>
              <a:rPr lang="fa-IR" b="1" dirty="0">
                <a:cs typeface="B Nazanin" pitchFamily="2" charset="-78"/>
              </a:rPr>
              <a:t>راههای تعیین اندازه نمونه:</a:t>
            </a:r>
          </a:p>
          <a:p>
            <a:pPr algn="just" rtl="1">
              <a:lnSpc>
                <a:spcPct val="150000"/>
              </a:lnSpc>
            </a:pPr>
            <a:r>
              <a:rPr lang="fa-IR" b="1" dirty="0">
                <a:latin typeface="Verdana" pitchFamily="34" charset="0"/>
                <a:cs typeface="B Nazanin" pitchFamily="2" charset="-78"/>
              </a:rPr>
              <a:t>1- منحنی مشخصه عملکرد (</a:t>
            </a:r>
            <a:r>
              <a:rPr lang="en-US" sz="2000" b="1" dirty="0">
                <a:latin typeface="Verdana" pitchFamily="34" charset="0"/>
                <a:cs typeface="B Nazanin" pitchFamily="2" charset="-78"/>
              </a:rPr>
              <a:t>OC</a:t>
            </a:r>
            <a:r>
              <a:rPr lang="fa-IR" b="1" dirty="0">
                <a:latin typeface="Verdana" pitchFamily="34" charset="0"/>
                <a:cs typeface="B Nazanin" pitchFamily="2" charset="-78"/>
              </a:rPr>
              <a:t>)</a:t>
            </a:r>
          </a:p>
          <a:p>
            <a:pPr algn="just" rtl="1">
              <a:lnSpc>
                <a:spcPct val="150000"/>
              </a:lnSpc>
            </a:pPr>
            <a:r>
              <a:rPr lang="fa-IR" b="1" dirty="0">
                <a:latin typeface="Verdana" pitchFamily="34" charset="0"/>
                <a:cs typeface="B Nazanin" pitchFamily="2" charset="-78"/>
              </a:rPr>
              <a:t>2- محاسبه متوسط طول دنباله </a:t>
            </a:r>
            <a:endParaRPr lang="en-US" dirty="0">
              <a:latin typeface="Verdana" pitchFamily="34" charset="0"/>
            </a:endParaRPr>
          </a:p>
        </p:txBody>
      </p:sp>
      <p:graphicFrame>
        <p:nvGraphicFramePr>
          <p:cNvPr id="3074" name="Object 7"/>
          <p:cNvGraphicFramePr>
            <a:graphicFrameLocks noChangeAspect="1"/>
          </p:cNvGraphicFramePr>
          <p:nvPr/>
        </p:nvGraphicFramePr>
        <p:xfrm>
          <a:off x="3581400" y="5562600"/>
          <a:ext cx="1219200" cy="589280"/>
        </p:xfrm>
        <a:graphic>
          <a:graphicData uri="http://schemas.openxmlformats.org/presentationml/2006/ole">
            <mc:AlternateContent xmlns:mc="http://schemas.openxmlformats.org/markup-compatibility/2006">
              <mc:Choice xmlns:v="urn:schemas-microsoft-com:vml" Requires="v">
                <p:oleObj spid="_x0000_s102422" name="Equation" r:id="rId3" imgW="622080" imgH="393480" progId="Equation.3">
                  <p:embed/>
                </p:oleObj>
              </mc:Choice>
              <mc:Fallback>
                <p:oleObj name="Equation" r:id="rId3" imgW="622080" imgH="39348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5562600"/>
                        <a:ext cx="1219200" cy="589280"/>
                      </a:xfrm>
                      <a:prstGeom prst="rect">
                        <a:avLst/>
                      </a:prstGeom>
                      <a:noFill/>
                      <a:extLst>
                        <a:ext uri="{909E8E84-426E-40DD-AFC4-6F175D3DCCD1}">
                          <a14:hiddenFill xmlns:a14="http://schemas.microsoft.com/office/drawing/2010/main">
                            <a:solidFill>
                              <a:srgbClr val="BBE0E3"/>
                            </a:solidFill>
                          </a14:hiddenFill>
                        </a:ext>
                      </a:extLst>
                    </p:spPr>
                  </p:pic>
                </p:oleObj>
              </mc:Fallback>
            </mc:AlternateContent>
          </a:graphicData>
        </a:graphic>
      </p:graphicFrame>
      <p:sp>
        <p:nvSpPr>
          <p:cNvPr id="10"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اصول آماری نمودارهای کنترل</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35907"/>
                                        </p:tgtEl>
                                        <p:attrNameLst>
                                          <p:attrName>style.visibility</p:attrName>
                                        </p:attrNameLst>
                                      </p:cBhvr>
                                      <p:to>
                                        <p:strVal val="visible"/>
                                      </p:to>
                                    </p:set>
                                    <p:animEffect transition="in" filter="wedge">
                                      <p:cBhvr>
                                        <p:cTn id="7" dur="2000"/>
                                        <p:tgtEl>
                                          <p:spTgt spid="635907"/>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edge">
                                      <p:cBhvr>
                                        <p:cTn id="11" dur="2000"/>
                                        <p:tgtEl>
                                          <p:spTgt spid="21"/>
                                        </p:tgtEl>
                                      </p:cBhvr>
                                    </p:animEffect>
                                  </p:childTnLst>
                                </p:cTn>
                              </p:par>
                            </p:childTnLst>
                          </p:cTn>
                        </p:par>
                        <p:par>
                          <p:cTn id="12" fill="hold">
                            <p:stCondLst>
                              <p:cond delay="4000"/>
                            </p:stCondLst>
                            <p:childTnLst>
                              <p:par>
                                <p:cTn id="13" presetID="2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edge">
                                      <p:cBhvr>
                                        <p:cTn id="15" dur="2000"/>
                                        <p:tgtEl>
                                          <p:spTgt spid="22"/>
                                        </p:tgtEl>
                                      </p:cBhvr>
                                    </p:animEffect>
                                  </p:childTnLst>
                                </p:cTn>
                              </p:par>
                            </p:childTnLst>
                          </p:cTn>
                        </p:par>
                        <p:par>
                          <p:cTn id="16" fill="hold">
                            <p:stCondLst>
                              <p:cond delay="6000"/>
                            </p:stCondLst>
                            <p:childTnLst>
                              <p:par>
                                <p:cTn id="17" presetID="2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edge">
                                      <p:cBhvr>
                                        <p:cTn id="19"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907" grpId="0"/>
      <p:bldP spid="21" grpId="0"/>
      <p:bldP spid="22"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7" name="Rectangle 3"/>
          <p:cNvSpPr>
            <a:spLocks noChangeArrowheads="1"/>
          </p:cNvSpPr>
          <p:nvPr/>
        </p:nvSpPr>
        <p:spPr bwMode="auto">
          <a:xfrm>
            <a:off x="381000" y="1066800"/>
            <a:ext cx="8153400" cy="684803"/>
          </a:xfrm>
          <a:prstGeom prst="rect">
            <a:avLst/>
          </a:prstGeom>
          <a:noFill/>
          <a:ln w="9525">
            <a:noFill/>
            <a:miter lim="800000"/>
            <a:headEnd/>
            <a:tailEnd/>
          </a:ln>
        </p:spPr>
        <p:txBody>
          <a:bodyPr>
            <a:spAutoFit/>
          </a:bodyPr>
          <a:lstStyle/>
          <a:p>
            <a:pPr algn="just" rtl="1">
              <a:lnSpc>
                <a:spcPct val="150000"/>
              </a:lnSpc>
            </a:pPr>
            <a:r>
              <a:rPr lang="fa-IR" sz="2800" b="1" dirty="0" smtClean="0">
                <a:solidFill>
                  <a:srgbClr val="0000CC"/>
                </a:solidFill>
                <a:cs typeface="B Nazanin" pitchFamily="2" charset="-78"/>
              </a:rPr>
              <a:t>4- </a:t>
            </a:r>
            <a:r>
              <a:rPr lang="fa-IR" sz="2800" b="1" dirty="0">
                <a:solidFill>
                  <a:srgbClr val="0000CC"/>
                </a:solidFill>
                <a:cs typeface="B Nazanin" pitchFamily="2" charset="-78"/>
              </a:rPr>
              <a:t>زیرگروههای منطقی</a:t>
            </a:r>
            <a:endParaRPr lang="en-US" sz="2800" b="1" dirty="0">
              <a:solidFill>
                <a:srgbClr val="0000CC"/>
              </a:solidFill>
              <a:cs typeface="B Nazanin" pitchFamily="2" charset="-78"/>
            </a:endParaRPr>
          </a:p>
        </p:txBody>
      </p:sp>
      <p:sp>
        <p:nvSpPr>
          <p:cNvPr id="9220"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21" name="Rectangle 3"/>
          <p:cNvSpPr>
            <a:spLocks noChangeArrowheads="1"/>
          </p:cNvSpPr>
          <p:nvPr/>
        </p:nvSpPr>
        <p:spPr bwMode="auto">
          <a:xfrm>
            <a:off x="304800" y="2209800"/>
            <a:ext cx="8610600" cy="1477328"/>
          </a:xfrm>
          <a:prstGeom prst="rect">
            <a:avLst/>
          </a:prstGeom>
          <a:noFill/>
          <a:ln w="9525">
            <a:noFill/>
            <a:miter lim="800000"/>
            <a:headEnd/>
            <a:tailEnd/>
          </a:ln>
        </p:spPr>
        <p:txBody>
          <a:bodyPr wrap="square">
            <a:spAutoFit/>
          </a:bodyPr>
          <a:lstStyle/>
          <a:p>
            <a:pPr algn="ctr" rtl="1">
              <a:lnSpc>
                <a:spcPct val="200000"/>
              </a:lnSpc>
            </a:pPr>
            <a:r>
              <a:rPr lang="fa-IR" b="1" dirty="0">
                <a:cs typeface="B Nazanin" pitchFamily="2" charset="-78"/>
              </a:rPr>
              <a:t>اصل کلی در زیرگروهها اینستکه اختلاف درون گروهها حداقل و اختلاف بین گروهها حداکثر باشد.</a:t>
            </a:r>
            <a:endParaRPr lang="en-US" dirty="0">
              <a:latin typeface="Verdana" pitchFamily="34" charset="0"/>
            </a:endParaRPr>
          </a:p>
        </p:txBody>
      </p:sp>
      <p:sp>
        <p:nvSpPr>
          <p:cNvPr id="7"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اصول آماری نمودارهای کنترل</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35907"/>
                                        </p:tgtEl>
                                        <p:attrNameLst>
                                          <p:attrName>style.visibility</p:attrName>
                                        </p:attrNameLst>
                                      </p:cBhvr>
                                      <p:to>
                                        <p:strVal val="visible"/>
                                      </p:to>
                                    </p:set>
                                    <p:animEffect transition="in" filter="wedge">
                                      <p:cBhvr>
                                        <p:cTn id="7" dur="2000"/>
                                        <p:tgtEl>
                                          <p:spTgt spid="635907"/>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edge">
                                      <p:cBhvr>
                                        <p:cTn id="11"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907"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cxnSp>
        <p:nvCxnSpPr>
          <p:cNvPr id="7" name="Straight Connector 6"/>
          <p:cNvCxnSpPr/>
          <p:nvPr/>
        </p:nvCxnSpPr>
        <p:spPr>
          <a:xfrm rot="16200000" flipH="1">
            <a:off x="-1224569" y="3205767"/>
            <a:ext cx="2615488" cy="13953"/>
          </a:xfrm>
          <a:prstGeom prst="line">
            <a:avLst/>
          </a:prstGeom>
          <a:ln>
            <a:solidFill>
              <a:schemeClr val="tx1">
                <a:lumMod val="95000"/>
                <a:lumOff val="5000"/>
              </a:schemeClr>
            </a:solidFill>
          </a:ln>
        </p:spPr>
        <p:style>
          <a:lnRef idx="1">
            <a:schemeClr val="accent4"/>
          </a:lnRef>
          <a:fillRef idx="0">
            <a:schemeClr val="accent4"/>
          </a:fillRef>
          <a:effectRef idx="0">
            <a:schemeClr val="accent4"/>
          </a:effectRef>
          <a:fontRef idx="minor">
            <a:schemeClr val="tx1"/>
          </a:fontRef>
        </p:style>
      </p:cxnSp>
      <p:cxnSp>
        <p:nvCxnSpPr>
          <p:cNvPr id="10" name="Straight Connector 9"/>
          <p:cNvCxnSpPr/>
          <p:nvPr/>
        </p:nvCxnSpPr>
        <p:spPr>
          <a:xfrm>
            <a:off x="152400" y="3200400"/>
            <a:ext cx="4114800" cy="1588"/>
          </a:xfrm>
          <a:prstGeom prst="line">
            <a:avLst/>
          </a:prstGeom>
          <a:ln>
            <a:solidFill>
              <a:srgbClr val="FF0000"/>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76200" y="2057400"/>
            <a:ext cx="4114800" cy="1588"/>
          </a:xfrm>
          <a:prstGeom prst="line">
            <a:avLst/>
          </a:prstGeom>
          <a:ln>
            <a:solidFill>
              <a:srgbClr val="0000CC"/>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76200" y="4341813"/>
            <a:ext cx="4114800" cy="1587"/>
          </a:xfrm>
          <a:prstGeom prst="line">
            <a:avLst/>
          </a:prstGeom>
          <a:ln>
            <a:solidFill>
              <a:srgbClr val="0000CC"/>
            </a:solidFill>
          </a:ln>
        </p:spPr>
        <p:style>
          <a:lnRef idx="1">
            <a:schemeClr val="dk1"/>
          </a:lnRef>
          <a:fillRef idx="0">
            <a:schemeClr val="dk1"/>
          </a:fillRef>
          <a:effectRef idx="0">
            <a:schemeClr val="dk1"/>
          </a:effectRef>
          <a:fontRef idx="minor">
            <a:schemeClr val="tx1"/>
          </a:fontRef>
        </p:style>
      </p:cxnSp>
      <p:sp>
        <p:nvSpPr>
          <p:cNvPr id="2063" name="TextBox 12"/>
          <p:cNvSpPr txBox="1">
            <a:spLocks noChangeArrowheads="1"/>
          </p:cNvSpPr>
          <p:nvPr/>
        </p:nvSpPr>
        <p:spPr bwMode="auto">
          <a:xfrm>
            <a:off x="152400" y="1752600"/>
            <a:ext cx="1371600" cy="276225"/>
          </a:xfrm>
          <a:prstGeom prst="rect">
            <a:avLst/>
          </a:prstGeom>
          <a:noFill/>
          <a:ln w="9525">
            <a:noFill/>
            <a:miter lim="800000"/>
            <a:headEnd/>
            <a:tailEnd/>
          </a:ln>
        </p:spPr>
        <p:txBody>
          <a:bodyPr>
            <a:spAutoFit/>
          </a:bodyPr>
          <a:lstStyle/>
          <a:p>
            <a:r>
              <a:rPr lang="en-US" sz="1200"/>
              <a:t>Upper control limit</a:t>
            </a:r>
          </a:p>
        </p:txBody>
      </p:sp>
      <p:sp>
        <p:nvSpPr>
          <p:cNvPr id="2064" name="TextBox 13"/>
          <p:cNvSpPr txBox="1">
            <a:spLocks noChangeArrowheads="1"/>
          </p:cNvSpPr>
          <p:nvPr/>
        </p:nvSpPr>
        <p:spPr bwMode="auto">
          <a:xfrm>
            <a:off x="152400" y="4343400"/>
            <a:ext cx="1524000" cy="276225"/>
          </a:xfrm>
          <a:prstGeom prst="rect">
            <a:avLst/>
          </a:prstGeom>
          <a:noFill/>
          <a:ln w="9525">
            <a:noFill/>
            <a:miter lim="800000"/>
            <a:headEnd/>
            <a:tailEnd/>
          </a:ln>
        </p:spPr>
        <p:txBody>
          <a:bodyPr>
            <a:spAutoFit/>
          </a:bodyPr>
          <a:lstStyle/>
          <a:p>
            <a:r>
              <a:rPr lang="en-US" sz="1200"/>
              <a:t>Lower control limit</a:t>
            </a:r>
          </a:p>
        </p:txBody>
      </p:sp>
      <p:sp>
        <p:nvSpPr>
          <p:cNvPr id="2065" name="TextBox 14"/>
          <p:cNvSpPr txBox="1">
            <a:spLocks noChangeArrowheads="1"/>
          </p:cNvSpPr>
          <p:nvPr/>
        </p:nvSpPr>
        <p:spPr bwMode="auto">
          <a:xfrm>
            <a:off x="76200" y="2895600"/>
            <a:ext cx="1524000" cy="276225"/>
          </a:xfrm>
          <a:prstGeom prst="rect">
            <a:avLst/>
          </a:prstGeom>
          <a:noFill/>
          <a:ln w="9525">
            <a:noFill/>
            <a:miter lim="800000"/>
            <a:headEnd/>
            <a:tailEnd/>
          </a:ln>
        </p:spPr>
        <p:txBody>
          <a:bodyPr>
            <a:spAutoFit/>
          </a:bodyPr>
          <a:lstStyle/>
          <a:p>
            <a:r>
              <a:rPr lang="en-US" sz="1200"/>
              <a:t>Center line</a:t>
            </a:r>
          </a:p>
        </p:txBody>
      </p:sp>
      <p:cxnSp>
        <p:nvCxnSpPr>
          <p:cNvPr id="28" name="Straight Connector 27"/>
          <p:cNvCxnSpPr/>
          <p:nvPr/>
        </p:nvCxnSpPr>
        <p:spPr>
          <a:xfrm>
            <a:off x="76200" y="2438400"/>
            <a:ext cx="4114800" cy="1588"/>
          </a:xfrm>
          <a:prstGeom prst="line">
            <a:avLst/>
          </a:prstGeom>
          <a:ln>
            <a:solidFill>
              <a:srgbClr val="0000FF"/>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76200" y="3962400"/>
            <a:ext cx="4114800" cy="1588"/>
          </a:xfrm>
          <a:prstGeom prst="line">
            <a:avLst/>
          </a:prstGeom>
          <a:ln>
            <a:solidFill>
              <a:srgbClr val="0000FF"/>
            </a:solidFill>
          </a:ln>
        </p:spPr>
        <p:style>
          <a:lnRef idx="1">
            <a:schemeClr val="dk1"/>
          </a:lnRef>
          <a:fillRef idx="0">
            <a:schemeClr val="dk1"/>
          </a:fillRef>
          <a:effectRef idx="0">
            <a:schemeClr val="dk1"/>
          </a:effectRef>
          <a:fontRef idx="minor">
            <a:schemeClr val="tx1"/>
          </a:fontRef>
        </p:style>
      </p:cxnSp>
      <p:graphicFrame>
        <p:nvGraphicFramePr>
          <p:cNvPr id="2054" name="Object 5"/>
          <p:cNvGraphicFramePr>
            <a:graphicFrameLocks noChangeAspect="1"/>
          </p:cNvGraphicFramePr>
          <p:nvPr/>
        </p:nvGraphicFramePr>
        <p:xfrm>
          <a:off x="4267200" y="1828800"/>
          <a:ext cx="434975" cy="393700"/>
        </p:xfrm>
        <a:graphic>
          <a:graphicData uri="http://schemas.openxmlformats.org/presentationml/2006/ole">
            <mc:AlternateContent xmlns:mc="http://schemas.openxmlformats.org/markup-compatibility/2006">
              <mc:Choice xmlns:v="urn:schemas-microsoft-com:vml" Requires="v">
                <p:oleObj spid="_x0000_s122942" name="Equation" r:id="rId3" imgW="266400" imgH="241200" progId="Equation.3">
                  <p:embed/>
                </p:oleObj>
              </mc:Choice>
              <mc:Fallback>
                <p:oleObj name="Equation" r:id="rId3" imgW="266400" imgH="2412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1828800"/>
                        <a:ext cx="434975" cy="393700"/>
                      </a:xfrm>
                      <a:prstGeom prst="rect">
                        <a:avLst/>
                      </a:prstGeom>
                      <a:noFill/>
                      <a:extLst>
                        <a:ext uri="{909E8E84-426E-40DD-AFC4-6F175D3DCCD1}">
                          <a14:hiddenFill xmlns:a14="http://schemas.microsoft.com/office/drawing/2010/main">
                            <a:solidFill>
                              <a:srgbClr val="BBE0E3"/>
                            </a:solidFill>
                          </a14:hiddenFill>
                        </a:ext>
                      </a:extLst>
                    </p:spPr>
                  </p:pic>
                </p:oleObj>
              </mc:Fallback>
            </mc:AlternateContent>
          </a:graphicData>
        </a:graphic>
      </p:graphicFrame>
      <p:sp>
        <p:nvSpPr>
          <p:cNvPr id="21"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تجزیه و تحلیل روندهای نمودارهای کنترل</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graphicFrame>
        <p:nvGraphicFramePr>
          <p:cNvPr id="22" name="Object 5"/>
          <p:cNvGraphicFramePr>
            <a:graphicFrameLocks noChangeAspect="1"/>
          </p:cNvGraphicFramePr>
          <p:nvPr/>
        </p:nvGraphicFramePr>
        <p:xfrm>
          <a:off x="4257675" y="2209800"/>
          <a:ext cx="455613" cy="393700"/>
        </p:xfrm>
        <a:graphic>
          <a:graphicData uri="http://schemas.openxmlformats.org/presentationml/2006/ole">
            <mc:AlternateContent xmlns:mc="http://schemas.openxmlformats.org/markup-compatibility/2006">
              <mc:Choice xmlns:v="urn:schemas-microsoft-com:vml" Requires="v">
                <p:oleObj spid="_x0000_s122943" name="Equation" r:id="rId5" imgW="279360" imgH="241200" progId="Equation.3">
                  <p:embed/>
                </p:oleObj>
              </mc:Choice>
              <mc:Fallback>
                <p:oleObj name="Equation" r:id="rId5" imgW="279360" imgH="24120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57675" y="2209800"/>
                        <a:ext cx="455613" cy="393700"/>
                      </a:xfrm>
                      <a:prstGeom prst="rect">
                        <a:avLst/>
                      </a:prstGeom>
                      <a:noFill/>
                      <a:extLst>
                        <a:ext uri="{909E8E84-426E-40DD-AFC4-6F175D3DCCD1}">
                          <a14:hiddenFill xmlns:a14="http://schemas.microsoft.com/office/drawing/2010/main">
                            <a:solidFill>
                              <a:srgbClr val="BBE0E3"/>
                            </a:solidFill>
                          </a14:hiddenFill>
                        </a:ext>
                      </a:extLst>
                    </p:spPr>
                  </p:pic>
                </p:oleObj>
              </mc:Fallback>
            </mc:AlternateContent>
          </a:graphicData>
        </a:graphic>
      </p:graphicFrame>
      <p:cxnSp>
        <p:nvCxnSpPr>
          <p:cNvPr id="23" name="Straight Connector 22"/>
          <p:cNvCxnSpPr/>
          <p:nvPr/>
        </p:nvCxnSpPr>
        <p:spPr>
          <a:xfrm>
            <a:off x="118056" y="2819400"/>
            <a:ext cx="4114800" cy="1588"/>
          </a:xfrm>
          <a:prstGeom prst="line">
            <a:avLst/>
          </a:prstGeom>
          <a:ln>
            <a:solidFill>
              <a:srgbClr val="00B0F0"/>
            </a:solidFill>
          </a:ln>
        </p:spPr>
        <p:style>
          <a:lnRef idx="1">
            <a:schemeClr val="dk1"/>
          </a:lnRef>
          <a:fillRef idx="0">
            <a:schemeClr val="dk1"/>
          </a:fillRef>
          <a:effectRef idx="0">
            <a:schemeClr val="dk1"/>
          </a:effectRef>
          <a:fontRef idx="minor">
            <a:schemeClr val="tx1"/>
          </a:fontRef>
        </p:style>
      </p:cxnSp>
      <p:graphicFrame>
        <p:nvGraphicFramePr>
          <p:cNvPr id="24" name="Object 5"/>
          <p:cNvGraphicFramePr>
            <a:graphicFrameLocks noChangeAspect="1"/>
          </p:cNvGraphicFramePr>
          <p:nvPr/>
        </p:nvGraphicFramePr>
        <p:xfrm>
          <a:off x="4297363" y="2667000"/>
          <a:ext cx="393700" cy="393700"/>
        </p:xfrm>
        <a:graphic>
          <a:graphicData uri="http://schemas.openxmlformats.org/presentationml/2006/ole">
            <mc:AlternateContent xmlns:mc="http://schemas.openxmlformats.org/markup-compatibility/2006">
              <mc:Choice xmlns:v="urn:schemas-microsoft-com:vml" Requires="v">
                <p:oleObj spid="_x0000_s122944" name="Equation" r:id="rId7" imgW="241200" imgH="241200" progId="Equation.3">
                  <p:embed/>
                </p:oleObj>
              </mc:Choice>
              <mc:Fallback>
                <p:oleObj name="Equation" r:id="rId7" imgW="241200" imgH="241200" progId="Equation.3">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97363" y="2667000"/>
                        <a:ext cx="393700" cy="393700"/>
                      </a:xfrm>
                      <a:prstGeom prst="rect">
                        <a:avLst/>
                      </a:prstGeom>
                      <a:noFill/>
                      <a:extLst>
                        <a:ext uri="{909E8E84-426E-40DD-AFC4-6F175D3DCCD1}">
                          <a14:hiddenFill xmlns:a14="http://schemas.microsoft.com/office/drawing/2010/main">
                            <a:solidFill>
                              <a:srgbClr val="BBE0E3"/>
                            </a:solidFill>
                          </a14:hiddenFill>
                        </a:ext>
                      </a:extLst>
                    </p:spPr>
                  </p:pic>
                </p:oleObj>
              </mc:Fallback>
            </mc:AlternateContent>
          </a:graphicData>
        </a:graphic>
      </p:graphicFrame>
      <p:cxnSp>
        <p:nvCxnSpPr>
          <p:cNvPr id="25" name="Straight Connector 24"/>
          <p:cNvCxnSpPr/>
          <p:nvPr/>
        </p:nvCxnSpPr>
        <p:spPr>
          <a:xfrm>
            <a:off x="76200" y="3606085"/>
            <a:ext cx="4114800" cy="1588"/>
          </a:xfrm>
          <a:prstGeom prst="line">
            <a:avLst/>
          </a:prstGeom>
          <a:ln>
            <a:solidFill>
              <a:srgbClr val="00B0F0"/>
            </a:solidFill>
          </a:ln>
        </p:spPr>
        <p:style>
          <a:lnRef idx="1">
            <a:schemeClr val="dk1"/>
          </a:lnRef>
          <a:fillRef idx="0">
            <a:schemeClr val="dk1"/>
          </a:fillRef>
          <a:effectRef idx="0">
            <a:schemeClr val="dk1"/>
          </a:effectRef>
          <a:fontRef idx="minor">
            <a:schemeClr val="tx1"/>
          </a:fontRef>
        </p:style>
      </p:cxnSp>
      <p:sp>
        <p:nvSpPr>
          <p:cNvPr id="26" name="Rectangle 3"/>
          <p:cNvSpPr>
            <a:spLocks noChangeArrowheads="1"/>
          </p:cNvSpPr>
          <p:nvPr/>
        </p:nvSpPr>
        <p:spPr bwMode="auto">
          <a:xfrm>
            <a:off x="5638800" y="3514636"/>
            <a:ext cx="3276600" cy="600164"/>
          </a:xfrm>
          <a:prstGeom prst="rect">
            <a:avLst/>
          </a:prstGeom>
          <a:noFill/>
          <a:ln w="9525">
            <a:noFill/>
            <a:miter lim="800000"/>
            <a:headEnd/>
            <a:tailEnd/>
          </a:ln>
        </p:spPr>
        <p:txBody>
          <a:bodyPr wrap="square">
            <a:spAutoFit/>
          </a:bodyPr>
          <a:lstStyle/>
          <a:p>
            <a:pPr algn="just" rtl="1">
              <a:lnSpc>
                <a:spcPct val="150000"/>
              </a:lnSpc>
            </a:pPr>
            <a:r>
              <a:rPr lang="fa-IR" b="1" dirty="0" smtClean="0">
                <a:solidFill>
                  <a:srgbClr val="000099"/>
                </a:solidFill>
                <a:cs typeface="B Nazanin" pitchFamily="2" charset="-78"/>
              </a:rPr>
              <a:t>قوانین عمومی خارج از کنترل:</a:t>
            </a:r>
            <a:endParaRPr lang="fa-IR" b="1" dirty="0">
              <a:solidFill>
                <a:srgbClr val="000099"/>
              </a:solidFill>
              <a:cs typeface="B Nazanin" pitchFamily="2" charset="-78"/>
            </a:endParaRPr>
          </a:p>
        </p:txBody>
      </p:sp>
      <p:sp>
        <p:nvSpPr>
          <p:cNvPr id="29" name="Rectangle 3"/>
          <p:cNvSpPr txBox="1">
            <a:spLocks noChangeArrowheads="1"/>
          </p:cNvSpPr>
          <p:nvPr/>
        </p:nvSpPr>
        <p:spPr bwMode="auto">
          <a:xfrm>
            <a:off x="3884612" y="4191000"/>
            <a:ext cx="5183188" cy="2438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0" fontAlgn="base" latinLnBrk="0" hangingPunct="0">
              <a:lnSpc>
                <a:spcPct val="150000"/>
              </a:lnSpc>
              <a:spcBef>
                <a:spcPct val="20000"/>
              </a:spcBef>
              <a:spcAft>
                <a:spcPct val="0"/>
              </a:spcAft>
              <a:buClrTx/>
              <a:buSzTx/>
              <a:buFont typeface="Wingdings" pitchFamily="2" charset="2"/>
              <a:buNone/>
              <a:tabLst/>
              <a:defRPr/>
            </a:pPr>
            <a:r>
              <a:rPr kumimoji="0" lang="fa-IR" sz="1800" b="0" i="0" u="none" strike="noStrike" kern="0" cap="none" spc="0" normalizeH="0" baseline="0" noProof="0" dirty="0" smtClean="0">
                <a:ln>
                  <a:noFill/>
                </a:ln>
                <a:effectLst/>
                <a:uLnTx/>
                <a:uFillTx/>
                <a:latin typeface="+mn-lt"/>
                <a:cs typeface="B Zar" pitchFamily="2" charset="-78"/>
              </a:rPr>
              <a:t>1- رسم يك نقطه خارج از حدود كنترل سه انحراف معیار</a:t>
            </a:r>
          </a:p>
          <a:p>
            <a:pPr lvl="0" algn="r" rtl="1" eaLnBrk="0" hangingPunct="0">
              <a:lnSpc>
                <a:spcPct val="150000"/>
              </a:lnSpc>
              <a:spcBef>
                <a:spcPct val="20000"/>
              </a:spcBef>
              <a:defRPr/>
            </a:pPr>
            <a:r>
              <a:rPr kumimoji="0" lang="fa-IR" sz="1800" b="0" i="0" u="none" strike="noStrike" kern="0" cap="none" spc="0" normalizeH="0" baseline="0" noProof="0" dirty="0" smtClean="0">
                <a:ln>
                  <a:noFill/>
                </a:ln>
                <a:effectLst/>
                <a:uLnTx/>
                <a:uFillTx/>
                <a:latin typeface="+mn-lt"/>
                <a:cs typeface="B Zar" pitchFamily="2" charset="-78"/>
              </a:rPr>
              <a:t>2- </a:t>
            </a:r>
            <a:r>
              <a:rPr lang="fa-IR" sz="1800" kern="0" dirty="0" smtClean="0">
                <a:cs typeface="B Zar" pitchFamily="2" charset="-78"/>
              </a:rPr>
              <a:t>رسم </a:t>
            </a:r>
            <a:r>
              <a:rPr kumimoji="0" lang="fa-IR" sz="1800" b="0" i="0" u="none" strike="noStrike" kern="0" cap="none" spc="0" normalizeH="0" baseline="0" noProof="0" dirty="0" smtClean="0">
                <a:ln>
                  <a:noFill/>
                </a:ln>
                <a:effectLst/>
                <a:uLnTx/>
                <a:uFillTx/>
                <a:latin typeface="+mn-lt"/>
                <a:cs typeface="B Zar" pitchFamily="2" charset="-78"/>
              </a:rPr>
              <a:t>دو نقطه از سه نقطه متوالي خارج از حدود هشدار دو </a:t>
            </a:r>
            <a:r>
              <a:rPr lang="fa-IR" sz="1800" kern="0" dirty="0" smtClean="0">
                <a:cs typeface="B Zar" pitchFamily="2" charset="-78"/>
              </a:rPr>
              <a:t>انحراف معیار</a:t>
            </a:r>
            <a:endParaRPr kumimoji="0" lang="fa-IR" sz="1800" b="0" i="0" u="none" strike="noStrike" kern="0" cap="none" spc="0" normalizeH="0" baseline="0" noProof="0" dirty="0" smtClean="0">
              <a:ln>
                <a:noFill/>
              </a:ln>
              <a:effectLst/>
              <a:uLnTx/>
              <a:uFillTx/>
              <a:latin typeface="+mn-lt"/>
              <a:cs typeface="B Zar" pitchFamily="2" charset="-78"/>
            </a:endParaRPr>
          </a:p>
          <a:p>
            <a:pPr lvl="0" algn="r" rtl="1" eaLnBrk="0" hangingPunct="0">
              <a:lnSpc>
                <a:spcPct val="150000"/>
              </a:lnSpc>
              <a:spcBef>
                <a:spcPct val="20000"/>
              </a:spcBef>
              <a:defRPr/>
            </a:pPr>
            <a:r>
              <a:rPr kumimoji="0" lang="fa-IR" sz="1800" b="0" i="0" u="none" strike="noStrike" kern="0" cap="none" spc="0" normalizeH="0" baseline="0" noProof="0" dirty="0" smtClean="0">
                <a:ln>
                  <a:noFill/>
                </a:ln>
                <a:effectLst/>
                <a:uLnTx/>
                <a:uFillTx/>
                <a:latin typeface="+mn-lt"/>
                <a:cs typeface="B Zar" pitchFamily="2" charset="-78"/>
              </a:rPr>
              <a:t>3- </a:t>
            </a:r>
            <a:r>
              <a:rPr lang="fa-IR" sz="1800" kern="0" dirty="0" smtClean="0">
                <a:cs typeface="B Zar" pitchFamily="2" charset="-78"/>
              </a:rPr>
              <a:t>رسم </a:t>
            </a:r>
            <a:r>
              <a:rPr kumimoji="0" lang="fa-IR" sz="1800" b="0" i="0" u="none" strike="noStrike" kern="0" cap="none" spc="0" normalizeH="0" baseline="0" noProof="0" dirty="0" smtClean="0">
                <a:ln>
                  <a:noFill/>
                </a:ln>
                <a:effectLst/>
                <a:uLnTx/>
                <a:uFillTx/>
                <a:latin typeface="+mn-lt"/>
                <a:cs typeface="B Zar" pitchFamily="2" charset="-78"/>
              </a:rPr>
              <a:t>چهار نقطه از پنج نقطه متوالي </a:t>
            </a:r>
            <a:r>
              <a:rPr lang="fa-IR" sz="1800" kern="0" dirty="0" smtClean="0">
                <a:cs typeface="B Zar" pitchFamily="2" charset="-78"/>
              </a:rPr>
              <a:t>خارج از حدود یک انحراف معیار</a:t>
            </a:r>
            <a:endParaRPr kumimoji="0" lang="fa-IR" sz="1800" b="0" i="0" u="none" strike="noStrike" kern="0" cap="none" spc="0" normalizeH="0" baseline="0" noProof="0" dirty="0" smtClean="0">
              <a:ln>
                <a:noFill/>
              </a:ln>
              <a:effectLst/>
              <a:uLnTx/>
              <a:uFillTx/>
              <a:latin typeface="+mn-lt"/>
              <a:cs typeface="B Zar" pitchFamily="2" charset="-78"/>
            </a:endParaRPr>
          </a:p>
          <a:p>
            <a:pPr lvl="0" algn="r" rtl="1" eaLnBrk="0" hangingPunct="0">
              <a:lnSpc>
                <a:spcPct val="150000"/>
              </a:lnSpc>
              <a:spcBef>
                <a:spcPct val="20000"/>
              </a:spcBef>
              <a:defRPr/>
            </a:pPr>
            <a:r>
              <a:rPr kumimoji="0" lang="fa-IR" sz="1800" b="0" i="0" u="none" strike="noStrike" kern="0" cap="none" spc="0" normalizeH="0" baseline="0" noProof="0" dirty="0" smtClean="0">
                <a:ln>
                  <a:noFill/>
                </a:ln>
                <a:effectLst/>
                <a:uLnTx/>
                <a:uFillTx/>
                <a:latin typeface="+mn-lt"/>
                <a:cs typeface="B Zar" pitchFamily="2" charset="-78"/>
              </a:rPr>
              <a:t>4- </a:t>
            </a:r>
            <a:r>
              <a:rPr lang="fa-IR" sz="1800" kern="0" dirty="0" smtClean="0">
                <a:cs typeface="B Zar" pitchFamily="2" charset="-78"/>
              </a:rPr>
              <a:t>رسم هشت نقطه متوالی در یک طرف خط مرکزی</a:t>
            </a:r>
          </a:p>
          <a:p>
            <a:pPr lvl="0" algn="r" rtl="1" eaLnBrk="0" hangingPunct="0">
              <a:lnSpc>
                <a:spcPct val="150000"/>
              </a:lnSpc>
              <a:spcBef>
                <a:spcPct val="20000"/>
              </a:spcBef>
              <a:defRPr/>
            </a:pPr>
            <a:r>
              <a:rPr lang="fa-IR" sz="1800" kern="0" dirty="0" smtClean="0">
                <a:cs typeface="B Zar" pitchFamily="2" charset="-78"/>
              </a:rPr>
              <a:t>و .....</a:t>
            </a: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edge">
                                      <p:cBhvr>
                                        <p:cTn id="7"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4"/>
          <p:cNvSpPr>
            <a:spLocks noChangeArrowheads="1"/>
          </p:cNvSpPr>
          <p:nvPr/>
        </p:nvSpPr>
        <p:spPr bwMode="auto">
          <a:xfrm>
            <a:off x="152401" y="97537"/>
            <a:ext cx="8991599" cy="697802"/>
          </a:xfrm>
          <a:prstGeom prst="rect">
            <a:avLst/>
          </a:prstGeom>
          <a:noFill/>
          <a:ln w="9525">
            <a:noFill/>
            <a:miter lim="800000"/>
            <a:headEnd/>
            <a:tailEnd/>
          </a:ln>
        </p:spPr>
        <p:txBody>
          <a:bodyPr anchor="ctr"/>
          <a:lstStyle/>
          <a:p>
            <a:pPr algn="ctr" rtl="1">
              <a:defRPr/>
            </a:pP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ابزار هفتگانه کنترل فرآیند آماری (</a:t>
            </a:r>
            <a:r>
              <a:rPr lang="en-US"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SPC</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 برای کاهش نوسانات فرآیند</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5" name="Rectangle 3"/>
          <p:cNvSpPr>
            <a:spLocks noChangeArrowheads="1"/>
          </p:cNvSpPr>
          <p:nvPr/>
        </p:nvSpPr>
        <p:spPr bwMode="auto">
          <a:xfrm>
            <a:off x="152400" y="1371600"/>
            <a:ext cx="3581400" cy="1754326"/>
          </a:xfrm>
          <a:prstGeom prst="rect">
            <a:avLst/>
          </a:prstGeom>
          <a:noFill/>
          <a:ln w="9525">
            <a:noFill/>
            <a:miter lim="800000"/>
            <a:headEnd/>
            <a:tailEnd/>
          </a:ln>
        </p:spPr>
        <p:txBody>
          <a:bodyPr wrap="square">
            <a:spAutoFit/>
          </a:bodyPr>
          <a:lstStyle/>
          <a:p>
            <a:pPr algn="just" rtl="1">
              <a:lnSpc>
                <a:spcPct val="150000"/>
              </a:lnSpc>
            </a:pPr>
            <a:r>
              <a:rPr lang="fa-IR" b="1" dirty="0" smtClean="0">
                <a:latin typeface="Algerian" pitchFamily="82" charset="0"/>
                <a:cs typeface="B Nazanin" pitchFamily="2" charset="-78"/>
              </a:rPr>
              <a:t>5- </a:t>
            </a:r>
            <a:r>
              <a:rPr lang="fa-IR" b="1" dirty="0">
                <a:latin typeface="Algerian" pitchFamily="82" charset="0"/>
                <a:cs typeface="B Nazanin" pitchFamily="2" charset="-78"/>
              </a:rPr>
              <a:t>نمودار </a:t>
            </a:r>
            <a:r>
              <a:rPr lang="fa-IR" b="1" dirty="0" smtClean="0">
                <a:latin typeface="Algerian" pitchFamily="82" charset="0"/>
                <a:cs typeface="B Nazanin" pitchFamily="2" charset="-78"/>
              </a:rPr>
              <a:t>هیسوگرام</a:t>
            </a:r>
          </a:p>
          <a:p>
            <a:pPr algn="just" rtl="1">
              <a:lnSpc>
                <a:spcPct val="150000"/>
              </a:lnSpc>
            </a:pPr>
            <a:r>
              <a:rPr lang="fa-IR" b="1" dirty="0" smtClean="0">
                <a:latin typeface="Algerian" pitchFamily="82" charset="0"/>
                <a:cs typeface="B Nazanin" pitchFamily="2" charset="-78"/>
              </a:rPr>
              <a:t>6- </a:t>
            </a:r>
            <a:r>
              <a:rPr lang="fa-IR" b="1" dirty="0">
                <a:latin typeface="Algerian" pitchFamily="82" charset="0"/>
                <a:cs typeface="B Nazanin" pitchFamily="2" charset="-78"/>
              </a:rPr>
              <a:t>برگه </a:t>
            </a:r>
            <a:r>
              <a:rPr lang="fa-IR" b="1" dirty="0" smtClean="0">
                <a:latin typeface="Algerian" pitchFamily="82" charset="0"/>
                <a:cs typeface="B Nazanin" pitchFamily="2" charset="-78"/>
              </a:rPr>
              <a:t>کنترل</a:t>
            </a:r>
            <a:endParaRPr lang="fa-IR" b="1" dirty="0">
              <a:latin typeface="Algerian" pitchFamily="82" charset="0"/>
              <a:cs typeface="B Nazanin" pitchFamily="2" charset="-78"/>
            </a:endParaRPr>
          </a:p>
          <a:p>
            <a:pPr algn="just" rtl="1">
              <a:lnSpc>
                <a:spcPct val="150000"/>
              </a:lnSpc>
            </a:pPr>
            <a:r>
              <a:rPr lang="fa-IR" b="1" dirty="0" smtClean="0">
                <a:latin typeface="Algerian" pitchFamily="82" charset="0"/>
                <a:cs typeface="B Nazanin" pitchFamily="2" charset="-78"/>
              </a:rPr>
              <a:t>7- </a:t>
            </a:r>
            <a:r>
              <a:rPr lang="fa-IR" b="1" dirty="0">
                <a:latin typeface="Algerian" pitchFamily="82" charset="0"/>
                <a:cs typeface="B Nazanin" pitchFamily="2" charset="-78"/>
              </a:rPr>
              <a:t>نمودار </a:t>
            </a:r>
            <a:r>
              <a:rPr lang="fa-IR" b="1" dirty="0" smtClean="0">
                <a:latin typeface="Algerian" pitchFamily="82" charset="0"/>
                <a:cs typeface="B Nazanin" pitchFamily="2" charset="-78"/>
              </a:rPr>
              <a:t>پراکندگی</a:t>
            </a:r>
            <a:endParaRPr lang="fa-IR" b="1" dirty="0">
              <a:latin typeface="Algerian" pitchFamily="82" charset="0"/>
              <a:cs typeface="B Nazanin" pitchFamily="2" charset="-78"/>
            </a:endParaRPr>
          </a:p>
        </p:txBody>
      </p:sp>
      <p:sp>
        <p:nvSpPr>
          <p:cNvPr id="6" name="Rectangle 3"/>
          <p:cNvSpPr>
            <a:spLocks noChangeArrowheads="1"/>
          </p:cNvSpPr>
          <p:nvPr/>
        </p:nvSpPr>
        <p:spPr bwMode="auto">
          <a:xfrm>
            <a:off x="4267200" y="1371600"/>
            <a:ext cx="4648200" cy="2862322"/>
          </a:xfrm>
          <a:prstGeom prst="rect">
            <a:avLst/>
          </a:prstGeom>
          <a:noFill/>
          <a:ln w="9525">
            <a:noFill/>
            <a:miter lim="800000"/>
            <a:headEnd/>
            <a:tailEnd/>
          </a:ln>
        </p:spPr>
        <p:txBody>
          <a:bodyPr wrap="square">
            <a:spAutoFit/>
          </a:bodyPr>
          <a:lstStyle/>
          <a:p>
            <a:pPr algn="just" rtl="1">
              <a:lnSpc>
                <a:spcPct val="150000"/>
              </a:lnSpc>
            </a:pPr>
            <a:r>
              <a:rPr lang="fa-IR" b="1" dirty="0" smtClean="0">
                <a:latin typeface="Algerian" pitchFamily="82" charset="0"/>
                <a:cs typeface="B Nazanin" pitchFamily="2" charset="-78"/>
              </a:rPr>
              <a:t>1- نمودار کنترل </a:t>
            </a:r>
            <a:endParaRPr lang="en-US" b="1" dirty="0" smtClean="0">
              <a:latin typeface="Algerian" pitchFamily="82" charset="0"/>
              <a:cs typeface="B Nazanin" pitchFamily="2" charset="-78"/>
            </a:endParaRPr>
          </a:p>
          <a:p>
            <a:pPr algn="just" rtl="1">
              <a:lnSpc>
                <a:spcPct val="150000"/>
              </a:lnSpc>
            </a:pPr>
            <a:r>
              <a:rPr lang="fa-IR" b="1" dirty="0" smtClean="0">
                <a:latin typeface="Algerian" pitchFamily="82" charset="0"/>
                <a:cs typeface="B Nazanin" pitchFamily="2" charset="-78"/>
              </a:rPr>
              <a:t>2- </a:t>
            </a:r>
            <a:r>
              <a:rPr lang="fa-IR" b="1" dirty="0">
                <a:latin typeface="Algerian" pitchFamily="82" charset="0"/>
                <a:cs typeface="B Nazanin" pitchFamily="2" charset="-78"/>
              </a:rPr>
              <a:t>نمودار </a:t>
            </a:r>
            <a:r>
              <a:rPr lang="fa-IR" b="1" dirty="0" smtClean="0">
                <a:latin typeface="Algerian" pitchFamily="82" charset="0"/>
                <a:cs typeface="B Nazanin" pitchFamily="2" charset="-78"/>
              </a:rPr>
              <a:t>پارتو</a:t>
            </a:r>
          </a:p>
          <a:p>
            <a:pPr algn="just" rtl="1">
              <a:lnSpc>
                <a:spcPct val="150000"/>
              </a:lnSpc>
            </a:pPr>
            <a:r>
              <a:rPr lang="fa-IR" b="1" dirty="0" smtClean="0">
                <a:latin typeface="Algerian" pitchFamily="82" charset="0"/>
                <a:cs typeface="B Nazanin" pitchFamily="2" charset="-78"/>
              </a:rPr>
              <a:t>3- </a:t>
            </a:r>
            <a:r>
              <a:rPr lang="fa-IR" b="1" dirty="0">
                <a:latin typeface="Algerian" pitchFamily="82" charset="0"/>
                <a:cs typeface="B Nazanin" pitchFamily="2" charset="-78"/>
              </a:rPr>
              <a:t>نمودار علت و معلول </a:t>
            </a:r>
            <a:r>
              <a:rPr lang="fa-IR" b="1" dirty="0" smtClean="0">
                <a:latin typeface="Algerian" pitchFamily="82" charset="0"/>
                <a:cs typeface="B Nazanin" pitchFamily="2" charset="-78"/>
              </a:rPr>
              <a:t>(استخوان ماهی)</a:t>
            </a:r>
          </a:p>
          <a:p>
            <a:pPr algn="just" rtl="1">
              <a:lnSpc>
                <a:spcPct val="150000"/>
              </a:lnSpc>
            </a:pPr>
            <a:r>
              <a:rPr lang="fa-IR" b="1" dirty="0" smtClean="0">
                <a:latin typeface="Algerian" pitchFamily="82" charset="0"/>
                <a:cs typeface="B Nazanin" pitchFamily="2" charset="-78"/>
              </a:rPr>
              <a:t>4- نمودار تمرکز نقصها</a:t>
            </a:r>
          </a:p>
          <a:p>
            <a:pPr algn="just" rtl="1">
              <a:lnSpc>
                <a:spcPct val="150000"/>
              </a:lnSpc>
            </a:pPr>
            <a:endParaRPr lang="en-US" b="1" dirty="0">
              <a:latin typeface="Algerian" pitchFamily="82" charset="0"/>
              <a:cs typeface="B Nazanin" pitchFamily="2" charset="-78"/>
            </a:endParaRPr>
          </a:p>
        </p:txBody>
      </p:sp>
    </p:spTree>
  </p:cSld>
  <p:clrMapOvr>
    <a:masterClrMapping/>
  </p:clrMapOvr>
  <p:transition spd="slow">
    <p:blind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27" name="Rectangle 26"/>
          <p:cNvSpPr/>
          <p:nvPr/>
        </p:nvSpPr>
        <p:spPr>
          <a:xfrm>
            <a:off x="137160" y="1885414"/>
            <a:ext cx="8915400" cy="3600986"/>
          </a:xfrm>
          <a:prstGeom prst="rect">
            <a:avLst/>
          </a:prstGeom>
        </p:spPr>
        <p:txBody>
          <a:bodyPr wrap="square">
            <a:spAutoFit/>
          </a:bodyPr>
          <a:lstStyle/>
          <a:p>
            <a:pPr marL="342900" indent="-342900" algn="just" rtl="1">
              <a:lnSpc>
                <a:spcPct val="190000"/>
              </a:lnSpc>
              <a:spcBef>
                <a:spcPct val="20000"/>
              </a:spcBef>
              <a:buClr>
                <a:schemeClr val="folHlink"/>
              </a:buClr>
              <a:buSzPct val="60000"/>
            </a:pPr>
            <a:r>
              <a:rPr lang="ar-SA" kern="0" dirty="0" smtClean="0">
                <a:latin typeface="+mn-lt"/>
                <a:cs typeface="B Zar" pitchFamily="2" charset="-78"/>
              </a:rPr>
              <a:t>در مراحل اوليه كنترل و بهبود فرآيندها؛ غالباً جمع‌آوري داده‌هاي مورد نياز درباره فرآيند مورد مطالعه؛ ضروري مي‌باشد. برگه‌هاي ثبت داده‌ها براي شكل دادن به داده‌هاي جمع‌آوري شده در قالبي معين استفاده مي‌شوند تا بتوان به سادگي از داده‌ها استفاده و آنها را تحليل نمود. برگه‌هاي ثبت داده‌ها نقش بسزائي در اجرا ابزارها و تكنيكهاي كنترل كيفيت و بهبود فرآيندها به ويژه </a:t>
            </a:r>
            <a:r>
              <a:rPr lang="en-US" kern="0" dirty="0" smtClean="0">
                <a:latin typeface="+mn-lt"/>
                <a:cs typeface="B Zar" pitchFamily="2" charset="-78"/>
              </a:rPr>
              <a:t>SPC</a:t>
            </a:r>
            <a:r>
              <a:rPr lang="fa-IR" kern="0" dirty="0" smtClean="0">
                <a:latin typeface="+mn-lt"/>
                <a:cs typeface="B Zar" pitchFamily="2" charset="-78"/>
              </a:rPr>
              <a:t> ايفا مي‌كند. </a:t>
            </a:r>
            <a:endParaRPr lang="en-US" kern="0" dirty="0" smtClean="0">
              <a:latin typeface="+mn-lt"/>
              <a:cs typeface="B Zar" pitchFamily="2" charset="-78"/>
            </a:endParaRPr>
          </a:p>
        </p:txBody>
      </p:sp>
      <p:sp>
        <p:nvSpPr>
          <p:cNvPr id="6"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ابزارهای هفتگانه کنترل فرآیند آماری (</a:t>
            </a:r>
            <a:r>
              <a:rPr lang="en-US"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SPC</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7" name="Rectangle 3"/>
          <p:cNvSpPr>
            <a:spLocks noChangeArrowheads="1"/>
          </p:cNvSpPr>
          <p:nvPr/>
        </p:nvSpPr>
        <p:spPr bwMode="auto">
          <a:xfrm>
            <a:off x="381000" y="1143000"/>
            <a:ext cx="8153400" cy="600164"/>
          </a:xfrm>
          <a:prstGeom prst="rect">
            <a:avLst/>
          </a:prstGeom>
          <a:noFill/>
          <a:ln w="9525">
            <a:noFill/>
            <a:miter lim="800000"/>
            <a:headEnd/>
            <a:tailEnd/>
          </a:ln>
        </p:spPr>
        <p:txBody>
          <a:bodyPr>
            <a:spAutoFit/>
          </a:bodyPr>
          <a:lstStyle/>
          <a:p>
            <a:pPr algn="just" rtl="1">
              <a:lnSpc>
                <a:spcPct val="150000"/>
              </a:lnSpc>
            </a:pPr>
            <a:r>
              <a:rPr lang="fa-IR" b="1" dirty="0" smtClean="0">
                <a:solidFill>
                  <a:srgbClr val="000099"/>
                </a:solidFill>
                <a:cs typeface="B Nazanin" pitchFamily="2" charset="-78"/>
              </a:rPr>
              <a:t>1– برگه کنترل</a:t>
            </a:r>
            <a:endParaRPr lang="fa-IR" b="1" dirty="0">
              <a:solidFill>
                <a:srgbClr val="000099"/>
              </a:solidFill>
              <a:cs typeface="B Nazanin" pitchFamily="2" charset="-78"/>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9" name="Rectangle 3"/>
          <p:cNvSpPr>
            <a:spLocks noChangeArrowheads="1"/>
          </p:cNvSpPr>
          <p:nvPr/>
        </p:nvSpPr>
        <p:spPr bwMode="auto">
          <a:xfrm>
            <a:off x="152400" y="1357729"/>
            <a:ext cx="8839200" cy="4801314"/>
          </a:xfrm>
          <a:prstGeom prst="rect">
            <a:avLst/>
          </a:prstGeom>
          <a:noFill/>
          <a:ln w="9525">
            <a:noFill/>
            <a:miter lim="800000"/>
            <a:headEnd/>
            <a:tailEnd/>
          </a:ln>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just" rtl="1">
              <a:lnSpc>
                <a:spcPct val="150000"/>
              </a:lnSpc>
              <a:buFont typeface="Wingdings" pitchFamily="2" charset="2"/>
              <a:buNone/>
            </a:pPr>
            <a:r>
              <a:rPr lang="fa-IR" sz="3400" dirty="0">
                <a:ln w="11430"/>
                <a:solidFill>
                  <a:srgbClr val="008000"/>
                </a:solidFill>
                <a:cs typeface="B Titr" pitchFamily="2" charset="-78"/>
              </a:rPr>
              <a:t>فصل </a:t>
            </a:r>
            <a:r>
              <a:rPr lang="fa-IR" sz="3400" dirty="0" smtClean="0">
                <a:ln w="11430"/>
                <a:solidFill>
                  <a:srgbClr val="008000"/>
                </a:solidFill>
                <a:cs typeface="B Titr" pitchFamily="2" charset="-78"/>
              </a:rPr>
              <a:t>اول: </a:t>
            </a:r>
            <a:r>
              <a:rPr lang="fa-IR" sz="2800" dirty="0" smtClean="0">
                <a:ln w="24500" cmpd="dbl">
                  <a:solidFill>
                    <a:schemeClr val="accent2">
                      <a:shade val="85000"/>
                      <a:satMod val="155000"/>
                    </a:schemeClr>
                  </a:solidFill>
                  <a:prstDash val="solid"/>
                  <a:miter lim="800000"/>
                </a:ln>
                <a:solidFill>
                  <a:srgbClr val="0033CC"/>
                </a:solidFill>
                <a:cs typeface="B Zar" pitchFamily="2" charset="-78"/>
              </a:rPr>
              <a:t>بهبود کیفیت در محیط های تجاری مدرن</a:t>
            </a:r>
            <a:endParaRPr lang="fa-IR" sz="2800" dirty="0">
              <a:ln w="24500" cmpd="dbl">
                <a:solidFill>
                  <a:schemeClr val="accent2">
                    <a:shade val="85000"/>
                    <a:satMod val="155000"/>
                  </a:schemeClr>
                </a:solidFill>
                <a:prstDash val="solid"/>
                <a:miter lim="800000"/>
              </a:ln>
              <a:solidFill>
                <a:srgbClr val="0033CC"/>
              </a:solidFill>
              <a:cs typeface="B Zar" pitchFamily="2" charset="-78"/>
            </a:endParaRPr>
          </a:p>
          <a:p>
            <a:pPr algn="just" rtl="1">
              <a:lnSpc>
                <a:spcPct val="150000"/>
              </a:lnSpc>
              <a:buFont typeface="Wingdings" pitchFamily="2" charset="2"/>
              <a:buNone/>
            </a:pPr>
            <a:r>
              <a:rPr lang="fa-IR" sz="3400" dirty="0">
                <a:ln w="11430"/>
                <a:solidFill>
                  <a:srgbClr val="008000"/>
                </a:solidFill>
                <a:cs typeface="B Titr" pitchFamily="2" charset="-78"/>
              </a:rPr>
              <a:t>فصل پنجم: </a:t>
            </a:r>
            <a:r>
              <a:rPr lang="fa-IR" sz="2800" dirty="0" smtClean="0">
                <a:ln w="24500" cmpd="dbl">
                  <a:solidFill>
                    <a:schemeClr val="accent2">
                      <a:shade val="85000"/>
                      <a:satMod val="155000"/>
                    </a:schemeClr>
                  </a:solidFill>
                  <a:prstDash val="solid"/>
                  <a:miter lim="800000"/>
                </a:ln>
                <a:solidFill>
                  <a:srgbClr val="0033CC"/>
                </a:solidFill>
                <a:cs typeface="B Zar" pitchFamily="2" charset="-78"/>
              </a:rPr>
              <a:t>روش ها و فلسفه کنترل فرایند آماری</a:t>
            </a:r>
            <a:endParaRPr lang="fa-IR" sz="2800" dirty="0">
              <a:ln w="24500" cmpd="dbl">
                <a:solidFill>
                  <a:schemeClr val="accent2">
                    <a:shade val="85000"/>
                    <a:satMod val="155000"/>
                  </a:schemeClr>
                </a:solidFill>
                <a:prstDash val="solid"/>
                <a:miter lim="800000"/>
              </a:ln>
              <a:solidFill>
                <a:srgbClr val="0033CC"/>
              </a:solidFill>
              <a:cs typeface="B Zar" pitchFamily="2" charset="-78"/>
            </a:endParaRPr>
          </a:p>
          <a:p>
            <a:pPr algn="just" rtl="1">
              <a:lnSpc>
                <a:spcPct val="150000"/>
              </a:lnSpc>
              <a:buFont typeface="Wingdings" pitchFamily="2" charset="2"/>
              <a:buNone/>
            </a:pPr>
            <a:r>
              <a:rPr lang="fa-IR" sz="3400" dirty="0">
                <a:ln w="11430"/>
                <a:solidFill>
                  <a:srgbClr val="008000"/>
                </a:solidFill>
                <a:cs typeface="B Titr" pitchFamily="2" charset="-78"/>
              </a:rPr>
              <a:t>فصل ششم: </a:t>
            </a:r>
            <a:r>
              <a:rPr lang="fa-IR" sz="2800" dirty="0">
                <a:ln w="24500" cmpd="dbl">
                  <a:solidFill>
                    <a:schemeClr val="accent2">
                      <a:shade val="85000"/>
                      <a:satMod val="155000"/>
                    </a:schemeClr>
                  </a:solidFill>
                  <a:prstDash val="solid"/>
                  <a:miter lim="800000"/>
                </a:ln>
                <a:solidFill>
                  <a:srgbClr val="0033CC"/>
                </a:solidFill>
                <a:cs typeface="B Zar" pitchFamily="2" charset="-78"/>
              </a:rPr>
              <a:t>نمودارهای کنترل برای مشخصه های </a:t>
            </a:r>
            <a:r>
              <a:rPr lang="fa-IR" sz="2800" dirty="0" smtClean="0">
                <a:ln w="24500" cmpd="dbl">
                  <a:solidFill>
                    <a:schemeClr val="accent2">
                      <a:shade val="85000"/>
                      <a:satMod val="155000"/>
                    </a:schemeClr>
                  </a:solidFill>
                  <a:prstDash val="solid"/>
                  <a:miter lim="800000"/>
                </a:ln>
                <a:solidFill>
                  <a:srgbClr val="0033CC"/>
                </a:solidFill>
                <a:cs typeface="B Zar" pitchFamily="2" charset="-78"/>
              </a:rPr>
              <a:t>متغیر</a:t>
            </a:r>
            <a:endParaRPr lang="fa-IR" sz="2800" dirty="0">
              <a:ln w="24500" cmpd="dbl">
                <a:solidFill>
                  <a:schemeClr val="accent2">
                    <a:shade val="85000"/>
                    <a:satMod val="155000"/>
                  </a:schemeClr>
                </a:solidFill>
                <a:prstDash val="solid"/>
                <a:miter lim="800000"/>
              </a:ln>
              <a:solidFill>
                <a:srgbClr val="0033CC"/>
              </a:solidFill>
              <a:cs typeface="B Zar" pitchFamily="2" charset="-78"/>
            </a:endParaRPr>
          </a:p>
          <a:p>
            <a:pPr algn="just" rtl="1">
              <a:lnSpc>
                <a:spcPct val="150000"/>
              </a:lnSpc>
              <a:buFont typeface="Wingdings" pitchFamily="2" charset="2"/>
              <a:buNone/>
            </a:pPr>
            <a:r>
              <a:rPr lang="fa-IR" sz="3400" dirty="0">
                <a:ln w="11430"/>
                <a:solidFill>
                  <a:srgbClr val="008000"/>
                </a:solidFill>
                <a:cs typeface="B Titr" pitchFamily="2" charset="-78"/>
              </a:rPr>
              <a:t>فصل </a:t>
            </a:r>
            <a:r>
              <a:rPr lang="fa-IR" sz="3400" dirty="0" smtClean="0">
                <a:ln w="11430"/>
                <a:solidFill>
                  <a:srgbClr val="008000"/>
                </a:solidFill>
                <a:cs typeface="B Titr" pitchFamily="2" charset="-78"/>
              </a:rPr>
              <a:t>هفتم</a:t>
            </a:r>
            <a:r>
              <a:rPr lang="fa-IR" sz="3400" dirty="0">
                <a:ln w="11430"/>
                <a:solidFill>
                  <a:srgbClr val="008000"/>
                </a:solidFill>
                <a:cs typeface="B Titr" pitchFamily="2" charset="-78"/>
              </a:rPr>
              <a:t>: </a:t>
            </a:r>
            <a:r>
              <a:rPr lang="fa-IR" sz="2800" dirty="0" smtClean="0">
                <a:ln w="24500" cmpd="dbl">
                  <a:solidFill>
                    <a:schemeClr val="accent2">
                      <a:shade val="85000"/>
                      <a:satMod val="155000"/>
                    </a:schemeClr>
                  </a:solidFill>
                  <a:prstDash val="solid"/>
                  <a:miter lim="800000"/>
                </a:ln>
                <a:solidFill>
                  <a:srgbClr val="0033CC"/>
                </a:solidFill>
                <a:cs typeface="B Zar" pitchFamily="2" charset="-78"/>
              </a:rPr>
              <a:t>نمودارهای کنترل برای مشخصه های وصفی</a:t>
            </a:r>
          </a:p>
          <a:p>
            <a:pPr algn="just" rtl="1">
              <a:lnSpc>
                <a:spcPct val="150000"/>
              </a:lnSpc>
              <a:buFont typeface="Wingdings" pitchFamily="2" charset="2"/>
              <a:buNone/>
            </a:pPr>
            <a:r>
              <a:rPr lang="fa-IR" sz="3400" dirty="0" smtClean="0">
                <a:ln w="11430"/>
                <a:solidFill>
                  <a:srgbClr val="008000"/>
                </a:solidFill>
                <a:cs typeface="B Titr" pitchFamily="2" charset="-78"/>
              </a:rPr>
              <a:t>فصل هشتم: </a:t>
            </a:r>
            <a:r>
              <a:rPr lang="fa-IR" sz="2800" dirty="0" smtClean="0">
                <a:ln w="24500" cmpd="dbl">
                  <a:solidFill>
                    <a:schemeClr val="accent2">
                      <a:shade val="85000"/>
                      <a:satMod val="155000"/>
                    </a:schemeClr>
                  </a:solidFill>
                  <a:prstDash val="solid"/>
                  <a:miter lim="800000"/>
                </a:ln>
                <a:solidFill>
                  <a:srgbClr val="0033CC"/>
                </a:solidFill>
                <a:cs typeface="B Zar" pitchFamily="2" charset="-78"/>
              </a:rPr>
              <a:t>تحلیل قابلیت فرآیند و سیستم اندازه گیری</a:t>
            </a:r>
            <a:endParaRPr lang="fa-IR" sz="2800" dirty="0">
              <a:ln w="24500" cmpd="dbl">
                <a:solidFill>
                  <a:schemeClr val="accent2">
                    <a:shade val="85000"/>
                    <a:satMod val="155000"/>
                  </a:schemeClr>
                </a:solidFill>
                <a:prstDash val="solid"/>
                <a:miter lim="800000"/>
              </a:ln>
              <a:solidFill>
                <a:srgbClr val="0033CC"/>
              </a:solidFill>
              <a:cs typeface="B Zar" pitchFamily="2" charset="-78"/>
            </a:endParaRPr>
          </a:p>
          <a:p>
            <a:pPr algn="just" rtl="1">
              <a:lnSpc>
                <a:spcPct val="150000"/>
              </a:lnSpc>
              <a:buFont typeface="Wingdings" pitchFamily="2" charset="2"/>
              <a:buNone/>
            </a:pPr>
            <a:r>
              <a:rPr lang="fa-IR" sz="3400" dirty="0">
                <a:ln w="11430"/>
                <a:solidFill>
                  <a:srgbClr val="008000"/>
                </a:solidFill>
                <a:cs typeface="B Titr" pitchFamily="2" charset="-78"/>
              </a:rPr>
              <a:t>فصل </a:t>
            </a:r>
            <a:r>
              <a:rPr lang="fa-IR" sz="3400" dirty="0" smtClean="0">
                <a:ln w="11430"/>
                <a:solidFill>
                  <a:srgbClr val="008000"/>
                </a:solidFill>
                <a:cs typeface="B Titr" pitchFamily="2" charset="-78"/>
              </a:rPr>
              <a:t>یازدهم: </a:t>
            </a:r>
            <a:r>
              <a:rPr lang="fa-IR" sz="2800" dirty="0" smtClean="0">
                <a:ln w="24500" cmpd="dbl">
                  <a:solidFill>
                    <a:schemeClr val="accent2">
                      <a:shade val="85000"/>
                      <a:satMod val="155000"/>
                    </a:schemeClr>
                  </a:solidFill>
                  <a:prstDash val="solid"/>
                  <a:miter lim="800000"/>
                </a:ln>
                <a:solidFill>
                  <a:srgbClr val="0033CC"/>
                </a:solidFill>
                <a:cs typeface="B Zar" pitchFamily="2" charset="-78"/>
              </a:rPr>
              <a:t>نمونه </a:t>
            </a:r>
            <a:r>
              <a:rPr lang="fa-IR" sz="2800" dirty="0">
                <a:ln w="24500" cmpd="dbl">
                  <a:solidFill>
                    <a:schemeClr val="accent2">
                      <a:shade val="85000"/>
                      <a:satMod val="155000"/>
                    </a:schemeClr>
                  </a:solidFill>
                  <a:prstDash val="solid"/>
                  <a:miter lim="800000"/>
                </a:ln>
                <a:solidFill>
                  <a:srgbClr val="0033CC"/>
                </a:solidFill>
                <a:cs typeface="B Zar" pitchFamily="2" charset="-78"/>
              </a:rPr>
              <a:t>گیری </a:t>
            </a:r>
            <a:r>
              <a:rPr lang="fa-IR" sz="2800" dirty="0" smtClean="0">
                <a:ln w="24500" cmpd="dbl">
                  <a:solidFill>
                    <a:schemeClr val="accent2">
                      <a:shade val="85000"/>
                      <a:satMod val="155000"/>
                    </a:schemeClr>
                  </a:solidFill>
                  <a:prstDash val="solid"/>
                  <a:miter lim="800000"/>
                </a:ln>
                <a:solidFill>
                  <a:srgbClr val="0033CC"/>
                </a:solidFill>
                <a:cs typeface="B Zar" pitchFamily="2" charset="-78"/>
              </a:rPr>
              <a:t>پذیرش انباشته به انباشته برای مشخصه های وصفی</a:t>
            </a:r>
            <a:endParaRPr lang="fa-IR" sz="2800" dirty="0">
              <a:ln w="24500" cmpd="dbl">
                <a:solidFill>
                  <a:schemeClr val="accent2">
                    <a:shade val="85000"/>
                    <a:satMod val="155000"/>
                  </a:schemeClr>
                </a:solidFill>
                <a:prstDash val="solid"/>
                <a:miter lim="800000"/>
              </a:ln>
              <a:solidFill>
                <a:srgbClr val="0033CC"/>
              </a:solidFill>
              <a:cs typeface="B Zar" pitchFamily="2" charset="-78"/>
            </a:endParaRPr>
          </a:p>
        </p:txBody>
      </p:sp>
      <p:sp>
        <p:nvSpPr>
          <p:cNvPr id="7171" name="Rectangle 4"/>
          <p:cNvSpPr>
            <a:spLocks noChangeArrowheads="1"/>
          </p:cNvSpPr>
          <p:nvPr/>
        </p:nvSpPr>
        <p:spPr bwMode="auto">
          <a:xfrm>
            <a:off x="684213" y="188913"/>
            <a:ext cx="7772400" cy="606425"/>
          </a:xfrm>
          <a:prstGeom prst="rect">
            <a:avLst/>
          </a:prstGeom>
          <a:noFill/>
          <a:ln w="9525">
            <a:noFill/>
            <a:miter lim="800000"/>
            <a:headEnd/>
            <a:tailEnd/>
          </a:ln>
        </p:spPr>
        <p:txBody>
          <a:bodyPr anchor="ctr"/>
          <a:lstStyle/>
          <a:p>
            <a:pPr algn="ctr"/>
            <a:r>
              <a:rPr lang="fa-IR" sz="4800" b="1" dirty="0">
                <a:solidFill>
                  <a:srgbClr val="800080"/>
                </a:solidFill>
                <a:latin typeface="Arial" charset="0"/>
                <a:cs typeface="B Titr" pitchFamily="2" charset="-78"/>
              </a:rPr>
              <a:t>موضوعات درس</a:t>
            </a:r>
            <a:endParaRPr lang="en-US" sz="4800" b="1" dirty="0">
              <a:solidFill>
                <a:srgbClr val="800080"/>
              </a:solidFill>
              <a:latin typeface="Arial" charset="0"/>
              <a:cs typeface="B Titr" pitchFamily="2" charset="-78"/>
            </a:endParaRPr>
          </a:p>
        </p:txBody>
      </p:sp>
      <p:sp>
        <p:nvSpPr>
          <p:cNvPr id="7172" name="Line 5"/>
          <p:cNvSpPr>
            <a:spLocks noChangeShapeType="1"/>
          </p:cNvSpPr>
          <p:nvPr/>
        </p:nvSpPr>
        <p:spPr bwMode="auto">
          <a:xfrm flipH="1">
            <a:off x="0" y="990600"/>
            <a:ext cx="9144000" cy="0"/>
          </a:xfrm>
          <a:prstGeom prst="line">
            <a:avLst/>
          </a:prstGeom>
          <a:noFill/>
          <a:ln w="101600" cmpd="thickThin">
            <a:solidFill>
              <a:srgbClr val="800000"/>
            </a:solidFill>
            <a:round/>
            <a:headEnd/>
            <a:tailEnd/>
          </a:ln>
        </p:spPr>
        <p:txBody>
          <a:bodyPr/>
          <a:lstStyle/>
          <a:p>
            <a:endParaRPr 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9779">
                                            <p:txEl>
                                              <p:pRg st="0" end="0"/>
                                            </p:txEl>
                                          </p:spTgt>
                                        </p:tgtEl>
                                        <p:attrNameLst>
                                          <p:attrName>style.visibility</p:attrName>
                                        </p:attrNameLst>
                                      </p:cBhvr>
                                      <p:to>
                                        <p:strVal val="visible"/>
                                      </p:to>
                                    </p:set>
                                    <p:animEffect transition="in" filter="fade">
                                      <p:cBhvr>
                                        <p:cTn id="7" dur="2000"/>
                                        <p:tgtEl>
                                          <p:spTgt spid="4597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500"/>
                                  </p:stCondLst>
                                  <p:childTnLst>
                                    <p:set>
                                      <p:cBhvr>
                                        <p:cTn id="11" dur="1" fill="hold">
                                          <p:stCondLst>
                                            <p:cond delay="0"/>
                                          </p:stCondLst>
                                        </p:cTn>
                                        <p:tgtEl>
                                          <p:spTgt spid="459779">
                                            <p:txEl>
                                              <p:pRg st="1" end="1"/>
                                            </p:txEl>
                                          </p:spTgt>
                                        </p:tgtEl>
                                        <p:attrNameLst>
                                          <p:attrName>style.visibility</p:attrName>
                                        </p:attrNameLst>
                                      </p:cBhvr>
                                      <p:to>
                                        <p:strVal val="visible"/>
                                      </p:to>
                                    </p:set>
                                    <p:animEffect transition="in" filter="fade">
                                      <p:cBhvr>
                                        <p:cTn id="12" dur="1000"/>
                                        <p:tgtEl>
                                          <p:spTgt spid="4597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1000"/>
                                  </p:stCondLst>
                                  <p:childTnLst>
                                    <p:set>
                                      <p:cBhvr>
                                        <p:cTn id="16" dur="1" fill="hold">
                                          <p:stCondLst>
                                            <p:cond delay="0"/>
                                          </p:stCondLst>
                                        </p:cTn>
                                        <p:tgtEl>
                                          <p:spTgt spid="459779">
                                            <p:txEl>
                                              <p:pRg st="2" end="2"/>
                                            </p:txEl>
                                          </p:spTgt>
                                        </p:tgtEl>
                                        <p:attrNameLst>
                                          <p:attrName>style.visibility</p:attrName>
                                        </p:attrNameLst>
                                      </p:cBhvr>
                                      <p:to>
                                        <p:strVal val="visible"/>
                                      </p:to>
                                    </p:set>
                                    <p:animEffect transition="in" filter="fade">
                                      <p:cBhvr>
                                        <p:cTn id="17" dur="2000"/>
                                        <p:tgtEl>
                                          <p:spTgt spid="4597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1000"/>
                                  </p:stCondLst>
                                  <p:childTnLst>
                                    <p:set>
                                      <p:cBhvr>
                                        <p:cTn id="21" dur="1" fill="hold">
                                          <p:stCondLst>
                                            <p:cond delay="0"/>
                                          </p:stCondLst>
                                        </p:cTn>
                                        <p:tgtEl>
                                          <p:spTgt spid="459779">
                                            <p:txEl>
                                              <p:pRg st="3" end="3"/>
                                            </p:txEl>
                                          </p:spTgt>
                                        </p:tgtEl>
                                        <p:attrNameLst>
                                          <p:attrName>style.visibility</p:attrName>
                                        </p:attrNameLst>
                                      </p:cBhvr>
                                      <p:to>
                                        <p:strVal val="visible"/>
                                      </p:to>
                                    </p:set>
                                    <p:animEffect transition="in" filter="fade">
                                      <p:cBhvr>
                                        <p:cTn id="22" dur="2000"/>
                                        <p:tgtEl>
                                          <p:spTgt spid="4597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1000"/>
                                  </p:stCondLst>
                                  <p:childTnLst>
                                    <p:set>
                                      <p:cBhvr>
                                        <p:cTn id="26" dur="1" fill="hold">
                                          <p:stCondLst>
                                            <p:cond delay="0"/>
                                          </p:stCondLst>
                                        </p:cTn>
                                        <p:tgtEl>
                                          <p:spTgt spid="459779">
                                            <p:txEl>
                                              <p:pRg st="4" end="4"/>
                                            </p:txEl>
                                          </p:spTgt>
                                        </p:tgtEl>
                                        <p:attrNameLst>
                                          <p:attrName>style.visibility</p:attrName>
                                        </p:attrNameLst>
                                      </p:cBhvr>
                                      <p:to>
                                        <p:strVal val="visible"/>
                                      </p:to>
                                    </p:set>
                                    <p:animEffect transition="in" filter="fade">
                                      <p:cBhvr>
                                        <p:cTn id="27" dur="2000"/>
                                        <p:tgtEl>
                                          <p:spTgt spid="45977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1000"/>
                                  </p:stCondLst>
                                  <p:childTnLst>
                                    <p:set>
                                      <p:cBhvr>
                                        <p:cTn id="31" dur="1" fill="hold">
                                          <p:stCondLst>
                                            <p:cond delay="0"/>
                                          </p:stCondLst>
                                        </p:cTn>
                                        <p:tgtEl>
                                          <p:spTgt spid="459779">
                                            <p:txEl>
                                              <p:pRg st="5" end="5"/>
                                            </p:txEl>
                                          </p:spTgt>
                                        </p:tgtEl>
                                        <p:attrNameLst>
                                          <p:attrName>style.visibility</p:attrName>
                                        </p:attrNameLst>
                                      </p:cBhvr>
                                      <p:to>
                                        <p:strVal val="visible"/>
                                      </p:to>
                                    </p:set>
                                    <p:animEffect transition="in" filter="fade">
                                      <p:cBhvr>
                                        <p:cTn id="32" dur="2000"/>
                                        <p:tgtEl>
                                          <p:spTgt spid="45977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9779"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graphicFrame>
        <p:nvGraphicFramePr>
          <p:cNvPr id="7" name="Object 2"/>
          <p:cNvGraphicFramePr>
            <a:graphicFrameLocks noChangeAspect="1"/>
          </p:cNvGraphicFramePr>
          <p:nvPr/>
        </p:nvGraphicFramePr>
        <p:xfrm>
          <a:off x="0" y="1981200"/>
          <a:ext cx="8880013" cy="48768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ابزارهای هفتگانه کنترل فرآیند آماری (</a:t>
            </a:r>
            <a:r>
              <a:rPr lang="en-US"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SPC</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 name="Rectangle 3"/>
          <p:cNvSpPr>
            <a:spLocks noChangeArrowheads="1"/>
          </p:cNvSpPr>
          <p:nvPr/>
        </p:nvSpPr>
        <p:spPr bwMode="auto">
          <a:xfrm>
            <a:off x="381000" y="1143000"/>
            <a:ext cx="8153400" cy="600164"/>
          </a:xfrm>
          <a:prstGeom prst="rect">
            <a:avLst/>
          </a:prstGeom>
          <a:noFill/>
          <a:ln w="9525">
            <a:noFill/>
            <a:miter lim="800000"/>
            <a:headEnd/>
            <a:tailEnd/>
          </a:ln>
        </p:spPr>
        <p:txBody>
          <a:bodyPr>
            <a:spAutoFit/>
          </a:bodyPr>
          <a:lstStyle/>
          <a:p>
            <a:pPr algn="just" rtl="1">
              <a:lnSpc>
                <a:spcPct val="150000"/>
              </a:lnSpc>
            </a:pPr>
            <a:r>
              <a:rPr lang="fa-IR" b="1" dirty="0" smtClean="0">
                <a:solidFill>
                  <a:srgbClr val="000099"/>
                </a:solidFill>
                <a:cs typeface="B Nazanin" pitchFamily="2" charset="-78"/>
              </a:rPr>
              <a:t>2– نمودار پاراتو</a:t>
            </a:r>
            <a:endParaRPr lang="fa-IR" b="1" dirty="0">
              <a:solidFill>
                <a:srgbClr val="000099"/>
              </a:solidFill>
              <a:cs typeface="B Nazanin" pitchFamily="2" charset="-78"/>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8" name="Oval 1028"/>
          <p:cNvSpPr>
            <a:spLocks noChangeArrowheads="1"/>
          </p:cNvSpPr>
          <p:nvPr/>
        </p:nvSpPr>
        <p:spPr bwMode="auto">
          <a:xfrm>
            <a:off x="7240588" y="3429000"/>
            <a:ext cx="1296000" cy="1295400"/>
          </a:xfrm>
          <a:prstGeom prst="ellipse">
            <a:avLst/>
          </a:prstGeom>
          <a:solidFill>
            <a:srgbClr val="CCFFFF"/>
          </a:solidFill>
          <a:ln w="9525">
            <a:solidFill>
              <a:schemeClr val="tx1"/>
            </a:solidFill>
            <a:miter lim="800000"/>
            <a:headEnd/>
            <a:tailEnd/>
          </a:ln>
          <a:effectLst/>
        </p:spPr>
        <p:txBody>
          <a:bodyPr wrap="none" anchor="ctr"/>
          <a:lstStyle/>
          <a:p>
            <a:pPr algn="ctr"/>
            <a:r>
              <a:rPr lang="fa-IR" dirty="0" smtClean="0">
                <a:solidFill>
                  <a:srgbClr val="FF0000"/>
                </a:solidFill>
                <a:cs typeface="B Zar" pitchFamily="2" charset="-78"/>
              </a:rPr>
              <a:t>شرح مشکل</a:t>
            </a:r>
            <a:endParaRPr lang="en-US" dirty="0">
              <a:solidFill>
                <a:srgbClr val="FF0000"/>
              </a:solidFill>
              <a:cs typeface="B Zar" pitchFamily="2" charset="-78"/>
            </a:endParaRPr>
          </a:p>
        </p:txBody>
      </p:sp>
      <p:sp>
        <p:nvSpPr>
          <p:cNvPr id="9" name="Line 1029"/>
          <p:cNvSpPr>
            <a:spLocks noChangeShapeType="1"/>
          </p:cNvSpPr>
          <p:nvPr/>
        </p:nvSpPr>
        <p:spPr bwMode="auto">
          <a:xfrm flipH="1">
            <a:off x="533400" y="4114800"/>
            <a:ext cx="6707188" cy="0"/>
          </a:xfrm>
          <a:prstGeom prst="line">
            <a:avLst/>
          </a:prstGeom>
          <a:noFill/>
          <a:ln w="9525">
            <a:solidFill>
              <a:schemeClr val="tx1"/>
            </a:solidFill>
            <a:miter lim="800000"/>
            <a:headEnd/>
            <a:tailEnd/>
          </a:ln>
          <a:effectLst/>
        </p:spPr>
        <p:txBody>
          <a:bodyPr wrap="none"/>
          <a:lstStyle/>
          <a:p>
            <a:endParaRPr lang="en-US"/>
          </a:p>
        </p:txBody>
      </p:sp>
      <p:sp>
        <p:nvSpPr>
          <p:cNvPr id="10" name="Line 1030"/>
          <p:cNvSpPr>
            <a:spLocks noChangeShapeType="1"/>
          </p:cNvSpPr>
          <p:nvPr/>
        </p:nvSpPr>
        <p:spPr bwMode="auto">
          <a:xfrm flipH="1">
            <a:off x="5259388" y="4114800"/>
            <a:ext cx="990600" cy="1219200"/>
          </a:xfrm>
          <a:prstGeom prst="line">
            <a:avLst/>
          </a:prstGeom>
          <a:noFill/>
          <a:ln w="9525">
            <a:solidFill>
              <a:schemeClr val="tx1"/>
            </a:solidFill>
            <a:miter lim="800000"/>
            <a:headEnd/>
            <a:tailEnd/>
          </a:ln>
          <a:effectLst/>
        </p:spPr>
        <p:txBody>
          <a:bodyPr wrap="none"/>
          <a:lstStyle/>
          <a:p>
            <a:endParaRPr lang="en-US"/>
          </a:p>
        </p:txBody>
      </p:sp>
      <p:sp>
        <p:nvSpPr>
          <p:cNvPr id="11" name="Line 1031"/>
          <p:cNvSpPr>
            <a:spLocks noChangeShapeType="1"/>
          </p:cNvSpPr>
          <p:nvPr/>
        </p:nvSpPr>
        <p:spPr bwMode="auto">
          <a:xfrm flipH="1" flipV="1">
            <a:off x="5943599" y="3124200"/>
            <a:ext cx="838200" cy="990600"/>
          </a:xfrm>
          <a:prstGeom prst="line">
            <a:avLst/>
          </a:prstGeom>
          <a:noFill/>
          <a:ln w="9525">
            <a:solidFill>
              <a:schemeClr val="tx1"/>
            </a:solidFill>
            <a:miter lim="800000"/>
            <a:headEnd/>
            <a:tailEnd/>
          </a:ln>
          <a:effectLst/>
        </p:spPr>
        <p:txBody>
          <a:bodyPr wrap="none"/>
          <a:lstStyle/>
          <a:p>
            <a:endParaRPr lang="en-US"/>
          </a:p>
        </p:txBody>
      </p:sp>
      <p:sp>
        <p:nvSpPr>
          <p:cNvPr id="12" name="Oval 1032"/>
          <p:cNvSpPr>
            <a:spLocks noChangeArrowheads="1"/>
          </p:cNvSpPr>
          <p:nvPr/>
        </p:nvSpPr>
        <p:spPr bwMode="auto">
          <a:xfrm>
            <a:off x="4343400" y="5248800"/>
            <a:ext cx="1188000" cy="1152000"/>
          </a:xfrm>
          <a:prstGeom prst="ellipse">
            <a:avLst/>
          </a:prstGeom>
          <a:noFill/>
          <a:ln w="9525">
            <a:solidFill>
              <a:schemeClr val="tx1"/>
            </a:solidFill>
            <a:miter lim="800000"/>
            <a:headEnd/>
            <a:tailEnd/>
          </a:ln>
          <a:effectLst/>
        </p:spPr>
        <p:txBody>
          <a:bodyPr anchor="ctr"/>
          <a:lstStyle/>
          <a:p>
            <a:pPr algn="ctr" rtl="1">
              <a:lnSpc>
                <a:spcPct val="90000"/>
              </a:lnSpc>
            </a:pPr>
            <a:r>
              <a:rPr lang="fa-IR" sz="1800" dirty="0" smtClean="0">
                <a:solidFill>
                  <a:srgbClr val="008000"/>
                </a:solidFill>
                <a:cs typeface="B Zar" pitchFamily="2" charset="-78"/>
              </a:rPr>
              <a:t>دستگاهها</a:t>
            </a:r>
            <a:endParaRPr lang="en-US" sz="1800" dirty="0">
              <a:solidFill>
                <a:srgbClr val="008000"/>
              </a:solidFill>
              <a:cs typeface="B Zar" pitchFamily="2" charset="-78"/>
            </a:endParaRPr>
          </a:p>
        </p:txBody>
      </p:sp>
      <p:sp>
        <p:nvSpPr>
          <p:cNvPr id="13" name="Oval 1033"/>
          <p:cNvSpPr>
            <a:spLocks noChangeArrowheads="1"/>
          </p:cNvSpPr>
          <p:nvPr/>
        </p:nvSpPr>
        <p:spPr bwMode="auto">
          <a:xfrm>
            <a:off x="5119688" y="2032000"/>
            <a:ext cx="1152000" cy="1152000"/>
          </a:xfrm>
          <a:prstGeom prst="ellipse">
            <a:avLst/>
          </a:prstGeom>
          <a:noFill/>
          <a:ln w="9525">
            <a:solidFill>
              <a:schemeClr val="tx1"/>
            </a:solidFill>
            <a:miter lim="800000"/>
            <a:headEnd/>
            <a:tailEnd/>
          </a:ln>
          <a:effectLst/>
        </p:spPr>
        <p:txBody>
          <a:bodyPr anchor="ctr"/>
          <a:lstStyle/>
          <a:p>
            <a:pPr algn="ctr" rtl="1">
              <a:lnSpc>
                <a:spcPct val="90000"/>
              </a:lnSpc>
            </a:pPr>
            <a:r>
              <a:rPr lang="fa-IR" sz="1800" dirty="0">
                <a:solidFill>
                  <a:srgbClr val="008000"/>
                </a:solidFill>
                <a:cs typeface="B Zar" pitchFamily="2" charset="-78"/>
              </a:rPr>
              <a:t>نيروي انساني</a:t>
            </a:r>
            <a:endParaRPr lang="en-US" sz="1800" dirty="0">
              <a:solidFill>
                <a:srgbClr val="008000"/>
              </a:solidFill>
              <a:cs typeface="B Zar" pitchFamily="2" charset="-78"/>
            </a:endParaRPr>
          </a:p>
        </p:txBody>
      </p:sp>
      <p:sp>
        <p:nvSpPr>
          <p:cNvPr id="14" name="Line 1034"/>
          <p:cNvSpPr>
            <a:spLocks noChangeShapeType="1"/>
          </p:cNvSpPr>
          <p:nvPr/>
        </p:nvSpPr>
        <p:spPr bwMode="auto">
          <a:xfrm flipH="1" flipV="1">
            <a:off x="4191000" y="2971800"/>
            <a:ext cx="914400" cy="1143000"/>
          </a:xfrm>
          <a:prstGeom prst="line">
            <a:avLst/>
          </a:prstGeom>
          <a:noFill/>
          <a:ln w="9525">
            <a:solidFill>
              <a:schemeClr val="tx1"/>
            </a:solidFill>
            <a:miter lim="800000"/>
            <a:headEnd/>
            <a:tailEnd/>
          </a:ln>
          <a:effectLst/>
        </p:spPr>
        <p:txBody>
          <a:bodyPr wrap="none"/>
          <a:lstStyle/>
          <a:p>
            <a:endParaRPr lang="en-US"/>
          </a:p>
        </p:txBody>
      </p:sp>
      <p:sp>
        <p:nvSpPr>
          <p:cNvPr id="15" name="Oval 1035"/>
          <p:cNvSpPr>
            <a:spLocks noChangeArrowheads="1"/>
          </p:cNvSpPr>
          <p:nvPr/>
        </p:nvSpPr>
        <p:spPr bwMode="auto">
          <a:xfrm>
            <a:off x="3124200" y="2048400"/>
            <a:ext cx="1152000" cy="1152000"/>
          </a:xfrm>
          <a:prstGeom prst="ellipse">
            <a:avLst/>
          </a:prstGeom>
          <a:noFill/>
          <a:ln w="9525">
            <a:solidFill>
              <a:schemeClr val="tx1"/>
            </a:solidFill>
            <a:miter lim="800000"/>
            <a:headEnd/>
            <a:tailEnd/>
          </a:ln>
          <a:effectLst/>
        </p:spPr>
        <p:txBody>
          <a:bodyPr anchor="ctr"/>
          <a:lstStyle/>
          <a:p>
            <a:pPr algn="ctr" rtl="1">
              <a:lnSpc>
                <a:spcPct val="90000"/>
              </a:lnSpc>
            </a:pPr>
            <a:r>
              <a:rPr lang="fa-IR" sz="1800" dirty="0" smtClean="0">
                <a:solidFill>
                  <a:srgbClr val="008000"/>
                </a:solidFill>
                <a:cs typeface="B Zar" pitchFamily="2" charset="-78"/>
              </a:rPr>
              <a:t>روشها</a:t>
            </a:r>
            <a:endParaRPr lang="en-US" sz="1800" dirty="0" smtClean="0">
              <a:solidFill>
                <a:srgbClr val="008000"/>
              </a:solidFill>
              <a:cs typeface="B Zar" pitchFamily="2" charset="-78"/>
            </a:endParaRPr>
          </a:p>
        </p:txBody>
      </p:sp>
      <p:sp>
        <p:nvSpPr>
          <p:cNvPr id="16" name="Line 1036"/>
          <p:cNvSpPr>
            <a:spLocks noChangeShapeType="1"/>
          </p:cNvSpPr>
          <p:nvPr/>
        </p:nvSpPr>
        <p:spPr bwMode="auto">
          <a:xfrm flipH="1">
            <a:off x="3048000" y="4114800"/>
            <a:ext cx="990600" cy="1219200"/>
          </a:xfrm>
          <a:prstGeom prst="line">
            <a:avLst/>
          </a:prstGeom>
          <a:noFill/>
          <a:ln w="9525">
            <a:solidFill>
              <a:schemeClr val="tx1"/>
            </a:solidFill>
            <a:miter lim="800000"/>
            <a:headEnd/>
            <a:tailEnd/>
          </a:ln>
          <a:effectLst/>
        </p:spPr>
        <p:txBody>
          <a:bodyPr wrap="none"/>
          <a:lstStyle/>
          <a:p>
            <a:endParaRPr lang="en-US" dirty="0"/>
          </a:p>
        </p:txBody>
      </p:sp>
      <p:sp>
        <p:nvSpPr>
          <p:cNvPr id="17" name="Oval 1037"/>
          <p:cNvSpPr>
            <a:spLocks noChangeArrowheads="1"/>
          </p:cNvSpPr>
          <p:nvPr/>
        </p:nvSpPr>
        <p:spPr bwMode="auto">
          <a:xfrm>
            <a:off x="2133600" y="5181600"/>
            <a:ext cx="1152000" cy="1152000"/>
          </a:xfrm>
          <a:prstGeom prst="ellipse">
            <a:avLst/>
          </a:prstGeom>
          <a:noFill/>
          <a:ln w="9525">
            <a:solidFill>
              <a:schemeClr val="tx1"/>
            </a:solidFill>
            <a:miter lim="800000"/>
            <a:headEnd/>
            <a:tailEnd/>
          </a:ln>
          <a:effectLst/>
        </p:spPr>
        <p:txBody>
          <a:bodyPr anchor="ctr"/>
          <a:lstStyle/>
          <a:p>
            <a:pPr algn="ctr" rtl="1">
              <a:lnSpc>
                <a:spcPct val="90000"/>
              </a:lnSpc>
            </a:pPr>
            <a:r>
              <a:rPr lang="fa-IR" sz="1800" dirty="0">
                <a:solidFill>
                  <a:srgbClr val="008000"/>
                </a:solidFill>
                <a:cs typeface="B Zar" pitchFamily="2" charset="-78"/>
              </a:rPr>
              <a:t>مواد</a:t>
            </a:r>
            <a:endParaRPr lang="en-US" sz="1800" dirty="0">
              <a:solidFill>
                <a:srgbClr val="008000"/>
              </a:solidFill>
              <a:cs typeface="B Zar" pitchFamily="2" charset="-78"/>
            </a:endParaRPr>
          </a:p>
        </p:txBody>
      </p:sp>
      <p:sp>
        <p:nvSpPr>
          <p:cNvPr id="18" name="Line 1038"/>
          <p:cNvSpPr>
            <a:spLocks noChangeShapeType="1"/>
          </p:cNvSpPr>
          <p:nvPr/>
        </p:nvSpPr>
        <p:spPr bwMode="auto">
          <a:xfrm flipH="1" flipV="1">
            <a:off x="2057400" y="2971800"/>
            <a:ext cx="915988" cy="1143000"/>
          </a:xfrm>
          <a:prstGeom prst="line">
            <a:avLst/>
          </a:prstGeom>
          <a:noFill/>
          <a:ln w="9525">
            <a:solidFill>
              <a:schemeClr val="tx1"/>
            </a:solidFill>
            <a:miter lim="800000"/>
            <a:headEnd/>
            <a:tailEnd/>
          </a:ln>
          <a:effectLst/>
        </p:spPr>
        <p:txBody>
          <a:bodyPr wrap="none"/>
          <a:lstStyle/>
          <a:p>
            <a:endParaRPr lang="en-US"/>
          </a:p>
        </p:txBody>
      </p:sp>
      <p:sp>
        <p:nvSpPr>
          <p:cNvPr id="19" name="Oval 1039"/>
          <p:cNvSpPr>
            <a:spLocks noChangeArrowheads="1"/>
          </p:cNvSpPr>
          <p:nvPr/>
        </p:nvSpPr>
        <p:spPr bwMode="auto">
          <a:xfrm>
            <a:off x="1066800" y="1972200"/>
            <a:ext cx="1152000" cy="1152000"/>
          </a:xfrm>
          <a:prstGeom prst="ellipse">
            <a:avLst/>
          </a:prstGeom>
          <a:noFill/>
          <a:ln w="9525">
            <a:solidFill>
              <a:schemeClr val="tx1"/>
            </a:solidFill>
            <a:miter lim="800000"/>
            <a:headEnd/>
            <a:tailEnd/>
          </a:ln>
          <a:effectLst/>
        </p:spPr>
        <p:txBody>
          <a:bodyPr anchor="ctr"/>
          <a:lstStyle/>
          <a:p>
            <a:pPr algn="ctr" rtl="1">
              <a:lnSpc>
                <a:spcPct val="90000"/>
              </a:lnSpc>
            </a:pPr>
            <a:r>
              <a:rPr lang="fa-IR" sz="1800" dirty="0" smtClean="0">
                <a:solidFill>
                  <a:srgbClr val="008000"/>
                </a:solidFill>
                <a:cs typeface="B Zar" pitchFamily="2" charset="-78"/>
              </a:rPr>
              <a:t>اندازه‌ گيری</a:t>
            </a:r>
            <a:endParaRPr lang="en-US" sz="1800" dirty="0">
              <a:solidFill>
                <a:srgbClr val="008000"/>
              </a:solidFill>
              <a:cs typeface="B Zar" pitchFamily="2" charset="-78"/>
            </a:endParaRPr>
          </a:p>
        </p:txBody>
      </p:sp>
      <p:sp>
        <p:nvSpPr>
          <p:cNvPr id="20" name="Line 1040"/>
          <p:cNvSpPr>
            <a:spLocks noChangeShapeType="1"/>
          </p:cNvSpPr>
          <p:nvPr/>
        </p:nvSpPr>
        <p:spPr bwMode="auto">
          <a:xfrm flipH="1">
            <a:off x="992188" y="4114800"/>
            <a:ext cx="990600" cy="1219200"/>
          </a:xfrm>
          <a:prstGeom prst="line">
            <a:avLst/>
          </a:prstGeom>
          <a:noFill/>
          <a:ln w="9525">
            <a:solidFill>
              <a:schemeClr val="tx1"/>
            </a:solidFill>
            <a:miter lim="800000"/>
            <a:headEnd/>
            <a:tailEnd/>
          </a:ln>
          <a:effectLst/>
        </p:spPr>
        <p:txBody>
          <a:bodyPr wrap="none"/>
          <a:lstStyle/>
          <a:p>
            <a:endParaRPr lang="en-US"/>
          </a:p>
        </p:txBody>
      </p:sp>
      <p:sp>
        <p:nvSpPr>
          <p:cNvPr id="22" name="Oval 1041"/>
          <p:cNvSpPr>
            <a:spLocks noChangeArrowheads="1"/>
          </p:cNvSpPr>
          <p:nvPr/>
        </p:nvSpPr>
        <p:spPr bwMode="auto">
          <a:xfrm>
            <a:off x="76200" y="5181600"/>
            <a:ext cx="1152000" cy="1152000"/>
          </a:xfrm>
          <a:prstGeom prst="ellipse">
            <a:avLst/>
          </a:prstGeom>
          <a:noFill/>
          <a:ln w="9525">
            <a:solidFill>
              <a:schemeClr val="tx1"/>
            </a:solidFill>
            <a:miter lim="800000"/>
            <a:headEnd/>
            <a:tailEnd/>
          </a:ln>
          <a:effectLst/>
        </p:spPr>
        <p:txBody>
          <a:bodyPr anchor="ctr"/>
          <a:lstStyle/>
          <a:p>
            <a:pPr algn="ctr" rtl="1">
              <a:lnSpc>
                <a:spcPct val="90000"/>
              </a:lnSpc>
            </a:pPr>
            <a:r>
              <a:rPr lang="fa-IR" sz="1800" dirty="0">
                <a:solidFill>
                  <a:srgbClr val="008000"/>
                </a:solidFill>
                <a:cs typeface="B Zar" pitchFamily="2" charset="-78"/>
              </a:rPr>
              <a:t>شرايط محيط كار</a:t>
            </a:r>
            <a:endParaRPr lang="en-US" sz="1800" dirty="0">
              <a:solidFill>
                <a:srgbClr val="008000"/>
              </a:solidFill>
              <a:cs typeface="B Zar" pitchFamily="2" charset="-78"/>
            </a:endParaRPr>
          </a:p>
        </p:txBody>
      </p:sp>
      <p:sp>
        <p:nvSpPr>
          <p:cNvPr id="24"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ابزارهای هفتگانه کنترل فرآیند آماری (</a:t>
            </a:r>
            <a:r>
              <a:rPr lang="en-US"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SPC</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25" name="Rectangle 3"/>
          <p:cNvSpPr>
            <a:spLocks noChangeArrowheads="1"/>
          </p:cNvSpPr>
          <p:nvPr/>
        </p:nvSpPr>
        <p:spPr bwMode="auto">
          <a:xfrm>
            <a:off x="381000" y="1143000"/>
            <a:ext cx="8153400" cy="600164"/>
          </a:xfrm>
          <a:prstGeom prst="rect">
            <a:avLst/>
          </a:prstGeom>
          <a:noFill/>
          <a:ln w="9525">
            <a:noFill/>
            <a:miter lim="800000"/>
            <a:headEnd/>
            <a:tailEnd/>
          </a:ln>
        </p:spPr>
        <p:txBody>
          <a:bodyPr>
            <a:spAutoFit/>
          </a:bodyPr>
          <a:lstStyle/>
          <a:p>
            <a:pPr algn="just" rtl="1">
              <a:lnSpc>
                <a:spcPct val="150000"/>
              </a:lnSpc>
            </a:pPr>
            <a:r>
              <a:rPr lang="fa-IR" b="1" dirty="0" smtClean="0">
                <a:solidFill>
                  <a:srgbClr val="000099"/>
                </a:solidFill>
                <a:cs typeface="B Nazanin" pitchFamily="2" charset="-78"/>
              </a:rPr>
              <a:t>3– نمودار علت و معلول</a:t>
            </a:r>
            <a:endParaRPr lang="fa-IR" b="1" dirty="0">
              <a:solidFill>
                <a:srgbClr val="000099"/>
              </a:solidFill>
              <a:cs typeface="B Nazanin" pitchFamily="2" charset="-78"/>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edge">
                                      <p:cBhvr>
                                        <p:cTn id="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27" name="Rectangle 26"/>
          <p:cNvSpPr/>
          <p:nvPr/>
        </p:nvSpPr>
        <p:spPr>
          <a:xfrm>
            <a:off x="76200" y="2114013"/>
            <a:ext cx="8915400" cy="710964"/>
          </a:xfrm>
          <a:prstGeom prst="rect">
            <a:avLst/>
          </a:prstGeom>
        </p:spPr>
        <p:txBody>
          <a:bodyPr wrap="square">
            <a:spAutoFit/>
          </a:bodyPr>
          <a:lstStyle/>
          <a:p>
            <a:pPr marL="342900" indent="-342900" algn="r" rtl="1">
              <a:lnSpc>
                <a:spcPct val="190000"/>
              </a:lnSpc>
              <a:spcBef>
                <a:spcPct val="20000"/>
              </a:spcBef>
              <a:buClr>
                <a:schemeClr val="folHlink"/>
              </a:buClr>
              <a:buSzPct val="60000"/>
            </a:pPr>
            <a:r>
              <a:rPr lang="fa-IR" kern="0" dirty="0" smtClean="0">
                <a:solidFill>
                  <a:srgbClr val="0000CC"/>
                </a:solidFill>
                <a:latin typeface="+mn-lt"/>
                <a:cs typeface="B Zar" pitchFamily="2" charset="-78"/>
              </a:rPr>
              <a:t>نمایش محل بروز نقصها بر روی تصویر شماتیک محصول</a:t>
            </a:r>
            <a:endParaRPr lang="en-US" kern="0" dirty="0" smtClean="0">
              <a:solidFill>
                <a:srgbClr val="0000CC"/>
              </a:solidFill>
              <a:latin typeface="+mn-lt"/>
              <a:cs typeface="B Zar" pitchFamily="2" charset="-78"/>
            </a:endParaRPr>
          </a:p>
        </p:txBody>
      </p:sp>
      <p:sp>
        <p:nvSpPr>
          <p:cNvPr id="6" name="Flowchart: Alternate Process 5"/>
          <p:cNvSpPr/>
          <p:nvPr/>
        </p:nvSpPr>
        <p:spPr>
          <a:xfrm>
            <a:off x="6858000" y="3428999"/>
            <a:ext cx="2133600" cy="2895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lowchart: Summing Junction 6"/>
          <p:cNvSpPr/>
          <p:nvPr/>
        </p:nvSpPr>
        <p:spPr>
          <a:xfrm>
            <a:off x="8763000" y="60197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alf Frame 7"/>
          <p:cNvSpPr/>
          <p:nvPr/>
        </p:nvSpPr>
        <p:spPr>
          <a:xfrm flipH="1">
            <a:off x="6934200" y="4648199"/>
            <a:ext cx="228600" cy="533400"/>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Flowchart: Summing Junction 8"/>
          <p:cNvSpPr/>
          <p:nvPr/>
        </p:nvSpPr>
        <p:spPr>
          <a:xfrm>
            <a:off x="8763000" y="57911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Summing Junction 9"/>
          <p:cNvSpPr/>
          <p:nvPr/>
        </p:nvSpPr>
        <p:spPr>
          <a:xfrm>
            <a:off x="8763000" y="35813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Summing Junction 10"/>
          <p:cNvSpPr/>
          <p:nvPr/>
        </p:nvSpPr>
        <p:spPr>
          <a:xfrm>
            <a:off x="8534400" y="58673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lowchart: Summing Junction 11"/>
          <p:cNvSpPr/>
          <p:nvPr/>
        </p:nvSpPr>
        <p:spPr>
          <a:xfrm>
            <a:off x="8534400" y="35051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owchart: Summing Junction 12"/>
          <p:cNvSpPr/>
          <p:nvPr/>
        </p:nvSpPr>
        <p:spPr>
          <a:xfrm>
            <a:off x="8305800" y="44195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lowchart: Summing Junction 13"/>
          <p:cNvSpPr/>
          <p:nvPr/>
        </p:nvSpPr>
        <p:spPr>
          <a:xfrm>
            <a:off x="8610600" y="36575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lowchart: Summing Junction 14"/>
          <p:cNvSpPr/>
          <p:nvPr/>
        </p:nvSpPr>
        <p:spPr>
          <a:xfrm>
            <a:off x="7086600" y="60959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Summing Junction 15"/>
          <p:cNvSpPr/>
          <p:nvPr/>
        </p:nvSpPr>
        <p:spPr>
          <a:xfrm>
            <a:off x="6934200" y="59435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lowchart: Summing Junction 16"/>
          <p:cNvSpPr/>
          <p:nvPr/>
        </p:nvSpPr>
        <p:spPr>
          <a:xfrm>
            <a:off x="7010400" y="35051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Summing Junction 17"/>
          <p:cNvSpPr/>
          <p:nvPr/>
        </p:nvSpPr>
        <p:spPr>
          <a:xfrm>
            <a:off x="7162800" y="34289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lowchart: Summing Junction 18"/>
          <p:cNvSpPr/>
          <p:nvPr/>
        </p:nvSpPr>
        <p:spPr>
          <a:xfrm>
            <a:off x="7010400" y="37337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lowchart: Summing Junction 19"/>
          <p:cNvSpPr/>
          <p:nvPr/>
        </p:nvSpPr>
        <p:spPr>
          <a:xfrm>
            <a:off x="7162800" y="35813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Summing Junction 21"/>
          <p:cNvSpPr/>
          <p:nvPr/>
        </p:nvSpPr>
        <p:spPr>
          <a:xfrm>
            <a:off x="7543800" y="52577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lowchart: Summing Junction 22"/>
          <p:cNvSpPr/>
          <p:nvPr/>
        </p:nvSpPr>
        <p:spPr>
          <a:xfrm>
            <a:off x="8763000" y="37337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lowchart: Summing Junction 23"/>
          <p:cNvSpPr/>
          <p:nvPr/>
        </p:nvSpPr>
        <p:spPr>
          <a:xfrm>
            <a:off x="8458200" y="36575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lowchart: Summing Junction 24"/>
          <p:cNvSpPr/>
          <p:nvPr/>
        </p:nvSpPr>
        <p:spPr>
          <a:xfrm>
            <a:off x="8229600" y="5029199"/>
            <a:ext cx="152400" cy="152400"/>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AutoShape 5"/>
          <p:cNvSpPr>
            <a:spLocks noChangeArrowheads="1"/>
          </p:cNvSpPr>
          <p:nvPr/>
        </p:nvSpPr>
        <p:spPr bwMode="auto">
          <a:xfrm rot="4860742">
            <a:off x="1918422" y="4418373"/>
            <a:ext cx="1548376" cy="2765463"/>
          </a:xfrm>
          <a:prstGeom prst="can">
            <a:avLst>
              <a:gd name="adj" fmla="val 47002"/>
            </a:avLst>
          </a:prstGeom>
          <a:blipFill dpi="0" rotWithShape="1">
            <a:blip r:embed="rId2"/>
            <a:srcRect/>
            <a:tile tx="0" ty="0" sx="100000" sy="100000" flip="none" algn="tl"/>
          </a:blipFill>
          <a:ln w="9525">
            <a:noFill/>
            <a:round/>
            <a:headEnd/>
            <a:tailEnd/>
          </a:ln>
          <a:effectLst>
            <a:outerShdw dist="53882" dir="2700000" algn="ctr" rotWithShape="0">
              <a:srgbClr val="C0C0C0"/>
            </a:outerShdw>
          </a:effectLst>
        </p:spPr>
        <p:txBody>
          <a:bodyPr wrap="none" anchor="ctr"/>
          <a:lstStyle/>
          <a:p>
            <a:endParaRPr lang="en-US"/>
          </a:p>
        </p:txBody>
      </p:sp>
      <p:sp>
        <p:nvSpPr>
          <p:cNvPr id="47" name="AutoShape 6"/>
          <p:cNvSpPr>
            <a:spLocks noChangeArrowheads="1"/>
          </p:cNvSpPr>
          <p:nvPr/>
        </p:nvSpPr>
        <p:spPr bwMode="auto">
          <a:xfrm rot="4860742">
            <a:off x="3811273" y="4834855"/>
            <a:ext cx="991288" cy="1411268"/>
          </a:xfrm>
          <a:prstGeom prst="can">
            <a:avLst>
              <a:gd name="adj" fmla="val 37466"/>
            </a:avLst>
          </a:prstGeom>
          <a:blipFill dpi="0" rotWithShape="1">
            <a:blip r:embed="rId2"/>
            <a:srcRect/>
            <a:tile tx="0" ty="0" sx="100000" sy="100000" flip="none" algn="tl"/>
          </a:blipFill>
          <a:ln w="9525">
            <a:noFill/>
            <a:round/>
            <a:headEnd/>
            <a:tailEnd/>
          </a:ln>
          <a:effectLst>
            <a:outerShdw dist="53882" dir="2700000" algn="ctr" rotWithShape="0">
              <a:srgbClr val="C0C0C0"/>
            </a:outerShdw>
          </a:effectLst>
        </p:spPr>
        <p:txBody>
          <a:bodyPr wrap="none" anchor="ctr"/>
          <a:lstStyle/>
          <a:p>
            <a:endParaRPr lang="en-US"/>
          </a:p>
        </p:txBody>
      </p:sp>
      <p:sp>
        <p:nvSpPr>
          <p:cNvPr id="48" name="Rectangle 7"/>
          <p:cNvSpPr>
            <a:spLocks noChangeArrowheads="1"/>
          </p:cNvSpPr>
          <p:nvPr/>
        </p:nvSpPr>
        <p:spPr bwMode="auto">
          <a:xfrm>
            <a:off x="125549" y="2970591"/>
            <a:ext cx="2176570" cy="1239793"/>
          </a:xfrm>
          <a:prstGeom prst="rect">
            <a:avLst/>
          </a:prstGeom>
          <a:solidFill>
            <a:schemeClr val="bg1"/>
          </a:solidFill>
          <a:ln w="38100" algn="ctr">
            <a:solidFill>
              <a:schemeClr val="tx1"/>
            </a:solidFill>
            <a:miter lim="800000"/>
            <a:headEnd/>
            <a:tailEnd/>
          </a:ln>
          <a:effectLst/>
        </p:spPr>
        <p:txBody>
          <a:bodyPr wrap="none" anchor="ctr"/>
          <a:lstStyle/>
          <a:p>
            <a:endParaRPr lang="en-US"/>
          </a:p>
        </p:txBody>
      </p:sp>
      <p:sp>
        <p:nvSpPr>
          <p:cNvPr id="49" name="Rectangle 8"/>
          <p:cNvSpPr>
            <a:spLocks noChangeArrowheads="1"/>
          </p:cNvSpPr>
          <p:nvPr/>
        </p:nvSpPr>
        <p:spPr bwMode="auto">
          <a:xfrm>
            <a:off x="2286000" y="3276599"/>
            <a:ext cx="1236157" cy="681340"/>
          </a:xfrm>
          <a:prstGeom prst="rect">
            <a:avLst/>
          </a:prstGeom>
          <a:solidFill>
            <a:schemeClr val="bg1"/>
          </a:solidFill>
          <a:ln w="38100" algn="ctr">
            <a:solidFill>
              <a:schemeClr val="tx1"/>
            </a:solidFill>
            <a:miter lim="800000"/>
            <a:headEnd/>
            <a:tailEnd/>
          </a:ln>
          <a:effectLst/>
        </p:spPr>
        <p:txBody>
          <a:bodyPr wrap="none" anchor="ctr"/>
          <a:lstStyle/>
          <a:p>
            <a:endParaRPr lang="en-US"/>
          </a:p>
        </p:txBody>
      </p:sp>
      <p:sp>
        <p:nvSpPr>
          <p:cNvPr id="50" name="Oval 9"/>
          <p:cNvSpPr>
            <a:spLocks noChangeArrowheads="1"/>
          </p:cNvSpPr>
          <p:nvPr/>
        </p:nvSpPr>
        <p:spPr bwMode="auto">
          <a:xfrm>
            <a:off x="3925404" y="3008375"/>
            <a:ext cx="1234860" cy="1239793"/>
          </a:xfrm>
          <a:prstGeom prst="ellipse">
            <a:avLst/>
          </a:prstGeom>
          <a:solidFill>
            <a:schemeClr val="bg1"/>
          </a:solidFill>
          <a:ln w="38100">
            <a:solidFill>
              <a:schemeClr val="tx1"/>
            </a:solidFill>
            <a:round/>
            <a:headEnd/>
            <a:tailEnd/>
          </a:ln>
          <a:effectLst/>
        </p:spPr>
        <p:txBody>
          <a:bodyPr wrap="none" anchor="ctr"/>
          <a:lstStyle/>
          <a:p>
            <a:endParaRPr lang="en-US"/>
          </a:p>
        </p:txBody>
      </p:sp>
      <p:sp>
        <p:nvSpPr>
          <p:cNvPr id="51" name="Oval 11"/>
          <p:cNvSpPr>
            <a:spLocks noChangeArrowheads="1"/>
          </p:cNvSpPr>
          <p:nvPr/>
        </p:nvSpPr>
        <p:spPr bwMode="auto">
          <a:xfrm>
            <a:off x="4175563" y="3260724"/>
            <a:ext cx="705634" cy="742784"/>
          </a:xfrm>
          <a:prstGeom prst="ellipse">
            <a:avLst/>
          </a:prstGeom>
          <a:solidFill>
            <a:schemeClr val="bg1"/>
          </a:solidFill>
          <a:ln w="38100">
            <a:solidFill>
              <a:schemeClr val="tx1"/>
            </a:solidFill>
            <a:round/>
            <a:headEnd/>
            <a:tailEnd/>
          </a:ln>
          <a:effectLst/>
        </p:spPr>
        <p:txBody>
          <a:bodyPr wrap="none" anchor="ctr"/>
          <a:lstStyle/>
          <a:p>
            <a:endParaRPr lang="en-US"/>
          </a:p>
        </p:txBody>
      </p:sp>
      <p:sp>
        <p:nvSpPr>
          <p:cNvPr id="52" name="Text Box 13"/>
          <p:cNvSpPr txBox="1">
            <a:spLocks noChangeArrowheads="1"/>
          </p:cNvSpPr>
          <p:nvPr/>
        </p:nvSpPr>
        <p:spPr bwMode="auto">
          <a:xfrm>
            <a:off x="152400" y="2967334"/>
            <a:ext cx="823672" cy="461665"/>
          </a:xfrm>
          <a:prstGeom prst="rect">
            <a:avLst/>
          </a:prstGeom>
          <a:noFill/>
          <a:ln w="9525">
            <a:noFill/>
            <a:miter lim="800000"/>
            <a:headEnd/>
            <a:tailEnd/>
          </a:ln>
          <a:effectLst>
            <a:outerShdw dist="53882" dir="2700000" algn="ctr" rotWithShape="0">
              <a:srgbClr val="C0C0C0"/>
            </a:outerShdw>
          </a:effectLst>
        </p:spPr>
        <p:txBody>
          <a:bodyPr wrap="square">
            <a:spAutoFit/>
          </a:bodyPr>
          <a:lstStyle/>
          <a:p>
            <a:pPr>
              <a:spcBef>
                <a:spcPct val="50000"/>
              </a:spcBef>
            </a:pPr>
            <a:r>
              <a:rPr lang="en-US" b="1"/>
              <a:t>¨.˙̣</a:t>
            </a:r>
            <a:r>
              <a:rPr lang="el-GR" b="1"/>
              <a:t>·</a:t>
            </a:r>
          </a:p>
        </p:txBody>
      </p:sp>
      <p:sp>
        <p:nvSpPr>
          <p:cNvPr id="53" name="Text Box 14"/>
          <p:cNvSpPr txBox="1">
            <a:spLocks noChangeArrowheads="1"/>
          </p:cNvSpPr>
          <p:nvPr/>
        </p:nvSpPr>
        <p:spPr bwMode="auto">
          <a:xfrm>
            <a:off x="0" y="3657599"/>
            <a:ext cx="823672" cy="461665"/>
          </a:xfrm>
          <a:prstGeom prst="rect">
            <a:avLst/>
          </a:prstGeom>
          <a:noFill/>
          <a:ln w="9525">
            <a:noFill/>
            <a:miter lim="800000"/>
            <a:headEnd/>
            <a:tailEnd/>
          </a:ln>
          <a:effectLst>
            <a:outerShdw dist="53882" dir="2700000" algn="ctr" rotWithShape="0">
              <a:srgbClr val="C0C0C0"/>
            </a:outerShdw>
          </a:effectLst>
        </p:spPr>
        <p:txBody>
          <a:bodyPr wrap="square">
            <a:spAutoFit/>
          </a:bodyPr>
          <a:lstStyle/>
          <a:p>
            <a:pPr>
              <a:spcBef>
                <a:spcPct val="50000"/>
              </a:spcBef>
            </a:pPr>
            <a:r>
              <a:rPr lang="en-US" b="1" dirty="0"/>
              <a:t>¨.˙̣</a:t>
            </a:r>
            <a:r>
              <a:rPr lang="el-GR" b="1" dirty="0"/>
              <a:t>·</a:t>
            </a:r>
          </a:p>
        </p:txBody>
      </p:sp>
      <p:sp>
        <p:nvSpPr>
          <p:cNvPr id="54" name="Line 16"/>
          <p:cNvSpPr>
            <a:spLocks noChangeShapeType="1"/>
          </p:cNvSpPr>
          <p:nvPr/>
        </p:nvSpPr>
        <p:spPr bwMode="auto">
          <a:xfrm flipH="1">
            <a:off x="4318488" y="3260724"/>
            <a:ext cx="45719" cy="61444"/>
          </a:xfrm>
          <a:prstGeom prst="line">
            <a:avLst/>
          </a:prstGeom>
          <a:noFill/>
          <a:ln w="38100">
            <a:solidFill>
              <a:schemeClr val="tx1"/>
            </a:solidFill>
            <a:round/>
            <a:headEnd/>
            <a:tailEnd/>
          </a:ln>
          <a:effectLst>
            <a:outerShdw dist="53882" dir="2700000" algn="ctr" rotWithShape="0">
              <a:srgbClr val="C0C0C0"/>
            </a:outerShdw>
          </a:effectLst>
        </p:spPr>
        <p:txBody>
          <a:bodyPr wrap="none"/>
          <a:lstStyle/>
          <a:p>
            <a:endParaRPr lang="en-US"/>
          </a:p>
        </p:txBody>
      </p:sp>
      <p:sp>
        <p:nvSpPr>
          <p:cNvPr id="55" name="Line 17"/>
          <p:cNvSpPr>
            <a:spLocks noChangeShapeType="1"/>
          </p:cNvSpPr>
          <p:nvPr/>
        </p:nvSpPr>
        <p:spPr bwMode="auto">
          <a:xfrm flipH="1">
            <a:off x="4916365" y="3621088"/>
            <a:ext cx="45719" cy="61443"/>
          </a:xfrm>
          <a:prstGeom prst="line">
            <a:avLst/>
          </a:prstGeom>
          <a:noFill/>
          <a:ln w="38100">
            <a:solidFill>
              <a:schemeClr val="tx1"/>
            </a:solidFill>
            <a:round/>
            <a:headEnd/>
            <a:tailEnd/>
          </a:ln>
          <a:effectLst>
            <a:outerShdw dist="53882" dir="2700000" algn="ctr" rotWithShape="0">
              <a:srgbClr val="C0C0C0"/>
            </a:outerShdw>
          </a:effectLst>
        </p:spPr>
        <p:txBody>
          <a:bodyPr wrap="none"/>
          <a:lstStyle/>
          <a:p>
            <a:endParaRPr lang="en-US"/>
          </a:p>
        </p:txBody>
      </p:sp>
      <p:sp>
        <p:nvSpPr>
          <p:cNvPr id="56" name="Line 18"/>
          <p:cNvSpPr>
            <a:spLocks noChangeShapeType="1"/>
          </p:cNvSpPr>
          <p:nvPr/>
        </p:nvSpPr>
        <p:spPr bwMode="auto">
          <a:xfrm flipH="1">
            <a:off x="4876800" y="3809999"/>
            <a:ext cx="45719" cy="61444"/>
          </a:xfrm>
          <a:prstGeom prst="line">
            <a:avLst/>
          </a:prstGeom>
          <a:noFill/>
          <a:ln w="38100">
            <a:solidFill>
              <a:schemeClr val="tx1"/>
            </a:solidFill>
            <a:round/>
            <a:headEnd/>
            <a:tailEnd/>
          </a:ln>
          <a:effectLst>
            <a:outerShdw dist="53882" dir="2700000" algn="ctr" rotWithShape="0">
              <a:srgbClr val="C0C0C0"/>
            </a:outerShdw>
          </a:effectLst>
        </p:spPr>
        <p:txBody>
          <a:bodyPr wrap="none"/>
          <a:lstStyle/>
          <a:p>
            <a:endParaRPr lang="en-US"/>
          </a:p>
        </p:txBody>
      </p:sp>
      <p:sp>
        <p:nvSpPr>
          <p:cNvPr id="57" name="Line 19"/>
          <p:cNvSpPr>
            <a:spLocks noChangeShapeType="1"/>
          </p:cNvSpPr>
          <p:nvPr/>
        </p:nvSpPr>
        <p:spPr bwMode="auto">
          <a:xfrm flipH="1">
            <a:off x="4717073" y="3962399"/>
            <a:ext cx="45719" cy="61444"/>
          </a:xfrm>
          <a:prstGeom prst="line">
            <a:avLst/>
          </a:prstGeom>
          <a:noFill/>
          <a:ln w="38100">
            <a:solidFill>
              <a:schemeClr val="tx1"/>
            </a:solidFill>
            <a:round/>
            <a:headEnd/>
            <a:tailEnd/>
          </a:ln>
          <a:effectLst>
            <a:outerShdw dist="53882" dir="2700000" algn="ctr" rotWithShape="0">
              <a:srgbClr val="C0C0C0"/>
            </a:outerShdw>
          </a:effectLst>
        </p:spPr>
        <p:txBody>
          <a:bodyPr wrap="none"/>
          <a:lstStyle/>
          <a:p>
            <a:endParaRPr lang="en-US"/>
          </a:p>
        </p:txBody>
      </p:sp>
      <p:sp>
        <p:nvSpPr>
          <p:cNvPr id="58" name="Line 20"/>
          <p:cNvSpPr>
            <a:spLocks noChangeShapeType="1"/>
          </p:cNvSpPr>
          <p:nvPr/>
        </p:nvSpPr>
        <p:spPr bwMode="auto">
          <a:xfrm flipH="1">
            <a:off x="4850422" y="3332163"/>
            <a:ext cx="45719" cy="61443"/>
          </a:xfrm>
          <a:prstGeom prst="line">
            <a:avLst/>
          </a:prstGeom>
          <a:noFill/>
          <a:ln w="38100">
            <a:solidFill>
              <a:schemeClr val="tx1"/>
            </a:solidFill>
            <a:round/>
            <a:headEnd/>
            <a:tailEnd/>
          </a:ln>
          <a:effectLst>
            <a:outerShdw dist="53882" dir="2700000" algn="ctr" rotWithShape="0">
              <a:srgbClr val="C0C0C0"/>
            </a:outerShdw>
          </a:effectLst>
        </p:spPr>
        <p:txBody>
          <a:bodyPr wrap="none"/>
          <a:lstStyle/>
          <a:p>
            <a:endParaRPr lang="en-US"/>
          </a:p>
        </p:txBody>
      </p:sp>
      <p:sp>
        <p:nvSpPr>
          <p:cNvPr id="59" name="Line 21"/>
          <p:cNvSpPr>
            <a:spLocks noChangeShapeType="1"/>
          </p:cNvSpPr>
          <p:nvPr/>
        </p:nvSpPr>
        <p:spPr bwMode="auto">
          <a:xfrm flipH="1">
            <a:off x="4451837" y="4038599"/>
            <a:ext cx="45719" cy="61444"/>
          </a:xfrm>
          <a:prstGeom prst="line">
            <a:avLst/>
          </a:prstGeom>
          <a:noFill/>
          <a:ln w="38100">
            <a:solidFill>
              <a:schemeClr val="tx1"/>
            </a:solidFill>
            <a:round/>
            <a:headEnd/>
            <a:tailEnd/>
          </a:ln>
          <a:effectLst>
            <a:outerShdw dist="53882" dir="2700000" algn="ctr" rotWithShape="0">
              <a:srgbClr val="C0C0C0"/>
            </a:outerShdw>
          </a:effectLst>
        </p:spPr>
        <p:txBody>
          <a:bodyPr wrap="none"/>
          <a:lstStyle/>
          <a:p>
            <a:endParaRPr lang="en-US"/>
          </a:p>
        </p:txBody>
      </p:sp>
      <p:sp>
        <p:nvSpPr>
          <p:cNvPr id="60" name="Line 22"/>
          <p:cNvSpPr>
            <a:spLocks noChangeShapeType="1"/>
          </p:cNvSpPr>
          <p:nvPr/>
        </p:nvSpPr>
        <p:spPr bwMode="auto">
          <a:xfrm flipH="1">
            <a:off x="4517780" y="3116263"/>
            <a:ext cx="45719" cy="61443"/>
          </a:xfrm>
          <a:prstGeom prst="line">
            <a:avLst/>
          </a:prstGeom>
          <a:noFill/>
          <a:ln w="38100">
            <a:solidFill>
              <a:schemeClr val="tx1"/>
            </a:solidFill>
            <a:round/>
            <a:headEnd/>
            <a:tailEnd/>
          </a:ln>
          <a:effectLst>
            <a:outerShdw dist="53882" dir="2700000" algn="ctr" rotWithShape="0">
              <a:srgbClr val="C0C0C0"/>
            </a:outerShdw>
          </a:effectLst>
        </p:spPr>
        <p:txBody>
          <a:bodyPr wrap="none"/>
          <a:lstStyle/>
          <a:p>
            <a:endParaRPr lang="en-US"/>
          </a:p>
        </p:txBody>
      </p:sp>
      <p:sp>
        <p:nvSpPr>
          <p:cNvPr id="61" name="Line 23"/>
          <p:cNvSpPr>
            <a:spLocks noChangeShapeType="1"/>
          </p:cNvSpPr>
          <p:nvPr/>
        </p:nvSpPr>
        <p:spPr bwMode="auto">
          <a:xfrm flipH="1">
            <a:off x="4069081" y="3809999"/>
            <a:ext cx="45719" cy="61444"/>
          </a:xfrm>
          <a:prstGeom prst="line">
            <a:avLst/>
          </a:prstGeom>
          <a:noFill/>
          <a:ln w="38100">
            <a:solidFill>
              <a:schemeClr val="tx1"/>
            </a:solidFill>
            <a:round/>
            <a:headEnd/>
            <a:tailEnd/>
          </a:ln>
          <a:effectLst>
            <a:outerShdw dist="53882" dir="2700000" algn="ctr" rotWithShape="0">
              <a:srgbClr val="C0C0C0"/>
            </a:outerShdw>
          </a:effectLst>
        </p:spPr>
        <p:txBody>
          <a:bodyPr wrap="none"/>
          <a:lstStyle/>
          <a:p>
            <a:endParaRPr lang="en-US"/>
          </a:p>
        </p:txBody>
      </p:sp>
      <p:sp>
        <p:nvSpPr>
          <p:cNvPr id="62" name="Line 24"/>
          <p:cNvSpPr>
            <a:spLocks noChangeShapeType="1"/>
          </p:cNvSpPr>
          <p:nvPr/>
        </p:nvSpPr>
        <p:spPr bwMode="auto">
          <a:xfrm flipH="1">
            <a:off x="4251080" y="3962399"/>
            <a:ext cx="45719" cy="61443"/>
          </a:xfrm>
          <a:prstGeom prst="line">
            <a:avLst/>
          </a:prstGeom>
          <a:noFill/>
          <a:ln w="38100">
            <a:solidFill>
              <a:schemeClr val="tx1"/>
            </a:solidFill>
            <a:round/>
            <a:headEnd/>
            <a:tailEnd/>
          </a:ln>
          <a:effectLst>
            <a:outerShdw dist="53882" dir="2700000" algn="ctr" rotWithShape="0">
              <a:srgbClr val="C0C0C0"/>
            </a:outerShdw>
          </a:effectLst>
        </p:spPr>
        <p:txBody>
          <a:bodyPr wrap="none"/>
          <a:lstStyle/>
          <a:p>
            <a:endParaRPr lang="en-US"/>
          </a:p>
        </p:txBody>
      </p:sp>
      <p:sp>
        <p:nvSpPr>
          <p:cNvPr id="63" name="Line 25"/>
          <p:cNvSpPr>
            <a:spLocks noChangeShapeType="1"/>
          </p:cNvSpPr>
          <p:nvPr/>
        </p:nvSpPr>
        <p:spPr bwMode="auto">
          <a:xfrm flipH="1">
            <a:off x="4051788" y="3548063"/>
            <a:ext cx="45719" cy="61443"/>
          </a:xfrm>
          <a:prstGeom prst="line">
            <a:avLst/>
          </a:prstGeom>
          <a:noFill/>
          <a:ln w="38100">
            <a:solidFill>
              <a:schemeClr val="tx1"/>
            </a:solidFill>
            <a:round/>
            <a:headEnd/>
            <a:tailEnd/>
          </a:ln>
          <a:effectLst>
            <a:outerShdw dist="53882" dir="2700000" algn="ctr" rotWithShape="0">
              <a:srgbClr val="C0C0C0"/>
            </a:outerShdw>
          </a:effectLst>
        </p:spPr>
        <p:txBody>
          <a:bodyPr wrap="none"/>
          <a:lstStyle/>
          <a:p>
            <a:endParaRPr lang="en-US"/>
          </a:p>
        </p:txBody>
      </p:sp>
      <p:sp>
        <p:nvSpPr>
          <p:cNvPr id="64" name="Line 26"/>
          <p:cNvSpPr>
            <a:spLocks noChangeShapeType="1"/>
          </p:cNvSpPr>
          <p:nvPr/>
        </p:nvSpPr>
        <p:spPr bwMode="auto">
          <a:xfrm flipH="1">
            <a:off x="4185137" y="3260724"/>
            <a:ext cx="45719" cy="61444"/>
          </a:xfrm>
          <a:prstGeom prst="line">
            <a:avLst/>
          </a:prstGeom>
          <a:noFill/>
          <a:ln w="38100">
            <a:solidFill>
              <a:schemeClr val="tx1"/>
            </a:solidFill>
            <a:round/>
            <a:headEnd/>
            <a:tailEnd/>
          </a:ln>
          <a:effectLst>
            <a:outerShdw dist="53882" dir="2700000" algn="ctr" rotWithShape="0">
              <a:srgbClr val="C0C0C0"/>
            </a:outerShdw>
          </a:effectLst>
        </p:spPr>
        <p:txBody>
          <a:bodyPr wrap="none"/>
          <a:lstStyle/>
          <a:p>
            <a:endParaRPr lang="en-US"/>
          </a:p>
        </p:txBody>
      </p:sp>
      <p:sp>
        <p:nvSpPr>
          <p:cNvPr id="44" name="Oval 43"/>
          <p:cNvSpPr/>
          <p:nvPr/>
        </p:nvSpPr>
        <p:spPr>
          <a:xfrm>
            <a:off x="6934200" y="4724399"/>
            <a:ext cx="108000" cy="108000"/>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65"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ابزارهای هفتگانه کنترل فرآیند آماری (</a:t>
            </a:r>
            <a:r>
              <a:rPr lang="en-US"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SPC</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66" name="Rectangle 3"/>
          <p:cNvSpPr>
            <a:spLocks noChangeArrowheads="1"/>
          </p:cNvSpPr>
          <p:nvPr/>
        </p:nvSpPr>
        <p:spPr bwMode="auto">
          <a:xfrm>
            <a:off x="381000" y="1143000"/>
            <a:ext cx="8153400" cy="600164"/>
          </a:xfrm>
          <a:prstGeom prst="rect">
            <a:avLst/>
          </a:prstGeom>
          <a:noFill/>
          <a:ln w="9525">
            <a:noFill/>
            <a:miter lim="800000"/>
            <a:headEnd/>
            <a:tailEnd/>
          </a:ln>
        </p:spPr>
        <p:txBody>
          <a:bodyPr>
            <a:spAutoFit/>
          </a:bodyPr>
          <a:lstStyle/>
          <a:p>
            <a:pPr algn="just" rtl="1">
              <a:lnSpc>
                <a:spcPct val="150000"/>
              </a:lnSpc>
            </a:pPr>
            <a:r>
              <a:rPr lang="fa-IR" b="1" dirty="0" smtClean="0">
                <a:solidFill>
                  <a:srgbClr val="000099"/>
                </a:solidFill>
                <a:cs typeface="B Nazanin" pitchFamily="2" charset="-78"/>
              </a:rPr>
              <a:t>4– نمودار تمرکز نقص ها</a:t>
            </a:r>
            <a:endParaRPr lang="fa-IR" b="1" dirty="0">
              <a:solidFill>
                <a:srgbClr val="000099"/>
              </a:solidFill>
              <a:cs typeface="B Nazanin" pitchFamily="2" charset="-78"/>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edge">
                                      <p:cBhvr>
                                        <p:cTn id="7" dur="2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6" name="Rectangle 1027"/>
          <p:cNvSpPr txBox="1">
            <a:spLocks noChangeArrowheads="1"/>
          </p:cNvSpPr>
          <p:nvPr/>
        </p:nvSpPr>
        <p:spPr bwMode="auto">
          <a:xfrm>
            <a:off x="76200" y="1524000"/>
            <a:ext cx="8915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1" eaLnBrk="0" fontAlgn="base" latinLnBrk="0" hangingPunct="0">
              <a:lnSpc>
                <a:spcPct val="150000"/>
              </a:lnSpc>
              <a:spcBef>
                <a:spcPts val="1200"/>
              </a:spcBef>
              <a:spcAft>
                <a:spcPts val="600"/>
              </a:spcAft>
              <a:buClrTx/>
              <a:buSzTx/>
              <a:buFontTx/>
              <a:buNone/>
              <a:tabLst/>
              <a:defRPr/>
            </a:pPr>
            <a:r>
              <a:rPr kumimoji="0" lang="fa-IR" b="0" i="0" u="none" strike="noStrike" kern="0" cap="none" spc="0" normalizeH="0" baseline="0" noProof="0" dirty="0" smtClean="0">
                <a:ln>
                  <a:noFill/>
                </a:ln>
                <a:solidFill>
                  <a:srgbClr val="006600"/>
                </a:solidFill>
                <a:effectLst/>
                <a:uLnTx/>
                <a:uFillTx/>
                <a:latin typeface="+mn-lt"/>
                <a:cs typeface="B Zar" pitchFamily="2" charset="-78"/>
              </a:rPr>
              <a:t>متغيرها:</a:t>
            </a:r>
            <a:r>
              <a:rPr kumimoji="0" lang="fa-IR" b="0" i="0" u="none" strike="noStrike" kern="0" cap="none" spc="0" normalizeH="0" baseline="0" noProof="0" dirty="0" smtClean="0">
                <a:ln>
                  <a:noFill/>
                </a:ln>
                <a:solidFill>
                  <a:schemeClr val="tx1"/>
                </a:solidFill>
                <a:effectLst/>
                <a:uLnTx/>
                <a:uFillTx/>
                <a:latin typeface="+mn-lt"/>
                <a:cs typeface="B Zar" pitchFamily="2" charset="-78"/>
              </a:rPr>
              <a:t> دو عاملي كه در نمودار پراكندگي مورد بررسي قرار مي‌گيرند؛ متغير ناميده مي‌شوند.</a:t>
            </a:r>
          </a:p>
          <a:p>
            <a:pPr marL="0" marR="0" lvl="0" indent="0" algn="just" defTabSz="914400" rtl="1" eaLnBrk="0" fontAlgn="base" latinLnBrk="0" hangingPunct="0">
              <a:lnSpc>
                <a:spcPct val="150000"/>
              </a:lnSpc>
              <a:spcBef>
                <a:spcPts val="1200"/>
              </a:spcBef>
              <a:spcAft>
                <a:spcPts val="600"/>
              </a:spcAft>
              <a:buClrTx/>
              <a:buSzTx/>
              <a:buFontTx/>
              <a:buNone/>
              <a:tabLst/>
              <a:defRPr/>
            </a:pPr>
            <a:r>
              <a:rPr kumimoji="0" lang="fa-IR" b="0" i="0" u="none" strike="noStrike" kern="0" cap="none" spc="0" normalizeH="0" baseline="0" noProof="0" dirty="0" smtClean="0">
                <a:ln>
                  <a:noFill/>
                </a:ln>
                <a:solidFill>
                  <a:srgbClr val="006600"/>
                </a:solidFill>
                <a:effectLst/>
                <a:uLnTx/>
                <a:uFillTx/>
                <a:latin typeface="+mn-lt"/>
                <a:cs typeface="B Zar" pitchFamily="2" charset="-78"/>
              </a:rPr>
              <a:t>علت و معلول:</a:t>
            </a:r>
            <a:r>
              <a:rPr kumimoji="0" lang="fa-IR" b="0" i="0" u="none" strike="noStrike" kern="0" cap="none" spc="0" normalizeH="0" baseline="0" noProof="0" dirty="0" smtClean="0">
                <a:ln>
                  <a:noFill/>
                </a:ln>
                <a:solidFill>
                  <a:schemeClr val="tx1"/>
                </a:solidFill>
                <a:effectLst/>
                <a:uLnTx/>
                <a:uFillTx/>
                <a:latin typeface="+mn-lt"/>
                <a:cs typeface="B Zar" pitchFamily="2" charset="-78"/>
              </a:rPr>
              <a:t> رابطه بين دو متغير كه در نمودار پراكندگي مورد بررسي قرار مي‌گيرند يك رابطه علت و معلولي است و تغيير در يك متغير (متغير مستقل) باعث تغيير در متغير ديگر (متغير وابسته) مي‌شود.</a:t>
            </a:r>
          </a:p>
          <a:p>
            <a:pPr marL="0" marR="0" lvl="0" indent="0" algn="just" defTabSz="914400" rtl="1" eaLnBrk="0" fontAlgn="base" latinLnBrk="0" hangingPunct="0">
              <a:lnSpc>
                <a:spcPct val="150000"/>
              </a:lnSpc>
              <a:spcBef>
                <a:spcPts val="1200"/>
              </a:spcBef>
              <a:spcAft>
                <a:spcPts val="600"/>
              </a:spcAft>
              <a:buClrTx/>
              <a:buSzTx/>
              <a:buFontTx/>
              <a:buNone/>
              <a:tabLst/>
              <a:defRPr/>
            </a:pPr>
            <a:r>
              <a:rPr kumimoji="0" lang="fa-IR" b="0" i="0" u="none" strike="noStrike" kern="0" cap="none" spc="0" normalizeH="0" baseline="0" noProof="0" dirty="0" smtClean="0">
                <a:ln>
                  <a:noFill/>
                </a:ln>
                <a:solidFill>
                  <a:srgbClr val="006600"/>
                </a:solidFill>
                <a:effectLst/>
                <a:uLnTx/>
                <a:uFillTx/>
                <a:latin typeface="+mn-lt"/>
                <a:cs typeface="B Zar" pitchFamily="2" charset="-78"/>
              </a:rPr>
              <a:t>همبستگي:</a:t>
            </a:r>
            <a:r>
              <a:rPr kumimoji="0" lang="fa-IR" b="0" i="0" u="none" strike="noStrike" kern="0" cap="none" spc="0" normalizeH="0" baseline="0" noProof="0" dirty="0" smtClean="0">
                <a:ln>
                  <a:noFill/>
                </a:ln>
                <a:solidFill>
                  <a:schemeClr val="tx1"/>
                </a:solidFill>
                <a:effectLst/>
                <a:uLnTx/>
                <a:uFillTx/>
                <a:latin typeface="+mn-lt"/>
                <a:cs typeface="B Zar" pitchFamily="2" charset="-78"/>
              </a:rPr>
              <a:t> همبستگي نشاندهنده ارتباط بين دو متغير است كه به سه صورت همبستگي مثبت؛ همبستگي منفي و عدم همبستگي مطرح است. در نمودار پراكندگي؛ شكل و جهت نقاط رسم شده نشاندهنده چگونگي همبستگي دو متغير است.</a:t>
            </a:r>
            <a:endParaRPr kumimoji="0" lang="en-US" b="0" i="0" u="none" strike="noStrike" kern="0" cap="none" spc="0" normalizeH="0" baseline="0" noProof="0" dirty="0" smtClean="0">
              <a:ln>
                <a:noFill/>
              </a:ln>
              <a:solidFill>
                <a:schemeClr val="tx1"/>
              </a:solidFill>
              <a:effectLst/>
              <a:uLnTx/>
              <a:uFillTx/>
              <a:latin typeface="+mn-lt"/>
              <a:cs typeface="B Zar" pitchFamily="2" charset="-78"/>
            </a:endParaRPr>
          </a:p>
          <a:p>
            <a:pPr marL="0" marR="0" lvl="0" indent="0" algn="just" defTabSz="914400" rtl="1" eaLnBrk="0" fontAlgn="base" latinLnBrk="0" hangingPunct="0">
              <a:lnSpc>
                <a:spcPct val="150000"/>
              </a:lnSpc>
              <a:spcBef>
                <a:spcPts val="1200"/>
              </a:spcBef>
              <a:spcAft>
                <a:spcPts val="600"/>
              </a:spcAft>
              <a:buClrTx/>
              <a:buSzTx/>
              <a:buFontTx/>
              <a:buNone/>
              <a:tabLst/>
              <a:defRPr/>
            </a:pPr>
            <a:endParaRPr kumimoji="0" lang="en-US" b="0" i="0" u="none" strike="noStrike" kern="0" cap="none" spc="0" normalizeH="0" baseline="0" noProof="0" dirty="0" smtClean="0">
              <a:ln>
                <a:noFill/>
              </a:ln>
              <a:solidFill>
                <a:schemeClr val="tx1"/>
              </a:solidFill>
              <a:effectLst/>
              <a:uLnTx/>
              <a:uFillTx/>
              <a:latin typeface="+mn-lt"/>
              <a:cs typeface="B Zar" pitchFamily="2" charset="-78"/>
            </a:endParaRPr>
          </a:p>
          <a:p>
            <a:pPr marL="0" marR="0" lvl="0" indent="0" algn="just" defTabSz="914400" rtl="1" eaLnBrk="0" fontAlgn="base" latinLnBrk="0" hangingPunct="0">
              <a:lnSpc>
                <a:spcPct val="150000"/>
              </a:lnSpc>
              <a:spcBef>
                <a:spcPts val="1200"/>
              </a:spcBef>
              <a:spcAft>
                <a:spcPts val="600"/>
              </a:spcAft>
              <a:buClrTx/>
              <a:buSzTx/>
              <a:buFontTx/>
              <a:buNone/>
              <a:tabLst/>
              <a:defRPr/>
            </a:pPr>
            <a:endParaRPr kumimoji="0" lang="en-US" b="0" i="0" u="none" strike="noStrike" kern="0" cap="none" spc="0" normalizeH="0" baseline="0" noProof="0" dirty="0" smtClean="0">
              <a:ln>
                <a:noFill/>
              </a:ln>
              <a:solidFill>
                <a:schemeClr val="tx1"/>
              </a:solidFill>
              <a:effectLst/>
              <a:uLnTx/>
              <a:uFillTx/>
              <a:latin typeface="+mn-lt"/>
              <a:cs typeface="B Zar" pitchFamily="2" charset="-78"/>
            </a:endParaRPr>
          </a:p>
          <a:p>
            <a:pPr marL="0" marR="0" lvl="0" indent="0" algn="just" defTabSz="914400" rtl="1" eaLnBrk="0" fontAlgn="base" latinLnBrk="0" hangingPunct="0">
              <a:lnSpc>
                <a:spcPct val="150000"/>
              </a:lnSpc>
              <a:spcBef>
                <a:spcPts val="1200"/>
              </a:spcBef>
              <a:spcAft>
                <a:spcPts val="600"/>
              </a:spcAft>
              <a:buClrTx/>
              <a:buSzTx/>
              <a:buFontTx/>
              <a:buNone/>
              <a:tabLst/>
              <a:defRPr/>
            </a:pPr>
            <a:endParaRPr kumimoji="0" lang="en-US" b="0" i="0" u="none" strike="noStrike" kern="0" cap="none" spc="0" normalizeH="0" baseline="0" noProof="0" dirty="0">
              <a:ln>
                <a:noFill/>
              </a:ln>
              <a:solidFill>
                <a:schemeClr val="tx1"/>
              </a:solidFill>
              <a:effectLst/>
              <a:uLnTx/>
              <a:uFillTx/>
              <a:latin typeface="+mn-lt"/>
              <a:cs typeface="B Zar" pitchFamily="2" charset="-78"/>
            </a:endParaRPr>
          </a:p>
        </p:txBody>
      </p:sp>
      <p:sp>
        <p:nvSpPr>
          <p:cNvPr id="8"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ابزارهای هفتگانه کنترل فرآیند آماری (</a:t>
            </a:r>
            <a:r>
              <a:rPr lang="en-US"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SPC</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9" name="Rectangle 3"/>
          <p:cNvSpPr>
            <a:spLocks noChangeArrowheads="1"/>
          </p:cNvSpPr>
          <p:nvPr/>
        </p:nvSpPr>
        <p:spPr bwMode="auto">
          <a:xfrm>
            <a:off x="381000" y="1143000"/>
            <a:ext cx="8153400" cy="600164"/>
          </a:xfrm>
          <a:prstGeom prst="rect">
            <a:avLst/>
          </a:prstGeom>
          <a:noFill/>
          <a:ln w="9525">
            <a:noFill/>
            <a:miter lim="800000"/>
            <a:headEnd/>
            <a:tailEnd/>
          </a:ln>
        </p:spPr>
        <p:txBody>
          <a:bodyPr>
            <a:spAutoFit/>
          </a:bodyPr>
          <a:lstStyle/>
          <a:p>
            <a:pPr algn="just" rtl="1">
              <a:lnSpc>
                <a:spcPct val="150000"/>
              </a:lnSpc>
            </a:pPr>
            <a:r>
              <a:rPr lang="fa-IR" b="1" dirty="0" smtClean="0">
                <a:solidFill>
                  <a:srgbClr val="000099"/>
                </a:solidFill>
                <a:cs typeface="B Nazanin" pitchFamily="2" charset="-78"/>
              </a:rPr>
              <a:t>5– نمودار پراکندگی</a:t>
            </a:r>
            <a:endParaRPr lang="fa-IR" b="1" dirty="0">
              <a:solidFill>
                <a:srgbClr val="000099"/>
              </a:solidFill>
              <a:cs typeface="B Nazanin" pitchFamily="2" charset="-78"/>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graphicFrame>
        <p:nvGraphicFramePr>
          <p:cNvPr id="10" name="Object 2"/>
          <p:cNvGraphicFramePr>
            <a:graphicFrameLocks noChangeAspect="1"/>
          </p:cNvGraphicFramePr>
          <p:nvPr/>
        </p:nvGraphicFramePr>
        <p:xfrm>
          <a:off x="457200" y="1828800"/>
          <a:ext cx="3657600" cy="22506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Object 3"/>
          <p:cNvGraphicFramePr>
            <a:graphicFrameLocks noChangeAspect="1"/>
          </p:cNvGraphicFramePr>
          <p:nvPr/>
        </p:nvGraphicFramePr>
        <p:xfrm>
          <a:off x="457200" y="4506172"/>
          <a:ext cx="3962400" cy="22756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Object 4"/>
          <p:cNvGraphicFramePr>
            <a:graphicFrameLocks noChangeAspect="1"/>
          </p:cNvGraphicFramePr>
          <p:nvPr/>
        </p:nvGraphicFramePr>
        <p:xfrm>
          <a:off x="4419600" y="2514600"/>
          <a:ext cx="4572000" cy="2625725"/>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ابزارهای هفتگانه کنترل فرآیند آماری (</a:t>
            </a:r>
            <a:r>
              <a:rPr lang="en-US"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SPC</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13" name="Rectangle 3"/>
          <p:cNvSpPr>
            <a:spLocks noChangeArrowheads="1"/>
          </p:cNvSpPr>
          <p:nvPr/>
        </p:nvSpPr>
        <p:spPr bwMode="auto">
          <a:xfrm>
            <a:off x="381000" y="1143000"/>
            <a:ext cx="8153400" cy="600164"/>
          </a:xfrm>
          <a:prstGeom prst="rect">
            <a:avLst/>
          </a:prstGeom>
          <a:noFill/>
          <a:ln w="9525">
            <a:noFill/>
            <a:miter lim="800000"/>
            <a:headEnd/>
            <a:tailEnd/>
          </a:ln>
        </p:spPr>
        <p:txBody>
          <a:bodyPr>
            <a:spAutoFit/>
          </a:bodyPr>
          <a:lstStyle/>
          <a:p>
            <a:pPr algn="just" rtl="1">
              <a:lnSpc>
                <a:spcPct val="150000"/>
              </a:lnSpc>
            </a:pPr>
            <a:r>
              <a:rPr lang="fa-IR" b="1" dirty="0" smtClean="0">
                <a:solidFill>
                  <a:srgbClr val="000099"/>
                </a:solidFill>
                <a:cs typeface="B Nazanin" pitchFamily="2" charset="-78"/>
              </a:rPr>
              <a:t>5– نمودار پراکندگی</a:t>
            </a:r>
            <a:endParaRPr lang="fa-IR" b="1" dirty="0">
              <a:solidFill>
                <a:srgbClr val="000099"/>
              </a:solidFill>
              <a:cs typeface="B Nazanin" pitchFamily="2" charset="-78"/>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edge">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7" name="Rectangle 3"/>
          <p:cNvSpPr>
            <a:spLocks noChangeArrowheads="1"/>
          </p:cNvSpPr>
          <p:nvPr/>
        </p:nvSpPr>
        <p:spPr bwMode="auto">
          <a:xfrm>
            <a:off x="381000" y="1143000"/>
            <a:ext cx="8153400" cy="600164"/>
          </a:xfrm>
          <a:prstGeom prst="rect">
            <a:avLst/>
          </a:prstGeom>
          <a:noFill/>
          <a:ln w="9525">
            <a:noFill/>
            <a:miter lim="800000"/>
            <a:headEnd/>
            <a:tailEnd/>
          </a:ln>
        </p:spPr>
        <p:txBody>
          <a:bodyPr>
            <a:spAutoFit/>
          </a:bodyPr>
          <a:lstStyle/>
          <a:p>
            <a:pPr algn="just" rtl="1">
              <a:lnSpc>
                <a:spcPct val="150000"/>
              </a:lnSpc>
            </a:pPr>
            <a:r>
              <a:rPr lang="fa-IR" b="1" dirty="0" smtClean="0">
                <a:solidFill>
                  <a:srgbClr val="000099"/>
                </a:solidFill>
                <a:cs typeface="B Nazanin" pitchFamily="2" charset="-78"/>
              </a:rPr>
              <a:t>6– نمودار هیستوگرام</a:t>
            </a:r>
            <a:endParaRPr lang="fa-IR" b="1" dirty="0">
              <a:solidFill>
                <a:srgbClr val="000099"/>
              </a:solidFill>
              <a:cs typeface="B Nazanin" pitchFamily="2" charset="-78"/>
            </a:endParaRPr>
          </a:p>
        </p:txBody>
      </p:sp>
      <p:sp>
        <p:nvSpPr>
          <p:cNvPr id="2058"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6" name="Rectangle 1027"/>
          <p:cNvSpPr txBox="1">
            <a:spLocks noChangeArrowheads="1"/>
          </p:cNvSpPr>
          <p:nvPr/>
        </p:nvSpPr>
        <p:spPr bwMode="auto">
          <a:xfrm>
            <a:off x="76200" y="2362200"/>
            <a:ext cx="89154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711200" indent="-711200" algn="r" rtl="1">
              <a:lnSpc>
                <a:spcPct val="150000"/>
              </a:lnSpc>
              <a:buFont typeface="Wingdings" pitchFamily="2" charset="2"/>
              <a:buNone/>
            </a:pPr>
            <a:r>
              <a:rPr lang="fa-IR" sz="2000" dirty="0" smtClean="0">
                <a:cs typeface="B Zar" pitchFamily="2" charset="-78"/>
              </a:rPr>
              <a:t>هيستوگرام نوعي نمودار ميله‌اي است كه به كمك آن مي‌توان داده‌ها را تشريح كرد. در هيستوگرام داده‌ها در قالب خاصي طبقه‌بندي مي‌شود تا با ارائه تصويري از داده‌ها؛ سه ويژگي مهم آنها مشخص شود:</a:t>
            </a:r>
          </a:p>
          <a:p>
            <a:pPr marL="711200" indent="-711200" algn="r" rtl="1">
              <a:lnSpc>
                <a:spcPct val="150000"/>
              </a:lnSpc>
              <a:buFont typeface="Wingdings" pitchFamily="2" charset="2"/>
              <a:buNone/>
            </a:pPr>
            <a:endParaRPr lang="fa-IR" sz="2000" dirty="0" smtClean="0">
              <a:cs typeface="B Zar" pitchFamily="2" charset="-78"/>
            </a:endParaRPr>
          </a:p>
          <a:p>
            <a:pPr marL="711200" indent="-711200" algn="r" rtl="1">
              <a:lnSpc>
                <a:spcPct val="150000"/>
              </a:lnSpc>
            </a:pPr>
            <a:r>
              <a:rPr lang="fa-IR" sz="2000" dirty="0" smtClean="0">
                <a:cs typeface="B Zar" pitchFamily="2" charset="-78"/>
              </a:rPr>
              <a:t>شكل داده‌ها / توزيع فراواني داده‌ها</a:t>
            </a:r>
          </a:p>
          <a:p>
            <a:pPr marL="711200" indent="-711200" algn="r" rtl="1">
              <a:lnSpc>
                <a:spcPct val="150000"/>
              </a:lnSpc>
            </a:pPr>
            <a:r>
              <a:rPr lang="fa-IR" sz="2000" dirty="0" smtClean="0">
                <a:cs typeface="B Zar" pitchFamily="2" charset="-78"/>
              </a:rPr>
              <a:t>مكان / تمايل مركزي داده‌ها</a:t>
            </a:r>
          </a:p>
          <a:p>
            <a:pPr marL="711200" indent="-711200" algn="r" rtl="1">
              <a:lnSpc>
                <a:spcPct val="150000"/>
              </a:lnSpc>
            </a:pPr>
            <a:r>
              <a:rPr lang="fa-IR" sz="2000" dirty="0" smtClean="0">
                <a:cs typeface="B Zar" pitchFamily="2" charset="-78"/>
              </a:rPr>
              <a:t>پراكندگي / گسترش داده‌ها</a:t>
            </a:r>
          </a:p>
          <a:p>
            <a:pPr marL="711200" indent="-711200" algn="r" rtl="1">
              <a:lnSpc>
                <a:spcPct val="150000"/>
              </a:lnSpc>
              <a:buFont typeface="Wingdings" pitchFamily="2" charset="2"/>
              <a:buNone/>
            </a:pPr>
            <a:endParaRPr lang="fa-IR" sz="2000" dirty="0" smtClean="0">
              <a:cs typeface="B Zar" pitchFamily="2" charset="-78"/>
            </a:endParaRPr>
          </a:p>
          <a:p>
            <a:pPr marL="711200" indent="-711200" algn="r" rtl="1">
              <a:lnSpc>
                <a:spcPct val="150000"/>
              </a:lnSpc>
              <a:buFont typeface="Wingdings" pitchFamily="2" charset="2"/>
              <a:buNone/>
            </a:pPr>
            <a:r>
              <a:rPr lang="fa-IR" sz="2000" dirty="0" smtClean="0">
                <a:cs typeface="B Zar" pitchFamily="2" charset="-78"/>
              </a:rPr>
              <a:t>براي تهيه هيستوگرام يك مشخصه؛ پس از جمع آوري داده‌ها مي‌بايستي آنها را در 5 تا 20 دسته گروه‌بندي كنيم.</a:t>
            </a:r>
            <a:endParaRPr kumimoji="0" lang="en-US" sz="2000" i="0" u="none" strike="noStrike" kern="0" cap="none" spc="0" normalizeH="0" baseline="0" noProof="0" dirty="0" smtClean="0">
              <a:ln>
                <a:noFill/>
              </a:ln>
              <a:solidFill>
                <a:schemeClr val="tx1"/>
              </a:solidFill>
              <a:effectLst/>
              <a:uLnTx/>
              <a:uFillTx/>
              <a:latin typeface="+mn-lt"/>
              <a:cs typeface="B Zar" pitchFamily="2" charset="-78"/>
            </a:endParaRPr>
          </a:p>
          <a:p>
            <a:pPr marL="0" marR="0" lvl="0" indent="0" algn="r" defTabSz="914400" rtl="1" eaLnBrk="0" fontAlgn="base" latinLnBrk="0" hangingPunct="0">
              <a:lnSpc>
                <a:spcPct val="150000"/>
              </a:lnSpc>
              <a:spcBef>
                <a:spcPct val="20000"/>
              </a:spcBef>
              <a:spcAft>
                <a:spcPct val="0"/>
              </a:spcAft>
              <a:buClrTx/>
              <a:buSzTx/>
              <a:buFontTx/>
              <a:buNone/>
              <a:tabLst/>
              <a:defRPr/>
            </a:pPr>
            <a:endParaRPr kumimoji="0" lang="en-US" sz="2000" i="0" u="none" strike="noStrike" kern="0" cap="none" spc="0" normalizeH="0" baseline="0" noProof="0" dirty="0" smtClean="0">
              <a:ln>
                <a:noFill/>
              </a:ln>
              <a:solidFill>
                <a:schemeClr val="tx1"/>
              </a:solidFill>
              <a:effectLst/>
              <a:uLnTx/>
              <a:uFillTx/>
              <a:latin typeface="+mn-lt"/>
              <a:cs typeface="B Zar" pitchFamily="2" charset="-78"/>
            </a:endParaRPr>
          </a:p>
          <a:p>
            <a:pPr marL="0" marR="0" lvl="0" indent="0" algn="r" defTabSz="914400" rtl="1" eaLnBrk="0" fontAlgn="base" latinLnBrk="0" hangingPunct="0">
              <a:lnSpc>
                <a:spcPct val="150000"/>
              </a:lnSpc>
              <a:spcBef>
                <a:spcPct val="20000"/>
              </a:spcBef>
              <a:spcAft>
                <a:spcPct val="0"/>
              </a:spcAft>
              <a:buClrTx/>
              <a:buSzTx/>
              <a:buFontTx/>
              <a:buNone/>
              <a:tabLst/>
              <a:defRPr/>
            </a:pPr>
            <a:endParaRPr kumimoji="0" lang="en-US" sz="2000" i="0" u="none" strike="noStrike" kern="0" cap="none" spc="0" normalizeH="0" baseline="0" noProof="0" dirty="0">
              <a:ln>
                <a:noFill/>
              </a:ln>
              <a:solidFill>
                <a:schemeClr val="tx1"/>
              </a:solidFill>
              <a:effectLst/>
              <a:uLnTx/>
              <a:uFillTx/>
              <a:latin typeface="+mn-lt"/>
              <a:cs typeface="B Zar" pitchFamily="2" charset="-78"/>
            </a:endParaRPr>
          </a:p>
        </p:txBody>
      </p:sp>
      <p:sp>
        <p:nvSpPr>
          <p:cNvPr id="8"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ابزارهای هفتگانه کنترل فرآیند آماری (</a:t>
            </a:r>
            <a:r>
              <a:rPr lang="en-US"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SPC</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35907"/>
                                        </p:tgtEl>
                                        <p:attrNameLst>
                                          <p:attrName>style.visibility</p:attrName>
                                        </p:attrNameLst>
                                      </p:cBhvr>
                                      <p:to>
                                        <p:strVal val="visible"/>
                                      </p:to>
                                    </p:set>
                                    <p:animEffect transition="in" filter="wedge">
                                      <p:cBhvr>
                                        <p:cTn id="7" dur="2000"/>
                                        <p:tgtEl>
                                          <p:spTgt spid="6359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90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21"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ابزارهای هفتگانه کنترل فرآیند آماری (</a:t>
            </a:r>
            <a:r>
              <a:rPr lang="en-US"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SPC</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pic>
        <p:nvPicPr>
          <p:cNvPr id="25603" name="Picture 3"/>
          <p:cNvPicPr>
            <a:picLocks noChangeAspect="1" noChangeArrowheads="1"/>
          </p:cNvPicPr>
          <p:nvPr/>
        </p:nvPicPr>
        <p:blipFill>
          <a:blip r:embed="rId2"/>
          <a:srcRect/>
          <a:stretch>
            <a:fillRect/>
          </a:stretch>
        </p:blipFill>
        <p:spPr bwMode="auto">
          <a:xfrm>
            <a:off x="533400" y="1981200"/>
            <a:ext cx="8229600" cy="4797552"/>
          </a:xfrm>
          <a:prstGeom prst="rect">
            <a:avLst/>
          </a:prstGeom>
          <a:noFill/>
        </p:spPr>
      </p:pic>
      <p:sp>
        <p:nvSpPr>
          <p:cNvPr id="6" name="Rectangle 3"/>
          <p:cNvSpPr>
            <a:spLocks noChangeArrowheads="1"/>
          </p:cNvSpPr>
          <p:nvPr/>
        </p:nvSpPr>
        <p:spPr bwMode="auto">
          <a:xfrm>
            <a:off x="381000" y="1143000"/>
            <a:ext cx="8153400" cy="600164"/>
          </a:xfrm>
          <a:prstGeom prst="rect">
            <a:avLst/>
          </a:prstGeom>
          <a:noFill/>
          <a:ln w="9525">
            <a:noFill/>
            <a:miter lim="800000"/>
            <a:headEnd/>
            <a:tailEnd/>
          </a:ln>
        </p:spPr>
        <p:txBody>
          <a:bodyPr>
            <a:spAutoFit/>
          </a:bodyPr>
          <a:lstStyle/>
          <a:p>
            <a:pPr algn="just" rtl="1">
              <a:lnSpc>
                <a:spcPct val="150000"/>
              </a:lnSpc>
            </a:pPr>
            <a:r>
              <a:rPr lang="fa-IR" b="1" dirty="0" smtClean="0">
                <a:solidFill>
                  <a:srgbClr val="000099"/>
                </a:solidFill>
                <a:cs typeface="B Nazanin" pitchFamily="2" charset="-78"/>
              </a:rPr>
              <a:t>6– نمودار هیستوگرام</a:t>
            </a:r>
            <a:endParaRPr lang="fa-IR" b="1" dirty="0">
              <a:solidFill>
                <a:srgbClr val="000099"/>
              </a:solidFill>
              <a:cs typeface="B Nazanin" pitchFamily="2" charset="-78"/>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AutoShape 2"/>
          <p:cNvSpPr>
            <a:spLocks noChangeArrowheads="1"/>
          </p:cNvSpPr>
          <p:nvPr/>
        </p:nvSpPr>
        <p:spPr bwMode="auto">
          <a:xfrm>
            <a:off x="228600" y="1828800"/>
            <a:ext cx="8763000" cy="2336800"/>
          </a:xfrm>
          <a:prstGeom prst="foldedCorner">
            <a:avLst>
              <a:gd name="adj" fmla="val 1250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lvl="1" algn="r" rtl="1">
              <a:lnSpc>
                <a:spcPct val="200000"/>
              </a:lnSpc>
              <a:buBlip>
                <a:blip r:embed="rId2"/>
              </a:buBlip>
            </a:pPr>
            <a:r>
              <a:rPr lang="fa-IR" sz="4400" b="1" dirty="0" smtClean="0">
                <a:solidFill>
                  <a:srgbClr val="009900"/>
                </a:solidFill>
                <a:cs typeface="B Titr" pitchFamily="2" charset="-78"/>
              </a:rPr>
              <a:t>   نمودارهای کنترل مشخصه های وصفی</a:t>
            </a:r>
          </a:p>
          <a:p>
            <a:pPr lvl="1" algn="ctr" rtl="1">
              <a:lnSpc>
                <a:spcPct val="200000"/>
              </a:lnSpc>
            </a:pPr>
            <a:r>
              <a:rPr lang="fa-IR" sz="4000" b="1" dirty="0" smtClean="0">
                <a:solidFill>
                  <a:srgbClr val="009900"/>
                </a:solidFill>
                <a:latin typeface="Times New Roman" pitchFamily="18" charset="0"/>
                <a:cs typeface="Times New Roman" pitchFamily="18" charset="0"/>
              </a:rPr>
              <a:t>(</a:t>
            </a:r>
            <a:r>
              <a:rPr lang="en-US" sz="4000" b="1" dirty="0" smtClean="0">
                <a:solidFill>
                  <a:srgbClr val="FF0000"/>
                </a:solidFill>
                <a:latin typeface="Times New Roman" pitchFamily="18" charset="0"/>
                <a:cs typeface="Times New Roman" pitchFamily="18" charset="0"/>
              </a:rPr>
              <a:t> </a:t>
            </a:r>
            <a:r>
              <a:rPr lang="en-US" sz="4000" b="1" dirty="0" smtClean="0">
                <a:solidFill>
                  <a:srgbClr val="009900"/>
                </a:solidFill>
                <a:latin typeface="Times New Roman" pitchFamily="18" charset="0"/>
                <a:cs typeface="Times New Roman" pitchFamily="18" charset="0"/>
              </a:rPr>
              <a:t>(Attribute Control Chart</a:t>
            </a:r>
            <a:endParaRPr lang="fa-IR" sz="4000" b="1" dirty="0" smtClean="0">
              <a:solidFill>
                <a:srgbClr val="009900"/>
              </a:solidFill>
              <a:latin typeface="Times New Roman" pitchFamily="18" charset="0"/>
              <a:cs typeface="Times New Roman" pitchFamily="18" charset="0"/>
            </a:endParaRPr>
          </a:p>
        </p:txBody>
      </p:sp>
    </p:spTree>
  </p:cSld>
  <p:clrMapOvr>
    <a:masterClrMapping/>
  </p:clrMapOvr>
  <p:transition spd="slow" advTm="0">
    <p:comb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21"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4" name="Rectangle 3"/>
          <p:cNvSpPr>
            <a:spLocks noChangeArrowheads="1"/>
          </p:cNvSpPr>
          <p:nvPr/>
        </p:nvSpPr>
        <p:spPr bwMode="auto">
          <a:xfrm>
            <a:off x="381000" y="990600"/>
            <a:ext cx="8534400" cy="461665"/>
          </a:xfrm>
          <a:prstGeom prst="rect">
            <a:avLst/>
          </a:prstGeom>
          <a:noFill/>
          <a:ln w="9525">
            <a:noFill/>
            <a:miter lim="800000"/>
            <a:headEnd/>
            <a:tailEnd/>
          </a:ln>
        </p:spPr>
        <p:txBody>
          <a:bodyPr wrap="square">
            <a:spAutoFit/>
          </a:bodyPr>
          <a:lstStyle/>
          <a:p>
            <a:pPr algn="just" rtl="1"/>
            <a:r>
              <a:rPr lang="fa-IR" b="1" dirty="0" smtClean="0">
                <a:ln w="11430"/>
                <a:solidFill>
                  <a:srgbClr val="008000"/>
                </a:solidFill>
                <a:effectLst>
                  <a:outerShdw blurRad="50800" dist="39000" dir="5460000" algn="tl">
                    <a:srgbClr val="000000">
                      <a:alpha val="38000"/>
                    </a:srgbClr>
                  </a:outerShdw>
                </a:effectLst>
                <a:cs typeface="B Titr" pitchFamily="2" charset="-78"/>
              </a:rPr>
              <a:t>مشخصه های کیفی و انوع آن</a:t>
            </a:r>
          </a:p>
        </p:txBody>
      </p:sp>
      <p:sp>
        <p:nvSpPr>
          <p:cNvPr id="5" name="Rectangle 1027"/>
          <p:cNvSpPr txBox="1">
            <a:spLocks noChangeArrowheads="1"/>
          </p:cNvSpPr>
          <p:nvPr/>
        </p:nvSpPr>
        <p:spPr bwMode="auto">
          <a:xfrm>
            <a:off x="161544" y="1828800"/>
            <a:ext cx="89154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711200" indent="-711200" algn="r" rtl="1">
              <a:lnSpc>
                <a:spcPct val="150000"/>
              </a:lnSpc>
              <a:buFont typeface="Wingdings" pitchFamily="2" charset="2"/>
              <a:buNone/>
            </a:pPr>
            <a:r>
              <a:rPr lang="fa-IR" sz="1800" b="1" dirty="0" smtClean="0">
                <a:solidFill>
                  <a:srgbClr val="7030A0"/>
                </a:solidFill>
                <a:cs typeface="B Zar" pitchFamily="2" charset="-78"/>
              </a:rPr>
              <a:t>تعریف مشخصه کیفی: </a:t>
            </a:r>
            <a:r>
              <a:rPr lang="fa-IR" sz="2000" dirty="0" smtClean="0">
                <a:cs typeface="B Zar" pitchFamily="2" charset="-78"/>
              </a:rPr>
              <a:t>هر ویژگی از اقلام تولیدی که از نظر مشتری، واحد طراحی، استانداردها، الزامات و ... اهمیت داشته باشد یک مشخصه کیفی می باشد.</a:t>
            </a:r>
          </a:p>
          <a:p>
            <a:pPr marL="711200" indent="-711200" algn="r" rtl="1">
              <a:buFont typeface="Wingdings" pitchFamily="2" charset="2"/>
              <a:buNone/>
            </a:pPr>
            <a:endParaRPr lang="fa-IR" sz="2000" dirty="0" smtClean="0">
              <a:cs typeface="B Zar" pitchFamily="2" charset="-78"/>
            </a:endParaRPr>
          </a:p>
          <a:p>
            <a:pPr marL="711200" indent="-711200" algn="r" rtl="1">
              <a:lnSpc>
                <a:spcPct val="150000"/>
              </a:lnSpc>
              <a:buFont typeface="Wingdings" pitchFamily="2" charset="2"/>
              <a:buNone/>
            </a:pPr>
            <a:r>
              <a:rPr lang="fa-IR" sz="2000" dirty="0" smtClean="0">
                <a:solidFill>
                  <a:srgbClr val="7030A0"/>
                </a:solidFill>
                <a:cs typeface="B Zar" pitchFamily="2" charset="-78"/>
              </a:rPr>
              <a:t>الف) مشخصه های کیفی غیر قابل اندازه گیری (توصیفی / </a:t>
            </a:r>
            <a:r>
              <a:rPr lang="en-US" sz="2000" dirty="0" smtClean="0">
                <a:solidFill>
                  <a:srgbClr val="7030A0"/>
                </a:solidFill>
                <a:cs typeface="B Zar" pitchFamily="2" charset="-78"/>
              </a:rPr>
              <a:t>Attribute</a:t>
            </a:r>
            <a:r>
              <a:rPr lang="fa-IR" sz="2000" dirty="0" smtClean="0">
                <a:solidFill>
                  <a:srgbClr val="7030A0"/>
                </a:solidFill>
                <a:cs typeface="B Zar" pitchFamily="2" charset="-78"/>
              </a:rPr>
              <a:t>): </a:t>
            </a:r>
            <a:r>
              <a:rPr lang="fa-IR" sz="2000" dirty="0" smtClean="0">
                <a:cs typeface="B Zar" pitchFamily="2" charset="-78"/>
              </a:rPr>
              <a:t>مشخصه هایی که با ابزار قابل اندازه گیری نبوده و یا اندازه گیری آنها مشکل و هزینه زا می باشد. مانند وجود نشتی، صافی سطح، نیش و قری، شرگی رنگ و ... .</a:t>
            </a:r>
          </a:p>
          <a:p>
            <a:pPr marL="711200" indent="-711200" algn="r" rtl="1">
              <a:buFont typeface="Wingdings" pitchFamily="2" charset="2"/>
              <a:buNone/>
            </a:pPr>
            <a:endParaRPr lang="fa-IR" sz="2000" dirty="0" smtClean="0">
              <a:cs typeface="B Zar" pitchFamily="2" charset="-78"/>
            </a:endParaRPr>
          </a:p>
          <a:p>
            <a:pPr marL="711200" indent="-711200" algn="r" rtl="1">
              <a:lnSpc>
                <a:spcPct val="150000"/>
              </a:lnSpc>
              <a:buFont typeface="Wingdings" pitchFamily="2" charset="2"/>
              <a:buNone/>
            </a:pPr>
            <a:r>
              <a:rPr lang="fa-IR" sz="2000" dirty="0" smtClean="0">
                <a:solidFill>
                  <a:srgbClr val="7030A0"/>
                </a:solidFill>
                <a:cs typeface="B Zar" pitchFamily="2" charset="-78"/>
              </a:rPr>
              <a:t>ب) مشخصه های کیفی قابل اندازه گیری (متغیر/ </a:t>
            </a:r>
            <a:r>
              <a:rPr lang="en-US" sz="2000" dirty="0" smtClean="0">
                <a:solidFill>
                  <a:srgbClr val="7030A0"/>
                </a:solidFill>
                <a:cs typeface="B Zar" pitchFamily="2" charset="-78"/>
              </a:rPr>
              <a:t>Variable</a:t>
            </a:r>
            <a:r>
              <a:rPr lang="fa-IR" sz="2000" dirty="0" smtClean="0">
                <a:solidFill>
                  <a:srgbClr val="7030A0"/>
                </a:solidFill>
                <a:cs typeface="B Zar" pitchFamily="2" charset="-78"/>
              </a:rPr>
              <a:t>): </a:t>
            </a:r>
            <a:r>
              <a:rPr lang="fa-IR" sz="2000" dirty="0" smtClean="0">
                <a:cs typeface="B Zar" pitchFamily="2" charset="-78"/>
              </a:rPr>
              <a:t>مشخصه هایی که با ابزاری اندازه گیری شده و نتیجه با عددی حقیقی قابل ارائه می باشد. مانند وزن، درصد چربی</a:t>
            </a:r>
            <a:r>
              <a:rPr lang="fa-IR" sz="2000" smtClean="0">
                <a:cs typeface="B Zar" pitchFamily="2" charset="-78"/>
              </a:rPr>
              <a:t>، و </a:t>
            </a:r>
            <a:r>
              <a:rPr lang="fa-IR" sz="2000" dirty="0" smtClean="0">
                <a:cs typeface="B Zar" pitchFamily="2" charset="-78"/>
              </a:rPr>
              <a:t>... .</a:t>
            </a:r>
            <a:endParaRPr kumimoji="0" lang="en-US" sz="2000" i="0" u="none" strike="noStrike" kern="0" cap="none" spc="0" normalizeH="0" baseline="0" noProof="0" dirty="0" smtClean="0">
              <a:ln>
                <a:noFill/>
              </a:ln>
              <a:solidFill>
                <a:schemeClr val="tx1"/>
              </a:solidFill>
              <a:effectLst/>
              <a:uLnTx/>
              <a:uFillTx/>
              <a:latin typeface="+mn-lt"/>
              <a:cs typeface="B Zar" pitchFamily="2" charset="-78"/>
            </a:endParaRPr>
          </a:p>
          <a:p>
            <a:pPr marL="0" marR="0" lvl="0" indent="0" algn="r" defTabSz="914400" rtl="1" eaLnBrk="0" fontAlgn="base" latinLnBrk="0" hangingPunct="0">
              <a:lnSpc>
                <a:spcPct val="150000"/>
              </a:lnSpc>
              <a:spcBef>
                <a:spcPct val="20000"/>
              </a:spcBef>
              <a:spcAft>
                <a:spcPct val="0"/>
              </a:spcAft>
              <a:buClrTx/>
              <a:buSzTx/>
              <a:buFontTx/>
              <a:buNone/>
              <a:tabLst/>
              <a:defRPr/>
            </a:pPr>
            <a:endParaRPr kumimoji="0" lang="en-US" sz="2000" i="0" u="none" strike="noStrike" kern="0" cap="none" spc="0" normalizeH="0" baseline="0" noProof="0" dirty="0">
              <a:ln>
                <a:noFill/>
              </a:ln>
              <a:solidFill>
                <a:schemeClr val="tx1"/>
              </a:solidFill>
              <a:effectLst/>
              <a:uLnTx/>
              <a:uFillTx/>
              <a:latin typeface="+mn-lt"/>
              <a:cs typeface="B Zar" pitchFamily="2" charset="-78"/>
            </a:endParaRPr>
          </a:p>
        </p:txBody>
      </p:sp>
    </p:spTree>
  </p:cSld>
  <p:clrMapOvr>
    <a:masterClrMapping/>
  </p:clrMapOvr>
  <p:transition spd="slow">
    <p:blinds/>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21"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4" name="Rectangle 3"/>
          <p:cNvSpPr>
            <a:spLocks noChangeArrowheads="1"/>
          </p:cNvSpPr>
          <p:nvPr/>
        </p:nvSpPr>
        <p:spPr bwMode="auto">
          <a:xfrm>
            <a:off x="1371600" y="1214735"/>
            <a:ext cx="7467600" cy="461665"/>
          </a:xfrm>
          <a:prstGeom prst="rect">
            <a:avLst/>
          </a:prstGeom>
          <a:noFill/>
          <a:ln w="9525">
            <a:noFill/>
            <a:miter lim="800000"/>
            <a:headEnd/>
            <a:tailEnd/>
          </a:ln>
        </p:spPr>
        <p:txBody>
          <a:bodyPr wrap="square">
            <a:spAutoFit/>
          </a:bodyPr>
          <a:lstStyle/>
          <a:p>
            <a:pPr algn="ctr" rtl="1"/>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نمودارهای مشخصه های کیفی</a:t>
            </a:r>
          </a:p>
        </p:txBody>
      </p:sp>
      <p:sp>
        <p:nvSpPr>
          <p:cNvPr id="6" name="Left-Right Arrow 5"/>
          <p:cNvSpPr/>
          <p:nvPr/>
        </p:nvSpPr>
        <p:spPr>
          <a:xfrm>
            <a:off x="4419600" y="2819400"/>
            <a:ext cx="1371600" cy="3048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rot="5400000">
            <a:off x="4493400" y="2240426"/>
            <a:ext cx="1224000" cy="0"/>
          </a:xfrm>
          <a:prstGeom prst="line">
            <a:avLst/>
          </a:prstGeom>
        </p:spPr>
        <p:style>
          <a:lnRef idx="3">
            <a:schemeClr val="accent1"/>
          </a:lnRef>
          <a:fillRef idx="0">
            <a:schemeClr val="accent1"/>
          </a:fillRef>
          <a:effectRef idx="2">
            <a:schemeClr val="accent1"/>
          </a:effectRef>
          <a:fontRef idx="minor">
            <a:schemeClr val="tx1"/>
          </a:fontRef>
        </p:style>
      </p:cxnSp>
      <p:sp>
        <p:nvSpPr>
          <p:cNvPr id="9" name="TextBox 8"/>
          <p:cNvSpPr txBox="1"/>
          <p:nvPr/>
        </p:nvSpPr>
        <p:spPr>
          <a:xfrm>
            <a:off x="6477000" y="1981200"/>
            <a:ext cx="2133600" cy="888705"/>
          </a:xfrm>
          <a:prstGeom prst="rect">
            <a:avLst/>
          </a:prstGeom>
          <a:noFill/>
        </p:spPr>
        <p:txBody>
          <a:bodyPr wrap="square" rtlCol="0">
            <a:spAutoFit/>
          </a:bodyPr>
          <a:lstStyle/>
          <a:p>
            <a:pPr algn="ctr">
              <a:lnSpc>
                <a:spcPct val="150000"/>
              </a:lnSpc>
            </a:pPr>
            <a:r>
              <a:rPr lang="fa-IR" sz="1800" b="1" dirty="0" smtClean="0">
                <a:ln w="11430"/>
                <a:solidFill>
                  <a:schemeClr val="accent6"/>
                </a:solidFill>
                <a:effectLst>
                  <a:outerShdw blurRad="50800" dist="39000" dir="5460000" algn="tl">
                    <a:srgbClr val="000000">
                      <a:alpha val="38000"/>
                    </a:srgbClr>
                  </a:outerShdw>
                </a:effectLst>
                <a:cs typeface="B Titr" pitchFamily="2" charset="-78"/>
              </a:rPr>
              <a:t>نمودارهای مشخصه های غیر قابل اندازه گیری</a:t>
            </a:r>
          </a:p>
        </p:txBody>
      </p:sp>
      <p:sp>
        <p:nvSpPr>
          <p:cNvPr id="10" name="TextBox 9"/>
          <p:cNvSpPr txBox="1"/>
          <p:nvPr/>
        </p:nvSpPr>
        <p:spPr>
          <a:xfrm>
            <a:off x="5410200" y="2819400"/>
            <a:ext cx="3581400" cy="2554545"/>
          </a:xfrm>
          <a:prstGeom prst="rect">
            <a:avLst/>
          </a:prstGeom>
          <a:noFill/>
        </p:spPr>
        <p:txBody>
          <a:bodyPr wrap="square" rtlCol="0">
            <a:spAutoFit/>
          </a:bodyPr>
          <a:lstStyle/>
          <a:p>
            <a:pPr algn="r" rtl="1">
              <a:lnSpc>
                <a:spcPct val="200000"/>
              </a:lnSpc>
            </a:pPr>
            <a:r>
              <a:rPr lang="fa-IR" sz="2000" b="1" dirty="0" smtClean="0">
                <a:ln w="11430"/>
                <a:effectLst>
                  <a:outerShdw blurRad="50800" dist="39000" dir="5460000" algn="tl">
                    <a:srgbClr val="000000">
                      <a:alpha val="38000"/>
                    </a:srgbClr>
                  </a:outerShdw>
                </a:effectLst>
                <a:cs typeface="B Badr" pitchFamily="2" charset="-78"/>
              </a:rPr>
              <a:t>1- نمودار </a:t>
            </a:r>
            <a:r>
              <a:rPr lang="en-US" sz="2000" b="1" dirty="0" smtClean="0">
                <a:ln w="11430"/>
                <a:effectLst>
                  <a:outerShdw blurRad="50800" dist="39000" dir="5460000" algn="tl">
                    <a:srgbClr val="000000">
                      <a:alpha val="38000"/>
                    </a:srgbClr>
                  </a:outerShdw>
                </a:effectLst>
                <a:cs typeface="B Badr" pitchFamily="2" charset="-78"/>
              </a:rPr>
              <a:t>p</a:t>
            </a:r>
            <a:r>
              <a:rPr lang="fa-IR" sz="2000" b="1" dirty="0" smtClean="0">
                <a:ln w="11430"/>
                <a:effectLst>
                  <a:outerShdw blurRad="50800" dist="39000" dir="5460000" algn="tl">
                    <a:srgbClr val="000000">
                      <a:alpha val="38000"/>
                    </a:srgbClr>
                  </a:outerShdw>
                </a:effectLst>
                <a:cs typeface="B Badr" pitchFamily="2" charset="-78"/>
              </a:rPr>
              <a:t> (نسبت اقلام معیوب)</a:t>
            </a:r>
          </a:p>
          <a:p>
            <a:pPr algn="r" rtl="1">
              <a:lnSpc>
                <a:spcPct val="200000"/>
              </a:lnSpc>
            </a:pPr>
            <a:r>
              <a:rPr lang="fa-IR" sz="2000" b="1" dirty="0" smtClean="0">
                <a:ln w="11430"/>
                <a:effectLst>
                  <a:outerShdw blurRad="50800" dist="39000" dir="5460000" algn="tl">
                    <a:srgbClr val="000000">
                      <a:alpha val="38000"/>
                    </a:srgbClr>
                  </a:outerShdw>
                </a:effectLst>
                <a:cs typeface="B Badr" pitchFamily="2" charset="-78"/>
              </a:rPr>
              <a:t>2- نمودار </a:t>
            </a:r>
            <a:r>
              <a:rPr lang="en-US" sz="2000" b="1" dirty="0" err="1" smtClean="0">
                <a:ln w="11430"/>
                <a:effectLst>
                  <a:outerShdw blurRad="50800" dist="39000" dir="5460000" algn="tl">
                    <a:srgbClr val="000000">
                      <a:alpha val="38000"/>
                    </a:srgbClr>
                  </a:outerShdw>
                </a:effectLst>
                <a:cs typeface="B Badr" pitchFamily="2" charset="-78"/>
              </a:rPr>
              <a:t>np</a:t>
            </a:r>
            <a:r>
              <a:rPr lang="en-US" sz="2000" b="1" dirty="0" smtClean="0">
                <a:ln w="11430"/>
                <a:effectLst>
                  <a:outerShdw blurRad="50800" dist="39000" dir="5460000" algn="tl">
                    <a:srgbClr val="000000">
                      <a:alpha val="38000"/>
                    </a:srgbClr>
                  </a:outerShdw>
                </a:effectLst>
                <a:cs typeface="B Badr" pitchFamily="2" charset="-78"/>
              </a:rPr>
              <a:t> </a:t>
            </a:r>
            <a:r>
              <a:rPr lang="fa-IR" sz="2000" b="1" dirty="0" smtClean="0">
                <a:ln w="11430"/>
                <a:effectLst>
                  <a:outerShdw blurRad="50800" dist="39000" dir="5460000" algn="tl">
                    <a:srgbClr val="000000">
                      <a:alpha val="38000"/>
                    </a:srgbClr>
                  </a:outerShdw>
                </a:effectLst>
                <a:cs typeface="B Badr" pitchFamily="2" charset="-78"/>
              </a:rPr>
              <a:t> (تعداد اقلام معیوب)</a:t>
            </a:r>
          </a:p>
          <a:p>
            <a:pPr algn="r" rtl="1">
              <a:lnSpc>
                <a:spcPct val="200000"/>
              </a:lnSpc>
            </a:pPr>
            <a:r>
              <a:rPr lang="fa-IR" sz="2000" b="1" dirty="0" smtClean="0">
                <a:ln w="11430"/>
                <a:effectLst>
                  <a:outerShdw blurRad="50800" dist="39000" dir="5460000" algn="tl">
                    <a:srgbClr val="000000">
                      <a:alpha val="38000"/>
                    </a:srgbClr>
                  </a:outerShdw>
                </a:effectLst>
                <a:cs typeface="B Badr" pitchFamily="2" charset="-78"/>
              </a:rPr>
              <a:t>3- نمودار </a:t>
            </a:r>
            <a:r>
              <a:rPr lang="en-US" sz="2000" b="1" dirty="0" smtClean="0">
                <a:ln w="11430"/>
                <a:effectLst>
                  <a:outerShdw blurRad="50800" dist="39000" dir="5460000" algn="tl">
                    <a:srgbClr val="000000">
                      <a:alpha val="38000"/>
                    </a:srgbClr>
                  </a:outerShdw>
                </a:effectLst>
                <a:cs typeface="B Badr" pitchFamily="2" charset="-78"/>
              </a:rPr>
              <a:t>c </a:t>
            </a:r>
            <a:r>
              <a:rPr lang="fa-IR" sz="2000" b="1" dirty="0" smtClean="0">
                <a:ln w="11430"/>
                <a:effectLst>
                  <a:outerShdw blurRad="50800" dist="39000" dir="5460000" algn="tl">
                    <a:srgbClr val="000000">
                      <a:alpha val="38000"/>
                    </a:srgbClr>
                  </a:outerShdw>
                </a:effectLst>
                <a:cs typeface="B Badr" pitchFamily="2" charset="-78"/>
              </a:rPr>
              <a:t> (تعداد نقص در واحد بازرسی)</a:t>
            </a:r>
          </a:p>
          <a:p>
            <a:pPr algn="r" rtl="1">
              <a:lnSpc>
                <a:spcPct val="200000"/>
              </a:lnSpc>
            </a:pPr>
            <a:r>
              <a:rPr lang="fa-IR" sz="2000" b="1" dirty="0" smtClean="0">
                <a:ln w="11430"/>
                <a:effectLst>
                  <a:outerShdw blurRad="50800" dist="39000" dir="5460000" algn="tl">
                    <a:srgbClr val="000000">
                      <a:alpha val="38000"/>
                    </a:srgbClr>
                  </a:outerShdw>
                </a:effectLst>
                <a:cs typeface="B Badr" pitchFamily="2" charset="-78"/>
              </a:rPr>
              <a:t>4- نمودار </a:t>
            </a:r>
            <a:r>
              <a:rPr lang="en-US" sz="2000" b="1" dirty="0" smtClean="0">
                <a:ln w="11430"/>
                <a:effectLst>
                  <a:outerShdw blurRad="50800" dist="39000" dir="5460000" algn="tl">
                    <a:srgbClr val="000000">
                      <a:alpha val="38000"/>
                    </a:srgbClr>
                  </a:outerShdw>
                </a:effectLst>
                <a:cs typeface="B Badr" pitchFamily="2" charset="-78"/>
              </a:rPr>
              <a:t>u </a:t>
            </a:r>
            <a:r>
              <a:rPr lang="fa-IR" sz="2000" b="1" dirty="0" smtClean="0">
                <a:ln w="11430"/>
                <a:effectLst>
                  <a:outerShdw blurRad="50800" dist="39000" dir="5460000" algn="tl">
                    <a:srgbClr val="000000">
                      <a:alpha val="38000"/>
                    </a:srgbClr>
                  </a:outerShdw>
                </a:effectLst>
                <a:cs typeface="B Badr" pitchFamily="2" charset="-78"/>
              </a:rPr>
              <a:t> (تعداد نقص در واحد محصول)</a:t>
            </a:r>
          </a:p>
        </p:txBody>
      </p:sp>
      <p:sp>
        <p:nvSpPr>
          <p:cNvPr id="11" name="TextBox 10"/>
          <p:cNvSpPr txBox="1"/>
          <p:nvPr/>
        </p:nvSpPr>
        <p:spPr>
          <a:xfrm>
            <a:off x="1600200" y="1930695"/>
            <a:ext cx="2133600" cy="888705"/>
          </a:xfrm>
          <a:prstGeom prst="rect">
            <a:avLst/>
          </a:prstGeom>
          <a:noFill/>
        </p:spPr>
        <p:txBody>
          <a:bodyPr wrap="square" rtlCol="0">
            <a:spAutoFit/>
          </a:bodyPr>
          <a:lstStyle/>
          <a:p>
            <a:pPr algn="ctr">
              <a:lnSpc>
                <a:spcPct val="150000"/>
              </a:lnSpc>
            </a:pPr>
            <a:r>
              <a:rPr lang="fa-IR" sz="1800" b="1" dirty="0" smtClean="0">
                <a:ln w="11430"/>
                <a:solidFill>
                  <a:schemeClr val="accent6"/>
                </a:solidFill>
                <a:effectLst>
                  <a:outerShdw blurRad="50800" dist="39000" dir="5460000" algn="tl">
                    <a:srgbClr val="000000">
                      <a:alpha val="38000"/>
                    </a:srgbClr>
                  </a:outerShdw>
                </a:effectLst>
                <a:cs typeface="B Titr" pitchFamily="2" charset="-78"/>
              </a:rPr>
              <a:t>نمودارهای مشخصه های قابل اندازه گیری</a:t>
            </a:r>
          </a:p>
        </p:txBody>
      </p:sp>
      <p:sp>
        <p:nvSpPr>
          <p:cNvPr id="12" name="TextBox 11"/>
          <p:cNvSpPr txBox="1"/>
          <p:nvPr/>
        </p:nvSpPr>
        <p:spPr>
          <a:xfrm>
            <a:off x="0" y="2861608"/>
            <a:ext cx="4267200" cy="1938992"/>
          </a:xfrm>
          <a:prstGeom prst="rect">
            <a:avLst/>
          </a:prstGeom>
          <a:noFill/>
        </p:spPr>
        <p:txBody>
          <a:bodyPr wrap="square" rtlCol="0">
            <a:spAutoFit/>
          </a:bodyPr>
          <a:lstStyle/>
          <a:p>
            <a:pPr algn="r" rtl="1">
              <a:lnSpc>
                <a:spcPct val="200000"/>
              </a:lnSpc>
            </a:pPr>
            <a:r>
              <a:rPr lang="fa-IR" sz="2000" b="1" dirty="0" smtClean="0">
                <a:ln w="11430"/>
                <a:effectLst>
                  <a:outerShdw blurRad="50800" dist="39000" dir="5460000" algn="tl">
                    <a:srgbClr val="000000">
                      <a:alpha val="38000"/>
                    </a:srgbClr>
                  </a:outerShdw>
                </a:effectLst>
                <a:cs typeface="B Badr" pitchFamily="2" charset="-78"/>
              </a:rPr>
              <a:t>1- نمودار </a:t>
            </a:r>
            <a:r>
              <a:rPr lang="en-US" sz="2000" b="1" dirty="0" smtClean="0">
                <a:ln w="11430"/>
                <a:effectLst>
                  <a:outerShdw blurRad="50800" dist="39000" dir="5460000" algn="tl">
                    <a:srgbClr val="000000">
                      <a:alpha val="38000"/>
                    </a:srgbClr>
                  </a:outerShdw>
                </a:effectLst>
                <a:cs typeface="B Badr" pitchFamily="2" charset="-78"/>
              </a:rPr>
              <a:t>-R</a:t>
            </a:r>
            <a:r>
              <a:rPr lang="fa-IR" sz="2000" b="1" dirty="0" smtClean="0">
                <a:ln w="11430"/>
                <a:effectLst>
                  <a:outerShdw blurRad="50800" dist="39000" dir="5460000" algn="tl">
                    <a:srgbClr val="000000">
                      <a:alpha val="38000"/>
                    </a:srgbClr>
                  </a:outerShdw>
                </a:effectLst>
                <a:cs typeface="B Badr" pitchFamily="2" charset="-78"/>
              </a:rPr>
              <a:t> </a:t>
            </a:r>
            <a:r>
              <a:rPr lang="en-US" sz="2000" b="1" dirty="0" err="1" smtClean="0">
                <a:ln w="11430"/>
                <a:effectLst>
                  <a:outerShdw blurRad="50800" dist="39000" dir="5460000" algn="tl">
                    <a:srgbClr val="000000">
                      <a:alpha val="38000"/>
                    </a:srgbClr>
                  </a:outerShdw>
                </a:effectLst>
                <a:cs typeface="B Badr" pitchFamily="2" charset="-78"/>
              </a:rPr>
              <a:t>Xbar</a:t>
            </a:r>
            <a:r>
              <a:rPr lang="fa-IR" sz="2000" b="1" dirty="0" smtClean="0">
                <a:ln w="11430"/>
                <a:effectLst>
                  <a:outerShdw blurRad="50800" dist="39000" dir="5460000" algn="tl">
                    <a:srgbClr val="000000">
                      <a:alpha val="38000"/>
                    </a:srgbClr>
                  </a:outerShdw>
                </a:effectLst>
                <a:cs typeface="B Badr" pitchFamily="2" charset="-78"/>
              </a:rPr>
              <a:t> (میانگین - دامنه)</a:t>
            </a:r>
          </a:p>
          <a:p>
            <a:pPr algn="r" rtl="1">
              <a:lnSpc>
                <a:spcPct val="200000"/>
              </a:lnSpc>
            </a:pPr>
            <a:r>
              <a:rPr lang="fa-IR" sz="2000" b="1" dirty="0" smtClean="0">
                <a:ln w="11430"/>
                <a:effectLst>
                  <a:outerShdw blurRad="50800" dist="39000" dir="5460000" algn="tl">
                    <a:srgbClr val="000000">
                      <a:alpha val="38000"/>
                    </a:srgbClr>
                  </a:outerShdw>
                </a:effectLst>
                <a:cs typeface="B Badr" pitchFamily="2" charset="-78"/>
              </a:rPr>
              <a:t>2- نمودار </a:t>
            </a:r>
            <a:r>
              <a:rPr lang="en-US" sz="2000" b="1" dirty="0" err="1" smtClean="0">
                <a:ln w="11430"/>
                <a:effectLst>
                  <a:outerShdw blurRad="50800" dist="39000" dir="5460000" algn="tl">
                    <a:srgbClr val="000000">
                      <a:alpha val="38000"/>
                    </a:srgbClr>
                  </a:outerShdw>
                </a:effectLst>
                <a:cs typeface="B Badr" pitchFamily="2" charset="-78"/>
              </a:rPr>
              <a:t>Xbar</a:t>
            </a:r>
            <a:r>
              <a:rPr lang="en-US" sz="2000" b="1" dirty="0" smtClean="0">
                <a:ln w="11430"/>
                <a:effectLst>
                  <a:outerShdw blurRad="50800" dist="39000" dir="5460000" algn="tl">
                    <a:srgbClr val="000000">
                      <a:alpha val="38000"/>
                    </a:srgbClr>
                  </a:outerShdw>
                </a:effectLst>
                <a:cs typeface="B Badr" pitchFamily="2" charset="-78"/>
              </a:rPr>
              <a:t>-S</a:t>
            </a:r>
            <a:r>
              <a:rPr lang="fa-IR" sz="2000" b="1" dirty="0" smtClean="0">
                <a:ln w="11430"/>
                <a:effectLst>
                  <a:outerShdw blurRad="50800" dist="39000" dir="5460000" algn="tl">
                    <a:srgbClr val="000000">
                      <a:alpha val="38000"/>
                    </a:srgbClr>
                  </a:outerShdw>
                </a:effectLst>
                <a:cs typeface="B Badr" pitchFamily="2" charset="-78"/>
              </a:rPr>
              <a:t> (میانگین – انحراف معیار)</a:t>
            </a:r>
          </a:p>
          <a:p>
            <a:pPr algn="r" rtl="1">
              <a:lnSpc>
                <a:spcPct val="200000"/>
              </a:lnSpc>
            </a:pPr>
            <a:r>
              <a:rPr lang="fa-IR" sz="2000" b="1" dirty="0" smtClean="0">
                <a:ln w="11430"/>
                <a:effectLst>
                  <a:outerShdw blurRad="50800" dist="39000" dir="5460000" algn="tl">
                    <a:srgbClr val="000000">
                      <a:alpha val="38000"/>
                    </a:srgbClr>
                  </a:outerShdw>
                </a:effectLst>
                <a:cs typeface="B Badr" pitchFamily="2" charset="-78"/>
              </a:rPr>
              <a:t>3- نمودار </a:t>
            </a:r>
            <a:r>
              <a:rPr lang="en-US" sz="2000" b="1" dirty="0" smtClean="0">
                <a:ln w="11430"/>
                <a:effectLst>
                  <a:outerShdw blurRad="50800" dist="39000" dir="5460000" algn="tl">
                    <a:srgbClr val="000000">
                      <a:alpha val="38000"/>
                    </a:srgbClr>
                  </a:outerShdw>
                </a:effectLst>
                <a:cs typeface="B Badr" pitchFamily="2" charset="-78"/>
              </a:rPr>
              <a:t>I-MR </a:t>
            </a:r>
            <a:r>
              <a:rPr lang="fa-IR" sz="2000" b="1" dirty="0" smtClean="0">
                <a:ln w="11430"/>
                <a:effectLst>
                  <a:outerShdw blurRad="50800" dist="39000" dir="5460000" algn="tl">
                    <a:srgbClr val="000000">
                      <a:alpha val="38000"/>
                    </a:srgbClr>
                  </a:outerShdw>
                </a:effectLst>
                <a:cs typeface="B Badr" pitchFamily="2" charset="-78"/>
              </a:rPr>
              <a:t> (داده های انفرادی-دامنه متحرک)</a:t>
            </a:r>
          </a:p>
        </p:txBody>
      </p:sp>
    </p:spTree>
  </p:cSld>
  <p:clrMapOvr>
    <a:masterClrMapping/>
  </p:clrMapOvr>
  <p:transition spd="slow">
    <p:blind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9" name="Rectangle 3"/>
          <p:cNvSpPr>
            <a:spLocks noChangeArrowheads="1"/>
          </p:cNvSpPr>
          <p:nvPr/>
        </p:nvSpPr>
        <p:spPr bwMode="auto">
          <a:xfrm>
            <a:off x="152400" y="1143000"/>
            <a:ext cx="8839200" cy="3662541"/>
          </a:xfrm>
          <a:prstGeom prst="rect">
            <a:avLst/>
          </a:prstGeom>
          <a:noFill/>
          <a:ln w="9525">
            <a:noFill/>
            <a:miter lim="800000"/>
            <a:headEnd/>
            <a:tailEnd/>
          </a:ln>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just" rtl="1">
              <a:lnSpc>
                <a:spcPct val="150000"/>
              </a:lnSpc>
              <a:spcBef>
                <a:spcPts val="600"/>
              </a:spcBef>
              <a:spcAft>
                <a:spcPts val="600"/>
              </a:spcAft>
            </a:pPr>
            <a:r>
              <a:rPr lang="fa-IR" dirty="0" smtClean="0">
                <a:ln w="24500" cmpd="dbl">
                  <a:solidFill>
                    <a:schemeClr val="accent2">
                      <a:shade val="85000"/>
                      <a:satMod val="155000"/>
                    </a:schemeClr>
                  </a:solidFill>
                  <a:prstDash val="solid"/>
                  <a:miter lim="800000"/>
                </a:ln>
                <a:cs typeface="B Nazanin" pitchFamily="2" charset="-78"/>
              </a:rPr>
              <a:t>احتمالات و  آمار مهندسی بویژه موارد زیر:</a:t>
            </a:r>
          </a:p>
          <a:p>
            <a:pPr lvl="1" algn="just" rtl="1">
              <a:lnSpc>
                <a:spcPct val="150000"/>
              </a:lnSpc>
              <a:spcBef>
                <a:spcPts val="600"/>
              </a:spcBef>
              <a:spcAft>
                <a:spcPts val="600"/>
              </a:spcAft>
              <a:buFont typeface="Wingdings" pitchFamily="2" charset="2"/>
              <a:buChar char="ü"/>
            </a:pPr>
            <a:r>
              <a:rPr lang="fa-IR" sz="2000" dirty="0" smtClean="0">
                <a:ln w="24500" cmpd="dbl">
                  <a:solidFill>
                    <a:schemeClr val="accent2">
                      <a:shade val="85000"/>
                      <a:satMod val="155000"/>
                    </a:schemeClr>
                  </a:solidFill>
                  <a:prstDash val="solid"/>
                  <a:miter lim="800000"/>
                </a:ln>
                <a:cs typeface="B Nazanin" pitchFamily="2" charset="-78"/>
              </a:rPr>
              <a:t> مبانی</a:t>
            </a:r>
            <a:r>
              <a:rPr lang="fa-IR" dirty="0" smtClean="0">
                <a:ln w="24500" cmpd="dbl">
                  <a:solidFill>
                    <a:schemeClr val="accent2">
                      <a:shade val="85000"/>
                      <a:satMod val="155000"/>
                    </a:schemeClr>
                  </a:solidFill>
                  <a:prstDash val="solid"/>
                  <a:miter lim="800000"/>
                </a:ln>
                <a:cs typeface="B Nazanin" pitchFamily="2" charset="-78"/>
              </a:rPr>
              <a:t> احتمالات</a:t>
            </a:r>
            <a:endParaRPr lang="en-US" dirty="0" smtClean="0">
              <a:ln w="24500" cmpd="dbl">
                <a:solidFill>
                  <a:schemeClr val="accent2">
                    <a:shade val="85000"/>
                    <a:satMod val="155000"/>
                  </a:schemeClr>
                </a:solidFill>
                <a:prstDash val="solid"/>
                <a:miter lim="800000"/>
              </a:ln>
              <a:cs typeface="B Nazanin" pitchFamily="2" charset="-78"/>
            </a:endParaRPr>
          </a:p>
          <a:p>
            <a:pPr lvl="1" algn="just" rtl="1">
              <a:lnSpc>
                <a:spcPct val="150000"/>
              </a:lnSpc>
              <a:spcBef>
                <a:spcPts val="600"/>
              </a:spcBef>
              <a:spcAft>
                <a:spcPts val="600"/>
              </a:spcAft>
              <a:buFont typeface="Wingdings" pitchFamily="2" charset="2"/>
              <a:buChar char="ü"/>
            </a:pPr>
            <a:r>
              <a:rPr lang="fa-IR" sz="2000" dirty="0" smtClean="0">
                <a:ln w="24500" cmpd="dbl">
                  <a:solidFill>
                    <a:schemeClr val="accent2">
                      <a:shade val="85000"/>
                      <a:satMod val="155000"/>
                    </a:schemeClr>
                  </a:solidFill>
                  <a:prstDash val="solid"/>
                  <a:miter lim="800000"/>
                </a:ln>
                <a:cs typeface="B Nazanin" pitchFamily="2" charset="-78"/>
              </a:rPr>
              <a:t> متغیرهای تصادفی پیوسته و توزیع احتمال مربوطه: توزیع نرمال، توزیع نرمال استاندارد، و توزیع نمایی</a:t>
            </a:r>
          </a:p>
          <a:p>
            <a:pPr lvl="1" algn="just" rtl="1">
              <a:lnSpc>
                <a:spcPct val="150000"/>
              </a:lnSpc>
              <a:spcBef>
                <a:spcPts val="600"/>
              </a:spcBef>
              <a:spcAft>
                <a:spcPts val="600"/>
              </a:spcAft>
              <a:buFont typeface="Wingdings" pitchFamily="2" charset="2"/>
              <a:buChar char="ü"/>
            </a:pPr>
            <a:r>
              <a:rPr lang="fa-IR" sz="2000" dirty="0" smtClean="0">
                <a:ln w="24500" cmpd="dbl">
                  <a:solidFill>
                    <a:schemeClr val="accent2">
                      <a:shade val="85000"/>
                      <a:satMod val="155000"/>
                    </a:schemeClr>
                  </a:solidFill>
                  <a:prstDash val="solid"/>
                  <a:miter lim="800000"/>
                </a:ln>
                <a:cs typeface="B Nazanin" pitchFamily="2" charset="-78"/>
              </a:rPr>
              <a:t> متغیرهای تصادفی گسسته و توزیع احتمال مربوطه : توزیع برنولی، توزیع دوجمله ای (بینم)، و توزیع پواسان</a:t>
            </a:r>
          </a:p>
          <a:p>
            <a:pPr lvl="1" algn="just" rtl="1">
              <a:lnSpc>
                <a:spcPct val="150000"/>
              </a:lnSpc>
              <a:spcBef>
                <a:spcPts val="600"/>
              </a:spcBef>
              <a:spcAft>
                <a:spcPts val="600"/>
              </a:spcAft>
              <a:buFont typeface="Wingdings" pitchFamily="2" charset="2"/>
              <a:buChar char="ü"/>
            </a:pPr>
            <a:r>
              <a:rPr lang="fa-IR" sz="2000" dirty="0" smtClean="0">
                <a:ln w="24500" cmpd="dbl">
                  <a:solidFill>
                    <a:schemeClr val="accent2">
                      <a:shade val="85000"/>
                      <a:satMod val="155000"/>
                    </a:schemeClr>
                  </a:solidFill>
                  <a:prstDash val="solid"/>
                  <a:miter lim="800000"/>
                </a:ln>
                <a:cs typeface="B Nazanin" pitchFamily="2" charset="-78"/>
              </a:rPr>
              <a:t>آزمون فرض و خطاهای نوع </a:t>
            </a:r>
            <a:r>
              <a:rPr lang="en-US" sz="2000" dirty="0" smtClean="0">
                <a:ln w="24500" cmpd="dbl">
                  <a:solidFill>
                    <a:schemeClr val="accent2">
                      <a:shade val="85000"/>
                      <a:satMod val="155000"/>
                    </a:schemeClr>
                  </a:solidFill>
                  <a:prstDash val="solid"/>
                  <a:miter lim="800000"/>
                </a:ln>
                <a:cs typeface="B Nazanin" pitchFamily="2" charset="-78"/>
              </a:rPr>
              <a:t>I</a:t>
            </a:r>
            <a:r>
              <a:rPr lang="fa-IR" sz="2000" dirty="0" smtClean="0">
                <a:ln w="24500" cmpd="dbl">
                  <a:solidFill>
                    <a:schemeClr val="accent2">
                      <a:shade val="85000"/>
                      <a:satMod val="155000"/>
                    </a:schemeClr>
                  </a:solidFill>
                  <a:prstDash val="solid"/>
                  <a:miter lim="800000"/>
                </a:ln>
                <a:cs typeface="B Nazanin" pitchFamily="2" charset="-78"/>
              </a:rPr>
              <a:t> و </a:t>
            </a:r>
            <a:r>
              <a:rPr lang="en-US" sz="2000" dirty="0" smtClean="0">
                <a:ln w="24500" cmpd="dbl">
                  <a:solidFill>
                    <a:schemeClr val="accent2">
                      <a:shade val="85000"/>
                      <a:satMod val="155000"/>
                    </a:schemeClr>
                  </a:solidFill>
                  <a:prstDash val="solid"/>
                  <a:miter lim="800000"/>
                </a:ln>
                <a:cs typeface="B Nazanin" pitchFamily="2" charset="-78"/>
              </a:rPr>
              <a:t>II</a:t>
            </a:r>
            <a:endParaRPr lang="fa-IR" sz="2000" dirty="0" smtClean="0">
              <a:ln w="24500" cmpd="dbl">
                <a:solidFill>
                  <a:schemeClr val="accent2">
                    <a:shade val="85000"/>
                    <a:satMod val="155000"/>
                  </a:schemeClr>
                </a:solidFill>
                <a:prstDash val="solid"/>
                <a:miter lim="800000"/>
              </a:ln>
              <a:cs typeface="B Nazanin" pitchFamily="2" charset="-78"/>
            </a:endParaRPr>
          </a:p>
        </p:txBody>
      </p:sp>
      <p:sp>
        <p:nvSpPr>
          <p:cNvPr id="7171" name="Rectangle 4"/>
          <p:cNvSpPr>
            <a:spLocks noChangeArrowheads="1"/>
          </p:cNvSpPr>
          <p:nvPr/>
        </p:nvSpPr>
        <p:spPr bwMode="auto">
          <a:xfrm>
            <a:off x="684213" y="188913"/>
            <a:ext cx="7772400" cy="606425"/>
          </a:xfrm>
          <a:prstGeom prst="rect">
            <a:avLst/>
          </a:prstGeom>
          <a:noFill/>
          <a:ln w="9525">
            <a:noFill/>
            <a:miter lim="800000"/>
            <a:headEnd/>
            <a:tailEnd/>
          </a:ln>
        </p:spPr>
        <p:txBody>
          <a:bodyPr anchor="ctr"/>
          <a:lstStyle/>
          <a:p>
            <a:pPr algn="ctr"/>
            <a:r>
              <a:rPr lang="fa-IR" sz="4800" b="1" dirty="0" smtClean="0">
                <a:solidFill>
                  <a:srgbClr val="800080"/>
                </a:solidFill>
                <a:latin typeface="Arial" charset="0"/>
                <a:cs typeface="B Titr" pitchFamily="2" charset="-78"/>
              </a:rPr>
              <a:t>پیش نیازها</a:t>
            </a:r>
            <a:endParaRPr lang="en-US" sz="4800" b="1" dirty="0">
              <a:solidFill>
                <a:srgbClr val="800080"/>
              </a:solidFill>
              <a:latin typeface="Arial" charset="0"/>
              <a:cs typeface="B Titr" pitchFamily="2" charset="-78"/>
            </a:endParaRPr>
          </a:p>
        </p:txBody>
      </p:sp>
      <p:sp>
        <p:nvSpPr>
          <p:cNvPr id="7172" name="Line 5"/>
          <p:cNvSpPr>
            <a:spLocks noChangeShapeType="1"/>
          </p:cNvSpPr>
          <p:nvPr/>
        </p:nvSpPr>
        <p:spPr bwMode="auto">
          <a:xfrm flipH="1">
            <a:off x="0" y="990600"/>
            <a:ext cx="9144000" cy="0"/>
          </a:xfrm>
          <a:prstGeom prst="line">
            <a:avLst/>
          </a:prstGeom>
          <a:noFill/>
          <a:ln w="101600" cmpd="thickThin">
            <a:solidFill>
              <a:srgbClr val="800000"/>
            </a:solidFill>
            <a:round/>
            <a:headEnd/>
            <a:tailEnd/>
          </a:ln>
        </p:spPr>
        <p:txBody>
          <a:bodyPr/>
          <a:lstStyle/>
          <a:p>
            <a:endParaRPr 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9779">
                                            <p:txEl>
                                              <p:pRg st="0" end="0"/>
                                            </p:txEl>
                                          </p:spTgt>
                                        </p:tgtEl>
                                        <p:attrNameLst>
                                          <p:attrName>style.visibility</p:attrName>
                                        </p:attrNameLst>
                                      </p:cBhvr>
                                      <p:to>
                                        <p:strVal val="visible"/>
                                      </p:to>
                                    </p:set>
                                    <p:animEffect transition="in" filter="fade">
                                      <p:cBhvr>
                                        <p:cTn id="7" dur="2000"/>
                                        <p:tgtEl>
                                          <p:spTgt spid="45977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59779">
                                            <p:txEl>
                                              <p:pRg st="1" end="1"/>
                                            </p:txEl>
                                          </p:spTgt>
                                        </p:tgtEl>
                                        <p:attrNameLst>
                                          <p:attrName>style.visibility</p:attrName>
                                        </p:attrNameLst>
                                      </p:cBhvr>
                                      <p:to>
                                        <p:strVal val="visible"/>
                                      </p:to>
                                    </p:set>
                                    <p:animEffect transition="in" filter="fade">
                                      <p:cBhvr>
                                        <p:cTn id="10" dur="2000"/>
                                        <p:tgtEl>
                                          <p:spTgt spid="459779">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9779">
                                            <p:txEl>
                                              <p:pRg st="2" end="2"/>
                                            </p:txEl>
                                          </p:spTgt>
                                        </p:tgtEl>
                                        <p:attrNameLst>
                                          <p:attrName>style.visibility</p:attrName>
                                        </p:attrNameLst>
                                      </p:cBhvr>
                                      <p:to>
                                        <p:strVal val="visible"/>
                                      </p:to>
                                    </p:set>
                                    <p:animEffect transition="in" filter="fade">
                                      <p:cBhvr>
                                        <p:cTn id="13" dur="2000"/>
                                        <p:tgtEl>
                                          <p:spTgt spid="459779">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59779">
                                            <p:txEl>
                                              <p:pRg st="3" end="3"/>
                                            </p:txEl>
                                          </p:spTgt>
                                        </p:tgtEl>
                                        <p:attrNameLst>
                                          <p:attrName>style.visibility</p:attrName>
                                        </p:attrNameLst>
                                      </p:cBhvr>
                                      <p:to>
                                        <p:strVal val="visible"/>
                                      </p:to>
                                    </p:set>
                                    <p:animEffect transition="in" filter="fade">
                                      <p:cBhvr>
                                        <p:cTn id="16" dur="2000"/>
                                        <p:tgtEl>
                                          <p:spTgt spid="459779">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59779">
                                            <p:txEl>
                                              <p:pRg st="4" end="4"/>
                                            </p:txEl>
                                          </p:spTgt>
                                        </p:tgtEl>
                                        <p:attrNameLst>
                                          <p:attrName>style.visibility</p:attrName>
                                        </p:attrNameLst>
                                      </p:cBhvr>
                                      <p:to>
                                        <p:strVal val="visible"/>
                                      </p:to>
                                    </p:set>
                                    <p:animEffect transition="in" filter="fade">
                                      <p:cBhvr>
                                        <p:cTn id="19" dur="2000"/>
                                        <p:tgtEl>
                                          <p:spTgt spid="4597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9779"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21"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graphicFrame>
        <p:nvGraphicFramePr>
          <p:cNvPr id="13" name="Group 110"/>
          <p:cNvGraphicFramePr>
            <a:graphicFrameLocks/>
          </p:cNvGraphicFramePr>
          <p:nvPr/>
        </p:nvGraphicFramePr>
        <p:xfrm>
          <a:off x="140677" y="1676397"/>
          <a:ext cx="8792308" cy="4953003"/>
        </p:xfrm>
        <a:graphic>
          <a:graphicData uri="http://schemas.openxmlformats.org/drawingml/2006/table">
            <a:tbl>
              <a:tblPr/>
              <a:tblGrid>
                <a:gridCol w="4397620">
                  <a:extLst>
                    <a:ext uri="{9D8B030D-6E8A-4147-A177-3AD203B41FA5}">
                      <a16:colId xmlns:a16="http://schemas.microsoft.com/office/drawing/2014/main" xmlns="" val="20000"/>
                    </a:ext>
                  </a:extLst>
                </a:gridCol>
                <a:gridCol w="4394688">
                  <a:extLst>
                    <a:ext uri="{9D8B030D-6E8A-4147-A177-3AD203B41FA5}">
                      <a16:colId xmlns:a16="http://schemas.microsoft.com/office/drawing/2014/main" xmlns="" val="20001"/>
                    </a:ext>
                  </a:extLst>
                </a:gridCol>
              </a:tblGrid>
              <a:tr h="655638">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800" b="1" i="0" u="none" strike="noStrike" cap="none" normalizeH="0" baseline="0" dirty="0" smtClean="0">
                          <a:ln>
                            <a:noFill/>
                          </a:ln>
                          <a:solidFill>
                            <a:schemeClr val="accent6"/>
                          </a:solidFill>
                          <a:effectLst/>
                          <a:latin typeface="Tahoma" pitchFamily="34" charset="0"/>
                          <a:cs typeface="B Badr" pitchFamily="2" charset="-78"/>
                        </a:rPr>
                        <a:t>نمودارهاي وصفي</a:t>
                      </a:r>
                      <a:endParaRPr kumimoji="0" lang="en-US" sz="2800" b="1" i="0" u="none" strike="noStrike" cap="none" normalizeH="0" baseline="0" dirty="0" smtClean="0">
                        <a:ln>
                          <a:noFill/>
                        </a:ln>
                        <a:solidFill>
                          <a:schemeClr val="accent6"/>
                        </a:solidFill>
                        <a:effectLst/>
                        <a:latin typeface="Tahoma" pitchFamily="34" charset="0"/>
                        <a:cs typeface="B Badr" pitchFamily="2" charset="-78"/>
                      </a:endParaRPr>
                    </a:p>
                  </a:txBody>
                  <a:tcPr marL="84406" marR="84406"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800" b="1" i="0" u="none" strike="noStrike" cap="none" normalizeH="0" baseline="0" dirty="0" smtClean="0">
                          <a:ln>
                            <a:noFill/>
                          </a:ln>
                          <a:solidFill>
                            <a:schemeClr val="accent6"/>
                          </a:solidFill>
                          <a:effectLst/>
                          <a:latin typeface="Tahoma" pitchFamily="34" charset="0"/>
                          <a:cs typeface="B Badr" pitchFamily="2" charset="-78"/>
                        </a:rPr>
                        <a:t>نمودارهاي كمي</a:t>
                      </a:r>
                      <a:endParaRPr kumimoji="0" lang="en-US" sz="2800" b="1" i="0" u="none" strike="noStrike" cap="none" normalizeH="0" baseline="0" dirty="0" smtClean="0">
                        <a:ln>
                          <a:noFill/>
                        </a:ln>
                        <a:solidFill>
                          <a:schemeClr val="accent6"/>
                        </a:solidFill>
                        <a:effectLst/>
                        <a:latin typeface="Tahoma" pitchFamily="34" charset="0"/>
                        <a:cs typeface="B Badr" pitchFamily="2" charset="-78"/>
                      </a:endParaRPr>
                    </a:p>
                  </a:txBody>
                  <a:tcPr marL="84406" marR="84406"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79438">
                <a:tc>
                  <a:txBody>
                    <a:bodyPr/>
                    <a:lstStyle/>
                    <a:p>
                      <a:pPr marL="0" marR="0" lvl="0" indent="0" algn="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0" i="0" u="none" strike="noStrike" cap="none" normalizeH="0" baseline="0" dirty="0" smtClean="0">
                          <a:ln>
                            <a:noFill/>
                          </a:ln>
                          <a:solidFill>
                            <a:schemeClr val="tx1"/>
                          </a:solidFill>
                          <a:effectLst/>
                          <a:latin typeface="Tahoma" pitchFamily="34" charset="0"/>
                          <a:cs typeface="B Badr" pitchFamily="2" charset="-78"/>
                        </a:rPr>
                        <a:t>مشخصات غيرقابل اندازه‌گيري (مثل كيفيت رنگ)</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0" i="0" u="none" strike="noStrike" cap="none" normalizeH="0" baseline="0" dirty="0" smtClean="0">
                          <a:ln>
                            <a:noFill/>
                          </a:ln>
                          <a:solidFill>
                            <a:schemeClr val="tx1"/>
                          </a:solidFill>
                          <a:effectLst/>
                          <a:latin typeface="Tahoma" pitchFamily="34" charset="0"/>
                          <a:cs typeface="B Badr" pitchFamily="2" charset="-78"/>
                        </a:rPr>
                        <a:t>مشخصات قابل اندازه‌گيري (مثل طول)</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79438">
                <a:tc>
                  <a:txBody>
                    <a:bodyPr/>
                    <a:lstStyle/>
                    <a:p>
                      <a:pPr marL="0" marR="0" lvl="0" indent="0" algn="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0" i="0" u="none" strike="noStrike" cap="none" normalizeH="0" baseline="0" dirty="0" smtClean="0">
                          <a:ln>
                            <a:noFill/>
                          </a:ln>
                          <a:solidFill>
                            <a:schemeClr val="tx1"/>
                          </a:solidFill>
                          <a:effectLst/>
                          <a:latin typeface="Tahoma" pitchFamily="34" charset="0"/>
                          <a:cs typeface="B Badr" pitchFamily="2" charset="-78"/>
                        </a:rPr>
                        <a:t>قادرند تركيبي از چند مشخصه را مورد بررسي قرار دهند</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0" i="0" u="none" strike="noStrike" cap="none" normalizeH="0" baseline="0" dirty="0" smtClean="0">
                          <a:ln>
                            <a:noFill/>
                          </a:ln>
                          <a:solidFill>
                            <a:schemeClr val="tx1"/>
                          </a:solidFill>
                          <a:effectLst/>
                          <a:latin typeface="Tahoma" pitchFamily="34" charset="0"/>
                          <a:cs typeface="B Badr" pitchFamily="2" charset="-78"/>
                        </a:rPr>
                        <a:t>تنها يك مشخصه را مورد بررسي قرار مي‌دهند</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79438">
                <a:tc>
                  <a:txBody>
                    <a:bodyPr/>
                    <a:lstStyle/>
                    <a:p>
                      <a:pPr marL="0" marR="0" lvl="0" indent="0" algn="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0" i="0" u="none" strike="noStrike" cap="none" normalizeH="0" baseline="0" smtClean="0">
                          <a:ln>
                            <a:noFill/>
                          </a:ln>
                          <a:solidFill>
                            <a:schemeClr val="tx1"/>
                          </a:solidFill>
                          <a:effectLst/>
                          <a:latin typeface="Tahoma" pitchFamily="34" charset="0"/>
                          <a:cs typeface="B Badr" pitchFamily="2" charset="-78"/>
                        </a:rPr>
                        <a:t>ابزار ساده‌اي هستند</a:t>
                      </a:r>
                      <a:endParaRPr kumimoji="0" lang="en-US" sz="1800" b="0" i="0" u="none" strike="noStrike" cap="none" normalizeH="0" baseline="0" smtClean="0">
                        <a:ln>
                          <a:noFill/>
                        </a:ln>
                        <a:solidFill>
                          <a:schemeClr val="tx1"/>
                        </a:solidFill>
                        <a:effectLst/>
                        <a:latin typeface="Tahoma" pitchFamily="34" charset="0"/>
                        <a:cs typeface="B Badr" pitchFamily="2" charset="-78"/>
                      </a:endParaRPr>
                    </a:p>
                  </a:txBody>
                  <a:tcPr marL="84406" marR="84406"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0" i="0" u="none" strike="noStrike" cap="none" normalizeH="0" baseline="0" dirty="0" smtClean="0">
                          <a:ln>
                            <a:noFill/>
                          </a:ln>
                          <a:solidFill>
                            <a:schemeClr val="tx1"/>
                          </a:solidFill>
                          <a:effectLst/>
                          <a:latin typeface="Tahoma" pitchFamily="34" charset="0"/>
                          <a:cs typeface="B Badr" pitchFamily="2" charset="-78"/>
                        </a:rPr>
                        <a:t>به محاسبات بيشتري نياز دارند</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577850">
                <a:tc>
                  <a:txBody>
                    <a:bodyPr/>
                    <a:lstStyle/>
                    <a:p>
                      <a:pPr marL="0" marR="0" lvl="0" indent="0" algn="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0" i="0" u="none" strike="noStrike" cap="none" normalizeH="0" baseline="0" smtClean="0">
                          <a:ln>
                            <a:noFill/>
                          </a:ln>
                          <a:solidFill>
                            <a:schemeClr val="tx1"/>
                          </a:solidFill>
                          <a:effectLst/>
                          <a:latin typeface="Tahoma" pitchFamily="34" charset="0"/>
                          <a:cs typeface="B Badr" pitchFamily="2" charset="-78"/>
                        </a:rPr>
                        <a:t>اطلاعات كلي دراختيار ما قرار مي‌دهند</a:t>
                      </a:r>
                      <a:endParaRPr kumimoji="0" lang="en-US" sz="1800" b="0" i="0" u="none" strike="noStrike" cap="none" normalizeH="0" baseline="0" smtClean="0">
                        <a:ln>
                          <a:noFill/>
                        </a:ln>
                        <a:solidFill>
                          <a:schemeClr val="tx1"/>
                        </a:solidFill>
                        <a:effectLst/>
                        <a:latin typeface="Tahoma" pitchFamily="34" charset="0"/>
                        <a:cs typeface="B Badr" pitchFamily="2" charset="-78"/>
                      </a:endParaRPr>
                    </a:p>
                  </a:txBody>
                  <a:tcPr marL="84406" marR="84406"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0" i="0" u="none" strike="noStrike" cap="none" normalizeH="0" baseline="0" dirty="0" smtClean="0">
                          <a:ln>
                            <a:noFill/>
                          </a:ln>
                          <a:solidFill>
                            <a:schemeClr val="tx1"/>
                          </a:solidFill>
                          <a:effectLst/>
                          <a:latin typeface="Tahoma" pitchFamily="34" charset="0"/>
                          <a:cs typeface="B Badr" pitchFamily="2" charset="-78"/>
                        </a:rPr>
                        <a:t>اطلاعات را با جزئيات بيشتري در اختيار ما قرار مي‌دهند</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579438">
                <a:tc>
                  <a:txBody>
                    <a:bodyPr/>
                    <a:lstStyle/>
                    <a:p>
                      <a:pPr marL="0" marR="0" lvl="0" indent="0" algn="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0" i="0" u="none" strike="noStrike" cap="none" normalizeH="0" baseline="0" smtClean="0">
                          <a:ln>
                            <a:noFill/>
                          </a:ln>
                          <a:solidFill>
                            <a:schemeClr val="tx1"/>
                          </a:solidFill>
                          <a:effectLst/>
                          <a:latin typeface="Tahoma" pitchFamily="34" charset="0"/>
                          <a:cs typeface="B Badr" pitchFamily="2" charset="-78"/>
                        </a:rPr>
                        <a:t>تعداد نمونه مورد نياز بيشتر است</a:t>
                      </a:r>
                      <a:endParaRPr kumimoji="0" lang="en-US" sz="1800" b="0" i="0" u="none" strike="noStrike" cap="none" normalizeH="0" baseline="0" smtClean="0">
                        <a:ln>
                          <a:noFill/>
                        </a:ln>
                        <a:solidFill>
                          <a:schemeClr val="tx1"/>
                        </a:solidFill>
                        <a:effectLst/>
                        <a:latin typeface="Tahoma" pitchFamily="34" charset="0"/>
                        <a:cs typeface="B Badr" pitchFamily="2" charset="-78"/>
                      </a:endParaRPr>
                    </a:p>
                  </a:txBody>
                  <a:tcPr marL="84406" marR="84406"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0" i="0" u="none" strike="noStrike" cap="none" normalizeH="0" baseline="0" dirty="0" smtClean="0">
                          <a:ln>
                            <a:noFill/>
                          </a:ln>
                          <a:solidFill>
                            <a:schemeClr val="tx1"/>
                          </a:solidFill>
                          <a:effectLst/>
                          <a:latin typeface="Tahoma" pitchFamily="34" charset="0"/>
                          <a:cs typeface="B Badr" pitchFamily="2" charset="-78"/>
                        </a:rPr>
                        <a:t>تعداد نمونه‌هاي كمتر مورد استفاده قرار مي‌گيرد</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581025">
                <a:tc>
                  <a:txBody>
                    <a:bodyPr/>
                    <a:lstStyle/>
                    <a:p>
                      <a:pPr marL="0" marR="0" lvl="0" indent="0" algn="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0" i="0" u="none" strike="noStrike" cap="none" normalizeH="0" baseline="0" smtClean="0">
                          <a:ln>
                            <a:noFill/>
                          </a:ln>
                          <a:solidFill>
                            <a:schemeClr val="tx1"/>
                          </a:solidFill>
                          <a:effectLst/>
                          <a:latin typeface="Tahoma" pitchFamily="34" charset="0"/>
                          <a:cs typeface="B Badr" pitchFamily="2" charset="-78"/>
                        </a:rPr>
                        <a:t>بازرسي آسان و سريع است</a:t>
                      </a:r>
                      <a:endParaRPr kumimoji="0" lang="en-US" sz="1800" b="0" i="0" u="none" strike="noStrike" cap="none" normalizeH="0" baseline="0" smtClean="0">
                        <a:ln>
                          <a:noFill/>
                        </a:ln>
                        <a:solidFill>
                          <a:schemeClr val="tx1"/>
                        </a:solidFill>
                        <a:effectLst/>
                        <a:latin typeface="Tahoma" pitchFamily="34" charset="0"/>
                        <a:cs typeface="B Badr" pitchFamily="2" charset="-78"/>
                      </a:endParaRPr>
                    </a:p>
                  </a:txBody>
                  <a:tcPr marL="84406" marR="84406"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0" i="0" u="none" strike="noStrike" cap="none" normalizeH="0" baseline="0" dirty="0" smtClean="0">
                          <a:ln>
                            <a:noFill/>
                          </a:ln>
                          <a:solidFill>
                            <a:schemeClr val="tx1"/>
                          </a:solidFill>
                          <a:effectLst/>
                          <a:latin typeface="Tahoma" pitchFamily="34" charset="0"/>
                          <a:cs typeface="B Badr" pitchFamily="2" charset="-78"/>
                        </a:rPr>
                        <a:t>زمان و هزينه بيشتري صرف مي‌شود</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820738">
                <a:tc>
                  <a:txBody>
                    <a:bodyPr/>
                    <a:lstStyle/>
                    <a:p>
                      <a:pPr marL="0" marR="0" lvl="0" indent="0" algn="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0" i="0" u="none" strike="noStrike" cap="none" normalizeH="0" baseline="0" dirty="0" smtClean="0">
                          <a:ln>
                            <a:noFill/>
                          </a:ln>
                          <a:solidFill>
                            <a:schemeClr val="tx1"/>
                          </a:solidFill>
                          <a:effectLst/>
                          <a:latin typeface="Tahoma" pitchFamily="34" charset="0"/>
                          <a:cs typeface="B Badr" pitchFamily="2" charset="-78"/>
                        </a:rPr>
                        <a:t>نمي‌توانند قبل از توليد اطلاعاتي درمورد ضايعات ارائه كنند</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0" i="0" u="none" strike="noStrike" cap="none" normalizeH="0" baseline="0" dirty="0" smtClean="0">
                          <a:ln>
                            <a:noFill/>
                          </a:ln>
                          <a:solidFill>
                            <a:schemeClr val="tx1"/>
                          </a:solidFill>
                          <a:effectLst/>
                          <a:latin typeface="Tahoma" pitchFamily="34" charset="0"/>
                          <a:cs typeface="B Badr" pitchFamily="2" charset="-78"/>
                        </a:rPr>
                        <a:t>مي‌توانند اطلاعاتي براي پيشگيري از ضايعات توليد در اختيار قرار دهند</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bl>
          </a:graphicData>
        </a:graphic>
      </p:graphicFrame>
      <p:sp>
        <p:nvSpPr>
          <p:cNvPr id="14" name="Rectangle 2"/>
          <p:cNvSpPr txBox="1">
            <a:spLocks noChangeArrowheads="1"/>
          </p:cNvSpPr>
          <p:nvPr/>
        </p:nvSpPr>
        <p:spPr bwMode="auto">
          <a:xfrm>
            <a:off x="609600" y="990600"/>
            <a:ext cx="7794381"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مقايسه نمودارهاي كمي و وصفي</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21"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graphicFrame>
        <p:nvGraphicFramePr>
          <p:cNvPr id="13" name="Group 110"/>
          <p:cNvGraphicFramePr>
            <a:graphicFrameLocks/>
          </p:cNvGraphicFramePr>
          <p:nvPr/>
        </p:nvGraphicFramePr>
        <p:xfrm>
          <a:off x="1752600" y="1752600"/>
          <a:ext cx="5832000" cy="5007840"/>
        </p:xfrm>
        <a:graphic>
          <a:graphicData uri="http://schemas.openxmlformats.org/drawingml/2006/table">
            <a:tbl>
              <a:tblPr>
                <a:tableStyleId>{284E427A-3D55-4303-BF80-6455036E1DE7}</a:tableStyleId>
              </a:tblPr>
              <a:tblGrid>
                <a:gridCol w="1458486">
                  <a:extLst>
                    <a:ext uri="{9D8B030D-6E8A-4147-A177-3AD203B41FA5}">
                      <a16:colId xmlns:a16="http://schemas.microsoft.com/office/drawing/2014/main" xmlns="" val="20000"/>
                    </a:ext>
                  </a:extLst>
                </a:gridCol>
                <a:gridCol w="1589513">
                  <a:extLst>
                    <a:ext uri="{9D8B030D-6E8A-4147-A177-3AD203B41FA5}">
                      <a16:colId xmlns:a16="http://schemas.microsoft.com/office/drawing/2014/main" xmlns="" val="20001"/>
                    </a:ext>
                  </a:extLst>
                </a:gridCol>
                <a:gridCol w="1676400">
                  <a:extLst>
                    <a:ext uri="{9D8B030D-6E8A-4147-A177-3AD203B41FA5}">
                      <a16:colId xmlns:a16="http://schemas.microsoft.com/office/drawing/2014/main" xmlns="" val="20002"/>
                    </a:ext>
                  </a:extLst>
                </a:gridCol>
                <a:gridCol w="1107601">
                  <a:extLst>
                    <a:ext uri="{9D8B030D-6E8A-4147-A177-3AD203B41FA5}">
                      <a16:colId xmlns:a16="http://schemas.microsoft.com/office/drawing/2014/main" xmlns="" val="20003"/>
                    </a:ext>
                  </a:extLst>
                </a:gridCol>
              </a:tblGrid>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1" u="none" strike="noStrike" cap="none" normalizeH="0" baseline="0" dirty="0" smtClean="0">
                          <a:ln>
                            <a:noFill/>
                          </a:ln>
                          <a:effectLst/>
                          <a:cs typeface="B Nazanin" pitchFamily="2" charset="-78"/>
                        </a:rPr>
                        <a:t>نسبت اقلام معیوب </a:t>
                      </a:r>
                      <a:r>
                        <a:rPr kumimoji="0" lang="en-US" sz="1600" b="1" u="none" strike="noStrike" cap="none" normalizeH="0" baseline="0" dirty="0" smtClean="0">
                          <a:ln>
                            <a:noFill/>
                          </a:ln>
                          <a:effectLst/>
                          <a:cs typeface="B Nazanin" pitchFamily="2" charset="-78"/>
                        </a:rPr>
                        <a:t>pi</a:t>
                      </a:r>
                      <a:endParaRPr kumimoji="0" lang="en-US" sz="16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1" u="none" strike="noStrike" cap="none" normalizeH="0" baseline="0" dirty="0" smtClean="0">
                          <a:ln>
                            <a:noFill/>
                          </a:ln>
                          <a:effectLst/>
                          <a:cs typeface="B Nazanin" pitchFamily="2" charset="-78"/>
                        </a:rPr>
                        <a:t>تعداد معیوب مشاهده شده </a:t>
                      </a:r>
                      <a:r>
                        <a:rPr kumimoji="0" lang="en-US" sz="1600" b="1" u="none" strike="noStrike" kern="1200" cap="none" normalizeH="0" baseline="0" dirty="0" smtClean="0">
                          <a:ln>
                            <a:noFill/>
                          </a:ln>
                          <a:solidFill>
                            <a:schemeClr val="dk1"/>
                          </a:solidFill>
                          <a:effectLst/>
                          <a:latin typeface="+mn-lt"/>
                          <a:ea typeface="+mn-ea"/>
                          <a:cs typeface="B Nazanin" pitchFamily="2" charset="-78"/>
                        </a:rPr>
                        <a:t>Di</a:t>
                      </a: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1" u="none" strike="noStrike" cap="none" normalizeH="0" baseline="0" dirty="0" smtClean="0">
                          <a:ln>
                            <a:noFill/>
                          </a:ln>
                          <a:effectLst/>
                          <a:cs typeface="B Nazanin" pitchFamily="2" charset="-78"/>
                        </a:rPr>
                        <a:t>اندازه نمونه </a:t>
                      </a:r>
                      <a:r>
                        <a:rPr kumimoji="0" lang="en-US" sz="1600" b="1" u="none" strike="noStrike" kern="1200" cap="none" normalizeH="0" baseline="0" dirty="0" smtClean="0">
                          <a:ln>
                            <a:noFill/>
                          </a:ln>
                          <a:solidFill>
                            <a:schemeClr val="dk1"/>
                          </a:solidFill>
                          <a:effectLst/>
                          <a:latin typeface="+mn-lt"/>
                          <a:ea typeface="+mn-ea"/>
                          <a:cs typeface="B Nazanin" pitchFamily="2" charset="-78"/>
                        </a:rPr>
                        <a:t>n</a:t>
                      </a:r>
                      <a:r>
                        <a:rPr kumimoji="0" lang="fa-IR" sz="1800" b="1" u="none" strike="noStrike" cap="none" normalizeH="0" baseline="0" dirty="0" smtClean="0">
                          <a:ln>
                            <a:noFill/>
                          </a:ln>
                          <a:effectLst/>
                          <a:cs typeface="B Nazanin" pitchFamily="2" charset="-78"/>
                        </a:rPr>
                        <a:t> (تعداد بازرسی)</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1" u="none" strike="noStrike" cap="none" normalizeH="0" baseline="0" dirty="0" smtClean="0">
                          <a:ln>
                            <a:noFill/>
                          </a:ln>
                          <a:effectLst/>
                          <a:cs typeface="B Nazanin" pitchFamily="2" charset="-78"/>
                        </a:rPr>
                        <a:t>شماره نمونه</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extLst>
                  <a:ext uri="{0D108BD9-81ED-4DB2-BD59-A6C34878D82A}">
                    <a16:rowId xmlns:a16="http://schemas.microsoft.com/office/drawing/2014/main" xmlns="" val="10000"/>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0.06</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3</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1</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1"/>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0.14</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7</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2</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2"/>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0.08</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4</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3</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3"/>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0.08</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4</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4</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4"/>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0.12</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6</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5</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5"/>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defRPr/>
                      </a:pPr>
                      <a:r>
                        <a:rPr kumimoji="0" lang="fa-IR" sz="1800" u="none" strike="noStrike" cap="none" normalizeH="0" baseline="0" dirty="0" smtClean="0">
                          <a:ln>
                            <a:noFill/>
                          </a:ln>
                          <a:effectLst/>
                        </a:rPr>
                        <a:t>0</a:t>
                      </a:r>
                      <a:endParaRPr kumimoji="0" lang="en-US" sz="1800" u="none" strike="noStrike" cap="none" normalizeH="0" baseline="0" dirty="0" smtClean="0">
                        <a:ln>
                          <a:noFill/>
                        </a:ln>
                        <a:effectLst/>
                      </a:endParaRP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0</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0</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6"/>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0.10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u="none" strike="noStrike" cap="none" normalizeH="0" baseline="0" dirty="0" smtClean="0">
                          <a:ln>
                            <a:noFill/>
                          </a:ln>
                          <a:effectLst/>
                        </a:rPr>
                        <a:t>m</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7"/>
                  </a:ext>
                </a:extLst>
              </a:tr>
            </a:tbl>
          </a:graphicData>
        </a:graphic>
      </p:graphicFrame>
      <p:sp>
        <p:nvSpPr>
          <p:cNvPr id="14" name="Rectangle 2"/>
          <p:cNvSpPr txBox="1">
            <a:spLocks noChangeArrowheads="1"/>
          </p:cNvSpPr>
          <p:nvPr/>
        </p:nvSpPr>
        <p:spPr bwMode="auto">
          <a:xfrm>
            <a:off x="1219200" y="990600"/>
            <a:ext cx="7184781"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نسبت اقلام معیوب (</a:t>
            </a:r>
            <a:r>
              <a:rPr lang="en-US" b="1" u="sng" dirty="0" smtClean="0">
                <a:ln w="11430"/>
                <a:solidFill>
                  <a:srgbClr val="008000"/>
                </a:solidFill>
                <a:effectLst>
                  <a:outerShdw blurRad="50800" dist="39000" dir="5460000" algn="tl">
                    <a:srgbClr val="000000">
                      <a:alpha val="38000"/>
                    </a:srgbClr>
                  </a:outerShdw>
                </a:effectLst>
                <a:cs typeface="B Titr" pitchFamily="2" charset="-78"/>
              </a:rPr>
              <a:t>p</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 فرم جمع آوری داده ها</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589" name="Object 5"/>
          <p:cNvGraphicFramePr>
            <a:graphicFrameLocks noChangeAspect="1"/>
          </p:cNvGraphicFramePr>
          <p:nvPr/>
        </p:nvGraphicFramePr>
        <p:xfrm>
          <a:off x="1600200" y="1905000"/>
          <a:ext cx="1066800" cy="446087"/>
        </p:xfrm>
        <a:graphic>
          <a:graphicData uri="http://schemas.openxmlformats.org/presentationml/2006/ole">
            <mc:AlternateContent xmlns:mc="http://schemas.openxmlformats.org/markup-compatibility/2006">
              <mc:Choice xmlns:v="urn:schemas-microsoft-com:vml" Requires="v">
                <p:oleObj spid="_x0000_s26706" name="Equation" r:id="rId3" imgW="558720" imgH="215640" progId="Equation.3">
                  <p:embed/>
                </p:oleObj>
              </mc:Choice>
              <mc:Fallback>
                <p:oleObj name="Equation" r:id="rId3" imgW="558720" imgH="2156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0" y="1905000"/>
                        <a:ext cx="1066800" cy="4460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7600" name="Rectangle 16"/>
          <p:cNvSpPr>
            <a:spLocks noChangeArrowheads="1"/>
          </p:cNvSpPr>
          <p:nvPr/>
        </p:nvSpPr>
        <p:spPr bwMode="auto">
          <a:xfrm>
            <a:off x="76200" y="1828800"/>
            <a:ext cx="8994648" cy="4724400"/>
          </a:xfrm>
          <a:prstGeom prst="rect">
            <a:avLst/>
          </a:prstGeom>
          <a:noFill/>
          <a:ln w="9525">
            <a:noFill/>
            <a:miter lim="800000"/>
            <a:headEnd/>
            <a:tailEnd/>
          </a:ln>
          <a:effectLst/>
        </p:spPr>
        <p:txBody>
          <a:bodyPr/>
          <a:lstStyle/>
          <a:p>
            <a:pPr marL="533400" indent="-533400" algn="r" rtl="1">
              <a:lnSpc>
                <a:spcPct val="150000"/>
              </a:lnSpc>
              <a:spcBef>
                <a:spcPct val="20000"/>
              </a:spcBef>
              <a:buClr>
                <a:schemeClr val="accent2"/>
              </a:buClr>
              <a:buFont typeface="+mj-lt"/>
              <a:buAutoNum type="arabicPeriod"/>
            </a:pPr>
            <a:r>
              <a:rPr lang="fa-IR" sz="2200" dirty="0" smtClean="0">
                <a:solidFill>
                  <a:srgbClr val="000000"/>
                </a:solidFill>
                <a:cs typeface="B Nazanin" pitchFamily="2" charset="-78"/>
              </a:rPr>
              <a:t>تعداد </a:t>
            </a:r>
            <a:r>
              <a:rPr lang="fa-IR" sz="2200" dirty="0">
                <a:solidFill>
                  <a:srgbClr val="000000"/>
                </a:solidFill>
                <a:cs typeface="B Nazanin" pitchFamily="2" charset="-78"/>
              </a:rPr>
              <a:t>25 تا 30 زيرگروه حداقل 50 تايي مي‌گيريم بطوريكه </a:t>
            </a:r>
          </a:p>
          <a:p>
            <a:pPr marL="533400" indent="-533400" algn="r" rtl="1">
              <a:lnSpc>
                <a:spcPct val="150000"/>
              </a:lnSpc>
              <a:spcBef>
                <a:spcPct val="20000"/>
              </a:spcBef>
              <a:buClr>
                <a:schemeClr val="accent2"/>
              </a:buClr>
              <a:buFont typeface="+mj-lt"/>
              <a:buAutoNum type="arabicPeriod"/>
            </a:pPr>
            <a:r>
              <a:rPr lang="fa-IR" sz="2200" dirty="0">
                <a:solidFill>
                  <a:srgbClr val="000000"/>
                </a:solidFill>
                <a:cs typeface="B Nazanin" pitchFamily="2" charset="-78"/>
              </a:rPr>
              <a:t>براي هر زيرگروه </a:t>
            </a:r>
            <a:r>
              <a:rPr lang="en-US" sz="2000" b="1" dirty="0" err="1">
                <a:solidFill>
                  <a:srgbClr val="000000"/>
                </a:solidFill>
                <a:cs typeface="B Nazanin" pitchFamily="2" charset="-78"/>
              </a:rPr>
              <a:t>i</a:t>
            </a:r>
            <a:r>
              <a:rPr lang="fa-IR" sz="2200" dirty="0">
                <a:solidFill>
                  <a:srgbClr val="000000"/>
                </a:solidFill>
                <a:cs typeface="B Nazanin" pitchFamily="2" charset="-78"/>
              </a:rPr>
              <a:t> ؛ تعداد </a:t>
            </a:r>
            <a:r>
              <a:rPr lang="fa-IR" sz="2200" dirty="0" smtClean="0">
                <a:solidFill>
                  <a:srgbClr val="000000"/>
                </a:solidFill>
                <a:cs typeface="B Nazanin" pitchFamily="2" charset="-78"/>
              </a:rPr>
              <a:t>اقلام معیوب را </a:t>
            </a:r>
            <a:r>
              <a:rPr lang="fa-IR" sz="2200" dirty="0">
                <a:solidFill>
                  <a:srgbClr val="000000"/>
                </a:solidFill>
                <a:cs typeface="B Nazanin" pitchFamily="2" charset="-78"/>
              </a:rPr>
              <a:t>شمارش نموده آنرا </a:t>
            </a:r>
            <a:r>
              <a:rPr lang="en-US" sz="2000" dirty="0">
                <a:solidFill>
                  <a:srgbClr val="000000"/>
                </a:solidFill>
                <a:cs typeface="B Nazanin" pitchFamily="2" charset="-78"/>
              </a:rPr>
              <a:t>D</a:t>
            </a:r>
            <a:r>
              <a:rPr lang="en-US" sz="2000" baseline="-25000" dirty="0">
                <a:solidFill>
                  <a:srgbClr val="000000"/>
                </a:solidFill>
                <a:cs typeface="B Nazanin" pitchFamily="2" charset="-78"/>
              </a:rPr>
              <a:t> </a:t>
            </a:r>
            <a:r>
              <a:rPr lang="en-US" sz="2000" baseline="-25000" dirty="0" err="1" smtClean="0">
                <a:solidFill>
                  <a:srgbClr val="000000"/>
                </a:solidFill>
                <a:cs typeface="B Nazanin" pitchFamily="2" charset="-78"/>
              </a:rPr>
              <a:t>i</a:t>
            </a:r>
            <a:r>
              <a:rPr lang="fa-IR" sz="2000" baseline="-25000" dirty="0" smtClean="0">
                <a:solidFill>
                  <a:srgbClr val="000000"/>
                </a:solidFill>
                <a:cs typeface="B Nazanin" pitchFamily="2" charset="-78"/>
              </a:rPr>
              <a:t> </a:t>
            </a:r>
            <a:r>
              <a:rPr lang="fa-IR" sz="2200" dirty="0" smtClean="0">
                <a:solidFill>
                  <a:srgbClr val="000000"/>
                </a:solidFill>
                <a:cs typeface="B Nazanin" pitchFamily="2" charset="-78"/>
              </a:rPr>
              <a:t>مي‌ناميم</a:t>
            </a:r>
            <a:r>
              <a:rPr lang="fa-IR" sz="2200" dirty="0">
                <a:solidFill>
                  <a:srgbClr val="000000"/>
                </a:solidFill>
                <a:cs typeface="B Nazanin" pitchFamily="2" charset="-78"/>
              </a:rPr>
              <a:t>.</a:t>
            </a:r>
          </a:p>
          <a:p>
            <a:pPr marL="533400" indent="-533400" algn="r" rtl="1">
              <a:lnSpc>
                <a:spcPct val="150000"/>
              </a:lnSpc>
              <a:spcBef>
                <a:spcPct val="20000"/>
              </a:spcBef>
              <a:buClr>
                <a:schemeClr val="accent2"/>
              </a:buClr>
              <a:buFont typeface="+mj-lt"/>
              <a:buAutoNum type="arabicPeriod"/>
            </a:pPr>
            <a:r>
              <a:rPr lang="fa-IR" sz="2200" dirty="0">
                <a:solidFill>
                  <a:srgbClr val="000000"/>
                </a:solidFill>
                <a:cs typeface="B Nazanin" pitchFamily="2" charset="-78"/>
              </a:rPr>
              <a:t>خط مركزي و حدود كنترل را با استفاده از فرمول هاي ذيل محاسبه و نمودار را رسم مي </a:t>
            </a:r>
            <a:r>
              <a:rPr lang="fa-IR" sz="2200" dirty="0" smtClean="0">
                <a:solidFill>
                  <a:srgbClr val="000000"/>
                </a:solidFill>
                <a:cs typeface="B Nazanin" pitchFamily="2" charset="-78"/>
              </a:rPr>
              <a:t>كنيم.</a:t>
            </a:r>
            <a:endParaRPr lang="fa-IR" sz="2200" dirty="0">
              <a:solidFill>
                <a:srgbClr val="000000"/>
              </a:solidFill>
              <a:cs typeface="B Nazanin" pitchFamily="2" charset="-78"/>
            </a:endParaRPr>
          </a:p>
          <a:p>
            <a:pPr marL="533400" indent="-533400" algn="r" rtl="1">
              <a:lnSpc>
                <a:spcPct val="150000"/>
              </a:lnSpc>
              <a:spcBef>
                <a:spcPct val="20000"/>
              </a:spcBef>
              <a:buClr>
                <a:schemeClr val="accent2"/>
              </a:buClr>
              <a:buFont typeface="+mj-lt"/>
              <a:buAutoNum type="arabicPeriod"/>
            </a:pPr>
            <a:endParaRPr lang="fa-IR" sz="2200" dirty="0">
              <a:solidFill>
                <a:srgbClr val="000000"/>
              </a:solidFill>
              <a:cs typeface="B Nazanin" pitchFamily="2" charset="-78"/>
            </a:endParaRPr>
          </a:p>
          <a:p>
            <a:pPr marL="533400" indent="-533400" algn="r" rtl="1">
              <a:lnSpc>
                <a:spcPct val="150000"/>
              </a:lnSpc>
              <a:spcBef>
                <a:spcPct val="20000"/>
              </a:spcBef>
              <a:buClr>
                <a:schemeClr val="accent2"/>
              </a:buClr>
              <a:buFont typeface="+mj-lt"/>
              <a:buAutoNum type="arabicPeriod"/>
            </a:pPr>
            <a:endParaRPr lang="fa-IR" sz="2200" dirty="0">
              <a:solidFill>
                <a:srgbClr val="000000"/>
              </a:solidFill>
              <a:cs typeface="B Nazanin" pitchFamily="2" charset="-78"/>
            </a:endParaRPr>
          </a:p>
          <a:p>
            <a:pPr marL="533400" indent="-533400" algn="r" rtl="1">
              <a:lnSpc>
                <a:spcPct val="150000"/>
              </a:lnSpc>
              <a:spcBef>
                <a:spcPct val="20000"/>
              </a:spcBef>
              <a:buClr>
                <a:schemeClr val="accent2"/>
              </a:buClr>
              <a:buFont typeface="+mj-lt"/>
              <a:buAutoNum type="arabicPeriod"/>
            </a:pPr>
            <a:endParaRPr lang="fa-IR" sz="2200" dirty="0" smtClean="0">
              <a:solidFill>
                <a:srgbClr val="000000"/>
              </a:solidFill>
              <a:cs typeface="B Nazanin" pitchFamily="2" charset="-78"/>
            </a:endParaRPr>
          </a:p>
          <a:p>
            <a:pPr marL="533400" indent="-533400" algn="r" rtl="1">
              <a:lnSpc>
                <a:spcPct val="150000"/>
              </a:lnSpc>
              <a:spcBef>
                <a:spcPct val="20000"/>
              </a:spcBef>
              <a:buClr>
                <a:schemeClr val="accent2"/>
              </a:buClr>
              <a:buFont typeface="+mj-lt"/>
              <a:buAutoNum type="arabicPeriod"/>
            </a:pPr>
            <a:r>
              <a:rPr lang="fa-IR" sz="2200" dirty="0" smtClean="0">
                <a:solidFill>
                  <a:srgbClr val="000000"/>
                </a:solidFill>
                <a:cs typeface="B Nazanin" pitchFamily="2" charset="-78"/>
              </a:rPr>
              <a:t>نقاط ترسمی (اعداد ستون </a:t>
            </a:r>
            <a:r>
              <a:rPr lang="en-US" sz="2200" dirty="0" smtClean="0">
                <a:solidFill>
                  <a:srgbClr val="000000"/>
                </a:solidFill>
                <a:cs typeface="B Nazanin" pitchFamily="2" charset="-78"/>
              </a:rPr>
              <a:t>pi</a:t>
            </a:r>
            <a:r>
              <a:rPr lang="fa-IR" sz="2200" dirty="0" smtClean="0">
                <a:solidFill>
                  <a:srgbClr val="000000"/>
                </a:solidFill>
                <a:cs typeface="B Nazanin" pitchFamily="2" charset="-78"/>
              </a:rPr>
              <a:t>) را در نمودار مشخص و آنها را به یکدیگر وصل می کنیم.</a:t>
            </a:r>
          </a:p>
          <a:p>
            <a:pPr marL="533400" indent="-533400" algn="r" rtl="1">
              <a:lnSpc>
                <a:spcPct val="150000"/>
              </a:lnSpc>
              <a:spcBef>
                <a:spcPct val="20000"/>
              </a:spcBef>
              <a:buClr>
                <a:srgbClr val="FF0000"/>
              </a:buClr>
              <a:buFont typeface="Wingdings" pitchFamily="2" charset="2"/>
              <a:buChar char="ü"/>
            </a:pPr>
            <a:r>
              <a:rPr lang="fa-IR" sz="2200" dirty="0" smtClean="0">
                <a:solidFill>
                  <a:srgbClr val="000099"/>
                </a:solidFill>
                <a:cs typeface="B Nazanin" pitchFamily="2" charset="-78"/>
              </a:rPr>
              <a:t>توضيح </a:t>
            </a:r>
            <a:r>
              <a:rPr lang="fa-IR" sz="2200" dirty="0">
                <a:solidFill>
                  <a:srgbClr val="000099"/>
                </a:solidFill>
                <a:cs typeface="B Nazanin" pitchFamily="2" charset="-78"/>
              </a:rPr>
              <a:t>:</a:t>
            </a:r>
            <a:r>
              <a:rPr lang="fa-IR" sz="2200" dirty="0">
                <a:solidFill>
                  <a:srgbClr val="000000"/>
                </a:solidFill>
                <a:cs typeface="B Nazanin" pitchFamily="2" charset="-78"/>
              </a:rPr>
              <a:t> </a:t>
            </a:r>
            <a:r>
              <a:rPr lang="en-US" sz="2200" dirty="0" smtClean="0">
                <a:solidFill>
                  <a:srgbClr val="000000"/>
                </a:solidFill>
                <a:cs typeface="B Nazanin" pitchFamily="2" charset="-78"/>
              </a:rPr>
              <a:t>n</a:t>
            </a:r>
            <a:r>
              <a:rPr lang="fa-IR" sz="2200" dirty="0" smtClean="0">
                <a:solidFill>
                  <a:srgbClr val="000000"/>
                </a:solidFill>
                <a:cs typeface="B Nazanin" pitchFamily="2" charset="-78"/>
              </a:rPr>
              <a:t> و </a:t>
            </a:r>
            <a:r>
              <a:rPr lang="en-US" sz="2200" dirty="0">
                <a:solidFill>
                  <a:srgbClr val="000000"/>
                </a:solidFill>
                <a:cs typeface="B Nazanin" pitchFamily="2" charset="-78"/>
              </a:rPr>
              <a:t>m</a:t>
            </a:r>
            <a:r>
              <a:rPr lang="fa-IR" sz="2200" dirty="0">
                <a:solidFill>
                  <a:srgbClr val="000000"/>
                </a:solidFill>
                <a:cs typeface="B Nazanin" pitchFamily="2" charset="-78"/>
              </a:rPr>
              <a:t> بترتيب بيانگر اندازه و تعداد زيرگروهها مي‌باشند.</a:t>
            </a:r>
          </a:p>
        </p:txBody>
      </p:sp>
      <p:graphicFrame>
        <p:nvGraphicFramePr>
          <p:cNvPr id="67601" name="Object 17"/>
          <p:cNvGraphicFramePr>
            <a:graphicFrameLocks noChangeAspect="1"/>
          </p:cNvGraphicFramePr>
          <p:nvPr/>
        </p:nvGraphicFramePr>
        <p:xfrm>
          <a:off x="2819400" y="3976836"/>
          <a:ext cx="2646485" cy="988864"/>
        </p:xfrm>
        <a:graphic>
          <a:graphicData uri="http://schemas.openxmlformats.org/presentationml/2006/ole">
            <mc:AlternateContent xmlns:mc="http://schemas.openxmlformats.org/markup-compatibility/2006">
              <mc:Choice xmlns:v="urn:schemas-microsoft-com:vml" Requires="v">
                <p:oleObj spid="_x0000_s26707" name="Equation" r:id="rId5" imgW="1447560" imgH="469800" progId="Equation.3">
                  <p:embed/>
                </p:oleObj>
              </mc:Choice>
              <mc:Fallback>
                <p:oleObj name="Equation" r:id="rId5" imgW="1447560" imgH="46980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9400" y="3976836"/>
                        <a:ext cx="2646485" cy="9888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7602" name="Object 18"/>
          <p:cNvGraphicFramePr>
            <a:graphicFrameLocks noChangeAspect="1"/>
          </p:cNvGraphicFramePr>
          <p:nvPr/>
        </p:nvGraphicFramePr>
        <p:xfrm>
          <a:off x="228600" y="4038600"/>
          <a:ext cx="2084387" cy="855663"/>
        </p:xfrm>
        <a:graphic>
          <a:graphicData uri="http://schemas.openxmlformats.org/presentationml/2006/ole">
            <mc:AlternateContent xmlns:mc="http://schemas.openxmlformats.org/markup-compatibility/2006">
              <mc:Choice xmlns:v="urn:schemas-microsoft-com:vml" Requires="v">
                <p:oleObj spid="_x0000_s26708" name="Equation" r:id="rId7" imgW="990360" imgH="431640" progId="Equation.3">
                  <p:embed/>
                </p:oleObj>
              </mc:Choice>
              <mc:Fallback>
                <p:oleObj name="Equation" r:id="rId7" imgW="990360" imgH="431640" progId="Equation.3">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 y="4038600"/>
                        <a:ext cx="2084387" cy="8556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7603" name="Object 19"/>
          <p:cNvGraphicFramePr>
            <a:graphicFrameLocks noChangeAspect="1"/>
          </p:cNvGraphicFramePr>
          <p:nvPr/>
        </p:nvGraphicFramePr>
        <p:xfrm>
          <a:off x="5943600" y="3962400"/>
          <a:ext cx="2895600" cy="983199"/>
        </p:xfrm>
        <a:graphic>
          <a:graphicData uri="http://schemas.openxmlformats.org/presentationml/2006/ole">
            <mc:AlternateContent xmlns:mc="http://schemas.openxmlformats.org/markup-compatibility/2006">
              <mc:Choice xmlns:v="urn:schemas-microsoft-com:vml" Requires="v">
                <p:oleObj spid="_x0000_s26709" name="Equation" r:id="rId9" imgW="1460160" imgH="469800" progId="Equation.3">
                  <p:embed/>
                </p:oleObj>
              </mc:Choice>
              <mc:Fallback>
                <p:oleObj name="Equation" r:id="rId9" imgW="1460160" imgH="469800" progId="Equation.3">
                  <p:embed/>
                  <p:pic>
                    <p:nvPicPr>
                      <p:cNvPr id="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43600" y="3962400"/>
                        <a:ext cx="2895600" cy="9831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9"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10" name="Rectangle 2"/>
          <p:cNvSpPr txBox="1">
            <a:spLocks noChangeArrowheads="1"/>
          </p:cNvSpPr>
          <p:nvPr/>
        </p:nvSpPr>
        <p:spPr bwMode="auto">
          <a:xfrm>
            <a:off x="609600" y="914400"/>
            <a:ext cx="8229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نسبت اقلام معیوب (</a:t>
            </a:r>
            <a:r>
              <a:rPr lang="en-US" b="1" u="sng" dirty="0" smtClean="0">
                <a:ln w="11430"/>
                <a:solidFill>
                  <a:srgbClr val="008000"/>
                </a:solidFill>
                <a:effectLst>
                  <a:outerShdw blurRad="50800" dist="39000" dir="5460000" algn="tl">
                    <a:srgbClr val="000000">
                      <a:alpha val="38000"/>
                    </a:srgbClr>
                  </a:outerShdw>
                </a:effectLst>
                <a:cs typeface="B Titr" pitchFamily="2" charset="-78"/>
              </a:rPr>
              <a:t>p</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 محاسبه خط مرکزی و حدود کنترل</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Tree>
  </p:cSld>
  <p:clrMapOvr>
    <a:masterClrMapping/>
  </p:clrMapOvr>
  <p:transition spd="slow">
    <p:comb dir="ver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22" name="Rectangle 10"/>
          <p:cNvSpPr>
            <a:spLocks noChangeArrowheads="1"/>
          </p:cNvSpPr>
          <p:nvPr/>
        </p:nvSpPr>
        <p:spPr bwMode="auto">
          <a:xfrm>
            <a:off x="228600" y="1676400"/>
            <a:ext cx="8686800" cy="4141788"/>
          </a:xfrm>
          <a:prstGeom prst="rect">
            <a:avLst/>
          </a:prstGeom>
          <a:noFill/>
          <a:ln w="9525">
            <a:noFill/>
            <a:miter lim="800000"/>
            <a:headEnd/>
            <a:tailEnd/>
          </a:ln>
          <a:effectLst/>
        </p:spPr>
        <p:txBody>
          <a:bodyPr/>
          <a:lstStyle/>
          <a:p>
            <a:pPr marL="342900" indent="-342900" algn="r" rtl="1">
              <a:lnSpc>
                <a:spcPct val="150000"/>
              </a:lnSpc>
              <a:spcBef>
                <a:spcPct val="20000"/>
              </a:spcBef>
              <a:buClr>
                <a:schemeClr val="accent2"/>
              </a:buClr>
              <a:buFont typeface="Wingdings" pitchFamily="2" charset="2"/>
              <a:buNone/>
            </a:pPr>
            <a:r>
              <a:rPr lang="fa-IR" dirty="0" smtClean="0">
                <a:solidFill>
                  <a:srgbClr val="000000"/>
                </a:solidFill>
                <a:cs typeface="B Nazanin" pitchFamily="2" charset="-78"/>
              </a:rPr>
              <a:t>چنانچه همه نقاط ترسیمی بین حدود کنترل قرار گیرند ، فرآیند تحت کنترل بوده و از نمودار بدست آمده برای ادامه کار (نمونه برداری و تعیین تحت کنترل بودن فرآیند) استفاده می شود.</a:t>
            </a:r>
          </a:p>
          <a:p>
            <a:pPr marL="342900" indent="-342900" algn="r" rtl="1">
              <a:lnSpc>
                <a:spcPct val="150000"/>
              </a:lnSpc>
              <a:spcBef>
                <a:spcPct val="20000"/>
              </a:spcBef>
              <a:buClr>
                <a:schemeClr val="accent2"/>
              </a:buClr>
              <a:buFont typeface="Wingdings" pitchFamily="2" charset="2"/>
              <a:buNone/>
            </a:pPr>
            <a:r>
              <a:rPr lang="fa-IR" dirty="0" smtClean="0">
                <a:solidFill>
                  <a:srgbClr val="000000"/>
                </a:solidFill>
                <a:cs typeface="B Nazanin" pitchFamily="2" charset="-78"/>
              </a:rPr>
              <a:t>درصورتیکه نقاط کمی خارج باشند آنها را از محاسبات کنار گذاشته و باتوجه به نمونه های باقیمانده نمودار را رسم می نمائیم.</a:t>
            </a:r>
            <a:endParaRPr lang="fa-IR" dirty="0">
              <a:solidFill>
                <a:srgbClr val="000000"/>
              </a:solidFill>
              <a:cs typeface="B Nazanin" pitchFamily="2" charset="-78"/>
            </a:endParaRPr>
          </a:p>
          <a:p>
            <a:pPr marL="342900" indent="-342900" algn="r" rtl="1">
              <a:lnSpc>
                <a:spcPct val="150000"/>
              </a:lnSpc>
              <a:spcBef>
                <a:spcPct val="20000"/>
              </a:spcBef>
              <a:buClr>
                <a:schemeClr val="accent2"/>
              </a:buClr>
              <a:buFont typeface="Wingdings" pitchFamily="2" charset="2"/>
              <a:buNone/>
            </a:pPr>
            <a:endParaRPr lang="en-US" sz="2800" dirty="0">
              <a:solidFill>
                <a:srgbClr val="000000"/>
              </a:solidFill>
              <a:cs typeface="Zar Mazar" pitchFamily="2" charset="-78"/>
            </a:endParaRPr>
          </a:p>
        </p:txBody>
      </p:sp>
      <p:sp>
        <p:nvSpPr>
          <p:cNvPr id="6"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7"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 name="Rectangle 2"/>
          <p:cNvSpPr txBox="1">
            <a:spLocks noChangeArrowheads="1"/>
          </p:cNvSpPr>
          <p:nvPr/>
        </p:nvSpPr>
        <p:spPr bwMode="auto">
          <a:xfrm>
            <a:off x="609600" y="914400"/>
            <a:ext cx="8229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نسبت اقلام معیوب (</a:t>
            </a:r>
            <a:r>
              <a:rPr lang="en-US" b="1" u="sng" dirty="0" smtClean="0">
                <a:ln w="11430"/>
                <a:solidFill>
                  <a:srgbClr val="008000"/>
                </a:solidFill>
                <a:effectLst>
                  <a:outerShdw blurRad="50800" dist="39000" dir="5460000" algn="tl">
                    <a:srgbClr val="000000">
                      <a:alpha val="38000"/>
                    </a:srgbClr>
                  </a:outerShdw>
                </a:effectLst>
                <a:cs typeface="B Titr" pitchFamily="2" charset="-78"/>
              </a:rPr>
              <a:t>p</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 حدود کنترل آزمایشی</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Tree>
  </p:cSld>
  <p:clrMapOvr>
    <a:masterClrMapping/>
  </p:clrMapOvr>
  <p:transition spd="slow">
    <p:comb dir="ver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5717" name="Object 5"/>
          <p:cNvGraphicFramePr>
            <a:graphicFrameLocks noChangeAspect="1"/>
          </p:cNvGraphicFramePr>
          <p:nvPr/>
        </p:nvGraphicFramePr>
        <p:xfrm>
          <a:off x="2971800" y="4724400"/>
          <a:ext cx="4586654" cy="1081087"/>
        </p:xfrm>
        <a:graphic>
          <a:graphicData uri="http://schemas.openxmlformats.org/presentationml/2006/ole">
            <mc:AlternateContent xmlns:mc="http://schemas.openxmlformats.org/markup-compatibility/2006">
              <mc:Choice xmlns:v="urn:schemas-microsoft-com:vml" Requires="v">
                <p:oleObj spid="_x0000_s27690" name="Equation" r:id="rId3" imgW="1765080" imgH="507960" progId="Equation.3">
                  <p:embed/>
                </p:oleObj>
              </mc:Choice>
              <mc:Fallback>
                <p:oleObj name="Equation" r:id="rId3" imgW="1765080" imgH="50796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4724400"/>
                        <a:ext cx="4586654" cy="10810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5718" name="Object 6"/>
          <p:cNvGraphicFramePr>
            <a:graphicFrameLocks noChangeAspect="1"/>
          </p:cNvGraphicFramePr>
          <p:nvPr/>
        </p:nvGraphicFramePr>
        <p:xfrm>
          <a:off x="457200" y="4648200"/>
          <a:ext cx="1926980" cy="952500"/>
        </p:xfrm>
        <a:graphic>
          <a:graphicData uri="http://schemas.openxmlformats.org/presentationml/2006/ole">
            <mc:AlternateContent xmlns:mc="http://schemas.openxmlformats.org/markup-compatibility/2006">
              <mc:Choice xmlns:v="urn:schemas-microsoft-com:vml" Requires="v">
                <p:oleObj spid="_x0000_s27691" name="Equation" r:id="rId5" imgW="660240" imgH="482400" progId="Equation.3">
                  <p:embed/>
                </p:oleObj>
              </mc:Choice>
              <mc:Fallback>
                <p:oleObj name="Equation" r:id="rId5" imgW="660240" imgH="48240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4648200"/>
                        <a:ext cx="1926980" cy="952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5722" name="Rectangle 10"/>
          <p:cNvSpPr>
            <a:spLocks noChangeArrowheads="1"/>
          </p:cNvSpPr>
          <p:nvPr/>
        </p:nvSpPr>
        <p:spPr bwMode="auto">
          <a:xfrm>
            <a:off x="76200" y="1676400"/>
            <a:ext cx="8915400" cy="4141788"/>
          </a:xfrm>
          <a:prstGeom prst="rect">
            <a:avLst/>
          </a:prstGeom>
          <a:noFill/>
          <a:ln w="9525">
            <a:noFill/>
            <a:miter lim="800000"/>
            <a:headEnd/>
            <a:tailEnd/>
          </a:ln>
          <a:effectLst/>
        </p:spPr>
        <p:txBody>
          <a:bodyPr/>
          <a:lstStyle/>
          <a:p>
            <a:pPr marL="342900" indent="-342900" algn="r" rtl="1">
              <a:lnSpc>
                <a:spcPct val="150000"/>
              </a:lnSpc>
              <a:spcBef>
                <a:spcPct val="20000"/>
              </a:spcBef>
              <a:buClr>
                <a:schemeClr val="accent2"/>
              </a:buClr>
              <a:buFont typeface="Wingdings" pitchFamily="2" charset="2"/>
              <a:buNone/>
            </a:pPr>
            <a:r>
              <a:rPr lang="fa-IR" dirty="0" smtClean="0">
                <a:solidFill>
                  <a:srgbClr val="000000"/>
                </a:solidFill>
                <a:cs typeface="B Nazanin" pitchFamily="2" charset="-78"/>
              </a:rPr>
              <a:t>گاهي </a:t>
            </a:r>
            <a:r>
              <a:rPr lang="fa-IR" dirty="0">
                <a:solidFill>
                  <a:srgbClr val="000000"/>
                </a:solidFill>
                <a:cs typeface="B Nazanin" pitchFamily="2" charset="-78"/>
              </a:rPr>
              <a:t>اوقات محدوديتها و شرايط توليد موجب مي‌شود كه نتوانيم براي تهيه نمودار </a:t>
            </a:r>
            <a:r>
              <a:rPr lang="en-US" dirty="0">
                <a:solidFill>
                  <a:srgbClr val="000000"/>
                </a:solidFill>
                <a:cs typeface="B Nazanin" pitchFamily="2" charset="-78"/>
              </a:rPr>
              <a:t>P</a:t>
            </a:r>
            <a:r>
              <a:rPr lang="fa-IR" dirty="0">
                <a:solidFill>
                  <a:srgbClr val="000000"/>
                </a:solidFill>
                <a:cs typeface="B Nazanin" pitchFamily="2" charset="-78"/>
              </a:rPr>
              <a:t> از تعداد نمونه ثابتي استفاده كنيم. در چنين شرايطي چنانچه اختلاف تعداد نمونه گروهها كمتر از 25درصد باشد مي‌توان ميانگين تعداد نمونه‌ها را محاسبه نموده و براساس آن؛ نمودار كنترل را با حدود كنترل تقريبي تهيه كرد. درغير اينصورت لازمستكه حدود كنترل براي هر زيرگروه بصورت جداگانه محاسبه شود (مطابق ذيل):</a:t>
            </a:r>
          </a:p>
          <a:p>
            <a:pPr marL="342900" indent="-342900" algn="r" rtl="1">
              <a:lnSpc>
                <a:spcPct val="150000"/>
              </a:lnSpc>
              <a:spcBef>
                <a:spcPct val="20000"/>
              </a:spcBef>
              <a:buClr>
                <a:schemeClr val="accent2"/>
              </a:buClr>
              <a:buFont typeface="Wingdings" pitchFamily="2" charset="2"/>
              <a:buNone/>
            </a:pPr>
            <a:endParaRPr lang="en-US" sz="2800" dirty="0">
              <a:solidFill>
                <a:srgbClr val="000000"/>
              </a:solidFill>
              <a:cs typeface="Zar Mazar" pitchFamily="2" charset="-78"/>
            </a:endParaRPr>
          </a:p>
        </p:txBody>
      </p:sp>
      <p:sp>
        <p:nvSpPr>
          <p:cNvPr id="6"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7"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 name="Rectangle 2"/>
          <p:cNvSpPr txBox="1">
            <a:spLocks noChangeArrowheads="1"/>
          </p:cNvSpPr>
          <p:nvPr/>
        </p:nvSpPr>
        <p:spPr bwMode="auto">
          <a:xfrm>
            <a:off x="609600" y="914400"/>
            <a:ext cx="8229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نسبت اقلام معیوب (</a:t>
            </a:r>
            <a:r>
              <a:rPr lang="en-US" b="1" u="sng" dirty="0" smtClean="0">
                <a:ln w="11430"/>
                <a:solidFill>
                  <a:srgbClr val="008000"/>
                </a:solidFill>
                <a:effectLst>
                  <a:outerShdw blurRad="50800" dist="39000" dir="5460000" algn="tl">
                    <a:srgbClr val="000000">
                      <a:alpha val="38000"/>
                    </a:srgbClr>
                  </a:outerShdw>
                </a:effectLst>
                <a:cs typeface="B Titr" pitchFamily="2" charset="-78"/>
              </a:rPr>
              <a:t>p</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 حدود کنترل متغیر</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Tree>
  </p:cSld>
  <p:clrMapOvr>
    <a:masterClrMapping/>
  </p:clrMapOvr>
  <p:transition spd="slow">
    <p:comb dir="ver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7794" name="Object 2"/>
          <p:cNvGraphicFramePr>
            <a:graphicFrameLocks noChangeAspect="1"/>
          </p:cNvGraphicFramePr>
          <p:nvPr/>
        </p:nvGraphicFramePr>
        <p:xfrm>
          <a:off x="4519246" y="3319463"/>
          <a:ext cx="105508" cy="215900"/>
        </p:xfrm>
        <a:graphic>
          <a:graphicData uri="http://schemas.openxmlformats.org/presentationml/2006/ole">
            <mc:AlternateContent xmlns:mc="http://schemas.openxmlformats.org/markup-compatibility/2006">
              <mc:Choice xmlns:v="urn:schemas-microsoft-com:vml" Requires="v">
                <p:oleObj spid="_x0000_s28694" name="Equation" r:id="rId3" imgW="114120" imgH="215640" progId="Equation.3">
                  <p:embed/>
                </p:oleObj>
              </mc:Choice>
              <mc:Fallback>
                <p:oleObj name="Equation" r:id="rId3" imgW="114120" imgH="2156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9246" y="3319463"/>
                        <a:ext cx="105508"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7796" name="Rectangle 4"/>
          <p:cNvSpPr>
            <a:spLocks noChangeArrowheads="1"/>
          </p:cNvSpPr>
          <p:nvPr/>
        </p:nvSpPr>
        <p:spPr bwMode="auto">
          <a:xfrm>
            <a:off x="4191001" y="1676400"/>
            <a:ext cx="4892040" cy="4952999"/>
          </a:xfrm>
          <a:prstGeom prst="rect">
            <a:avLst/>
          </a:prstGeom>
          <a:noFill/>
          <a:ln w="9525">
            <a:noFill/>
            <a:miter lim="800000"/>
            <a:headEnd/>
            <a:tailEnd/>
          </a:ln>
          <a:effectLst/>
        </p:spPr>
        <p:txBody>
          <a:bodyPr/>
          <a:lstStyle/>
          <a:p>
            <a:pPr marL="609600" indent="-609600" algn="r" rtl="1">
              <a:lnSpc>
                <a:spcPct val="150000"/>
              </a:lnSpc>
              <a:spcBef>
                <a:spcPct val="20000"/>
              </a:spcBef>
              <a:buClr>
                <a:schemeClr val="accent2"/>
              </a:buClr>
              <a:buAutoNum type="arabicPeriod"/>
            </a:pPr>
            <a:r>
              <a:rPr lang="fa-IR" sz="2400" dirty="0" smtClean="0">
                <a:solidFill>
                  <a:srgbClr val="000000"/>
                </a:solidFill>
                <a:cs typeface="B Nazanin" pitchFamily="2" charset="-78"/>
              </a:rPr>
              <a:t>داده </a:t>
            </a:r>
            <a:r>
              <a:rPr lang="fa-IR" sz="2400" dirty="0">
                <a:solidFill>
                  <a:srgbClr val="000000"/>
                </a:solidFill>
                <a:cs typeface="B Nazanin" pitchFamily="2" charset="-78"/>
              </a:rPr>
              <a:t>ها ي جمع آوري شده از مشخصه كيفي </a:t>
            </a:r>
            <a:r>
              <a:rPr lang="fa-IR" sz="2400" dirty="0" smtClean="0">
                <a:solidFill>
                  <a:srgbClr val="000000"/>
                </a:solidFill>
                <a:cs typeface="B Nazanin" pitchFamily="2" charset="-78"/>
              </a:rPr>
              <a:t>مورد نظر </a:t>
            </a:r>
            <a:r>
              <a:rPr lang="fa-IR" sz="2400" dirty="0">
                <a:solidFill>
                  <a:srgbClr val="000000"/>
                </a:solidFill>
                <a:cs typeface="B Nazanin" pitchFamily="2" charset="-78"/>
              </a:rPr>
              <a:t>را بصورت مرتب دريك ستون وارد مي كنيم.</a:t>
            </a:r>
          </a:p>
          <a:p>
            <a:pPr marL="609600" indent="-609600" algn="r" rtl="1">
              <a:lnSpc>
                <a:spcPct val="150000"/>
              </a:lnSpc>
              <a:spcBef>
                <a:spcPct val="20000"/>
              </a:spcBef>
              <a:buClr>
                <a:schemeClr val="accent2"/>
              </a:buClr>
              <a:buAutoNum type="arabicPeriod"/>
            </a:pPr>
            <a:r>
              <a:rPr lang="fa-IR" sz="2400" dirty="0" smtClean="0">
                <a:solidFill>
                  <a:srgbClr val="000000"/>
                </a:solidFill>
                <a:cs typeface="B Nazanin" pitchFamily="2" charset="-78"/>
              </a:rPr>
              <a:t>سپس </a:t>
            </a:r>
            <a:r>
              <a:rPr lang="fa-IR" sz="2400" dirty="0">
                <a:solidFill>
                  <a:srgbClr val="000000"/>
                </a:solidFill>
                <a:cs typeface="B Nazanin" pitchFamily="2" charset="-78"/>
              </a:rPr>
              <a:t>بصورت ذيل عمل مي كنيم :</a:t>
            </a:r>
          </a:p>
          <a:p>
            <a:pPr marL="609600" indent="-609600" algn="r" rtl="1">
              <a:lnSpc>
                <a:spcPct val="150000"/>
              </a:lnSpc>
              <a:spcBef>
                <a:spcPct val="20000"/>
              </a:spcBef>
              <a:buClr>
                <a:srgbClr val="FF0000"/>
              </a:buClr>
            </a:pPr>
            <a:r>
              <a:rPr lang="fa-IR" dirty="0" smtClean="0">
                <a:solidFill>
                  <a:srgbClr val="000000"/>
                </a:solidFill>
                <a:cs typeface="B Nazanin" pitchFamily="2" charset="-78"/>
              </a:rPr>
              <a:t> از منوي </a:t>
            </a:r>
            <a:r>
              <a:rPr lang="en-US" sz="2400" b="1" dirty="0" smtClean="0">
                <a:solidFill>
                  <a:srgbClr val="000000"/>
                </a:solidFill>
                <a:latin typeface="Arial" charset="0"/>
                <a:cs typeface="B Nazanin" pitchFamily="2" charset="-78"/>
              </a:rPr>
              <a:t> </a:t>
            </a:r>
            <a:r>
              <a:rPr lang="en-US" sz="1600" b="1" dirty="0" smtClean="0">
                <a:solidFill>
                  <a:srgbClr val="000000"/>
                </a:solidFill>
                <a:latin typeface="Arial" charset="0"/>
                <a:cs typeface="B Nazanin" pitchFamily="2" charset="-78"/>
              </a:rPr>
              <a:t>STAT</a:t>
            </a:r>
            <a:endParaRPr lang="fa-IR" sz="1600" b="1" dirty="0" smtClean="0">
              <a:solidFill>
                <a:srgbClr val="000000"/>
              </a:solidFill>
              <a:latin typeface="Arial" charset="0"/>
              <a:cs typeface="B Nazanin" pitchFamily="2" charset="-78"/>
            </a:endParaRPr>
          </a:p>
          <a:p>
            <a:pPr marL="609600" indent="-609600" algn="r" rtl="1">
              <a:lnSpc>
                <a:spcPct val="150000"/>
              </a:lnSpc>
              <a:spcBef>
                <a:spcPct val="20000"/>
              </a:spcBef>
              <a:buClr>
                <a:srgbClr val="FF0000"/>
              </a:buClr>
            </a:pPr>
            <a:r>
              <a:rPr lang="fa-IR" sz="2000" b="1" dirty="0" smtClean="0">
                <a:solidFill>
                  <a:srgbClr val="000000"/>
                </a:solidFill>
                <a:latin typeface="Arial" charset="0"/>
                <a:cs typeface="B Nazanin" pitchFamily="2" charset="-78"/>
              </a:rPr>
              <a:t>	زیر منوی </a:t>
            </a:r>
            <a:r>
              <a:rPr lang="en-US" sz="1600" b="1" dirty="0" smtClean="0">
                <a:solidFill>
                  <a:srgbClr val="000000"/>
                </a:solidFill>
                <a:latin typeface="Arial" charset="0"/>
                <a:cs typeface="B Nazanin" pitchFamily="2" charset="-78"/>
              </a:rPr>
              <a:t>CONTROL CHART</a:t>
            </a:r>
            <a:endParaRPr lang="fa-IR" sz="1600" b="1" dirty="0" smtClean="0">
              <a:solidFill>
                <a:srgbClr val="000000"/>
              </a:solidFill>
              <a:latin typeface="Arial" charset="0"/>
              <a:cs typeface="B Nazanin" pitchFamily="2" charset="-78"/>
            </a:endParaRPr>
          </a:p>
          <a:p>
            <a:pPr marL="609600" indent="-609600" algn="r" rtl="1">
              <a:lnSpc>
                <a:spcPct val="150000"/>
              </a:lnSpc>
              <a:spcBef>
                <a:spcPct val="20000"/>
              </a:spcBef>
              <a:buClr>
                <a:srgbClr val="FF0000"/>
              </a:buClr>
            </a:pPr>
            <a:r>
              <a:rPr lang="fa-IR" sz="2000" b="1" dirty="0" smtClean="0">
                <a:solidFill>
                  <a:srgbClr val="000000"/>
                </a:solidFill>
                <a:latin typeface="Arial" charset="0"/>
                <a:cs typeface="B Nazanin" pitchFamily="2" charset="-78"/>
              </a:rPr>
              <a:t>		گزینه </a:t>
            </a:r>
            <a:r>
              <a:rPr lang="en-US" sz="1600" b="1" dirty="0" smtClean="0">
                <a:solidFill>
                  <a:srgbClr val="000000"/>
                </a:solidFill>
                <a:latin typeface="Arial" charset="0"/>
                <a:cs typeface="B Nazanin" pitchFamily="2" charset="-78"/>
              </a:rPr>
              <a:t>P</a:t>
            </a:r>
            <a:r>
              <a:rPr lang="fa-IR" sz="1800" b="1" dirty="0" smtClean="0">
                <a:solidFill>
                  <a:srgbClr val="000000"/>
                </a:solidFill>
                <a:latin typeface="Arial" charset="0"/>
                <a:cs typeface="B Nazanin" pitchFamily="2" charset="-78"/>
              </a:rPr>
              <a:t> </a:t>
            </a:r>
            <a:r>
              <a:rPr lang="fa-IR" sz="2400" dirty="0" smtClean="0">
                <a:solidFill>
                  <a:srgbClr val="000000"/>
                </a:solidFill>
                <a:cs typeface="B Nazanin" pitchFamily="2" charset="-78"/>
              </a:rPr>
              <a:t>را </a:t>
            </a:r>
            <a:r>
              <a:rPr lang="fa-IR" sz="2400" dirty="0">
                <a:solidFill>
                  <a:srgbClr val="000000"/>
                </a:solidFill>
                <a:cs typeface="B Nazanin" pitchFamily="2" charset="-78"/>
              </a:rPr>
              <a:t>انتخاب مي كنيم</a:t>
            </a:r>
            <a:r>
              <a:rPr lang="fa-IR" sz="1800" b="1" dirty="0">
                <a:solidFill>
                  <a:srgbClr val="000000"/>
                </a:solidFill>
                <a:latin typeface="Arial" charset="0"/>
                <a:cs typeface="B Nazanin" pitchFamily="2" charset="-78"/>
              </a:rPr>
              <a:t> </a:t>
            </a:r>
            <a:r>
              <a:rPr lang="fa-IR" sz="1800" b="1" dirty="0" smtClean="0">
                <a:solidFill>
                  <a:srgbClr val="000000"/>
                </a:solidFill>
                <a:latin typeface="Arial" charset="0"/>
                <a:cs typeface="B Nazanin" pitchFamily="2" charset="-78"/>
              </a:rPr>
              <a:t>.   </a:t>
            </a:r>
            <a:endParaRPr lang="fa-IR" sz="1800" b="1" dirty="0">
              <a:solidFill>
                <a:srgbClr val="000000"/>
              </a:solidFill>
              <a:latin typeface="Arial" charset="0"/>
              <a:cs typeface="B Nazanin" pitchFamily="2" charset="-78"/>
            </a:endParaRPr>
          </a:p>
        </p:txBody>
      </p:sp>
      <p:pic>
        <p:nvPicPr>
          <p:cNvPr id="417803" name="Picture 11" descr="X22"/>
          <p:cNvPicPr>
            <a:picLocks noChangeAspect="1" noChangeArrowheads="1"/>
          </p:cNvPicPr>
          <p:nvPr/>
        </p:nvPicPr>
        <p:blipFill>
          <a:blip r:embed="rId5"/>
          <a:srcRect/>
          <a:stretch>
            <a:fillRect/>
          </a:stretch>
        </p:blipFill>
        <p:spPr bwMode="auto">
          <a:xfrm>
            <a:off x="152400" y="1553259"/>
            <a:ext cx="3962400" cy="5228541"/>
          </a:xfrm>
          <a:prstGeom prst="rect">
            <a:avLst/>
          </a:prstGeom>
          <a:noFill/>
          <a:ln w="9525">
            <a:noFill/>
            <a:miter lim="800000"/>
            <a:headEnd/>
            <a:tailEnd/>
          </a:ln>
        </p:spPr>
      </p:pic>
      <p:sp>
        <p:nvSpPr>
          <p:cNvPr id="6"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7"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 name="Rectangle 2"/>
          <p:cNvSpPr txBox="1">
            <a:spLocks noChangeArrowheads="1"/>
          </p:cNvSpPr>
          <p:nvPr/>
        </p:nvSpPr>
        <p:spPr bwMode="auto">
          <a:xfrm>
            <a:off x="609600" y="914400"/>
            <a:ext cx="8229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نسبت اقلام معیوب (</a:t>
            </a:r>
            <a:r>
              <a:rPr lang="en-US" b="1" u="sng" dirty="0" smtClean="0">
                <a:ln w="11430"/>
                <a:solidFill>
                  <a:srgbClr val="008000"/>
                </a:solidFill>
                <a:effectLst>
                  <a:outerShdw blurRad="50800" dist="39000" dir="5460000" algn="tl">
                    <a:srgbClr val="000000">
                      <a:alpha val="38000"/>
                    </a:srgbClr>
                  </a:outerShdw>
                </a:effectLst>
                <a:cs typeface="B Titr" pitchFamily="2" charset="-78"/>
              </a:rPr>
              <a:t>p</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 رسم با </a:t>
            </a:r>
            <a:r>
              <a:rPr lang="en-US" b="1" u="sng" dirty="0" smtClean="0">
                <a:ln w="11430"/>
                <a:solidFill>
                  <a:srgbClr val="008000"/>
                </a:solidFill>
                <a:effectLst>
                  <a:outerShdw blurRad="50800" dist="39000" dir="5460000" algn="tl">
                    <a:srgbClr val="000000">
                      <a:alpha val="38000"/>
                    </a:srgbClr>
                  </a:outerShdw>
                </a:effectLst>
                <a:cs typeface="B Titr" pitchFamily="2" charset="-78"/>
              </a:rPr>
              <a:t>MINITAB</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Tree>
  </p:cSld>
  <p:clrMapOvr>
    <a:masterClrMapping/>
  </p:clrMapOvr>
  <p:transition spd="slow">
    <p:comb dir="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2"/>
          <p:cNvSpPr>
            <a:spLocks noChangeArrowheads="1"/>
          </p:cNvSpPr>
          <p:nvPr/>
        </p:nvSpPr>
        <p:spPr bwMode="auto">
          <a:xfrm>
            <a:off x="152400" y="1523999"/>
            <a:ext cx="8884626" cy="5257801"/>
          </a:xfrm>
          <a:prstGeom prst="rect">
            <a:avLst/>
          </a:prstGeom>
          <a:noFill/>
          <a:ln w="9525" algn="ctr">
            <a:noFill/>
            <a:miter lim="800000"/>
            <a:headEnd/>
            <a:tailEnd/>
          </a:ln>
          <a:effectLst/>
        </p:spPr>
        <p:txBody>
          <a:bodyPr/>
          <a:lstStyle/>
          <a:p>
            <a:pPr marL="609600" indent="-609600" algn="r" rtl="1">
              <a:lnSpc>
                <a:spcPct val="150000"/>
              </a:lnSpc>
              <a:spcBef>
                <a:spcPct val="20000"/>
              </a:spcBef>
              <a:buClr>
                <a:schemeClr val="accent2"/>
              </a:buClr>
            </a:pPr>
            <a:r>
              <a:rPr lang="fa-IR" dirty="0" smtClean="0">
                <a:solidFill>
                  <a:srgbClr val="000000"/>
                </a:solidFill>
                <a:cs typeface="B Nazanin" pitchFamily="2" charset="-78"/>
              </a:rPr>
              <a:t>3. پنجره </a:t>
            </a:r>
            <a:r>
              <a:rPr lang="en-US" sz="1600" dirty="0" smtClean="0">
                <a:solidFill>
                  <a:srgbClr val="000000"/>
                </a:solidFill>
                <a:cs typeface="B Nazanin" pitchFamily="2" charset="-78"/>
              </a:rPr>
              <a:t>P-CHART</a:t>
            </a:r>
            <a:r>
              <a:rPr lang="fa-IR" dirty="0" smtClean="0">
                <a:solidFill>
                  <a:srgbClr val="000000"/>
                </a:solidFill>
                <a:cs typeface="B Nazanin" pitchFamily="2" charset="-78"/>
              </a:rPr>
              <a:t> به شكل ذيل</a:t>
            </a:r>
          </a:p>
          <a:p>
            <a:pPr marL="609600" indent="-609600" algn="r" rtl="1">
              <a:lnSpc>
                <a:spcPct val="150000"/>
              </a:lnSpc>
              <a:spcBef>
                <a:spcPct val="20000"/>
              </a:spcBef>
              <a:buClr>
                <a:schemeClr val="accent2"/>
              </a:buClr>
            </a:pPr>
            <a:r>
              <a:rPr lang="fa-IR" dirty="0" smtClean="0">
                <a:solidFill>
                  <a:srgbClr val="000000"/>
                </a:solidFill>
                <a:cs typeface="B Nazanin" pitchFamily="2" charset="-78"/>
              </a:rPr>
              <a:t> قابل مشاهد است:</a:t>
            </a:r>
          </a:p>
          <a:p>
            <a:pPr marL="533400" indent="-533400" algn="r" rtl="1">
              <a:lnSpc>
                <a:spcPct val="90000"/>
              </a:lnSpc>
              <a:spcBef>
                <a:spcPct val="20000"/>
              </a:spcBef>
              <a:buClr>
                <a:schemeClr val="accent2"/>
              </a:buClr>
            </a:pPr>
            <a:r>
              <a:rPr lang="fa-IR" dirty="0" smtClean="0">
                <a:solidFill>
                  <a:srgbClr val="000000"/>
                </a:solidFill>
                <a:cs typeface="B Nazanin" pitchFamily="2" charset="-78"/>
              </a:rPr>
              <a:t>4. درقسمت </a:t>
            </a:r>
            <a:r>
              <a:rPr lang="en-US" sz="1800" dirty="0">
                <a:solidFill>
                  <a:srgbClr val="000000"/>
                </a:solidFill>
                <a:cs typeface="B Nazanin" pitchFamily="2" charset="-78"/>
              </a:rPr>
              <a:t>VARIABLE</a:t>
            </a:r>
            <a:r>
              <a:rPr lang="en-US" dirty="0">
                <a:solidFill>
                  <a:srgbClr val="000000"/>
                </a:solidFill>
                <a:cs typeface="B Nazanin" pitchFamily="2" charset="-78"/>
              </a:rPr>
              <a:t> </a:t>
            </a:r>
            <a:r>
              <a:rPr lang="fa-IR" dirty="0">
                <a:solidFill>
                  <a:srgbClr val="000000"/>
                </a:solidFill>
                <a:cs typeface="B Nazanin" pitchFamily="2" charset="-78"/>
              </a:rPr>
              <a:t> ستون </a:t>
            </a:r>
            <a:endParaRPr lang="fa-IR" dirty="0" smtClean="0">
              <a:solidFill>
                <a:srgbClr val="000000"/>
              </a:solidFill>
              <a:cs typeface="B Nazanin" pitchFamily="2" charset="-78"/>
            </a:endParaRPr>
          </a:p>
          <a:p>
            <a:pPr marL="533400" indent="-533400" algn="r" rtl="1">
              <a:lnSpc>
                <a:spcPct val="90000"/>
              </a:lnSpc>
              <a:spcBef>
                <a:spcPct val="20000"/>
              </a:spcBef>
              <a:buClr>
                <a:schemeClr val="accent2"/>
              </a:buClr>
            </a:pPr>
            <a:r>
              <a:rPr lang="fa-IR" dirty="0" smtClean="0">
                <a:solidFill>
                  <a:srgbClr val="000000"/>
                </a:solidFill>
                <a:cs typeface="B Nazanin" pitchFamily="2" charset="-78"/>
              </a:rPr>
              <a:t>متغير </a:t>
            </a:r>
            <a:r>
              <a:rPr lang="fa-IR" dirty="0">
                <a:solidFill>
                  <a:srgbClr val="000000"/>
                </a:solidFill>
                <a:cs typeface="B Nazanin" pitchFamily="2" charset="-78"/>
              </a:rPr>
              <a:t>مشخصه كيفي  را وارد </a:t>
            </a:r>
            <a:endParaRPr lang="fa-IR" dirty="0" smtClean="0">
              <a:solidFill>
                <a:srgbClr val="000000"/>
              </a:solidFill>
              <a:cs typeface="B Nazanin" pitchFamily="2" charset="-78"/>
            </a:endParaRPr>
          </a:p>
          <a:p>
            <a:pPr marL="533400" indent="-533400" algn="r" rtl="1">
              <a:lnSpc>
                <a:spcPct val="90000"/>
              </a:lnSpc>
              <a:spcBef>
                <a:spcPct val="20000"/>
              </a:spcBef>
              <a:buClr>
                <a:schemeClr val="accent2"/>
              </a:buClr>
            </a:pPr>
            <a:r>
              <a:rPr lang="fa-IR" dirty="0" smtClean="0">
                <a:solidFill>
                  <a:srgbClr val="000000"/>
                </a:solidFill>
                <a:cs typeface="B Nazanin" pitchFamily="2" charset="-78"/>
              </a:rPr>
              <a:t>مي كنيم.</a:t>
            </a:r>
          </a:p>
          <a:p>
            <a:pPr marL="533400" indent="-533400" algn="r" rtl="1">
              <a:lnSpc>
                <a:spcPct val="90000"/>
              </a:lnSpc>
              <a:spcBef>
                <a:spcPct val="20000"/>
              </a:spcBef>
              <a:buClr>
                <a:schemeClr val="accent2"/>
              </a:buClr>
            </a:pPr>
            <a:r>
              <a:rPr lang="fa-IR" dirty="0" smtClean="0">
                <a:solidFill>
                  <a:srgbClr val="000000"/>
                </a:solidFill>
                <a:cs typeface="B Nazanin" pitchFamily="2" charset="-78"/>
              </a:rPr>
              <a:t>5. درقسمت </a:t>
            </a:r>
            <a:r>
              <a:rPr lang="en-US" sz="1800" dirty="0">
                <a:solidFill>
                  <a:srgbClr val="000000"/>
                </a:solidFill>
                <a:cs typeface="B Nazanin" pitchFamily="2" charset="-78"/>
              </a:rPr>
              <a:t>SUBGROUP  SIZE </a:t>
            </a:r>
            <a:endParaRPr lang="fa-IR" sz="1800" dirty="0" smtClean="0">
              <a:solidFill>
                <a:srgbClr val="000000"/>
              </a:solidFill>
              <a:cs typeface="B Nazanin" pitchFamily="2" charset="-78"/>
            </a:endParaRPr>
          </a:p>
          <a:p>
            <a:pPr marL="533400" indent="-533400" algn="r" rtl="1">
              <a:lnSpc>
                <a:spcPct val="90000"/>
              </a:lnSpc>
              <a:spcBef>
                <a:spcPct val="20000"/>
              </a:spcBef>
              <a:buClr>
                <a:schemeClr val="accent2"/>
              </a:buClr>
            </a:pPr>
            <a:r>
              <a:rPr lang="fa-IR" dirty="0" smtClean="0">
                <a:solidFill>
                  <a:srgbClr val="000000"/>
                </a:solidFill>
                <a:cs typeface="B Nazanin" pitchFamily="2" charset="-78"/>
              </a:rPr>
              <a:t>اندازه </a:t>
            </a:r>
            <a:r>
              <a:rPr lang="fa-IR" dirty="0">
                <a:solidFill>
                  <a:srgbClr val="000000"/>
                </a:solidFill>
                <a:cs typeface="B Nazanin" pitchFamily="2" charset="-78"/>
              </a:rPr>
              <a:t>گروههاي نمونه برداري </a:t>
            </a:r>
            <a:r>
              <a:rPr lang="fa-IR" dirty="0" smtClean="0">
                <a:solidFill>
                  <a:srgbClr val="000000"/>
                </a:solidFill>
                <a:cs typeface="B Nazanin" pitchFamily="2" charset="-78"/>
              </a:rPr>
              <a:t>شده</a:t>
            </a:r>
          </a:p>
          <a:p>
            <a:pPr marL="533400" indent="-533400" algn="r" rtl="1">
              <a:lnSpc>
                <a:spcPct val="90000"/>
              </a:lnSpc>
              <a:spcBef>
                <a:spcPct val="20000"/>
              </a:spcBef>
              <a:buClr>
                <a:schemeClr val="accent2"/>
              </a:buClr>
            </a:pPr>
            <a:r>
              <a:rPr lang="fa-IR" dirty="0" smtClean="0">
                <a:solidFill>
                  <a:srgbClr val="000000"/>
                </a:solidFill>
                <a:cs typeface="B Nazanin" pitchFamily="2" charset="-78"/>
              </a:rPr>
              <a:t>را وارد مي كنيم</a:t>
            </a:r>
          </a:p>
          <a:p>
            <a:pPr marL="533400" indent="-533400" algn="r" rtl="1">
              <a:lnSpc>
                <a:spcPct val="90000"/>
              </a:lnSpc>
              <a:spcBef>
                <a:spcPct val="20000"/>
              </a:spcBef>
              <a:buClr>
                <a:srgbClr val="FF0000"/>
              </a:buClr>
              <a:buFont typeface="Wingdings" pitchFamily="2" charset="2"/>
              <a:buChar char="ü"/>
            </a:pPr>
            <a:r>
              <a:rPr lang="fa-IR" dirty="0" smtClean="0">
                <a:solidFill>
                  <a:srgbClr val="000000"/>
                </a:solidFill>
                <a:cs typeface="B Nazanin" pitchFamily="2" charset="-78"/>
              </a:rPr>
              <a:t>درصورت </a:t>
            </a:r>
            <a:r>
              <a:rPr lang="fa-IR" dirty="0">
                <a:solidFill>
                  <a:srgbClr val="000000"/>
                </a:solidFill>
                <a:cs typeface="B Nazanin" pitchFamily="2" charset="-78"/>
              </a:rPr>
              <a:t>متغير بودن اندازه گروههاي فرعي در قسمت </a:t>
            </a:r>
            <a:r>
              <a:rPr lang="en-US" sz="1800" dirty="0">
                <a:solidFill>
                  <a:srgbClr val="000000"/>
                </a:solidFill>
                <a:cs typeface="B Nazanin" pitchFamily="2" charset="-78"/>
              </a:rPr>
              <a:t>SUBGROUP IN</a:t>
            </a:r>
            <a:r>
              <a:rPr lang="fa-IR" dirty="0">
                <a:solidFill>
                  <a:srgbClr val="000000"/>
                </a:solidFill>
                <a:cs typeface="B Nazanin" pitchFamily="2" charset="-78"/>
              </a:rPr>
              <a:t>ستون مربوطه را وارد مي كنيم</a:t>
            </a:r>
          </a:p>
          <a:p>
            <a:pPr marL="533400" indent="-533400" algn="r" rtl="1">
              <a:lnSpc>
                <a:spcPct val="90000"/>
              </a:lnSpc>
              <a:spcBef>
                <a:spcPct val="20000"/>
              </a:spcBef>
              <a:buClr>
                <a:schemeClr val="tx1"/>
              </a:buClr>
              <a:buFont typeface="Wingdings" pitchFamily="2" charset="2"/>
              <a:buAutoNum type="arabicPeriod" startAt="5"/>
            </a:pPr>
            <a:r>
              <a:rPr lang="fa-IR" dirty="0">
                <a:solidFill>
                  <a:srgbClr val="000000"/>
                </a:solidFill>
                <a:cs typeface="B Nazanin" pitchFamily="2" charset="-78"/>
              </a:rPr>
              <a:t>نتيجه </a:t>
            </a:r>
            <a:r>
              <a:rPr lang="fa-IR" dirty="0" smtClean="0">
                <a:solidFill>
                  <a:srgbClr val="000000"/>
                </a:solidFill>
                <a:cs typeface="B Nazanin" pitchFamily="2" charset="-78"/>
              </a:rPr>
              <a:t>به </a:t>
            </a:r>
            <a:r>
              <a:rPr lang="fa-IR" dirty="0">
                <a:solidFill>
                  <a:srgbClr val="000000"/>
                </a:solidFill>
                <a:cs typeface="B Nazanin" pitchFamily="2" charset="-78"/>
              </a:rPr>
              <a:t>شكل اسلايد بعدي قابل مشاهده </a:t>
            </a:r>
            <a:r>
              <a:rPr lang="fa-IR" dirty="0" smtClean="0">
                <a:solidFill>
                  <a:srgbClr val="000000"/>
                </a:solidFill>
                <a:cs typeface="B Nazanin" pitchFamily="2" charset="-78"/>
              </a:rPr>
              <a:t>است.</a:t>
            </a:r>
          </a:p>
          <a:p>
            <a:pPr marL="533400" indent="-533400" algn="r" rtl="1">
              <a:lnSpc>
                <a:spcPct val="90000"/>
              </a:lnSpc>
              <a:spcBef>
                <a:spcPct val="20000"/>
              </a:spcBef>
              <a:buClr>
                <a:schemeClr val="accent2"/>
              </a:buClr>
              <a:buFont typeface="Wingdings" pitchFamily="2" charset="2"/>
              <a:buAutoNum type="arabicPeriod" startAt="3"/>
            </a:pPr>
            <a:endParaRPr lang="fa-IR" sz="2000" b="1" dirty="0">
              <a:solidFill>
                <a:srgbClr val="000000"/>
              </a:solidFill>
              <a:latin typeface="Arial" charset="0"/>
              <a:cs typeface="B Nazanin" pitchFamily="2" charset="-78"/>
            </a:endParaRPr>
          </a:p>
        </p:txBody>
      </p:sp>
      <p:pic>
        <p:nvPicPr>
          <p:cNvPr id="418826" name="Picture 10" descr="X23"/>
          <p:cNvPicPr>
            <a:picLocks noChangeAspect="1" noChangeArrowheads="1"/>
          </p:cNvPicPr>
          <p:nvPr/>
        </p:nvPicPr>
        <p:blipFill>
          <a:blip r:embed="rId2"/>
          <a:srcRect/>
          <a:stretch>
            <a:fillRect/>
          </a:stretch>
        </p:blipFill>
        <p:spPr bwMode="auto">
          <a:xfrm>
            <a:off x="48768" y="1447800"/>
            <a:ext cx="5733640" cy="3694113"/>
          </a:xfrm>
          <a:prstGeom prst="rect">
            <a:avLst/>
          </a:prstGeom>
          <a:noFill/>
          <a:ln w="9525">
            <a:noFill/>
            <a:miter lim="800000"/>
            <a:headEnd/>
            <a:tailEnd/>
          </a:ln>
        </p:spPr>
      </p:pic>
      <p:sp>
        <p:nvSpPr>
          <p:cNvPr id="6"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7"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 name="Rectangle 2"/>
          <p:cNvSpPr txBox="1">
            <a:spLocks noChangeArrowheads="1"/>
          </p:cNvSpPr>
          <p:nvPr/>
        </p:nvSpPr>
        <p:spPr bwMode="auto">
          <a:xfrm>
            <a:off x="609600" y="914400"/>
            <a:ext cx="8229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نسبت اقلام معیوب (</a:t>
            </a:r>
            <a:r>
              <a:rPr lang="en-US" b="1" u="sng" dirty="0" smtClean="0">
                <a:ln w="11430"/>
                <a:solidFill>
                  <a:srgbClr val="008000"/>
                </a:solidFill>
                <a:effectLst>
                  <a:outerShdw blurRad="50800" dist="39000" dir="5460000" algn="tl">
                    <a:srgbClr val="000000">
                      <a:alpha val="38000"/>
                    </a:srgbClr>
                  </a:outerShdw>
                </a:effectLst>
                <a:cs typeface="B Titr" pitchFamily="2" charset="-78"/>
              </a:rPr>
              <a:t>p</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 رسم با </a:t>
            </a:r>
            <a:r>
              <a:rPr lang="en-US" b="1" u="sng" dirty="0" smtClean="0">
                <a:ln w="11430"/>
                <a:solidFill>
                  <a:srgbClr val="008000"/>
                </a:solidFill>
                <a:effectLst>
                  <a:outerShdw blurRad="50800" dist="39000" dir="5460000" algn="tl">
                    <a:srgbClr val="000000">
                      <a:alpha val="38000"/>
                    </a:srgbClr>
                  </a:outerShdw>
                </a:effectLst>
                <a:cs typeface="B Titr" pitchFamily="2" charset="-78"/>
              </a:rPr>
              <a:t>MINITAB</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Tree>
  </p:cSld>
  <p:clrMapOvr>
    <a:masterClrMapping/>
  </p:clrMapOvr>
  <p:transition spd="slow">
    <p:comb dir="vert"/>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0214" name="Picture 6" descr="X24"/>
          <p:cNvPicPr>
            <a:picLocks noChangeAspect="1" noChangeArrowheads="1"/>
          </p:cNvPicPr>
          <p:nvPr/>
        </p:nvPicPr>
        <p:blipFill>
          <a:blip r:embed="rId2"/>
          <a:srcRect/>
          <a:stretch>
            <a:fillRect/>
          </a:stretch>
        </p:blipFill>
        <p:spPr bwMode="auto">
          <a:xfrm>
            <a:off x="1295400" y="1828800"/>
            <a:ext cx="6447692" cy="4594225"/>
          </a:xfrm>
          <a:prstGeom prst="rect">
            <a:avLst/>
          </a:prstGeom>
          <a:noFill/>
          <a:ln w="9525">
            <a:noFill/>
            <a:miter lim="800000"/>
            <a:headEnd/>
            <a:tailEnd/>
          </a:ln>
        </p:spPr>
      </p:pic>
      <p:sp>
        <p:nvSpPr>
          <p:cNvPr id="5"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6"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7" name="Rectangle 2"/>
          <p:cNvSpPr txBox="1">
            <a:spLocks noChangeArrowheads="1"/>
          </p:cNvSpPr>
          <p:nvPr/>
        </p:nvSpPr>
        <p:spPr bwMode="auto">
          <a:xfrm>
            <a:off x="609600" y="990600"/>
            <a:ext cx="8229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نسبت اقلام معیوب (</a:t>
            </a:r>
            <a:r>
              <a:rPr lang="en-US" b="1" u="sng" dirty="0" smtClean="0">
                <a:ln w="11430"/>
                <a:solidFill>
                  <a:srgbClr val="008000"/>
                </a:solidFill>
                <a:effectLst>
                  <a:outerShdw blurRad="50800" dist="39000" dir="5460000" algn="tl">
                    <a:srgbClr val="000000">
                      <a:alpha val="38000"/>
                    </a:srgbClr>
                  </a:outerShdw>
                </a:effectLst>
                <a:cs typeface="B Titr" pitchFamily="2" charset="-78"/>
              </a:rPr>
              <a:t>p</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 رسم با </a:t>
            </a:r>
            <a:r>
              <a:rPr lang="en-US" b="1" u="sng" dirty="0" smtClean="0">
                <a:ln w="11430"/>
                <a:solidFill>
                  <a:srgbClr val="008000"/>
                </a:solidFill>
                <a:effectLst>
                  <a:outerShdw blurRad="50800" dist="39000" dir="5460000" algn="tl">
                    <a:srgbClr val="000000">
                      <a:alpha val="38000"/>
                    </a:srgbClr>
                  </a:outerShdw>
                </a:effectLst>
                <a:cs typeface="B Titr" pitchFamily="2" charset="-78"/>
              </a:rPr>
              <a:t>MINITAB</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Tree>
  </p:cSld>
  <p:clrMapOvr>
    <a:masterClrMapping/>
  </p:clrMapOvr>
  <p:transition spd="slow">
    <p:comb dir="ver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8" name="Rectangle 10"/>
          <p:cNvSpPr>
            <a:spLocks noChangeArrowheads="1"/>
          </p:cNvSpPr>
          <p:nvPr/>
        </p:nvSpPr>
        <p:spPr bwMode="auto">
          <a:xfrm>
            <a:off x="67800" y="1905000"/>
            <a:ext cx="9000000" cy="4572000"/>
          </a:xfrm>
          <a:prstGeom prst="rect">
            <a:avLst/>
          </a:prstGeom>
          <a:noFill/>
          <a:ln w="9525">
            <a:noFill/>
            <a:miter lim="800000"/>
            <a:headEnd/>
            <a:tailEnd/>
          </a:ln>
          <a:effectLst/>
        </p:spPr>
        <p:txBody>
          <a:bodyPr/>
          <a:lstStyle/>
          <a:p>
            <a:pPr marL="342900" indent="-342900" algn="r" rtl="1">
              <a:lnSpc>
                <a:spcPct val="150000"/>
              </a:lnSpc>
              <a:spcBef>
                <a:spcPct val="20000"/>
              </a:spcBef>
              <a:buClr>
                <a:schemeClr val="accent2"/>
              </a:buClr>
              <a:buFont typeface="Wingdings" pitchFamily="2" charset="2"/>
              <a:buNone/>
            </a:pPr>
            <a:r>
              <a:rPr lang="fa-IR" dirty="0" smtClean="0">
                <a:solidFill>
                  <a:srgbClr val="000000"/>
                </a:solidFill>
                <a:cs typeface="B Nazanin" pitchFamily="2" charset="-78"/>
              </a:rPr>
              <a:t>منحنی مشخصه عملکرد نمودار کنترل نسبت اقلام معیوب (</a:t>
            </a:r>
            <a:r>
              <a:rPr lang="en-US" dirty="0" smtClean="0">
                <a:solidFill>
                  <a:srgbClr val="000000"/>
                </a:solidFill>
                <a:cs typeface="B Nazanin" pitchFamily="2" charset="-78"/>
              </a:rPr>
              <a:t>p</a:t>
            </a:r>
            <a:r>
              <a:rPr lang="fa-IR" dirty="0" smtClean="0">
                <a:solidFill>
                  <a:srgbClr val="000000"/>
                </a:solidFill>
                <a:cs typeface="B Nazanin" pitchFamily="2" charset="-78"/>
              </a:rPr>
              <a:t>)، نموداری است </a:t>
            </a:r>
            <a:r>
              <a:rPr lang="fa-IR" smtClean="0">
                <a:solidFill>
                  <a:srgbClr val="000000"/>
                </a:solidFill>
                <a:cs typeface="B Nazanin" pitchFamily="2" charset="-78"/>
              </a:rPr>
              <a:t>که احتمال پذیرش </a:t>
            </a:r>
            <a:r>
              <a:rPr lang="fa-IR" dirty="0" smtClean="0">
                <a:solidFill>
                  <a:srgbClr val="000000"/>
                </a:solidFill>
                <a:cs typeface="B Nazanin" pitchFamily="2" charset="-78"/>
              </a:rPr>
              <a:t>اشتباهی فرض تحت کنترل بودن فرایند را بر حسب مقادیر مختلف </a:t>
            </a:r>
            <a:r>
              <a:rPr lang="en-US" dirty="0" smtClean="0">
                <a:solidFill>
                  <a:srgbClr val="000000"/>
                </a:solidFill>
                <a:cs typeface="B Nazanin" pitchFamily="2" charset="-78"/>
              </a:rPr>
              <a:t>p</a:t>
            </a:r>
            <a:r>
              <a:rPr lang="fa-IR" dirty="0" smtClean="0">
                <a:solidFill>
                  <a:srgbClr val="000000"/>
                </a:solidFill>
                <a:cs typeface="B Nazanin" pitchFamily="2" charset="-78"/>
              </a:rPr>
              <a:t> نشان می دهد.</a:t>
            </a:r>
            <a:endParaRPr lang="fa-IR" dirty="0">
              <a:solidFill>
                <a:srgbClr val="000000"/>
              </a:solidFill>
              <a:cs typeface="B Nazanin" pitchFamily="2" charset="-78"/>
            </a:endParaRPr>
          </a:p>
          <a:p>
            <a:pPr marL="342900" indent="-342900" algn="r" rtl="1">
              <a:lnSpc>
                <a:spcPct val="130000"/>
              </a:lnSpc>
              <a:spcBef>
                <a:spcPct val="20000"/>
              </a:spcBef>
              <a:buClr>
                <a:schemeClr val="accent2"/>
              </a:buClr>
              <a:buFont typeface="Wingdings" pitchFamily="2" charset="2"/>
              <a:buNone/>
            </a:pPr>
            <a:endParaRPr lang="fa-IR" dirty="0">
              <a:solidFill>
                <a:srgbClr val="000000"/>
              </a:solidFill>
              <a:cs typeface="B Nazanin" pitchFamily="2" charset="-78"/>
            </a:endParaRPr>
          </a:p>
          <a:p>
            <a:pPr marL="342900" indent="-342900" algn="r" rtl="1">
              <a:lnSpc>
                <a:spcPct val="130000"/>
              </a:lnSpc>
              <a:spcBef>
                <a:spcPct val="20000"/>
              </a:spcBef>
              <a:buClr>
                <a:schemeClr val="accent2"/>
              </a:buClr>
              <a:buFont typeface="Wingdings" pitchFamily="2" charset="2"/>
              <a:buNone/>
            </a:pPr>
            <a:endParaRPr lang="fa-IR" dirty="0">
              <a:solidFill>
                <a:srgbClr val="000000"/>
              </a:solidFill>
              <a:cs typeface="B Nazanin" pitchFamily="2" charset="-78"/>
            </a:endParaRPr>
          </a:p>
          <a:p>
            <a:pPr marL="342900" indent="-342900" algn="r" rtl="1">
              <a:lnSpc>
                <a:spcPct val="130000"/>
              </a:lnSpc>
              <a:spcBef>
                <a:spcPct val="20000"/>
              </a:spcBef>
              <a:buClr>
                <a:srgbClr val="FF0000"/>
              </a:buClr>
              <a:buFont typeface="Wingdings" pitchFamily="2" charset="2"/>
              <a:buChar char="ü"/>
            </a:pPr>
            <a:endParaRPr lang="fa-IR" dirty="0" smtClean="0">
              <a:solidFill>
                <a:srgbClr val="000000"/>
              </a:solidFill>
              <a:cs typeface="B Nazanin" pitchFamily="2" charset="-78"/>
            </a:endParaRPr>
          </a:p>
        </p:txBody>
      </p:sp>
      <p:sp>
        <p:nvSpPr>
          <p:cNvPr id="7" name="Rectangle 2"/>
          <p:cNvSpPr txBox="1">
            <a:spLocks noChangeArrowheads="1"/>
          </p:cNvSpPr>
          <p:nvPr/>
        </p:nvSpPr>
        <p:spPr bwMode="auto">
          <a:xfrm>
            <a:off x="609600" y="990600"/>
            <a:ext cx="8229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rtl="1" eaLnBrk="0" hangingPunct="0">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منحنی مشخصه عملکرد در نمودار </a:t>
            </a:r>
            <a:r>
              <a:rPr lang="en-US" b="1" u="sng" dirty="0" smtClean="0">
                <a:ln w="11430"/>
                <a:solidFill>
                  <a:srgbClr val="008000"/>
                </a:solidFill>
                <a:effectLst>
                  <a:outerShdw blurRad="50800" dist="39000" dir="5460000" algn="tl">
                    <a:srgbClr val="000000">
                      <a:alpha val="38000"/>
                    </a:srgbClr>
                  </a:outerShdw>
                </a:effectLst>
                <a:cs typeface="B Titr" pitchFamily="2" charset="-78"/>
              </a:rPr>
              <a:t>p</a:t>
            </a:r>
            <a:r>
              <a:rPr lang="fa-IR" b="1" u="sng" dirty="0" smtClean="0">
                <a:ln w="11430"/>
                <a:solidFill>
                  <a:srgbClr val="008000"/>
                </a:solidFill>
                <a:effectLst>
                  <a:outerShdw blurRad="50800" dist="39000" dir="5460000" algn="tl">
                    <a:srgbClr val="000000">
                      <a:alpha val="38000"/>
                    </a:srgbClr>
                  </a:outerShdw>
                </a:effectLst>
                <a:cs typeface="B Titr" pitchFamily="2" charset="-78"/>
              </a:rPr>
              <a:t> و خطای نوع </a:t>
            </a:r>
            <a:r>
              <a:rPr lang="en-US" b="1" u="sng" dirty="0" smtClean="0">
                <a:ln w="11430"/>
                <a:solidFill>
                  <a:srgbClr val="008000"/>
                </a:solidFill>
                <a:effectLst>
                  <a:outerShdw blurRad="50800" dist="39000" dir="5460000" algn="tl">
                    <a:srgbClr val="000000">
                      <a:alpha val="38000"/>
                    </a:srgbClr>
                  </a:outerShdw>
                </a:effectLst>
                <a:cs typeface="B Titr" pitchFamily="2" charset="-78"/>
              </a:rPr>
              <a:t>II</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8"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9"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graphicFrame>
        <p:nvGraphicFramePr>
          <p:cNvPr id="29702" name="Object 6"/>
          <p:cNvGraphicFramePr>
            <a:graphicFrameLocks noChangeAspect="1"/>
          </p:cNvGraphicFramePr>
          <p:nvPr/>
        </p:nvGraphicFramePr>
        <p:xfrm>
          <a:off x="1949450" y="3429000"/>
          <a:ext cx="4357688" cy="1800225"/>
        </p:xfrm>
        <a:graphic>
          <a:graphicData uri="http://schemas.openxmlformats.org/presentationml/2006/ole">
            <mc:AlternateContent xmlns:mc="http://schemas.openxmlformats.org/markup-compatibility/2006">
              <mc:Choice xmlns:v="urn:schemas-microsoft-com:vml" Requires="v">
                <p:oleObj spid="_x0000_s184343" name="Equation" r:id="rId3" imgW="2145960" imgH="876240" progId="Equation.3">
                  <p:embed/>
                </p:oleObj>
              </mc:Choice>
              <mc:Fallback>
                <p:oleObj name="Equation" r:id="rId3" imgW="2145960" imgH="87624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9450" y="3429000"/>
                        <a:ext cx="4357688" cy="1800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comb dir="vert"/>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8" name="Rectangle 10"/>
          <p:cNvSpPr>
            <a:spLocks noChangeArrowheads="1"/>
          </p:cNvSpPr>
          <p:nvPr/>
        </p:nvSpPr>
        <p:spPr bwMode="auto">
          <a:xfrm>
            <a:off x="67800" y="1905000"/>
            <a:ext cx="9000000" cy="4572000"/>
          </a:xfrm>
          <a:prstGeom prst="rect">
            <a:avLst/>
          </a:prstGeom>
          <a:noFill/>
          <a:ln w="9525">
            <a:noFill/>
            <a:miter lim="800000"/>
            <a:headEnd/>
            <a:tailEnd/>
          </a:ln>
          <a:effectLst/>
        </p:spPr>
        <p:txBody>
          <a:bodyPr/>
          <a:lstStyle/>
          <a:p>
            <a:pPr marL="342900" indent="-342900" algn="r" rtl="1">
              <a:lnSpc>
                <a:spcPct val="150000"/>
              </a:lnSpc>
              <a:spcBef>
                <a:spcPct val="20000"/>
              </a:spcBef>
              <a:buClr>
                <a:schemeClr val="accent2"/>
              </a:buClr>
              <a:buFont typeface="Wingdings" pitchFamily="2" charset="2"/>
              <a:buNone/>
            </a:pPr>
            <a:r>
              <a:rPr lang="fa-IR" dirty="0" smtClean="0">
                <a:solidFill>
                  <a:srgbClr val="000000"/>
                </a:solidFill>
                <a:cs typeface="B Nazanin" pitchFamily="2" charset="-78"/>
              </a:rPr>
              <a:t>متوسط طول دنباله (</a:t>
            </a:r>
            <a:r>
              <a:rPr lang="en-US" dirty="0" smtClean="0">
                <a:solidFill>
                  <a:srgbClr val="000000"/>
                </a:solidFill>
                <a:cs typeface="B Nazanin" pitchFamily="2" charset="-78"/>
              </a:rPr>
              <a:t>ARL</a:t>
            </a:r>
            <a:r>
              <a:rPr lang="fa-IR" dirty="0" smtClean="0">
                <a:solidFill>
                  <a:srgbClr val="000000"/>
                </a:solidFill>
                <a:cs typeface="B Nazanin" pitchFamily="2" charset="-78"/>
              </a:rPr>
              <a:t>) عبارتست از تعداد نقاط متوالی که بر روی نمودار کنترلی باید رسم شود تا یک نقطه خارج از حدود کنترل واقع شود.</a:t>
            </a:r>
          </a:p>
          <a:p>
            <a:pPr marL="342900" indent="-342900" algn="r" rtl="1">
              <a:lnSpc>
                <a:spcPct val="150000"/>
              </a:lnSpc>
              <a:spcBef>
                <a:spcPct val="20000"/>
              </a:spcBef>
              <a:buClr>
                <a:schemeClr val="accent2"/>
              </a:buClr>
              <a:buFont typeface="Wingdings" pitchFamily="2" charset="2"/>
              <a:buNone/>
            </a:pPr>
            <a:r>
              <a:rPr lang="fa-IR" dirty="0" smtClean="0">
                <a:solidFill>
                  <a:srgbClr val="000000"/>
                </a:solidFill>
                <a:cs typeface="B Nazanin" pitchFamily="2" charset="-78"/>
              </a:rPr>
              <a:t>اگر فرایند تحت کنترل باشد: </a:t>
            </a:r>
          </a:p>
          <a:p>
            <a:pPr marL="342900" indent="-342900" algn="r" rtl="1">
              <a:lnSpc>
                <a:spcPct val="150000"/>
              </a:lnSpc>
              <a:spcBef>
                <a:spcPct val="20000"/>
              </a:spcBef>
              <a:buClr>
                <a:schemeClr val="accent2"/>
              </a:buClr>
              <a:buFont typeface="Wingdings" pitchFamily="2" charset="2"/>
              <a:buNone/>
            </a:pPr>
            <a:endParaRPr lang="fa-IR" dirty="0" smtClean="0">
              <a:solidFill>
                <a:srgbClr val="000000"/>
              </a:solidFill>
              <a:cs typeface="B Nazanin" pitchFamily="2" charset="-78"/>
            </a:endParaRPr>
          </a:p>
          <a:p>
            <a:pPr marL="342900" indent="-342900" algn="r" rtl="1">
              <a:lnSpc>
                <a:spcPct val="150000"/>
              </a:lnSpc>
              <a:spcBef>
                <a:spcPct val="20000"/>
              </a:spcBef>
              <a:buClr>
                <a:schemeClr val="accent2"/>
              </a:buClr>
            </a:pPr>
            <a:r>
              <a:rPr lang="fa-IR" dirty="0" smtClean="0">
                <a:solidFill>
                  <a:srgbClr val="000000"/>
                </a:solidFill>
                <a:cs typeface="B Nazanin" pitchFamily="2" charset="-78"/>
              </a:rPr>
              <a:t>اگر فرایند تحت کنترل نباشد: </a:t>
            </a:r>
          </a:p>
          <a:p>
            <a:pPr marL="342900" indent="-342900" algn="r" rtl="1">
              <a:lnSpc>
                <a:spcPct val="150000"/>
              </a:lnSpc>
              <a:spcBef>
                <a:spcPct val="20000"/>
              </a:spcBef>
              <a:buClr>
                <a:schemeClr val="accent2"/>
              </a:buClr>
              <a:buFont typeface="Wingdings" pitchFamily="2" charset="2"/>
              <a:buNone/>
            </a:pPr>
            <a:endParaRPr lang="fa-IR" dirty="0" smtClean="0">
              <a:solidFill>
                <a:srgbClr val="000000"/>
              </a:solidFill>
              <a:cs typeface="B Nazanin" pitchFamily="2" charset="-78"/>
            </a:endParaRPr>
          </a:p>
        </p:txBody>
      </p:sp>
      <p:sp>
        <p:nvSpPr>
          <p:cNvPr id="7" name="Rectangle 2"/>
          <p:cNvSpPr txBox="1">
            <a:spLocks noChangeArrowheads="1"/>
          </p:cNvSpPr>
          <p:nvPr/>
        </p:nvSpPr>
        <p:spPr bwMode="auto">
          <a:xfrm>
            <a:off x="609600" y="990600"/>
            <a:ext cx="8229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rtl="1" eaLnBrk="0" hangingPunct="0">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متوسط طول دنباله</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8"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9"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pic>
        <p:nvPicPr>
          <p:cNvPr id="209924" name="Picture 4"/>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886200" y="3340331"/>
            <a:ext cx="914400" cy="698269"/>
          </a:xfrm>
          <a:prstGeom prst="rect">
            <a:avLst/>
          </a:prstGeom>
          <a:noFill/>
        </p:spPr>
      </p:pic>
      <p:pic>
        <p:nvPicPr>
          <p:cNvPr id="209923"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725333" y="4419600"/>
            <a:ext cx="1303867" cy="733425"/>
          </a:xfrm>
          <a:prstGeom prst="rect">
            <a:avLst/>
          </a:prstGeom>
          <a:noFill/>
        </p:spPr>
      </p:pic>
      <p:sp>
        <p:nvSpPr>
          <p:cNvPr id="20992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9926"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spd="slow">
    <p:comb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9" name="Rectangle 3"/>
          <p:cNvSpPr>
            <a:spLocks noChangeArrowheads="1"/>
          </p:cNvSpPr>
          <p:nvPr/>
        </p:nvSpPr>
        <p:spPr bwMode="auto">
          <a:xfrm>
            <a:off x="152400" y="1143000"/>
            <a:ext cx="8839200" cy="1261884"/>
          </a:xfrm>
          <a:prstGeom prst="rect">
            <a:avLst/>
          </a:prstGeom>
          <a:noFill/>
          <a:ln w="9525">
            <a:noFill/>
            <a:miter lim="800000"/>
            <a:headEnd/>
            <a:tailEnd/>
          </a:ln>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just" rtl="1">
              <a:lnSpc>
                <a:spcPct val="150000"/>
              </a:lnSpc>
              <a:spcBef>
                <a:spcPts val="600"/>
              </a:spcBef>
              <a:spcAft>
                <a:spcPts val="600"/>
              </a:spcAft>
            </a:pPr>
            <a:r>
              <a:rPr lang="fa-IR" dirty="0" smtClean="0">
                <a:ln w="24500" cmpd="dbl">
                  <a:solidFill>
                    <a:schemeClr val="accent2">
                      <a:shade val="85000"/>
                      <a:satMod val="155000"/>
                    </a:schemeClr>
                  </a:solidFill>
                  <a:prstDash val="solid"/>
                  <a:miter lim="800000"/>
                </a:ln>
                <a:cs typeface="B Nazanin" pitchFamily="2" charset="-78"/>
              </a:rPr>
              <a:t>آزمون میان ترم: 6 نمره </a:t>
            </a:r>
            <a:r>
              <a:rPr lang="fa-IR" dirty="0" smtClean="0">
                <a:ln w="24500" cmpd="dbl">
                  <a:solidFill>
                    <a:schemeClr val="accent2">
                      <a:shade val="85000"/>
                      <a:satMod val="155000"/>
                    </a:schemeClr>
                  </a:solidFill>
                  <a:prstDash val="solid"/>
                  <a:miter lim="800000"/>
                </a:ln>
                <a:solidFill>
                  <a:srgbClr val="FF0000"/>
                </a:solidFill>
                <a:cs typeface="B Nazanin" pitchFamily="2" charset="-78"/>
              </a:rPr>
              <a:t>(بدون حذف)</a:t>
            </a:r>
          </a:p>
          <a:p>
            <a:pPr algn="just" rtl="1">
              <a:lnSpc>
                <a:spcPct val="150000"/>
              </a:lnSpc>
              <a:spcBef>
                <a:spcPts val="600"/>
              </a:spcBef>
              <a:spcAft>
                <a:spcPts val="600"/>
              </a:spcAft>
            </a:pPr>
            <a:r>
              <a:rPr lang="fa-IR" sz="2000" dirty="0" smtClean="0">
                <a:ln w="24500" cmpd="dbl">
                  <a:solidFill>
                    <a:schemeClr val="accent2">
                      <a:shade val="85000"/>
                      <a:satMod val="155000"/>
                    </a:schemeClr>
                  </a:solidFill>
                  <a:prstDash val="solid"/>
                  <a:miter lim="800000"/>
                </a:ln>
                <a:cs typeface="B Nazanin" pitchFamily="2" charset="-78"/>
              </a:rPr>
              <a:t>آزمون پایان ترم: 14 نمره (کتاب باز)</a:t>
            </a:r>
          </a:p>
        </p:txBody>
      </p:sp>
      <p:sp>
        <p:nvSpPr>
          <p:cNvPr id="7171" name="Rectangle 4"/>
          <p:cNvSpPr>
            <a:spLocks noChangeArrowheads="1"/>
          </p:cNvSpPr>
          <p:nvPr/>
        </p:nvSpPr>
        <p:spPr bwMode="auto">
          <a:xfrm>
            <a:off x="684213" y="188913"/>
            <a:ext cx="7772400" cy="606425"/>
          </a:xfrm>
          <a:prstGeom prst="rect">
            <a:avLst/>
          </a:prstGeom>
          <a:noFill/>
          <a:ln w="9525">
            <a:noFill/>
            <a:miter lim="800000"/>
            <a:headEnd/>
            <a:tailEnd/>
          </a:ln>
        </p:spPr>
        <p:txBody>
          <a:bodyPr anchor="ctr"/>
          <a:lstStyle/>
          <a:p>
            <a:pPr algn="ctr"/>
            <a:r>
              <a:rPr lang="fa-IR" sz="4800" b="1" dirty="0" smtClean="0">
                <a:solidFill>
                  <a:srgbClr val="800080"/>
                </a:solidFill>
                <a:latin typeface="Arial" charset="0"/>
                <a:cs typeface="B Titr" pitchFamily="2" charset="-78"/>
              </a:rPr>
              <a:t>تاریخ و نحوه ارزیابی</a:t>
            </a:r>
            <a:endParaRPr lang="en-US" sz="4800" b="1" dirty="0">
              <a:solidFill>
                <a:srgbClr val="800080"/>
              </a:solidFill>
              <a:latin typeface="Arial" charset="0"/>
              <a:cs typeface="B Titr" pitchFamily="2" charset="-78"/>
            </a:endParaRPr>
          </a:p>
        </p:txBody>
      </p:sp>
      <p:sp>
        <p:nvSpPr>
          <p:cNvPr id="7172" name="Line 5"/>
          <p:cNvSpPr>
            <a:spLocks noChangeShapeType="1"/>
          </p:cNvSpPr>
          <p:nvPr/>
        </p:nvSpPr>
        <p:spPr bwMode="auto">
          <a:xfrm flipH="1">
            <a:off x="0" y="990600"/>
            <a:ext cx="9144000" cy="0"/>
          </a:xfrm>
          <a:prstGeom prst="line">
            <a:avLst/>
          </a:prstGeom>
          <a:noFill/>
          <a:ln w="101600" cmpd="thickThin">
            <a:solidFill>
              <a:srgbClr val="800000"/>
            </a:solidFill>
            <a:round/>
            <a:headEnd/>
            <a:tailEnd/>
          </a:ln>
        </p:spPr>
        <p:txBody>
          <a:bodyPr/>
          <a:lstStyle/>
          <a:p>
            <a:endParaRPr 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9779">
                                            <p:txEl>
                                              <p:pRg st="0" end="0"/>
                                            </p:txEl>
                                          </p:spTgt>
                                        </p:tgtEl>
                                        <p:attrNameLst>
                                          <p:attrName>style.visibility</p:attrName>
                                        </p:attrNameLst>
                                      </p:cBhvr>
                                      <p:to>
                                        <p:strVal val="visible"/>
                                      </p:to>
                                    </p:set>
                                    <p:animEffect transition="in" filter="fade">
                                      <p:cBhvr>
                                        <p:cTn id="7" dur="2000"/>
                                        <p:tgtEl>
                                          <p:spTgt spid="4597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9779">
                                            <p:txEl>
                                              <p:pRg st="1" end="1"/>
                                            </p:txEl>
                                          </p:spTgt>
                                        </p:tgtEl>
                                        <p:attrNameLst>
                                          <p:attrName>style.visibility</p:attrName>
                                        </p:attrNameLst>
                                      </p:cBhvr>
                                      <p:to>
                                        <p:strVal val="visible"/>
                                      </p:to>
                                    </p:set>
                                    <p:animEffect transition="in" filter="fade">
                                      <p:cBhvr>
                                        <p:cTn id="12" dur="2000"/>
                                        <p:tgtEl>
                                          <p:spTgt spid="45977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9779"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8" name="Rectangle 10"/>
          <p:cNvSpPr>
            <a:spLocks noChangeArrowheads="1"/>
          </p:cNvSpPr>
          <p:nvPr/>
        </p:nvSpPr>
        <p:spPr bwMode="auto">
          <a:xfrm>
            <a:off x="228600" y="1905000"/>
            <a:ext cx="8535866" cy="4572000"/>
          </a:xfrm>
          <a:prstGeom prst="rect">
            <a:avLst/>
          </a:prstGeom>
          <a:noFill/>
          <a:ln w="9525">
            <a:noFill/>
            <a:miter lim="800000"/>
            <a:headEnd/>
            <a:tailEnd/>
          </a:ln>
          <a:effectLst/>
        </p:spPr>
        <p:txBody>
          <a:bodyPr/>
          <a:lstStyle/>
          <a:p>
            <a:pPr marL="342900" indent="-342900" algn="r" rtl="1">
              <a:lnSpc>
                <a:spcPct val="150000"/>
              </a:lnSpc>
              <a:spcBef>
                <a:spcPct val="20000"/>
              </a:spcBef>
              <a:buClr>
                <a:schemeClr val="accent2"/>
              </a:buClr>
              <a:buFont typeface="Wingdings" pitchFamily="2" charset="2"/>
              <a:buNone/>
            </a:pPr>
            <a:r>
              <a:rPr lang="fa-IR" dirty="0" smtClean="0">
                <a:solidFill>
                  <a:srgbClr val="000000"/>
                </a:solidFill>
                <a:cs typeface="B Nazanin" pitchFamily="2" charset="-78"/>
              </a:rPr>
              <a:t>اين</a:t>
            </a:r>
            <a:r>
              <a:rPr lang="fa-IR" dirty="0" smtClean="0">
                <a:cs typeface="B Nazanin" pitchFamily="2" charset="-78"/>
              </a:rPr>
              <a:t> </a:t>
            </a:r>
            <a:r>
              <a:rPr lang="fa-IR" dirty="0">
                <a:solidFill>
                  <a:srgbClr val="000000"/>
                </a:solidFill>
                <a:cs typeface="B Nazanin" pitchFamily="2" charset="-78"/>
              </a:rPr>
              <a:t>نمودار درحقيقت حالت خاصي از نمودار </a:t>
            </a:r>
            <a:r>
              <a:rPr lang="en-US" dirty="0">
                <a:solidFill>
                  <a:srgbClr val="000000"/>
                </a:solidFill>
                <a:cs typeface="B Nazanin" pitchFamily="2" charset="-78"/>
              </a:rPr>
              <a:t>p</a:t>
            </a:r>
            <a:r>
              <a:rPr lang="fa-IR" dirty="0">
                <a:solidFill>
                  <a:srgbClr val="000000"/>
                </a:solidFill>
                <a:cs typeface="B Nazanin" pitchFamily="2" charset="-78"/>
              </a:rPr>
              <a:t> است كه در آن </a:t>
            </a:r>
            <a:r>
              <a:rPr lang="fa-IR" dirty="0" smtClean="0">
                <a:solidFill>
                  <a:srgbClr val="000000"/>
                </a:solidFill>
                <a:cs typeface="B Nazanin" pitchFamily="2" charset="-78"/>
              </a:rPr>
              <a:t>بجای نسبت افلام معیوب، تعداد آن کنترل مي‌شود</a:t>
            </a:r>
            <a:r>
              <a:rPr lang="fa-IR" dirty="0">
                <a:solidFill>
                  <a:srgbClr val="000000"/>
                </a:solidFill>
                <a:cs typeface="B Nazanin" pitchFamily="2" charset="-78"/>
              </a:rPr>
              <a:t>. نحوه نمونه‌برداري همانند نمودار </a:t>
            </a:r>
            <a:r>
              <a:rPr lang="en-US" dirty="0">
                <a:solidFill>
                  <a:srgbClr val="000000"/>
                </a:solidFill>
                <a:cs typeface="B Nazanin" pitchFamily="2" charset="-78"/>
              </a:rPr>
              <a:t>p</a:t>
            </a:r>
            <a:r>
              <a:rPr lang="fa-IR" dirty="0">
                <a:solidFill>
                  <a:srgbClr val="000000"/>
                </a:solidFill>
                <a:cs typeface="B Nazanin" pitchFamily="2" charset="-78"/>
              </a:rPr>
              <a:t> است اما در اين نمودار تعداد خرابي در يك گروه با اندازه ثابت </a:t>
            </a:r>
            <a:r>
              <a:rPr lang="en-US" dirty="0">
                <a:solidFill>
                  <a:srgbClr val="000000"/>
                </a:solidFill>
                <a:cs typeface="B Nazanin" pitchFamily="2" charset="-78"/>
              </a:rPr>
              <a:t>n</a:t>
            </a:r>
            <a:r>
              <a:rPr lang="fa-IR" dirty="0">
                <a:solidFill>
                  <a:srgbClr val="000000"/>
                </a:solidFill>
                <a:cs typeface="B Nazanin" pitchFamily="2" charset="-78"/>
              </a:rPr>
              <a:t> مورد بررسي قرار مي‌گيرد.</a:t>
            </a:r>
          </a:p>
          <a:p>
            <a:pPr marL="342900" indent="-342900" algn="r" rtl="1">
              <a:lnSpc>
                <a:spcPct val="130000"/>
              </a:lnSpc>
              <a:spcBef>
                <a:spcPct val="20000"/>
              </a:spcBef>
              <a:buClr>
                <a:schemeClr val="accent2"/>
              </a:buClr>
              <a:buFont typeface="Wingdings" pitchFamily="2" charset="2"/>
              <a:buNone/>
            </a:pPr>
            <a:endParaRPr lang="fa-IR" dirty="0">
              <a:solidFill>
                <a:srgbClr val="000000"/>
              </a:solidFill>
              <a:cs typeface="B Nazanin" pitchFamily="2" charset="-78"/>
            </a:endParaRPr>
          </a:p>
          <a:p>
            <a:pPr marL="342900" indent="-342900" algn="r" rtl="1">
              <a:lnSpc>
                <a:spcPct val="130000"/>
              </a:lnSpc>
              <a:spcBef>
                <a:spcPct val="20000"/>
              </a:spcBef>
              <a:buClr>
                <a:schemeClr val="accent2"/>
              </a:buClr>
              <a:buFont typeface="Wingdings" pitchFamily="2" charset="2"/>
              <a:buNone/>
            </a:pPr>
            <a:endParaRPr lang="fa-IR" dirty="0">
              <a:solidFill>
                <a:srgbClr val="000000"/>
              </a:solidFill>
              <a:cs typeface="B Nazanin" pitchFamily="2" charset="-78"/>
            </a:endParaRPr>
          </a:p>
          <a:p>
            <a:pPr marL="342900" indent="-342900" algn="r" rtl="1">
              <a:lnSpc>
                <a:spcPct val="130000"/>
              </a:lnSpc>
              <a:spcBef>
                <a:spcPct val="20000"/>
              </a:spcBef>
              <a:buClr>
                <a:srgbClr val="FF0000"/>
              </a:buClr>
              <a:buFont typeface="Wingdings" pitchFamily="2" charset="2"/>
              <a:buChar char="ü"/>
            </a:pPr>
            <a:endParaRPr lang="fa-IR" dirty="0" smtClean="0">
              <a:solidFill>
                <a:srgbClr val="000000"/>
              </a:solidFill>
              <a:cs typeface="B Nazanin" pitchFamily="2" charset="-78"/>
            </a:endParaRPr>
          </a:p>
          <a:p>
            <a:pPr marL="342900" indent="-342900" algn="r" rtl="1">
              <a:lnSpc>
                <a:spcPct val="130000"/>
              </a:lnSpc>
              <a:spcBef>
                <a:spcPct val="20000"/>
              </a:spcBef>
              <a:buClr>
                <a:srgbClr val="FF0000"/>
              </a:buClr>
              <a:buFont typeface="Wingdings" pitchFamily="2" charset="2"/>
              <a:buChar char="ü"/>
            </a:pPr>
            <a:endParaRPr lang="fa-IR" dirty="0" smtClean="0">
              <a:solidFill>
                <a:srgbClr val="000000"/>
              </a:solidFill>
              <a:cs typeface="B Nazanin" pitchFamily="2" charset="-78"/>
            </a:endParaRPr>
          </a:p>
          <a:p>
            <a:pPr marL="342900" indent="-342900" algn="r" rtl="1">
              <a:lnSpc>
                <a:spcPct val="130000"/>
              </a:lnSpc>
              <a:spcBef>
                <a:spcPct val="20000"/>
              </a:spcBef>
              <a:buClr>
                <a:srgbClr val="FF0000"/>
              </a:buClr>
              <a:buFont typeface="Wingdings" pitchFamily="2" charset="2"/>
              <a:buChar char="ü"/>
            </a:pPr>
            <a:r>
              <a:rPr lang="fa-IR" dirty="0" smtClean="0">
                <a:solidFill>
                  <a:srgbClr val="000000"/>
                </a:solidFill>
                <a:cs typeface="B Nazanin" pitchFamily="2" charset="-78"/>
              </a:rPr>
              <a:t>طريقه </a:t>
            </a:r>
            <a:r>
              <a:rPr lang="fa-IR" dirty="0">
                <a:solidFill>
                  <a:srgbClr val="000000"/>
                </a:solidFill>
                <a:cs typeface="B Nazanin" pitchFamily="2" charset="-78"/>
              </a:rPr>
              <a:t>رسم نمودار </a:t>
            </a:r>
            <a:r>
              <a:rPr lang="en-US" sz="2000" b="1" dirty="0" err="1" smtClean="0">
                <a:solidFill>
                  <a:srgbClr val="000000"/>
                </a:solidFill>
                <a:latin typeface="Arial" charset="0"/>
                <a:cs typeface="B Nazanin" pitchFamily="2" charset="-78"/>
              </a:rPr>
              <a:t>np</a:t>
            </a:r>
            <a:r>
              <a:rPr lang="en-US" dirty="0" smtClean="0">
                <a:solidFill>
                  <a:srgbClr val="000000"/>
                </a:solidFill>
                <a:cs typeface="B Nazanin" pitchFamily="2" charset="-78"/>
              </a:rPr>
              <a:t> </a:t>
            </a:r>
            <a:r>
              <a:rPr lang="fa-IR" dirty="0" smtClean="0">
                <a:solidFill>
                  <a:srgbClr val="000000"/>
                </a:solidFill>
                <a:cs typeface="B Nazanin" pitchFamily="2" charset="-78"/>
              </a:rPr>
              <a:t> </a:t>
            </a:r>
            <a:r>
              <a:rPr lang="fa-IR" dirty="0">
                <a:solidFill>
                  <a:srgbClr val="000000"/>
                </a:solidFill>
                <a:cs typeface="B Nazanin" pitchFamily="2" charset="-78"/>
              </a:rPr>
              <a:t>با </a:t>
            </a:r>
            <a:r>
              <a:rPr lang="en-US" sz="2000" b="1" dirty="0">
                <a:solidFill>
                  <a:srgbClr val="000000"/>
                </a:solidFill>
                <a:latin typeface="Arial" charset="0"/>
                <a:cs typeface="B Nazanin" pitchFamily="2" charset="-78"/>
              </a:rPr>
              <a:t>MINITAB</a:t>
            </a:r>
            <a:r>
              <a:rPr lang="fa-IR" dirty="0">
                <a:solidFill>
                  <a:srgbClr val="000000"/>
                </a:solidFill>
                <a:cs typeface="B Nazanin" pitchFamily="2" charset="-78"/>
              </a:rPr>
              <a:t> همانند </a:t>
            </a:r>
            <a:r>
              <a:rPr lang="fa-IR" dirty="0" smtClean="0">
                <a:solidFill>
                  <a:srgbClr val="000000"/>
                </a:solidFill>
                <a:cs typeface="B Nazanin" pitchFamily="2" charset="-78"/>
              </a:rPr>
              <a:t>نمودار</a:t>
            </a:r>
            <a:r>
              <a:rPr lang="en-US" sz="2000" b="1" dirty="0" smtClean="0">
                <a:solidFill>
                  <a:srgbClr val="000000"/>
                </a:solidFill>
                <a:latin typeface="Arial" charset="0"/>
                <a:cs typeface="B Nazanin" pitchFamily="2" charset="-78"/>
              </a:rPr>
              <a:t>p</a:t>
            </a:r>
            <a:r>
              <a:rPr lang="en-US" dirty="0" smtClean="0">
                <a:solidFill>
                  <a:srgbClr val="000000"/>
                </a:solidFill>
                <a:cs typeface="B Nazanin" pitchFamily="2" charset="-78"/>
              </a:rPr>
              <a:t> </a:t>
            </a:r>
            <a:r>
              <a:rPr lang="fa-IR" dirty="0" smtClean="0">
                <a:solidFill>
                  <a:srgbClr val="000000"/>
                </a:solidFill>
                <a:cs typeface="B Nazanin" pitchFamily="2" charset="-78"/>
              </a:rPr>
              <a:t> </a:t>
            </a:r>
            <a:r>
              <a:rPr lang="fa-IR" dirty="0">
                <a:solidFill>
                  <a:srgbClr val="000000"/>
                </a:solidFill>
                <a:cs typeface="B Nazanin" pitchFamily="2" charset="-78"/>
              </a:rPr>
              <a:t>مي </a:t>
            </a:r>
            <a:r>
              <a:rPr lang="fa-IR" dirty="0" smtClean="0">
                <a:solidFill>
                  <a:srgbClr val="000000"/>
                </a:solidFill>
                <a:cs typeface="B Nazanin" pitchFamily="2" charset="-78"/>
              </a:rPr>
              <a:t>باشد.</a:t>
            </a:r>
            <a:endParaRPr lang="fa-IR" dirty="0">
              <a:solidFill>
                <a:srgbClr val="000000"/>
              </a:solidFill>
              <a:cs typeface="B Nazanin" pitchFamily="2" charset="-78"/>
            </a:endParaRPr>
          </a:p>
        </p:txBody>
      </p:sp>
      <p:sp>
        <p:nvSpPr>
          <p:cNvPr id="7" name="Rectangle 2"/>
          <p:cNvSpPr txBox="1">
            <a:spLocks noChangeArrowheads="1"/>
          </p:cNvSpPr>
          <p:nvPr/>
        </p:nvSpPr>
        <p:spPr bwMode="auto">
          <a:xfrm>
            <a:off x="609600" y="990600"/>
            <a:ext cx="8229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rtl="1" eaLnBrk="0" hangingPunct="0">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تعداد اقلام معیوب (</a:t>
            </a:r>
            <a:r>
              <a:rPr lang="en-US" b="1" u="sng" dirty="0" err="1" smtClean="0">
                <a:ln w="11430"/>
                <a:solidFill>
                  <a:srgbClr val="008000"/>
                </a:solidFill>
                <a:effectLst>
                  <a:outerShdw blurRad="50800" dist="39000" dir="5460000" algn="tl">
                    <a:srgbClr val="000000">
                      <a:alpha val="38000"/>
                    </a:srgbClr>
                  </a:outerShdw>
                </a:effectLst>
                <a:cs typeface="B Titr" pitchFamily="2" charset="-78"/>
              </a:rPr>
              <a:t>np</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 محاسبه خط مرکزی و حدود کنترل</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8"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9"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graphicFrame>
        <p:nvGraphicFramePr>
          <p:cNvPr id="29701" name="Object 5"/>
          <p:cNvGraphicFramePr>
            <a:graphicFrameLocks noChangeAspect="1"/>
          </p:cNvGraphicFramePr>
          <p:nvPr/>
        </p:nvGraphicFramePr>
        <p:xfrm>
          <a:off x="304800" y="4191000"/>
          <a:ext cx="1843088" cy="512763"/>
        </p:xfrm>
        <a:graphic>
          <a:graphicData uri="http://schemas.openxmlformats.org/presentationml/2006/ole">
            <mc:AlternateContent xmlns:mc="http://schemas.openxmlformats.org/markup-compatibility/2006">
              <mc:Choice xmlns:v="urn:schemas-microsoft-com:vml" Requires="v">
                <p:oleObj spid="_x0000_s29761" name="Equation" r:id="rId3" imgW="939600" imgH="241200" progId="Equation.3">
                  <p:embed/>
                </p:oleObj>
              </mc:Choice>
              <mc:Fallback>
                <p:oleObj name="Equation" r:id="rId3" imgW="939600" imgH="241200" progId="Equation.3">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4191000"/>
                        <a:ext cx="1843088" cy="512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702" name="Object 6"/>
          <p:cNvGraphicFramePr>
            <a:graphicFrameLocks noChangeAspect="1"/>
          </p:cNvGraphicFramePr>
          <p:nvPr/>
        </p:nvGraphicFramePr>
        <p:xfrm>
          <a:off x="2438400" y="3733800"/>
          <a:ext cx="3378200" cy="600075"/>
        </p:xfrm>
        <a:graphic>
          <a:graphicData uri="http://schemas.openxmlformats.org/presentationml/2006/ole">
            <mc:AlternateContent xmlns:mc="http://schemas.openxmlformats.org/markup-compatibility/2006">
              <mc:Choice xmlns:v="urn:schemas-microsoft-com:vml" Requires="v">
                <p:oleObj spid="_x0000_s29762" name="Equation" r:id="rId5" imgW="1663560" imgH="291960" progId="Equation.3">
                  <p:embed/>
                </p:oleObj>
              </mc:Choice>
              <mc:Fallback>
                <p:oleObj name="Equation" r:id="rId5" imgW="1663560" imgH="291960" progId="Equation.3">
                  <p:embed/>
                  <p:pic>
                    <p:nvPicPr>
                      <p:cNvPr id="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8400" y="3733800"/>
                        <a:ext cx="3378200" cy="600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703" name="Object 7"/>
          <p:cNvGraphicFramePr>
            <a:graphicFrameLocks noChangeAspect="1"/>
          </p:cNvGraphicFramePr>
          <p:nvPr/>
        </p:nvGraphicFramePr>
        <p:xfrm>
          <a:off x="2362200" y="4876800"/>
          <a:ext cx="3422650" cy="609600"/>
        </p:xfrm>
        <a:graphic>
          <a:graphicData uri="http://schemas.openxmlformats.org/presentationml/2006/ole">
            <mc:AlternateContent xmlns:mc="http://schemas.openxmlformats.org/markup-compatibility/2006">
              <mc:Choice xmlns:v="urn:schemas-microsoft-com:vml" Requires="v">
                <p:oleObj spid="_x0000_s29763" name="Equation" r:id="rId7" imgW="1650960" imgH="291960" progId="Equation.3">
                  <p:embed/>
                </p:oleObj>
              </mc:Choice>
              <mc:Fallback>
                <p:oleObj name="Equation" r:id="rId7" imgW="1650960" imgH="291960" progId="Equation.3">
                  <p:embed/>
                  <p:pic>
                    <p:nvPicPr>
                      <p:cNvPr id="0"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2200" y="4876800"/>
                        <a:ext cx="3422650" cy="60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comb dir="vert"/>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21"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graphicFrame>
        <p:nvGraphicFramePr>
          <p:cNvPr id="13" name="Group 110"/>
          <p:cNvGraphicFramePr>
            <a:graphicFrameLocks/>
          </p:cNvGraphicFramePr>
          <p:nvPr/>
        </p:nvGraphicFramePr>
        <p:xfrm>
          <a:off x="2667000" y="1752600"/>
          <a:ext cx="4373514" cy="5007840"/>
        </p:xfrm>
        <a:graphic>
          <a:graphicData uri="http://schemas.openxmlformats.org/drawingml/2006/table">
            <a:tbl>
              <a:tblPr>
                <a:tableStyleId>{284E427A-3D55-4303-BF80-6455036E1DE7}</a:tableStyleId>
              </a:tblPr>
              <a:tblGrid>
                <a:gridCol w="1589513">
                  <a:extLst>
                    <a:ext uri="{9D8B030D-6E8A-4147-A177-3AD203B41FA5}">
                      <a16:colId xmlns:a16="http://schemas.microsoft.com/office/drawing/2014/main" xmlns="" val="20000"/>
                    </a:ext>
                  </a:extLst>
                </a:gridCol>
                <a:gridCol w="1676400">
                  <a:extLst>
                    <a:ext uri="{9D8B030D-6E8A-4147-A177-3AD203B41FA5}">
                      <a16:colId xmlns:a16="http://schemas.microsoft.com/office/drawing/2014/main" xmlns="" val="20001"/>
                    </a:ext>
                  </a:extLst>
                </a:gridCol>
                <a:gridCol w="1107601">
                  <a:extLst>
                    <a:ext uri="{9D8B030D-6E8A-4147-A177-3AD203B41FA5}">
                      <a16:colId xmlns:a16="http://schemas.microsoft.com/office/drawing/2014/main" xmlns="" val="20002"/>
                    </a:ext>
                  </a:extLst>
                </a:gridCol>
              </a:tblGrid>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1" u="none" strike="noStrike" cap="none" normalizeH="0" baseline="0" dirty="0" smtClean="0">
                          <a:ln>
                            <a:noFill/>
                          </a:ln>
                          <a:effectLst/>
                          <a:cs typeface="B Nazanin" pitchFamily="2" charset="-78"/>
                        </a:rPr>
                        <a:t>تعداد نقص مشاهده شده </a:t>
                      </a:r>
                      <a:r>
                        <a:rPr kumimoji="0" lang="en-US" sz="1600" b="1" u="none" strike="noStrike" kern="1200" cap="none" normalizeH="0" baseline="0" dirty="0" err="1" smtClean="0">
                          <a:ln>
                            <a:noFill/>
                          </a:ln>
                          <a:solidFill>
                            <a:schemeClr val="dk1"/>
                          </a:solidFill>
                          <a:effectLst/>
                          <a:latin typeface="+mn-lt"/>
                          <a:ea typeface="+mn-ea"/>
                          <a:cs typeface="B Nazanin" pitchFamily="2" charset="-78"/>
                        </a:rPr>
                        <a:t>Ci</a:t>
                      </a:r>
                      <a:endParaRPr kumimoji="0" lang="en-US" sz="1600" b="1" u="none" strike="noStrike" kern="1200" cap="none" normalizeH="0" baseline="0" dirty="0" smtClean="0">
                        <a:ln>
                          <a:noFill/>
                        </a:ln>
                        <a:solidFill>
                          <a:schemeClr val="dk1"/>
                        </a:solidFill>
                        <a:effectLst/>
                        <a:latin typeface="+mn-lt"/>
                        <a:ea typeface="+mn-ea"/>
                        <a:cs typeface="B Nazanin"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1" u="none" strike="noStrike" cap="none" normalizeH="0" baseline="0" dirty="0" smtClean="0">
                          <a:ln>
                            <a:noFill/>
                          </a:ln>
                          <a:effectLst/>
                          <a:cs typeface="B Nazanin" pitchFamily="2" charset="-78"/>
                        </a:rPr>
                        <a:t>اندازه نمونه </a:t>
                      </a:r>
                      <a:r>
                        <a:rPr kumimoji="0" lang="en-US" sz="1600" b="1" u="none" strike="noStrike" kern="1200" cap="none" normalizeH="0" baseline="0" dirty="0" smtClean="0">
                          <a:ln>
                            <a:noFill/>
                          </a:ln>
                          <a:solidFill>
                            <a:schemeClr val="dk1"/>
                          </a:solidFill>
                          <a:effectLst/>
                          <a:latin typeface="+mn-lt"/>
                          <a:ea typeface="+mn-ea"/>
                          <a:cs typeface="B Nazanin" pitchFamily="2" charset="-78"/>
                        </a:rPr>
                        <a:t>n</a:t>
                      </a:r>
                      <a:r>
                        <a:rPr kumimoji="0" lang="fa-IR" sz="1800" b="1" u="none" strike="noStrike" cap="none" normalizeH="0" baseline="0" dirty="0" smtClean="0">
                          <a:ln>
                            <a:noFill/>
                          </a:ln>
                          <a:effectLst/>
                          <a:cs typeface="B Nazanin" pitchFamily="2" charset="-78"/>
                        </a:rPr>
                        <a:t> (تعداد بازرسی)</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1" u="none" strike="noStrike" cap="none" normalizeH="0" baseline="0" dirty="0" smtClean="0">
                          <a:ln>
                            <a:noFill/>
                          </a:ln>
                          <a:effectLst/>
                          <a:cs typeface="B Nazanin" pitchFamily="2" charset="-78"/>
                        </a:rPr>
                        <a:t>شماره نمونه</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extLst>
                  <a:ext uri="{0D108BD9-81ED-4DB2-BD59-A6C34878D82A}">
                    <a16:rowId xmlns:a16="http://schemas.microsoft.com/office/drawing/2014/main" xmlns="" val="10000"/>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134</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1</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1"/>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156</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2</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2"/>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148</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3</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3"/>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96</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4</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4"/>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115</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5</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5"/>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defRPr/>
                      </a:pPr>
                      <a:r>
                        <a:rPr kumimoji="0" lang="fa-IR" sz="1800" u="none" strike="noStrike" cap="none" normalizeH="0" baseline="0" dirty="0" smtClean="0">
                          <a:ln>
                            <a:noFill/>
                          </a:ln>
                          <a:effectLst/>
                        </a:rPr>
                        <a:t>0</a:t>
                      </a:r>
                      <a:endParaRPr kumimoji="0" lang="en-US" sz="1800" u="none" strike="noStrike" cap="none" normalizeH="0" baseline="0" dirty="0" smtClean="0">
                        <a:ln>
                          <a:noFill/>
                        </a:ln>
                        <a:effectLst/>
                      </a:endParaRP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0</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0</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6"/>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139</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u="none" strike="noStrike" cap="none" normalizeH="0" baseline="0" dirty="0" smtClean="0">
                          <a:ln>
                            <a:noFill/>
                          </a:ln>
                          <a:effectLst/>
                        </a:rPr>
                        <a:t>m</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7"/>
                  </a:ext>
                </a:extLst>
              </a:tr>
            </a:tbl>
          </a:graphicData>
        </a:graphic>
      </p:graphicFrame>
      <p:sp>
        <p:nvSpPr>
          <p:cNvPr id="14" name="Rectangle 2"/>
          <p:cNvSpPr txBox="1">
            <a:spLocks noChangeArrowheads="1"/>
          </p:cNvSpPr>
          <p:nvPr/>
        </p:nvSpPr>
        <p:spPr bwMode="auto">
          <a:xfrm>
            <a:off x="533400" y="990600"/>
            <a:ext cx="80772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rtl="1" eaLnBrk="0" hangingPunct="0">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تعداد نقص در واحد بازرسی (</a:t>
            </a:r>
            <a:r>
              <a:rPr lang="en-US" b="1" u="sng" dirty="0" smtClean="0">
                <a:ln w="11430"/>
                <a:solidFill>
                  <a:srgbClr val="008000"/>
                </a:solidFill>
                <a:effectLst>
                  <a:outerShdw blurRad="50800" dist="39000" dir="5460000" algn="tl">
                    <a:srgbClr val="000000">
                      <a:alpha val="38000"/>
                    </a:srgbClr>
                  </a:outerShdw>
                </a:effectLst>
                <a:cs typeface="B Titr" pitchFamily="2" charset="-78"/>
              </a:rPr>
              <a:t>C</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–فرم جمع آوری داده ها</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Tree>
  </p:cSld>
  <p:clrMapOvr>
    <a:masterClrMapping/>
  </p:clrMapOvr>
  <p:transition spd="slow">
    <p:blinds/>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68" name="Rectangle 16"/>
          <p:cNvSpPr>
            <a:spLocks noChangeArrowheads="1"/>
          </p:cNvSpPr>
          <p:nvPr/>
        </p:nvSpPr>
        <p:spPr bwMode="auto">
          <a:xfrm>
            <a:off x="152400" y="1600200"/>
            <a:ext cx="8839199" cy="5257800"/>
          </a:xfrm>
          <a:prstGeom prst="rect">
            <a:avLst/>
          </a:prstGeom>
          <a:noFill/>
          <a:ln w="9525">
            <a:noFill/>
            <a:miter lim="800000"/>
            <a:headEnd/>
            <a:tailEnd/>
          </a:ln>
          <a:effectLst/>
        </p:spPr>
        <p:txBody>
          <a:bodyPr/>
          <a:lstStyle/>
          <a:p>
            <a:pPr marL="609600" indent="-609600" algn="r" rtl="1"/>
            <a:r>
              <a:rPr lang="fa-IR" sz="2400" dirty="0">
                <a:solidFill>
                  <a:srgbClr val="000000"/>
                </a:solidFill>
                <a:cs typeface="B Nazanin" pitchFamily="2" charset="-78"/>
              </a:rPr>
              <a:t>	اين نمودار درشرايطي قابل استفاده است كه </a:t>
            </a:r>
            <a:r>
              <a:rPr lang="fa-IR" sz="2400" dirty="0" smtClean="0">
                <a:solidFill>
                  <a:srgbClr val="000000"/>
                </a:solidFill>
                <a:cs typeface="B Nazanin" pitchFamily="2" charset="-78"/>
              </a:rPr>
              <a:t>اندازه نمونه </a:t>
            </a:r>
            <a:r>
              <a:rPr lang="fa-IR" sz="2400" dirty="0">
                <a:solidFill>
                  <a:srgbClr val="000000"/>
                </a:solidFill>
                <a:cs typeface="B Nazanin" pitchFamily="2" charset="-78"/>
              </a:rPr>
              <a:t>ثابت </a:t>
            </a:r>
            <a:r>
              <a:rPr lang="fa-IR" sz="2400" dirty="0" smtClean="0">
                <a:solidFill>
                  <a:srgbClr val="000000"/>
                </a:solidFill>
                <a:cs typeface="B Nazanin" pitchFamily="2" charset="-78"/>
              </a:rPr>
              <a:t>باشد.</a:t>
            </a:r>
            <a:endParaRPr lang="fa-IR" sz="2400" dirty="0">
              <a:solidFill>
                <a:srgbClr val="000000"/>
              </a:solidFill>
              <a:cs typeface="B Nazanin" pitchFamily="2" charset="-78"/>
            </a:endParaRPr>
          </a:p>
          <a:p>
            <a:pPr marL="609600" indent="-609600" algn="r" rtl="1">
              <a:lnSpc>
                <a:spcPct val="40000"/>
              </a:lnSpc>
              <a:spcBef>
                <a:spcPct val="20000"/>
              </a:spcBef>
              <a:buClr>
                <a:schemeClr val="accent2"/>
              </a:buClr>
              <a:buFont typeface="Wingdings" pitchFamily="2" charset="2"/>
              <a:buNone/>
            </a:pPr>
            <a:endParaRPr lang="en-US" sz="2400" dirty="0">
              <a:solidFill>
                <a:srgbClr val="000000"/>
              </a:solidFill>
              <a:cs typeface="B Nazanin" pitchFamily="2" charset="-78"/>
            </a:endParaRPr>
          </a:p>
          <a:p>
            <a:pPr marL="609600" indent="-609600" algn="r" rtl="1">
              <a:spcBef>
                <a:spcPct val="20000"/>
              </a:spcBef>
              <a:buClr>
                <a:schemeClr val="accent2"/>
              </a:buClr>
              <a:buFont typeface="+mj-lt"/>
              <a:buAutoNum type="arabicPeriod"/>
            </a:pPr>
            <a:r>
              <a:rPr lang="fa-IR" sz="2400" dirty="0">
                <a:solidFill>
                  <a:srgbClr val="000000"/>
                </a:solidFill>
                <a:cs typeface="B Nazanin" pitchFamily="2" charset="-78"/>
              </a:rPr>
              <a:t>تعداد 25 تا 30 گروه مي‌گيريم. (بطوريكه</a:t>
            </a:r>
            <a:r>
              <a:rPr lang="en-US" sz="2400" dirty="0">
                <a:solidFill>
                  <a:srgbClr val="000000"/>
                </a:solidFill>
                <a:cs typeface="B Nazanin" pitchFamily="2" charset="-78"/>
              </a:rPr>
              <a:t>	</a:t>
            </a:r>
            <a:r>
              <a:rPr lang="fa-IR" sz="2400" dirty="0">
                <a:solidFill>
                  <a:srgbClr val="000000"/>
                </a:solidFill>
                <a:cs typeface="B Nazanin" pitchFamily="2" charset="-78"/>
              </a:rPr>
              <a:t> </a:t>
            </a:r>
            <a:r>
              <a:rPr lang="fa-IR" sz="2400" dirty="0" smtClean="0">
                <a:solidFill>
                  <a:srgbClr val="000000"/>
                </a:solidFill>
                <a:cs typeface="B Nazanin" pitchFamily="2" charset="-78"/>
              </a:rPr>
              <a:t>        )</a:t>
            </a:r>
            <a:endParaRPr lang="fa-IR" sz="2400" dirty="0">
              <a:solidFill>
                <a:srgbClr val="000000"/>
              </a:solidFill>
              <a:cs typeface="B Nazanin" pitchFamily="2" charset="-78"/>
            </a:endParaRPr>
          </a:p>
          <a:p>
            <a:pPr marL="609600" indent="-609600" algn="r" rtl="1">
              <a:lnSpc>
                <a:spcPct val="150000"/>
              </a:lnSpc>
              <a:spcBef>
                <a:spcPct val="20000"/>
              </a:spcBef>
              <a:buClr>
                <a:schemeClr val="accent2"/>
              </a:buClr>
              <a:buFont typeface="+mj-lt"/>
              <a:buAutoNum type="arabicPeriod"/>
            </a:pPr>
            <a:r>
              <a:rPr lang="fa-IR" sz="2400" dirty="0" smtClean="0">
                <a:solidFill>
                  <a:srgbClr val="000000"/>
                </a:solidFill>
                <a:cs typeface="B Nazanin" pitchFamily="2" charset="-78"/>
              </a:rPr>
              <a:t>براي هر گروه </a:t>
            </a:r>
            <a:r>
              <a:rPr lang="en-US" sz="2400" dirty="0" err="1" smtClean="0">
                <a:solidFill>
                  <a:srgbClr val="000000"/>
                </a:solidFill>
                <a:cs typeface="B Nazanin" pitchFamily="2" charset="-78"/>
              </a:rPr>
              <a:t>i</a:t>
            </a:r>
            <a:r>
              <a:rPr lang="fa-IR" sz="2400" dirty="0" smtClean="0">
                <a:solidFill>
                  <a:srgbClr val="000000"/>
                </a:solidFill>
                <a:cs typeface="B Nazanin" pitchFamily="2" charset="-78"/>
              </a:rPr>
              <a:t> ؛ تعداد نقص‌ها (عيوب) را شمارش نموده آنرا </a:t>
            </a:r>
            <a:r>
              <a:rPr lang="en-US" sz="2400" dirty="0" smtClean="0">
                <a:solidFill>
                  <a:srgbClr val="000000"/>
                </a:solidFill>
                <a:cs typeface="B Nazanin" pitchFamily="2" charset="-78"/>
              </a:rPr>
              <a:t>C </a:t>
            </a:r>
            <a:r>
              <a:rPr lang="en-US" sz="2400" baseline="-25000" dirty="0" err="1" smtClean="0">
                <a:solidFill>
                  <a:srgbClr val="000000"/>
                </a:solidFill>
                <a:cs typeface="B Nazanin" pitchFamily="2" charset="-78"/>
              </a:rPr>
              <a:t>i</a:t>
            </a:r>
            <a:r>
              <a:rPr lang="fa-IR" sz="2400" dirty="0" smtClean="0">
                <a:solidFill>
                  <a:srgbClr val="000000"/>
                </a:solidFill>
                <a:cs typeface="B Nazanin" pitchFamily="2" charset="-78"/>
              </a:rPr>
              <a:t>  مي‌ناميم.</a:t>
            </a:r>
          </a:p>
          <a:p>
            <a:pPr marL="609600" indent="-609600" algn="r" rtl="1">
              <a:lnSpc>
                <a:spcPct val="130000"/>
              </a:lnSpc>
              <a:spcBef>
                <a:spcPct val="20000"/>
              </a:spcBef>
              <a:buClr>
                <a:schemeClr val="accent2"/>
              </a:buClr>
              <a:buFont typeface="+mj-lt"/>
              <a:buAutoNum type="arabicPeriod"/>
            </a:pPr>
            <a:r>
              <a:rPr lang="fa-IR" sz="2400" dirty="0" smtClean="0">
                <a:solidFill>
                  <a:srgbClr val="000000"/>
                </a:solidFill>
                <a:cs typeface="B Nazanin" pitchFamily="2" charset="-78"/>
              </a:rPr>
              <a:t>محاسبات </a:t>
            </a:r>
            <a:r>
              <a:rPr lang="fa-IR" sz="2400" dirty="0">
                <a:solidFill>
                  <a:srgbClr val="000000"/>
                </a:solidFill>
                <a:cs typeface="B Nazanin" pitchFamily="2" charset="-78"/>
              </a:rPr>
              <a:t>ذيل را انجام مي‌دهيم و نمودار را رسم مي‌كنيم.</a:t>
            </a:r>
          </a:p>
          <a:p>
            <a:pPr marL="609600" indent="-609600" algn="r" rtl="1">
              <a:lnSpc>
                <a:spcPct val="130000"/>
              </a:lnSpc>
              <a:spcBef>
                <a:spcPct val="20000"/>
              </a:spcBef>
              <a:buClr>
                <a:schemeClr val="accent2"/>
              </a:buClr>
              <a:buFont typeface="+mj-lt"/>
              <a:buAutoNum type="arabicPeriod"/>
            </a:pPr>
            <a:endParaRPr lang="fa-IR" sz="2400" dirty="0">
              <a:solidFill>
                <a:srgbClr val="000000"/>
              </a:solidFill>
              <a:cs typeface="B Nazanin" pitchFamily="2" charset="-78"/>
            </a:endParaRPr>
          </a:p>
          <a:p>
            <a:pPr marL="609600" indent="-609600" algn="r" rtl="1">
              <a:lnSpc>
                <a:spcPct val="130000"/>
              </a:lnSpc>
              <a:spcBef>
                <a:spcPct val="20000"/>
              </a:spcBef>
              <a:buClr>
                <a:srgbClr val="FF0000"/>
              </a:buClr>
              <a:buFont typeface="+mj-lt"/>
              <a:buAutoNum type="arabicPeriod"/>
            </a:pPr>
            <a:endParaRPr lang="fa-IR" sz="2400" dirty="0" smtClean="0">
              <a:solidFill>
                <a:srgbClr val="000099"/>
              </a:solidFill>
              <a:cs typeface="B Nazanin" pitchFamily="2" charset="-78"/>
            </a:endParaRPr>
          </a:p>
          <a:p>
            <a:pPr marL="609600" indent="-609600" algn="r" rtl="1">
              <a:lnSpc>
                <a:spcPct val="130000"/>
              </a:lnSpc>
              <a:spcBef>
                <a:spcPct val="20000"/>
              </a:spcBef>
              <a:buClr>
                <a:srgbClr val="FF0000"/>
              </a:buClr>
              <a:buFont typeface="+mj-lt"/>
              <a:buAutoNum type="arabicPeriod"/>
            </a:pPr>
            <a:endParaRPr lang="fa-IR" dirty="0" smtClean="0">
              <a:solidFill>
                <a:srgbClr val="000099"/>
              </a:solidFill>
              <a:cs typeface="B Nazanin" pitchFamily="2" charset="-78"/>
            </a:endParaRPr>
          </a:p>
          <a:p>
            <a:pPr marL="609600" indent="-609600" algn="r" rtl="1">
              <a:lnSpc>
                <a:spcPct val="130000"/>
              </a:lnSpc>
              <a:spcBef>
                <a:spcPct val="20000"/>
              </a:spcBef>
              <a:buClr>
                <a:schemeClr val="accent2"/>
              </a:buClr>
              <a:buFont typeface="+mj-lt"/>
              <a:buAutoNum type="arabicPeriod"/>
            </a:pPr>
            <a:r>
              <a:rPr lang="fa-IR" dirty="0" smtClean="0">
                <a:solidFill>
                  <a:srgbClr val="000000"/>
                </a:solidFill>
                <a:cs typeface="B Nazanin" pitchFamily="2" charset="-78"/>
              </a:rPr>
              <a:t>نقاط ترسمی (اعداد ستون </a:t>
            </a:r>
            <a:r>
              <a:rPr lang="en-US" dirty="0" err="1" smtClean="0">
                <a:solidFill>
                  <a:srgbClr val="000000"/>
                </a:solidFill>
                <a:cs typeface="B Nazanin" pitchFamily="2" charset="-78"/>
              </a:rPr>
              <a:t>Ci</a:t>
            </a:r>
            <a:r>
              <a:rPr lang="fa-IR" dirty="0" smtClean="0">
                <a:solidFill>
                  <a:srgbClr val="000000"/>
                </a:solidFill>
                <a:cs typeface="B Nazanin" pitchFamily="2" charset="-78"/>
              </a:rPr>
              <a:t>) را در نمودار مشخص و آنها را به یکدیگر وصل می کنیم.</a:t>
            </a:r>
          </a:p>
          <a:p>
            <a:pPr marL="609600" indent="-609600" algn="r" rtl="1">
              <a:lnSpc>
                <a:spcPct val="130000"/>
              </a:lnSpc>
              <a:spcBef>
                <a:spcPct val="20000"/>
              </a:spcBef>
              <a:buClr>
                <a:srgbClr val="FF0000"/>
              </a:buClr>
              <a:buFont typeface="Wingdings" pitchFamily="2" charset="2"/>
              <a:buChar char="ü"/>
            </a:pPr>
            <a:r>
              <a:rPr lang="fa-IR" sz="2400" dirty="0" smtClean="0">
                <a:solidFill>
                  <a:srgbClr val="000099"/>
                </a:solidFill>
                <a:cs typeface="B Nazanin" pitchFamily="2" charset="-78"/>
              </a:rPr>
              <a:t>توضيح </a:t>
            </a:r>
            <a:r>
              <a:rPr lang="fa-IR" sz="2400" dirty="0">
                <a:solidFill>
                  <a:srgbClr val="000099"/>
                </a:solidFill>
                <a:cs typeface="B Nazanin" pitchFamily="2" charset="-78"/>
              </a:rPr>
              <a:t>:</a:t>
            </a:r>
            <a:r>
              <a:rPr lang="fa-IR" sz="3200" dirty="0">
                <a:solidFill>
                  <a:srgbClr val="000000"/>
                </a:solidFill>
                <a:cs typeface="B Nazanin" pitchFamily="2" charset="-78"/>
              </a:rPr>
              <a:t> </a:t>
            </a:r>
            <a:r>
              <a:rPr lang="en-US" dirty="0" smtClean="0">
                <a:solidFill>
                  <a:srgbClr val="000000"/>
                </a:solidFill>
                <a:cs typeface="B Nazanin" pitchFamily="2" charset="-78"/>
              </a:rPr>
              <a:t>m</a:t>
            </a:r>
            <a:r>
              <a:rPr lang="fa-IR" dirty="0" smtClean="0">
                <a:solidFill>
                  <a:srgbClr val="000000"/>
                </a:solidFill>
                <a:cs typeface="B Nazanin" pitchFamily="2" charset="-78"/>
              </a:rPr>
              <a:t> بيانگر </a:t>
            </a:r>
            <a:r>
              <a:rPr lang="fa-IR" dirty="0">
                <a:solidFill>
                  <a:srgbClr val="000000"/>
                </a:solidFill>
                <a:cs typeface="B Nazanin" pitchFamily="2" charset="-78"/>
              </a:rPr>
              <a:t>تعداد </a:t>
            </a:r>
            <a:r>
              <a:rPr lang="fa-IR" dirty="0" smtClean="0">
                <a:solidFill>
                  <a:srgbClr val="000000"/>
                </a:solidFill>
                <a:cs typeface="B Nazanin" pitchFamily="2" charset="-78"/>
              </a:rPr>
              <a:t>زيرگروه هاست</a:t>
            </a:r>
            <a:r>
              <a:rPr lang="fa-IR" dirty="0">
                <a:solidFill>
                  <a:srgbClr val="000000"/>
                </a:solidFill>
                <a:cs typeface="B Nazanin" pitchFamily="2" charset="-78"/>
              </a:rPr>
              <a:t>.</a:t>
            </a:r>
            <a:endParaRPr lang="en-US" dirty="0">
              <a:solidFill>
                <a:srgbClr val="000000"/>
              </a:solidFill>
              <a:cs typeface="B Nazanin" pitchFamily="2" charset="-78"/>
            </a:endParaRPr>
          </a:p>
        </p:txBody>
      </p:sp>
      <p:sp>
        <p:nvSpPr>
          <p:cNvPr id="8" name="Rectangle 2"/>
          <p:cNvSpPr txBox="1">
            <a:spLocks noChangeArrowheads="1"/>
          </p:cNvSpPr>
          <p:nvPr/>
        </p:nvSpPr>
        <p:spPr bwMode="auto">
          <a:xfrm>
            <a:off x="76200" y="990600"/>
            <a:ext cx="8991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rtl="1" eaLnBrk="0" hangingPunct="0">
              <a:defRPr/>
            </a:pPr>
            <a:r>
              <a:rPr lang="fa-IR" sz="2200"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تعداد نقص در واحد بازرسی (</a:t>
            </a:r>
            <a:r>
              <a:rPr lang="en-US" sz="2200" b="1" u="sng" dirty="0" smtClean="0">
                <a:ln w="11430"/>
                <a:solidFill>
                  <a:srgbClr val="008000"/>
                </a:solidFill>
                <a:effectLst>
                  <a:outerShdw blurRad="50800" dist="39000" dir="5460000" algn="tl">
                    <a:srgbClr val="000000">
                      <a:alpha val="38000"/>
                    </a:srgbClr>
                  </a:outerShdw>
                </a:effectLst>
                <a:cs typeface="B Titr" pitchFamily="2" charset="-78"/>
              </a:rPr>
              <a:t>C</a:t>
            </a:r>
            <a:r>
              <a:rPr lang="fa-IR" sz="2200" b="1" u="sng" dirty="0" smtClean="0">
                <a:ln w="11430"/>
                <a:solidFill>
                  <a:srgbClr val="008000"/>
                </a:solidFill>
                <a:effectLst>
                  <a:outerShdw blurRad="50800" dist="39000" dir="5460000" algn="tl">
                    <a:srgbClr val="000000">
                      <a:alpha val="38000"/>
                    </a:srgbClr>
                  </a:outerShdw>
                </a:effectLst>
                <a:cs typeface="B Titr" pitchFamily="2" charset="-78"/>
              </a:rPr>
              <a:t>)</a:t>
            </a:r>
            <a:r>
              <a:rPr lang="en-US" sz="2200"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sz="2200" b="1" u="sng" dirty="0" smtClean="0">
                <a:ln w="11430"/>
                <a:solidFill>
                  <a:srgbClr val="008000"/>
                </a:solidFill>
                <a:effectLst>
                  <a:outerShdw blurRad="50800" dist="39000" dir="5460000" algn="tl">
                    <a:srgbClr val="000000">
                      <a:alpha val="38000"/>
                    </a:srgbClr>
                  </a:outerShdw>
                </a:effectLst>
                <a:cs typeface="B Titr" pitchFamily="2" charset="-78"/>
              </a:rPr>
              <a:t>– محاسبه خط مرکزی و حدود کنترل</a:t>
            </a:r>
            <a:endParaRPr lang="en-US" sz="2200"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9"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10"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graphicFrame>
        <p:nvGraphicFramePr>
          <p:cNvPr id="30726" name="Object 6"/>
          <p:cNvGraphicFramePr>
            <a:graphicFrameLocks noChangeAspect="1"/>
          </p:cNvGraphicFramePr>
          <p:nvPr/>
        </p:nvGraphicFramePr>
        <p:xfrm>
          <a:off x="3733800" y="2209800"/>
          <a:ext cx="720725" cy="441325"/>
        </p:xfrm>
        <a:graphic>
          <a:graphicData uri="http://schemas.openxmlformats.org/presentationml/2006/ole">
            <mc:AlternateContent xmlns:mc="http://schemas.openxmlformats.org/markup-compatibility/2006">
              <mc:Choice xmlns:v="urn:schemas-microsoft-com:vml" Requires="v">
                <p:oleObj spid="_x0000_s30806" name="Equation" r:id="rId3" imgW="380880" imgH="215640" progId="Equation.3">
                  <p:embed/>
                </p:oleObj>
              </mc:Choice>
              <mc:Fallback>
                <p:oleObj name="Equation" r:id="rId3" imgW="380880" imgH="215640" progId="Equation.3">
                  <p:embed/>
                  <p:pic>
                    <p:nvPicPr>
                      <p:cNvPr id="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2209800"/>
                        <a:ext cx="720725" cy="441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27" name="Object 7"/>
          <p:cNvGraphicFramePr>
            <a:graphicFrameLocks noChangeAspect="1"/>
          </p:cNvGraphicFramePr>
          <p:nvPr/>
        </p:nvGraphicFramePr>
        <p:xfrm>
          <a:off x="533400" y="4267200"/>
          <a:ext cx="2497137" cy="850900"/>
        </p:xfrm>
        <a:graphic>
          <a:graphicData uri="http://schemas.openxmlformats.org/presentationml/2006/ole">
            <mc:AlternateContent xmlns:mc="http://schemas.openxmlformats.org/markup-compatibility/2006">
              <mc:Choice xmlns:v="urn:schemas-microsoft-com:vml" Requires="v">
                <p:oleObj spid="_x0000_s30807" name="Equation" r:id="rId5" imgW="990360" imgH="431640" progId="Equation.3">
                  <p:embed/>
                </p:oleObj>
              </mc:Choice>
              <mc:Fallback>
                <p:oleObj name="Equation" r:id="rId5" imgW="990360" imgH="431640" progId="Equation.3">
                  <p:embed/>
                  <p:pic>
                    <p:nvPicPr>
                      <p:cNvPr id="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 y="4267200"/>
                        <a:ext cx="2497137"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28" name="Object 8"/>
          <p:cNvGraphicFramePr>
            <a:graphicFrameLocks noChangeAspect="1"/>
          </p:cNvGraphicFramePr>
          <p:nvPr/>
        </p:nvGraphicFramePr>
        <p:xfrm>
          <a:off x="3429000" y="4876800"/>
          <a:ext cx="2116138" cy="583456"/>
        </p:xfrm>
        <a:graphic>
          <a:graphicData uri="http://schemas.openxmlformats.org/presentationml/2006/ole">
            <mc:AlternateContent xmlns:mc="http://schemas.openxmlformats.org/markup-compatibility/2006">
              <mc:Choice xmlns:v="urn:schemas-microsoft-com:vml" Requires="v">
                <p:oleObj spid="_x0000_s30808" name="Equation" r:id="rId7" imgW="1091880" imgH="279360" progId="Equation.3">
                  <p:embed/>
                </p:oleObj>
              </mc:Choice>
              <mc:Fallback>
                <p:oleObj name="Equation" r:id="rId7" imgW="1091880" imgH="279360" progId="Equation.3">
                  <p:embed/>
                  <p:pic>
                    <p:nvPicPr>
                      <p:cNvPr id="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29000" y="4876800"/>
                        <a:ext cx="2116138" cy="5834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29" name="Object 9"/>
          <p:cNvGraphicFramePr>
            <a:graphicFrameLocks noChangeAspect="1"/>
          </p:cNvGraphicFramePr>
          <p:nvPr/>
        </p:nvGraphicFramePr>
        <p:xfrm>
          <a:off x="3429000" y="4038600"/>
          <a:ext cx="2133600" cy="578702"/>
        </p:xfrm>
        <a:graphic>
          <a:graphicData uri="http://schemas.openxmlformats.org/presentationml/2006/ole">
            <mc:AlternateContent xmlns:mc="http://schemas.openxmlformats.org/markup-compatibility/2006">
              <mc:Choice xmlns:v="urn:schemas-microsoft-com:vml" Requires="v">
                <p:oleObj spid="_x0000_s30809" name="Equation" r:id="rId9" imgW="1117440" imgH="279360" progId="Equation.3">
                  <p:embed/>
                </p:oleObj>
              </mc:Choice>
              <mc:Fallback>
                <p:oleObj name="Equation" r:id="rId9" imgW="1117440" imgH="279360" progId="Equation.3">
                  <p:embed/>
                  <p:pic>
                    <p:nvPicPr>
                      <p:cNvPr id="0"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29000" y="4038600"/>
                        <a:ext cx="2133600" cy="5787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comb dir="vert"/>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914" name="Object 2"/>
          <p:cNvGraphicFramePr>
            <a:graphicFrameLocks noChangeAspect="1"/>
          </p:cNvGraphicFramePr>
          <p:nvPr/>
        </p:nvGraphicFramePr>
        <p:xfrm>
          <a:off x="4519246" y="3319463"/>
          <a:ext cx="105508" cy="215900"/>
        </p:xfrm>
        <a:graphic>
          <a:graphicData uri="http://schemas.openxmlformats.org/presentationml/2006/ole">
            <mc:AlternateContent xmlns:mc="http://schemas.openxmlformats.org/markup-compatibility/2006">
              <mc:Choice xmlns:v="urn:schemas-microsoft-com:vml" Requires="v">
                <p:oleObj spid="_x0000_s31766" name="Equation" r:id="rId3" imgW="114120" imgH="215640" progId="Equation.3">
                  <p:embed/>
                </p:oleObj>
              </mc:Choice>
              <mc:Fallback>
                <p:oleObj name="Equation" r:id="rId3" imgW="114120" imgH="2156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9246" y="3319463"/>
                        <a:ext cx="105508"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22915" name="Rectangle 3"/>
          <p:cNvSpPr>
            <a:spLocks noChangeArrowheads="1"/>
          </p:cNvSpPr>
          <p:nvPr/>
        </p:nvSpPr>
        <p:spPr bwMode="auto">
          <a:xfrm>
            <a:off x="4343400" y="1752600"/>
            <a:ext cx="4648200" cy="4343400"/>
          </a:xfrm>
          <a:prstGeom prst="rect">
            <a:avLst/>
          </a:prstGeom>
          <a:noFill/>
          <a:ln w="9525">
            <a:noFill/>
            <a:miter lim="800000"/>
            <a:headEnd/>
            <a:tailEnd/>
          </a:ln>
          <a:effectLst/>
        </p:spPr>
        <p:txBody>
          <a:bodyPr/>
          <a:lstStyle/>
          <a:p>
            <a:pPr marL="609600" indent="-609600" algn="r" rtl="1">
              <a:lnSpc>
                <a:spcPct val="150000"/>
              </a:lnSpc>
              <a:spcBef>
                <a:spcPct val="20000"/>
              </a:spcBef>
              <a:buClr>
                <a:schemeClr val="accent2"/>
              </a:buClr>
              <a:buFont typeface="Wingdings" pitchFamily="2" charset="2"/>
              <a:buAutoNum type="arabicPeriod"/>
            </a:pPr>
            <a:r>
              <a:rPr lang="fa-IR" sz="2400" dirty="0">
                <a:solidFill>
                  <a:srgbClr val="000000"/>
                </a:solidFill>
                <a:cs typeface="B Nazanin" pitchFamily="2" charset="-78"/>
              </a:rPr>
              <a:t>داده ها ي جمع آوري شده از مشخصه كيفي مورد نظر را بصورت مرتب دريك ستون وارد مي كنيم.</a:t>
            </a:r>
          </a:p>
          <a:p>
            <a:pPr marL="609600" indent="-609600" algn="r" rtl="1">
              <a:lnSpc>
                <a:spcPct val="150000"/>
              </a:lnSpc>
              <a:spcBef>
                <a:spcPct val="20000"/>
              </a:spcBef>
              <a:buClr>
                <a:schemeClr val="accent2"/>
              </a:buClr>
              <a:buFont typeface="Wingdings" pitchFamily="2" charset="2"/>
              <a:buAutoNum type="arabicPeriod" startAt="2"/>
            </a:pPr>
            <a:r>
              <a:rPr lang="fa-IR" sz="2400" dirty="0" smtClean="0">
                <a:solidFill>
                  <a:srgbClr val="000000"/>
                </a:solidFill>
                <a:cs typeface="B Nazanin" pitchFamily="2" charset="-78"/>
              </a:rPr>
              <a:t>سپس </a:t>
            </a:r>
            <a:r>
              <a:rPr lang="fa-IR" sz="2400" dirty="0">
                <a:solidFill>
                  <a:srgbClr val="000000"/>
                </a:solidFill>
                <a:cs typeface="B Nazanin" pitchFamily="2" charset="-78"/>
              </a:rPr>
              <a:t>بصورت ذيل عمل مي كنيم :</a:t>
            </a:r>
          </a:p>
          <a:p>
            <a:pPr marL="609600" indent="-609600" algn="r" rtl="1">
              <a:lnSpc>
                <a:spcPct val="150000"/>
              </a:lnSpc>
              <a:spcBef>
                <a:spcPct val="20000"/>
              </a:spcBef>
              <a:buClr>
                <a:srgbClr val="FF0000"/>
              </a:buClr>
            </a:pPr>
            <a:r>
              <a:rPr lang="fa-IR" dirty="0" smtClean="0">
                <a:solidFill>
                  <a:srgbClr val="000000"/>
                </a:solidFill>
                <a:cs typeface="B Nazanin" pitchFamily="2" charset="-78"/>
              </a:rPr>
              <a:t> از منوي </a:t>
            </a:r>
            <a:r>
              <a:rPr lang="en-US" dirty="0" smtClean="0">
                <a:solidFill>
                  <a:srgbClr val="000000"/>
                </a:solidFill>
                <a:cs typeface="B Nazanin" pitchFamily="2" charset="-78"/>
              </a:rPr>
              <a:t> </a:t>
            </a:r>
            <a:r>
              <a:rPr lang="en-US" sz="1800" dirty="0" smtClean="0">
                <a:solidFill>
                  <a:srgbClr val="000000"/>
                </a:solidFill>
                <a:cs typeface="B Nazanin" pitchFamily="2" charset="-78"/>
              </a:rPr>
              <a:t>STAT</a:t>
            </a:r>
            <a:endParaRPr lang="fa-IR" sz="1800" dirty="0" smtClean="0">
              <a:solidFill>
                <a:srgbClr val="000000"/>
              </a:solidFill>
              <a:cs typeface="B Nazanin" pitchFamily="2" charset="-78"/>
            </a:endParaRPr>
          </a:p>
          <a:p>
            <a:pPr marL="609600" indent="-609600" algn="r" rtl="1">
              <a:lnSpc>
                <a:spcPct val="150000"/>
              </a:lnSpc>
              <a:spcBef>
                <a:spcPct val="20000"/>
              </a:spcBef>
              <a:buClr>
                <a:srgbClr val="FF0000"/>
              </a:buClr>
            </a:pPr>
            <a:r>
              <a:rPr lang="fa-IR" dirty="0" smtClean="0">
                <a:solidFill>
                  <a:srgbClr val="000000"/>
                </a:solidFill>
                <a:cs typeface="B Nazanin" pitchFamily="2" charset="-78"/>
              </a:rPr>
              <a:t>	زیر منوی </a:t>
            </a:r>
            <a:r>
              <a:rPr lang="en-US" sz="1800" dirty="0" smtClean="0">
                <a:solidFill>
                  <a:srgbClr val="000000"/>
                </a:solidFill>
                <a:cs typeface="B Nazanin" pitchFamily="2" charset="-78"/>
              </a:rPr>
              <a:t>CONTROL</a:t>
            </a:r>
            <a:r>
              <a:rPr lang="en-US" dirty="0" smtClean="0">
                <a:solidFill>
                  <a:srgbClr val="000000"/>
                </a:solidFill>
                <a:cs typeface="B Nazanin" pitchFamily="2" charset="-78"/>
              </a:rPr>
              <a:t> </a:t>
            </a:r>
            <a:r>
              <a:rPr lang="en-US" sz="1800" dirty="0" smtClean="0">
                <a:solidFill>
                  <a:srgbClr val="000000"/>
                </a:solidFill>
                <a:cs typeface="B Nazanin" pitchFamily="2" charset="-78"/>
              </a:rPr>
              <a:t>CHART</a:t>
            </a:r>
            <a:endParaRPr lang="fa-IR" sz="1800" dirty="0" smtClean="0">
              <a:solidFill>
                <a:srgbClr val="000000"/>
              </a:solidFill>
              <a:cs typeface="B Nazanin" pitchFamily="2" charset="-78"/>
            </a:endParaRPr>
          </a:p>
          <a:p>
            <a:pPr marL="609600" indent="-609600" algn="r" rtl="1">
              <a:lnSpc>
                <a:spcPct val="150000"/>
              </a:lnSpc>
              <a:spcBef>
                <a:spcPct val="20000"/>
              </a:spcBef>
              <a:buClr>
                <a:srgbClr val="FF0000"/>
              </a:buClr>
            </a:pPr>
            <a:r>
              <a:rPr lang="fa-IR" dirty="0" smtClean="0">
                <a:solidFill>
                  <a:srgbClr val="000000"/>
                </a:solidFill>
                <a:cs typeface="B Nazanin" pitchFamily="2" charset="-78"/>
              </a:rPr>
              <a:t>		گزینه </a:t>
            </a:r>
            <a:r>
              <a:rPr lang="en-US" sz="1800" dirty="0" smtClean="0">
                <a:solidFill>
                  <a:srgbClr val="000000"/>
                </a:solidFill>
                <a:cs typeface="B Nazanin" pitchFamily="2" charset="-78"/>
              </a:rPr>
              <a:t>C</a:t>
            </a:r>
            <a:r>
              <a:rPr lang="fa-IR" dirty="0" smtClean="0">
                <a:solidFill>
                  <a:srgbClr val="000000"/>
                </a:solidFill>
                <a:cs typeface="B Nazanin" pitchFamily="2" charset="-78"/>
              </a:rPr>
              <a:t> را انتخاب مي كنيم</a:t>
            </a:r>
            <a:r>
              <a:rPr lang="en-US" dirty="0" smtClean="0">
                <a:solidFill>
                  <a:srgbClr val="000000"/>
                </a:solidFill>
                <a:cs typeface="B Nazanin" pitchFamily="2" charset="-78"/>
              </a:rPr>
              <a:t>.</a:t>
            </a:r>
            <a:endParaRPr lang="fa-IR" dirty="0" smtClean="0">
              <a:solidFill>
                <a:srgbClr val="000000"/>
              </a:solidFill>
              <a:cs typeface="B Nazanin" pitchFamily="2" charset="-78"/>
            </a:endParaRPr>
          </a:p>
        </p:txBody>
      </p:sp>
      <p:pic>
        <p:nvPicPr>
          <p:cNvPr id="422921" name="Picture 9" descr="X25"/>
          <p:cNvPicPr>
            <a:picLocks noChangeAspect="1" noChangeArrowheads="1"/>
          </p:cNvPicPr>
          <p:nvPr/>
        </p:nvPicPr>
        <p:blipFill>
          <a:blip r:embed="rId5"/>
          <a:srcRect/>
          <a:stretch>
            <a:fillRect/>
          </a:stretch>
        </p:blipFill>
        <p:spPr bwMode="auto">
          <a:xfrm>
            <a:off x="146805" y="1524000"/>
            <a:ext cx="4159962" cy="5334000"/>
          </a:xfrm>
          <a:prstGeom prst="rect">
            <a:avLst/>
          </a:prstGeom>
          <a:noFill/>
          <a:ln w="9525">
            <a:noFill/>
            <a:miter lim="800000"/>
            <a:headEnd/>
            <a:tailEnd/>
          </a:ln>
        </p:spPr>
      </p:pic>
      <p:sp>
        <p:nvSpPr>
          <p:cNvPr id="6" name="Rectangle 2"/>
          <p:cNvSpPr txBox="1">
            <a:spLocks noChangeArrowheads="1"/>
          </p:cNvSpPr>
          <p:nvPr/>
        </p:nvSpPr>
        <p:spPr bwMode="auto">
          <a:xfrm>
            <a:off x="685800" y="914400"/>
            <a:ext cx="8229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تعداد نقص در واحد بازرسی (</a:t>
            </a:r>
            <a:r>
              <a:rPr lang="en-US" b="1" u="sng" dirty="0" smtClean="0">
                <a:ln w="11430"/>
                <a:solidFill>
                  <a:srgbClr val="008000"/>
                </a:solidFill>
                <a:effectLst>
                  <a:outerShdw blurRad="50800" dist="39000" dir="5460000" algn="tl">
                    <a:srgbClr val="000000">
                      <a:alpha val="38000"/>
                    </a:srgbClr>
                  </a:outerShdw>
                </a:effectLst>
                <a:cs typeface="B Titr" pitchFamily="2" charset="-78"/>
              </a:rPr>
              <a:t>C</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 رسم با </a:t>
            </a:r>
            <a:r>
              <a:rPr lang="en-US" b="1" u="sng" dirty="0" smtClean="0">
                <a:ln w="11430"/>
                <a:solidFill>
                  <a:srgbClr val="008000"/>
                </a:solidFill>
                <a:effectLst>
                  <a:outerShdw blurRad="50800" dist="39000" dir="5460000" algn="tl">
                    <a:srgbClr val="000000">
                      <a:alpha val="38000"/>
                    </a:srgbClr>
                  </a:outerShdw>
                </a:effectLst>
                <a:cs typeface="B Titr" pitchFamily="2" charset="-78"/>
              </a:rPr>
              <a:t>MINITAB</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7"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8"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p:comb dir="vert"/>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2"/>
          <p:cNvSpPr>
            <a:spLocks noChangeArrowheads="1"/>
          </p:cNvSpPr>
          <p:nvPr/>
        </p:nvSpPr>
        <p:spPr bwMode="auto">
          <a:xfrm>
            <a:off x="0" y="1524001"/>
            <a:ext cx="9009888" cy="4953000"/>
          </a:xfrm>
          <a:prstGeom prst="rect">
            <a:avLst/>
          </a:prstGeom>
          <a:noFill/>
          <a:ln w="9525" algn="ctr">
            <a:noFill/>
            <a:miter lim="800000"/>
            <a:headEnd/>
            <a:tailEnd/>
          </a:ln>
          <a:effectLst/>
        </p:spPr>
        <p:txBody>
          <a:bodyPr/>
          <a:lstStyle/>
          <a:p>
            <a:pPr marL="533400" indent="-533400" algn="r" rtl="1">
              <a:lnSpc>
                <a:spcPct val="90000"/>
              </a:lnSpc>
              <a:spcBef>
                <a:spcPct val="20000"/>
              </a:spcBef>
              <a:buClr>
                <a:schemeClr val="accent2"/>
              </a:buClr>
              <a:buFont typeface="Wingdings" pitchFamily="2" charset="2"/>
              <a:buAutoNum type="arabicPeriod" startAt="3"/>
            </a:pPr>
            <a:r>
              <a:rPr lang="fa-IR" sz="2400" dirty="0">
                <a:solidFill>
                  <a:srgbClr val="000000"/>
                </a:solidFill>
                <a:cs typeface="B Nazanin" pitchFamily="2" charset="-78"/>
              </a:rPr>
              <a:t>پنجره </a:t>
            </a:r>
            <a:r>
              <a:rPr lang="en-US" sz="1600" b="1" dirty="0">
                <a:solidFill>
                  <a:srgbClr val="000000"/>
                </a:solidFill>
                <a:latin typeface="Arial" charset="0"/>
                <a:cs typeface="B Nazanin" pitchFamily="2" charset="-78"/>
              </a:rPr>
              <a:t>C </a:t>
            </a:r>
            <a:r>
              <a:rPr lang="en-US" sz="1600" b="1" dirty="0" smtClean="0">
                <a:solidFill>
                  <a:srgbClr val="000000"/>
                </a:solidFill>
                <a:latin typeface="Arial" charset="0"/>
                <a:cs typeface="B Nazanin" pitchFamily="2" charset="-78"/>
              </a:rPr>
              <a:t>– CHART</a:t>
            </a:r>
            <a:r>
              <a:rPr lang="fa-IR" sz="1600" b="1" dirty="0" smtClean="0">
                <a:solidFill>
                  <a:srgbClr val="000000"/>
                </a:solidFill>
                <a:latin typeface="Arial" charset="0"/>
                <a:cs typeface="B Nazanin" pitchFamily="2" charset="-78"/>
              </a:rPr>
              <a:t> </a:t>
            </a:r>
            <a:r>
              <a:rPr lang="fa-IR" sz="2400" dirty="0" smtClean="0">
                <a:solidFill>
                  <a:srgbClr val="000000"/>
                </a:solidFill>
                <a:cs typeface="B Nazanin" pitchFamily="2" charset="-78"/>
              </a:rPr>
              <a:t>به شكل</a:t>
            </a:r>
          </a:p>
          <a:p>
            <a:pPr marL="533400" indent="-533400" algn="r" rtl="1">
              <a:lnSpc>
                <a:spcPct val="90000"/>
              </a:lnSpc>
              <a:spcBef>
                <a:spcPct val="20000"/>
              </a:spcBef>
              <a:buClr>
                <a:schemeClr val="accent2"/>
              </a:buClr>
            </a:pPr>
            <a:r>
              <a:rPr lang="fa-IR" sz="2400" dirty="0" smtClean="0">
                <a:solidFill>
                  <a:srgbClr val="000000"/>
                </a:solidFill>
                <a:cs typeface="B Nazanin" pitchFamily="2" charset="-78"/>
              </a:rPr>
              <a:t>ذيل </a:t>
            </a:r>
            <a:r>
              <a:rPr lang="fa-IR" sz="2400" dirty="0">
                <a:solidFill>
                  <a:srgbClr val="000000"/>
                </a:solidFill>
                <a:cs typeface="B Nazanin" pitchFamily="2" charset="-78"/>
              </a:rPr>
              <a:t>قابل مشاهد است</a:t>
            </a:r>
            <a:r>
              <a:rPr lang="fa-IR" sz="2400" dirty="0" smtClean="0">
                <a:solidFill>
                  <a:srgbClr val="000000"/>
                </a:solidFill>
                <a:cs typeface="B Nazanin" pitchFamily="2" charset="-78"/>
              </a:rPr>
              <a:t>:</a:t>
            </a:r>
          </a:p>
          <a:p>
            <a:pPr marL="533400" indent="-533400" algn="r" rtl="1">
              <a:lnSpc>
                <a:spcPct val="90000"/>
              </a:lnSpc>
              <a:spcBef>
                <a:spcPct val="20000"/>
              </a:spcBef>
              <a:buClr>
                <a:schemeClr val="accent2"/>
              </a:buClr>
              <a:buFont typeface="Wingdings" pitchFamily="2" charset="2"/>
              <a:buChar char="×"/>
            </a:pPr>
            <a:endParaRPr lang="fa-IR" sz="2400" dirty="0">
              <a:solidFill>
                <a:srgbClr val="000000"/>
              </a:solidFill>
              <a:cs typeface="B Nazanin" pitchFamily="2" charset="-78"/>
            </a:endParaRPr>
          </a:p>
          <a:p>
            <a:pPr marL="533400" indent="-533400" algn="r" rtl="1">
              <a:lnSpc>
                <a:spcPct val="90000"/>
              </a:lnSpc>
              <a:spcBef>
                <a:spcPct val="20000"/>
              </a:spcBef>
              <a:buClr>
                <a:schemeClr val="accent2"/>
              </a:buClr>
              <a:buFont typeface="Wingdings" pitchFamily="2" charset="2"/>
              <a:buChar char="×"/>
            </a:pPr>
            <a:endParaRPr lang="fa-IR" sz="2400" dirty="0">
              <a:solidFill>
                <a:srgbClr val="000000"/>
              </a:solidFill>
              <a:cs typeface="B Nazanin" pitchFamily="2" charset="-78"/>
            </a:endParaRPr>
          </a:p>
          <a:p>
            <a:pPr marL="533400" indent="-533400" algn="r" rtl="1">
              <a:lnSpc>
                <a:spcPct val="90000"/>
              </a:lnSpc>
              <a:spcBef>
                <a:spcPct val="20000"/>
              </a:spcBef>
              <a:buClr>
                <a:schemeClr val="accent2"/>
              </a:buClr>
              <a:buFont typeface="Wingdings" pitchFamily="2" charset="2"/>
              <a:buChar char="×"/>
            </a:pPr>
            <a:endParaRPr lang="fa-IR" sz="2400" dirty="0">
              <a:solidFill>
                <a:srgbClr val="000000"/>
              </a:solidFill>
              <a:cs typeface="B Nazanin" pitchFamily="2" charset="-78"/>
            </a:endParaRPr>
          </a:p>
          <a:p>
            <a:pPr marL="533400" indent="-533400" algn="r" rtl="1">
              <a:lnSpc>
                <a:spcPct val="90000"/>
              </a:lnSpc>
              <a:spcBef>
                <a:spcPct val="20000"/>
              </a:spcBef>
              <a:buClr>
                <a:schemeClr val="accent2"/>
              </a:buClr>
              <a:buFont typeface="Wingdings" pitchFamily="2" charset="2"/>
              <a:buChar char="×"/>
            </a:pPr>
            <a:endParaRPr lang="fa-IR" sz="2400" dirty="0">
              <a:solidFill>
                <a:srgbClr val="000000"/>
              </a:solidFill>
              <a:cs typeface="B Nazanin" pitchFamily="2" charset="-78"/>
            </a:endParaRPr>
          </a:p>
          <a:p>
            <a:pPr marL="533400" indent="-533400" algn="r" rtl="1">
              <a:lnSpc>
                <a:spcPct val="90000"/>
              </a:lnSpc>
              <a:spcBef>
                <a:spcPct val="20000"/>
              </a:spcBef>
              <a:buClr>
                <a:schemeClr val="accent2"/>
              </a:buClr>
              <a:buFont typeface="Wingdings" pitchFamily="2" charset="2"/>
              <a:buChar char="×"/>
            </a:pPr>
            <a:endParaRPr lang="fa-IR" sz="2400" dirty="0">
              <a:solidFill>
                <a:srgbClr val="000000"/>
              </a:solidFill>
              <a:cs typeface="B Nazanin" pitchFamily="2" charset="-78"/>
            </a:endParaRPr>
          </a:p>
          <a:p>
            <a:pPr marL="533400" indent="-533400" algn="r" rtl="1">
              <a:lnSpc>
                <a:spcPct val="90000"/>
              </a:lnSpc>
              <a:spcBef>
                <a:spcPct val="20000"/>
              </a:spcBef>
              <a:buClr>
                <a:schemeClr val="accent2"/>
              </a:buClr>
              <a:buFont typeface="Wingdings" pitchFamily="2" charset="2"/>
              <a:buChar char="×"/>
            </a:pPr>
            <a:endParaRPr lang="fa-IR" sz="2400" dirty="0">
              <a:solidFill>
                <a:srgbClr val="000000"/>
              </a:solidFill>
              <a:cs typeface="B Nazanin" pitchFamily="2" charset="-78"/>
            </a:endParaRPr>
          </a:p>
          <a:p>
            <a:pPr marL="533400" indent="-533400" algn="r" rtl="1">
              <a:lnSpc>
                <a:spcPct val="90000"/>
              </a:lnSpc>
              <a:spcBef>
                <a:spcPct val="20000"/>
              </a:spcBef>
              <a:buClr>
                <a:schemeClr val="accent2"/>
              </a:buClr>
              <a:buFont typeface="Wingdings" pitchFamily="2" charset="2"/>
              <a:buChar char="×"/>
            </a:pPr>
            <a:endParaRPr lang="fa-IR" sz="2400" dirty="0">
              <a:solidFill>
                <a:srgbClr val="000000"/>
              </a:solidFill>
              <a:cs typeface="B Nazanin" pitchFamily="2" charset="-78"/>
            </a:endParaRPr>
          </a:p>
          <a:p>
            <a:pPr marL="533400" indent="-533400" algn="r" rtl="1">
              <a:lnSpc>
                <a:spcPct val="90000"/>
              </a:lnSpc>
              <a:spcBef>
                <a:spcPct val="20000"/>
              </a:spcBef>
              <a:buClr>
                <a:schemeClr val="accent2"/>
              </a:buClr>
              <a:buFont typeface="Wingdings" pitchFamily="2" charset="2"/>
              <a:buChar char="×"/>
            </a:pPr>
            <a:endParaRPr lang="fa-IR" sz="2400" dirty="0">
              <a:solidFill>
                <a:srgbClr val="000000"/>
              </a:solidFill>
              <a:cs typeface="B Nazanin" pitchFamily="2" charset="-78"/>
            </a:endParaRPr>
          </a:p>
          <a:p>
            <a:pPr marL="533400" indent="-533400" algn="r" rtl="1">
              <a:lnSpc>
                <a:spcPct val="90000"/>
              </a:lnSpc>
              <a:spcBef>
                <a:spcPct val="20000"/>
              </a:spcBef>
              <a:buClr>
                <a:schemeClr val="accent2"/>
              </a:buClr>
            </a:pPr>
            <a:r>
              <a:rPr lang="fa-IR" dirty="0" smtClean="0">
                <a:solidFill>
                  <a:srgbClr val="000000"/>
                </a:solidFill>
                <a:cs typeface="B Nazanin" pitchFamily="2" charset="-78"/>
              </a:rPr>
              <a:t>4. درقسمت </a:t>
            </a:r>
            <a:r>
              <a:rPr lang="en-US" sz="1600" b="1" dirty="0" smtClean="0">
                <a:solidFill>
                  <a:srgbClr val="000000"/>
                </a:solidFill>
                <a:latin typeface="Arial" charset="0"/>
                <a:cs typeface="B Nazanin" pitchFamily="2" charset="-78"/>
              </a:rPr>
              <a:t>VARIABLE</a:t>
            </a:r>
            <a:r>
              <a:rPr lang="en-US" dirty="0">
                <a:solidFill>
                  <a:srgbClr val="000000"/>
                </a:solidFill>
                <a:cs typeface="B Nazanin" pitchFamily="2" charset="-78"/>
              </a:rPr>
              <a:t> </a:t>
            </a:r>
            <a:r>
              <a:rPr lang="fa-IR" dirty="0">
                <a:solidFill>
                  <a:srgbClr val="000000"/>
                </a:solidFill>
                <a:cs typeface="B Nazanin" pitchFamily="2" charset="-78"/>
              </a:rPr>
              <a:t> ستون متغير مشخصه كيفي  را وارد مي </a:t>
            </a:r>
            <a:r>
              <a:rPr lang="fa-IR" dirty="0" smtClean="0">
                <a:solidFill>
                  <a:srgbClr val="000000"/>
                </a:solidFill>
                <a:cs typeface="B Nazanin" pitchFamily="2" charset="-78"/>
              </a:rPr>
              <a:t>كنيم</a:t>
            </a:r>
            <a:r>
              <a:rPr lang="en-US" dirty="0" smtClean="0">
                <a:solidFill>
                  <a:srgbClr val="000000"/>
                </a:solidFill>
                <a:cs typeface="B Nazanin" pitchFamily="2" charset="-78"/>
              </a:rPr>
              <a:t>.</a:t>
            </a:r>
            <a:endParaRPr lang="fa-IR" dirty="0">
              <a:solidFill>
                <a:srgbClr val="000000"/>
              </a:solidFill>
              <a:cs typeface="B Nazanin" pitchFamily="2" charset="-78"/>
            </a:endParaRPr>
          </a:p>
          <a:p>
            <a:pPr marL="533400" indent="-533400" algn="r" rtl="1">
              <a:lnSpc>
                <a:spcPct val="90000"/>
              </a:lnSpc>
              <a:spcBef>
                <a:spcPct val="20000"/>
              </a:spcBef>
              <a:buClr>
                <a:schemeClr val="tx1"/>
              </a:buClr>
            </a:pPr>
            <a:r>
              <a:rPr lang="fa-IR" dirty="0" smtClean="0">
                <a:solidFill>
                  <a:srgbClr val="000000"/>
                </a:solidFill>
                <a:cs typeface="B Nazanin" pitchFamily="2" charset="-78"/>
              </a:rPr>
              <a:t>5. نتيجه </a:t>
            </a:r>
            <a:r>
              <a:rPr lang="fa-IR" dirty="0">
                <a:solidFill>
                  <a:srgbClr val="000000"/>
                </a:solidFill>
                <a:cs typeface="B Nazanin" pitchFamily="2" charset="-78"/>
              </a:rPr>
              <a:t>يه شكل اسلايد بعدي قابل مشاهده </a:t>
            </a:r>
            <a:r>
              <a:rPr lang="fa-IR" dirty="0" smtClean="0">
                <a:solidFill>
                  <a:srgbClr val="000000"/>
                </a:solidFill>
                <a:cs typeface="B Nazanin" pitchFamily="2" charset="-78"/>
              </a:rPr>
              <a:t>است</a:t>
            </a:r>
            <a:r>
              <a:rPr lang="en-US" dirty="0" smtClean="0">
                <a:solidFill>
                  <a:srgbClr val="000000"/>
                </a:solidFill>
                <a:cs typeface="B Nazanin" pitchFamily="2" charset="-78"/>
              </a:rPr>
              <a:t>.</a:t>
            </a:r>
            <a:endParaRPr lang="fa-IR" dirty="0">
              <a:solidFill>
                <a:srgbClr val="000000"/>
              </a:solidFill>
              <a:cs typeface="B Nazanin" pitchFamily="2" charset="-78"/>
            </a:endParaRPr>
          </a:p>
        </p:txBody>
      </p:sp>
      <p:pic>
        <p:nvPicPr>
          <p:cNvPr id="423944" name="Picture 8" descr="X26"/>
          <p:cNvPicPr>
            <a:picLocks noChangeAspect="1" noChangeArrowheads="1"/>
          </p:cNvPicPr>
          <p:nvPr/>
        </p:nvPicPr>
        <p:blipFill>
          <a:blip r:embed="rId2"/>
          <a:srcRect/>
          <a:stretch>
            <a:fillRect/>
          </a:stretch>
        </p:blipFill>
        <p:spPr bwMode="auto">
          <a:xfrm>
            <a:off x="82941" y="1518032"/>
            <a:ext cx="5715000" cy="3960813"/>
          </a:xfrm>
          <a:prstGeom prst="rect">
            <a:avLst/>
          </a:prstGeom>
          <a:noFill/>
          <a:ln w="9525">
            <a:noFill/>
            <a:miter lim="800000"/>
            <a:headEnd/>
            <a:tailEnd/>
          </a:ln>
        </p:spPr>
      </p:pic>
      <p:sp>
        <p:nvSpPr>
          <p:cNvPr id="5"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6"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7" name="Rectangle 2"/>
          <p:cNvSpPr txBox="1">
            <a:spLocks noChangeArrowheads="1"/>
          </p:cNvSpPr>
          <p:nvPr/>
        </p:nvSpPr>
        <p:spPr bwMode="auto">
          <a:xfrm>
            <a:off x="685800" y="914400"/>
            <a:ext cx="8229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تعداد نقص در واحد بازرسی (</a:t>
            </a:r>
            <a:r>
              <a:rPr lang="en-US" b="1" u="sng" dirty="0" smtClean="0">
                <a:ln w="11430"/>
                <a:solidFill>
                  <a:srgbClr val="008000"/>
                </a:solidFill>
                <a:effectLst>
                  <a:outerShdw blurRad="50800" dist="39000" dir="5460000" algn="tl">
                    <a:srgbClr val="000000">
                      <a:alpha val="38000"/>
                    </a:srgbClr>
                  </a:outerShdw>
                </a:effectLst>
                <a:cs typeface="B Titr" pitchFamily="2" charset="-78"/>
              </a:rPr>
              <a:t>C</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 رسم با </a:t>
            </a:r>
            <a:r>
              <a:rPr lang="en-US" b="1" u="sng" dirty="0" smtClean="0">
                <a:ln w="11430"/>
                <a:solidFill>
                  <a:srgbClr val="008000"/>
                </a:solidFill>
                <a:effectLst>
                  <a:outerShdw blurRad="50800" dist="39000" dir="5460000" algn="tl">
                    <a:srgbClr val="000000">
                      <a:alpha val="38000"/>
                    </a:srgbClr>
                  </a:outerShdw>
                </a:effectLst>
                <a:cs typeface="B Titr" pitchFamily="2" charset="-78"/>
              </a:rPr>
              <a:t>MINITAB</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Tree>
  </p:cSld>
  <p:clrMapOvr>
    <a:masterClrMapping/>
  </p:clrMapOvr>
  <p:transition spd="slow">
    <p:comb dir="vert"/>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261" name="Picture 5" descr="X27"/>
          <p:cNvPicPr>
            <a:picLocks noChangeAspect="1" noChangeArrowheads="1"/>
          </p:cNvPicPr>
          <p:nvPr/>
        </p:nvPicPr>
        <p:blipFill>
          <a:blip r:embed="rId2"/>
          <a:srcRect/>
          <a:stretch>
            <a:fillRect/>
          </a:stretch>
        </p:blipFill>
        <p:spPr bwMode="auto">
          <a:xfrm>
            <a:off x="1295400" y="1752600"/>
            <a:ext cx="6858000" cy="4913194"/>
          </a:xfrm>
          <a:prstGeom prst="rect">
            <a:avLst/>
          </a:prstGeom>
          <a:noFill/>
          <a:ln w="9525">
            <a:noFill/>
            <a:miter lim="800000"/>
            <a:headEnd/>
            <a:tailEnd/>
          </a:ln>
        </p:spPr>
      </p:pic>
      <p:sp>
        <p:nvSpPr>
          <p:cNvPr id="4"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5"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6" name="Rectangle 2"/>
          <p:cNvSpPr txBox="1">
            <a:spLocks noChangeArrowheads="1"/>
          </p:cNvSpPr>
          <p:nvPr/>
        </p:nvSpPr>
        <p:spPr bwMode="auto">
          <a:xfrm>
            <a:off x="685800" y="914400"/>
            <a:ext cx="8229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تعداد نقص در واحد بازرسی (</a:t>
            </a:r>
            <a:r>
              <a:rPr lang="en-US" b="1" u="sng" dirty="0" smtClean="0">
                <a:ln w="11430"/>
                <a:solidFill>
                  <a:srgbClr val="008000"/>
                </a:solidFill>
                <a:effectLst>
                  <a:outerShdw blurRad="50800" dist="39000" dir="5460000" algn="tl">
                    <a:srgbClr val="000000">
                      <a:alpha val="38000"/>
                    </a:srgbClr>
                  </a:outerShdw>
                </a:effectLst>
                <a:cs typeface="B Titr" pitchFamily="2" charset="-78"/>
              </a:rPr>
              <a:t>C</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 رسم با </a:t>
            </a:r>
            <a:r>
              <a:rPr lang="en-US" b="1" u="sng" dirty="0" smtClean="0">
                <a:ln w="11430"/>
                <a:solidFill>
                  <a:srgbClr val="008000"/>
                </a:solidFill>
                <a:effectLst>
                  <a:outerShdw blurRad="50800" dist="39000" dir="5460000" algn="tl">
                    <a:srgbClr val="000000">
                      <a:alpha val="38000"/>
                    </a:srgbClr>
                  </a:outerShdw>
                </a:effectLst>
                <a:cs typeface="B Titr" pitchFamily="2" charset="-78"/>
              </a:rPr>
              <a:t>MINITAB</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Tree>
  </p:cSld>
  <p:clrMapOvr>
    <a:masterClrMapping/>
  </p:clrMapOvr>
  <p:transition spd="slow">
    <p:comb dir="vert"/>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8" name="Rectangle 10"/>
          <p:cNvSpPr>
            <a:spLocks noChangeArrowheads="1"/>
          </p:cNvSpPr>
          <p:nvPr/>
        </p:nvSpPr>
        <p:spPr bwMode="auto">
          <a:xfrm>
            <a:off x="67800" y="1905000"/>
            <a:ext cx="9000000" cy="4572000"/>
          </a:xfrm>
          <a:prstGeom prst="rect">
            <a:avLst/>
          </a:prstGeom>
          <a:noFill/>
          <a:ln w="9525">
            <a:noFill/>
            <a:miter lim="800000"/>
            <a:headEnd/>
            <a:tailEnd/>
          </a:ln>
          <a:effectLst/>
        </p:spPr>
        <p:txBody>
          <a:bodyPr/>
          <a:lstStyle/>
          <a:p>
            <a:pPr marL="342900" indent="-342900" algn="r" rtl="1">
              <a:lnSpc>
                <a:spcPct val="150000"/>
              </a:lnSpc>
              <a:spcBef>
                <a:spcPct val="20000"/>
              </a:spcBef>
              <a:buClr>
                <a:schemeClr val="accent2"/>
              </a:buClr>
              <a:buFont typeface="Wingdings" pitchFamily="2" charset="2"/>
              <a:buNone/>
            </a:pPr>
            <a:r>
              <a:rPr lang="fa-IR" dirty="0" smtClean="0">
                <a:solidFill>
                  <a:srgbClr val="000000"/>
                </a:solidFill>
                <a:cs typeface="B Nazanin" pitchFamily="2" charset="-78"/>
              </a:rPr>
              <a:t>منحنی مشخصه عملکرد نمودار کنترل تعداد نقص در اندازه نمونه ثابت، نموداری است که احتمال پذیرش اشتباهی فرض تحت کنترل بودن فرایند را بر حسب مقادیر مختلف </a:t>
            </a:r>
            <a:r>
              <a:rPr lang="en-US" dirty="0" smtClean="0">
                <a:solidFill>
                  <a:srgbClr val="000000"/>
                </a:solidFill>
                <a:cs typeface="B Nazanin" pitchFamily="2" charset="-78"/>
              </a:rPr>
              <a:t>c</a:t>
            </a:r>
            <a:r>
              <a:rPr lang="fa-IR" dirty="0" smtClean="0">
                <a:solidFill>
                  <a:srgbClr val="000000"/>
                </a:solidFill>
                <a:cs typeface="B Nazanin" pitchFamily="2" charset="-78"/>
              </a:rPr>
              <a:t> نشان می دهد.</a:t>
            </a:r>
            <a:endParaRPr lang="fa-IR" dirty="0">
              <a:solidFill>
                <a:srgbClr val="000000"/>
              </a:solidFill>
              <a:cs typeface="B Nazanin" pitchFamily="2" charset="-78"/>
            </a:endParaRPr>
          </a:p>
          <a:p>
            <a:pPr marL="342900" indent="-342900" algn="r" rtl="1">
              <a:lnSpc>
                <a:spcPct val="130000"/>
              </a:lnSpc>
              <a:spcBef>
                <a:spcPct val="20000"/>
              </a:spcBef>
              <a:buClr>
                <a:schemeClr val="accent2"/>
              </a:buClr>
              <a:buFont typeface="Wingdings" pitchFamily="2" charset="2"/>
              <a:buNone/>
            </a:pPr>
            <a:endParaRPr lang="fa-IR" dirty="0">
              <a:solidFill>
                <a:srgbClr val="000000"/>
              </a:solidFill>
              <a:cs typeface="B Nazanin" pitchFamily="2" charset="-78"/>
            </a:endParaRPr>
          </a:p>
          <a:p>
            <a:pPr marL="342900" indent="-342900" algn="r" rtl="1">
              <a:lnSpc>
                <a:spcPct val="130000"/>
              </a:lnSpc>
              <a:spcBef>
                <a:spcPct val="20000"/>
              </a:spcBef>
              <a:buClr>
                <a:schemeClr val="accent2"/>
              </a:buClr>
              <a:buFont typeface="Wingdings" pitchFamily="2" charset="2"/>
              <a:buNone/>
            </a:pPr>
            <a:endParaRPr lang="fa-IR" dirty="0">
              <a:solidFill>
                <a:srgbClr val="000000"/>
              </a:solidFill>
              <a:cs typeface="B Nazanin" pitchFamily="2" charset="-78"/>
            </a:endParaRPr>
          </a:p>
          <a:p>
            <a:pPr marL="342900" indent="-342900" algn="r" rtl="1">
              <a:lnSpc>
                <a:spcPct val="130000"/>
              </a:lnSpc>
              <a:spcBef>
                <a:spcPct val="20000"/>
              </a:spcBef>
              <a:buClr>
                <a:srgbClr val="FF0000"/>
              </a:buClr>
              <a:buFont typeface="Wingdings" pitchFamily="2" charset="2"/>
              <a:buChar char="ü"/>
            </a:pPr>
            <a:endParaRPr lang="fa-IR" dirty="0" smtClean="0">
              <a:solidFill>
                <a:srgbClr val="000000"/>
              </a:solidFill>
              <a:cs typeface="B Nazanin" pitchFamily="2" charset="-78"/>
            </a:endParaRPr>
          </a:p>
        </p:txBody>
      </p:sp>
      <p:sp>
        <p:nvSpPr>
          <p:cNvPr id="7" name="Rectangle 2"/>
          <p:cNvSpPr txBox="1">
            <a:spLocks noChangeArrowheads="1"/>
          </p:cNvSpPr>
          <p:nvPr/>
        </p:nvSpPr>
        <p:spPr bwMode="auto">
          <a:xfrm>
            <a:off x="609600" y="990600"/>
            <a:ext cx="8229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rtl="1" eaLnBrk="0" hangingPunct="0">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منحنی مشخصه عملکرد در نمودار </a:t>
            </a:r>
            <a:r>
              <a:rPr lang="en-US" b="1" u="sng" dirty="0" smtClean="0">
                <a:ln w="11430"/>
                <a:solidFill>
                  <a:srgbClr val="008000"/>
                </a:solidFill>
                <a:effectLst>
                  <a:outerShdw blurRad="50800" dist="39000" dir="5460000" algn="tl">
                    <a:srgbClr val="000000">
                      <a:alpha val="38000"/>
                    </a:srgbClr>
                  </a:outerShdw>
                </a:effectLst>
                <a:cs typeface="B Titr" pitchFamily="2" charset="-78"/>
              </a:rPr>
              <a:t>c</a:t>
            </a:r>
            <a:r>
              <a:rPr lang="fa-IR" b="1" u="sng" dirty="0" smtClean="0">
                <a:ln w="11430"/>
                <a:solidFill>
                  <a:srgbClr val="008000"/>
                </a:solidFill>
                <a:effectLst>
                  <a:outerShdw blurRad="50800" dist="39000" dir="5460000" algn="tl">
                    <a:srgbClr val="000000">
                      <a:alpha val="38000"/>
                    </a:srgbClr>
                  </a:outerShdw>
                </a:effectLst>
                <a:cs typeface="B Titr" pitchFamily="2" charset="-78"/>
              </a:rPr>
              <a:t> و خطای نوع </a:t>
            </a:r>
            <a:r>
              <a:rPr lang="en-US" b="1" u="sng" dirty="0" smtClean="0">
                <a:ln w="11430"/>
                <a:solidFill>
                  <a:srgbClr val="008000"/>
                </a:solidFill>
                <a:effectLst>
                  <a:outerShdw blurRad="50800" dist="39000" dir="5460000" algn="tl">
                    <a:srgbClr val="000000">
                      <a:alpha val="38000"/>
                    </a:srgbClr>
                  </a:outerShdw>
                </a:effectLst>
                <a:cs typeface="B Titr" pitchFamily="2" charset="-78"/>
              </a:rPr>
              <a:t>II</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8"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9"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graphicFrame>
        <p:nvGraphicFramePr>
          <p:cNvPr id="29702" name="Object 6"/>
          <p:cNvGraphicFramePr>
            <a:graphicFrameLocks noChangeAspect="1"/>
          </p:cNvGraphicFramePr>
          <p:nvPr/>
        </p:nvGraphicFramePr>
        <p:xfrm>
          <a:off x="2116138" y="3727450"/>
          <a:ext cx="4022725" cy="1201738"/>
        </p:xfrm>
        <a:graphic>
          <a:graphicData uri="http://schemas.openxmlformats.org/presentationml/2006/ole">
            <mc:AlternateContent xmlns:mc="http://schemas.openxmlformats.org/markup-compatibility/2006">
              <mc:Choice xmlns:v="urn:schemas-microsoft-com:vml" Requires="v">
                <p:oleObj spid="_x0000_s215062" name="Equation" r:id="rId3" imgW="1981080" imgH="583920" progId="Equation.DSMT4">
                  <p:embed/>
                </p:oleObj>
              </mc:Choice>
              <mc:Fallback>
                <p:oleObj name="Equation" r:id="rId3" imgW="1981080" imgH="58392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6138" y="3727450"/>
                        <a:ext cx="4022725" cy="12017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comb dir="vert"/>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21"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graphicFrame>
        <p:nvGraphicFramePr>
          <p:cNvPr id="13" name="Group 110"/>
          <p:cNvGraphicFramePr>
            <a:graphicFrameLocks/>
          </p:cNvGraphicFramePr>
          <p:nvPr/>
        </p:nvGraphicFramePr>
        <p:xfrm>
          <a:off x="1600200" y="1676400"/>
          <a:ext cx="6248400" cy="5007840"/>
        </p:xfrm>
        <a:graphic>
          <a:graphicData uri="http://schemas.openxmlformats.org/drawingml/2006/table">
            <a:tbl>
              <a:tblPr>
                <a:tableStyleId>{284E427A-3D55-4303-BF80-6455036E1DE7}</a:tableStyleId>
              </a:tblPr>
              <a:tblGrid>
                <a:gridCol w="1905000">
                  <a:extLst>
                    <a:ext uri="{9D8B030D-6E8A-4147-A177-3AD203B41FA5}">
                      <a16:colId xmlns:a16="http://schemas.microsoft.com/office/drawing/2014/main" xmlns="" val="20000"/>
                    </a:ext>
                  </a:extLst>
                </a:gridCol>
                <a:gridCol w="1447800">
                  <a:extLst>
                    <a:ext uri="{9D8B030D-6E8A-4147-A177-3AD203B41FA5}">
                      <a16:colId xmlns:a16="http://schemas.microsoft.com/office/drawing/2014/main" xmlns="" val="20001"/>
                    </a:ext>
                  </a:extLst>
                </a:gridCol>
                <a:gridCol w="1600200">
                  <a:extLst>
                    <a:ext uri="{9D8B030D-6E8A-4147-A177-3AD203B41FA5}">
                      <a16:colId xmlns:a16="http://schemas.microsoft.com/office/drawing/2014/main" xmlns="" val="20002"/>
                    </a:ext>
                  </a:extLst>
                </a:gridCol>
                <a:gridCol w="1295400">
                  <a:extLst>
                    <a:ext uri="{9D8B030D-6E8A-4147-A177-3AD203B41FA5}">
                      <a16:colId xmlns:a16="http://schemas.microsoft.com/office/drawing/2014/main" xmlns="" val="20003"/>
                    </a:ext>
                  </a:extLst>
                </a:gridCol>
              </a:tblGrid>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defRPr/>
                      </a:pPr>
                      <a:r>
                        <a:rPr kumimoji="0" lang="fa-IR" sz="1600" b="1" u="none" strike="noStrike" cap="none" normalizeH="0" baseline="0" dirty="0" smtClean="0">
                          <a:ln>
                            <a:noFill/>
                          </a:ln>
                          <a:effectLst/>
                          <a:cs typeface="B Nazanin" pitchFamily="2" charset="-78"/>
                        </a:rPr>
                        <a:t>تعداد نقص مشاهده شده در واحد محصول </a:t>
                      </a:r>
                      <a:r>
                        <a:rPr kumimoji="0" lang="en-US" sz="1400" b="1" u="none" strike="noStrike" kern="1200" cap="none" normalizeH="0" baseline="0" dirty="0" err="1" smtClean="0">
                          <a:ln>
                            <a:noFill/>
                          </a:ln>
                          <a:solidFill>
                            <a:schemeClr val="dk1"/>
                          </a:solidFill>
                          <a:effectLst/>
                          <a:latin typeface="+mn-lt"/>
                          <a:ea typeface="+mn-ea"/>
                          <a:cs typeface="B Nazanin" pitchFamily="2" charset="-78"/>
                        </a:rPr>
                        <a:t>Ui</a:t>
                      </a:r>
                      <a:endParaRPr kumimoji="0" lang="en-US" sz="1400" b="1" u="none" strike="noStrike" kern="1200" cap="none" normalizeH="0" baseline="0" dirty="0" smtClean="0">
                        <a:ln>
                          <a:noFill/>
                        </a:ln>
                        <a:solidFill>
                          <a:schemeClr val="dk1"/>
                        </a:solidFill>
                        <a:effectLst/>
                        <a:latin typeface="+mn-lt"/>
                        <a:ea typeface="+mn-ea"/>
                        <a:cs typeface="B Nazanin"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1" u="none" strike="noStrike" cap="none" normalizeH="0" baseline="0" dirty="0" smtClean="0">
                          <a:ln>
                            <a:noFill/>
                          </a:ln>
                          <a:effectLst/>
                          <a:cs typeface="B Nazanin" pitchFamily="2" charset="-78"/>
                        </a:rPr>
                        <a:t>تعداد نقص مشاهده شده </a:t>
                      </a:r>
                      <a:r>
                        <a:rPr kumimoji="0" lang="en-US" sz="1600" b="1" u="none" strike="noStrike" kern="1200" cap="none" normalizeH="0" baseline="0" dirty="0" err="1" smtClean="0">
                          <a:ln>
                            <a:noFill/>
                          </a:ln>
                          <a:solidFill>
                            <a:schemeClr val="dk1"/>
                          </a:solidFill>
                          <a:effectLst/>
                          <a:latin typeface="+mn-lt"/>
                          <a:ea typeface="+mn-ea"/>
                          <a:cs typeface="B Nazanin" pitchFamily="2" charset="-78"/>
                        </a:rPr>
                        <a:t>Ci</a:t>
                      </a:r>
                      <a:endParaRPr kumimoji="0" lang="en-US" sz="1600" b="1" u="none" strike="noStrike" kern="1200" cap="none" normalizeH="0" baseline="0" dirty="0" smtClean="0">
                        <a:ln>
                          <a:noFill/>
                        </a:ln>
                        <a:solidFill>
                          <a:schemeClr val="dk1"/>
                        </a:solidFill>
                        <a:effectLst/>
                        <a:latin typeface="+mn-lt"/>
                        <a:ea typeface="+mn-ea"/>
                        <a:cs typeface="B Nazanin"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1" u="none" strike="noStrike" cap="none" normalizeH="0" baseline="0" dirty="0" smtClean="0">
                          <a:ln>
                            <a:noFill/>
                          </a:ln>
                          <a:effectLst/>
                          <a:cs typeface="B Nazanin" pitchFamily="2" charset="-78"/>
                        </a:rPr>
                        <a:t>اندازه نمونه </a:t>
                      </a:r>
                      <a:r>
                        <a:rPr kumimoji="0" lang="en-US" sz="1600" b="1" u="none" strike="noStrike" kern="1200" cap="none" normalizeH="0" baseline="0" dirty="0" smtClean="0">
                          <a:ln>
                            <a:noFill/>
                          </a:ln>
                          <a:solidFill>
                            <a:schemeClr val="dk1"/>
                          </a:solidFill>
                          <a:effectLst/>
                          <a:latin typeface="+mn-lt"/>
                          <a:ea typeface="+mn-ea"/>
                          <a:cs typeface="B Nazanin" pitchFamily="2" charset="-78"/>
                        </a:rPr>
                        <a:t>n</a:t>
                      </a:r>
                      <a:r>
                        <a:rPr kumimoji="0" lang="fa-IR" sz="1800" b="1" u="none" strike="noStrike" cap="none" normalizeH="0" baseline="0" dirty="0" smtClean="0">
                          <a:ln>
                            <a:noFill/>
                          </a:ln>
                          <a:effectLst/>
                          <a:cs typeface="B Nazanin" pitchFamily="2" charset="-78"/>
                        </a:rPr>
                        <a:t> (تعداد بازرسی)</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1" u="none" strike="noStrike" cap="none" normalizeH="0" baseline="0" dirty="0" smtClean="0">
                          <a:ln>
                            <a:noFill/>
                          </a:ln>
                          <a:effectLst/>
                          <a:cs typeface="B Nazanin" pitchFamily="2" charset="-78"/>
                        </a:rPr>
                        <a:t>شماره نمونه</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extLst>
                  <a:ext uri="{0D108BD9-81ED-4DB2-BD59-A6C34878D82A}">
                    <a16:rowId xmlns:a16="http://schemas.microsoft.com/office/drawing/2014/main" xmlns="" val="10000"/>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2.7</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134</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1</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1"/>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3.1</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156</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2</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2"/>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3</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148</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3</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3"/>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1.9</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96</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4</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4"/>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2.3</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115</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5</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5"/>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u="none" strike="noStrike" cap="none" normalizeH="0" baseline="0" dirty="0" smtClean="0">
                          <a:ln>
                            <a:noFill/>
                          </a:ln>
                          <a:effectLst/>
                        </a:rPr>
                        <a:t>.</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defRPr/>
                      </a:pPr>
                      <a:r>
                        <a:rPr kumimoji="0" lang="fa-IR" sz="1800" u="none" strike="noStrike" cap="none" normalizeH="0" baseline="0" dirty="0" smtClean="0">
                          <a:ln>
                            <a:noFill/>
                          </a:ln>
                          <a:effectLst/>
                        </a:rPr>
                        <a:t>0</a:t>
                      </a:r>
                      <a:endParaRPr kumimoji="0" lang="en-US" sz="1800" u="none" strike="noStrike" cap="none" normalizeH="0" baseline="0" dirty="0" smtClean="0">
                        <a:ln>
                          <a:noFill/>
                        </a:ln>
                        <a:effectLst/>
                      </a:endParaRP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0</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0</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6"/>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2.8</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139</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u="none" strike="noStrike" cap="none" normalizeH="0" baseline="0" dirty="0" smtClean="0">
                          <a:ln>
                            <a:noFill/>
                          </a:ln>
                          <a:effectLst/>
                        </a:rPr>
                        <a:t>m</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7"/>
                  </a:ext>
                </a:extLst>
              </a:tr>
            </a:tbl>
          </a:graphicData>
        </a:graphic>
      </p:graphicFrame>
      <p:sp>
        <p:nvSpPr>
          <p:cNvPr id="14" name="Rectangle 2"/>
          <p:cNvSpPr txBox="1">
            <a:spLocks noChangeArrowheads="1"/>
          </p:cNvSpPr>
          <p:nvPr/>
        </p:nvSpPr>
        <p:spPr bwMode="auto">
          <a:xfrm>
            <a:off x="533400" y="990600"/>
            <a:ext cx="80772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rtl="1" eaLnBrk="0" hangingPunct="0">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تعداد نقص در واحد محصول (</a:t>
            </a:r>
            <a:r>
              <a:rPr lang="en-US" b="1" u="sng" dirty="0" smtClean="0">
                <a:ln w="11430"/>
                <a:solidFill>
                  <a:srgbClr val="008000"/>
                </a:solidFill>
                <a:effectLst>
                  <a:outerShdw blurRad="50800" dist="39000" dir="5460000" algn="tl">
                    <a:srgbClr val="000000">
                      <a:alpha val="38000"/>
                    </a:srgbClr>
                  </a:outerShdw>
                </a:effectLst>
                <a:cs typeface="B Titr" pitchFamily="2" charset="-78"/>
              </a:rPr>
              <a:t>U</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–فرم جمع آوری داده ها</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Tree>
  </p:cSld>
  <p:clrMapOvr>
    <a:masterClrMapping/>
  </p:clrMapOvr>
  <p:transition spd="slow">
    <p:blinds/>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61" name="Rectangle 13"/>
          <p:cNvSpPr>
            <a:spLocks noChangeArrowheads="1"/>
          </p:cNvSpPr>
          <p:nvPr/>
        </p:nvSpPr>
        <p:spPr bwMode="auto">
          <a:xfrm>
            <a:off x="85344" y="1600200"/>
            <a:ext cx="8894064" cy="5001768"/>
          </a:xfrm>
          <a:prstGeom prst="rect">
            <a:avLst/>
          </a:prstGeom>
          <a:noFill/>
          <a:ln w="9525">
            <a:noFill/>
            <a:miter lim="800000"/>
            <a:headEnd/>
            <a:tailEnd/>
          </a:ln>
          <a:effectLst/>
        </p:spPr>
        <p:txBody>
          <a:bodyPr/>
          <a:lstStyle/>
          <a:p>
            <a:pPr marL="812800" indent="-812800" algn="just" rtl="1">
              <a:lnSpc>
                <a:spcPct val="150000"/>
              </a:lnSpc>
              <a:spcBef>
                <a:spcPct val="20000"/>
              </a:spcBef>
              <a:buClr>
                <a:schemeClr val="accent2"/>
              </a:buClr>
              <a:buFont typeface="Wingdings" pitchFamily="2" charset="2"/>
              <a:buNone/>
            </a:pPr>
            <a:r>
              <a:rPr lang="fa-IR" dirty="0" smtClean="0">
                <a:solidFill>
                  <a:srgbClr val="000000"/>
                </a:solidFill>
                <a:cs typeface="B Nazanin" pitchFamily="2" charset="-78"/>
              </a:rPr>
              <a:t>اين </a:t>
            </a:r>
            <a:r>
              <a:rPr lang="fa-IR" dirty="0">
                <a:solidFill>
                  <a:srgbClr val="000000"/>
                </a:solidFill>
                <a:cs typeface="B Nazanin" pitchFamily="2" charset="-78"/>
              </a:rPr>
              <a:t>نمودار درست همانند نمودار </a:t>
            </a:r>
            <a:r>
              <a:rPr lang="en-US" dirty="0">
                <a:solidFill>
                  <a:srgbClr val="000000"/>
                </a:solidFill>
                <a:cs typeface="B Nazanin" pitchFamily="2" charset="-78"/>
              </a:rPr>
              <a:t>c</a:t>
            </a:r>
            <a:r>
              <a:rPr lang="fa-IR" dirty="0">
                <a:solidFill>
                  <a:srgbClr val="000000"/>
                </a:solidFill>
                <a:cs typeface="B Nazanin" pitchFamily="2" charset="-78"/>
              </a:rPr>
              <a:t> است؛ با اين تفاوت كه </a:t>
            </a:r>
            <a:r>
              <a:rPr lang="fa-IR" dirty="0" smtClean="0">
                <a:solidFill>
                  <a:srgbClr val="000000"/>
                </a:solidFill>
                <a:cs typeface="B Nazanin" pitchFamily="2" charset="-78"/>
              </a:rPr>
              <a:t>اندازه نمونه </a:t>
            </a:r>
            <a:r>
              <a:rPr lang="fa-IR" dirty="0">
                <a:solidFill>
                  <a:srgbClr val="000000"/>
                </a:solidFill>
                <a:cs typeface="B Nazanin" pitchFamily="2" charset="-78"/>
              </a:rPr>
              <a:t>در هر زيرگروه </a:t>
            </a:r>
            <a:r>
              <a:rPr lang="fa-IR" dirty="0" smtClean="0">
                <a:solidFill>
                  <a:srgbClr val="000000"/>
                </a:solidFill>
                <a:cs typeface="B Nazanin" pitchFamily="2" charset="-78"/>
              </a:rPr>
              <a:t>مي‌تواند متغير </a:t>
            </a:r>
            <a:r>
              <a:rPr lang="fa-IR" dirty="0">
                <a:solidFill>
                  <a:srgbClr val="000000"/>
                </a:solidFill>
                <a:cs typeface="B Nazanin" pitchFamily="2" charset="-78"/>
              </a:rPr>
              <a:t>باشد و تعداد عيب در واحد محصول بررسي مي‌شود</a:t>
            </a:r>
            <a:r>
              <a:rPr lang="fa-IR" dirty="0" smtClean="0">
                <a:solidFill>
                  <a:srgbClr val="000000"/>
                </a:solidFill>
                <a:cs typeface="B Nazanin" pitchFamily="2" charset="-78"/>
              </a:rPr>
              <a:t>. اين </a:t>
            </a:r>
            <a:r>
              <a:rPr lang="fa-IR" dirty="0">
                <a:solidFill>
                  <a:srgbClr val="000000"/>
                </a:solidFill>
                <a:cs typeface="B Nazanin" pitchFamily="2" charset="-78"/>
              </a:rPr>
              <a:t>نمودار در حالت تعداد نمونه ثابت نيز كاربرد دارد.</a:t>
            </a:r>
          </a:p>
          <a:p>
            <a:pPr marL="812800" indent="-812800" algn="just" rtl="1">
              <a:lnSpc>
                <a:spcPct val="150000"/>
              </a:lnSpc>
              <a:spcBef>
                <a:spcPct val="20000"/>
              </a:spcBef>
              <a:buClr>
                <a:schemeClr val="accent2"/>
              </a:buClr>
              <a:buFont typeface="Wingdings" pitchFamily="2" charset="2"/>
              <a:buAutoNum type="arabicPeriod"/>
            </a:pPr>
            <a:r>
              <a:rPr lang="fa-IR" dirty="0" smtClean="0">
                <a:solidFill>
                  <a:srgbClr val="000000"/>
                </a:solidFill>
                <a:cs typeface="B Nazanin" pitchFamily="2" charset="-78"/>
              </a:rPr>
              <a:t>تعداد </a:t>
            </a:r>
            <a:r>
              <a:rPr lang="fa-IR" dirty="0">
                <a:solidFill>
                  <a:srgbClr val="000000"/>
                </a:solidFill>
                <a:cs typeface="B Nazanin" pitchFamily="2" charset="-78"/>
              </a:rPr>
              <a:t>20 گروه 1 تا 5 تايي مي‌گيريم</a:t>
            </a:r>
          </a:p>
          <a:p>
            <a:pPr marL="812800" indent="-812800" algn="just" rtl="1">
              <a:lnSpc>
                <a:spcPct val="150000"/>
              </a:lnSpc>
              <a:spcBef>
                <a:spcPct val="20000"/>
              </a:spcBef>
              <a:buClr>
                <a:schemeClr val="accent2"/>
              </a:buClr>
              <a:buFont typeface="Wingdings" pitchFamily="2" charset="2"/>
              <a:buAutoNum type="arabicPeriod"/>
            </a:pPr>
            <a:r>
              <a:rPr lang="fa-IR" dirty="0">
                <a:solidFill>
                  <a:srgbClr val="000000"/>
                </a:solidFill>
                <a:cs typeface="B Nazanin" pitchFamily="2" charset="-78"/>
              </a:rPr>
              <a:t>تعداد نقص‌ها را در هر واحد كالاي </a:t>
            </a:r>
            <a:r>
              <a:rPr lang="en-US" dirty="0" err="1">
                <a:solidFill>
                  <a:srgbClr val="000000"/>
                </a:solidFill>
                <a:cs typeface="B Nazanin" pitchFamily="2" charset="-78"/>
              </a:rPr>
              <a:t>i</a:t>
            </a:r>
            <a:r>
              <a:rPr lang="fa-IR" dirty="0">
                <a:solidFill>
                  <a:srgbClr val="000000"/>
                </a:solidFill>
                <a:cs typeface="B Nazanin" pitchFamily="2" charset="-78"/>
              </a:rPr>
              <a:t> مي‌شماريم و آنرا   </a:t>
            </a:r>
            <a:r>
              <a:rPr lang="en-US" dirty="0">
                <a:solidFill>
                  <a:srgbClr val="000000"/>
                </a:solidFill>
                <a:cs typeface="B Nazanin" pitchFamily="2" charset="-78"/>
              </a:rPr>
              <a:t>U </a:t>
            </a:r>
            <a:r>
              <a:rPr lang="en-US" dirty="0" err="1">
                <a:solidFill>
                  <a:srgbClr val="000000"/>
                </a:solidFill>
                <a:cs typeface="B Nazanin" pitchFamily="2" charset="-78"/>
              </a:rPr>
              <a:t>i</a:t>
            </a:r>
            <a:r>
              <a:rPr lang="fa-IR" dirty="0">
                <a:solidFill>
                  <a:srgbClr val="000000"/>
                </a:solidFill>
                <a:cs typeface="B Nazanin" pitchFamily="2" charset="-78"/>
              </a:rPr>
              <a:t>   مي ناميم.</a:t>
            </a:r>
          </a:p>
          <a:p>
            <a:pPr marL="812800" indent="-812800" algn="just" rtl="1">
              <a:lnSpc>
                <a:spcPct val="150000"/>
              </a:lnSpc>
              <a:spcBef>
                <a:spcPct val="20000"/>
              </a:spcBef>
              <a:buClr>
                <a:schemeClr val="accent2"/>
              </a:buClr>
              <a:buFont typeface="Wingdings" pitchFamily="2" charset="2"/>
              <a:buAutoNum type="arabicPeriod"/>
            </a:pPr>
            <a:r>
              <a:rPr lang="fa-IR" dirty="0">
                <a:solidFill>
                  <a:srgbClr val="000000"/>
                </a:solidFill>
                <a:cs typeface="B Nazanin" pitchFamily="2" charset="-78"/>
              </a:rPr>
              <a:t>محاسبات ذيل را انجام مي دهيم و نمودار را رسم مي‌كنيم</a:t>
            </a:r>
            <a:r>
              <a:rPr lang="fa-IR" dirty="0" smtClean="0">
                <a:solidFill>
                  <a:srgbClr val="000000"/>
                </a:solidFill>
                <a:cs typeface="B Nazanin" pitchFamily="2" charset="-78"/>
              </a:rPr>
              <a:t>.</a:t>
            </a:r>
            <a:endParaRPr lang="en-US" dirty="0" smtClean="0">
              <a:solidFill>
                <a:srgbClr val="000000"/>
              </a:solidFill>
              <a:cs typeface="B Nazanin" pitchFamily="2" charset="-78"/>
            </a:endParaRPr>
          </a:p>
          <a:p>
            <a:pPr marL="812800" indent="-812800" algn="just" rtl="1">
              <a:spcBef>
                <a:spcPct val="20000"/>
              </a:spcBef>
              <a:buClr>
                <a:schemeClr val="accent2"/>
              </a:buClr>
              <a:buFont typeface="Wingdings" pitchFamily="2" charset="2"/>
              <a:buAutoNum type="arabicPeriod"/>
            </a:pPr>
            <a:endParaRPr lang="en-US" dirty="0" smtClean="0">
              <a:solidFill>
                <a:srgbClr val="000000"/>
              </a:solidFill>
              <a:cs typeface="B Nazanin" pitchFamily="2" charset="-78"/>
            </a:endParaRPr>
          </a:p>
          <a:p>
            <a:pPr marL="812800" indent="-812800" algn="just" rtl="1">
              <a:spcBef>
                <a:spcPts val="0"/>
              </a:spcBef>
              <a:buClr>
                <a:schemeClr val="accent2"/>
              </a:buClr>
              <a:buFont typeface="Wingdings" pitchFamily="2" charset="2"/>
              <a:buAutoNum type="arabicPeriod"/>
            </a:pPr>
            <a:endParaRPr lang="en-US" dirty="0" smtClean="0">
              <a:solidFill>
                <a:srgbClr val="000000"/>
              </a:solidFill>
              <a:cs typeface="B Nazanin" pitchFamily="2" charset="-78"/>
            </a:endParaRPr>
          </a:p>
          <a:p>
            <a:pPr marL="609600" indent="-609600" algn="just" rtl="1">
              <a:lnSpc>
                <a:spcPct val="130000"/>
              </a:lnSpc>
              <a:spcBef>
                <a:spcPct val="20000"/>
              </a:spcBef>
              <a:buClr>
                <a:schemeClr val="accent2"/>
              </a:buClr>
              <a:buFont typeface="+mj-lt"/>
              <a:buAutoNum type="arabicPeriod"/>
            </a:pPr>
            <a:r>
              <a:rPr lang="fa-IR" dirty="0" smtClean="0">
                <a:solidFill>
                  <a:srgbClr val="000000"/>
                </a:solidFill>
                <a:cs typeface="B Nazanin" pitchFamily="2" charset="-78"/>
              </a:rPr>
              <a:t>نقاط ترسمی (اعداد ستون </a:t>
            </a:r>
            <a:r>
              <a:rPr lang="en-US" dirty="0" err="1" smtClean="0">
                <a:solidFill>
                  <a:srgbClr val="000000"/>
                </a:solidFill>
                <a:cs typeface="B Nazanin" pitchFamily="2" charset="-78"/>
              </a:rPr>
              <a:t>Ui</a:t>
            </a:r>
            <a:r>
              <a:rPr lang="fa-IR" dirty="0" smtClean="0">
                <a:solidFill>
                  <a:srgbClr val="000000"/>
                </a:solidFill>
                <a:cs typeface="B Nazanin" pitchFamily="2" charset="-78"/>
              </a:rPr>
              <a:t>) را در نمودار مشخص و آنها را به یکدیگر وصل می کنیم.</a:t>
            </a:r>
          </a:p>
        </p:txBody>
      </p:sp>
      <p:sp>
        <p:nvSpPr>
          <p:cNvPr id="7"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8"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9" name="Rectangle 2"/>
          <p:cNvSpPr txBox="1">
            <a:spLocks noChangeArrowheads="1"/>
          </p:cNvSpPr>
          <p:nvPr/>
        </p:nvSpPr>
        <p:spPr bwMode="auto">
          <a:xfrm>
            <a:off x="76200" y="914400"/>
            <a:ext cx="8991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rtl="1" eaLnBrk="0" hangingPunct="0">
              <a:defRPr/>
            </a:pPr>
            <a:r>
              <a:rPr lang="fa-IR" sz="2300"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تعداد نقص در واحد محصول (</a:t>
            </a:r>
            <a:r>
              <a:rPr lang="en-US" sz="2300" b="1" u="sng" dirty="0" smtClean="0">
                <a:ln w="11430"/>
                <a:solidFill>
                  <a:srgbClr val="008000"/>
                </a:solidFill>
                <a:effectLst>
                  <a:outerShdw blurRad="50800" dist="39000" dir="5460000" algn="tl">
                    <a:srgbClr val="000000">
                      <a:alpha val="38000"/>
                    </a:srgbClr>
                  </a:outerShdw>
                </a:effectLst>
                <a:cs typeface="B Titr" pitchFamily="2" charset="-78"/>
              </a:rPr>
              <a:t>U</a:t>
            </a:r>
            <a:r>
              <a:rPr lang="fa-IR" sz="2300" b="1" u="sng" dirty="0" smtClean="0">
                <a:ln w="11430"/>
                <a:solidFill>
                  <a:srgbClr val="008000"/>
                </a:solidFill>
                <a:effectLst>
                  <a:outerShdw blurRad="50800" dist="39000" dir="5460000" algn="tl">
                    <a:srgbClr val="000000">
                      <a:alpha val="38000"/>
                    </a:srgbClr>
                  </a:outerShdw>
                </a:effectLst>
                <a:cs typeface="B Titr" pitchFamily="2" charset="-78"/>
              </a:rPr>
              <a:t>)</a:t>
            </a:r>
            <a:r>
              <a:rPr lang="en-US" sz="2300"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sz="2300" b="1" u="sng" dirty="0" smtClean="0">
                <a:ln w="11430"/>
                <a:solidFill>
                  <a:srgbClr val="008000"/>
                </a:solidFill>
                <a:effectLst>
                  <a:outerShdw blurRad="50800" dist="39000" dir="5460000" algn="tl">
                    <a:srgbClr val="000000">
                      <a:alpha val="38000"/>
                    </a:srgbClr>
                  </a:outerShdw>
                </a:effectLst>
                <a:cs typeface="B Titr" pitchFamily="2" charset="-78"/>
              </a:rPr>
              <a:t>–محاسبه خط مرکزی و حدود کنترل</a:t>
            </a:r>
            <a:endParaRPr lang="en-US" sz="2300" b="1" u="sng" dirty="0">
              <a:ln w="11430"/>
              <a:solidFill>
                <a:srgbClr val="008000"/>
              </a:solidFill>
              <a:effectLst>
                <a:outerShdw blurRad="50800" dist="39000" dir="5460000" algn="tl">
                  <a:srgbClr val="000000">
                    <a:alpha val="38000"/>
                  </a:srgbClr>
                </a:outerShdw>
              </a:effectLst>
              <a:cs typeface="B Titr" pitchFamily="2" charset="-78"/>
            </a:endParaRPr>
          </a:p>
        </p:txBody>
      </p:sp>
      <p:graphicFrame>
        <p:nvGraphicFramePr>
          <p:cNvPr id="32773" name="Object 5"/>
          <p:cNvGraphicFramePr>
            <a:graphicFrameLocks noChangeAspect="1"/>
          </p:cNvGraphicFramePr>
          <p:nvPr/>
        </p:nvGraphicFramePr>
        <p:xfrm>
          <a:off x="533400" y="5368925"/>
          <a:ext cx="1812925" cy="614363"/>
        </p:xfrm>
        <a:graphic>
          <a:graphicData uri="http://schemas.openxmlformats.org/presentationml/2006/ole">
            <mc:AlternateContent xmlns:mc="http://schemas.openxmlformats.org/markup-compatibility/2006">
              <mc:Choice xmlns:v="urn:schemas-microsoft-com:vml" Requires="v">
                <p:oleObj spid="_x0000_s32833" name="Equation" r:id="rId3" imgW="1028520" imgH="431640" progId="Equation.3">
                  <p:embed/>
                </p:oleObj>
              </mc:Choice>
              <mc:Fallback>
                <p:oleObj name="Equation" r:id="rId3" imgW="1028520" imgH="431640" progId="Equation.3">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5368925"/>
                        <a:ext cx="1812925" cy="614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774" name="Object 6"/>
          <p:cNvGraphicFramePr>
            <a:graphicFrameLocks noChangeAspect="1"/>
          </p:cNvGraphicFramePr>
          <p:nvPr/>
        </p:nvGraphicFramePr>
        <p:xfrm>
          <a:off x="5867400" y="5410200"/>
          <a:ext cx="2286000" cy="482820"/>
        </p:xfrm>
        <a:graphic>
          <a:graphicData uri="http://schemas.openxmlformats.org/presentationml/2006/ole">
            <mc:AlternateContent xmlns:mc="http://schemas.openxmlformats.org/markup-compatibility/2006">
              <mc:Choice xmlns:v="urn:schemas-microsoft-com:vml" Requires="v">
                <p:oleObj spid="_x0000_s32834" name="Equation" r:id="rId5" imgW="1307880" imgH="279360" progId="Equation.3">
                  <p:embed/>
                </p:oleObj>
              </mc:Choice>
              <mc:Fallback>
                <p:oleObj name="Equation" r:id="rId5" imgW="1307880" imgH="279360" progId="Equation.3">
                  <p:embed/>
                  <p:pic>
                    <p:nvPicPr>
                      <p:cNvPr id="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7400" y="5410200"/>
                        <a:ext cx="2286000" cy="4828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775" name="Object 7"/>
          <p:cNvGraphicFramePr>
            <a:graphicFrameLocks noChangeAspect="1"/>
          </p:cNvGraphicFramePr>
          <p:nvPr/>
        </p:nvGraphicFramePr>
        <p:xfrm>
          <a:off x="2971800" y="5334000"/>
          <a:ext cx="2362200" cy="549074"/>
        </p:xfrm>
        <a:graphic>
          <a:graphicData uri="http://schemas.openxmlformats.org/presentationml/2006/ole">
            <mc:AlternateContent xmlns:mc="http://schemas.openxmlformats.org/markup-compatibility/2006">
              <mc:Choice xmlns:v="urn:schemas-microsoft-com:vml" Requires="v">
                <p:oleObj spid="_x0000_s32835" name="Equation" r:id="rId7" imgW="1282680" imgH="279360" progId="Equation.3">
                  <p:embed/>
                </p:oleObj>
              </mc:Choice>
              <mc:Fallback>
                <p:oleObj name="Equation" r:id="rId7" imgW="1282680" imgH="279360" progId="Equation.3">
                  <p:embed/>
                  <p:pic>
                    <p:nvPicPr>
                      <p:cNvPr id="0"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71800" y="5334000"/>
                        <a:ext cx="2362200" cy="5490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comb dir="vert"/>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5986" name="Object 2"/>
          <p:cNvGraphicFramePr>
            <a:graphicFrameLocks noChangeAspect="1"/>
          </p:cNvGraphicFramePr>
          <p:nvPr/>
        </p:nvGraphicFramePr>
        <p:xfrm>
          <a:off x="4519246" y="3319463"/>
          <a:ext cx="105508" cy="215900"/>
        </p:xfrm>
        <a:graphic>
          <a:graphicData uri="http://schemas.openxmlformats.org/presentationml/2006/ole">
            <mc:AlternateContent xmlns:mc="http://schemas.openxmlformats.org/markup-compatibility/2006">
              <mc:Choice xmlns:v="urn:schemas-microsoft-com:vml" Requires="v">
                <p:oleObj spid="_x0000_s33814" name="Equation" r:id="rId3" imgW="114120" imgH="215640" progId="Equation.3">
                  <p:embed/>
                </p:oleObj>
              </mc:Choice>
              <mc:Fallback>
                <p:oleObj name="Equation" r:id="rId3" imgW="114120" imgH="2156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9246" y="3319463"/>
                        <a:ext cx="105508"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25993" name="Picture 9" descr="X28"/>
          <p:cNvPicPr>
            <a:picLocks noChangeAspect="1" noChangeArrowheads="1"/>
          </p:cNvPicPr>
          <p:nvPr/>
        </p:nvPicPr>
        <p:blipFill>
          <a:blip r:embed="rId5"/>
          <a:srcRect/>
          <a:stretch>
            <a:fillRect/>
          </a:stretch>
        </p:blipFill>
        <p:spPr bwMode="auto">
          <a:xfrm>
            <a:off x="152400" y="1524000"/>
            <a:ext cx="4495800" cy="5319600"/>
          </a:xfrm>
          <a:prstGeom prst="rect">
            <a:avLst/>
          </a:prstGeom>
          <a:noFill/>
          <a:ln w="9525">
            <a:noFill/>
            <a:miter lim="800000"/>
            <a:headEnd/>
            <a:tailEnd/>
          </a:ln>
        </p:spPr>
      </p:pic>
      <p:sp>
        <p:nvSpPr>
          <p:cNvPr id="7"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8"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9" name="Rectangle 2"/>
          <p:cNvSpPr txBox="1">
            <a:spLocks noChangeArrowheads="1"/>
          </p:cNvSpPr>
          <p:nvPr/>
        </p:nvSpPr>
        <p:spPr bwMode="auto">
          <a:xfrm>
            <a:off x="76200" y="914400"/>
            <a:ext cx="8991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rtl="1" eaLnBrk="0" hangingPunct="0">
              <a:defRPr/>
            </a:pPr>
            <a:r>
              <a:rPr lang="fa-IR" sz="2300"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تعداد نقص در واحد محصول (</a:t>
            </a:r>
            <a:r>
              <a:rPr lang="en-US" sz="2300" b="1" u="sng" dirty="0" smtClean="0">
                <a:ln w="11430"/>
                <a:solidFill>
                  <a:srgbClr val="008000"/>
                </a:solidFill>
                <a:effectLst>
                  <a:outerShdw blurRad="50800" dist="39000" dir="5460000" algn="tl">
                    <a:srgbClr val="000000">
                      <a:alpha val="38000"/>
                    </a:srgbClr>
                  </a:outerShdw>
                </a:effectLst>
                <a:cs typeface="B Titr" pitchFamily="2" charset="-78"/>
              </a:rPr>
              <a:t>U</a:t>
            </a:r>
            <a:r>
              <a:rPr lang="fa-IR" sz="2300" b="1" u="sng" dirty="0" smtClean="0">
                <a:ln w="11430"/>
                <a:solidFill>
                  <a:srgbClr val="008000"/>
                </a:solidFill>
                <a:effectLst>
                  <a:outerShdw blurRad="50800" dist="39000" dir="5460000" algn="tl">
                    <a:srgbClr val="000000">
                      <a:alpha val="38000"/>
                    </a:srgbClr>
                  </a:outerShdw>
                </a:effectLst>
                <a:cs typeface="B Titr" pitchFamily="2" charset="-78"/>
              </a:rPr>
              <a:t>)</a:t>
            </a:r>
            <a:r>
              <a:rPr lang="en-US" sz="2300"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sz="2300" b="1" u="sng" dirty="0" smtClean="0">
                <a:ln w="11430"/>
                <a:solidFill>
                  <a:srgbClr val="008000"/>
                </a:solidFill>
                <a:effectLst>
                  <a:outerShdw blurRad="50800" dist="39000" dir="5460000" algn="tl">
                    <a:srgbClr val="000000">
                      <a:alpha val="38000"/>
                    </a:srgbClr>
                  </a:outerShdw>
                </a:effectLst>
                <a:cs typeface="B Titr" pitchFamily="2" charset="-78"/>
              </a:rPr>
              <a:t>– رسم در </a:t>
            </a:r>
            <a:r>
              <a:rPr lang="en-US" sz="2300" b="1" u="sng" dirty="0" smtClean="0">
                <a:ln w="11430"/>
                <a:solidFill>
                  <a:srgbClr val="008000"/>
                </a:solidFill>
                <a:effectLst>
                  <a:outerShdw blurRad="50800" dist="39000" dir="5460000" algn="tl">
                    <a:srgbClr val="000000">
                      <a:alpha val="38000"/>
                    </a:srgbClr>
                  </a:outerShdw>
                </a:effectLst>
                <a:cs typeface="B Titr" pitchFamily="2" charset="-78"/>
              </a:rPr>
              <a:t>MINITAB</a:t>
            </a:r>
            <a:endParaRPr lang="en-US" sz="2300"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10" name="Rectangle 3"/>
          <p:cNvSpPr>
            <a:spLocks noChangeArrowheads="1"/>
          </p:cNvSpPr>
          <p:nvPr/>
        </p:nvSpPr>
        <p:spPr bwMode="auto">
          <a:xfrm>
            <a:off x="4343400" y="1752600"/>
            <a:ext cx="4648200" cy="4343400"/>
          </a:xfrm>
          <a:prstGeom prst="rect">
            <a:avLst/>
          </a:prstGeom>
          <a:noFill/>
          <a:ln w="9525">
            <a:noFill/>
            <a:miter lim="800000"/>
            <a:headEnd/>
            <a:tailEnd/>
          </a:ln>
          <a:effectLst/>
        </p:spPr>
        <p:txBody>
          <a:bodyPr/>
          <a:lstStyle/>
          <a:p>
            <a:pPr marL="609600" indent="-609600" algn="r" rtl="1">
              <a:lnSpc>
                <a:spcPct val="150000"/>
              </a:lnSpc>
              <a:spcBef>
                <a:spcPct val="20000"/>
              </a:spcBef>
              <a:buClr>
                <a:schemeClr val="accent2"/>
              </a:buClr>
              <a:buFont typeface="Wingdings" pitchFamily="2" charset="2"/>
              <a:buAutoNum type="arabicPeriod"/>
            </a:pPr>
            <a:r>
              <a:rPr lang="fa-IR" sz="2400" dirty="0">
                <a:solidFill>
                  <a:srgbClr val="000000"/>
                </a:solidFill>
                <a:cs typeface="B Nazanin" pitchFamily="2" charset="-78"/>
              </a:rPr>
              <a:t>داده ها ي جمع آوري شده از مشخصه كيفي مورد نظر را بصورت مرتب دريك ستون وارد مي كنيم.</a:t>
            </a:r>
          </a:p>
          <a:p>
            <a:pPr marL="609600" indent="-609600" algn="r" rtl="1">
              <a:lnSpc>
                <a:spcPct val="150000"/>
              </a:lnSpc>
              <a:spcBef>
                <a:spcPct val="20000"/>
              </a:spcBef>
              <a:buClr>
                <a:schemeClr val="accent2"/>
              </a:buClr>
              <a:buFont typeface="Wingdings" pitchFamily="2" charset="2"/>
              <a:buAutoNum type="arabicPeriod" startAt="2"/>
            </a:pPr>
            <a:r>
              <a:rPr lang="fa-IR" sz="2400" dirty="0" smtClean="0">
                <a:solidFill>
                  <a:srgbClr val="000000"/>
                </a:solidFill>
                <a:cs typeface="B Nazanin" pitchFamily="2" charset="-78"/>
              </a:rPr>
              <a:t>سپس </a:t>
            </a:r>
            <a:r>
              <a:rPr lang="fa-IR" sz="2400" dirty="0">
                <a:solidFill>
                  <a:srgbClr val="000000"/>
                </a:solidFill>
                <a:cs typeface="B Nazanin" pitchFamily="2" charset="-78"/>
              </a:rPr>
              <a:t>بصورت ذيل عمل مي كنيم :</a:t>
            </a:r>
          </a:p>
          <a:p>
            <a:pPr marL="609600" indent="-609600" algn="r" rtl="1">
              <a:lnSpc>
                <a:spcPct val="150000"/>
              </a:lnSpc>
              <a:spcBef>
                <a:spcPct val="20000"/>
              </a:spcBef>
              <a:buClr>
                <a:srgbClr val="FF0000"/>
              </a:buClr>
            </a:pPr>
            <a:r>
              <a:rPr lang="fa-IR" dirty="0" smtClean="0">
                <a:solidFill>
                  <a:srgbClr val="000000"/>
                </a:solidFill>
                <a:cs typeface="B Nazanin" pitchFamily="2" charset="-78"/>
              </a:rPr>
              <a:t> از منوي </a:t>
            </a:r>
            <a:r>
              <a:rPr lang="en-US" dirty="0" smtClean="0">
                <a:solidFill>
                  <a:srgbClr val="000000"/>
                </a:solidFill>
                <a:cs typeface="B Nazanin" pitchFamily="2" charset="-78"/>
              </a:rPr>
              <a:t> </a:t>
            </a:r>
            <a:r>
              <a:rPr lang="en-US" sz="1800" dirty="0" smtClean="0">
                <a:solidFill>
                  <a:srgbClr val="000000"/>
                </a:solidFill>
                <a:cs typeface="B Nazanin" pitchFamily="2" charset="-78"/>
              </a:rPr>
              <a:t>STAT</a:t>
            </a:r>
            <a:endParaRPr lang="fa-IR" sz="1800" dirty="0" smtClean="0">
              <a:solidFill>
                <a:srgbClr val="000000"/>
              </a:solidFill>
              <a:cs typeface="B Nazanin" pitchFamily="2" charset="-78"/>
            </a:endParaRPr>
          </a:p>
          <a:p>
            <a:pPr marL="609600" indent="-609600" algn="r" rtl="1">
              <a:lnSpc>
                <a:spcPct val="150000"/>
              </a:lnSpc>
              <a:spcBef>
                <a:spcPct val="20000"/>
              </a:spcBef>
              <a:buClr>
                <a:srgbClr val="FF0000"/>
              </a:buClr>
            </a:pPr>
            <a:r>
              <a:rPr lang="fa-IR" dirty="0" smtClean="0">
                <a:solidFill>
                  <a:srgbClr val="000000"/>
                </a:solidFill>
                <a:cs typeface="B Nazanin" pitchFamily="2" charset="-78"/>
              </a:rPr>
              <a:t>	زیر منوی </a:t>
            </a:r>
            <a:r>
              <a:rPr lang="en-US" sz="1800" dirty="0" smtClean="0">
                <a:solidFill>
                  <a:srgbClr val="000000"/>
                </a:solidFill>
                <a:cs typeface="B Nazanin" pitchFamily="2" charset="-78"/>
              </a:rPr>
              <a:t>CONTROL</a:t>
            </a:r>
            <a:r>
              <a:rPr lang="en-US" dirty="0" smtClean="0">
                <a:solidFill>
                  <a:srgbClr val="000000"/>
                </a:solidFill>
                <a:cs typeface="B Nazanin" pitchFamily="2" charset="-78"/>
              </a:rPr>
              <a:t> </a:t>
            </a:r>
            <a:r>
              <a:rPr lang="en-US" sz="1800" dirty="0" smtClean="0">
                <a:solidFill>
                  <a:srgbClr val="000000"/>
                </a:solidFill>
                <a:cs typeface="B Nazanin" pitchFamily="2" charset="-78"/>
              </a:rPr>
              <a:t>CHART</a:t>
            </a:r>
            <a:endParaRPr lang="fa-IR" sz="1800" dirty="0" smtClean="0">
              <a:solidFill>
                <a:srgbClr val="000000"/>
              </a:solidFill>
              <a:cs typeface="B Nazanin" pitchFamily="2" charset="-78"/>
            </a:endParaRPr>
          </a:p>
          <a:p>
            <a:pPr marL="609600" indent="-609600" algn="r" rtl="1">
              <a:lnSpc>
                <a:spcPct val="150000"/>
              </a:lnSpc>
              <a:spcBef>
                <a:spcPct val="20000"/>
              </a:spcBef>
              <a:buClr>
                <a:srgbClr val="FF0000"/>
              </a:buClr>
            </a:pPr>
            <a:r>
              <a:rPr lang="fa-IR" dirty="0" smtClean="0">
                <a:solidFill>
                  <a:srgbClr val="000000"/>
                </a:solidFill>
                <a:cs typeface="B Nazanin" pitchFamily="2" charset="-78"/>
              </a:rPr>
              <a:t>		گزینه </a:t>
            </a:r>
            <a:r>
              <a:rPr lang="en-US" sz="1800" dirty="0" smtClean="0">
                <a:solidFill>
                  <a:srgbClr val="000000"/>
                </a:solidFill>
                <a:cs typeface="B Nazanin" pitchFamily="2" charset="-78"/>
              </a:rPr>
              <a:t>U</a:t>
            </a:r>
            <a:r>
              <a:rPr lang="fa-IR" dirty="0" smtClean="0">
                <a:solidFill>
                  <a:srgbClr val="000000"/>
                </a:solidFill>
                <a:cs typeface="B Nazanin" pitchFamily="2" charset="-78"/>
              </a:rPr>
              <a:t> را انتخاب مي كنيم</a:t>
            </a:r>
            <a:r>
              <a:rPr lang="en-US" dirty="0" smtClean="0">
                <a:solidFill>
                  <a:srgbClr val="000000"/>
                </a:solidFill>
                <a:cs typeface="B Nazanin" pitchFamily="2" charset="-78"/>
              </a:rPr>
              <a:t>.</a:t>
            </a:r>
            <a:endParaRPr lang="fa-IR" dirty="0" smtClean="0">
              <a:solidFill>
                <a:srgbClr val="000000"/>
              </a:solidFill>
              <a:cs typeface="B Nazanin" pitchFamily="2" charset="-78"/>
            </a:endParaRPr>
          </a:p>
        </p:txBody>
      </p:sp>
    </p:spTree>
  </p:cSld>
  <p:clrMapOvr>
    <a:masterClrMapping/>
  </p:clrMapOvr>
  <p:transition spd="slow">
    <p:comb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4"/>
          <p:cNvSpPr>
            <a:spLocks noChangeArrowheads="1"/>
          </p:cNvSpPr>
          <p:nvPr/>
        </p:nvSpPr>
        <p:spPr bwMode="auto">
          <a:xfrm>
            <a:off x="684213" y="188913"/>
            <a:ext cx="7772400" cy="606425"/>
          </a:xfrm>
          <a:prstGeom prst="rect">
            <a:avLst/>
          </a:prstGeom>
          <a:noFill/>
          <a:ln w="9525">
            <a:noFill/>
            <a:miter lim="800000"/>
            <a:headEnd/>
            <a:tailEnd/>
          </a:ln>
        </p:spPr>
        <p:txBody>
          <a:bodyPr anchor="ctr"/>
          <a:lstStyle/>
          <a:p>
            <a:pPr algn="ctr"/>
            <a:r>
              <a:rPr lang="fa-IR" sz="4800" b="1" dirty="0" smtClean="0">
                <a:solidFill>
                  <a:srgbClr val="800080"/>
                </a:solidFill>
                <a:latin typeface="Arial" charset="0"/>
                <a:cs typeface="B Titr" pitchFamily="2" charset="-78"/>
              </a:rPr>
              <a:t>کیفیت چیست؟</a:t>
            </a:r>
            <a:endParaRPr lang="en-US" sz="4800" b="1" dirty="0">
              <a:solidFill>
                <a:srgbClr val="800080"/>
              </a:solidFill>
              <a:latin typeface="Arial" charset="0"/>
              <a:cs typeface="B Titr" pitchFamily="2" charset="-78"/>
            </a:endParaRPr>
          </a:p>
        </p:txBody>
      </p:sp>
      <p:sp>
        <p:nvSpPr>
          <p:cNvPr id="7172" name="Line 5"/>
          <p:cNvSpPr>
            <a:spLocks noChangeShapeType="1"/>
          </p:cNvSpPr>
          <p:nvPr/>
        </p:nvSpPr>
        <p:spPr bwMode="auto">
          <a:xfrm flipH="1">
            <a:off x="0" y="990600"/>
            <a:ext cx="9144000" cy="0"/>
          </a:xfrm>
          <a:prstGeom prst="line">
            <a:avLst/>
          </a:prstGeom>
          <a:noFill/>
          <a:ln w="101600" cmpd="thickThin">
            <a:solidFill>
              <a:srgbClr val="800000"/>
            </a:solidFill>
            <a:round/>
            <a:headEnd/>
            <a:tailEnd/>
          </a:ln>
        </p:spPr>
        <p:txBody>
          <a:bodyPr/>
          <a:lstStyle/>
          <a:p>
            <a:endParaRPr lang="en-US"/>
          </a:p>
        </p:txBody>
      </p:sp>
      <p:grpSp>
        <p:nvGrpSpPr>
          <p:cNvPr id="5" name="Group 4"/>
          <p:cNvGrpSpPr/>
          <p:nvPr/>
        </p:nvGrpSpPr>
        <p:grpSpPr>
          <a:xfrm>
            <a:off x="6903806" y="1970158"/>
            <a:ext cx="2081940" cy="1040970"/>
            <a:chOff x="6751405" y="1742496"/>
            <a:chExt cx="2081940" cy="1040970"/>
          </a:xfrm>
        </p:grpSpPr>
        <p:sp>
          <p:nvSpPr>
            <p:cNvPr id="30" name="Rounded Rectangle 29"/>
            <p:cNvSpPr/>
            <p:nvPr/>
          </p:nvSpPr>
          <p:spPr>
            <a:xfrm>
              <a:off x="6751405" y="1742496"/>
              <a:ext cx="2081940" cy="1040970"/>
            </a:xfrm>
            <a:prstGeom prst="roundRect">
              <a:avLst>
                <a:gd name="adj" fmla="val 10000"/>
              </a:avLst>
            </a:prstGeom>
            <a:ln>
              <a:solidFill>
                <a:schemeClr val="tx1"/>
              </a:solidFill>
            </a:ln>
          </p:spPr>
          <p:style>
            <a:lnRef idx="3">
              <a:scrgbClr r="0" g="0" b="0"/>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31" name="Rounded Rectangle 4"/>
            <p:cNvSpPr/>
            <p:nvPr/>
          </p:nvSpPr>
          <p:spPr>
            <a:xfrm>
              <a:off x="6781894" y="1772985"/>
              <a:ext cx="2020962" cy="9799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940" tIns="27940" rIns="27940" bIns="27940" numCol="1" spcCol="1270" anchor="ctr" anchorCtr="0">
              <a:noAutofit/>
            </a:bodyPr>
            <a:lstStyle/>
            <a:p>
              <a:pPr lvl="0" algn="ctr" defTabSz="1955800">
                <a:lnSpc>
                  <a:spcPct val="90000"/>
                </a:lnSpc>
                <a:spcBef>
                  <a:spcPct val="0"/>
                </a:spcBef>
                <a:spcAft>
                  <a:spcPct val="35000"/>
                </a:spcAft>
              </a:pPr>
              <a:r>
                <a:rPr lang="fa-IR" sz="4400" b="1" kern="1200" dirty="0" smtClean="0">
                  <a:cs typeface="B Nazanin" pitchFamily="2" charset="-78"/>
                </a:rPr>
                <a:t>كيفيت</a:t>
              </a:r>
              <a:endParaRPr lang="en-US" sz="4400" b="1" kern="1200" dirty="0">
                <a:cs typeface="B Nazanin" pitchFamily="2" charset="-78"/>
              </a:endParaRPr>
            </a:p>
          </p:txBody>
        </p:sp>
      </p:grpSp>
      <p:grpSp>
        <p:nvGrpSpPr>
          <p:cNvPr id="6" name="Group 5"/>
          <p:cNvGrpSpPr/>
          <p:nvPr/>
        </p:nvGrpSpPr>
        <p:grpSpPr>
          <a:xfrm>
            <a:off x="5974634" y="2165725"/>
            <a:ext cx="1025567" cy="51278"/>
            <a:chOff x="5822233" y="1938063"/>
            <a:chExt cx="1025567" cy="51278"/>
          </a:xfrm>
        </p:grpSpPr>
        <p:sp>
          <p:nvSpPr>
            <p:cNvPr id="28" name="Straight Connector 5"/>
            <p:cNvSpPr/>
            <p:nvPr/>
          </p:nvSpPr>
          <p:spPr>
            <a:xfrm rot="12942401">
              <a:off x="5822233" y="1943002"/>
              <a:ext cx="1025567" cy="41399"/>
            </a:xfrm>
            <a:custGeom>
              <a:avLst/>
              <a:gdLst/>
              <a:ahLst/>
              <a:cxnLst/>
              <a:rect l="0" t="0" r="0" b="0"/>
              <a:pathLst>
                <a:path>
                  <a:moveTo>
                    <a:pt x="0" y="20699"/>
                  </a:moveTo>
                  <a:lnTo>
                    <a:pt x="1025567" y="20699"/>
                  </a:lnTo>
                </a:path>
              </a:pathLst>
            </a:custGeom>
            <a:noFill/>
            <a:ln>
              <a:solidFill>
                <a:schemeClr val="tx1"/>
              </a:solidFill>
            </a:ln>
          </p:spPr>
          <p:style>
            <a:lnRef idx="2">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29" name="Straight Connector 6"/>
            <p:cNvSpPr/>
            <p:nvPr/>
          </p:nvSpPr>
          <p:spPr>
            <a:xfrm rot="23742401">
              <a:off x="6309377" y="1938063"/>
              <a:ext cx="51278" cy="5127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p:txBody>
        </p:sp>
      </p:grpSp>
      <p:grpSp>
        <p:nvGrpSpPr>
          <p:cNvPr id="7" name="Group 6"/>
          <p:cNvGrpSpPr/>
          <p:nvPr/>
        </p:nvGrpSpPr>
        <p:grpSpPr>
          <a:xfrm>
            <a:off x="3989088" y="1371600"/>
            <a:ext cx="2081940" cy="1040970"/>
            <a:chOff x="3836687" y="1143938"/>
            <a:chExt cx="2081940" cy="1040970"/>
          </a:xfrm>
        </p:grpSpPr>
        <p:sp>
          <p:nvSpPr>
            <p:cNvPr id="26" name="Rounded Rectangle 25"/>
            <p:cNvSpPr/>
            <p:nvPr/>
          </p:nvSpPr>
          <p:spPr>
            <a:xfrm>
              <a:off x="3836687" y="1143938"/>
              <a:ext cx="2081940" cy="1040970"/>
            </a:xfrm>
            <a:prstGeom prst="roundRect">
              <a:avLst>
                <a:gd name="adj" fmla="val 10000"/>
              </a:avLst>
            </a:prstGeom>
            <a:ln>
              <a:solidFill>
                <a:schemeClr val="tx1"/>
              </a:solidFill>
            </a:ln>
          </p:spPr>
          <p:style>
            <a:lnRef idx="3">
              <a:scrgbClr r="0" g="0" b="0"/>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sp>
          <p:nvSpPr>
            <p:cNvPr id="27" name="Rounded Rectangle 8"/>
            <p:cNvSpPr/>
            <p:nvPr/>
          </p:nvSpPr>
          <p:spPr>
            <a:xfrm>
              <a:off x="3867176" y="1174427"/>
              <a:ext cx="2020962" cy="9799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940" tIns="27940" rIns="27940" bIns="27940" numCol="1" spcCol="1270" anchor="ctr" anchorCtr="0">
              <a:noAutofit/>
            </a:bodyPr>
            <a:lstStyle/>
            <a:p>
              <a:pPr lvl="0" algn="ctr" defTabSz="1955800">
                <a:lnSpc>
                  <a:spcPct val="90000"/>
                </a:lnSpc>
                <a:spcBef>
                  <a:spcPct val="0"/>
                </a:spcBef>
                <a:spcAft>
                  <a:spcPct val="35000"/>
                </a:spcAft>
              </a:pPr>
              <a:r>
                <a:rPr lang="fa-IR" sz="4400" b="1" kern="1200" dirty="0" smtClean="0">
                  <a:cs typeface="B Nazanin" pitchFamily="2" charset="-78"/>
                </a:rPr>
                <a:t>عين</a:t>
              </a:r>
              <a:endParaRPr lang="en-US" sz="4400" b="1" kern="1200" dirty="0">
                <a:cs typeface="B Nazanin" pitchFamily="2" charset="-78"/>
              </a:endParaRPr>
            </a:p>
          </p:txBody>
        </p:sp>
      </p:grpSp>
      <p:grpSp>
        <p:nvGrpSpPr>
          <p:cNvPr id="8" name="Group 7"/>
          <p:cNvGrpSpPr/>
          <p:nvPr/>
        </p:nvGrpSpPr>
        <p:grpSpPr>
          <a:xfrm>
            <a:off x="3156312" y="1871266"/>
            <a:ext cx="832776" cy="41638"/>
            <a:chOff x="3003911" y="1643604"/>
            <a:chExt cx="832776" cy="41638"/>
          </a:xfrm>
        </p:grpSpPr>
        <p:sp>
          <p:nvSpPr>
            <p:cNvPr id="24" name="Straight Connector 9"/>
            <p:cNvSpPr/>
            <p:nvPr/>
          </p:nvSpPr>
          <p:spPr>
            <a:xfrm rot="10800000">
              <a:off x="3003911" y="1643723"/>
              <a:ext cx="832776" cy="41399"/>
            </a:xfrm>
            <a:custGeom>
              <a:avLst/>
              <a:gdLst/>
              <a:ahLst/>
              <a:cxnLst/>
              <a:rect l="0" t="0" r="0" b="0"/>
              <a:pathLst>
                <a:path>
                  <a:moveTo>
                    <a:pt x="0" y="20699"/>
                  </a:moveTo>
                  <a:lnTo>
                    <a:pt x="832776" y="20699"/>
                  </a:lnTo>
                </a:path>
              </a:pathLst>
            </a:custGeom>
            <a:noFill/>
            <a:ln>
              <a:solidFill>
                <a:schemeClr val="tx1"/>
              </a:solidFill>
            </a:ln>
          </p:spPr>
          <p:style>
            <a:lnRef idx="2">
              <a:scrgbClr r="0" g="0" b="0"/>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25" name="Straight Connector 10"/>
            <p:cNvSpPr/>
            <p:nvPr/>
          </p:nvSpPr>
          <p:spPr>
            <a:xfrm rot="21600000">
              <a:off x="3399480" y="1643604"/>
              <a:ext cx="41638" cy="4163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p:txBody>
        </p:sp>
      </p:grpSp>
      <p:grpSp>
        <p:nvGrpSpPr>
          <p:cNvPr id="9" name="Group 8"/>
          <p:cNvGrpSpPr/>
          <p:nvPr/>
        </p:nvGrpSpPr>
        <p:grpSpPr>
          <a:xfrm>
            <a:off x="158254" y="1371600"/>
            <a:ext cx="2998057" cy="1040970"/>
            <a:chOff x="5853" y="1143938"/>
            <a:chExt cx="2998057" cy="1040970"/>
          </a:xfrm>
        </p:grpSpPr>
        <p:sp>
          <p:nvSpPr>
            <p:cNvPr id="22" name="Rounded Rectangle 21"/>
            <p:cNvSpPr/>
            <p:nvPr/>
          </p:nvSpPr>
          <p:spPr>
            <a:xfrm>
              <a:off x="5853" y="1143938"/>
              <a:ext cx="2998057" cy="1040970"/>
            </a:xfrm>
            <a:prstGeom prst="roundRect">
              <a:avLst>
                <a:gd name="adj" fmla="val 10000"/>
              </a:avLst>
            </a:prstGeom>
            <a:ln/>
          </p:spPr>
          <p:style>
            <a:lnRef idx="1">
              <a:schemeClr val="accent6"/>
            </a:lnRef>
            <a:fillRef idx="2">
              <a:schemeClr val="accent6"/>
            </a:fillRef>
            <a:effectRef idx="1">
              <a:schemeClr val="accent6"/>
            </a:effectRef>
            <a:fontRef idx="minor">
              <a:schemeClr val="dk1"/>
            </a:fontRef>
          </p:style>
        </p:sp>
        <p:sp>
          <p:nvSpPr>
            <p:cNvPr id="23" name="Rounded Rectangle 12"/>
            <p:cNvSpPr/>
            <p:nvPr/>
          </p:nvSpPr>
          <p:spPr>
            <a:xfrm>
              <a:off x="36342" y="1174427"/>
              <a:ext cx="2937079" cy="9799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940" tIns="27940" rIns="27940" bIns="27940" numCol="1" spcCol="1270" anchor="ctr" anchorCtr="0">
              <a:noAutofit/>
            </a:bodyPr>
            <a:lstStyle/>
            <a:p>
              <a:pPr algn="ctr" defTabSz="1955800" rtl="1">
                <a:lnSpc>
                  <a:spcPct val="90000"/>
                </a:lnSpc>
                <a:spcAft>
                  <a:spcPct val="35000"/>
                </a:spcAft>
              </a:pPr>
              <a:r>
                <a:rPr lang="fa-IR" sz="3200" b="1" kern="1200" dirty="0" smtClean="0">
                  <a:solidFill>
                    <a:schemeClr val="tx1"/>
                  </a:solidFill>
                  <a:cs typeface="B Nazanin" pitchFamily="2" charset="-78"/>
                </a:rPr>
                <a:t>واقعیت شي</a:t>
              </a:r>
              <a:endParaRPr lang="en-US" sz="3200" b="1" kern="1200" dirty="0">
                <a:solidFill>
                  <a:schemeClr val="tx1"/>
                </a:solidFill>
                <a:cs typeface="B Nazanin" pitchFamily="2" charset="-78"/>
              </a:endParaRPr>
            </a:p>
          </p:txBody>
        </p:sp>
      </p:grpSp>
      <p:grpSp>
        <p:nvGrpSpPr>
          <p:cNvPr id="10" name="Group 9"/>
          <p:cNvGrpSpPr/>
          <p:nvPr/>
        </p:nvGrpSpPr>
        <p:grpSpPr>
          <a:xfrm>
            <a:off x="5974634" y="2764283"/>
            <a:ext cx="1025567" cy="51278"/>
            <a:chOff x="5822233" y="2536621"/>
            <a:chExt cx="1025567" cy="51278"/>
          </a:xfrm>
        </p:grpSpPr>
        <p:sp>
          <p:nvSpPr>
            <p:cNvPr id="20" name="Straight Connector 13"/>
            <p:cNvSpPr/>
            <p:nvPr/>
          </p:nvSpPr>
          <p:spPr>
            <a:xfrm rot="8657599">
              <a:off x="5822233" y="2541560"/>
              <a:ext cx="1025567" cy="41399"/>
            </a:xfrm>
            <a:custGeom>
              <a:avLst/>
              <a:gdLst/>
              <a:ahLst/>
              <a:cxnLst/>
              <a:rect l="0" t="0" r="0" b="0"/>
              <a:pathLst>
                <a:path>
                  <a:moveTo>
                    <a:pt x="0" y="20699"/>
                  </a:moveTo>
                  <a:lnTo>
                    <a:pt x="1025567" y="20699"/>
                  </a:lnTo>
                </a:path>
              </a:pathLst>
            </a:custGeom>
            <a:noFill/>
            <a:ln>
              <a:solidFill>
                <a:schemeClr val="tx1"/>
              </a:solidFill>
            </a:ln>
          </p:spPr>
          <p:style>
            <a:lnRef idx="2">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21" name="Straight Connector 14"/>
            <p:cNvSpPr/>
            <p:nvPr/>
          </p:nvSpPr>
          <p:spPr>
            <a:xfrm rot="19457599">
              <a:off x="6309377" y="2536621"/>
              <a:ext cx="51278" cy="5127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p:txBody>
        </p:sp>
      </p:grpSp>
      <p:grpSp>
        <p:nvGrpSpPr>
          <p:cNvPr id="11" name="Group 10"/>
          <p:cNvGrpSpPr/>
          <p:nvPr/>
        </p:nvGrpSpPr>
        <p:grpSpPr>
          <a:xfrm>
            <a:off x="3989088" y="2568716"/>
            <a:ext cx="2081940" cy="1040970"/>
            <a:chOff x="3836687" y="2341054"/>
            <a:chExt cx="2081940" cy="1040970"/>
          </a:xfrm>
        </p:grpSpPr>
        <p:sp>
          <p:nvSpPr>
            <p:cNvPr id="18" name="Rounded Rectangle 17"/>
            <p:cNvSpPr/>
            <p:nvPr/>
          </p:nvSpPr>
          <p:spPr>
            <a:xfrm>
              <a:off x="3836687" y="2341054"/>
              <a:ext cx="2081940" cy="1040970"/>
            </a:xfrm>
            <a:prstGeom prst="roundRect">
              <a:avLst>
                <a:gd name="adj" fmla="val 10000"/>
              </a:avLst>
            </a:prstGeom>
            <a:ln>
              <a:solidFill>
                <a:schemeClr val="tx1"/>
              </a:solidFill>
            </a:ln>
          </p:spPr>
          <p:style>
            <a:lnRef idx="3">
              <a:scrgbClr r="0" g="0" b="0"/>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sp>
          <p:nvSpPr>
            <p:cNvPr id="19" name="Rounded Rectangle 16"/>
            <p:cNvSpPr/>
            <p:nvPr/>
          </p:nvSpPr>
          <p:spPr>
            <a:xfrm>
              <a:off x="3867176" y="2371543"/>
              <a:ext cx="2020962" cy="9799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940" tIns="27940" rIns="27940" bIns="27940" numCol="1" spcCol="1270" anchor="ctr" anchorCtr="0">
              <a:noAutofit/>
            </a:bodyPr>
            <a:lstStyle/>
            <a:p>
              <a:pPr lvl="0" algn="ctr" defTabSz="1955800">
                <a:lnSpc>
                  <a:spcPct val="90000"/>
                </a:lnSpc>
                <a:spcBef>
                  <a:spcPct val="0"/>
                </a:spcBef>
                <a:spcAft>
                  <a:spcPct val="35000"/>
                </a:spcAft>
              </a:pPr>
              <a:r>
                <a:rPr lang="fa-IR" sz="4400" b="1" kern="1200" dirty="0" smtClean="0">
                  <a:cs typeface="B Nazanin" pitchFamily="2" charset="-78"/>
                </a:rPr>
                <a:t>ذهن</a:t>
              </a:r>
              <a:endParaRPr lang="en-US" sz="4400" b="1" kern="1200" dirty="0">
                <a:cs typeface="B Nazanin" pitchFamily="2" charset="-78"/>
              </a:endParaRPr>
            </a:p>
          </p:txBody>
        </p:sp>
      </p:grpSp>
      <p:grpSp>
        <p:nvGrpSpPr>
          <p:cNvPr id="12" name="Group 11"/>
          <p:cNvGrpSpPr/>
          <p:nvPr/>
        </p:nvGrpSpPr>
        <p:grpSpPr>
          <a:xfrm>
            <a:off x="3156312" y="3068382"/>
            <a:ext cx="832776" cy="41638"/>
            <a:chOff x="3003911" y="2840720"/>
            <a:chExt cx="832776" cy="41638"/>
          </a:xfrm>
        </p:grpSpPr>
        <p:sp>
          <p:nvSpPr>
            <p:cNvPr id="16" name="Straight Connector 17"/>
            <p:cNvSpPr/>
            <p:nvPr/>
          </p:nvSpPr>
          <p:spPr>
            <a:xfrm rot="10800000">
              <a:off x="3003911" y="2840839"/>
              <a:ext cx="832776" cy="41399"/>
            </a:xfrm>
            <a:custGeom>
              <a:avLst/>
              <a:gdLst/>
              <a:ahLst/>
              <a:cxnLst/>
              <a:rect l="0" t="0" r="0" b="0"/>
              <a:pathLst>
                <a:path>
                  <a:moveTo>
                    <a:pt x="0" y="20699"/>
                  </a:moveTo>
                  <a:lnTo>
                    <a:pt x="832776" y="20699"/>
                  </a:lnTo>
                </a:path>
              </a:pathLst>
            </a:custGeom>
            <a:noFill/>
            <a:ln>
              <a:solidFill>
                <a:schemeClr val="tx1"/>
              </a:solidFill>
            </a:ln>
          </p:spPr>
          <p:style>
            <a:lnRef idx="2">
              <a:scrgbClr r="0" g="0" b="0"/>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7" name="Straight Connector 18"/>
            <p:cNvSpPr/>
            <p:nvPr/>
          </p:nvSpPr>
          <p:spPr>
            <a:xfrm rot="21600000">
              <a:off x="3399480" y="2840720"/>
              <a:ext cx="41638" cy="4163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p:txBody>
        </p:sp>
      </p:grpSp>
      <p:grpSp>
        <p:nvGrpSpPr>
          <p:cNvPr id="13" name="Group 12"/>
          <p:cNvGrpSpPr/>
          <p:nvPr/>
        </p:nvGrpSpPr>
        <p:grpSpPr>
          <a:xfrm>
            <a:off x="158254" y="2568716"/>
            <a:ext cx="2998057" cy="1040970"/>
            <a:chOff x="5853" y="2341054"/>
            <a:chExt cx="2998057" cy="1040970"/>
          </a:xfrm>
        </p:grpSpPr>
        <p:sp>
          <p:nvSpPr>
            <p:cNvPr id="14" name="Rounded Rectangle 13"/>
            <p:cNvSpPr/>
            <p:nvPr/>
          </p:nvSpPr>
          <p:spPr>
            <a:xfrm>
              <a:off x="5853" y="2341054"/>
              <a:ext cx="2998057" cy="1040970"/>
            </a:xfrm>
            <a:prstGeom prst="roundRect">
              <a:avLst>
                <a:gd name="adj" fmla="val 10000"/>
              </a:avLst>
            </a:prstGeom>
            <a:ln/>
          </p:spPr>
          <p:style>
            <a:lnRef idx="1">
              <a:schemeClr val="accent6"/>
            </a:lnRef>
            <a:fillRef idx="2">
              <a:schemeClr val="accent6"/>
            </a:fillRef>
            <a:effectRef idx="1">
              <a:schemeClr val="accent6"/>
            </a:effectRef>
            <a:fontRef idx="minor">
              <a:schemeClr val="dk1"/>
            </a:fontRef>
          </p:style>
        </p:sp>
        <p:sp>
          <p:nvSpPr>
            <p:cNvPr id="15" name="Rounded Rectangle 20"/>
            <p:cNvSpPr/>
            <p:nvPr/>
          </p:nvSpPr>
          <p:spPr>
            <a:xfrm>
              <a:off x="36342" y="2371543"/>
              <a:ext cx="2937079" cy="979992"/>
            </a:xfrm>
            <a:prstGeom prst="rect">
              <a:avLst/>
            </a:prstGeom>
          </p:spPr>
          <p:style>
            <a:lnRef idx="1">
              <a:schemeClr val="accent6"/>
            </a:lnRef>
            <a:fillRef idx="2">
              <a:schemeClr val="accent6"/>
            </a:fillRef>
            <a:effectRef idx="1">
              <a:schemeClr val="accent6"/>
            </a:effectRef>
            <a:fontRef idx="minor">
              <a:schemeClr val="dk1"/>
            </a:fontRef>
          </p:style>
          <p:txBody>
            <a:bodyPr spcFirstLastPara="0" vert="horz" wrap="square" lIns="27940" tIns="27940" rIns="27940" bIns="27940" numCol="1" spcCol="1270" anchor="ctr" anchorCtr="0">
              <a:noAutofit/>
            </a:bodyPr>
            <a:lstStyle/>
            <a:p>
              <a:pPr lvl="0" algn="ctr" defTabSz="1955800">
                <a:lnSpc>
                  <a:spcPct val="90000"/>
                </a:lnSpc>
                <a:spcBef>
                  <a:spcPct val="0"/>
                </a:spcBef>
                <a:spcAft>
                  <a:spcPct val="35000"/>
                </a:spcAft>
              </a:pPr>
              <a:r>
                <a:rPr lang="fa-IR" sz="3200" b="1" kern="1200" dirty="0" smtClean="0">
                  <a:solidFill>
                    <a:schemeClr val="tx1"/>
                  </a:solidFill>
                  <a:cs typeface="B Nazanin" pitchFamily="2" charset="-78"/>
                </a:rPr>
                <a:t>مطلوبیت</a:t>
              </a:r>
              <a:endParaRPr lang="en-US" sz="3200" b="1" kern="1200" dirty="0">
                <a:solidFill>
                  <a:schemeClr val="tx1"/>
                </a:solidFill>
                <a:cs typeface="B Nazanin" pitchFamily="2" charset="-78"/>
              </a:endParaRPr>
            </a:p>
          </p:txBody>
        </p:sp>
      </p:grpSp>
    </p:spTree>
    <p:extLst>
      <p:ext uri="{BB962C8B-B14F-4D97-AF65-F5344CB8AC3E}">
        <p14:creationId xmlns:p14="http://schemas.microsoft.com/office/powerpoint/2010/main" val="1537916965"/>
      </p:ext>
    </p:extLst>
  </p:cSld>
  <p:clrMapOvr>
    <a:masterClrMapping/>
  </p:clrMapOvr>
  <p:transition spd="slow">
    <p:blinds/>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2"/>
          <p:cNvSpPr>
            <a:spLocks noChangeArrowheads="1"/>
          </p:cNvSpPr>
          <p:nvPr/>
        </p:nvSpPr>
        <p:spPr bwMode="auto">
          <a:xfrm>
            <a:off x="45720" y="1524001"/>
            <a:ext cx="9022080" cy="5105400"/>
          </a:xfrm>
          <a:prstGeom prst="rect">
            <a:avLst/>
          </a:prstGeom>
          <a:noFill/>
          <a:ln w="9525" algn="ctr">
            <a:noFill/>
            <a:miter lim="800000"/>
            <a:headEnd/>
            <a:tailEnd/>
          </a:ln>
          <a:effectLst/>
        </p:spPr>
        <p:txBody>
          <a:bodyPr/>
          <a:lstStyle/>
          <a:p>
            <a:pPr marL="533400" indent="-533400" algn="r" rtl="1">
              <a:lnSpc>
                <a:spcPct val="90000"/>
              </a:lnSpc>
              <a:spcBef>
                <a:spcPct val="20000"/>
              </a:spcBef>
              <a:buClr>
                <a:schemeClr val="accent2"/>
              </a:buClr>
              <a:buFont typeface="Wingdings" pitchFamily="2" charset="2"/>
              <a:buAutoNum type="arabicPeriod" startAt="3"/>
            </a:pPr>
            <a:r>
              <a:rPr lang="fa-IR" sz="2400" dirty="0">
                <a:solidFill>
                  <a:srgbClr val="000000"/>
                </a:solidFill>
                <a:cs typeface="B Nazanin" pitchFamily="2" charset="-78"/>
              </a:rPr>
              <a:t>پنجره </a:t>
            </a:r>
            <a:r>
              <a:rPr lang="en-US" sz="1400" b="1" dirty="0">
                <a:solidFill>
                  <a:srgbClr val="000000"/>
                </a:solidFill>
                <a:latin typeface="Arial" charset="0"/>
                <a:cs typeface="B Nazanin" pitchFamily="2" charset="-78"/>
              </a:rPr>
              <a:t>U- </a:t>
            </a:r>
            <a:r>
              <a:rPr lang="en-US" sz="1400" b="1" dirty="0" smtClean="0">
                <a:solidFill>
                  <a:srgbClr val="000000"/>
                </a:solidFill>
                <a:latin typeface="Arial" charset="0"/>
                <a:cs typeface="B Nazanin" pitchFamily="2" charset="-78"/>
              </a:rPr>
              <a:t>CHART</a:t>
            </a:r>
            <a:r>
              <a:rPr lang="fa-IR" sz="2400" dirty="0" smtClean="0">
                <a:solidFill>
                  <a:srgbClr val="000000"/>
                </a:solidFill>
                <a:cs typeface="B Nazanin" pitchFamily="2" charset="-78"/>
              </a:rPr>
              <a:t> </a:t>
            </a:r>
            <a:r>
              <a:rPr lang="fa-IR" sz="2400" dirty="0">
                <a:solidFill>
                  <a:srgbClr val="000000"/>
                </a:solidFill>
                <a:cs typeface="B Nazanin" pitchFamily="2" charset="-78"/>
              </a:rPr>
              <a:t>به </a:t>
            </a:r>
            <a:r>
              <a:rPr lang="fa-IR" sz="2400" dirty="0" smtClean="0">
                <a:solidFill>
                  <a:srgbClr val="000000"/>
                </a:solidFill>
                <a:cs typeface="B Nazanin" pitchFamily="2" charset="-78"/>
              </a:rPr>
              <a:t>شكل</a:t>
            </a:r>
          </a:p>
          <a:p>
            <a:pPr marL="533400" indent="-533400" algn="r" rtl="1">
              <a:lnSpc>
                <a:spcPct val="90000"/>
              </a:lnSpc>
              <a:spcBef>
                <a:spcPct val="20000"/>
              </a:spcBef>
              <a:buClr>
                <a:schemeClr val="accent2"/>
              </a:buClr>
            </a:pPr>
            <a:r>
              <a:rPr lang="fa-IR" sz="2400" dirty="0" smtClean="0">
                <a:solidFill>
                  <a:srgbClr val="000000"/>
                </a:solidFill>
                <a:cs typeface="B Nazanin" pitchFamily="2" charset="-78"/>
              </a:rPr>
              <a:t>	ذيل </a:t>
            </a:r>
            <a:r>
              <a:rPr lang="fa-IR" sz="2400" dirty="0">
                <a:solidFill>
                  <a:srgbClr val="000000"/>
                </a:solidFill>
                <a:cs typeface="B Nazanin" pitchFamily="2" charset="-78"/>
              </a:rPr>
              <a:t>قابل مشاهد است:</a:t>
            </a:r>
          </a:p>
          <a:p>
            <a:pPr marL="533400" indent="-533400" algn="r" rtl="1">
              <a:lnSpc>
                <a:spcPct val="90000"/>
              </a:lnSpc>
              <a:spcBef>
                <a:spcPct val="20000"/>
              </a:spcBef>
              <a:buClr>
                <a:schemeClr val="accent2"/>
              </a:buClr>
              <a:buFont typeface="Wingdings" pitchFamily="2" charset="2"/>
              <a:buChar char="×"/>
            </a:pPr>
            <a:endParaRPr lang="fa-IR" sz="2400" dirty="0">
              <a:solidFill>
                <a:srgbClr val="000000"/>
              </a:solidFill>
              <a:cs typeface="B Nazanin" pitchFamily="2" charset="-78"/>
            </a:endParaRPr>
          </a:p>
          <a:p>
            <a:pPr marL="533400" indent="-533400" algn="r" rtl="1">
              <a:lnSpc>
                <a:spcPct val="90000"/>
              </a:lnSpc>
              <a:spcBef>
                <a:spcPct val="20000"/>
              </a:spcBef>
              <a:buClr>
                <a:schemeClr val="accent2"/>
              </a:buClr>
              <a:buFont typeface="Wingdings" pitchFamily="2" charset="2"/>
              <a:buChar char="×"/>
            </a:pPr>
            <a:endParaRPr lang="fa-IR" dirty="0" smtClean="0">
              <a:solidFill>
                <a:srgbClr val="000000"/>
              </a:solidFill>
              <a:cs typeface="B Nazanin" pitchFamily="2" charset="-78"/>
            </a:endParaRPr>
          </a:p>
          <a:p>
            <a:pPr marL="533400" indent="-533400" algn="r" rtl="1">
              <a:lnSpc>
                <a:spcPct val="90000"/>
              </a:lnSpc>
              <a:spcBef>
                <a:spcPct val="20000"/>
              </a:spcBef>
              <a:buClr>
                <a:schemeClr val="accent2"/>
              </a:buClr>
              <a:buFont typeface="Wingdings" pitchFamily="2" charset="2"/>
              <a:buChar char="×"/>
            </a:pPr>
            <a:endParaRPr lang="fa-IR" sz="2400" dirty="0" smtClean="0">
              <a:solidFill>
                <a:srgbClr val="000000"/>
              </a:solidFill>
              <a:cs typeface="B Nazanin" pitchFamily="2" charset="-78"/>
            </a:endParaRPr>
          </a:p>
          <a:p>
            <a:pPr marL="533400" indent="-533400" algn="r" rtl="1">
              <a:lnSpc>
                <a:spcPct val="90000"/>
              </a:lnSpc>
              <a:spcBef>
                <a:spcPct val="20000"/>
              </a:spcBef>
              <a:buClr>
                <a:schemeClr val="accent2"/>
              </a:buClr>
              <a:buFont typeface="Wingdings" pitchFamily="2" charset="2"/>
              <a:buChar char="×"/>
            </a:pPr>
            <a:endParaRPr lang="fa-IR" sz="2400" dirty="0">
              <a:solidFill>
                <a:srgbClr val="000000"/>
              </a:solidFill>
              <a:cs typeface="B Nazanin" pitchFamily="2" charset="-78"/>
            </a:endParaRPr>
          </a:p>
          <a:p>
            <a:pPr marL="533400" indent="-533400" algn="r" rtl="1">
              <a:lnSpc>
                <a:spcPct val="90000"/>
              </a:lnSpc>
              <a:spcBef>
                <a:spcPct val="20000"/>
              </a:spcBef>
              <a:buClr>
                <a:schemeClr val="accent2"/>
              </a:buClr>
              <a:buFont typeface="Wingdings" pitchFamily="2" charset="2"/>
              <a:buAutoNum type="arabicPeriod" startAt="4"/>
            </a:pPr>
            <a:r>
              <a:rPr lang="fa-IR" sz="2400" dirty="0">
                <a:solidFill>
                  <a:srgbClr val="000000"/>
                </a:solidFill>
                <a:cs typeface="B Nazanin" pitchFamily="2" charset="-78"/>
              </a:rPr>
              <a:t>درقسمت </a:t>
            </a:r>
            <a:r>
              <a:rPr lang="en-US" sz="1400" b="1" dirty="0">
                <a:solidFill>
                  <a:srgbClr val="000000"/>
                </a:solidFill>
                <a:latin typeface="Arial" charset="0"/>
                <a:cs typeface="B Nazanin" pitchFamily="2" charset="-78"/>
              </a:rPr>
              <a:t>VARIABLE</a:t>
            </a:r>
            <a:r>
              <a:rPr lang="en-US" sz="2400" dirty="0">
                <a:solidFill>
                  <a:srgbClr val="000000"/>
                </a:solidFill>
                <a:cs typeface="B Nazanin" pitchFamily="2" charset="-78"/>
              </a:rPr>
              <a:t> </a:t>
            </a:r>
            <a:r>
              <a:rPr lang="fa-IR" sz="2400" dirty="0">
                <a:solidFill>
                  <a:srgbClr val="000000"/>
                </a:solidFill>
                <a:cs typeface="B Nazanin" pitchFamily="2" charset="-78"/>
              </a:rPr>
              <a:t> </a:t>
            </a:r>
            <a:r>
              <a:rPr lang="fa-IR" sz="2400" dirty="0" smtClean="0">
                <a:solidFill>
                  <a:srgbClr val="000000"/>
                </a:solidFill>
                <a:cs typeface="B Nazanin" pitchFamily="2" charset="-78"/>
              </a:rPr>
              <a:t>ستون</a:t>
            </a:r>
          </a:p>
          <a:p>
            <a:pPr marL="533400" indent="-533400" algn="r" rtl="1">
              <a:lnSpc>
                <a:spcPct val="90000"/>
              </a:lnSpc>
              <a:spcBef>
                <a:spcPct val="20000"/>
              </a:spcBef>
              <a:buClr>
                <a:schemeClr val="accent2"/>
              </a:buClr>
            </a:pPr>
            <a:r>
              <a:rPr lang="fa-IR" sz="2400" dirty="0" smtClean="0">
                <a:solidFill>
                  <a:srgbClr val="000000"/>
                </a:solidFill>
                <a:cs typeface="B Nazanin" pitchFamily="2" charset="-78"/>
              </a:rPr>
              <a:t> </a:t>
            </a:r>
            <a:r>
              <a:rPr lang="fa-IR" sz="2400" dirty="0">
                <a:solidFill>
                  <a:srgbClr val="000000"/>
                </a:solidFill>
                <a:cs typeface="B Nazanin" pitchFamily="2" charset="-78"/>
              </a:rPr>
              <a:t>متغير مشخصه كيفي  را </a:t>
            </a:r>
            <a:r>
              <a:rPr lang="fa-IR" sz="2400" dirty="0" smtClean="0">
                <a:solidFill>
                  <a:srgbClr val="000000"/>
                </a:solidFill>
                <a:cs typeface="B Nazanin" pitchFamily="2" charset="-78"/>
              </a:rPr>
              <a:t>وارد</a:t>
            </a:r>
          </a:p>
          <a:p>
            <a:pPr marL="533400" indent="-533400" algn="r" rtl="1">
              <a:lnSpc>
                <a:spcPct val="90000"/>
              </a:lnSpc>
              <a:spcBef>
                <a:spcPct val="20000"/>
              </a:spcBef>
              <a:buClr>
                <a:schemeClr val="accent2"/>
              </a:buClr>
            </a:pPr>
            <a:r>
              <a:rPr lang="fa-IR" sz="2400" dirty="0" smtClean="0">
                <a:solidFill>
                  <a:srgbClr val="000000"/>
                </a:solidFill>
                <a:cs typeface="B Nazanin" pitchFamily="2" charset="-78"/>
              </a:rPr>
              <a:t> </a:t>
            </a:r>
            <a:r>
              <a:rPr lang="fa-IR" sz="2400" dirty="0">
                <a:solidFill>
                  <a:srgbClr val="000000"/>
                </a:solidFill>
                <a:cs typeface="B Nazanin" pitchFamily="2" charset="-78"/>
              </a:rPr>
              <a:t>مي </a:t>
            </a:r>
            <a:r>
              <a:rPr lang="fa-IR" sz="2400" dirty="0" smtClean="0">
                <a:solidFill>
                  <a:srgbClr val="000000"/>
                </a:solidFill>
                <a:cs typeface="B Nazanin" pitchFamily="2" charset="-78"/>
              </a:rPr>
              <a:t>كنيم. </a:t>
            </a:r>
            <a:endParaRPr lang="fa-IR" sz="2400" dirty="0">
              <a:solidFill>
                <a:srgbClr val="000000"/>
              </a:solidFill>
              <a:cs typeface="B Nazanin" pitchFamily="2" charset="-78"/>
            </a:endParaRPr>
          </a:p>
          <a:p>
            <a:pPr marL="533400" indent="-533400" algn="r" rtl="1">
              <a:lnSpc>
                <a:spcPct val="90000"/>
              </a:lnSpc>
              <a:spcBef>
                <a:spcPct val="20000"/>
              </a:spcBef>
              <a:buClr>
                <a:schemeClr val="accent2"/>
              </a:buClr>
            </a:pPr>
            <a:r>
              <a:rPr lang="fa-IR" sz="2400" dirty="0" smtClean="0">
                <a:solidFill>
                  <a:srgbClr val="000000"/>
                </a:solidFill>
                <a:cs typeface="B Nazanin" pitchFamily="2" charset="-78"/>
              </a:rPr>
              <a:t>5. درقسمت </a:t>
            </a:r>
            <a:r>
              <a:rPr lang="en-US" sz="1400" b="1" dirty="0">
                <a:solidFill>
                  <a:srgbClr val="000000"/>
                </a:solidFill>
                <a:latin typeface="Arial" charset="0"/>
                <a:cs typeface="B Nazanin" pitchFamily="2" charset="-78"/>
              </a:rPr>
              <a:t>SUBGROUPSIZE</a:t>
            </a:r>
            <a:r>
              <a:rPr lang="fa-IR" sz="2400" dirty="0">
                <a:solidFill>
                  <a:srgbClr val="000000"/>
                </a:solidFill>
                <a:cs typeface="B Nazanin" pitchFamily="2" charset="-78"/>
              </a:rPr>
              <a:t>حجم نمونه ها را وارد مي </a:t>
            </a:r>
            <a:r>
              <a:rPr lang="fa-IR" sz="2400" dirty="0" smtClean="0">
                <a:solidFill>
                  <a:srgbClr val="000000"/>
                </a:solidFill>
                <a:cs typeface="B Nazanin" pitchFamily="2" charset="-78"/>
              </a:rPr>
              <a:t>كنيم.</a:t>
            </a:r>
            <a:endParaRPr lang="fa-IR" sz="2400" dirty="0">
              <a:solidFill>
                <a:srgbClr val="000000"/>
              </a:solidFill>
              <a:cs typeface="B Nazanin" pitchFamily="2" charset="-78"/>
            </a:endParaRPr>
          </a:p>
          <a:p>
            <a:pPr marL="533400" indent="-533400" algn="r" rtl="1">
              <a:lnSpc>
                <a:spcPct val="90000"/>
              </a:lnSpc>
              <a:spcBef>
                <a:spcPct val="20000"/>
              </a:spcBef>
              <a:buClr>
                <a:srgbClr val="FF0000"/>
              </a:buClr>
              <a:buFont typeface="Wingdings" pitchFamily="2" charset="2"/>
              <a:buChar char="ü"/>
            </a:pPr>
            <a:r>
              <a:rPr lang="fa-IR" sz="2400" dirty="0">
                <a:solidFill>
                  <a:srgbClr val="000000"/>
                </a:solidFill>
                <a:cs typeface="B Nazanin" pitchFamily="2" charset="-78"/>
              </a:rPr>
              <a:t>درصورتيكه حجم نمونه ها متغير باشد در قسمت </a:t>
            </a:r>
            <a:r>
              <a:rPr lang="en-US" sz="1400" b="1" dirty="0">
                <a:solidFill>
                  <a:srgbClr val="000000"/>
                </a:solidFill>
                <a:latin typeface="Arial" charset="0"/>
                <a:cs typeface="B Nazanin" pitchFamily="2" charset="-78"/>
              </a:rPr>
              <a:t>SUBGROUP IN </a:t>
            </a:r>
            <a:r>
              <a:rPr lang="fa-IR" sz="2000" b="1" dirty="0">
                <a:solidFill>
                  <a:srgbClr val="000000"/>
                </a:solidFill>
                <a:latin typeface="Arial" charset="0"/>
                <a:cs typeface="B Nazanin" pitchFamily="2" charset="-78"/>
              </a:rPr>
              <a:t>ستون مربوطه را وارد مي كنيم.</a:t>
            </a:r>
            <a:endParaRPr lang="fa-IR" sz="2400" dirty="0">
              <a:solidFill>
                <a:srgbClr val="000000"/>
              </a:solidFill>
              <a:cs typeface="B Nazanin" pitchFamily="2" charset="-78"/>
            </a:endParaRPr>
          </a:p>
          <a:p>
            <a:pPr marL="533400" indent="-533400" algn="r" rtl="1">
              <a:lnSpc>
                <a:spcPct val="90000"/>
              </a:lnSpc>
              <a:spcBef>
                <a:spcPct val="20000"/>
              </a:spcBef>
              <a:buClr>
                <a:schemeClr val="tx1"/>
              </a:buClr>
              <a:buFont typeface="Wingdings" pitchFamily="2" charset="2"/>
              <a:buAutoNum type="arabicPeriod" startAt="6"/>
            </a:pPr>
            <a:r>
              <a:rPr lang="fa-IR" dirty="0">
                <a:solidFill>
                  <a:srgbClr val="000000"/>
                </a:solidFill>
                <a:cs typeface="B Nazanin" pitchFamily="2" charset="-78"/>
              </a:rPr>
              <a:t>نتيجه</a:t>
            </a:r>
            <a:r>
              <a:rPr lang="fa-IR" sz="2000" b="1" dirty="0">
                <a:solidFill>
                  <a:srgbClr val="000000"/>
                </a:solidFill>
                <a:latin typeface="Arial" charset="0"/>
                <a:cs typeface="B Nazanin" pitchFamily="2" charset="-78"/>
              </a:rPr>
              <a:t> يه شكل اسلايد بعدي قابل مشاهده است</a:t>
            </a:r>
          </a:p>
        </p:txBody>
      </p:sp>
      <p:pic>
        <p:nvPicPr>
          <p:cNvPr id="427016" name="Picture 8" descr="X29"/>
          <p:cNvPicPr>
            <a:picLocks noChangeAspect="1" noChangeArrowheads="1"/>
          </p:cNvPicPr>
          <p:nvPr/>
        </p:nvPicPr>
        <p:blipFill>
          <a:blip r:embed="rId2"/>
          <a:srcRect/>
          <a:stretch>
            <a:fillRect/>
          </a:stretch>
        </p:blipFill>
        <p:spPr bwMode="auto">
          <a:xfrm>
            <a:off x="61254" y="1522668"/>
            <a:ext cx="5771692" cy="3582732"/>
          </a:xfrm>
          <a:prstGeom prst="rect">
            <a:avLst/>
          </a:prstGeom>
          <a:noFill/>
          <a:ln w="9525">
            <a:noFill/>
            <a:miter lim="800000"/>
            <a:headEnd/>
            <a:tailEnd/>
          </a:ln>
        </p:spPr>
      </p:pic>
      <p:sp>
        <p:nvSpPr>
          <p:cNvPr id="5"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6"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7" name="Rectangle 2"/>
          <p:cNvSpPr txBox="1">
            <a:spLocks noChangeArrowheads="1"/>
          </p:cNvSpPr>
          <p:nvPr/>
        </p:nvSpPr>
        <p:spPr bwMode="auto">
          <a:xfrm>
            <a:off x="76200" y="838200"/>
            <a:ext cx="8991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rtl="1" eaLnBrk="0" hangingPunct="0">
              <a:defRPr/>
            </a:pPr>
            <a:r>
              <a:rPr lang="fa-IR" sz="2300"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تعداد نقص در واحد محصول (</a:t>
            </a:r>
            <a:r>
              <a:rPr lang="en-US" sz="2300" b="1" u="sng" dirty="0" smtClean="0">
                <a:ln w="11430"/>
                <a:solidFill>
                  <a:srgbClr val="008000"/>
                </a:solidFill>
                <a:effectLst>
                  <a:outerShdw blurRad="50800" dist="39000" dir="5460000" algn="tl">
                    <a:srgbClr val="000000">
                      <a:alpha val="38000"/>
                    </a:srgbClr>
                  </a:outerShdw>
                </a:effectLst>
                <a:cs typeface="B Titr" pitchFamily="2" charset="-78"/>
              </a:rPr>
              <a:t>U</a:t>
            </a:r>
            <a:r>
              <a:rPr lang="fa-IR" sz="2300" b="1" u="sng" dirty="0" smtClean="0">
                <a:ln w="11430"/>
                <a:solidFill>
                  <a:srgbClr val="008000"/>
                </a:solidFill>
                <a:effectLst>
                  <a:outerShdw blurRad="50800" dist="39000" dir="5460000" algn="tl">
                    <a:srgbClr val="000000">
                      <a:alpha val="38000"/>
                    </a:srgbClr>
                  </a:outerShdw>
                </a:effectLst>
                <a:cs typeface="B Titr" pitchFamily="2" charset="-78"/>
              </a:rPr>
              <a:t>)</a:t>
            </a:r>
            <a:r>
              <a:rPr lang="en-US" sz="2300"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sz="2300" b="1" u="sng" dirty="0" smtClean="0">
                <a:ln w="11430"/>
                <a:solidFill>
                  <a:srgbClr val="008000"/>
                </a:solidFill>
                <a:effectLst>
                  <a:outerShdw blurRad="50800" dist="39000" dir="5460000" algn="tl">
                    <a:srgbClr val="000000">
                      <a:alpha val="38000"/>
                    </a:srgbClr>
                  </a:outerShdw>
                </a:effectLst>
                <a:cs typeface="B Titr" pitchFamily="2" charset="-78"/>
              </a:rPr>
              <a:t>– رسم در </a:t>
            </a:r>
            <a:r>
              <a:rPr lang="en-US" sz="2300" b="1" u="sng" dirty="0" smtClean="0">
                <a:ln w="11430"/>
                <a:solidFill>
                  <a:srgbClr val="008000"/>
                </a:solidFill>
                <a:effectLst>
                  <a:outerShdw blurRad="50800" dist="39000" dir="5460000" algn="tl">
                    <a:srgbClr val="000000">
                      <a:alpha val="38000"/>
                    </a:srgbClr>
                  </a:outerShdw>
                </a:effectLst>
                <a:cs typeface="B Titr" pitchFamily="2" charset="-78"/>
              </a:rPr>
              <a:t>MINITAB</a:t>
            </a:r>
            <a:endParaRPr lang="en-US" sz="2300" b="1" u="sng" dirty="0">
              <a:ln w="11430"/>
              <a:solidFill>
                <a:srgbClr val="008000"/>
              </a:solidFill>
              <a:effectLst>
                <a:outerShdw blurRad="50800" dist="39000" dir="5460000" algn="tl">
                  <a:srgbClr val="000000">
                    <a:alpha val="38000"/>
                  </a:srgbClr>
                </a:outerShdw>
              </a:effectLst>
              <a:cs typeface="B Titr" pitchFamily="2" charset="-78"/>
            </a:endParaRPr>
          </a:p>
        </p:txBody>
      </p:sp>
    </p:spTree>
  </p:cSld>
  <p:clrMapOvr>
    <a:masterClrMapping/>
  </p:clrMapOvr>
  <p:transition spd="slow">
    <p:comb dir="vert"/>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3285" name="Picture 5" descr="X30"/>
          <p:cNvPicPr>
            <a:picLocks noChangeAspect="1" noChangeArrowheads="1"/>
          </p:cNvPicPr>
          <p:nvPr/>
        </p:nvPicPr>
        <p:blipFill>
          <a:blip r:embed="rId2"/>
          <a:srcRect/>
          <a:stretch>
            <a:fillRect/>
          </a:stretch>
        </p:blipFill>
        <p:spPr bwMode="auto">
          <a:xfrm>
            <a:off x="1295400" y="1752600"/>
            <a:ext cx="6180992" cy="4572000"/>
          </a:xfrm>
          <a:prstGeom prst="rect">
            <a:avLst/>
          </a:prstGeom>
          <a:noFill/>
          <a:ln w="9525">
            <a:noFill/>
            <a:miter lim="800000"/>
            <a:headEnd/>
            <a:tailEnd/>
          </a:ln>
        </p:spPr>
      </p:pic>
      <p:sp>
        <p:nvSpPr>
          <p:cNvPr id="4"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5" name="Rectangle 2"/>
          <p:cNvSpPr txBox="1">
            <a:spLocks noChangeArrowheads="1"/>
          </p:cNvSpPr>
          <p:nvPr/>
        </p:nvSpPr>
        <p:spPr bwMode="auto">
          <a:xfrm>
            <a:off x="76200" y="838200"/>
            <a:ext cx="8991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rtl="1" eaLnBrk="0" hangingPunct="0">
              <a:defRPr/>
            </a:pPr>
            <a:r>
              <a:rPr lang="fa-IR" sz="2300"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تعداد نقص در واحد محصول (</a:t>
            </a:r>
            <a:r>
              <a:rPr lang="en-US" sz="2300" b="1" u="sng" dirty="0" smtClean="0">
                <a:ln w="11430"/>
                <a:solidFill>
                  <a:srgbClr val="008000"/>
                </a:solidFill>
                <a:effectLst>
                  <a:outerShdw blurRad="50800" dist="39000" dir="5460000" algn="tl">
                    <a:srgbClr val="000000">
                      <a:alpha val="38000"/>
                    </a:srgbClr>
                  </a:outerShdw>
                </a:effectLst>
                <a:cs typeface="B Titr" pitchFamily="2" charset="-78"/>
              </a:rPr>
              <a:t>U</a:t>
            </a:r>
            <a:r>
              <a:rPr lang="fa-IR" sz="2300" b="1" u="sng" dirty="0" smtClean="0">
                <a:ln w="11430"/>
                <a:solidFill>
                  <a:srgbClr val="008000"/>
                </a:solidFill>
                <a:effectLst>
                  <a:outerShdw blurRad="50800" dist="39000" dir="5460000" algn="tl">
                    <a:srgbClr val="000000">
                      <a:alpha val="38000"/>
                    </a:srgbClr>
                  </a:outerShdw>
                </a:effectLst>
                <a:cs typeface="B Titr" pitchFamily="2" charset="-78"/>
              </a:rPr>
              <a:t>)</a:t>
            </a:r>
            <a:r>
              <a:rPr lang="en-US" sz="2300"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sz="2300" b="1" u="sng" dirty="0" smtClean="0">
                <a:ln w="11430"/>
                <a:solidFill>
                  <a:srgbClr val="008000"/>
                </a:solidFill>
                <a:effectLst>
                  <a:outerShdw blurRad="50800" dist="39000" dir="5460000" algn="tl">
                    <a:srgbClr val="000000">
                      <a:alpha val="38000"/>
                    </a:srgbClr>
                  </a:outerShdw>
                </a:effectLst>
                <a:cs typeface="B Titr" pitchFamily="2" charset="-78"/>
              </a:rPr>
              <a:t>– رسم در </a:t>
            </a:r>
            <a:r>
              <a:rPr lang="en-US" sz="2300" b="1" u="sng" dirty="0" smtClean="0">
                <a:ln w="11430"/>
                <a:solidFill>
                  <a:srgbClr val="008000"/>
                </a:solidFill>
                <a:effectLst>
                  <a:outerShdw blurRad="50800" dist="39000" dir="5460000" algn="tl">
                    <a:srgbClr val="000000">
                      <a:alpha val="38000"/>
                    </a:srgbClr>
                  </a:outerShdw>
                </a:effectLst>
                <a:cs typeface="B Titr" pitchFamily="2" charset="-78"/>
              </a:rPr>
              <a:t>MINITAB</a:t>
            </a:r>
            <a:endParaRPr lang="en-US" sz="2300"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6" name="Rectangle 5"/>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p:comb dir="vert"/>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9" name="Rectangle 9"/>
          <p:cNvSpPr>
            <a:spLocks noChangeArrowheads="1"/>
          </p:cNvSpPr>
          <p:nvPr/>
        </p:nvSpPr>
        <p:spPr bwMode="auto">
          <a:xfrm>
            <a:off x="152400" y="1447800"/>
            <a:ext cx="8826011" cy="5257800"/>
          </a:xfrm>
          <a:prstGeom prst="rect">
            <a:avLst/>
          </a:prstGeom>
          <a:noFill/>
          <a:ln w="9525">
            <a:noFill/>
            <a:miter lim="800000"/>
            <a:headEnd/>
            <a:tailEnd/>
          </a:ln>
          <a:effectLst/>
        </p:spPr>
        <p:txBody>
          <a:bodyPr/>
          <a:lstStyle/>
          <a:p>
            <a:pPr marL="342900" indent="-342900" algn="r" rtl="1">
              <a:lnSpc>
                <a:spcPct val="130000"/>
              </a:lnSpc>
              <a:spcBef>
                <a:spcPct val="20000"/>
              </a:spcBef>
              <a:buClr>
                <a:schemeClr val="accent2"/>
              </a:buClr>
              <a:buFont typeface="Wingdings" pitchFamily="2" charset="2"/>
              <a:buChar char="×"/>
            </a:pPr>
            <a:r>
              <a:rPr lang="fa-IR" sz="2400" dirty="0">
                <a:solidFill>
                  <a:srgbClr val="000000"/>
                </a:solidFill>
                <a:cs typeface="B Nazanin" pitchFamily="2" charset="-78"/>
              </a:rPr>
              <a:t>تعريف دقيق و عملياتي عيب و محصول معيوب براي رسم نمودارهاي وصفي بسيار حائز اهميت است.</a:t>
            </a:r>
          </a:p>
          <a:p>
            <a:pPr marL="342900" indent="-342900" algn="r" rtl="1">
              <a:lnSpc>
                <a:spcPct val="130000"/>
              </a:lnSpc>
              <a:spcBef>
                <a:spcPct val="20000"/>
              </a:spcBef>
              <a:buClr>
                <a:schemeClr val="accent2"/>
              </a:buClr>
              <a:buFont typeface="Wingdings" pitchFamily="2" charset="2"/>
              <a:buChar char="×"/>
            </a:pPr>
            <a:r>
              <a:rPr lang="fa-IR" sz="2400" dirty="0">
                <a:solidFill>
                  <a:srgbClr val="000000"/>
                </a:solidFill>
                <a:cs typeface="B Nazanin" pitchFamily="2" charset="-78"/>
              </a:rPr>
              <a:t>نقاط خارج از حد پايين نمودار هميشه مطلوب نيستند. زيرا معمولاً علت مشاهده چنين نقاطي؛ خطاي موجود در روش بازرسي است كه بايد آنرا بطور دقيق مورد بازرسي و كنترل قرار داد.</a:t>
            </a:r>
            <a:endParaRPr lang="en-US" sz="2400" dirty="0">
              <a:solidFill>
                <a:srgbClr val="000000"/>
              </a:solidFill>
              <a:cs typeface="B Nazanin" pitchFamily="2" charset="-78"/>
            </a:endParaRPr>
          </a:p>
          <a:p>
            <a:pPr marL="342900" indent="-342900" algn="r" rtl="1">
              <a:lnSpc>
                <a:spcPct val="130000"/>
              </a:lnSpc>
              <a:spcBef>
                <a:spcPct val="20000"/>
              </a:spcBef>
              <a:buClr>
                <a:schemeClr val="accent2"/>
              </a:buClr>
              <a:buFont typeface="Wingdings" pitchFamily="2" charset="2"/>
              <a:buChar char="×"/>
            </a:pPr>
            <a:r>
              <a:rPr lang="fa-IR" sz="2400" dirty="0">
                <a:solidFill>
                  <a:srgbClr val="000000"/>
                </a:solidFill>
                <a:cs typeface="B Nazanin" pitchFamily="2" charset="-78"/>
              </a:rPr>
              <a:t>معمولاً مشاهدات مورد نياز براي رسم نمودار مرجع </a:t>
            </a:r>
            <a:r>
              <a:rPr lang="en-US" sz="1600" b="1" dirty="0">
                <a:solidFill>
                  <a:srgbClr val="000000"/>
                </a:solidFill>
                <a:cs typeface="B Nazanin" pitchFamily="2" charset="-78"/>
              </a:rPr>
              <a:t>P</a:t>
            </a:r>
            <a:r>
              <a:rPr lang="fa-IR" sz="2400" dirty="0">
                <a:solidFill>
                  <a:srgbClr val="000000"/>
                </a:solidFill>
                <a:cs typeface="B Nazanin" pitchFamily="2" charset="-78"/>
              </a:rPr>
              <a:t>؛ براساس بازرسي صددرصد محصول در يك دوره زماني (شيفت يا روز)مي‌باشد.</a:t>
            </a:r>
            <a:endParaRPr lang="en-US" sz="2400" dirty="0">
              <a:solidFill>
                <a:srgbClr val="000000"/>
              </a:solidFill>
              <a:cs typeface="B Nazanin" pitchFamily="2" charset="-78"/>
            </a:endParaRPr>
          </a:p>
          <a:p>
            <a:pPr marL="342900" indent="-342900" algn="r" rtl="1">
              <a:lnSpc>
                <a:spcPct val="130000"/>
              </a:lnSpc>
              <a:spcBef>
                <a:spcPct val="20000"/>
              </a:spcBef>
              <a:buClr>
                <a:schemeClr val="accent2"/>
              </a:buClr>
              <a:buFont typeface="Wingdings" pitchFamily="2" charset="2"/>
              <a:buChar char="×"/>
            </a:pPr>
            <a:r>
              <a:rPr lang="fa-IR" sz="2400" dirty="0">
                <a:solidFill>
                  <a:srgbClr val="000000"/>
                </a:solidFill>
                <a:cs typeface="B Nazanin" pitchFamily="2" charset="-78"/>
              </a:rPr>
              <a:t>در نمودار </a:t>
            </a:r>
            <a:r>
              <a:rPr lang="en-US" sz="1600" b="1" dirty="0">
                <a:solidFill>
                  <a:srgbClr val="000000"/>
                </a:solidFill>
                <a:cs typeface="B Nazanin" pitchFamily="2" charset="-78"/>
              </a:rPr>
              <a:t>P</a:t>
            </a:r>
            <a:r>
              <a:rPr lang="fa-IR" sz="2400" dirty="0">
                <a:solidFill>
                  <a:srgbClr val="000000"/>
                </a:solidFill>
                <a:cs typeface="B Nazanin" pitchFamily="2" charset="-78"/>
              </a:rPr>
              <a:t> چنانچه مقدار </a:t>
            </a:r>
            <a:r>
              <a:rPr lang="en-US" sz="1600" b="1" dirty="0">
                <a:solidFill>
                  <a:srgbClr val="000000"/>
                </a:solidFill>
                <a:cs typeface="B Nazanin" pitchFamily="2" charset="-78"/>
              </a:rPr>
              <a:t>LCL</a:t>
            </a:r>
            <a:r>
              <a:rPr lang="fa-IR" sz="2400" dirty="0">
                <a:solidFill>
                  <a:srgbClr val="000000"/>
                </a:solidFill>
                <a:cs typeface="B Nazanin" pitchFamily="2" charset="-78"/>
              </a:rPr>
              <a:t> منفي شد آنرا برابر صفر درنظر مي‌گيريم.</a:t>
            </a:r>
            <a:endParaRPr lang="en-US" sz="2400" dirty="0">
              <a:solidFill>
                <a:srgbClr val="000000"/>
              </a:solidFill>
              <a:cs typeface="B Nazanin" pitchFamily="2" charset="-78"/>
            </a:endParaRPr>
          </a:p>
          <a:p>
            <a:pPr marL="342900" indent="-342900" algn="r" rtl="1">
              <a:lnSpc>
                <a:spcPct val="130000"/>
              </a:lnSpc>
              <a:spcBef>
                <a:spcPct val="20000"/>
              </a:spcBef>
              <a:buClr>
                <a:schemeClr val="accent2"/>
              </a:buClr>
              <a:buFont typeface="Wingdings" pitchFamily="2" charset="2"/>
              <a:buChar char="×"/>
            </a:pPr>
            <a:r>
              <a:rPr lang="fa-IR" sz="2400" dirty="0">
                <a:solidFill>
                  <a:srgbClr val="000000"/>
                </a:solidFill>
                <a:cs typeface="B Nazanin" pitchFamily="2" charset="-78"/>
              </a:rPr>
              <a:t>باوجود وجه تشابه بين نمودارهاي </a:t>
            </a:r>
            <a:r>
              <a:rPr lang="en-US" sz="1600" b="1" dirty="0">
                <a:solidFill>
                  <a:srgbClr val="000000"/>
                </a:solidFill>
                <a:cs typeface="B Nazanin" pitchFamily="2" charset="-78"/>
              </a:rPr>
              <a:t>p</a:t>
            </a:r>
            <a:r>
              <a:rPr lang="fa-IR" sz="2400" dirty="0">
                <a:solidFill>
                  <a:srgbClr val="000000"/>
                </a:solidFill>
                <a:cs typeface="B Nazanin" pitchFamily="2" charset="-78"/>
              </a:rPr>
              <a:t> و </a:t>
            </a:r>
            <a:r>
              <a:rPr lang="en-US" sz="1600" b="1" dirty="0" err="1">
                <a:solidFill>
                  <a:srgbClr val="000000"/>
                </a:solidFill>
                <a:cs typeface="B Nazanin" pitchFamily="2" charset="-78"/>
              </a:rPr>
              <a:t>np</a:t>
            </a:r>
            <a:r>
              <a:rPr lang="fa-IR" sz="2400" dirty="0">
                <a:solidFill>
                  <a:srgbClr val="000000"/>
                </a:solidFill>
                <a:cs typeface="B Nazanin" pitchFamily="2" charset="-78"/>
              </a:rPr>
              <a:t> ؛ براي اپراتورها كاركردن با نمودار </a:t>
            </a:r>
            <a:r>
              <a:rPr lang="en-US" sz="1600" b="1" dirty="0" err="1">
                <a:solidFill>
                  <a:srgbClr val="000000"/>
                </a:solidFill>
                <a:cs typeface="B Nazanin" pitchFamily="2" charset="-78"/>
              </a:rPr>
              <a:t>np</a:t>
            </a:r>
            <a:r>
              <a:rPr lang="fa-IR" sz="2400" dirty="0">
                <a:solidFill>
                  <a:srgbClr val="000000"/>
                </a:solidFill>
                <a:cs typeface="B Nazanin" pitchFamily="2" charset="-78"/>
              </a:rPr>
              <a:t> (تعداد اقلام معيوب) راحت‌تر از كاركردن با نمودار </a:t>
            </a:r>
            <a:r>
              <a:rPr lang="en-US" sz="1600" b="1" dirty="0">
                <a:solidFill>
                  <a:srgbClr val="000000"/>
                </a:solidFill>
                <a:cs typeface="B Nazanin" pitchFamily="2" charset="-78"/>
              </a:rPr>
              <a:t>p</a:t>
            </a:r>
            <a:r>
              <a:rPr lang="fa-IR" sz="2400" dirty="0">
                <a:solidFill>
                  <a:srgbClr val="000000"/>
                </a:solidFill>
                <a:cs typeface="B Nazanin" pitchFamily="2" charset="-78"/>
              </a:rPr>
              <a:t> (نسبت اقلام معيوب) است.</a:t>
            </a:r>
          </a:p>
        </p:txBody>
      </p:sp>
      <p:sp>
        <p:nvSpPr>
          <p:cNvPr id="4"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5"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6"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7" name="Rectangle 2"/>
          <p:cNvSpPr txBox="1">
            <a:spLocks noChangeArrowheads="1"/>
          </p:cNvSpPr>
          <p:nvPr/>
        </p:nvSpPr>
        <p:spPr bwMode="auto">
          <a:xfrm>
            <a:off x="76200" y="838200"/>
            <a:ext cx="8991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rtl="1" eaLnBrk="0" hangingPunct="0">
              <a:defRPr/>
            </a:pPr>
            <a:r>
              <a:rPr lang="fa-IR" sz="2300" b="1" u="sng" dirty="0" smtClean="0">
                <a:ln w="11430"/>
                <a:solidFill>
                  <a:srgbClr val="008000"/>
                </a:solidFill>
                <a:effectLst>
                  <a:outerShdw blurRad="50800" dist="39000" dir="5460000" algn="tl">
                    <a:srgbClr val="000000">
                      <a:alpha val="38000"/>
                    </a:srgbClr>
                  </a:outerShdw>
                </a:effectLst>
                <a:cs typeface="B Titr" pitchFamily="2" charset="-78"/>
              </a:rPr>
              <a:t>نکات مهم در باب نمودارهای کنترل وصفی</a:t>
            </a:r>
            <a:endParaRPr lang="en-US" sz="2300" b="1" u="sng" dirty="0">
              <a:ln w="11430"/>
              <a:solidFill>
                <a:srgbClr val="008000"/>
              </a:solidFill>
              <a:effectLst>
                <a:outerShdw blurRad="50800" dist="39000" dir="5460000" algn="tl">
                  <a:srgbClr val="000000">
                    <a:alpha val="38000"/>
                  </a:srgbClr>
                </a:outerShdw>
              </a:effectLst>
              <a:cs typeface="B Titr" pitchFamily="2" charset="-78"/>
            </a:endParaRPr>
          </a:p>
        </p:txBody>
      </p:sp>
    </p:spTree>
  </p:cSld>
  <p:clrMapOvr>
    <a:masterClrMapping/>
  </p:clrMapOvr>
  <p:transition spd="slow">
    <p:comb dir="vert"/>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9" name="Rectangle 7"/>
          <p:cNvSpPr>
            <a:spLocks noChangeArrowheads="1"/>
          </p:cNvSpPr>
          <p:nvPr/>
        </p:nvSpPr>
        <p:spPr bwMode="auto">
          <a:xfrm>
            <a:off x="1828800" y="1981200"/>
            <a:ext cx="6840415" cy="3200400"/>
          </a:xfrm>
          <a:prstGeom prst="rect">
            <a:avLst/>
          </a:prstGeom>
          <a:noFill/>
          <a:ln w="9525">
            <a:noFill/>
            <a:miter lim="800000"/>
            <a:headEnd/>
            <a:tailEnd/>
          </a:ln>
          <a:effectLst/>
        </p:spPr>
        <p:txBody>
          <a:bodyPr/>
          <a:lstStyle/>
          <a:p>
            <a:pPr marL="342900" indent="-342900" algn="r" rtl="1">
              <a:lnSpc>
                <a:spcPct val="130000"/>
              </a:lnSpc>
              <a:spcBef>
                <a:spcPct val="20000"/>
              </a:spcBef>
              <a:buClr>
                <a:schemeClr val="accent2"/>
              </a:buClr>
              <a:buFont typeface="Wingdings" pitchFamily="2" charset="2"/>
              <a:buChar char="×"/>
            </a:pPr>
            <a:r>
              <a:rPr lang="fa-IR" sz="4000" dirty="0">
                <a:solidFill>
                  <a:srgbClr val="000000"/>
                </a:solidFill>
                <a:cs typeface="B Nazanin" pitchFamily="2" charset="-78"/>
              </a:rPr>
              <a:t>اشتباه در محاسبه</a:t>
            </a:r>
          </a:p>
          <a:p>
            <a:pPr marL="342900" indent="-342900" algn="r" rtl="1">
              <a:lnSpc>
                <a:spcPct val="130000"/>
              </a:lnSpc>
              <a:spcBef>
                <a:spcPct val="20000"/>
              </a:spcBef>
              <a:buClr>
                <a:schemeClr val="accent2"/>
              </a:buClr>
              <a:buFont typeface="Wingdings" pitchFamily="2" charset="2"/>
              <a:buChar char="×"/>
            </a:pPr>
            <a:r>
              <a:rPr lang="fa-IR" sz="4000" dirty="0">
                <a:solidFill>
                  <a:srgbClr val="000000"/>
                </a:solidFill>
                <a:cs typeface="B Nazanin" pitchFamily="2" charset="-78"/>
              </a:rPr>
              <a:t>ايراد در سيستم اندازه‌گيري</a:t>
            </a:r>
          </a:p>
          <a:p>
            <a:pPr marL="342900" indent="-342900" algn="r" rtl="1">
              <a:lnSpc>
                <a:spcPct val="130000"/>
              </a:lnSpc>
              <a:spcBef>
                <a:spcPct val="20000"/>
              </a:spcBef>
              <a:buClr>
                <a:schemeClr val="accent2"/>
              </a:buClr>
              <a:buFont typeface="Wingdings" pitchFamily="2" charset="2"/>
              <a:buChar char="×"/>
            </a:pPr>
            <a:r>
              <a:rPr lang="fa-IR" sz="4000" dirty="0">
                <a:solidFill>
                  <a:srgbClr val="000000"/>
                </a:solidFill>
                <a:cs typeface="B Nazanin" pitchFamily="2" charset="-78"/>
              </a:rPr>
              <a:t>وجود عاملي انتصابي در فرآيند</a:t>
            </a:r>
            <a:endParaRPr lang="en-US" sz="4000" dirty="0">
              <a:solidFill>
                <a:srgbClr val="000000"/>
              </a:solidFill>
              <a:cs typeface="B Nazanin" pitchFamily="2" charset="-78"/>
            </a:endParaRPr>
          </a:p>
        </p:txBody>
      </p:sp>
      <p:sp>
        <p:nvSpPr>
          <p:cNvPr id="4"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5" name="Rectangle 4"/>
          <p:cNvSpPr>
            <a:spLocks noChangeArrowheads="1"/>
          </p:cNvSpPr>
          <p:nvPr/>
        </p:nvSpPr>
        <p:spPr bwMode="auto">
          <a:xfrm>
            <a:off x="609600" y="76200"/>
            <a:ext cx="8000999" cy="606425"/>
          </a:xfrm>
          <a:prstGeom prst="rect">
            <a:avLst/>
          </a:prstGeom>
          <a:noFill/>
          <a:ln w="9525">
            <a:noFill/>
            <a:miter lim="800000"/>
            <a:headEnd/>
            <a:tailEnd/>
          </a:ln>
        </p:spPr>
        <p:txBody>
          <a:bodyPr anchor="ctr"/>
          <a:lstStyle/>
          <a:p>
            <a:pPr algn="ctr" rtl="1">
              <a:buFont typeface="Wingdings" pitchFamily="2" charset="2"/>
              <a:buNone/>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وصفی</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6" name="Rectangle 2"/>
          <p:cNvSpPr txBox="1">
            <a:spLocks noChangeArrowheads="1"/>
          </p:cNvSpPr>
          <p:nvPr/>
        </p:nvSpPr>
        <p:spPr bwMode="auto">
          <a:xfrm>
            <a:off x="137160" y="954024"/>
            <a:ext cx="8991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rtl="1" eaLnBrk="0" hangingPunct="0">
              <a:defRPr/>
            </a:pPr>
            <a:r>
              <a:rPr lang="fa-IR" sz="2300" b="1" u="sng" dirty="0" smtClean="0">
                <a:ln w="11430"/>
                <a:solidFill>
                  <a:srgbClr val="008000"/>
                </a:solidFill>
                <a:effectLst>
                  <a:outerShdw blurRad="50800" dist="39000" dir="5460000" algn="tl">
                    <a:srgbClr val="000000">
                      <a:alpha val="38000"/>
                    </a:srgbClr>
                  </a:outerShdw>
                </a:effectLst>
                <a:cs typeface="B Titr" pitchFamily="2" charset="-78"/>
              </a:rPr>
              <a:t>عوامل واقع شدن یک نقطه در خارج از محدوده کنترل</a:t>
            </a:r>
            <a:endParaRPr lang="en-US" sz="2300" b="1" u="sng" dirty="0">
              <a:ln w="11430"/>
              <a:solidFill>
                <a:srgbClr val="008000"/>
              </a:solidFill>
              <a:effectLst>
                <a:outerShdw blurRad="50800" dist="39000" dir="5460000" algn="tl">
                  <a:srgbClr val="000000">
                    <a:alpha val="38000"/>
                  </a:srgbClr>
                </a:outerShdw>
              </a:effectLst>
              <a:cs typeface="B Titr" pitchFamily="2" charset="-78"/>
            </a:endParaRPr>
          </a:p>
        </p:txBody>
      </p:sp>
    </p:spTree>
  </p:cSld>
  <p:clrMapOvr>
    <a:masterClrMapping/>
  </p:clrMapOvr>
  <p:transition spd="slow">
    <p:comb dir="vert"/>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AutoShape 2"/>
          <p:cNvSpPr>
            <a:spLocks noChangeArrowheads="1"/>
          </p:cNvSpPr>
          <p:nvPr/>
        </p:nvSpPr>
        <p:spPr bwMode="auto">
          <a:xfrm>
            <a:off x="228600" y="1295400"/>
            <a:ext cx="8763000" cy="3556000"/>
          </a:xfrm>
          <a:prstGeom prst="foldedCorner">
            <a:avLst>
              <a:gd name="adj" fmla="val 1250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lvl="1" algn="r" rtl="1">
              <a:buBlip>
                <a:blip r:embed="rId2"/>
              </a:buBlip>
            </a:pPr>
            <a:r>
              <a:rPr lang="fa-IR" sz="4400" b="1" dirty="0" smtClean="0">
                <a:solidFill>
                  <a:srgbClr val="009900"/>
                </a:solidFill>
                <a:cs typeface="B Titr" pitchFamily="2" charset="-78"/>
              </a:rPr>
              <a:t>   نمودارهای کنترل مشخصه های کمّی</a:t>
            </a:r>
          </a:p>
          <a:p>
            <a:pPr lvl="1" algn="ctr" rtl="1">
              <a:lnSpc>
                <a:spcPct val="200000"/>
              </a:lnSpc>
            </a:pPr>
            <a:r>
              <a:rPr lang="fa-IR" sz="2800" dirty="0" smtClean="0">
                <a:solidFill>
                  <a:srgbClr val="009900"/>
                </a:solidFill>
                <a:cs typeface="B Titr" pitchFamily="2" charset="-78"/>
              </a:rPr>
              <a:t>(قابل اندازه گیری / متغیّر)</a:t>
            </a:r>
          </a:p>
          <a:p>
            <a:pPr lvl="1" algn="ctr" rtl="1">
              <a:lnSpc>
                <a:spcPct val="200000"/>
              </a:lnSpc>
            </a:pPr>
            <a:r>
              <a:rPr lang="fa-IR" sz="4000" b="1" dirty="0" smtClean="0">
                <a:solidFill>
                  <a:srgbClr val="009900"/>
                </a:solidFill>
                <a:latin typeface="Times New Roman" pitchFamily="18" charset="0"/>
                <a:cs typeface="Times New Roman" pitchFamily="18" charset="0"/>
              </a:rPr>
              <a:t>(</a:t>
            </a:r>
            <a:r>
              <a:rPr lang="en-US" sz="4000" b="1" dirty="0" smtClean="0">
                <a:solidFill>
                  <a:srgbClr val="FF0000"/>
                </a:solidFill>
                <a:latin typeface="Times New Roman" pitchFamily="18" charset="0"/>
                <a:cs typeface="Times New Roman" pitchFamily="18" charset="0"/>
              </a:rPr>
              <a:t> </a:t>
            </a:r>
            <a:r>
              <a:rPr lang="en-US" sz="4000" b="1" dirty="0" smtClean="0">
                <a:solidFill>
                  <a:srgbClr val="009900"/>
                </a:solidFill>
                <a:latin typeface="Times New Roman" pitchFamily="18" charset="0"/>
                <a:cs typeface="Times New Roman" pitchFamily="18" charset="0"/>
              </a:rPr>
              <a:t>(Variable Control Chart</a:t>
            </a:r>
            <a:endParaRPr lang="fa-IR" sz="4000" b="1" dirty="0" smtClean="0">
              <a:solidFill>
                <a:srgbClr val="009900"/>
              </a:solidFill>
              <a:latin typeface="Times New Roman" pitchFamily="18" charset="0"/>
              <a:cs typeface="Times New Roman" pitchFamily="18" charset="0"/>
            </a:endParaRPr>
          </a:p>
        </p:txBody>
      </p:sp>
    </p:spTree>
  </p:cSld>
  <p:clrMapOvr>
    <a:masterClrMapping/>
  </p:clrMapOvr>
  <p:transition spd="slow" advTm="0">
    <p:comb dir="vert"/>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5" name="Rectangle 4"/>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قابل اندازه گیری </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(کمٌی / متغیر)</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7" name="Rectangle 3"/>
          <p:cNvSpPr txBox="1">
            <a:spLocks noChangeArrowheads="1"/>
          </p:cNvSpPr>
          <p:nvPr/>
        </p:nvSpPr>
        <p:spPr>
          <a:xfrm>
            <a:off x="152400" y="1447800"/>
            <a:ext cx="8839200" cy="5029200"/>
          </a:xfrm>
          <a:prstGeom prst="rect">
            <a:avLst/>
          </a:prstGeom>
        </p:spPr>
        <p:txBody>
          <a:bodyPr/>
          <a:lstStyle/>
          <a:p>
            <a:pPr marL="342900" marR="0" lvl="0" indent="-342900" algn="r" defTabSz="914400" rtl="1" eaLnBrk="1" fontAlgn="base" latinLnBrk="0" hangingPunct="1">
              <a:lnSpc>
                <a:spcPct val="140000"/>
              </a:lnSpc>
              <a:spcBef>
                <a:spcPct val="20000"/>
              </a:spcBef>
              <a:spcAft>
                <a:spcPct val="0"/>
              </a:spcAft>
              <a:buClrTx/>
              <a:buSzTx/>
              <a:buFont typeface="Arial" charset="0"/>
              <a:buChar char="•"/>
              <a:tabLst/>
              <a:defRPr/>
            </a:pPr>
            <a:r>
              <a:rPr kumimoji="0" lang="ar-SA" sz="3200" b="1" i="0" u="none" strike="noStrike" kern="0" cap="none" spc="0" normalizeH="0" baseline="0" noProof="0" dirty="0" smtClean="0">
                <a:ln>
                  <a:noFill/>
                </a:ln>
                <a:solidFill>
                  <a:srgbClr val="009900"/>
                </a:solidFill>
                <a:effectLst/>
                <a:uLnTx/>
                <a:uFillTx/>
                <a:latin typeface="+mn-lt"/>
                <a:cs typeface="B Nazanin" pitchFamily="2" charset="-78"/>
              </a:rPr>
              <a:t>موارد كاربرد: </a:t>
            </a:r>
            <a:r>
              <a:rPr kumimoji="0" lang="ar-SA" sz="3200" b="0" i="0" u="none" strike="noStrike" kern="0" cap="none" spc="0" normalizeH="0" baseline="0" noProof="0" dirty="0" smtClean="0">
                <a:ln>
                  <a:noFill/>
                </a:ln>
                <a:solidFill>
                  <a:schemeClr val="tx1"/>
                </a:solidFill>
                <a:effectLst/>
                <a:uLnTx/>
                <a:uFillTx/>
                <a:latin typeface="+mn-lt"/>
                <a:cs typeface="B Nazanin" pitchFamily="2" charset="-78"/>
              </a:rPr>
              <a:t>اين نمودارها در مواردي استفاده مي‌شود كه متغيرها قابل اندازه‌گيري باشند. مانند طول؛ وزن؛ ضخامت؛ ولتاژ و غيره.</a:t>
            </a:r>
          </a:p>
          <a:p>
            <a:pPr marL="342900" marR="0" lvl="0" indent="-342900" algn="r" defTabSz="914400" rtl="1" eaLnBrk="1" fontAlgn="base" latinLnBrk="0" hangingPunct="1">
              <a:lnSpc>
                <a:spcPct val="140000"/>
              </a:lnSpc>
              <a:spcBef>
                <a:spcPts val="1200"/>
              </a:spcBef>
              <a:spcAft>
                <a:spcPct val="0"/>
              </a:spcAft>
              <a:buClrTx/>
              <a:buSzTx/>
              <a:buFont typeface="Arial" charset="0"/>
              <a:buChar char="•"/>
              <a:tabLst/>
              <a:defRPr/>
            </a:pPr>
            <a:r>
              <a:rPr lang="ar-SA" sz="3200" b="1" kern="0" dirty="0" smtClean="0">
                <a:solidFill>
                  <a:srgbClr val="009900"/>
                </a:solidFill>
                <a:latin typeface="+mn-lt"/>
                <a:cs typeface="B Nazanin" pitchFamily="2" charset="-78"/>
              </a:rPr>
              <a:t>* مزيتها: </a:t>
            </a:r>
            <a:r>
              <a:rPr lang="ar-SA" sz="3200" kern="0" dirty="0" smtClean="0">
                <a:latin typeface="+mn-lt"/>
                <a:cs typeface="B Nazanin" pitchFamily="2" charset="-78"/>
              </a:rPr>
              <a:t>اين نمودارها كارات</a:t>
            </a:r>
            <a:r>
              <a:rPr lang="fa-IR" sz="3200" kern="0" smtClean="0">
                <a:latin typeface="+mn-lt"/>
                <a:cs typeface="B Nazanin" pitchFamily="2" charset="-78"/>
              </a:rPr>
              <a:t>ر </a:t>
            </a:r>
            <a:r>
              <a:rPr lang="fa-IR" sz="3200" kern="0" dirty="0" smtClean="0">
                <a:latin typeface="+mn-lt"/>
                <a:cs typeface="B Nazanin" pitchFamily="2" charset="-78"/>
              </a:rPr>
              <a:t>هستند،</a:t>
            </a:r>
            <a:r>
              <a:rPr lang="ar-SA" sz="3200" kern="0" dirty="0" smtClean="0">
                <a:latin typeface="+mn-lt"/>
                <a:cs typeface="B Nazanin" pitchFamily="2" charset="-78"/>
              </a:rPr>
              <a:t> اطلاعات بيشتري منتقل مي‌كنند و در سطح وسيعتري مورد استفاده قرار مي‌گيرند. علاوه بر اين</a:t>
            </a:r>
            <a:r>
              <a:rPr lang="fa-IR" sz="3200" kern="0" dirty="0" smtClean="0">
                <a:latin typeface="+mn-lt"/>
                <a:cs typeface="B Nazanin" pitchFamily="2" charset="-78"/>
              </a:rPr>
              <a:t>،</a:t>
            </a:r>
            <a:r>
              <a:rPr lang="ar-SA" sz="3200" kern="0" dirty="0" smtClean="0">
                <a:latin typeface="+mn-lt"/>
                <a:cs typeface="B Nazanin" pitchFamily="2" charset="-78"/>
              </a:rPr>
              <a:t> در مقايسه با نمودارهاي كنترلي وصفي؛ به تعداد نمونه كمتري نياز دارند.</a:t>
            </a:r>
          </a:p>
        </p:txBody>
      </p:sp>
    </p:spTree>
  </p:cSld>
  <p:clrMapOvr>
    <a:masterClrMapping/>
  </p:clrMapOvr>
  <p:transition spd="slow">
    <p:comb dir="vert"/>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AutoShape 2"/>
          <p:cNvSpPr>
            <a:spLocks noChangeArrowheads="1"/>
          </p:cNvSpPr>
          <p:nvPr/>
        </p:nvSpPr>
        <p:spPr bwMode="auto">
          <a:xfrm>
            <a:off x="4482612" y="2178049"/>
            <a:ext cx="1296000" cy="1485900"/>
          </a:xfrm>
          <a:prstGeom prst="diamond">
            <a:avLst/>
          </a:prstGeom>
          <a:noFill/>
          <a:ln w="38100">
            <a:solidFill>
              <a:schemeClr val="tx1"/>
            </a:solidFill>
            <a:miter lim="800000"/>
            <a:headEnd/>
            <a:tailEnd/>
          </a:ln>
          <a:effectLst/>
        </p:spPr>
        <p:txBody>
          <a:bodyPr lIns="0" tIns="0" rIns="0" bIns="0" anchor="ctr" anchorCtr="1"/>
          <a:lstStyle/>
          <a:p>
            <a:pPr algn="ctr" rtl="1"/>
            <a:r>
              <a:rPr lang="fa-IR" sz="1400" dirty="0">
                <a:cs typeface="B Nazanin" pitchFamily="2" charset="-78"/>
              </a:rPr>
              <a:t>داده ها كمي هستند؟</a:t>
            </a:r>
            <a:endParaRPr lang="en-US" sz="1400" dirty="0">
              <a:cs typeface="B Nazanin" pitchFamily="2" charset="-78"/>
            </a:endParaRPr>
          </a:p>
        </p:txBody>
      </p:sp>
      <p:sp>
        <p:nvSpPr>
          <p:cNvPr id="291873" name="AutoShape 33"/>
          <p:cNvSpPr>
            <a:spLocks noChangeArrowheads="1"/>
          </p:cNvSpPr>
          <p:nvPr/>
        </p:nvSpPr>
        <p:spPr bwMode="auto">
          <a:xfrm>
            <a:off x="3657600" y="1435099"/>
            <a:ext cx="2895600" cy="461962"/>
          </a:xfrm>
          <a:prstGeom prst="roundRect">
            <a:avLst>
              <a:gd name="adj" fmla="val 16667"/>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pPr algn="ctr"/>
            <a:r>
              <a:rPr lang="fa-IR" sz="2000" b="1" dirty="0">
                <a:solidFill>
                  <a:srgbClr val="009900"/>
                </a:solidFill>
                <a:cs typeface="B Nazanin" pitchFamily="2" charset="-78"/>
              </a:rPr>
              <a:t>تعيين مناسبترين نمودار كنترلي</a:t>
            </a:r>
            <a:endParaRPr lang="en-US" sz="2000" b="1" dirty="0">
              <a:solidFill>
                <a:srgbClr val="009900"/>
              </a:solidFill>
              <a:cs typeface="B Nazanin" pitchFamily="2" charset="-78"/>
            </a:endParaRPr>
          </a:p>
        </p:txBody>
      </p:sp>
      <p:sp>
        <p:nvSpPr>
          <p:cNvPr id="291911" name="AutoShape 71"/>
          <p:cNvSpPr>
            <a:spLocks noChangeArrowheads="1"/>
          </p:cNvSpPr>
          <p:nvPr/>
        </p:nvSpPr>
        <p:spPr bwMode="auto">
          <a:xfrm>
            <a:off x="97536" y="2051049"/>
            <a:ext cx="2191395" cy="1727200"/>
          </a:xfrm>
          <a:prstGeom prst="roundRect">
            <a:avLst>
              <a:gd name="adj" fmla="val 16667"/>
            </a:avLst>
          </a:prstGeom>
          <a:solidFill>
            <a:schemeClr val="bg1"/>
          </a:solidFill>
          <a:ln w="38100">
            <a:solidFill>
              <a:schemeClr val="tx1"/>
            </a:solidFill>
            <a:round/>
            <a:headEnd/>
            <a:tailEnd/>
          </a:ln>
          <a:effectLst/>
        </p:spPr>
        <p:txBody>
          <a:bodyPr wrap="none" lIns="36000" rIns="36000" anchor="ctr" anchorCtr="1"/>
          <a:lstStyle/>
          <a:p>
            <a:pPr algn="r" rtl="1">
              <a:lnSpc>
                <a:spcPct val="120000"/>
              </a:lnSpc>
            </a:pPr>
            <a:r>
              <a:rPr lang="fa-IR" sz="1400" dirty="0" smtClean="0">
                <a:cs typeface="B Nazanin" pitchFamily="2" charset="-78"/>
              </a:rPr>
              <a:t>- اندازه </a:t>
            </a:r>
            <a:r>
              <a:rPr lang="fa-IR" sz="1400" dirty="0">
                <a:cs typeface="B Nazanin" pitchFamily="2" charset="-78"/>
              </a:rPr>
              <a:t>گيري خودكار</a:t>
            </a:r>
          </a:p>
          <a:p>
            <a:pPr algn="r" rtl="1">
              <a:lnSpc>
                <a:spcPct val="120000"/>
              </a:lnSpc>
              <a:buFontTx/>
              <a:buChar char="-"/>
            </a:pPr>
            <a:r>
              <a:rPr lang="fa-IR" sz="1400" dirty="0" smtClean="0">
                <a:cs typeface="B Nazanin" pitchFamily="2" charset="-78"/>
              </a:rPr>
              <a:t> تغييرات </a:t>
            </a:r>
            <a:r>
              <a:rPr lang="fa-IR" sz="1400" dirty="0">
                <a:cs typeface="B Nazanin" pitchFamily="2" charset="-78"/>
              </a:rPr>
              <a:t>مشخصه كيفي </a:t>
            </a:r>
            <a:r>
              <a:rPr lang="fa-IR" sz="1400" dirty="0" smtClean="0">
                <a:cs typeface="B Nazanin" pitchFamily="2" charset="-78"/>
              </a:rPr>
              <a:t>در مدت</a:t>
            </a:r>
          </a:p>
          <a:p>
            <a:pPr algn="r" rtl="1">
              <a:lnSpc>
                <a:spcPct val="120000"/>
              </a:lnSpc>
            </a:pPr>
            <a:r>
              <a:rPr lang="fa-IR" sz="1400" dirty="0" smtClean="0">
                <a:cs typeface="B Nazanin" pitchFamily="2" charset="-78"/>
              </a:rPr>
              <a:t>   زمان خيلي كم محسوس نيست</a:t>
            </a:r>
            <a:endParaRPr lang="en-US" sz="1400" dirty="0" smtClean="0">
              <a:cs typeface="B Nazanin" pitchFamily="2" charset="-78"/>
            </a:endParaRPr>
          </a:p>
          <a:p>
            <a:pPr algn="r" rtl="1">
              <a:lnSpc>
                <a:spcPct val="120000"/>
              </a:lnSpc>
            </a:pPr>
            <a:r>
              <a:rPr lang="fa-IR" sz="1400" dirty="0" smtClean="0">
                <a:cs typeface="B Nazanin" pitchFamily="2" charset="-78"/>
              </a:rPr>
              <a:t>- نرخ </a:t>
            </a:r>
            <a:r>
              <a:rPr lang="fa-IR" sz="1400" dirty="0">
                <a:cs typeface="B Nazanin" pitchFamily="2" charset="-78"/>
              </a:rPr>
              <a:t>توليد كم است؟</a:t>
            </a:r>
          </a:p>
          <a:p>
            <a:pPr algn="r" rtl="1">
              <a:lnSpc>
                <a:spcPct val="120000"/>
              </a:lnSpc>
            </a:pPr>
            <a:r>
              <a:rPr lang="fa-IR" sz="1400" dirty="0" smtClean="0">
                <a:cs typeface="B Nazanin" pitchFamily="2" charset="-78"/>
              </a:rPr>
              <a:t>- نمونه </a:t>
            </a:r>
            <a:r>
              <a:rPr lang="fa-IR" sz="1400" dirty="0">
                <a:cs typeface="B Nazanin" pitchFamily="2" charset="-78"/>
              </a:rPr>
              <a:t>برداري زمانبر يا هزينه زاست</a:t>
            </a:r>
          </a:p>
          <a:p>
            <a:pPr algn="r" rtl="1">
              <a:lnSpc>
                <a:spcPct val="120000"/>
              </a:lnSpc>
            </a:pPr>
            <a:r>
              <a:rPr lang="fa-IR" sz="1400" dirty="0" smtClean="0">
                <a:cs typeface="B Nazanin" pitchFamily="2" charset="-78"/>
              </a:rPr>
              <a:t>- آزمايش </a:t>
            </a:r>
            <a:r>
              <a:rPr lang="fa-IR" sz="1400" dirty="0">
                <a:cs typeface="B Nazanin" pitchFamily="2" charset="-78"/>
              </a:rPr>
              <a:t>بروي نمونه مخرب </a:t>
            </a:r>
            <a:r>
              <a:rPr lang="fa-IR" sz="1400" dirty="0" smtClean="0">
                <a:cs typeface="B Nazanin" pitchFamily="2" charset="-78"/>
              </a:rPr>
              <a:t>است</a:t>
            </a:r>
            <a:endParaRPr lang="en-US" sz="1400" dirty="0">
              <a:cs typeface="B Nazanin" pitchFamily="2" charset="-78"/>
            </a:endParaRPr>
          </a:p>
        </p:txBody>
      </p:sp>
      <p:cxnSp>
        <p:nvCxnSpPr>
          <p:cNvPr id="291927" name="AutoShape 87"/>
          <p:cNvCxnSpPr>
            <a:cxnSpLocks noChangeShapeType="1"/>
            <a:stCxn id="291873" idx="2"/>
            <a:endCxn id="291842" idx="0"/>
          </p:cNvCxnSpPr>
          <p:nvPr/>
        </p:nvCxnSpPr>
        <p:spPr bwMode="auto">
          <a:xfrm rot="16200000" flipH="1">
            <a:off x="4977512" y="2024949"/>
            <a:ext cx="280988" cy="25212"/>
          </a:xfrm>
          <a:prstGeom prst="straightConnector1">
            <a:avLst/>
          </a:prstGeom>
          <a:noFill/>
          <a:ln w="25400">
            <a:solidFill>
              <a:schemeClr val="tx1"/>
            </a:solidFill>
            <a:round/>
            <a:headEnd/>
            <a:tailEnd type="triangle" w="med" len="med"/>
          </a:ln>
          <a:effectLst/>
        </p:spPr>
      </p:cxnSp>
      <p:sp>
        <p:nvSpPr>
          <p:cNvPr id="291928" name="Text Box 88"/>
          <p:cNvSpPr txBox="1">
            <a:spLocks noChangeArrowheads="1"/>
          </p:cNvSpPr>
          <p:nvPr/>
        </p:nvSpPr>
        <p:spPr bwMode="auto">
          <a:xfrm>
            <a:off x="4084027" y="2528886"/>
            <a:ext cx="411773" cy="323165"/>
          </a:xfrm>
          <a:prstGeom prst="rect">
            <a:avLst/>
          </a:prstGeom>
          <a:noFill/>
          <a:ln w="9525">
            <a:noFill/>
            <a:miter lim="800000"/>
            <a:headEnd/>
            <a:tailEnd/>
          </a:ln>
          <a:effectLst/>
        </p:spPr>
        <p:txBody>
          <a:bodyPr wrap="square">
            <a:spAutoFit/>
          </a:bodyPr>
          <a:lstStyle/>
          <a:p>
            <a:pPr algn="ctr">
              <a:spcBef>
                <a:spcPct val="50000"/>
              </a:spcBef>
            </a:pPr>
            <a:r>
              <a:rPr lang="fa-IR" sz="1500" b="1" dirty="0">
                <a:solidFill>
                  <a:schemeClr val="folHlink"/>
                </a:solidFill>
                <a:cs typeface="B Nazanin" pitchFamily="2" charset="-78"/>
              </a:rPr>
              <a:t>بله</a:t>
            </a:r>
            <a:endParaRPr lang="en-US" sz="1500" b="1" dirty="0">
              <a:solidFill>
                <a:schemeClr val="folHlink"/>
              </a:solidFill>
              <a:cs typeface="B Nazanin" pitchFamily="2" charset="-78"/>
            </a:endParaRPr>
          </a:p>
        </p:txBody>
      </p:sp>
      <p:sp>
        <p:nvSpPr>
          <p:cNvPr id="291929" name="Text Box 89"/>
          <p:cNvSpPr txBox="1">
            <a:spLocks noChangeArrowheads="1"/>
          </p:cNvSpPr>
          <p:nvPr/>
        </p:nvSpPr>
        <p:spPr bwMode="auto">
          <a:xfrm>
            <a:off x="5638800" y="2528886"/>
            <a:ext cx="533400" cy="323165"/>
          </a:xfrm>
          <a:prstGeom prst="rect">
            <a:avLst/>
          </a:prstGeom>
          <a:noFill/>
          <a:ln w="9525">
            <a:noFill/>
            <a:miter lim="800000"/>
            <a:headEnd/>
            <a:tailEnd/>
          </a:ln>
          <a:effectLst/>
        </p:spPr>
        <p:txBody>
          <a:bodyPr wrap="square">
            <a:spAutoFit/>
          </a:bodyPr>
          <a:lstStyle/>
          <a:p>
            <a:pPr algn="ctr">
              <a:spcBef>
                <a:spcPct val="50000"/>
              </a:spcBef>
            </a:pPr>
            <a:r>
              <a:rPr lang="fa-IR" sz="1500" b="1" dirty="0">
                <a:solidFill>
                  <a:schemeClr val="folHlink"/>
                </a:solidFill>
                <a:cs typeface="B Nazanin" pitchFamily="2" charset="-78"/>
              </a:rPr>
              <a:t>خير</a:t>
            </a:r>
            <a:endParaRPr lang="en-US" sz="1500" b="1" dirty="0">
              <a:solidFill>
                <a:schemeClr val="folHlink"/>
              </a:solidFill>
              <a:cs typeface="B Nazanin" pitchFamily="2" charset="-78"/>
            </a:endParaRPr>
          </a:p>
        </p:txBody>
      </p:sp>
      <p:sp>
        <p:nvSpPr>
          <p:cNvPr id="291935" name="AutoShape 95"/>
          <p:cNvSpPr>
            <a:spLocks noChangeArrowheads="1"/>
          </p:cNvSpPr>
          <p:nvPr/>
        </p:nvSpPr>
        <p:spPr bwMode="auto">
          <a:xfrm>
            <a:off x="2554166" y="2178049"/>
            <a:ext cx="1263162" cy="1485900"/>
          </a:xfrm>
          <a:prstGeom prst="diamond">
            <a:avLst/>
          </a:prstGeom>
          <a:noFill/>
          <a:ln w="38100">
            <a:solidFill>
              <a:schemeClr val="tx1"/>
            </a:solidFill>
            <a:miter lim="800000"/>
            <a:headEnd/>
            <a:tailEnd/>
          </a:ln>
          <a:effectLst/>
        </p:spPr>
        <p:txBody>
          <a:bodyPr lIns="0" tIns="36000" rIns="0" bIns="36000" anchor="ctr" anchorCtr="1"/>
          <a:lstStyle/>
          <a:p>
            <a:pPr rtl="1"/>
            <a:r>
              <a:rPr lang="fa-IR" sz="1400">
                <a:cs typeface="B Nazanin" pitchFamily="2" charset="-78"/>
              </a:rPr>
              <a:t>امكان نمونه برداري وجود دارد؟</a:t>
            </a:r>
            <a:endParaRPr lang="en-US" sz="1400">
              <a:cs typeface="B Nazanin" pitchFamily="2" charset="-78"/>
            </a:endParaRPr>
          </a:p>
        </p:txBody>
      </p:sp>
      <p:sp>
        <p:nvSpPr>
          <p:cNvPr id="291940" name="Text Box 100"/>
          <p:cNvSpPr txBox="1">
            <a:spLocks noChangeArrowheads="1"/>
          </p:cNvSpPr>
          <p:nvPr/>
        </p:nvSpPr>
        <p:spPr bwMode="auto">
          <a:xfrm>
            <a:off x="2288930" y="2492374"/>
            <a:ext cx="454269" cy="323165"/>
          </a:xfrm>
          <a:prstGeom prst="rect">
            <a:avLst/>
          </a:prstGeom>
          <a:noFill/>
          <a:ln w="9525">
            <a:noFill/>
            <a:miter lim="800000"/>
            <a:headEnd/>
            <a:tailEnd/>
          </a:ln>
          <a:effectLst/>
        </p:spPr>
        <p:txBody>
          <a:bodyPr wrap="square">
            <a:spAutoFit/>
          </a:bodyPr>
          <a:lstStyle/>
          <a:p>
            <a:pPr algn="r">
              <a:spcBef>
                <a:spcPct val="50000"/>
              </a:spcBef>
            </a:pPr>
            <a:r>
              <a:rPr lang="fa-IR" sz="1500" b="1" dirty="0">
                <a:solidFill>
                  <a:schemeClr val="folHlink"/>
                </a:solidFill>
                <a:cs typeface="B Nazanin" pitchFamily="2" charset="-78"/>
              </a:rPr>
              <a:t>خير</a:t>
            </a:r>
            <a:endParaRPr lang="en-US" sz="1500" b="1" dirty="0">
              <a:solidFill>
                <a:schemeClr val="folHlink"/>
              </a:solidFill>
              <a:cs typeface="B Nazanin" pitchFamily="2" charset="-78"/>
            </a:endParaRPr>
          </a:p>
        </p:txBody>
      </p:sp>
      <p:sp>
        <p:nvSpPr>
          <p:cNvPr id="291941" name="Text Box 101"/>
          <p:cNvSpPr txBox="1">
            <a:spLocks noChangeArrowheads="1"/>
          </p:cNvSpPr>
          <p:nvPr/>
        </p:nvSpPr>
        <p:spPr bwMode="auto">
          <a:xfrm>
            <a:off x="2743200" y="3562349"/>
            <a:ext cx="476251" cy="323165"/>
          </a:xfrm>
          <a:prstGeom prst="rect">
            <a:avLst/>
          </a:prstGeom>
          <a:noFill/>
          <a:ln w="9525">
            <a:noFill/>
            <a:miter lim="800000"/>
            <a:headEnd/>
            <a:tailEnd/>
          </a:ln>
          <a:effectLst/>
        </p:spPr>
        <p:txBody>
          <a:bodyPr wrap="square">
            <a:spAutoFit/>
          </a:bodyPr>
          <a:lstStyle/>
          <a:p>
            <a:pPr algn="ctr">
              <a:spcBef>
                <a:spcPct val="50000"/>
              </a:spcBef>
            </a:pPr>
            <a:r>
              <a:rPr lang="fa-IR" sz="1500" b="1" dirty="0">
                <a:solidFill>
                  <a:schemeClr val="folHlink"/>
                </a:solidFill>
                <a:cs typeface="B Nazanin" pitchFamily="2" charset="-78"/>
              </a:rPr>
              <a:t>بله</a:t>
            </a:r>
            <a:endParaRPr lang="en-US" sz="1500" b="1" dirty="0">
              <a:solidFill>
                <a:schemeClr val="folHlink"/>
              </a:solidFill>
              <a:cs typeface="B Nazanin" pitchFamily="2" charset="-78"/>
            </a:endParaRPr>
          </a:p>
        </p:txBody>
      </p:sp>
      <p:sp>
        <p:nvSpPr>
          <p:cNvPr id="291942" name="AutoShape 102"/>
          <p:cNvSpPr>
            <a:spLocks noChangeArrowheads="1"/>
          </p:cNvSpPr>
          <p:nvPr/>
        </p:nvSpPr>
        <p:spPr bwMode="auto">
          <a:xfrm>
            <a:off x="652272" y="4067173"/>
            <a:ext cx="1080000" cy="648000"/>
          </a:xfrm>
          <a:prstGeom prst="roundRect">
            <a:avLst>
              <a:gd name="adj" fmla="val 16667"/>
            </a:avLst>
          </a:prstGeom>
          <a:solidFill>
            <a:srgbClr val="FFFF99"/>
          </a:solidFill>
          <a:ln w="38100">
            <a:solidFill>
              <a:schemeClr val="tx1"/>
            </a:solidFill>
            <a:round/>
            <a:headEnd/>
            <a:tailEnd/>
          </a:ln>
          <a:effectLst/>
        </p:spPr>
        <p:txBody>
          <a:bodyPr wrap="none" anchor="ctr"/>
          <a:lstStyle/>
          <a:p>
            <a:pPr algn="ctr" rtl="1"/>
            <a:r>
              <a:rPr lang="fa-IR" sz="1600" dirty="0" smtClean="0">
                <a:cs typeface="B Nazanin" pitchFamily="2" charset="-78"/>
              </a:rPr>
              <a:t>نمودار </a:t>
            </a:r>
            <a:r>
              <a:rPr lang="en-US" sz="1600" b="1" dirty="0" smtClean="0">
                <a:latin typeface="Arial" charset="0"/>
                <a:cs typeface="B Nazanin" pitchFamily="2" charset="-78"/>
              </a:rPr>
              <a:t>X-MR</a:t>
            </a:r>
            <a:endParaRPr lang="en-US" sz="1600" b="1" dirty="0">
              <a:latin typeface="Arial" charset="0"/>
              <a:cs typeface="B Nazanin" pitchFamily="2" charset="-78"/>
            </a:endParaRPr>
          </a:p>
        </p:txBody>
      </p:sp>
      <p:sp>
        <p:nvSpPr>
          <p:cNvPr id="291946" name="AutoShape 106"/>
          <p:cNvSpPr>
            <a:spLocks noChangeArrowheads="1"/>
          </p:cNvSpPr>
          <p:nvPr/>
        </p:nvSpPr>
        <p:spPr bwMode="auto">
          <a:xfrm>
            <a:off x="2621573" y="3995737"/>
            <a:ext cx="1160585" cy="1223963"/>
          </a:xfrm>
          <a:prstGeom prst="diamond">
            <a:avLst/>
          </a:prstGeom>
          <a:noFill/>
          <a:ln w="38100">
            <a:solidFill>
              <a:schemeClr val="tx1"/>
            </a:solidFill>
            <a:miter lim="800000"/>
            <a:headEnd/>
            <a:tailEnd/>
          </a:ln>
          <a:effectLst/>
        </p:spPr>
        <p:txBody>
          <a:bodyPr anchor="ctr"/>
          <a:lstStyle/>
          <a:p>
            <a:pPr rtl="1"/>
            <a:r>
              <a:rPr lang="en-US" sz="1500" b="1">
                <a:latin typeface="Arial" charset="0"/>
                <a:cs typeface="B Nazanin" pitchFamily="2" charset="-78"/>
              </a:rPr>
              <a:t>N≥9</a:t>
            </a:r>
          </a:p>
        </p:txBody>
      </p:sp>
      <p:sp>
        <p:nvSpPr>
          <p:cNvPr id="291947" name="AutoShape 107"/>
          <p:cNvSpPr>
            <a:spLocks noChangeArrowheads="1"/>
          </p:cNvSpPr>
          <p:nvPr/>
        </p:nvSpPr>
        <p:spPr bwMode="auto">
          <a:xfrm>
            <a:off x="2206869" y="5634037"/>
            <a:ext cx="1992923" cy="1223963"/>
          </a:xfrm>
          <a:prstGeom prst="diamond">
            <a:avLst/>
          </a:prstGeom>
          <a:noFill/>
          <a:ln w="38100">
            <a:solidFill>
              <a:schemeClr val="tx1"/>
            </a:solidFill>
            <a:miter lim="800000"/>
            <a:headEnd/>
            <a:tailEnd/>
          </a:ln>
          <a:effectLst/>
        </p:spPr>
        <p:txBody>
          <a:bodyPr lIns="0" tIns="36000" rIns="0" bIns="36000" anchor="ctr" anchorCtr="1"/>
          <a:lstStyle/>
          <a:p>
            <a:pPr algn="ctr" rtl="1"/>
            <a:r>
              <a:rPr lang="fa-IR" sz="1400" dirty="0">
                <a:cs typeface="B Nazanin" pitchFamily="2" charset="-78"/>
              </a:rPr>
              <a:t>امكان محاسبه واريانس به راحتي ميسر </a:t>
            </a:r>
            <a:r>
              <a:rPr lang="fa-IR" sz="1400" dirty="0" smtClean="0">
                <a:cs typeface="B Nazanin" pitchFamily="2" charset="-78"/>
              </a:rPr>
              <a:t>است؟</a:t>
            </a:r>
            <a:endParaRPr lang="en-US" sz="1400" dirty="0">
              <a:cs typeface="B Nazanin" pitchFamily="2" charset="-78"/>
            </a:endParaRPr>
          </a:p>
        </p:txBody>
      </p:sp>
      <p:sp>
        <p:nvSpPr>
          <p:cNvPr id="291948" name="AutoShape 108"/>
          <p:cNvSpPr>
            <a:spLocks noChangeArrowheads="1"/>
          </p:cNvSpPr>
          <p:nvPr/>
        </p:nvSpPr>
        <p:spPr bwMode="auto">
          <a:xfrm>
            <a:off x="772727" y="5921310"/>
            <a:ext cx="1080000" cy="648000"/>
          </a:xfrm>
          <a:prstGeom prst="roundRect">
            <a:avLst>
              <a:gd name="adj" fmla="val 16667"/>
            </a:avLst>
          </a:prstGeom>
          <a:solidFill>
            <a:srgbClr val="FFFF99"/>
          </a:solidFill>
          <a:ln w="38100">
            <a:solidFill>
              <a:schemeClr val="tx1"/>
            </a:solidFill>
            <a:round/>
            <a:headEnd/>
            <a:tailEnd/>
          </a:ln>
          <a:effectLst/>
        </p:spPr>
        <p:txBody>
          <a:bodyPr wrap="none" anchor="ctr"/>
          <a:lstStyle/>
          <a:p>
            <a:pPr algn="ctr" rtl="1"/>
            <a:r>
              <a:rPr lang="fa-IR" sz="1600" dirty="0" smtClean="0">
                <a:cs typeface="B Nazanin" pitchFamily="2" charset="-78"/>
              </a:rPr>
              <a:t>نمودار </a:t>
            </a:r>
            <a:r>
              <a:rPr lang="en-US" sz="1600" b="1" dirty="0" smtClean="0">
                <a:latin typeface="Arial" charset="0"/>
                <a:cs typeface="B Nazanin" pitchFamily="2" charset="-78"/>
              </a:rPr>
              <a:t>X-S</a:t>
            </a:r>
            <a:endParaRPr lang="en-US" sz="1600" b="1" dirty="0">
              <a:latin typeface="Arial" charset="0"/>
              <a:cs typeface="B Nazanin" pitchFamily="2" charset="-78"/>
            </a:endParaRPr>
          </a:p>
        </p:txBody>
      </p:sp>
      <p:sp>
        <p:nvSpPr>
          <p:cNvPr id="291949" name="AutoShape 109"/>
          <p:cNvSpPr>
            <a:spLocks noChangeArrowheads="1"/>
          </p:cNvSpPr>
          <p:nvPr/>
        </p:nvSpPr>
        <p:spPr bwMode="auto">
          <a:xfrm>
            <a:off x="4251081" y="3851274"/>
            <a:ext cx="1080000" cy="648000"/>
          </a:xfrm>
          <a:prstGeom prst="roundRect">
            <a:avLst>
              <a:gd name="adj" fmla="val 16667"/>
            </a:avLst>
          </a:prstGeom>
          <a:solidFill>
            <a:srgbClr val="FFFF99"/>
          </a:solidFill>
          <a:ln w="38100">
            <a:solidFill>
              <a:schemeClr val="tx1"/>
            </a:solidFill>
            <a:round/>
            <a:headEnd/>
            <a:tailEnd/>
          </a:ln>
          <a:effectLst/>
        </p:spPr>
        <p:txBody>
          <a:bodyPr wrap="none" anchor="ctr"/>
          <a:lstStyle/>
          <a:p>
            <a:pPr algn="ctr" rtl="1"/>
            <a:r>
              <a:rPr lang="fa-IR" sz="1600" dirty="0" smtClean="0">
                <a:cs typeface="B Nazanin" pitchFamily="2" charset="-78"/>
              </a:rPr>
              <a:t>نمودار </a:t>
            </a:r>
            <a:r>
              <a:rPr lang="en-US" sz="1600" b="1" dirty="0" smtClean="0">
                <a:latin typeface="Arial" charset="0"/>
                <a:cs typeface="B Nazanin" pitchFamily="2" charset="-78"/>
              </a:rPr>
              <a:t>X-R</a:t>
            </a:r>
            <a:endParaRPr lang="en-US" sz="1600" b="1" dirty="0">
              <a:latin typeface="Arial" charset="0"/>
              <a:cs typeface="B Nazanin" pitchFamily="2" charset="-78"/>
            </a:endParaRPr>
          </a:p>
        </p:txBody>
      </p:sp>
      <p:sp>
        <p:nvSpPr>
          <p:cNvPr id="291950" name="AutoShape 110"/>
          <p:cNvSpPr>
            <a:spLocks noChangeArrowheads="1"/>
          </p:cNvSpPr>
          <p:nvPr/>
        </p:nvSpPr>
        <p:spPr bwMode="auto">
          <a:xfrm>
            <a:off x="4251081" y="4716462"/>
            <a:ext cx="1080000" cy="648000"/>
          </a:xfrm>
          <a:prstGeom prst="roundRect">
            <a:avLst>
              <a:gd name="adj" fmla="val 16667"/>
            </a:avLst>
          </a:prstGeom>
          <a:solidFill>
            <a:srgbClr val="FFFF99"/>
          </a:solidFill>
          <a:ln w="38100">
            <a:solidFill>
              <a:schemeClr val="tx1"/>
            </a:solidFill>
            <a:round/>
            <a:headEnd/>
            <a:tailEnd/>
          </a:ln>
          <a:effectLst/>
        </p:spPr>
        <p:txBody>
          <a:bodyPr wrap="none" anchor="ctr"/>
          <a:lstStyle/>
          <a:p>
            <a:pPr algn="ctr" rtl="1"/>
            <a:r>
              <a:rPr lang="fa-IR" sz="1600" dirty="0" smtClean="0">
                <a:cs typeface="B Nazanin" pitchFamily="2" charset="-78"/>
              </a:rPr>
              <a:t>نمودار </a:t>
            </a:r>
            <a:r>
              <a:rPr lang="en-US" sz="1600" b="1" dirty="0" smtClean="0">
                <a:latin typeface="Arial" charset="0"/>
                <a:cs typeface="B Nazanin" pitchFamily="2" charset="-78"/>
              </a:rPr>
              <a:t>X-R</a:t>
            </a:r>
            <a:endParaRPr lang="en-US" sz="1600" b="1" dirty="0">
              <a:latin typeface="Arial" charset="0"/>
              <a:cs typeface="B Nazanin" pitchFamily="2" charset="-78"/>
            </a:endParaRPr>
          </a:p>
        </p:txBody>
      </p:sp>
      <p:cxnSp>
        <p:nvCxnSpPr>
          <p:cNvPr id="291952" name="AutoShape 112"/>
          <p:cNvCxnSpPr>
            <a:cxnSpLocks noChangeShapeType="1"/>
            <a:stCxn id="291842" idx="1"/>
            <a:endCxn id="291935" idx="3"/>
          </p:cNvCxnSpPr>
          <p:nvPr/>
        </p:nvCxnSpPr>
        <p:spPr bwMode="auto">
          <a:xfrm rot="10800000">
            <a:off x="3817328" y="2920999"/>
            <a:ext cx="665284" cy="1588"/>
          </a:xfrm>
          <a:prstGeom prst="straightConnector1">
            <a:avLst/>
          </a:prstGeom>
          <a:noFill/>
          <a:ln w="25400">
            <a:solidFill>
              <a:schemeClr val="tx1"/>
            </a:solidFill>
            <a:round/>
            <a:headEnd/>
            <a:tailEnd type="triangle" w="med" len="med"/>
          </a:ln>
          <a:effectLst/>
        </p:spPr>
      </p:cxnSp>
      <p:cxnSp>
        <p:nvCxnSpPr>
          <p:cNvPr id="291953" name="AutoShape 113"/>
          <p:cNvCxnSpPr>
            <a:cxnSpLocks noChangeShapeType="1"/>
            <a:stCxn id="291935" idx="1"/>
            <a:endCxn id="291911" idx="3"/>
          </p:cNvCxnSpPr>
          <p:nvPr/>
        </p:nvCxnSpPr>
        <p:spPr bwMode="auto">
          <a:xfrm rot="10800000">
            <a:off x="2288932" y="2914649"/>
            <a:ext cx="265235" cy="6350"/>
          </a:xfrm>
          <a:prstGeom prst="straightConnector1">
            <a:avLst/>
          </a:prstGeom>
          <a:noFill/>
          <a:ln w="25400">
            <a:solidFill>
              <a:schemeClr val="tx1"/>
            </a:solidFill>
            <a:round/>
            <a:headEnd/>
            <a:tailEnd type="triangle" w="med" len="med"/>
          </a:ln>
          <a:effectLst/>
        </p:spPr>
      </p:cxnSp>
      <p:cxnSp>
        <p:nvCxnSpPr>
          <p:cNvPr id="291954" name="AutoShape 114"/>
          <p:cNvCxnSpPr>
            <a:cxnSpLocks noChangeShapeType="1"/>
            <a:stCxn id="291911" idx="2"/>
            <a:endCxn id="291942" idx="0"/>
          </p:cNvCxnSpPr>
          <p:nvPr/>
        </p:nvCxnSpPr>
        <p:spPr bwMode="auto">
          <a:xfrm rot="5400000">
            <a:off x="1048291" y="3922230"/>
            <a:ext cx="288924" cy="962"/>
          </a:xfrm>
          <a:prstGeom prst="straightConnector1">
            <a:avLst/>
          </a:prstGeom>
          <a:noFill/>
          <a:ln w="25400">
            <a:solidFill>
              <a:schemeClr val="tx1"/>
            </a:solidFill>
            <a:round/>
            <a:headEnd/>
            <a:tailEnd type="triangle" w="med" len="med"/>
          </a:ln>
          <a:effectLst/>
        </p:spPr>
      </p:cxnSp>
      <p:cxnSp>
        <p:nvCxnSpPr>
          <p:cNvPr id="291955" name="AutoShape 115"/>
          <p:cNvCxnSpPr>
            <a:cxnSpLocks noChangeShapeType="1"/>
            <a:stCxn id="291935" idx="2"/>
            <a:endCxn id="291946" idx="0"/>
          </p:cNvCxnSpPr>
          <p:nvPr/>
        </p:nvCxnSpPr>
        <p:spPr bwMode="auto">
          <a:xfrm>
            <a:off x="3185746" y="3682999"/>
            <a:ext cx="16120" cy="293687"/>
          </a:xfrm>
          <a:prstGeom prst="straightConnector1">
            <a:avLst/>
          </a:prstGeom>
          <a:noFill/>
          <a:ln w="25400">
            <a:solidFill>
              <a:schemeClr val="tx1"/>
            </a:solidFill>
            <a:round/>
            <a:headEnd/>
            <a:tailEnd type="triangle" w="med" len="med"/>
          </a:ln>
          <a:effectLst/>
        </p:spPr>
      </p:cxnSp>
      <p:cxnSp>
        <p:nvCxnSpPr>
          <p:cNvPr id="291961" name="AutoShape 121"/>
          <p:cNvCxnSpPr>
            <a:cxnSpLocks noChangeShapeType="1"/>
            <a:stCxn id="291946" idx="2"/>
            <a:endCxn id="291947" idx="0"/>
          </p:cNvCxnSpPr>
          <p:nvPr/>
        </p:nvCxnSpPr>
        <p:spPr bwMode="auto">
          <a:xfrm rot="16200000" flipH="1">
            <a:off x="3014480" y="5426136"/>
            <a:ext cx="376237" cy="1465"/>
          </a:xfrm>
          <a:prstGeom prst="bentConnector3">
            <a:avLst>
              <a:gd name="adj1" fmla="val 49787"/>
            </a:avLst>
          </a:prstGeom>
          <a:noFill/>
          <a:ln w="25400">
            <a:solidFill>
              <a:schemeClr val="tx1"/>
            </a:solidFill>
            <a:miter lim="800000"/>
            <a:headEnd/>
            <a:tailEnd type="triangle" w="med" len="med"/>
          </a:ln>
          <a:effectLst/>
        </p:spPr>
      </p:cxnSp>
      <p:sp>
        <p:nvSpPr>
          <p:cNvPr id="291962" name="Text Box 122"/>
          <p:cNvSpPr txBox="1">
            <a:spLocks noChangeArrowheads="1"/>
          </p:cNvSpPr>
          <p:nvPr/>
        </p:nvSpPr>
        <p:spPr bwMode="auto">
          <a:xfrm>
            <a:off x="2667000" y="5075236"/>
            <a:ext cx="442546" cy="323165"/>
          </a:xfrm>
          <a:prstGeom prst="rect">
            <a:avLst/>
          </a:prstGeom>
          <a:noFill/>
          <a:ln w="9525">
            <a:noFill/>
            <a:miter lim="800000"/>
            <a:headEnd/>
            <a:tailEnd/>
          </a:ln>
          <a:effectLst/>
        </p:spPr>
        <p:txBody>
          <a:bodyPr wrap="square">
            <a:spAutoFit/>
          </a:bodyPr>
          <a:lstStyle/>
          <a:p>
            <a:pPr algn="ctr">
              <a:spcBef>
                <a:spcPct val="50000"/>
              </a:spcBef>
            </a:pPr>
            <a:r>
              <a:rPr lang="fa-IR" sz="1500" b="1" dirty="0">
                <a:solidFill>
                  <a:schemeClr val="folHlink"/>
                </a:solidFill>
                <a:cs typeface="B Nazanin" pitchFamily="2" charset="-78"/>
              </a:rPr>
              <a:t>بله</a:t>
            </a:r>
            <a:endParaRPr lang="en-US" sz="1500" b="1" dirty="0">
              <a:solidFill>
                <a:schemeClr val="folHlink"/>
              </a:solidFill>
              <a:cs typeface="B Nazanin" pitchFamily="2" charset="-78"/>
            </a:endParaRPr>
          </a:p>
        </p:txBody>
      </p:sp>
      <p:cxnSp>
        <p:nvCxnSpPr>
          <p:cNvPr id="291963" name="AutoShape 123"/>
          <p:cNvCxnSpPr>
            <a:cxnSpLocks noChangeShapeType="1"/>
            <a:stCxn id="291947" idx="1"/>
            <a:endCxn id="291948" idx="3"/>
          </p:cNvCxnSpPr>
          <p:nvPr/>
        </p:nvCxnSpPr>
        <p:spPr bwMode="auto">
          <a:xfrm rot="10800000">
            <a:off x="1852727" y="6245311"/>
            <a:ext cx="354142" cy="709"/>
          </a:xfrm>
          <a:prstGeom prst="straightConnector1">
            <a:avLst/>
          </a:prstGeom>
          <a:noFill/>
          <a:ln w="25400">
            <a:solidFill>
              <a:schemeClr val="tx1"/>
            </a:solidFill>
            <a:round/>
            <a:headEnd/>
            <a:tailEnd type="triangle" w="med" len="med"/>
          </a:ln>
          <a:effectLst/>
        </p:spPr>
      </p:cxnSp>
      <p:sp>
        <p:nvSpPr>
          <p:cNvPr id="291964" name="Text Box 124"/>
          <p:cNvSpPr txBox="1">
            <a:spLocks noChangeArrowheads="1"/>
          </p:cNvSpPr>
          <p:nvPr/>
        </p:nvSpPr>
        <p:spPr bwMode="auto">
          <a:xfrm>
            <a:off x="1849316" y="5848349"/>
            <a:ext cx="436684" cy="323165"/>
          </a:xfrm>
          <a:prstGeom prst="rect">
            <a:avLst/>
          </a:prstGeom>
          <a:noFill/>
          <a:ln w="9525">
            <a:noFill/>
            <a:miter lim="800000"/>
            <a:headEnd/>
            <a:tailEnd/>
          </a:ln>
          <a:effectLst/>
        </p:spPr>
        <p:txBody>
          <a:bodyPr wrap="square">
            <a:spAutoFit/>
          </a:bodyPr>
          <a:lstStyle/>
          <a:p>
            <a:pPr algn="ctr">
              <a:spcBef>
                <a:spcPct val="50000"/>
              </a:spcBef>
            </a:pPr>
            <a:r>
              <a:rPr lang="fa-IR" sz="1500" b="1" dirty="0">
                <a:solidFill>
                  <a:schemeClr val="folHlink"/>
                </a:solidFill>
                <a:cs typeface="B Nazanin" pitchFamily="2" charset="-78"/>
              </a:rPr>
              <a:t>بله</a:t>
            </a:r>
            <a:endParaRPr lang="en-US" sz="1500" b="1" dirty="0">
              <a:solidFill>
                <a:schemeClr val="folHlink"/>
              </a:solidFill>
              <a:cs typeface="B Nazanin" pitchFamily="2" charset="-78"/>
            </a:endParaRPr>
          </a:p>
        </p:txBody>
      </p:sp>
      <p:cxnSp>
        <p:nvCxnSpPr>
          <p:cNvPr id="291966" name="AutoShape 126"/>
          <p:cNvCxnSpPr>
            <a:cxnSpLocks noChangeShapeType="1"/>
            <a:stCxn id="291947" idx="3"/>
            <a:endCxn id="291950" idx="2"/>
          </p:cNvCxnSpPr>
          <p:nvPr/>
        </p:nvCxnSpPr>
        <p:spPr bwMode="auto">
          <a:xfrm flipV="1">
            <a:off x="4199792" y="5364462"/>
            <a:ext cx="591289" cy="881557"/>
          </a:xfrm>
          <a:prstGeom prst="bentConnector2">
            <a:avLst/>
          </a:prstGeom>
          <a:noFill/>
          <a:ln w="25400">
            <a:solidFill>
              <a:schemeClr val="tx1"/>
            </a:solidFill>
            <a:miter lim="800000"/>
            <a:headEnd/>
            <a:tailEnd type="triangle" w="med" len="med"/>
          </a:ln>
          <a:effectLst/>
        </p:spPr>
      </p:cxnSp>
      <p:sp>
        <p:nvSpPr>
          <p:cNvPr id="291967" name="Text Box 127"/>
          <p:cNvSpPr txBox="1">
            <a:spLocks noChangeArrowheads="1"/>
          </p:cNvSpPr>
          <p:nvPr/>
        </p:nvSpPr>
        <p:spPr bwMode="auto">
          <a:xfrm>
            <a:off x="4016620" y="5841999"/>
            <a:ext cx="555380" cy="323165"/>
          </a:xfrm>
          <a:prstGeom prst="rect">
            <a:avLst/>
          </a:prstGeom>
          <a:noFill/>
          <a:ln w="9525">
            <a:noFill/>
            <a:miter lim="800000"/>
            <a:headEnd/>
            <a:tailEnd/>
          </a:ln>
          <a:effectLst/>
        </p:spPr>
        <p:txBody>
          <a:bodyPr wrap="square">
            <a:spAutoFit/>
          </a:bodyPr>
          <a:lstStyle/>
          <a:p>
            <a:pPr algn="ctr">
              <a:spcBef>
                <a:spcPct val="50000"/>
              </a:spcBef>
            </a:pPr>
            <a:r>
              <a:rPr lang="fa-IR" sz="1500" b="1">
                <a:solidFill>
                  <a:schemeClr val="folHlink"/>
                </a:solidFill>
                <a:cs typeface="B Nazanin" pitchFamily="2" charset="-78"/>
              </a:rPr>
              <a:t>خير</a:t>
            </a:r>
            <a:endParaRPr lang="en-US" sz="1500" b="1">
              <a:solidFill>
                <a:schemeClr val="folHlink"/>
              </a:solidFill>
              <a:cs typeface="B Nazanin" pitchFamily="2" charset="-78"/>
            </a:endParaRPr>
          </a:p>
        </p:txBody>
      </p:sp>
      <p:cxnSp>
        <p:nvCxnSpPr>
          <p:cNvPr id="291973" name="AutoShape 133"/>
          <p:cNvCxnSpPr>
            <a:cxnSpLocks noChangeShapeType="1"/>
            <a:stCxn id="291946" idx="3"/>
            <a:endCxn id="291950" idx="1"/>
          </p:cNvCxnSpPr>
          <p:nvPr/>
        </p:nvCxnSpPr>
        <p:spPr bwMode="auto">
          <a:xfrm>
            <a:off x="3782158" y="4607719"/>
            <a:ext cx="468923" cy="432743"/>
          </a:xfrm>
          <a:prstGeom prst="bentConnector3">
            <a:avLst>
              <a:gd name="adj1" fmla="val 50000"/>
            </a:avLst>
          </a:prstGeom>
          <a:noFill/>
          <a:ln w="25400">
            <a:solidFill>
              <a:schemeClr val="tx1"/>
            </a:solidFill>
            <a:miter lim="800000"/>
            <a:headEnd/>
            <a:tailEnd type="triangle" w="med" len="med"/>
          </a:ln>
          <a:effectLst/>
        </p:spPr>
      </p:cxnSp>
      <p:cxnSp>
        <p:nvCxnSpPr>
          <p:cNvPr id="291974" name="AutoShape 134"/>
          <p:cNvCxnSpPr>
            <a:cxnSpLocks noChangeShapeType="1"/>
            <a:stCxn id="291946" idx="3"/>
            <a:endCxn id="291949" idx="1"/>
          </p:cNvCxnSpPr>
          <p:nvPr/>
        </p:nvCxnSpPr>
        <p:spPr bwMode="auto">
          <a:xfrm flipV="1">
            <a:off x="3782158" y="4175274"/>
            <a:ext cx="468923" cy="432445"/>
          </a:xfrm>
          <a:prstGeom prst="bentConnector3">
            <a:avLst>
              <a:gd name="adj1" fmla="val 50000"/>
            </a:avLst>
          </a:prstGeom>
          <a:noFill/>
          <a:ln w="25400">
            <a:solidFill>
              <a:schemeClr val="tx1"/>
            </a:solidFill>
            <a:miter lim="800000"/>
            <a:headEnd/>
            <a:tailEnd type="triangle" w="med" len="med"/>
          </a:ln>
          <a:effectLst/>
        </p:spPr>
      </p:cxnSp>
      <p:sp>
        <p:nvSpPr>
          <p:cNvPr id="291975" name="Text Box 135"/>
          <p:cNvSpPr txBox="1">
            <a:spLocks noChangeArrowheads="1"/>
          </p:cNvSpPr>
          <p:nvPr/>
        </p:nvSpPr>
        <p:spPr bwMode="auto">
          <a:xfrm>
            <a:off x="3581400" y="4186236"/>
            <a:ext cx="502627" cy="323165"/>
          </a:xfrm>
          <a:prstGeom prst="rect">
            <a:avLst/>
          </a:prstGeom>
          <a:noFill/>
          <a:ln w="9525">
            <a:noFill/>
            <a:miter lim="800000"/>
            <a:headEnd/>
            <a:tailEnd/>
          </a:ln>
          <a:effectLst/>
        </p:spPr>
        <p:txBody>
          <a:bodyPr wrap="square">
            <a:spAutoFit/>
          </a:bodyPr>
          <a:lstStyle/>
          <a:p>
            <a:pPr algn="ctr">
              <a:spcBef>
                <a:spcPct val="50000"/>
              </a:spcBef>
            </a:pPr>
            <a:r>
              <a:rPr lang="fa-IR" sz="1500" b="1" dirty="0">
                <a:solidFill>
                  <a:schemeClr val="folHlink"/>
                </a:solidFill>
                <a:cs typeface="B Nazanin" pitchFamily="2" charset="-78"/>
              </a:rPr>
              <a:t>خير</a:t>
            </a:r>
            <a:endParaRPr lang="en-US" sz="1500" b="1" dirty="0">
              <a:solidFill>
                <a:schemeClr val="folHlink"/>
              </a:solidFill>
              <a:cs typeface="B Nazanin" pitchFamily="2" charset="-78"/>
            </a:endParaRPr>
          </a:p>
        </p:txBody>
      </p:sp>
      <p:sp>
        <p:nvSpPr>
          <p:cNvPr id="291977" name="Text Box 137"/>
          <p:cNvSpPr txBox="1">
            <a:spLocks noChangeArrowheads="1"/>
          </p:cNvSpPr>
          <p:nvPr/>
        </p:nvSpPr>
        <p:spPr bwMode="auto">
          <a:xfrm>
            <a:off x="4343400" y="3791635"/>
            <a:ext cx="328246" cy="338554"/>
          </a:xfrm>
          <a:prstGeom prst="rect">
            <a:avLst/>
          </a:prstGeom>
          <a:noFill/>
          <a:ln w="9525">
            <a:noFill/>
            <a:miter lim="800000"/>
            <a:headEnd/>
            <a:tailEnd/>
          </a:ln>
          <a:effectLst/>
        </p:spPr>
        <p:txBody>
          <a:bodyPr wrap="square">
            <a:spAutoFit/>
          </a:bodyPr>
          <a:lstStyle/>
          <a:p>
            <a:pPr algn="ctr">
              <a:spcBef>
                <a:spcPct val="50000"/>
              </a:spcBef>
            </a:pPr>
            <a:r>
              <a:rPr lang="en-US" sz="1600" dirty="0">
                <a:cs typeface="B Nazanin" pitchFamily="2" charset="-78"/>
              </a:rPr>
              <a:t>~</a:t>
            </a:r>
          </a:p>
        </p:txBody>
      </p:sp>
      <p:sp>
        <p:nvSpPr>
          <p:cNvPr id="291978" name="Text Box 138"/>
          <p:cNvSpPr txBox="1">
            <a:spLocks noChangeArrowheads="1"/>
          </p:cNvSpPr>
          <p:nvPr/>
        </p:nvSpPr>
        <p:spPr bwMode="auto">
          <a:xfrm>
            <a:off x="4368135" y="4724400"/>
            <a:ext cx="280065" cy="338554"/>
          </a:xfrm>
          <a:prstGeom prst="rect">
            <a:avLst/>
          </a:prstGeom>
          <a:noFill/>
          <a:ln w="9525">
            <a:noFill/>
            <a:miter lim="800000"/>
            <a:headEnd/>
            <a:tailEnd/>
          </a:ln>
          <a:effectLst/>
        </p:spPr>
        <p:txBody>
          <a:bodyPr wrap="square">
            <a:spAutoFit/>
          </a:bodyPr>
          <a:lstStyle/>
          <a:p>
            <a:pPr algn="ctr">
              <a:spcBef>
                <a:spcPct val="50000"/>
              </a:spcBef>
            </a:pPr>
            <a:r>
              <a:rPr lang="en-US" sz="1600" dirty="0">
                <a:cs typeface="B Nazanin" pitchFamily="2" charset="-78"/>
              </a:rPr>
              <a:t>−</a:t>
            </a:r>
          </a:p>
        </p:txBody>
      </p:sp>
      <p:sp>
        <p:nvSpPr>
          <p:cNvPr id="291979" name="Text Box 139"/>
          <p:cNvSpPr txBox="1">
            <a:spLocks noChangeArrowheads="1"/>
          </p:cNvSpPr>
          <p:nvPr/>
        </p:nvSpPr>
        <p:spPr bwMode="auto">
          <a:xfrm>
            <a:off x="835269" y="5943601"/>
            <a:ext cx="231531" cy="323165"/>
          </a:xfrm>
          <a:prstGeom prst="rect">
            <a:avLst/>
          </a:prstGeom>
          <a:noFill/>
          <a:ln w="9525">
            <a:noFill/>
            <a:miter lim="800000"/>
            <a:headEnd/>
            <a:tailEnd/>
          </a:ln>
          <a:effectLst/>
        </p:spPr>
        <p:txBody>
          <a:bodyPr wrap="square">
            <a:spAutoFit/>
          </a:bodyPr>
          <a:lstStyle/>
          <a:p>
            <a:pPr>
              <a:spcBef>
                <a:spcPct val="50000"/>
              </a:spcBef>
            </a:pPr>
            <a:r>
              <a:rPr lang="en-US" sz="1500" dirty="0">
                <a:cs typeface="B Nazanin" pitchFamily="2" charset="-78"/>
              </a:rPr>
              <a:t>−</a:t>
            </a:r>
          </a:p>
        </p:txBody>
      </p:sp>
      <p:sp>
        <p:nvSpPr>
          <p:cNvPr id="291980" name="AutoShape 140"/>
          <p:cNvSpPr>
            <a:spLocks noChangeArrowheads="1"/>
          </p:cNvSpPr>
          <p:nvPr/>
        </p:nvSpPr>
        <p:spPr bwMode="auto">
          <a:xfrm>
            <a:off x="6210300" y="2554287"/>
            <a:ext cx="1396512" cy="720725"/>
          </a:xfrm>
          <a:prstGeom prst="roundRect">
            <a:avLst>
              <a:gd name="adj" fmla="val 16667"/>
            </a:avLst>
          </a:prstGeom>
          <a:solidFill>
            <a:schemeClr val="bg1"/>
          </a:solidFill>
          <a:ln w="38100">
            <a:solidFill>
              <a:schemeClr val="tx1"/>
            </a:solidFill>
            <a:round/>
            <a:headEnd/>
            <a:tailEnd/>
          </a:ln>
          <a:effectLst/>
        </p:spPr>
        <p:txBody>
          <a:bodyPr wrap="none" anchor="ctr"/>
          <a:lstStyle/>
          <a:p>
            <a:pPr algn="ctr"/>
            <a:r>
              <a:rPr lang="fa-IR" sz="1500" dirty="0">
                <a:cs typeface="B Nazanin" pitchFamily="2" charset="-78"/>
              </a:rPr>
              <a:t>كنترل </a:t>
            </a:r>
            <a:r>
              <a:rPr lang="fa-IR" sz="1500" dirty="0" smtClean="0">
                <a:cs typeface="B Nazanin" pitchFamily="2" charset="-78"/>
              </a:rPr>
              <a:t>نسبت</a:t>
            </a:r>
            <a:endParaRPr lang="fa-IR" sz="1500" dirty="0">
              <a:cs typeface="B Nazanin" pitchFamily="2" charset="-78"/>
            </a:endParaRPr>
          </a:p>
          <a:p>
            <a:pPr algn="ctr"/>
            <a:r>
              <a:rPr lang="fa-IR" sz="1500" dirty="0">
                <a:cs typeface="B Nazanin" pitchFamily="2" charset="-78"/>
              </a:rPr>
              <a:t> اقلام نامنطبق</a:t>
            </a:r>
            <a:endParaRPr lang="en-US" sz="1500" dirty="0">
              <a:cs typeface="B Nazanin" pitchFamily="2" charset="-78"/>
            </a:endParaRPr>
          </a:p>
        </p:txBody>
      </p:sp>
      <p:sp>
        <p:nvSpPr>
          <p:cNvPr id="291985" name="AutoShape 145"/>
          <p:cNvSpPr>
            <a:spLocks noChangeArrowheads="1"/>
          </p:cNvSpPr>
          <p:nvPr/>
        </p:nvSpPr>
        <p:spPr bwMode="auto">
          <a:xfrm>
            <a:off x="6210300" y="3490911"/>
            <a:ext cx="1396512" cy="720725"/>
          </a:xfrm>
          <a:prstGeom prst="roundRect">
            <a:avLst>
              <a:gd name="adj" fmla="val 16667"/>
            </a:avLst>
          </a:prstGeom>
          <a:solidFill>
            <a:schemeClr val="bg1"/>
          </a:solidFill>
          <a:ln w="38100" algn="ctr">
            <a:solidFill>
              <a:schemeClr val="tx1"/>
            </a:solidFill>
            <a:round/>
            <a:headEnd/>
            <a:tailEnd/>
          </a:ln>
          <a:effectLst/>
        </p:spPr>
        <p:txBody>
          <a:bodyPr wrap="none" anchor="ctr"/>
          <a:lstStyle/>
          <a:p>
            <a:pPr algn="ctr"/>
            <a:r>
              <a:rPr lang="fa-IR" sz="1500" dirty="0">
                <a:cs typeface="B Nazanin" pitchFamily="2" charset="-78"/>
              </a:rPr>
              <a:t>كنترل تعداد</a:t>
            </a:r>
          </a:p>
          <a:p>
            <a:pPr algn="ctr"/>
            <a:r>
              <a:rPr lang="fa-IR" sz="1500" dirty="0">
                <a:cs typeface="B Nazanin" pitchFamily="2" charset="-78"/>
              </a:rPr>
              <a:t> اقلام نامنطبق</a:t>
            </a:r>
            <a:endParaRPr lang="en-US" sz="1500" dirty="0">
              <a:cs typeface="B Nazanin" pitchFamily="2" charset="-78"/>
            </a:endParaRPr>
          </a:p>
        </p:txBody>
      </p:sp>
      <p:sp>
        <p:nvSpPr>
          <p:cNvPr id="291986" name="AutoShape 146"/>
          <p:cNvSpPr>
            <a:spLocks noChangeArrowheads="1"/>
          </p:cNvSpPr>
          <p:nvPr/>
        </p:nvSpPr>
        <p:spPr bwMode="auto">
          <a:xfrm>
            <a:off x="6226420" y="4354512"/>
            <a:ext cx="1396511" cy="720725"/>
          </a:xfrm>
          <a:prstGeom prst="roundRect">
            <a:avLst>
              <a:gd name="adj" fmla="val 16667"/>
            </a:avLst>
          </a:prstGeom>
          <a:solidFill>
            <a:schemeClr val="bg1"/>
          </a:solidFill>
          <a:ln w="38100" algn="ctr">
            <a:solidFill>
              <a:schemeClr val="tx1"/>
            </a:solidFill>
            <a:round/>
            <a:headEnd/>
            <a:tailEnd/>
          </a:ln>
          <a:effectLst/>
        </p:spPr>
        <p:txBody>
          <a:bodyPr wrap="none" anchor="ctr"/>
          <a:lstStyle/>
          <a:p>
            <a:pPr algn="ctr"/>
            <a:r>
              <a:rPr lang="fa-IR" sz="1500" dirty="0">
                <a:cs typeface="B Nazanin" pitchFamily="2" charset="-78"/>
              </a:rPr>
              <a:t>كنترل تعداد </a:t>
            </a:r>
            <a:r>
              <a:rPr lang="fa-IR" sz="1500" dirty="0" smtClean="0">
                <a:cs typeface="B Nazanin" pitchFamily="2" charset="-78"/>
              </a:rPr>
              <a:t>نفص در</a:t>
            </a:r>
            <a:endParaRPr lang="fa-IR" sz="1500" dirty="0">
              <a:cs typeface="B Nazanin" pitchFamily="2" charset="-78"/>
            </a:endParaRPr>
          </a:p>
          <a:p>
            <a:pPr algn="ctr"/>
            <a:r>
              <a:rPr lang="fa-IR" sz="1500" dirty="0">
                <a:cs typeface="B Nazanin" pitchFamily="2" charset="-78"/>
              </a:rPr>
              <a:t> تعداد مشخص محصول</a:t>
            </a:r>
            <a:endParaRPr lang="en-US" sz="1500" dirty="0">
              <a:cs typeface="B Nazanin" pitchFamily="2" charset="-78"/>
            </a:endParaRPr>
          </a:p>
        </p:txBody>
      </p:sp>
      <p:sp>
        <p:nvSpPr>
          <p:cNvPr id="291987" name="AutoShape 147"/>
          <p:cNvSpPr>
            <a:spLocks noChangeArrowheads="1"/>
          </p:cNvSpPr>
          <p:nvPr/>
        </p:nvSpPr>
        <p:spPr bwMode="auto">
          <a:xfrm>
            <a:off x="6210300" y="5218112"/>
            <a:ext cx="1396512" cy="720725"/>
          </a:xfrm>
          <a:prstGeom prst="roundRect">
            <a:avLst>
              <a:gd name="adj" fmla="val 16667"/>
            </a:avLst>
          </a:prstGeom>
          <a:solidFill>
            <a:schemeClr val="bg1"/>
          </a:solidFill>
          <a:ln w="38100" algn="ctr">
            <a:solidFill>
              <a:schemeClr val="tx1"/>
            </a:solidFill>
            <a:round/>
            <a:headEnd/>
            <a:tailEnd/>
          </a:ln>
          <a:effectLst/>
        </p:spPr>
        <p:txBody>
          <a:bodyPr wrap="none" anchor="ctr"/>
          <a:lstStyle/>
          <a:p>
            <a:pPr algn="ctr"/>
            <a:r>
              <a:rPr lang="fa-IR" sz="1500" dirty="0">
                <a:cs typeface="B Nazanin" pitchFamily="2" charset="-78"/>
              </a:rPr>
              <a:t>كنترل تعداد عيوب </a:t>
            </a:r>
          </a:p>
          <a:p>
            <a:pPr algn="ctr"/>
            <a:r>
              <a:rPr lang="fa-IR" sz="1500" dirty="0">
                <a:cs typeface="B Nazanin" pitchFamily="2" charset="-78"/>
              </a:rPr>
              <a:t>در واحد محصول</a:t>
            </a:r>
            <a:endParaRPr lang="en-US" sz="1500" dirty="0">
              <a:cs typeface="B Nazanin" pitchFamily="2" charset="-78"/>
            </a:endParaRPr>
          </a:p>
        </p:txBody>
      </p:sp>
      <p:cxnSp>
        <p:nvCxnSpPr>
          <p:cNvPr id="291989" name="AutoShape 149"/>
          <p:cNvCxnSpPr>
            <a:cxnSpLocks noChangeShapeType="1"/>
            <a:endCxn id="291987" idx="1"/>
          </p:cNvCxnSpPr>
          <p:nvPr/>
        </p:nvCxnSpPr>
        <p:spPr bwMode="auto">
          <a:xfrm rot="16200000" flipH="1">
            <a:off x="4649300" y="4035059"/>
            <a:ext cx="2657475" cy="429357"/>
          </a:xfrm>
          <a:prstGeom prst="bentConnector2">
            <a:avLst/>
          </a:prstGeom>
          <a:noFill/>
          <a:ln w="25400">
            <a:solidFill>
              <a:schemeClr val="tx1"/>
            </a:solidFill>
            <a:miter lim="800000"/>
            <a:headEnd/>
            <a:tailEnd type="triangle" w="med" len="med"/>
          </a:ln>
          <a:effectLst/>
        </p:spPr>
      </p:cxnSp>
      <p:cxnSp>
        <p:nvCxnSpPr>
          <p:cNvPr id="291990" name="AutoShape 150"/>
          <p:cNvCxnSpPr>
            <a:cxnSpLocks noChangeShapeType="1"/>
            <a:endCxn id="291986" idx="1"/>
          </p:cNvCxnSpPr>
          <p:nvPr/>
        </p:nvCxnSpPr>
        <p:spPr bwMode="auto">
          <a:xfrm rot="16200000" flipH="1">
            <a:off x="5085251" y="3591291"/>
            <a:ext cx="1800225" cy="446943"/>
          </a:xfrm>
          <a:prstGeom prst="bentConnector2">
            <a:avLst/>
          </a:prstGeom>
          <a:noFill/>
          <a:ln w="25400">
            <a:solidFill>
              <a:schemeClr val="tx1"/>
            </a:solidFill>
            <a:miter lim="800000"/>
            <a:headEnd/>
            <a:tailEnd type="triangle" w="med" len="med"/>
          </a:ln>
          <a:effectLst/>
        </p:spPr>
      </p:cxnSp>
      <p:cxnSp>
        <p:nvCxnSpPr>
          <p:cNvPr id="291991" name="AutoShape 151"/>
          <p:cNvCxnSpPr>
            <a:cxnSpLocks noChangeShapeType="1"/>
            <a:stCxn id="291842" idx="3"/>
            <a:endCxn id="291985" idx="1"/>
          </p:cNvCxnSpPr>
          <p:nvPr/>
        </p:nvCxnSpPr>
        <p:spPr bwMode="auto">
          <a:xfrm>
            <a:off x="5778612" y="2920999"/>
            <a:ext cx="431688" cy="930275"/>
          </a:xfrm>
          <a:prstGeom prst="bentConnector3">
            <a:avLst>
              <a:gd name="adj1" fmla="val 50000"/>
            </a:avLst>
          </a:prstGeom>
          <a:noFill/>
          <a:ln w="25400">
            <a:solidFill>
              <a:schemeClr val="tx1"/>
            </a:solidFill>
            <a:miter lim="800000"/>
            <a:headEnd/>
            <a:tailEnd type="triangle" w="med" len="med"/>
          </a:ln>
          <a:effectLst/>
        </p:spPr>
      </p:cxnSp>
      <p:cxnSp>
        <p:nvCxnSpPr>
          <p:cNvPr id="291992" name="AutoShape 152"/>
          <p:cNvCxnSpPr>
            <a:cxnSpLocks noChangeShapeType="1"/>
            <a:stCxn id="291842" idx="3"/>
            <a:endCxn id="291980" idx="1"/>
          </p:cNvCxnSpPr>
          <p:nvPr/>
        </p:nvCxnSpPr>
        <p:spPr bwMode="auto">
          <a:xfrm flipV="1">
            <a:off x="5778612" y="2914650"/>
            <a:ext cx="431688" cy="6349"/>
          </a:xfrm>
          <a:prstGeom prst="bentConnector3">
            <a:avLst>
              <a:gd name="adj1" fmla="val 50000"/>
            </a:avLst>
          </a:prstGeom>
          <a:noFill/>
          <a:ln w="25400">
            <a:solidFill>
              <a:schemeClr val="tx1"/>
            </a:solidFill>
            <a:miter lim="800000"/>
            <a:headEnd/>
            <a:tailEnd type="triangle" w="med" len="med"/>
          </a:ln>
          <a:effectLst/>
        </p:spPr>
      </p:cxnSp>
      <p:sp>
        <p:nvSpPr>
          <p:cNvPr id="291993" name="AutoShape 153"/>
          <p:cNvSpPr>
            <a:spLocks noChangeArrowheads="1"/>
          </p:cNvSpPr>
          <p:nvPr/>
        </p:nvSpPr>
        <p:spPr bwMode="auto">
          <a:xfrm>
            <a:off x="7822221" y="2590735"/>
            <a:ext cx="1080000" cy="648000"/>
          </a:xfrm>
          <a:prstGeom prst="roundRect">
            <a:avLst>
              <a:gd name="adj" fmla="val 16667"/>
            </a:avLst>
          </a:prstGeom>
          <a:solidFill>
            <a:srgbClr val="FFFF99"/>
          </a:solidFill>
          <a:ln w="38100">
            <a:solidFill>
              <a:schemeClr val="tx1"/>
            </a:solidFill>
            <a:round/>
            <a:headEnd/>
            <a:tailEnd/>
          </a:ln>
          <a:effectLst/>
        </p:spPr>
        <p:txBody>
          <a:bodyPr wrap="none" anchor="ctr"/>
          <a:lstStyle/>
          <a:p>
            <a:pPr algn="ctr" rtl="1"/>
            <a:r>
              <a:rPr lang="fa-IR" sz="1600" dirty="0" smtClean="0">
                <a:cs typeface="B Nazanin" pitchFamily="2" charset="-78"/>
              </a:rPr>
              <a:t>نمودار </a:t>
            </a:r>
            <a:r>
              <a:rPr lang="en-US" sz="1600" b="1" dirty="0" smtClean="0">
                <a:latin typeface="Arial" charset="0"/>
                <a:cs typeface="B Nazanin" pitchFamily="2" charset="-78"/>
              </a:rPr>
              <a:t>P</a:t>
            </a:r>
            <a:endParaRPr lang="en-US" sz="1600" b="1" dirty="0">
              <a:latin typeface="Arial" charset="0"/>
              <a:cs typeface="B Nazanin" pitchFamily="2" charset="-78"/>
            </a:endParaRPr>
          </a:p>
        </p:txBody>
      </p:sp>
      <p:sp>
        <p:nvSpPr>
          <p:cNvPr id="291994" name="AutoShape 154"/>
          <p:cNvSpPr>
            <a:spLocks noChangeArrowheads="1"/>
          </p:cNvSpPr>
          <p:nvPr/>
        </p:nvSpPr>
        <p:spPr bwMode="auto">
          <a:xfrm>
            <a:off x="7793911" y="3513581"/>
            <a:ext cx="1080000" cy="648000"/>
          </a:xfrm>
          <a:prstGeom prst="roundRect">
            <a:avLst>
              <a:gd name="adj" fmla="val 16667"/>
            </a:avLst>
          </a:prstGeom>
          <a:solidFill>
            <a:srgbClr val="FFFF99"/>
          </a:solidFill>
          <a:ln w="38100">
            <a:solidFill>
              <a:schemeClr val="tx1"/>
            </a:solidFill>
            <a:round/>
            <a:headEnd/>
            <a:tailEnd/>
          </a:ln>
          <a:effectLst/>
        </p:spPr>
        <p:txBody>
          <a:bodyPr wrap="none" anchor="ctr"/>
          <a:lstStyle/>
          <a:p>
            <a:pPr algn="ctr" rtl="1"/>
            <a:r>
              <a:rPr lang="fa-IR" sz="1600" dirty="0" smtClean="0">
                <a:cs typeface="B Nazanin" pitchFamily="2" charset="-78"/>
              </a:rPr>
              <a:t>نمودار </a:t>
            </a:r>
            <a:r>
              <a:rPr lang="en-US" sz="1600" b="1" dirty="0" smtClean="0">
                <a:latin typeface="Arial" charset="0"/>
                <a:cs typeface="B Nazanin" pitchFamily="2" charset="-78"/>
              </a:rPr>
              <a:t>NP</a:t>
            </a:r>
            <a:endParaRPr lang="en-US" sz="1600" b="1" dirty="0">
              <a:latin typeface="Arial" charset="0"/>
              <a:cs typeface="B Nazanin" pitchFamily="2" charset="-78"/>
            </a:endParaRPr>
          </a:p>
        </p:txBody>
      </p:sp>
      <p:sp>
        <p:nvSpPr>
          <p:cNvPr id="291995" name="AutoShape 155"/>
          <p:cNvSpPr>
            <a:spLocks noChangeArrowheads="1"/>
          </p:cNvSpPr>
          <p:nvPr/>
        </p:nvSpPr>
        <p:spPr bwMode="auto">
          <a:xfrm>
            <a:off x="7807158" y="4390960"/>
            <a:ext cx="1080000" cy="648000"/>
          </a:xfrm>
          <a:prstGeom prst="roundRect">
            <a:avLst>
              <a:gd name="adj" fmla="val 16667"/>
            </a:avLst>
          </a:prstGeom>
          <a:solidFill>
            <a:srgbClr val="FFFF99"/>
          </a:solidFill>
          <a:ln w="38100">
            <a:solidFill>
              <a:schemeClr val="tx1"/>
            </a:solidFill>
            <a:round/>
            <a:headEnd/>
            <a:tailEnd/>
          </a:ln>
          <a:effectLst/>
        </p:spPr>
        <p:txBody>
          <a:bodyPr wrap="none" anchor="ctr"/>
          <a:lstStyle/>
          <a:p>
            <a:pPr algn="ctr" rtl="1"/>
            <a:r>
              <a:rPr lang="fa-IR" sz="1600" dirty="0" smtClean="0">
                <a:cs typeface="B Nazanin" pitchFamily="2" charset="-78"/>
              </a:rPr>
              <a:t>نمودار </a:t>
            </a:r>
            <a:r>
              <a:rPr lang="en-US" sz="1600" b="1" dirty="0" smtClean="0">
                <a:latin typeface="Arial" charset="0"/>
                <a:cs typeface="B Nazanin" pitchFamily="2" charset="-78"/>
              </a:rPr>
              <a:t>C</a:t>
            </a:r>
            <a:endParaRPr lang="en-US" sz="1600" b="1" dirty="0">
              <a:latin typeface="Arial" charset="0"/>
              <a:cs typeface="B Nazanin" pitchFamily="2" charset="-78"/>
            </a:endParaRPr>
          </a:p>
        </p:txBody>
      </p:sp>
      <p:sp>
        <p:nvSpPr>
          <p:cNvPr id="291996" name="AutoShape 156"/>
          <p:cNvSpPr>
            <a:spLocks noChangeArrowheads="1"/>
          </p:cNvSpPr>
          <p:nvPr/>
        </p:nvSpPr>
        <p:spPr bwMode="auto">
          <a:xfrm>
            <a:off x="7806104" y="5257800"/>
            <a:ext cx="1080000" cy="648000"/>
          </a:xfrm>
          <a:prstGeom prst="roundRect">
            <a:avLst>
              <a:gd name="adj" fmla="val 16667"/>
            </a:avLst>
          </a:prstGeom>
          <a:solidFill>
            <a:srgbClr val="FFFF99"/>
          </a:solidFill>
          <a:ln w="38100">
            <a:solidFill>
              <a:schemeClr val="tx1"/>
            </a:solidFill>
            <a:round/>
            <a:headEnd/>
            <a:tailEnd/>
          </a:ln>
          <a:effectLst/>
        </p:spPr>
        <p:txBody>
          <a:bodyPr wrap="none" anchor="ctr"/>
          <a:lstStyle/>
          <a:p>
            <a:pPr algn="ctr" rtl="1"/>
            <a:r>
              <a:rPr lang="fa-IR" sz="1600" dirty="0" smtClean="0">
                <a:cs typeface="B Nazanin" pitchFamily="2" charset="-78"/>
              </a:rPr>
              <a:t>نمودار </a:t>
            </a:r>
            <a:r>
              <a:rPr lang="en-US" sz="1600" b="1" dirty="0" smtClean="0">
                <a:latin typeface="Arial" charset="0"/>
                <a:cs typeface="B Nazanin" pitchFamily="2" charset="-78"/>
              </a:rPr>
              <a:t>U</a:t>
            </a:r>
            <a:endParaRPr lang="en-US" sz="1600" b="1" dirty="0">
              <a:latin typeface="Arial" charset="0"/>
              <a:cs typeface="B Nazanin" pitchFamily="2" charset="-78"/>
            </a:endParaRPr>
          </a:p>
        </p:txBody>
      </p:sp>
      <p:cxnSp>
        <p:nvCxnSpPr>
          <p:cNvPr id="291997" name="AutoShape 157"/>
          <p:cNvCxnSpPr>
            <a:cxnSpLocks noChangeShapeType="1"/>
            <a:stCxn id="291980" idx="3"/>
            <a:endCxn id="291993" idx="1"/>
          </p:cNvCxnSpPr>
          <p:nvPr/>
        </p:nvCxnSpPr>
        <p:spPr bwMode="auto">
          <a:xfrm>
            <a:off x="7606812" y="2914650"/>
            <a:ext cx="215409" cy="85"/>
          </a:xfrm>
          <a:prstGeom prst="straightConnector1">
            <a:avLst/>
          </a:prstGeom>
          <a:noFill/>
          <a:ln w="25400">
            <a:solidFill>
              <a:schemeClr val="tx1"/>
            </a:solidFill>
            <a:round/>
            <a:headEnd/>
            <a:tailEnd type="triangle" w="med" len="med"/>
          </a:ln>
          <a:effectLst/>
        </p:spPr>
      </p:cxnSp>
      <p:cxnSp>
        <p:nvCxnSpPr>
          <p:cNvPr id="291998" name="AutoShape 158"/>
          <p:cNvCxnSpPr>
            <a:cxnSpLocks noChangeShapeType="1"/>
            <a:stCxn id="291985" idx="3"/>
            <a:endCxn id="291994" idx="1"/>
          </p:cNvCxnSpPr>
          <p:nvPr/>
        </p:nvCxnSpPr>
        <p:spPr bwMode="auto">
          <a:xfrm flipV="1">
            <a:off x="7606812" y="3837581"/>
            <a:ext cx="187099" cy="13693"/>
          </a:xfrm>
          <a:prstGeom prst="straightConnector1">
            <a:avLst/>
          </a:prstGeom>
          <a:noFill/>
          <a:ln w="25400">
            <a:solidFill>
              <a:schemeClr val="tx1"/>
            </a:solidFill>
            <a:round/>
            <a:headEnd/>
            <a:tailEnd type="triangle" w="med" len="med"/>
          </a:ln>
          <a:effectLst/>
        </p:spPr>
      </p:cxnSp>
      <p:cxnSp>
        <p:nvCxnSpPr>
          <p:cNvPr id="291999" name="AutoShape 159"/>
          <p:cNvCxnSpPr>
            <a:cxnSpLocks noChangeShapeType="1"/>
            <a:stCxn id="291986" idx="3"/>
            <a:endCxn id="291995" idx="1"/>
          </p:cNvCxnSpPr>
          <p:nvPr/>
        </p:nvCxnSpPr>
        <p:spPr bwMode="auto">
          <a:xfrm>
            <a:off x="7622931" y="4714875"/>
            <a:ext cx="184227" cy="85"/>
          </a:xfrm>
          <a:prstGeom prst="straightConnector1">
            <a:avLst/>
          </a:prstGeom>
          <a:noFill/>
          <a:ln w="25400">
            <a:solidFill>
              <a:schemeClr val="tx1"/>
            </a:solidFill>
            <a:round/>
            <a:headEnd/>
            <a:tailEnd type="triangle" w="med" len="med"/>
          </a:ln>
          <a:effectLst/>
        </p:spPr>
      </p:cxnSp>
      <p:cxnSp>
        <p:nvCxnSpPr>
          <p:cNvPr id="292000" name="AutoShape 160"/>
          <p:cNvCxnSpPr>
            <a:cxnSpLocks noChangeShapeType="1"/>
            <a:stCxn id="291987" idx="3"/>
            <a:endCxn id="291996" idx="1"/>
          </p:cNvCxnSpPr>
          <p:nvPr/>
        </p:nvCxnSpPr>
        <p:spPr bwMode="auto">
          <a:xfrm>
            <a:off x="7606812" y="5578475"/>
            <a:ext cx="199292" cy="3325"/>
          </a:xfrm>
          <a:prstGeom prst="straightConnector1">
            <a:avLst/>
          </a:prstGeom>
          <a:noFill/>
          <a:ln w="9525">
            <a:solidFill>
              <a:schemeClr val="tx1"/>
            </a:solidFill>
            <a:round/>
            <a:headEnd/>
            <a:tailEnd type="triangle" w="med" len="med"/>
          </a:ln>
          <a:effectLst/>
        </p:spPr>
      </p:cxnSp>
      <p:sp>
        <p:nvSpPr>
          <p:cNvPr id="292001" name="Text Box 161"/>
          <p:cNvSpPr txBox="1">
            <a:spLocks noChangeArrowheads="1"/>
          </p:cNvSpPr>
          <p:nvPr/>
        </p:nvSpPr>
        <p:spPr bwMode="auto">
          <a:xfrm>
            <a:off x="685800" y="4020235"/>
            <a:ext cx="265234" cy="323165"/>
          </a:xfrm>
          <a:prstGeom prst="rect">
            <a:avLst/>
          </a:prstGeom>
          <a:noFill/>
          <a:ln w="9525">
            <a:noFill/>
            <a:miter lim="800000"/>
            <a:headEnd/>
            <a:tailEnd/>
          </a:ln>
          <a:effectLst/>
        </p:spPr>
        <p:txBody>
          <a:bodyPr wrap="square">
            <a:spAutoFit/>
          </a:bodyPr>
          <a:lstStyle/>
          <a:p>
            <a:pPr>
              <a:spcBef>
                <a:spcPct val="50000"/>
              </a:spcBef>
            </a:pPr>
            <a:r>
              <a:rPr lang="en-US" sz="1500" dirty="0">
                <a:cs typeface="B Nazanin" pitchFamily="2" charset="-78"/>
              </a:rPr>
              <a:t>−</a:t>
            </a:r>
          </a:p>
        </p:txBody>
      </p:sp>
      <p:sp>
        <p:nvSpPr>
          <p:cNvPr id="51"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53" name="Rectangle 2"/>
          <p:cNvSpPr txBox="1">
            <a:spLocks noChangeArrowheads="1"/>
          </p:cNvSpPr>
          <p:nvPr/>
        </p:nvSpPr>
        <p:spPr bwMode="auto">
          <a:xfrm>
            <a:off x="76200" y="838200"/>
            <a:ext cx="8991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rtl="1" eaLnBrk="0" hangingPunct="0">
              <a:defRPr/>
            </a:pPr>
            <a:r>
              <a:rPr lang="fa-IR" sz="2300" b="1" u="sng" dirty="0" smtClean="0">
                <a:ln w="11430"/>
                <a:solidFill>
                  <a:srgbClr val="008000"/>
                </a:solidFill>
                <a:effectLst>
                  <a:outerShdw blurRad="50800" dist="39000" dir="5460000" algn="tl">
                    <a:srgbClr val="000000">
                      <a:alpha val="38000"/>
                    </a:srgbClr>
                  </a:outerShdw>
                </a:effectLst>
                <a:cs typeface="B Titr" pitchFamily="2" charset="-78"/>
              </a:rPr>
              <a:t>الگوریتم تعیین نمودار کنترلی مناسب</a:t>
            </a:r>
            <a:endParaRPr lang="en-US" sz="2300"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54" name="Rectangle 53"/>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قابل اندازه گیری </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(کمٌی / متغیر)</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advTm="0">
    <p:comb dir="vert"/>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graphicFrame>
        <p:nvGraphicFramePr>
          <p:cNvPr id="13" name="Group 110"/>
          <p:cNvGraphicFramePr>
            <a:graphicFrameLocks/>
          </p:cNvGraphicFramePr>
          <p:nvPr/>
        </p:nvGraphicFramePr>
        <p:xfrm>
          <a:off x="762000" y="1901472"/>
          <a:ext cx="7743605" cy="4804128"/>
        </p:xfrm>
        <a:graphic>
          <a:graphicData uri="http://schemas.openxmlformats.org/drawingml/2006/table">
            <a:tbl>
              <a:tblPr>
                <a:tableStyleId>{284E427A-3D55-4303-BF80-6455036E1DE7}</a:tableStyleId>
              </a:tblPr>
              <a:tblGrid>
                <a:gridCol w="990600">
                  <a:extLst>
                    <a:ext uri="{9D8B030D-6E8A-4147-A177-3AD203B41FA5}">
                      <a16:colId xmlns:a16="http://schemas.microsoft.com/office/drawing/2014/main" xmlns="" val="20000"/>
                    </a:ext>
                  </a:extLst>
                </a:gridCol>
                <a:gridCol w="1292070">
                  <a:extLst>
                    <a:ext uri="{9D8B030D-6E8A-4147-A177-3AD203B41FA5}">
                      <a16:colId xmlns:a16="http://schemas.microsoft.com/office/drawing/2014/main" xmlns="" val="20001"/>
                    </a:ext>
                  </a:extLst>
                </a:gridCol>
                <a:gridCol w="1171698">
                  <a:extLst>
                    <a:ext uri="{9D8B030D-6E8A-4147-A177-3AD203B41FA5}">
                      <a16:colId xmlns:a16="http://schemas.microsoft.com/office/drawing/2014/main" xmlns="" val="20002"/>
                    </a:ext>
                  </a:extLst>
                </a:gridCol>
                <a:gridCol w="1171698">
                  <a:extLst>
                    <a:ext uri="{9D8B030D-6E8A-4147-A177-3AD203B41FA5}">
                      <a16:colId xmlns:a16="http://schemas.microsoft.com/office/drawing/2014/main" xmlns="" val="20003"/>
                    </a:ext>
                  </a:extLst>
                </a:gridCol>
                <a:gridCol w="1171698">
                  <a:extLst>
                    <a:ext uri="{9D8B030D-6E8A-4147-A177-3AD203B41FA5}">
                      <a16:colId xmlns:a16="http://schemas.microsoft.com/office/drawing/2014/main" xmlns="" val="20004"/>
                    </a:ext>
                  </a:extLst>
                </a:gridCol>
                <a:gridCol w="1171698">
                  <a:extLst>
                    <a:ext uri="{9D8B030D-6E8A-4147-A177-3AD203B41FA5}">
                      <a16:colId xmlns:a16="http://schemas.microsoft.com/office/drawing/2014/main" xmlns="" val="20005"/>
                    </a:ext>
                  </a:extLst>
                </a:gridCol>
                <a:gridCol w="774143">
                  <a:extLst>
                    <a:ext uri="{9D8B030D-6E8A-4147-A177-3AD203B41FA5}">
                      <a16:colId xmlns:a16="http://schemas.microsoft.com/office/drawing/2014/main" xmlns="" val="20006"/>
                    </a:ext>
                  </a:extLst>
                </a:gridCol>
              </a:tblGrid>
              <a:tr h="540000">
                <a:tc rowSpan="2">
                  <a:txBody>
                    <a:bodyPr/>
                    <a:lstStyle/>
                    <a:p>
                      <a:pPr marL="0" marR="0" lvl="0" indent="0" algn="ctr" defTabSz="914400" rtl="1" eaLnBrk="1" fontAlgn="base" latinLnBrk="0" hangingPunct="1">
                        <a:lnSpc>
                          <a:spcPct val="150000"/>
                        </a:lnSpc>
                        <a:spcBef>
                          <a:spcPct val="20000"/>
                        </a:spcBef>
                        <a:spcAft>
                          <a:spcPct val="0"/>
                        </a:spcAft>
                        <a:buClr>
                          <a:schemeClr val="folHlink"/>
                        </a:buClr>
                        <a:buSzPct val="60000"/>
                        <a:buFont typeface="Wingdings" pitchFamily="2" charset="2"/>
                        <a:buNone/>
                        <a:tabLst/>
                      </a:pPr>
                      <a:r>
                        <a:rPr kumimoji="0" lang="fa-IR" sz="1800" b="1" i="0" u="none" strike="noStrike" cap="none" normalizeH="0" baseline="0" dirty="0" smtClean="0">
                          <a:ln>
                            <a:noFill/>
                          </a:ln>
                          <a:solidFill>
                            <a:schemeClr val="accent6"/>
                          </a:solidFill>
                          <a:effectLst/>
                          <a:latin typeface="Tahoma" pitchFamily="34" charset="0"/>
                          <a:cs typeface="B Nazanin" pitchFamily="2" charset="-78"/>
                        </a:rPr>
                        <a:t>دامنه(</a:t>
                      </a:r>
                      <a:r>
                        <a:rPr kumimoji="0" lang="en-US" sz="1800" b="1" i="0" u="none" strike="noStrike" cap="none" normalizeH="0" baseline="0" dirty="0" err="1" smtClean="0">
                          <a:ln>
                            <a:noFill/>
                          </a:ln>
                          <a:solidFill>
                            <a:schemeClr val="accent6"/>
                          </a:solidFill>
                          <a:effectLst/>
                          <a:latin typeface="Tahoma" pitchFamily="34" charset="0"/>
                          <a:cs typeface="B Nazanin" pitchFamily="2" charset="-78"/>
                        </a:rPr>
                        <a:t>Ri</a:t>
                      </a:r>
                      <a:r>
                        <a:rPr kumimoji="0" lang="fa-IR" sz="1800" b="1" i="0" u="none" strike="noStrike" cap="none" normalizeH="0" baseline="0" dirty="0" smtClean="0">
                          <a:ln>
                            <a:noFill/>
                          </a:ln>
                          <a:solidFill>
                            <a:schemeClr val="accent6"/>
                          </a:solidFill>
                          <a:effectLst/>
                          <a:latin typeface="Tahoma" pitchFamily="34" charset="0"/>
                          <a:cs typeface="B Nazanin" pitchFamily="2" charset="-78"/>
                        </a:rPr>
                        <a:t>)</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rowSpan="2">
                  <a:txBody>
                    <a:bodyPr/>
                    <a:lstStyle/>
                    <a:p>
                      <a:pPr marL="0" marR="0" lvl="0" indent="0" algn="ctr" defTabSz="914400" rtl="1" eaLnBrk="1" fontAlgn="base" latinLnBrk="0" hangingPunct="1">
                        <a:lnSpc>
                          <a:spcPct val="150000"/>
                        </a:lnSpc>
                        <a:spcBef>
                          <a:spcPct val="20000"/>
                        </a:spcBef>
                        <a:spcAft>
                          <a:spcPct val="0"/>
                        </a:spcAft>
                        <a:buClr>
                          <a:schemeClr val="folHlink"/>
                        </a:buClr>
                        <a:buSzPct val="60000"/>
                        <a:buFont typeface="Wingdings" pitchFamily="2" charset="2"/>
                        <a:buNone/>
                        <a:tabLst/>
                      </a:pPr>
                      <a:r>
                        <a:rPr kumimoji="0" lang="fa-IR" sz="1800" b="1" i="0" u="none" strike="noStrike" cap="none" normalizeH="0" baseline="0" dirty="0" smtClean="0">
                          <a:ln>
                            <a:noFill/>
                          </a:ln>
                          <a:solidFill>
                            <a:schemeClr val="accent6"/>
                          </a:solidFill>
                          <a:effectLst/>
                          <a:latin typeface="Tahoma" pitchFamily="34" charset="0"/>
                          <a:cs typeface="B Nazanin" pitchFamily="2" charset="-78"/>
                        </a:rPr>
                        <a:t>میانگین (</a:t>
                      </a:r>
                      <a:r>
                        <a:rPr kumimoji="0" lang="en-US" sz="1800" b="1" i="0" u="none" strike="noStrike" cap="none" normalizeH="0" baseline="0" dirty="0" smtClean="0">
                          <a:ln>
                            <a:noFill/>
                          </a:ln>
                          <a:solidFill>
                            <a:schemeClr val="accent6"/>
                          </a:solidFill>
                          <a:effectLst/>
                          <a:latin typeface="Tahoma" pitchFamily="34" charset="0"/>
                          <a:cs typeface="B Nazanin" pitchFamily="2" charset="-78"/>
                        </a:rPr>
                        <a:t>Xi</a:t>
                      </a:r>
                      <a:r>
                        <a:rPr kumimoji="0" lang="fa-IR" sz="1800" b="1" i="0" u="none" strike="noStrike" cap="none" normalizeH="0" baseline="0" dirty="0" smtClean="0">
                          <a:ln>
                            <a:noFill/>
                          </a:ln>
                          <a:solidFill>
                            <a:schemeClr val="accent6"/>
                          </a:solidFill>
                          <a:effectLst/>
                          <a:latin typeface="Tahoma" pitchFamily="34" charset="0"/>
                          <a:cs typeface="B Nazanin" pitchFamily="2" charset="-78"/>
                        </a:rPr>
                        <a:t>)</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gridSpan="4">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1" i="0" u="none" strike="noStrike" cap="none" normalizeH="0" baseline="0" dirty="0" smtClean="0">
                          <a:ln>
                            <a:noFill/>
                          </a:ln>
                          <a:solidFill>
                            <a:schemeClr val="accent6"/>
                          </a:solidFill>
                          <a:effectLst/>
                          <a:latin typeface="Tahoma" pitchFamily="34" charset="0"/>
                          <a:cs typeface="B Nazanin" pitchFamily="2" charset="-78"/>
                        </a:rPr>
                        <a:t>نتایج اندازه گیری مشاهدات</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hMerge="1">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hMerge="1">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hMerge="1">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rowSpan="2">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1" u="none" strike="noStrike" cap="none" normalizeH="0" baseline="0" dirty="0" smtClean="0">
                          <a:ln>
                            <a:noFill/>
                          </a:ln>
                          <a:effectLst/>
                          <a:cs typeface="B Nazanin" pitchFamily="2" charset="-78"/>
                        </a:rPr>
                        <a:t>شماره نمونه</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extLst>
                  <a:ext uri="{0D108BD9-81ED-4DB2-BD59-A6C34878D82A}">
                    <a16:rowId xmlns:a16="http://schemas.microsoft.com/office/drawing/2014/main" xmlns="" val="10000"/>
                  </a:ext>
                </a:extLst>
              </a:tr>
              <a:tr h="540000">
                <a:tc vMerge="1">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vMerge="1">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b="0" i="0" u="none" strike="noStrike" cap="none" normalizeH="0" baseline="0" dirty="0" smtClean="0">
                          <a:ln>
                            <a:noFill/>
                          </a:ln>
                          <a:solidFill>
                            <a:schemeClr val="tx1"/>
                          </a:solidFill>
                          <a:effectLst/>
                          <a:latin typeface="Tahoma" pitchFamily="34" charset="0"/>
                          <a:cs typeface="B Badr" pitchFamily="2" charset="-78"/>
                        </a:rPr>
                        <a:t>n</a:t>
                      </a: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 . .</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2</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1</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vMerge="1">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1"/>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1</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2"/>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2</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3"/>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3</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4"/>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4</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5"/>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defRPr/>
                      </a:pPr>
                      <a:r>
                        <a:rPr kumimoji="0" lang="fa-IR" sz="1800" u="none" strike="noStrike" cap="none" normalizeH="0" baseline="0" dirty="0" smtClean="0">
                          <a:ln>
                            <a:noFill/>
                          </a:ln>
                          <a:effectLst/>
                        </a:rPr>
                        <a:t>0</a:t>
                      </a:r>
                      <a:endParaRPr kumimoji="0" lang="en-US" sz="1800" u="none" strike="noStrike" cap="none" normalizeH="0" baseline="0" dirty="0" smtClean="0">
                        <a:ln>
                          <a:noFill/>
                        </a:ln>
                        <a:effectLst/>
                      </a:endParaRP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0</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0</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6"/>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u="none" strike="noStrike" cap="none" normalizeH="0" baseline="0" dirty="0" smtClean="0">
                          <a:ln>
                            <a:noFill/>
                          </a:ln>
                          <a:effectLst/>
                        </a:rPr>
                        <a:t>m</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7"/>
                  </a:ext>
                </a:extLst>
              </a:tr>
            </a:tbl>
          </a:graphicData>
        </a:graphic>
      </p:graphicFrame>
      <p:sp>
        <p:nvSpPr>
          <p:cNvPr id="14" name="Rectangle 2"/>
          <p:cNvSpPr txBox="1">
            <a:spLocks noChangeArrowheads="1"/>
          </p:cNvSpPr>
          <p:nvPr/>
        </p:nvSpPr>
        <p:spPr bwMode="auto">
          <a:xfrm>
            <a:off x="533400" y="990600"/>
            <a:ext cx="80772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میانگین و دامنه (</a:t>
            </a:r>
            <a:r>
              <a:rPr lang="en-US" b="1" u="sng" dirty="0" err="1" smtClean="0">
                <a:ln w="11430"/>
                <a:solidFill>
                  <a:srgbClr val="008000"/>
                </a:solidFill>
                <a:effectLst>
                  <a:outerShdw blurRad="50800" dist="39000" dir="5460000" algn="tl">
                    <a:srgbClr val="000000">
                      <a:alpha val="38000"/>
                    </a:srgbClr>
                  </a:outerShdw>
                </a:effectLst>
                <a:cs typeface="B Titr" pitchFamily="2" charset="-78"/>
              </a:rPr>
              <a:t>Xbar</a:t>
            </a:r>
            <a:r>
              <a:rPr lang="en-US" b="1" u="sng" dirty="0" smtClean="0">
                <a:ln w="11430"/>
                <a:solidFill>
                  <a:srgbClr val="008000"/>
                </a:solidFill>
                <a:effectLst>
                  <a:outerShdw blurRad="50800" dist="39000" dir="5460000" algn="tl">
                    <a:srgbClr val="000000">
                      <a:alpha val="38000"/>
                    </a:srgbClr>
                  </a:outerShdw>
                </a:effectLst>
                <a:cs typeface="B Titr" pitchFamily="2" charset="-78"/>
              </a:rPr>
              <a:t>-R</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 فرم جمع آوری داده ها</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6" name="Text Box 139"/>
          <p:cNvSpPr txBox="1">
            <a:spLocks noChangeArrowheads="1"/>
          </p:cNvSpPr>
          <p:nvPr/>
        </p:nvSpPr>
        <p:spPr bwMode="auto">
          <a:xfrm>
            <a:off x="1905000" y="2057400"/>
            <a:ext cx="231531" cy="323165"/>
          </a:xfrm>
          <a:prstGeom prst="rect">
            <a:avLst/>
          </a:prstGeom>
          <a:noFill/>
          <a:ln w="9525">
            <a:noFill/>
            <a:miter lim="800000"/>
            <a:headEnd/>
            <a:tailEnd/>
          </a:ln>
          <a:effectLst/>
        </p:spPr>
        <p:txBody>
          <a:bodyPr wrap="square">
            <a:spAutoFit/>
          </a:bodyPr>
          <a:lstStyle/>
          <a:p>
            <a:pPr>
              <a:spcBef>
                <a:spcPct val="50000"/>
              </a:spcBef>
            </a:pPr>
            <a:r>
              <a:rPr lang="en-US" sz="1500" dirty="0">
                <a:cs typeface="B Nazanin" pitchFamily="2" charset="-78"/>
              </a:rPr>
              <a:t>−</a:t>
            </a:r>
          </a:p>
        </p:txBody>
      </p:sp>
      <p:sp>
        <p:nvSpPr>
          <p:cNvPr id="7" name="Rectangle 6"/>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قابل اندازه گیری </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(کمٌی / متغیر)</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44" name="Text Box 28"/>
          <p:cNvSpPr txBox="1">
            <a:spLocks noChangeArrowheads="1"/>
          </p:cNvSpPr>
          <p:nvPr/>
        </p:nvSpPr>
        <p:spPr bwMode="auto">
          <a:xfrm>
            <a:off x="8641373" y="2051050"/>
            <a:ext cx="169985" cy="461665"/>
          </a:xfrm>
          <a:prstGeom prst="rect">
            <a:avLst/>
          </a:prstGeom>
          <a:noFill/>
          <a:ln w="9525">
            <a:noFill/>
            <a:miter lim="800000"/>
            <a:headEnd/>
            <a:tailEnd/>
          </a:ln>
          <a:effectLst>
            <a:outerShdw dist="53882" dir="2700000" algn="ctr" rotWithShape="0">
              <a:srgbClr val="C0C0C0"/>
            </a:outerShdw>
          </a:effectLst>
        </p:spPr>
        <p:txBody>
          <a:bodyPr>
            <a:spAutoFit/>
          </a:bodyPr>
          <a:lstStyle/>
          <a:p>
            <a:pPr>
              <a:spcBef>
                <a:spcPct val="50000"/>
              </a:spcBef>
            </a:pPr>
            <a:endParaRPr lang="en-US"/>
          </a:p>
        </p:txBody>
      </p:sp>
      <p:sp>
        <p:nvSpPr>
          <p:cNvPr id="60445" name="Rectangle 29"/>
          <p:cNvSpPr>
            <a:spLocks noChangeArrowheads="1"/>
          </p:cNvSpPr>
          <p:nvPr/>
        </p:nvSpPr>
        <p:spPr bwMode="auto">
          <a:xfrm>
            <a:off x="134112" y="1752600"/>
            <a:ext cx="8857488" cy="4953000"/>
          </a:xfrm>
          <a:prstGeom prst="rect">
            <a:avLst/>
          </a:prstGeom>
          <a:noFill/>
          <a:ln w="9525">
            <a:noFill/>
            <a:miter lim="800000"/>
            <a:headEnd/>
            <a:tailEnd/>
          </a:ln>
          <a:effectLst/>
        </p:spPr>
        <p:txBody>
          <a:bodyPr/>
          <a:lstStyle/>
          <a:p>
            <a:pPr marL="609600" indent="-609600" algn="r" rtl="1">
              <a:lnSpc>
                <a:spcPct val="150000"/>
              </a:lnSpc>
              <a:spcBef>
                <a:spcPct val="20000"/>
              </a:spcBef>
              <a:buClr>
                <a:schemeClr val="accent2"/>
              </a:buClr>
              <a:buFont typeface="Wingdings" pitchFamily="2" charset="2"/>
              <a:buAutoNum type="arabicPeriod"/>
            </a:pPr>
            <a:r>
              <a:rPr lang="fa-IR" sz="2200" dirty="0" smtClean="0">
                <a:solidFill>
                  <a:srgbClr val="000000"/>
                </a:solidFill>
                <a:cs typeface="B Nazanin" pitchFamily="2" charset="-78"/>
              </a:rPr>
              <a:t>براي </a:t>
            </a:r>
            <a:r>
              <a:rPr lang="fa-IR" sz="2200" dirty="0">
                <a:solidFill>
                  <a:srgbClr val="000000"/>
                </a:solidFill>
                <a:cs typeface="B Nazanin" pitchFamily="2" charset="-78"/>
              </a:rPr>
              <a:t>رسم اين  نمودار مي‌بايستي حداقل 20 تا 25 </a:t>
            </a:r>
            <a:r>
              <a:rPr lang="fa-IR" sz="2200" dirty="0" smtClean="0">
                <a:solidFill>
                  <a:srgbClr val="000000"/>
                </a:solidFill>
                <a:cs typeface="B Nazanin" pitchFamily="2" charset="-78"/>
              </a:rPr>
              <a:t>نمونه 2 </a:t>
            </a:r>
            <a:r>
              <a:rPr lang="fa-IR" sz="2200" dirty="0">
                <a:solidFill>
                  <a:srgbClr val="000000"/>
                </a:solidFill>
                <a:cs typeface="B Nazanin" pitchFamily="2" charset="-78"/>
              </a:rPr>
              <a:t>تا </a:t>
            </a:r>
            <a:r>
              <a:rPr lang="fa-IR" sz="2200" dirty="0" smtClean="0">
                <a:solidFill>
                  <a:srgbClr val="000000"/>
                </a:solidFill>
                <a:cs typeface="B Nazanin" pitchFamily="2" charset="-78"/>
              </a:rPr>
              <a:t>9تايي از فرآیند </a:t>
            </a:r>
            <a:r>
              <a:rPr lang="fa-IR" sz="2200" dirty="0">
                <a:solidFill>
                  <a:srgbClr val="000000"/>
                </a:solidFill>
                <a:cs typeface="B Nazanin" pitchFamily="2" charset="-78"/>
              </a:rPr>
              <a:t>گرفته شود. سپس محاسبات ذيل براي هر گروه صورت </a:t>
            </a:r>
            <a:r>
              <a:rPr lang="fa-IR" sz="2200" dirty="0" smtClean="0">
                <a:solidFill>
                  <a:srgbClr val="000000"/>
                </a:solidFill>
                <a:cs typeface="B Nazanin" pitchFamily="2" charset="-78"/>
              </a:rPr>
              <a:t>‌می گيرد</a:t>
            </a:r>
            <a:r>
              <a:rPr lang="fa-IR" sz="2200" dirty="0">
                <a:solidFill>
                  <a:srgbClr val="000000"/>
                </a:solidFill>
                <a:cs typeface="B Nazanin" pitchFamily="2" charset="-78"/>
              </a:rPr>
              <a:t>:</a:t>
            </a:r>
          </a:p>
          <a:p>
            <a:pPr marL="609600" indent="-609600" algn="r" rtl="1">
              <a:lnSpc>
                <a:spcPct val="150000"/>
              </a:lnSpc>
              <a:spcBef>
                <a:spcPct val="20000"/>
              </a:spcBef>
              <a:buClr>
                <a:schemeClr val="accent2"/>
              </a:buClr>
              <a:buFont typeface="Wingdings" pitchFamily="2" charset="2"/>
              <a:buNone/>
            </a:pPr>
            <a:r>
              <a:rPr lang="fa-IR" sz="2200" dirty="0">
                <a:solidFill>
                  <a:srgbClr val="000000"/>
                </a:solidFill>
                <a:cs typeface="B Nazanin" pitchFamily="2" charset="-78"/>
              </a:rPr>
              <a:t>        محاسبه ميانگين گروه </a:t>
            </a:r>
            <a:r>
              <a:rPr lang="en-US" sz="2200" dirty="0" err="1">
                <a:solidFill>
                  <a:srgbClr val="000000"/>
                </a:solidFill>
                <a:cs typeface="B Nazanin" pitchFamily="2" charset="-78"/>
              </a:rPr>
              <a:t>i</a:t>
            </a:r>
            <a:r>
              <a:rPr lang="fa-IR" sz="2200" dirty="0">
                <a:solidFill>
                  <a:srgbClr val="000000"/>
                </a:solidFill>
                <a:cs typeface="B Nazanin" pitchFamily="2" charset="-78"/>
              </a:rPr>
              <a:t> ام :</a:t>
            </a:r>
          </a:p>
          <a:p>
            <a:pPr marL="609600" indent="-609600" algn="r" rtl="1">
              <a:lnSpc>
                <a:spcPct val="150000"/>
              </a:lnSpc>
              <a:spcBef>
                <a:spcPts val="1200"/>
              </a:spcBef>
              <a:spcAft>
                <a:spcPts val="1200"/>
              </a:spcAft>
              <a:buClr>
                <a:schemeClr val="accent2"/>
              </a:buClr>
              <a:buFont typeface="Wingdings" pitchFamily="2" charset="2"/>
              <a:buNone/>
            </a:pPr>
            <a:r>
              <a:rPr lang="fa-IR" sz="2200" dirty="0" smtClean="0">
                <a:solidFill>
                  <a:srgbClr val="000000"/>
                </a:solidFill>
                <a:cs typeface="B Nazanin" pitchFamily="2" charset="-78"/>
              </a:rPr>
              <a:t>        </a:t>
            </a:r>
            <a:r>
              <a:rPr lang="fa-IR" sz="2200" dirty="0">
                <a:solidFill>
                  <a:srgbClr val="000000"/>
                </a:solidFill>
                <a:cs typeface="B Nazanin" pitchFamily="2" charset="-78"/>
              </a:rPr>
              <a:t>محاسبه دامنه گروه </a:t>
            </a:r>
            <a:r>
              <a:rPr lang="en-US" sz="2200" dirty="0" err="1">
                <a:solidFill>
                  <a:srgbClr val="000000"/>
                </a:solidFill>
                <a:cs typeface="B Nazanin" pitchFamily="2" charset="-78"/>
              </a:rPr>
              <a:t>i</a:t>
            </a:r>
            <a:r>
              <a:rPr lang="fa-IR" sz="2200" dirty="0">
                <a:solidFill>
                  <a:srgbClr val="000000"/>
                </a:solidFill>
                <a:cs typeface="B Nazanin" pitchFamily="2" charset="-78"/>
              </a:rPr>
              <a:t> ام   :</a:t>
            </a:r>
          </a:p>
          <a:p>
            <a:pPr marL="609600" indent="-609600" algn="r" rtl="1">
              <a:lnSpc>
                <a:spcPct val="150000"/>
              </a:lnSpc>
              <a:spcBef>
                <a:spcPct val="20000"/>
              </a:spcBef>
              <a:buClr>
                <a:schemeClr val="accent2"/>
              </a:buClr>
              <a:buFont typeface="Wingdings" pitchFamily="2" charset="2"/>
              <a:buAutoNum type="arabicPeriod" startAt="2"/>
            </a:pPr>
            <a:r>
              <a:rPr lang="fa-IR" sz="2200" dirty="0" smtClean="0">
                <a:solidFill>
                  <a:srgbClr val="000000"/>
                </a:solidFill>
                <a:cs typeface="B Nazanin" pitchFamily="2" charset="-78"/>
              </a:rPr>
              <a:t>آنگاه </a:t>
            </a:r>
            <a:r>
              <a:rPr lang="fa-IR" sz="2200" dirty="0">
                <a:solidFill>
                  <a:srgbClr val="000000"/>
                </a:solidFill>
                <a:cs typeface="B Nazanin" pitchFamily="2" charset="-78"/>
              </a:rPr>
              <a:t>محاسبات ذيل را براي تعيين ميانگين ميانگينها و ميانگين دامنه‌ها (</a:t>
            </a:r>
            <a:r>
              <a:rPr lang="fa-IR" sz="2200" dirty="0" smtClean="0">
                <a:solidFill>
                  <a:srgbClr val="000000"/>
                </a:solidFill>
                <a:cs typeface="B Nazanin" pitchFamily="2" charset="-78"/>
              </a:rPr>
              <a:t>خطوط مركزي </a:t>
            </a:r>
            <a:r>
              <a:rPr lang="fa-IR" sz="2200" dirty="0">
                <a:solidFill>
                  <a:srgbClr val="000000"/>
                </a:solidFill>
                <a:cs typeface="B Nazanin" pitchFamily="2" charset="-78"/>
              </a:rPr>
              <a:t>نمودارهاي   </a:t>
            </a:r>
            <a:r>
              <a:rPr lang="en-US" sz="2200" dirty="0">
                <a:solidFill>
                  <a:srgbClr val="000000"/>
                </a:solidFill>
                <a:cs typeface="B Nazanin" pitchFamily="2" charset="-78"/>
              </a:rPr>
              <a:t>X</a:t>
            </a:r>
            <a:r>
              <a:rPr lang="fa-IR" sz="2200" dirty="0">
                <a:solidFill>
                  <a:srgbClr val="000000"/>
                </a:solidFill>
                <a:cs typeface="B Nazanin" pitchFamily="2" charset="-78"/>
              </a:rPr>
              <a:t>  و </a:t>
            </a:r>
            <a:r>
              <a:rPr lang="en-US" sz="2200" dirty="0">
                <a:solidFill>
                  <a:srgbClr val="000000"/>
                </a:solidFill>
                <a:cs typeface="B Nazanin" pitchFamily="2" charset="-78"/>
              </a:rPr>
              <a:t>R</a:t>
            </a:r>
            <a:r>
              <a:rPr lang="fa-IR" sz="2200" dirty="0">
                <a:solidFill>
                  <a:srgbClr val="000000"/>
                </a:solidFill>
                <a:cs typeface="B Nazanin" pitchFamily="2" charset="-78"/>
              </a:rPr>
              <a:t> ) انجام مي‌دهيم:</a:t>
            </a:r>
          </a:p>
          <a:p>
            <a:pPr marL="609600" indent="-609600" algn="r" rtl="1">
              <a:lnSpc>
                <a:spcPct val="150000"/>
              </a:lnSpc>
              <a:spcBef>
                <a:spcPct val="20000"/>
              </a:spcBef>
              <a:buClr>
                <a:schemeClr val="accent2"/>
              </a:buClr>
              <a:buFont typeface="Wingdings" pitchFamily="2" charset="2"/>
              <a:buNone/>
            </a:pPr>
            <a:endParaRPr lang="fa-IR" sz="2200" dirty="0">
              <a:solidFill>
                <a:srgbClr val="000099"/>
              </a:solidFill>
              <a:cs typeface="B Nazanin" pitchFamily="2" charset="-78"/>
            </a:endParaRPr>
          </a:p>
          <a:p>
            <a:pPr marL="609600" indent="-609600" algn="r" rtl="1">
              <a:lnSpc>
                <a:spcPct val="150000"/>
              </a:lnSpc>
              <a:spcBef>
                <a:spcPct val="20000"/>
              </a:spcBef>
              <a:buClr>
                <a:srgbClr val="FF0000"/>
              </a:buClr>
              <a:buFont typeface="Wingdings" pitchFamily="2" charset="2"/>
              <a:buChar char="ü"/>
            </a:pPr>
            <a:r>
              <a:rPr lang="fa-IR" sz="2200" dirty="0">
                <a:solidFill>
                  <a:srgbClr val="000099"/>
                </a:solidFill>
                <a:cs typeface="B Nazanin" pitchFamily="2" charset="-78"/>
              </a:rPr>
              <a:t>توضيح:</a:t>
            </a:r>
            <a:r>
              <a:rPr lang="fa-IR" sz="2200" dirty="0">
                <a:cs typeface="B Nazanin" pitchFamily="2" charset="-78"/>
              </a:rPr>
              <a:t> </a:t>
            </a:r>
            <a:r>
              <a:rPr lang="fa-IR" sz="2200" dirty="0">
                <a:solidFill>
                  <a:srgbClr val="000000"/>
                </a:solidFill>
                <a:cs typeface="B Nazanin" pitchFamily="2" charset="-78"/>
              </a:rPr>
              <a:t>در محاسبات فوق؛ </a:t>
            </a:r>
            <a:r>
              <a:rPr lang="en-US" sz="2200" dirty="0">
                <a:solidFill>
                  <a:srgbClr val="000000"/>
                </a:solidFill>
                <a:cs typeface="B Nazanin" pitchFamily="2" charset="-78"/>
              </a:rPr>
              <a:t>n</a:t>
            </a:r>
            <a:r>
              <a:rPr lang="fa-IR" sz="2200" dirty="0">
                <a:solidFill>
                  <a:srgbClr val="000000"/>
                </a:solidFill>
                <a:cs typeface="B Nazanin" pitchFamily="2" charset="-78"/>
              </a:rPr>
              <a:t> و </a:t>
            </a:r>
            <a:r>
              <a:rPr lang="en-US" sz="2200" dirty="0">
                <a:solidFill>
                  <a:srgbClr val="000000"/>
                </a:solidFill>
                <a:cs typeface="B Nazanin" pitchFamily="2" charset="-78"/>
              </a:rPr>
              <a:t>k</a:t>
            </a:r>
            <a:r>
              <a:rPr lang="fa-IR" sz="2200" dirty="0">
                <a:solidFill>
                  <a:srgbClr val="000000"/>
                </a:solidFill>
                <a:cs typeface="B Nazanin" pitchFamily="2" charset="-78"/>
              </a:rPr>
              <a:t> بترتيب بيانگر </a:t>
            </a:r>
            <a:r>
              <a:rPr lang="fa-IR" sz="2200" dirty="0" smtClean="0">
                <a:solidFill>
                  <a:srgbClr val="000000"/>
                </a:solidFill>
                <a:cs typeface="B Nazanin" pitchFamily="2" charset="-78"/>
              </a:rPr>
              <a:t>اندازه نمونه‌ها </a:t>
            </a:r>
            <a:r>
              <a:rPr lang="fa-IR" sz="2200" dirty="0">
                <a:solidFill>
                  <a:srgbClr val="000000"/>
                </a:solidFill>
                <a:cs typeface="B Nazanin" pitchFamily="2" charset="-78"/>
              </a:rPr>
              <a:t>و تعداد </a:t>
            </a:r>
            <a:r>
              <a:rPr lang="fa-IR" sz="2200" dirty="0" smtClean="0">
                <a:solidFill>
                  <a:srgbClr val="000000"/>
                </a:solidFill>
                <a:cs typeface="B Nazanin" pitchFamily="2" charset="-78"/>
              </a:rPr>
              <a:t>نمونه </a:t>
            </a:r>
            <a:r>
              <a:rPr lang="fa-IR" sz="2200" dirty="0">
                <a:solidFill>
                  <a:srgbClr val="000000"/>
                </a:solidFill>
                <a:cs typeface="B Nazanin" pitchFamily="2" charset="-78"/>
              </a:rPr>
              <a:t>مي‌باشند.</a:t>
            </a:r>
            <a:endParaRPr lang="en-US" sz="2200" dirty="0">
              <a:solidFill>
                <a:srgbClr val="000000"/>
              </a:solidFill>
              <a:cs typeface="B Nazanin" pitchFamily="2" charset="-78"/>
            </a:endParaRPr>
          </a:p>
          <a:p>
            <a:pPr marL="609600" indent="-609600" algn="r" rtl="1">
              <a:lnSpc>
                <a:spcPct val="150000"/>
              </a:lnSpc>
              <a:spcBef>
                <a:spcPct val="20000"/>
              </a:spcBef>
              <a:buClr>
                <a:schemeClr val="accent2"/>
              </a:buClr>
              <a:buFont typeface="Wingdings" pitchFamily="2" charset="2"/>
              <a:buNone/>
            </a:pPr>
            <a:endParaRPr lang="fa-IR" sz="2200" dirty="0">
              <a:solidFill>
                <a:srgbClr val="000000"/>
              </a:solidFill>
              <a:cs typeface="B Nazanin" pitchFamily="2" charset="-78"/>
            </a:endParaRPr>
          </a:p>
          <a:p>
            <a:pPr marL="609600" indent="-609600" algn="r" rtl="1">
              <a:lnSpc>
                <a:spcPct val="150000"/>
              </a:lnSpc>
              <a:spcBef>
                <a:spcPct val="20000"/>
              </a:spcBef>
              <a:buClr>
                <a:schemeClr val="accent2"/>
              </a:buClr>
              <a:buFont typeface="Wingdings" pitchFamily="2" charset="2"/>
              <a:buAutoNum type="arabicPeriod"/>
            </a:pPr>
            <a:endParaRPr lang="en-US" sz="2200" dirty="0">
              <a:solidFill>
                <a:srgbClr val="000000"/>
              </a:solidFill>
              <a:cs typeface="B Nazanin" pitchFamily="2" charset="-78"/>
            </a:endParaRPr>
          </a:p>
        </p:txBody>
      </p:sp>
      <p:sp>
        <p:nvSpPr>
          <p:cNvPr id="11"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13" name="Rectangle 2"/>
          <p:cNvSpPr txBox="1">
            <a:spLocks noChangeArrowheads="1"/>
          </p:cNvSpPr>
          <p:nvPr/>
        </p:nvSpPr>
        <p:spPr bwMode="auto">
          <a:xfrm>
            <a:off x="304800" y="990600"/>
            <a:ext cx="8610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میانگین و دامنه (</a:t>
            </a:r>
            <a:r>
              <a:rPr lang="en-US" b="1" u="sng" dirty="0" err="1" smtClean="0">
                <a:ln w="11430"/>
                <a:solidFill>
                  <a:srgbClr val="008000"/>
                </a:solidFill>
                <a:effectLst>
                  <a:outerShdw blurRad="50800" dist="39000" dir="5460000" algn="tl">
                    <a:srgbClr val="000000">
                      <a:alpha val="38000"/>
                    </a:srgbClr>
                  </a:outerShdw>
                </a:effectLst>
                <a:cs typeface="B Titr" pitchFamily="2" charset="-78"/>
              </a:rPr>
              <a:t>Xbar</a:t>
            </a:r>
            <a:r>
              <a:rPr lang="en-US" b="1" u="sng" dirty="0" smtClean="0">
                <a:ln w="11430"/>
                <a:solidFill>
                  <a:srgbClr val="008000"/>
                </a:solidFill>
                <a:effectLst>
                  <a:outerShdw blurRad="50800" dist="39000" dir="5460000" algn="tl">
                    <a:srgbClr val="000000">
                      <a:alpha val="38000"/>
                    </a:srgbClr>
                  </a:outerShdw>
                </a:effectLst>
                <a:cs typeface="B Titr" pitchFamily="2" charset="-78"/>
              </a:rPr>
              <a:t>-R</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 محاسبه خط مرکزی</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graphicFrame>
        <p:nvGraphicFramePr>
          <p:cNvPr id="55302" name="Object 6"/>
          <p:cNvGraphicFramePr>
            <a:graphicFrameLocks noChangeAspect="1"/>
          </p:cNvGraphicFramePr>
          <p:nvPr/>
        </p:nvGraphicFramePr>
        <p:xfrm>
          <a:off x="1223963" y="2819400"/>
          <a:ext cx="3043237" cy="792163"/>
        </p:xfrm>
        <a:graphic>
          <a:graphicData uri="http://schemas.openxmlformats.org/presentationml/2006/ole">
            <mc:AlternateContent xmlns:mc="http://schemas.openxmlformats.org/markup-compatibility/2006">
              <mc:Choice xmlns:v="urn:schemas-microsoft-com:vml" Requires="v">
                <p:oleObj spid="_x0000_s55382" name="Equation" r:id="rId3" imgW="1079280" imgH="317160" progId="Equation.3">
                  <p:embed/>
                </p:oleObj>
              </mc:Choice>
              <mc:Fallback>
                <p:oleObj name="Equation" r:id="rId3" imgW="1079280" imgH="317160" progId="Equation.3">
                  <p:embed/>
                  <p:pic>
                    <p:nvPicPr>
                      <p:cNvPr id="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3963" y="2819400"/>
                        <a:ext cx="3043237" cy="792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5303" name="Object 7"/>
          <p:cNvGraphicFramePr>
            <a:graphicFrameLocks noChangeAspect="1"/>
          </p:cNvGraphicFramePr>
          <p:nvPr/>
        </p:nvGraphicFramePr>
        <p:xfrm>
          <a:off x="1219200" y="3589337"/>
          <a:ext cx="2603500" cy="449263"/>
        </p:xfrm>
        <a:graphic>
          <a:graphicData uri="http://schemas.openxmlformats.org/presentationml/2006/ole">
            <mc:AlternateContent xmlns:mc="http://schemas.openxmlformats.org/markup-compatibility/2006">
              <mc:Choice xmlns:v="urn:schemas-microsoft-com:vml" Requires="v">
                <p:oleObj spid="_x0000_s55383" name="Equation" r:id="rId5" imgW="1041120" imgH="228600" progId="Equation.3">
                  <p:embed/>
                </p:oleObj>
              </mc:Choice>
              <mc:Fallback>
                <p:oleObj name="Equation" r:id="rId5" imgW="1041120" imgH="228600" progId="Equation.3">
                  <p:embed/>
                  <p:pic>
                    <p:nvPicPr>
                      <p:cNvPr id="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3589337"/>
                        <a:ext cx="2603500" cy="4492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5304" name="Object 8"/>
          <p:cNvGraphicFramePr>
            <a:graphicFrameLocks noChangeAspect="1"/>
          </p:cNvGraphicFramePr>
          <p:nvPr/>
        </p:nvGraphicFramePr>
        <p:xfrm>
          <a:off x="1066800" y="5222875"/>
          <a:ext cx="2592387" cy="720725"/>
        </p:xfrm>
        <a:graphic>
          <a:graphicData uri="http://schemas.openxmlformats.org/presentationml/2006/ole">
            <mc:AlternateContent xmlns:mc="http://schemas.openxmlformats.org/markup-compatibility/2006">
              <mc:Choice xmlns:v="urn:schemas-microsoft-com:vml" Requires="v">
                <p:oleObj spid="_x0000_s55384" name="Equation" r:id="rId7" imgW="1473120" imgH="431640" progId="Equation.3">
                  <p:embed/>
                </p:oleObj>
              </mc:Choice>
              <mc:Fallback>
                <p:oleObj name="Equation" r:id="rId7" imgW="1473120" imgH="431640" progId="Equation.3">
                  <p:embed/>
                  <p:pic>
                    <p:nvPicPr>
                      <p:cNvPr id="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6800" y="5222875"/>
                        <a:ext cx="2592387" cy="720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5305" name="Object 9"/>
          <p:cNvGraphicFramePr>
            <a:graphicFrameLocks noChangeAspect="1"/>
          </p:cNvGraphicFramePr>
          <p:nvPr/>
        </p:nvGraphicFramePr>
        <p:xfrm>
          <a:off x="4953000" y="5295900"/>
          <a:ext cx="2849563" cy="647700"/>
        </p:xfrm>
        <a:graphic>
          <a:graphicData uri="http://schemas.openxmlformats.org/presentationml/2006/ole">
            <mc:AlternateContent xmlns:mc="http://schemas.openxmlformats.org/markup-compatibility/2006">
              <mc:Choice xmlns:v="urn:schemas-microsoft-com:vml" Requires="v">
                <p:oleObj spid="_x0000_s55385" name="Equation" r:id="rId9" imgW="1358640" imgH="393480" progId="Equation.3">
                  <p:embed/>
                </p:oleObj>
              </mc:Choice>
              <mc:Fallback>
                <p:oleObj name="Equation" r:id="rId9" imgW="1358640" imgH="393480" progId="Equation.3">
                  <p:embed/>
                  <p:pic>
                    <p:nvPicPr>
                      <p:cNvPr id="0"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53000" y="5295900"/>
                        <a:ext cx="2849563" cy="647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Text Box 15"/>
          <p:cNvSpPr txBox="1">
            <a:spLocks noChangeArrowheads="1"/>
          </p:cNvSpPr>
          <p:nvPr/>
        </p:nvSpPr>
        <p:spPr bwMode="auto">
          <a:xfrm>
            <a:off x="6934200" y="4648200"/>
            <a:ext cx="416170" cy="461665"/>
          </a:xfrm>
          <a:prstGeom prst="rect">
            <a:avLst/>
          </a:prstGeom>
          <a:noFill/>
          <a:ln w="9525">
            <a:noFill/>
            <a:miter lim="800000"/>
            <a:headEnd/>
            <a:tailEnd/>
          </a:ln>
          <a:effectLst>
            <a:outerShdw dist="53882" dir="2700000" algn="ctr" rotWithShape="0">
              <a:srgbClr val="C0C0C0"/>
            </a:outerShdw>
          </a:effectLst>
        </p:spPr>
        <p:txBody>
          <a:bodyPr wrap="square">
            <a:spAutoFit/>
          </a:bodyPr>
          <a:lstStyle/>
          <a:p>
            <a:pPr>
              <a:spcBef>
                <a:spcPct val="50000"/>
              </a:spcBef>
            </a:pPr>
            <a:r>
              <a:rPr lang="en-US" dirty="0"/>
              <a:t>−</a:t>
            </a:r>
          </a:p>
        </p:txBody>
      </p:sp>
      <p:sp>
        <p:nvSpPr>
          <p:cNvPr id="14" name="Rectangle 13"/>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قابل اندازه گیری </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(کمٌی / متغیر)</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advTm="0">
    <p:comb dir="vert"/>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30" name="Text Box 38"/>
          <p:cNvSpPr txBox="1">
            <a:spLocks noChangeArrowheads="1"/>
          </p:cNvSpPr>
          <p:nvPr/>
        </p:nvSpPr>
        <p:spPr bwMode="auto">
          <a:xfrm>
            <a:off x="8641373" y="2060575"/>
            <a:ext cx="169985" cy="461665"/>
          </a:xfrm>
          <a:prstGeom prst="rect">
            <a:avLst/>
          </a:prstGeom>
          <a:noFill/>
          <a:ln w="9525">
            <a:noFill/>
            <a:miter lim="800000"/>
            <a:headEnd/>
            <a:tailEnd/>
          </a:ln>
          <a:effectLst>
            <a:outerShdw dist="53882" dir="2700000" algn="ctr" rotWithShape="0">
              <a:srgbClr val="C0C0C0"/>
            </a:outerShdw>
          </a:effectLst>
        </p:spPr>
        <p:txBody>
          <a:bodyPr>
            <a:spAutoFit/>
          </a:bodyPr>
          <a:lstStyle/>
          <a:p>
            <a:pPr>
              <a:spcBef>
                <a:spcPct val="50000"/>
              </a:spcBef>
            </a:pPr>
            <a:endParaRPr lang="en-US"/>
          </a:p>
        </p:txBody>
      </p:sp>
      <p:sp>
        <p:nvSpPr>
          <p:cNvPr id="33831" name="Rectangle 39"/>
          <p:cNvSpPr>
            <a:spLocks noChangeArrowheads="1"/>
          </p:cNvSpPr>
          <p:nvPr/>
        </p:nvSpPr>
        <p:spPr bwMode="auto">
          <a:xfrm>
            <a:off x="76200" y="1752600"/>
            <a:ext cx="8991600" cy="4876800"/>
          </a:xfrm>
          <a:prstGeom prst="rect">
            <a:avLst/>
          </a:prstGeom>
          <a:noFill/>
          <a:ln w="9525" algn="ctr">
            <a:noFill/>
            <a:miter lim="800000"/>
            <a:headEnd/>
            <a:tailEnd/>
          </a:ln>
          <a:effectLst/>
        </p:spPr>
        <p:txBody>
          <a:bodyPr/>
          <a:lstStyle/>
          <a:p>
            <a:pPr marL="533400" indent="-533400" algn="r" rtl="1">
              <a:lnSpc>
                <a:spcPct val="140000"/>
              </a:lnSpc>
              <a:spcBef>
                <a:spcPct val="20000"/>
              </a:spcBef>
              <a:buClr>
                <a:schemeClr val="accent2"/>
              </a:buClr>
              <a:buFont typeface="Wingdings" pitchFamily="2" charset="2"/>
              <a:buAutoNum type="arabicPeriod" startAt="3"/>
            </a:pPr>
            <a:r>
              <a:rPr lang="fa-IR" sz="2200" dirty="0">
                <a:solidFill>
                  <a:srgbClr val="000000"/>
                </a:solidFill>
                <a:cs typeface="B Nazanin" pitchFamily="2" charset="-78"/>
              </a:rPr>
              <a:t>حال حدود كنترل را براي  </a:t>
            </a:r>
            <a:r>
              <a:rPr lang="en-US" sz="1800" b="1" dirty="0" smtClean="0">
                <a:solidFill>
                  <a:srgbClr val="000000"/>
                </a:solidFill>
                <a:latin typeface="Arial" charset="0"/>
                <a:cs typeface="B Nazanin" pitchFamily="2" charset="-78"/>
              </a:rPr>
              <a:t>X</a:t>
            </a:r>
            <a:r>
              <a:rPr lang="fa-IR" sz="1800" b="1" dirty="0" smtClean="0">
                <a:solidFill>
                  <a:srgbClr val="000000"/>
                </a:solidFill>
                <a:latin typeface="Arial" charset="0"/>
                <a:cs typeface="B Nazanin" pitchFamily="2" charset="-78"/>
              </a:rPr>
              <a:t> </a:t>
            </a:r>
            <a:r>
              <a:rPr lang="fa-IR" sz="1800" dirty="0" smtClean="0">
                <a:solidFill>
                  <a:srgbClr val="000000"/>
                </a:solidFill>
                <a:cs typeface="B Nazanin" pitchFamily="2" charset="-78"/>
              </a:rPr>
              <a:t>  و </a:t>
            </a:r>
            <a:r>
              <a:rPr lang="en-US" sz="1800" b="1" dirty="0" smtClean="0">
                <a:solidFill>
                  <a:srgbClr val="000000"/>
                </a:solidFill>
                <a:latin typeface="Arial" charset="0"/>
                <a:cs typeface="B Nazanin" pitchFamily="2" charset="-78"/>
              </a:rPr>
              <a:t>R</a:t>
            </a:r>
            <a:r>
              <a:rPr lang="fa-IR" sz="1800" dirty="0" smtClean="0">
                <a:solidFill>
                  <a:srgbClr val="000000"/>
                </a:solidFill>
                <a:cs typeface="B Nazanin" pitchFamily="2" charset="-78"/>
              </a:rPr>
              <a:t> </a:t>
            </a:r>
            <a:r>
              <a:rPr lang="fa-IR" sz="2200" dirty="0" smtClean="0">
                <a:solidFill>
                  <a:srgbClr val="000000"/>
                </a:solidFill>
                <a:cs typeface="B Nazanin" pitchFamily="2" charset="-78"/>
              </a:rPr>
              <a:t>محاسبه </a:t>
            </a:r>
            <a:r>
              <a:rPr lang="fa-IR" sz="2200" dirty="0">
                <a:solidFill>
                  <a:srgbClr val="000000"/>
                </a:solidFill>
                <a:cs typeface="B Nazanin" pitchFamily="2" charset="-78"/>
              </a:rPr>
              <a:t>نموده و با انتخاب مقياس مناسب؛ نمودار مبنا را ترسيم مي‌كنيم.</a:t>
            </a:r>
          </a:p>
          <a:p>
            <a:pPr marL="533400" indent="-533400" algn="r" rtl="1">
              <a:lnSpc>
                <a:spcPct val="140000"/>
              </a:lnSpc>
              <a:spcBef>
                <a:spcPct val="20000"/>
              </a:spcBef>
              <a:buClr>
                <a:schemeClr val="accent2"/>
              </a:buClr>
              <a:buFont typeface="Wingdings" pitchFamily="2" charset="2"/>
              <a:buNone/>
            </a:pPr>
            <a:endParaRPr lang="fa-IR" sz="2200" dirty="0">
              <a:solidFill>
                <a:srgbClr val="000000"/>
              </a:solidFill>
              <a:cs typeface="B Nazanin" pitchFamily="2" charset="-78"/>
            </a:endParaRPr>
          </a:p>
          <a:p>
            <a:pPr marL="533400" indent="-533400" algn="r" rtl="1">
              <a:lnSpc>
                <a:spcPct val="140000"/>
              </a:lnSpc>
              <a:spcBef>
                <a:spcPct val="20000"/>
              </a:spcBef>
              <a:buClr>
                <a:schemeClr val="accent2"/>
              </a:buClr>
              <a:buFont typeface="Wingdings" pitchFamily="2" charset="2"/>
              <a:buNone/>
            </a:pPr>
            <a:endParaRPr lang="fa-IR" sz="1800" dirty="0">
              <a:solidFill>
                <a:srgbClr val="000000"/>
              </a:solidFill>
              <a:cs typeface="B Nazanin" pitchFamily="2" charset="-78"/>
            </a:endParaRPr>
          </a:p>
          <a:p>
            <a:pPr marL="533400" indent="-533400" algn="r" rtl="1">
              <a:lnSpc>
                <a:spcPct val="140000"/>
              </a:lnSpc>
              <a:spcBef>
                <a:spcPct val="20000"/>
              </a:spcBef>
              <a:buClr>
                <a:schemeClr val="accent2"/>
              </a:buClr>
              <a:buFont typeface="Wingdings" pitchFamily="2" charset="2"/>
              <a:buNone/>
            </a:pPr>
            <a:endParaRPr lang="fa-IR" sz="1800" dirty="0">
              <a:solidFill>
                <a:srgbClr val="000000"/>
              </a:solidFill>
              <a:cs typeface="B Nazanin" pitchFamily="2" charset="-78"/>
            </a:endParaRPr>
          </a:p>
          <a:p>
            <a:pPr marL="533400" indent="-533400" algn="r" rtl="1">
              <a:lnSpc>
                <a:spcPct val="140000"/>
              </a:lnSpc>
              <a:spcBef>
                <a:spcPct val="20000"/>
              </a:spcBef>
              <a:buClr>
                <a:schemeClr val="accent2"/>
              </a:buClr>
              <a:buFont typeface="Wingdings" pitchFamily="2" charset="2"/>
              <a:buNone/>
            </a:pPr>
            <a:endParaRPr lang="fa-IR" sz="1800" dirty="0">
              <a:solidFill>
                <a:srgbClr val="000000"/>
              </a:solidFill>
              <a:cs typeface="B Nazanin" pitchFamily="2" charset="-78"/>
            </a:endParaRPr>
          </a:p>
          <a:p>
            <a:pPr marL="533400" indent="-533400" algn="r" rtl="1">
              <a:spcBef>
                <a:spcPct val="20000"/>
              </a:spcBef>
              <a:buClr>
                <a:schemeClr val="accent2"/>
              </a:buClr>
              <a:buFont typeface="Wingdings" pitchFamily="2" charset="2"/>
              <a:buNone/>
            </a:pPr>
            <a:endParaRPr lang="fa-IR" sz="1800" dirty="0">
              <a:solidFill>
                <a:srgbClr val="000000"/>
              </a:solidFill>
              <a:cs typeface="B Nazanin" pitchFamily="2" charset="-78"/>
            </a:endParaRPr>
          </a:p>
          <a:p>
            <a:pPr marL="533400" indent="-533400" algn="r" rtl="1">
              <a:lnSpc>
                <a:spcPct val="140000"/>
              </a:lnSpc>
              <a:spcBef>
                <a:spcPct val="20000"/>
              </a:spcBef>
              <a:buClr>
                <a:srgbClr val="FF0000"/>
              </a:buClr>
              <a:buFont typeface="Wingdings" pitchFamily="2" charset="2"/>
              <a:buChar char="ü"/>
            </a:pPr>
            <a:r>
              <a:rPr lang="fa-IR" sz="2200" dirty="0">
                <a:solidFill>
                  <a:srgbClr val="000099"/>
                </a:solidFill>
                <a:cs typeface="B Nazanin" pitchFamily="2" charset="-78"/>
              </a:rPr>
              <a:t>توضيح :</a:t>
            </a:r>
            <a:r>
              <a:rPr lang="fa-IR" sz="2200" dirty="0">
                <a:solidFill>
                  <a:srgbClr val="000000"/>
                </a:solidFill>
                <a:cs typeface="B Nazanin" pitchFamily="2" charset="-78"/>
              </a:rPr>
              <a:t> پارامترهاي </a:t>
            </a:r>
            <a:r>
              <a:rPr lang="en-US" sz="1800" b="1" dirty="0">
                <a:solidFill>
                  <a:srgbClr val="000000"/>
                </a:solidFill>
                <a:latin typeface="Arial" charset="0"/>
                <a:cs typeface="B Nazanin" pitchFamily="2" charset="-78"/>
              </a:rPr>
              <a:t>A2</a:t>
            </a:r>
            <a:r>
              <a:rPr lang="fa-IR" sz="1800" b="1" dirty="0">
                <a:solidFill>
                  <a:srgbClr val="000000"/>
                </a:solidFill>
                <a:latin typeface="Arial" charset="0"/>
                <a:cs typeface="B Nazanin" pitchFamily="2" charset="-78"/>
              </a:rPr>
              <a:t>؛ </a:t>
            </a:r>
            <a:r>
              <a:rPr lang="en-US" sz="1800" b="1" dirty="0">
                <a:solidFill>
                  <a:srgbClr val="000000"/>
                </a:solidFill>
                <a:latin typeface="Arial" charset="0"/>
                <a:cs typeface="B Nazanin" pitchFamily="2" charset="-78"/>
              </a:rPr>
              <a:t>D3</a:t>
            </a:r>
            <a:r>
              <a:rPr lang="fa-IR" sz="1800" b="1" dirty="0">
                <a:solidFill>
                  <a:srgbClr val="000000"/>
                </a:solidFill>
                <a:latin typeface="Arial" charset="0"/>
                <a:cs typeface="B Nazanin" pitchFamily="2" charset="-78"/>
              </a:rPr>
              <a:t> و </a:t>
            </a:r>
            <a:r>
              <a:rPr lang="en-US" sz="1800" b="1" dirty="0">
                <a:solidFill>
                  <a:srgbClr val="000000"/>
                </a:solidFill>
                <a:latin typeface="Arial" charset="0"/>
                <a:cs typeface="B Nazanin" pitchFamily="2" charset="-78"/>
              </a:rPr>
              <a:t>D4</a:t>
            </a:r>
            <a:r>
              <a:rPr lang="fa-IR" sz="1800" dirty="0">
                <a:solidFill>
                  <a:srgbClr val="000000"/>
                </a:solidFill>
                <a:cs typeface="B Nazanin" pitchFamily="2" charset="-78"/>
              </a:rPr>
              <a:t> </a:t>
            </a:r>
            <a:r>
              <a:rPr lang="fa-IR" sz="2200" dirty="0">
                <a:solidFill>
                  <a:srgbClr val="000000"/>
                </a:solidFill>
                <a:cs typeface="B Nazanin" pitchFamily="2" charset="-78"/>
              </a:rPr>
              <a:t>مقادير مشخصي هستند كه با توجه به </a:t>
            </a:r>
            <a:r>
              <a:rPr lang="fa-IR" sz="2200" dirty="0" smtClean="0">
                <a:solidFill>
                  <a:srgbClr val="000000"/>
                </a:solidFill>
                <a:cs typeface="B Nazanin" pitchFamily="2" charset="-78"/>
              </a:rPr>
              <a:t>اندازه </a:t>
            </a:r>
            <a:r>
              <a:rPr lang="fa-IR" sz="2200" dirty="0" smtClean="0">
                <a:solidFill>
                  <a:srgbClr val="000000"/>
                </a:solidFill>
                <a:cs typeface="B Nazanin" pitchFamily="2" charset="-78"/>
              </a:rPr>
              <a:t>نمونه‌ها </a:t>
            </a:r>
            <a:r>
              <a:rPr lang="fa-IR" sz="2200" dirty="0">
                <a:solidFill>
                  <a:srgbClr val="000000"/>
                </a:solidFill>
                <a:cs typeface="B Nazanin" pitchFamily="2" charset="-78"/>
              </a:rPr>
              <a:t>از روي جدول مربوطه ؛ تعيين مي‌شوند</a:t>
            </a:r>
            <a:r>
              <a:rPr lang="fa-IR" sz="2200" dirty="0" smtClean="0">
                <a:solidFill>
                  <a:srgbClr val="000000"/>
                </a:solidFill>
                <a:cs typeface="B Nazanin" pitchFamily="2" charset="-78"/>
              </a:rPr>
              <a:t>.</a:t>
            </a:r>
          </a:p>
          <a:p>
            <a:pPr marL="533400" indent="-533400" algn="r" rtl="1">
              <a:lnSpc>
                <a:spcPct val="140000"/>
              </a:lnSpc>
              <a:spcBef>
                <a:spcPct val="20000"/>
              </a:spcBef>
              <a:buClr>
                <a:srgbClr val="FF0000"/>
              </a:buClr>
            </a:pPr>
            <a:r>
              <a:rPr lang="fa-IR" sz="2200" dirty="0" smtClean="0">
                <a:solidFill>
                  <a:srgbClr val="000000"/>
                </a:solidFill>
                <a:cs typeface="B Nazanin" pitchFamily="2" charset="-78"/>
              </a:rPr>
              <a:t>4. مقادیر میانگین و دامنه هر نمونه ، به ترتیب نقاط ترسیمی نمودارهای دامنه و میانگین هستند.</a:t>
            </a:r>
            <a:endParaRPr lang="en-US" sz="2200" dirty="0">
              <a:solidFill>
                <a:srgbClr val="000000"/>
              </a:solidFill>
              <a:cs typeface="B Nazanin" pitchFamily="2" charset="-78"/>
            </a:endParaRPr>
          </a:p>
        </p:txBody>
      </p:sp>
      <p:sp>
        <p:nvSpPr>
          <p:cNvPr id="15"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17" name="Rectangle 2"/>
          <p:cNvSpPr txBox="1">
            <a:spLocks noChangeArrowheads="1"/>
          </p:cNvSpPr>
          <p:nvPr/>
        </p:nvSpPr>
        <p:spPr bwMode="auto">
          <a:xfrm>
            <a:off x="304800" y="990600"/>
            <a:ext cx="8610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میانگین و دامنه (</a:t>
            </a:r>
            <a:r>
              <a:rPr lang="en-US" b="1" u="sng" dirty="0" err="1" smtClean="0">
                <a:ln w="11430"/>
                <a:solidFill>
                  <a:srgbClr val="008000"/>
                </a:solidFill>
                <a:effectLst>
                  <a:outerShdw blurRad="50800" dist="39000" dir="5460000" algn="tl">
                    <a:srgbClr val="000000">
                      <a:alpha val="38000"/>
                    </a:srgbClr>
                  </a:outerShdw>
                </a:effectLst>
                <a:cs typeface="B Titr" pitchFamily="2" charset="-78"/>
              </a:rPr>
              <a:t>Xbar</a:t>
            </a:r>
            <a:r>
              <a:rPr lang="en-US" b="1" u="sng" dirty="0" smtClean="0">
                <a:ln w="11430"/>
                <a:solidFill>
                  <a:srgbClr val="008000"/>
                </a:solidFill>
                <a:effectLst>
                  <a:outerShdw blurRad="50800" dist="39000" dir="5460000" algn="tl">
                    <a:srgbClr val="000000">
                      <a:alpha val="38000"/>
                    </a:srgbClr>
                  </a:outerShdw>
                </a:effectLst>
                <a:cs typeface="B Titr" pitchFamily="2" charset="-78"/>
              </a:rPr>
              <a:t>-R</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 محاسبه حدود کنترل</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18" name="Text Box 33"/>
          <p:cNvSpPr txBox="1">
            <a:spLocks noChangeArrowheads="1"/>
          </p:cNvSpPr>
          <p:nvPr/>
        </p:nvSpPr>
        <p:spPr bwMode="auto">
          <a:xfrm>
            <a:off x="5896708" y="1676400"/>
            <a:ext cx="351692" cy="461665"/>
          </a:xfrm>
          <a:prstGeom prst="rect">
            <a:avLst/>
          </a:prstGeom>
          <a:noFill/>
          <a:ln w="9525">
            <a:noFill/>
            <a:miter lim="800000"/>
            <a:headEnd/>
            <a:tailEnd/>
          </a:ln>
          <a:effectLst>
            <a:outerShdw dist="53882" dir="2700000" algn="ctr" rotWithShape="0">
              <a:srgbClr val="C0C0C0"/>
            </a:outerShdw>
          </a:effectLst>
        </p:spPr>
        <p:txBody>
          <a:bodyPr wrap="square">
            <a:spAutoFit/>
          </a:bodyPr>
          <a:lstStyle/>
          <a:p>
            <a:pPr>
              <a:spcBef>
                <a:spcPct val="50000"/>
              </a:spcBef>
            </a:pPr>
            <a:r>
              <a:rPr lang="en-US" dirty="0" smtClean="0"/>
              <a:t>−</a:t>
            </a:r>
            <a:endParaRPr lang="en-US" dirty="0"/>
          </a:p>
        </p:txBody>
      </p:sp>
      <p:graphicFrame>
        <p:nvGraphicFramePr>
          <p:cNvPr id="19" name="Object 31"/>
          <p:cNvGraphicFramePr>
            <a:graphicFrameLocks noChangeAspect="1"/>
          </p:cNvGraphicFramePr>
          <p:nvPr/>
        </p:nvGraphicFramePr>
        <p:xfrm>
          <a:off x="4648200" y="3914497"/>
          <a:ext cx="2590800" cy="657503"/>
        </p:xfrm>
        <a:graphic>
          <a:graphicData uri="http://schemas.openxmlformats.org/presentationml/2006/ole">
            <mc:AlternateContent xmlns:mc="http://schemas.openxmlformats.org/markup-compatibility/2006">
              <mc:Choice xmlns:v="urn:schemas-microsoft-com:vml" Requires="v">
                <p:oleObj spid="_x0000_s56448" name="Equation" r:id="rId3" imgW="1117440" imgH="291960" progId="Equation.3">
                  <p:embed/>
                </p:oleObj>
              </mc:Choice>
              <mc:Fallback>
                <p:oleObj name="Equation" r:id="rId3" imgW="1117440" imgH="291960" progId="Equation.3">
                  <p:embed/>
                  <p:pic>
                    <p:nvPicPr>
                      <p:cNvPr id="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3914497"/>
                        <a:ext cx="2590800" cy="657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32"/>
          <p:cNvGraphicFramePr>
            <a:graphicFrameLocks noChangeAspect="1"/>
          </p:cNvGraphicFramePr>
          <p:nvPr/>
        </p:nvGraphicFramePr>
        <p:xfrm>
          <a:off x="4648200" y="2667000"/>
          <a:ext cx="2514600" cy="685214"/>
        </p:xfrm>
        <a:graphic>
          <a:graphicData uri="http://schemas.openxmlformats.org/presentationml/2006/ole">
            <mc:AlternateContent xmlns:mc="http://schemas.openxmlformats.org/markup-compatibility/2006">
              <mc:Choice xmlns:v="urn:schemas-microsoft-com:vml" Requires="v">
                <p:oleObj spid="_x0000_s56449" name="Equation" r:id="rId5" imgW="1117440" imgH="291960" progId="Equation.3">
                  <p:embed/>
                </p:oleObj>
              </mc:Choice>
              <mc:Fallback>
                <p:oleObj name="Equation" r:id="rId5" imgW="1117440" imgH="291960" progId="Equation.3">
                  <p:embed/>
                  <p:pic>
                    <p:nvPicPr>
                      <p:cNvPr id="0"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8200" y="2667000"/>
                        <a:ext cx="2514600" cy="6852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AutoShape 34"/>
          <p:cNvSpPr>
            <a:spLocks/>
          </p:cNvSpPr>
          <p:nvPr/>
        </p:nvSpPr>
        <p:spPr bwMode="auto">
          <a:xfrm>
            <a:off x="1137274" y="2819400"/>
            <a:ext cx="234326" cy="1752600"/>
          </a:xfrm>
          <a:prstGeom prst="leftBrace">
            <a:avLst>
              <a:gd name="adj1" fmla="val 69485"/>
              <a:gd name="adj2" fmla="val 50000"/>
            </a:avLst>
          </a:prstGeom>
          <a:noFill/>
          <a:ln w="38100">
            <a:solidFill>
              <a:schemeClr val="tx1"/>
            </a:solidFill>
            <a:round/>
            <a:headEnd/>
            <a:tailEnd/>
          </a:ln>
          <a:effectLst>
            <a:outerShdw dist="53882" dir="2700000" algn="ctr" rotWithShape="0">
              <a:srgbClr val="C0C0C0"/>
            </a:outerShdw>
          </a:effectLst>
        </p:spPr>
        <p:txBody>
          <a:bodyPr wrap="none" anchor="ctr"/>
          <a:lstStyle/>
          <a:p>
            <a:endParaRPr lang="en-US"/>
          </a:p>
        </p:txBody>
      </p:sp>
      <p:graphicFrame>
        <p:nvGraphicFramePr>
          <p:cNvPr id="23" name="Object 36"/>
          <p:cNvGraphicFramePr>
            <a:graphicFrameLocks noChangeAspect="1"/>
          </p:cNvGraphicFramePr>
          <p:nvPr/>
        </p:nvGraphicFramePr>
        <p:xfrm>
          <a:off x="4648200" y="3333867"/>
          <a:ext cx="1582425" cy="628533"/>
        </p:xfrm>
        <a:graphic>
          <a:graphicData uri="http://schemas.openxmlformats.org/presentationml/2006/ole">
            <mc:AlternateContent xmlns:mc="http://schemas.openxmlformats.org/markup-compatibility/2006">
              <mc:Choice xmlns:v="urn:schemas-microsoft-com:vml" Requires="v">
                <p:oleObj spid="_x0000_s56450" name="Equation" r:id="rId7" imgW="596880" imgH="291960" progId="Equation.3">
                  <p:embed/>
                </p:oleObj>
              </mc:Choice>
              <mc:Fallback>
                <p:oleObj name="Equation" r:id="rId7" imgW="596880" imgH="291960" progId="Equation.3">
                  <p:embed/>
                  <p:pic>
                    <p:nvPicPr>
                      <p:cNvPr id="0"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8200" y="3333867"/>
                        <a:ext cx="1582425" cy="6285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37"/>
          <p:cNvGraphicFramePr>
            <a:graphicFrameLocks noChangeAspect="1"/>
          </p:cNvGraphicFramePr>
          <p:nvPr/>
        </p:nvGraphicFramePr>
        <p:xfrm>
          <a:off x="1381859" y="3276600"/>
          <a:ext cx="1437542" cy="628533"/>
        </p:xfrm>
        <a:graphic>
          <a:graphicData uri="http://schemas.openxmlformats.org/presentationml/2006/ole">
            <mc:AlternateContent xmlns:mc="http://schemas.openxmlformats.org/markup-compatibility/2006">
              <mc:Choice xmlns:v="urn:schemas-microsoft-com:vml" Requires="v">
                <p:oleObj spid="_x0000_s56451" name="Equation" r:id="rId9" imgW="558720" imgH="266400" progId="Equation.3">
                  <p:embed/>
                </p:oleObj>
              </mc:Choice>
              <mc:Fallback>
                <p:oleObj name="Equation" r:id="rId9" imgW="558720" imgH="266400" progId="Equation.3">
                  <p:embed/>
                  <p:pic>
                    <p:nvPicPr>
                      <p:cNvPr id="0"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81859" y="3276600"/>
                        <a:ext cx="1437542" cy="6285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40"/>
          <p:cNvGraphicFramePr>
            <a:graphicFrameLocks noChangeAspect="1"/>
          </p:cNvGraphicFramePr>
          <p:nvPr/>
        </p:nvGraphicFramePr>
        <p:xfrm>
          <a:off x="1380394" y="3962400"/>
          <a:ext cx="1972406" cy="597042"/>
        </p:xfrm>
        <a:graphic>
          <a:graphicData uri="http://schemas.openxmlformats.org/presentationml/2006/ole">
            <mc:AlternateContent xmlns:mc="http://schemas.openxmlformats.org/markup-compatibility/2006">
              <mc:Choice xmlns:v="urn:schemas-microsoft-com:vml" Requires="v">
                <p:oleObj spid="_x0000_s56452" name="Equation" r:id="rId11" imgW="850680" imgH="253800" progId="Equation.3">
                  <p:embed/>
                </p:oleObj>
              </mc:Choice>
              <mc:Fallback>
                <p:oleObj name="Equation" r:id="rId11" imgW="850680" imgH="253800" progId="Equation.3">
                  <p:embed/>
                  <p:pic>
                    <p:nvPicPr>
                      <p:cNvPr id="0"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80394" y="3962400"/>
                        <a:ext cx="1972406" cy="5970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41"/>
          <p:cNvGraphicFramePr>
            <a:graphicFrameLocks noChangeAspect="1"/>
          </p:cNvGraphicFramePr>
          <p:nvPr/>
        </p:nvGraphicFramePr>
        <p:xfrm>
          <a:off x="1447800" y="2771939"/>
          <a:ext cx="1828800" cy="518948"/>
        </p:xfrm>
        <a:graphic>
          <a:graphicData uri="http://schemas.openxmlformats.org/presentationml/2006/ole">
            <mc:AlternateContent xmlns:mc="http://schemas.openxmlformats.org/markup-compatibility/2006">
              <mc:Choice xmlns:v="urn:schemas-microsoft-com:vml" Requires="v">
                <p:oleObj spid="_x0000_s56453" name="Equation" r:id="rId13" imgW="850680" imgH="241200" progId="Equation.3">
                  <p:embed/>
                </p:oleObj>
              </mc:Choice>
              <mc:Fallback>
                <p:oleObj name="Equation" r:id="rId13" imgW="850680" imgH="241200" progId="Equation.3">
                  <p:embed/>
                  <p:pic>
                    <p:nvPicPr>
                      <p:cNvPr id="0" name="Picture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47800" y="2771939"/>
                        <a:ext cx="1828800" cy="5189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 name="AutoShape 34"/>
          <p:cNvSpPr>
            <a:spLocks/>
          </p:cNvSpPr>
          <p:nvPr/>
        </p:nvSpPr>
        <p:spPr bwMode="auto">
          <a:xfrm>
            <a:off x="4413874" y="2819400"/>
            <a:ext cx="234326" cy="1752600"/>
          </a:xfrm>
          <a:prstGeom prst="leftBrace">
            <a:avLst>
              <a:gd name="adj1" fmla="val 69485"/>
              <a:gd name="adj2" fmla="val 50000"/>
            </a:avLst>
          </a:prstGeom>
          <a:noFill/>
          <a:ln w="38100">
            <a:solidFill>
              <a:schemeClr val="tx1"/>
            </a:solidFill>
            <a:round/>
            <a:headEnd/>
            <a:tailEnd/>
          </a:ln>
          <a:effectLst>
            <a:outerShdw dist="53882" dir="2700000" algn="ctr" rotWithShape="0">
              <a:srgbClr val="C0C0C0"/>
            </a:outerShdw>
          </a:effectLst>
        </p:spPr>
        <p:txBody>
          <a:bodyPr wrap="none" anchor="ctr"/>
          <a:lstStyle/>
          <a:p>
            <a:endParaRPr lang="en-US"/>
          </a:p>
        </p:txBody>
      </p:sp>
      <p:sp>
        <p:nvSpPr>
          <p:cNvPr id="22" name="Rectangle 21"/>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قابل اندازه گیری </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(کمٌی / متغیر)</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advTm="0">
    <p:comb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9" name="Rectangle 3"/>
          <p:cNvSpPr>
            <a:spLocks noChangeArrowheads="1"/>
          </p:cNvSpPr>
          <p:nvPr/>
        </p:nvSpPr>
        <p:spPr bwMode="auto">
          <a:xfrm>
            <a:off x="146546" y="1143000"/>
            <a:ext cx="8839200" cy="3754874"/>
          </a:xfrm>
          <a:prstGeom prst="rect">
            <a:avLst/>
          </a:prstGeom>
          <a:noFill/>
          <a:ln w="9525">
            <a:noFill/>
            <a:miter lim="800000"/>
            <a:headEnd/>
            <a:tailEnd/>
          </a:ln>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just" rtl="1">
              <a:lnSpc>
                <a:spcPct val="150000"/>
              </a:lnSpc>
              <a:spcBef>
                <a:spcPts val="600"/>
              </a:spcBef>
              <a:spcAft>
                <a:spcPts val="600"/>
              </a:spcAft>
            </a:pPr>
            <a:r>
              <a:rPr lang="fa-IR" dirty="0" smtClean="0">
                <a:ln w="24500" cmpd="dbl">
                  <a:solidFill>
                    <a:schemeClr val="accent2">
                      <a:shade val="85000"/>
                      <a:satMod val="155000"/>
                    </a:schemeClr>
                  </a:solidFill>
                  <a:prstDash val="solid"/>
                  <a:miter lim="800000"/>
                </a:ln>
                <a:cs typeface="B Nazanin" pitchFamily="2" charset="-78"/>
              </a:rPr>
              <a:t>کروسبی (1979): </a:t>
            </a:r>
            <a:r>
              <a:rPr lang="fa-IR" altLang="en-US" sz="2000" dirty="0">
                <a:cs typeface="B Nazanin" panose="00000400000000000000" pitchFamily="2" charset="-78"/>
              </a:rPr>
              <a:t>كيفيت تطابق با نيازهايي است كه به صورت مشخصات طراحي بيان مي شود.</a:t>
            </a:r>
          </a:p>
          <a:p>
            <a:pPr algn="just" rtl="1">
              <a:lnSpc>
                <a:spcPct val="150000"/>
              </a:lnSpc>
              <a:spcBef>
                <a:spcPts val="600"/>
              </a:spcBef>
              <a:spcAft>
                <a:spcPts val="600"/>
              </a:spcAft>
            </a:pPr>
            <a:r>
              <a:rPr lang="fa-IR" dirty="0" smtClean="0">
                <a:ln w="24500" cmpd="dbl">
                  <a:solidFill>
                    <a:schemeClr val="accent2">
                      <a:shade val="85000"/>
                      <a:satMod val="155000"/>
                    </a:schemeClr>
                  </a:solidFill>
                  <a:prstDash val="solid"/>
                  <a:miter lim="800000"/>
                </a:ln>
                <a:cs typeface="B Nazanin" pitchFamily="2" charset="-78"/>
              </a:rPr>
              <a:t>دمینگ (1986): </a:t>
            </a:r>
            <a:r>
              <a:rPr lang="fa-IR" altLang="en-US" sz="2000" dirty="0">
                <a:cs typeface="B Nazanin" panose="00000400000000000000" pitchFamily="2" charset="-78"/>
              </a:rPr>
              <a:t>كيفيت </a:t>
            </a:r>
            <a:r>
              <a:rPr lang="fa-IR" altLang="en-US" sz="2000" dirty="0" smtClean="0">
                <a:cs typeface="B Nazanin" panose="00000400000000000000" pitchFamily="2" charset="-78"/>
              </a:rPr>
              <a:t>یعنی برآورده کردن </a:t>
            </a:r>
            <a:r>
              <a:rPr lang="fa-IR" altLang="en-US" sz="2000" dirty="0">
                <a:cs typeface="B Nazanin" panose="00000400000000000000" pitchFamily="2" charset="-78"/>
              </a:rPr>
              <a:t>نيازهاي حال و آينده </a:t>
            </a:r>
            <a:r>
              <a:rPr lang="fa-IR" altLang="en-US" sz="2000" dirty="0" smtClean="0">
                <a:cs typeface="B Nazanin" panose="00000400000000000000" pitchFamily="2" charset="-78"/>
              </a:rPr>
              <a:t>مشتري.</a:t>
            </a:r>
          </a:p>
          <a:p>
            <a:pPr algn="just" rtl="1">
              <a:lnSpc>
                <a:spcPct val="150000"/>
              </a:lnSpc>
              <a:spcBef>
                <a:spcPts val="600"/>
              </a:spcBef>
              <a:spcAft>
                <a:spcPts val="600"/>
              </a:spcAft>
            </a:pPr>
            <a:r>
              <a:rPr lang="fa-IR" sz="2000" dirty="0" smtClean="0">
                <a:ln w="24500" cmpd="dbl">
                  <a:solidFill>
                    <a:schemeClr val="accent2">
                      <a:shade val="85000"/>
                      <a:satMod val="155000"/>
                    </a:schemeClr>
                  </a:solidFill>
                  <a:prstDash val="solid"/>
                  <a:miter lim="800000"/>
                </a:ln>
                <a:cs typeface="B Nazanin" pitchFamily="2" charset="-78"/>
              </a:rPr>
              <a:t>تاگوچی (1987): </a:t>
            </a:r>
            <a:r>
              <a:rPr lang="fa-IR" sz="1800" dirty="0">
                <a:cs typeface="B Nazanin" panose="00000400000000000000" pitchFamily="2" charset="-78"/>
              </a:rPr>
              <a:t>فقدان </a:t>
            </a:r>
            <a:r>
              <a:rPr lang="fa-IR" altLang="en-US" sz="1800" dirty="0">
                <a:cs typeface="B Nazanin" panose="00000400000000000000" pitchFamily="2" charset="-78"/>
              </a:rPr>
              <a:t>كيفيت ضرري است كه يك محصول از زماني كه به بازار مي آيد، در جامعه بوجود </a:t>
            </a:r>
            <a:r>
              <a:rPr lang="fa-IR" altLang="en-US" sz="1800" dirty="0" smtClean="0">
                <a:cs typeface="B Nazanin" panose="00000400000000000000" pitchFamily="2" charset="-78"/>
              </a:rPr>
              <a:t>مي‌آورد.</a:t>
            </a:r>
          </a:p>
          <a:p>
            <a:pPr algn="just" rtl="1">
              <a:lnSpc>
                <a:spcPct val="150000"/>
              </a:lnSpc>
              <a:spcBef>
                <a:spcPts val="600"/>
              </a:spcBef>
              <a:spcAft>
                <a:spcPts val="600"/>
              </a:spcAft>
            </a:pPr>
            <a:r>
              <a:rPr lang="fa-IR" sz="2000" dirty="0" smtClean="0">
                <a:ln w="24500" cmpd="dbl">
                  <a:solidFill>
                    <a:schemeClr val="accent2">
                      <a:shade val="85000"/>
                      <a:satMod val="155000"/>
                    </a:schemeClr>
                  </a:solidFill>
                  <a:prstDash val="solid"/>
                  <a:miter lim="800000"/>
                </a:ln>
                <a:cs typeface="B Nazanin" pitchFamily="2" charset="-78"/>
              </a:rPr>
              <a:t>جوران: </a:t>
            </a:r>
            <a:r>
              <a:rPr lang="fa-IR" sz="2000" dirty="0">
                <a:cs typeface="B Nazanin" panose="00000400000000000000" pitchFamily="2" charset="-78"/>
              </a:rPr>
              <a:t>کیفیت یعنی </a:t>
            </a:r>
            <a:r>
              <a:rPr lang="fa-IR" altLang="en-US" sz="2000" dirty="0">
                <a:cs typeface="B Nazanin" panose="00000400000000000000" pitchFamily="2" charset="-78"/>
              </a:rPr>
              <a:t>شايستگي جهت يك استفاده </a:t>
            </a:r>
            <a:r>
              <a:rPr lang="fa-IR" altLang="en-US" sz="2000" dirty="0" smtClean="0">
                <a:cs typeface="B Nazanin" panose="00000400000000000000" pitchFamily="2" charset="-78"/>
              </a:rPr>
              <a:t>بخصوص.</a:t>
            </a:r>
          </a:p>
          <a:p>
            <a:pPr algn="just" rtl="1">
              <a:lnSpc>
                <a:spcPct val="150000"/>
              </a:lnSpc>
              <a:spcBef>
                <a:spcPts val="600"/>
              </a:spcBef>
              <a:spcAft>
                <a:spcPts val="600"/>
              </a:spcAft>
            </a:pPr>
            <a:r>
              <a:rPr lang="fa-IR" dirty="0">
                <a:ln w="24500" cmpd="dbl">
                  <a:solidFill>
                    <a:schemeClr val="accent2">
                      <a:shade val="85000"/>
                      <a:satMod val="155000"/>
                    </a:schemeClr>
                  </a:solidFill>
                  <a:prstDash val="solid"/>
                  <a:miter lim="800000"/>
                </a:ln>
                <a:cs typeface="B Nazanin" pitchFamily="2" charset="-78"/>
              </a:rPr>
              <a:t>انجمن كيفيت آمريكا  (</a:t>
            </a:r>
            <a:r>
              <a:rPr lang="en-US" dirty="0">
                <a:ln w="24500" cmpd="dbl">
                  <a:solidFill>
                    <a:schemeClr val="accent2">
                      <a:shade val="85000"/>
                      <a:satMod val="155000"/>
                    </a:schemeClr>
                  </a:solidFill>
                  <a:prstDash val="solid"/>
                  <a:miter lim="800000"/>
                </a:ln>
                <a:cs typeface="B Nazanin" pitchFamily="2" charset="-78"/>
              </a:rPr>
              <a:t>www.ASQ.org</a:t>
            </a:r>
            <a:r>
              <a:rPr lang="fa-IR" dirty="0">
                <a:ln w="24500" cmpd="dbl">
                  <a:solidFill>
                    <a:schemeClr val="accent2">
                      <a:shade val="85000"/>
                      <a:satMod val="155000"/>
                    </a:schemeClr>
                  </a:solidFill>
                  <a:prstDash val="solid"/>
                  <a:miter lim="800000"/>
                </a:ln>
                <a:cs typeface="B Nazanin" pitchFamily="2" charset="-78"/>
              </a:rPr>
              <a:t>): </a:t>
            </a:r>
            <a:r>
              <a:rPr lang="fa-IR" altLang="en-US" sz="2000" dirty="0">
                <a:cs typeface="B Nazanin" panose="00000400000000000000" pitchFamily="2" charset="-78"/>
              </a:rPr>
              <a:t>كيفيت به همه آن ويژگي هايي از محصول اعم از كالا يا خدمات گفته مي شود كه مي توانند نيازهاي تعريف شد هاي را برآورده سازند</a:t>
            </a:r>
            <a:r>
              <a:rPr lang="fa-IR" altLang="en-US" sz="2000" dirty="0" smtClean="0">
                <a:cs typeface="B Nazanin" panose="00000400000000000000" pitchFamily="2" charset="-78"/>
              </a:rPr>
              <a:t>.</a:t>
            </a:r>
            <a:endParaRPr lang="fa-IR" altLang="en-US" sz="2000" dirty="0">
              <a:cs typeface="B Nazanin" panose="00000400000000000000" pitchFamily="2" charset="-78"/>
            </a:endParaRPr>
          </a:p>
        </p:txBody>
      </p:sp>
      <p:sp>
        <p:nvSpPr>
          <p:cNvPr id="7171" name="Rectangle 4"/>
          <p:cNvSpPr>
            <a:spLocks noChangeArrowheads="1"/>
          </p:cNvSpPr>
          <p:nvPr/>
        </p:nvSpPr>
        <p:spPr bwMode="auto">
          <a:xfrm>
            <a:off x="684213" y="188913"/>
            <a:ext cx="7772400" cy="606425"/>
          </a:xfrm>
          <a:prstGeom prst="rect">
            <a:avLst/>
          </a:prstGeom>
          <a:noFill/>
          <a:ln w="9525">
            <a:noFill/>
            <a:miter lim="800000"/>
            <a:headEnd/>
            <a:tailEnd/>
          </a:ln>
        </p:spPr>
        <p:txBody>
          <a:bodyPr anchor="ctr"/>
          <a:lstStyle/>
          <a:p>
            <a:pPr algn="ctr"/>
            <a:r>
              <a:rPr lang="fa-IR" sz="4800" b="1" dirty="0" smtClean="0">
                <a:solidFill>
                  <a:srgbClr val="800080"/>
                </a:solidFill>
                <a:latin typeface="Arial" charset="0"/>
                <a:cs typeface="B Titr" pitchFamily="2" charset="-78"/>
              </a:rPr>
              <a:t>کیفیت چیست؟</a:t>
            </a:r>
            <a:endParaRPr lang="en-US" sz="4800" b="1" dirty="0">
              <a:solidFill>
                <a:srgbClr val="800080"/>
              </a:solidFill>
              <a:latin typeface="Arial" charset="0"/>
              <a:cs typeface="B Titr" pitchFamily="2" charset="-78"/>
            </a:endParaRPr>
          </a:p>
        </p:txBody>
      </p:sp>
      <p:sp>
        <p:nvSpPr>
          <p:cNvPr id="7172" name="Line 5"/>
          <p:cNvSpPr>
            <a:spLocks noChangeShapeType="1"/>
          </p:cNvSpPr>
          <p:nvPr/>
        </p:nvSpPr>
        <p:spPr bwMode="auto">
          <a:xfrm flipH="1">
            <a:off x="0" y="990600"/>
            <a:ext cx="9144000" cy="0"/>
          </a:xfrm>
          <a:prstGeom prst="line">
            <a:avLst/>
          </a:prstGeom>
          <a:noFill/>
          <a:ln w="101600" cmpd="thickThin">
            <a:solidFill>
              <a:srgbClr val="800000"/>
            </a:solidFill>
            <a:round/>
            <a:headEnd/>
            <a:tailEnd/>
          </a:ln>
        </p:spPr>
        <p:txBody>
          <a:bodyPr/>
          <a:lstStyle/>
          <a:p>
            <a:endParaRPr lang="en-US"/>
          </a:p>
        </p:txBody>
      </p:sp>
    </p:spTree>
    <p:extLst>
      <p:ext uri="{BB962C8B-B14F-4D97-AF65-F5344CB8AC3E}">
        <p14:creationId xmlns:p14="http://schemas.microsoft.com/office/powerpoint/2010/main" val="2335163794"/>
      </p:ext>
    </p:extLst>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9779">
                                            <p:txEl>
                                              <p:pRg st="0" end="0"/>
                                            </p:txEl>
                                          </p:spTgt>
                                        </p:tgtEl>
                                        <p:attrNameLst>
                                          <p:attrName>style.visibility</p:attrName>
                                        </p:attrNameLst>
                                      </p:cBhvr>
                                      <p:to>
                                        <p:strVal val="visible"/>
                                      </p:to>
                                    </p:set>
                                    <p:animEffect transition="in" filter="fade">
                                      <p:cBhvr>
                                        <p:cTn id="7" dur="2000"/>
                                        <p:tgtEl>
                                          <p:spTgt spid="4597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9779">
                                            <p:txEl>
                                              <p:pRg st="1" end="1"/>
                                            </p:txEl>
                                          </p:spTgt>
                                        </p:tgtEl>
                                        <p:attrNameLst>
                                          <p:attrName>style.visibility</p:attrName>
                                        </p:attrNameLst>
                                      </p:cBhvr>
                                      <p:to>
                                        <p:strVal val="visible"/>
                                      </p:to>
                                    </p:set>
                                    <p:animEffect transition="in" filter="fade">
                                      <p:cBhvr>
                                        <p:cTn id="12" dur="2000"/>
                                        <p:tgtEl>
                                          <p:spTgt spid="4597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59779">
                                            <p:txEl>
                                              <p:pRg st="2" end="2"/>
                                            </p:txEl>
                                          </p:spTgt>
                                        </p:tgtEl>
                                        <p:attrNameLst>
                                          <p:attrName>style.visibility</p:attrName>
                                        </p:attrNameLst>
                                      </p:cBhvr>
                                      <p:to>
                                        <p:strVal val="visible"/>
                                      </p:to>
                                    </p:set>
                                    <p:animEffect transition="in" filter="fade">
                                      <p:cBhvr>
                                        <p:cTn id="17" dur="2000"/>
                                        <p:tgtEl>
                                          <p:spTgt spid="4597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59779">
                                            <p:txEl>
                                              <p:pRg st="3" end="3"/>
                                            </p:txEl>
                                          </p:spTgt>
                                        </p:tgtEl>
                                        <p:attrNameLst>
                                          <p:attrName>style.visibility</p:attrName>
                                        </p:attrNameLst>
                                      </p:cBhvr>
                                      <p:to>
                                        <p:strVal val="visible"/>
                                      </p:to>
                                    </p:set>
                                    <p:animEffect transition="in" filter="fade">
                                      <p:cBhvr>
                                        <p:cTn id="22" dur="2000"/>
                                        <p:tgtEl>
                                          <p:spTgt spid="4597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59779">
                                            <p:txEl>
                                              <p:pRg st="4" end="4"/>
                                            </p:txEl>
                                          </p:spTgt>
                                        </p:tgtEl>
                                        <p:attrNameLst>
                                          <p:attrName>style.visibility</p:attrName>
                                        </p:attrNameLst>
                                      </p:cBhvr>
                                      <p:to>
                                        <p:strVal val="visible"/>
                                      </p:to>
                                    </p:set>
                                    <p:animEffect transition="in" filter="fade">
                                      <p:cBhvr>
                                        <p:cTn id="27" dur="2000"/>
                                        <p:tgtEl>
                                          <p:spTgt spid="4597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9779"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30" name="Text Box 38"/>
          <p:cNvSpPr txBox="1">
            <a:spLocks noChangeArrowheads="1"/>
          </p:cNvSpPr>
          <p:nvPr/>
        </p:nvSpPr>
        <p:spPr bwMode="auto">
          <a:xfrm>
            <a:off x="8641373" y="2060575"/>
            <a:ext cx="169985" cy="461665"/>
          </a:xfrm>
          <a:prstGeom prst="rect">
            <a:avLst/>
          </a:prstGeom>
          <a:noFill/>
          <a:ln w="9525">
            <a:noFill/>
            <a:miter lim="800000"/>
            <a:headEnd/>
            <a:tailEnd/>
          </a:ln>
          <a:effectLst>
            <a:outerShdw dist="53882" dir="2700000" algn="ctr" rotWithShape="0">
              <a:srgbClr val="C0C0C0"/>
            </a:outerShdw>
          </a:effectLst>
        </p:spPr>
        <p:txBody>
          <a:bodyPr>
            <a:spAutoFit/>
          </a:bodyPr>
          <a:lstStyle/>
          <a:p>
            <a:pPr>
              <a:spcBef>
                <a:spcPct val="50000"/>
              </a:spcBef>
            </a:pPr>
            <a:endParaRPr lang="en-US"/>
          </a:p>
        </p:txBody>
      </p:sp>
      <p:sp>
        <p:nvSpPr>
          <p:cNvPr id="15"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17" name="Rectangle 2"/>
          <p:cNvSpPr txBox="1">
            <a:spLocks noChangeArrowheads="1"/>
          </p:cNvSpPr>
          <p:nvPr/>
        </p:nvSpPr>
        <p:spPr bwMode="auto">
          <a:xfrm>
            <a:off x="152400" y="990600"/>
            <a:ext cx="89154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sz="2000"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میانگین و دامنه (</a:t>
            </a:r>
            <a:r>
              <a:rPr lang="en-US" sz="2000" b="1" u="sng" dirty="0" err="1" smtClean="0">
                <a:ln w="11430"/>
                <a:solidFill>
                  <a:srgbClr val="008000"/>
                </a:solidFill>
                <a:effectLst>
                  <a:outerShdw blurRad="50800" dist="39000" dir="5460000" algn="tl">
                    <a:srgbClr val="000000">
                      <a:alpha val="38000"/>
                    </a:srgbClr>
                  </a:outerShdw>
                </a:effectLst>
                <a:cs typeface="B Titr" pitchFamily="2" charset="-78"/>
              </a:rPr>
              <a:t>Xbar</a:t>
            </a:r>
            <a:r>
              <a:rPr lang="en-US" sz="2000" b="1" u="sng" dirty="0" smtClean="0">
                <a:ln w="11430"/>
                <a:solidFill>
                  <a:srgbClr val="008000"/>
                </a:solidFill>
                <a:effectLst>
                  <a:outerShdw blurRad="50800" dist="39000" dir="5460000" algn="tl">
                    <a:srgbClr val="000000">
                      <a:alpha val="38000"/>
                    </a:srgbClr>
                  </a:outerShdw>
                </a:effectLst>
                <a:cs typeface="B Titr" pitchFamily="2" charset="-78"/>
              </a:rPr>
              <a:t>-R</a:t>
            </a:r>
            <a:r>
              <a:rPr lang="fa-IR" sz="2000" b="1" u="sng" dirty="0" smtClean="0">
                <a:ln w="11430"/>
                <a:solidFill>
                  <a:srgbClr val="008000"/>
                </a:solidFill>
                <a:effectLst>
                  <a:outerShdw blurRad="50800" dist="39000" dir="5460000" algn="tl">
                    <a:srgbClr val="000000">
                      <a:alpha val="38000"/>
                    </a:srgbClr>
                  </a:outerShdw>
                </a:effectLst>
                <a:cs typeface="B Titr" pitchFamily="2" charset="-78"/>
              </a:rPr>
              <a:t>)</a:t>
            </a:r>
            <a:r>
              <a:rPr lang="en-US" sz="2000"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sz="2000" b="1" u="sng" dirty="0" smtClean="0">
                <a:ln w="11430"/>
                <a:solidFill>
                  <a:srgbClr val="008000"/>
                </a:solidFill>
                <a:effectLst>
                  <a:outerShdw blurRad="50800" dist="39000" dir="5460000" algn="tl">
                    <a:srgbClr val="000000">
                      <a:alpha val="38000"/>
                    </a:srgbClr>
                  </a:outerShdw>
                </a:effectLst>
                <a:cs typeface="B Titr" pitchFamily="2" charset="-78"/>
              </a:rPr>
              <a:t>– لزوم بکارگیری همزمان نمودارهای میانگین و دامنه</a:t>
            </a:r>
            <a:endParaRPr lang="en-US" sz="2000"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22" name="Line 48"/>
          <p:cNvSpPr>
            <a:spLocks noChangeShapeType="1"/>
          </p:cNvSpPr>
          <p:nvPr/>
        </p:nvSpPr>
        <p:spPr bwMode="auto">
          <a:xfrm>
            <a:off x="1157287" y="2100262"/>
            <a:ext cx="0" cy="936625"/>
          </a:xfrm>
          <a:prstGeom prst="line">
            <a:avLst/>
          </a:prstGeom>
          <a:noFill/>
          <a:ln w="9525">
            <a:solidFill>
              <a:schemeClr val="tx1"/>
            </a:solidFill>
            <a:round/>
            <a:headEnd/>
            <a:tailEnd/>
          </a:ln>
          <a:effectLst>
            <a:outerShdw dist="53882" dir="2700000" algn="ctr" rotWithShape="0">
              <a:srgbClr val="C0C0C0"/>
            </a:outerShdw>
          </a:effectLst>
        </p:spPr>
        <p:txBody>
          <a:bodyPr wrap="none"/>
          <a:lstStyle/>
          <a:p>
            <a:endParaRPr lang="en-US"/>
          </a:p>
        </p:txBody>
      </p:sp>
      <p:sp>
        <p:nvSpPr>
          <p:cNvPr id="28" name="Freeform 51"/>
          <p:cNvSpPr>
            <a:spLocks/>
          </p:cNvSpPr>
          <p:nvPr/>
        </p:nvSpPr>
        <p:spPr bwMode="auto">
          <a:xfrm>
            <a:off x="1157287" y="2100262"/>
            <a:ext cx="576263" cy="936625"/>
          </a:xfrm>
          <a:custGeom>
            <a:avLst/>
            <a:gdLst/>
            <a:ahLst/>
            <a:cxnLst>
              <a:cxn ang="0">
                <a:pos x="0" y="0"/>
              </a:cxn>
              <a:cxn ang="0">
                <a:pos x="90" y="136"/>
              </a:cxn>
              <a:cxn ang="0">
                <a:pos x="363" y="318"/>
              </a:cxn>
              <a:cxn ang="0">
                <a:pos x="90" y="499"/>
              </a:cxn>
              <a:cxn ang="0">
                <a:pos x="0" y="590"/>
              </a:cxn>
            </a:cxnLst>
            <a:rect l="0" t="0" r="r" b="b"/>
            <a:pathLst>
              <a:path w="363" h="590">
                <a:moveTo>
                  <a:pt x="0" y="0"/>
                </a:moveTo>
                <a:cubicBezTo>
                  <a:pt x="15" y="41"/>
                  <a:pt x="30" y="83"/>
                  <a:pt x="90" y="136"/>
                </a:cubicBezTo>
                <a:cubicBezTo>
                  <a:pt x="150" y="189"/>
                  <a:pt x="363" y="258"/>
                  <a:pt x="363" y="318"/>
                </a:cubicBezTo>
                <a:cubicBezTo>
                  <a:pt x="363" y="378"/>
                  <a:pt x="150" y="454"/>
                  <a:pt x="90" y="499"/>
                </a:cubicBezTo>
                <a:cubicBezTo>
                  <a:pt x="30" y="544"/>
                  <a:pt x="15" y="567"/>
                  <a:pt x="0" y="590"/>
                </a:cubicBezTo>
              </a:path>
            </a:pathLst>
          </a:custGeom>
          <a:noFill/>
          <a:ln w="9525" cap="flat" cmpd="sng">
            <a:solidFill>
              <a:schemeClr val="tx1"/>
            </a:solidFill>
            <a:prstDash val="solid"/>
            <a:round/>
            <a:headEnd/>
            <a:tailEnd/>
          </a:ln>
          <a:effectLst>
            <a:outerShdw dist="53882" dir="2700000" algn="ctr" rotWithShape="0">
              <a:srgbClr val="C0C0C0"/>
            </a:outerShdw>
          </a:effectLst>
        </p:spPr>
        <p:txBody>
          <a:bodyPr wrap="none"/>
          <a:lstStyle/>
          <a:p>
            <a:endParaRPr lang="en-US"/>
          </a:p>
        </p:txBody>
      </p:sp>
      <p:sp>
        <p:nvSpPr>
          <p:cNvPr id="29" name="Line 52"/>
          <p:cNvSpPr>
            <a:spLocks noChangeShapeType="1"/>
          </p:cNvSpPr>
          <p:nvPr/>
        </p:nvSpPr>
        <p:spPr bwMode="auto">
          <a:xfrm>
            <a:off x="2000250" y="1884362"/>
            <a:ext cx="0" cy="936625"/>
          </a:xfrm>
          <a:prstGeom prst="line">
            <a:avLst/>
          </a:prstGeom>
          <a:noFill/>
          <a:ln w="9525">
            <a:solidFill>
              <a:schemeClr val="tx1"/>
            </a:solidFill>
            <a:round/>
            <a:headEnd/>
            <a:tailEnd/>
          </a:ln>
          <a:effectLst>
            <a:outerShdw dist="53882" dir="2700000" algn="ctr" rotWithShape="0">
              <a:srgbClr val="C0C0C0"/>
            </a:outerShdw>
          </a:effectLst>
        </p:spPr>
        <p:txBody>
          <a:bodyPr wrap="none"/>
          <a:lstStyle/>
          <a:p>
            <a:endParaRPr lang="en-US"/>
          </a:p>
        </p:txBody>
      </p:sp>
      <p:sp>
        <p:nvSpPr>
          <p:cNvPr id="30" name="Freeform 53"/>
          <p:cNvSpPr>
            <a:spLocks/>
          </p:cNvSpPr>
          <p:nvPr/>
        </p:nvSpPr>
        <p:spPr bwMode="auto">
          <a:xfrm>
            <a:off x="2000250" y="1884362"/>
            <a:ext cx="576262" cy="936625"/>
          </a:xfrm>
          <a:custGeom>
            <a:avLst/>
            <a:gdLst/>
            <a:ahLst/>
            <a:cxnLst>
              <a:cxn ang="0">
                <a:pos x="0" y="0"/>
              </a:cxn>
              <a:cxn ang="0">
                <a:pos x="90" y="136"/>
              </a:cxn>
              <a:cxn ang="0">
                <a:pos x="363" y="318"/>
              </a:cxn>
              <a:cxn ang="0">
                <a:pos x="90" y="499"/>
              </a:cxn>
              <a:cxn ang="0">
                <a:pos x="0" y="590"/>
              </a:cxn>
            </a:cxnLst>
            <a:rect l="0" t="0" r="r" b="b"/>
            <a:pathLst>
              <a:path w="363" h="590">
                <a:moveTo>
                  <a:pt x="0" y="0"/>
                </a:moveTo>
                <a:cubicBezTo>
                  <a:pt x="15" y="41"/>
                  <a:pt x="30" y="83"/>
                  <a:pt x="90" y="136"/>
                </a:cubicBezTo>
                <a:cubicBezTo>
                  <a:pt x="150" y="189"/>
                  <a:pt x="363" y="258"/>
                  <a:pt x="363" y="318"/>
                </a:cubicBezTo>
                <a:cubicBezTo>
                  <a:pt x="363" y="378"/>
                  <a:pt x="150" y="454"/>
                  <a:pt x="90" y="499"/>
                </a:cubicBezTo>
                <a:cubicBezTo>
                  <a:pt x="30" y="544"/>
                  <a:pt x="15" y="567"/>
                  <a:pt x="0" y="590"/>
                </a:cubicBezTo>
              </a:path>
            </a:pathLst>
          </a:custGeom>
          <a:noFill/>
          <a:ln w="9525" cap="flat" cmpd="sng">
            <a:solidFill>
              <a:schemeClr val="tx1"/>
            </a:solidFill>
            <a:prstDash val="solid"/>
            <a:round/>
            <a:headEnd/>
            <a:tailEnd/>
          </a:ln>
          <a:effectLst>
            <a:outerShdw dist="53882" dir="2700000" algn="ctr" rotWithShape="0">
              <a:srgbClr val="C0C0C0"/>
            </a:outerShdw>
          </a:effectLst>
        </p:spPr>
        <p:txBody>
          <a:bodyPr wrap="none"/>
          <a:lstStyle/>
          <a:p>
            <a:endParaRPr lang="en-US"/>
          </a:p>
        </p:txBody>
      </p:sp>
      <p:sp>
        <p:nvSpPr>
          <p:cNvPr id="31" name="Line 54"/>
          <p:cNvSpPr>
            <a:spLocks noChangeShapeType="1"/>
          </p:cNvSpPr>
          <p:nvPr/>
        </p:nvSpPr>
        <p:spPr bwMode="auto">
          <a:xfrm>
            <a:off x="2865437" y="1668462"/>
            <a:ext cx="0" cy="936625"/>
          </a:xfrm>
          <a:prstGeom prst="line">
            <a:avLst/>
          </a:prstGeom>
          <a:noFill/>
          <a:ln w="9525">
            <a:solidFill>
              <a:schemeClr val="tx1"/>
            </a:solidFill>
            <a:round/>
            <a:headEnd/>
            <a:tailEnd/>
          </a:ln>
          <a:effectLst>
            <a:outerShdw dist="53882" dir="2700000" algn="ctr" rotWithShape="0">
              <a:srgbClr val="C0C0C0"/>
            </a:outerShdw>
          </a:effectLst>
        </p:spPr>
        <p:txBody>
          <a:bodyPr wrap="none"/>
          <a:lstStyle/>
          <a:p>
            <a:endParaRPr lang="en-US"/>
          </a:p>
        </p:txBody>
      </p:sp>
      <p:sp>
        <p:nvSpPr>
          <p:cNvPr id="32" name="Freeform 55"/>
          <p:cNvSpPr>
            <a:spLocks/>
          </p:cNvSpPr>
          <p:nvPr/>
        </p:nvSpPr>
        <p:spPr bwMode="auto">
          <a:xfrm>
            <a:off x="2865437" y="1668462"/>
            <a:ext cx="576263" cy="936625"/>
          </a:xfrm>
          <a:custGeom>
            <a:avLst/>
            <a:gdLst/>
            <a:ahLst/>
            <a:cxnLst>
              <a:cxn ang="0">
                <a:pos x="0" y="0"/>
              </a:cxn>
              <a:cxn ang="0">
                <a:pos x="90" y="136"/>
              </a:cxn>
              <a:cxn ang="0">
                <a:pos x="363" y="318"/>
              </a:cxn>
              <a:cxn ang="0">
                <a:pos x="90" y="499"/>
              </a:cxn>
              <a:cxn ang="0">
                <a:pos x="0" y="590"/>
              </a:cxn>
            </a:cxnLst>
            <a:rect l="0" t="0" r="r" b="b"/>
            <a:pathLst>
              <a:path w="363" h="590">
                <a:moveTo>
                  <a:pt x="0" y="0"/>
                </a:moveTo>
                <a:cubicBezTo>
                  <a:pt x="15" y="41"/>
                  <a:pt x="30" y="83"/>
                  <a:pt x="90" y="136"/>
                </a:cubicBezTo>
                <a:cubicBezTo>
                  <a:pt x="150" y="189"/>
                  <a:pt x="363" y="258"/>
                  <a:pt x="363" y="318"/>
                </a:cubicBezTo>
                <a:cubicBezTo>
                  <a:pt x="363" y="378"/>
                  <a:pt x="150" y="454"/>
                  <a:pt x="90" y="499"/>
                </a:cubicBezTo>
                <a:cubicBezTo>
                  <a:pt x="30" y="544"/>
                  <a:pt x="15" y="567"/>
                  <a:pt x="0" y="590"/>
                </a:cubicBezTo>
              </a:path>
            </a:pathLst>
          </a:custGeom>
          <a:noFill/>
          <a:ln w="9525" cap="flat" cmpd="sng">
            <a:solidFill>
              <a:schemeClr val="tx1"/>
            </a:solidFill>
            <a:prstDash val="solid"/>
            <a:round/>
            <a:headEnd/>
            <a:tailEnd/>
          </a:ln>
          <a:effectLst>
            <a:outerShdw dist="53882" dir="2700000" algn="ctr" rotWithShape="0">
              <a:srgbClr val="C0C0C0"/>
            </a:outerShdw>
          </a:effectLst>
        </p:spPr>
        <p:txBody>
          <a:bodyPr wrap="none"/>
          <a:lstStyle/>
          <a:p>
            <a:endParaRPr lang="en-US"/>
          </a:p>
        </p:txBody>
      </p:sp>
      <p:sp>
        <p:nvSpPr>
          <p:cNvPr id="33" name="Line 56"/>
          <p:cNvSpPr>
            <a:spLocks noChangeShapeType="1"/>
          </p:cNvSpPr>
          <p:nvPr/>
        </p:nvSpPr>
        <p:spPr bwMode="auto">
          <a:xfrm>
            <a:off x="3729037" y="1524000"/>
            <a:ext cx="0" cy="936625"/>
          </a:xfrm>
          <a:prstGeom prst="line">
            <a:avLst/>
          </a:prstGeom>
          <a:noFill/>
          <a:ln w="9525">
            <a:solidFill>
              <a:schemeClr val="tx1"/>
            </a:solidFill>
            <a:round/>
            <a:headEnd/>
            <a:tailEnd/>
          </a:ln>
          <a:effectLst>
            <a:outerShdw dist="53882" dir="2700000" algn="ctr" rotWithShape="0">
              <a:srgbClr val="C0C0C0"/>
            </a:outerShdw>
          </a:effectLst>
        </p:spPr>
        <p:txBody>
          <a:bodyPr wrap="none"/>
          <a:lstStyle/>
          <a:p>
            <a:endParaRPr lang="en-US"/>
          </a:p>
        </p:txBody>
      </p:sp>
      <p:sp>
        <p:nvSpPr>
          <p:cNvPr id="34" name="Freeform 57"/>
          <p:cNvSpPr>
            <a:spLocks/>
          </p:cNvSpPr>
          <p:nvPr/>
        </p:nvSpPr>
        <p:spPr bwMode="auto">
          <a:xfrm>
            <a:off x="3729037" y="1562100"/>
            <a:ext cx="576263" cy="936625"/>
          </a:xfrm>
          <a:custGeom>
            <a:avLst/>
            <a:gdLst/>
            <a:ahLst/>
            <a:cxnLst>
              <a:cxn ang="0">
                <a:pos x="0" y="0"/>
              </a:cxn>
              <a:cxn ang="0">
                <a:pos x="90" y="136"/>
              </a:cxn>
              <a:cxn ang="0">
                <a:pos x="363" y="318"/>
              </a:cxn>
              <a:cxn ang="0">
                <a:pos x="90" y="499"/>
              </a:cxn>
              <a:cxn ang="0">
                <a:pos x="0" y="590"/>
              </a:cxn>
            </a:cxnLst>
            <a:rect l="0" t="0" r="r" b="b"/>
            <a:pathLst>
              <a:path w="363" h="590">
                <a:moveTo>
                  <a:pt x="0" y="0"/>
                </a:moveTo>
                <a:cubicBezTo>
                  <a:pt x="15" y="41"/>
                  <a:pt x="30" y="83"/>
                  <a:pt x="90" y="136"/>
                </a:cubicBezTo>
                <a:cubicBezTo>
                  <a:pt x="150" y="189"/>
                  <a:pt x="363" y="258"/>
                  <a:pt x="363" y="318"/>
                </a:cubicBezTo>
                <a:cubicBezTo>
                  <a:pt x="363" y="378"/>
                  <a:pt x="150" y="454"/>
                  <a:pt x="90" y="499"/>
                </a:cubicBezTo>
                <a:cubicBezTo>
                  <a:pt x="30" y="544"/>
                  <a:pt x="15" y="567"/>
                  <a:pt x="0" y="590"/>
                </a:cubicBezTo>
              </a:path>
            </a:pathLst>
          </a:custGeom>
          <a:noFill/>
          <a:ln w="9525" cap="flat" cmpd="sng">
            <a:solidFill>
              <a:schemeClr val="tx1"/>
            </a:solidFill>
            <a:prstDash val="solid"/>
            <a:round/>
            <a:headEnd/>
            <a:tailEnd/>
          </a:ln>
          <a:effectLst>
            <a:outerShdw dist="53882" dir="2700000" algn="ctr" rotWithShape="0">
              <a:srgbClr val="C0C0C0"/>
            </a:outerShdw>
          </a:effectLst>
        </p:spPr>
        <p:txBody>
          <a:bodyPr wrap="none"/>
          <a:lstStyle/>
          <a:p>
            <a:endParaRPr lang="en-US"/>
          </a:p>
        </p:txBody>
      </p:sp>
      <p:graphicFrame>
        <p:nvGraphicFramePr>
          <p:cNvPr id="35" name="Group 178"/>
          <p:cNvGraphicFramePr>
            <a:graphicFrameLocks/>
          </p:cNvGraphicFramePr>
          <p:nvPr/>
        </p:nvGraphicFramePr>
        <p:xfrm>
          <a:off x="1131887" y="3332163"/>
          <a:ext cx="3313113" cy="1067435"/>
        </p:xfrm>
        <a:graphic>
          <a:graphicData uri="http://schemas.openxmlformats.org/drawingml/2006/table">
            <a:tbl>
              <a:tblPr/>
              <a:tblGrid>
                <a:gridCol w="3313113">
                  <a:extLst>
                    <a:ext uri="{9D8B030D-6E8A-4147-A177-3AD203B41FA5}">
                      <a16:colId xmlns:a16="http://schemas.microsoft.com/office/drawing/2014/main" xmlns="" val="20000"/>
                    </a:ext>
                  </a:extLst>
                </a:gridCol>
              </a:tblGrid>
              <a:tr h="5492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4905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6" name="Group 117"/>
          <p:cNvGraphicFramePr>
            <a:graphicFrameLocks noGrp="1"/>
          </p:cNvGraphicFramePr>
          <p:nvPr/>
        </p:nvGraphicFramePr>
        <p:xfrm>
          <a:off x="1106487" y="4602163"/>
          <a:ext cx="3354388" cy="1036320"/>
        </p:xfrm>
        <a:graphic>
          <a:graphicData uri="http://schemas.openxmlformats.org/drawingml/2006/table">
            <a:tbl>
              <a:tblPr/>
              <a:tblGrid>
                <a:gridCol w="3354388">
                  <a:extLst>
                    <a:ext uri="{9D8B030D-6E8A-4147-A177-3AD203B41FA5}">
                      <a16:colId xmlns:a16="http://schemas.microsoft.com/office/drawing/2014/main" xmlns="" val="20000"/>
                    </a:ext>
                  </a:extLst>
                </a:gridCol>
              </a:tblGrid>
              <a:tr h="2651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4905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7" name="Text Box 127"/>
          <p:cNvSpPr txBox="1">
            <a:spLocks noChangeArrowheads="1"/>
          </p:cNvSpPr>
          <p:nvPr/>
        </p:nvSpPr>
        <p:spPr bwMode="auto">
          <a:xfrm>
            <a:off x="147637" y="4975225"/>
            <a:ext cx="935038" cy="346075"/>
          </a:xfrm>
          <a:prstGeom prst="rect">
            <a:avLst/>
          </a:prstGeom>
          <a:noFill/>
          <a:ln w="9525" algn="ctr">
            <a:solidFill>
              <a:schemeClr val="tx1"/>
            </a:solidFill>
            <a:miter lim="800000"/>
            <a:headEnd/>
            <a:tailEnd/>
          </a:ln>
          <a:effectLst/>
        </p:spPr>
        <p:txBody>
          <a:bodyPr>
            <a:spAutoFit/>
          </a:bodyPr>
          <a:lstStyle/>
          <a:p>
            <a:pPr>
              <a:spcBef>
                <a:spcPct val="50000"/>
              </a:spcBef>
            </a:pPr>
            <a:r>
              <a:rPr lang="en-US" sz="1600"/>
              <a:t>R-chat</a:t>
            </a:r>
          </a:p>
        </p:txBody>
      </p:sp>
      <p:sp>
        <p:nvSpPr>
          <p:cNvPr id="38" name="Text Box 128"/>
          <p:cNvSpPr txBox="1">
            <a:spLocks noChangeArrowheads="1"/>
          </p:cNvSpPr>
          <p:nvPr/>
        </p:nvSpPr>
        <p:spPr bwMode="auto">
          <a:xfrm>
            <a:off x="147637" y="3738563"/>
            <a:ext cx="935038" cy="346075"/>
          </a:xfrm>
          <a:prstGeom prst="rect">
            <a:avLst/>
          </a:prstGeom>
          <a:noFill/>
          <a:ln w="9525">
            <a:solidFill>
              <a:schemeClr val="tx1"/>
            </a:solidFill>
            <a:miter lim="800000"/>
            <a:headEnd/>
            <a:tailEnd/>
          </a:ln>
          <a:effectLst/>
        </p:spPr>
        <p:txBody>
          <a:bodyPr>
            <a:spAutoFit/>
          </a:bodyPr>
          <a:lstStyle/>
          <a:p>
            <a:pPr>
              <a:spcBef>
                <a:spcPct val="50000"/>
              </a:spcBef>
            </a:pPr>
            <a:r>
              <a:rPr lang="en-US" sz="1600"/>
              <a:t>X-chart</a:t>
            </a:r>
          </a:p>
        </p:txBody>
      </p:sp>
      <p:sp>
        <p:nvSpPr>
          <p:cNvPr id="39" name="Text Box 129"/>
          <p:cNvSpPr txBox="1">
            <a:spLocks noChangeArrowheads="1"/>
          </p:cNvSpPr>
          <p:nvPr/>
        </p:nvSpPr>
        <p:spPr bwMode="auto">
          <a:xfrm>
            <a:off x="130175" y="3468688"/>
            <a:ext cx="415925" cy="641350"/>
          </a:xfrm>
          <a:prstGeom prst="rect">
            <a:avLst/>
          </a:prstGeom>
          <a:noFill/>
          <a:ln w="9525">
            <a:noFill/>
            <a:miter lim="800000"/>
            <a:headEnd/>
            <a:tailEnd/>
          </a:ln>
          <a:effectLst/>
        </p:spPr>
        <p:txBody>
          <a:bodyPr>
            <a:spAutoFit/>
          </a:bodyPr>
          <a:lstStyle/>
          <a:p>
            <a:pPr>
              <a:spcBef>
                <a:spcPct val="50000"/>
              </a:spcBef>
            </a:pPr>
            <a:r>
              <a:rPr lang="en-US"/>
              <a:t>−</a:t>
            </a:r>
          </a:p>
        </p:txBody>
      </p:sp>
      <p:sp>
        <p:nvSpPr>
          <p:cNvPr id="40" name="Freeform 136"/>
          <p:cNvSpPr>
            <a:spLocks/>
          </p:cNvSpPr>
          <p:nvPr/>
        </p:nvSpPr>
        <p:spPr bwMode="auto">
          <a:xfrm>
            <a:off x="1227137" y="4962525"/>
            <a:ext cx="3097213" cy="503238"/>
          </a:xfrm>
          <a:custGeom>
            <a:avLst/>
            <a:gdLst/>
            <a:ahLst/>
            <a:cxnLst>
              <a:cxn ang="0">
                <a:pos x="0" y="317"/>
              </a:cxn>
              <a:cxn ang="0">
                <a:pos x="544" y="90"/>
              </a:cxn>
              <a:cxn ang="0">
                <a:pos x="1361" y="0"/>
              </a:cxn>
              <a:cxn ang="0">
                <a:pos x="1951" y="272"/>
              </a:cxn>
            </a:cxnLst>
            <a:rect l="0" t="0" r="r" b="b"/>
            <a:pathLst>
              <a:path w="1951" h="317">
                <a:moveTo>
                  <a:pt x="0" y="317"/>
                </a:moveTo>
                <a:lnTo>
                  <a:pt x="544" y="90"/>
                </a:lnTo>
                <a:lnTo>
                  <a:pt x="1361" y="0"/>
                </a:lnTo>
                <a:lnTo>
                  <a:pt x="1951" y="272"/>
                </a:lnTo>
              </a:path>
            </a:pathLst>
          </a:custGeom>
          <a:ln>
            <a:headEnd type="diamond" w="med" len="med"/>
            <a:tailEnd type="diamond" w="med" len="med"/>
          </a:ln>
        </p:spPr>
        <p:style>
          <a:lnRef idx="2">
            <a:schemeClr val="accent2"/>
          </a:lnRef>
          <a:fillRef idx="0">
            <a:schemeClr val="accent2"/>
          </a:fillRef>
          <a:effectRef idx="1">
            <a:schemeClr val="accent2"/>
          </a:effectRef>
          <a:fontRef idx="minor">
            <a:schemeClr val="tx1"/>
          </a:fontRef>
        </p:style>
        <p:txBody>
          <a:bodyPr wrap="none"/>
          <a:lstStyle/>
          <a:p>
            <a:endParaRPr lang="en-US"/>
          </a:p>
        </p:txBody>
      </p:sp>
      <p:sp>
        <p:nvSpPr>
          <p:cNvPr id="41" name="Text Box 137"/>
          <p:cNvSpPr txBox="1">
            <a:spLocks noChangeArrowheads="1"/>
          </p:cNvSpPr>
          <p:nvPr/>
        </p:nvSpPr>
        <p:spPr bwMode="auto">
          <a:xfrm>
            <a:off x="1066800" y="5722203"/>
            <a:ext cx="3527424" cy="830997"/>
          </a:xfrm>
          <a:prstGeom prst="rect">
            <a:avLst/>
          </a:prstGeom>
          <a:noFill/>
          <a:ln w="9525">
            <a:noFill/>
            <a:miter lim="800000"/>
            <a:headEnd/>
            <a:tailEnd/>
          </a:ln>
          <a:effectLst/>
        </p:spPr>
        <p:txBody>
          <a:bodyPr wrap="square">
            <a:spAutoFit/>
          </a:bodyPr>
          <a:lstStyle/>
          <a:p>
            <a:pPr algn="ctr">
              <a:spcBef>
                <a:spcPct val="50000"/>
              </a:spcBef>
            </a:pPr>
            <a:r>
              <a:rPr lang="fa-IR" b="1" dirty="0">
                <a:solidFill>
                  <a:srgbClr val="009900"/>
                </a:solidFill>
                <a:cs typeface="B Nazanin" pitchFamily="2" charset="-78"/>
              </a:rPr>
              <a:t>ميانگين فرايند در حال افزايش، دامنه فرايند تحت كنترل</a:t>
            </a:r>
            <a:endParaRPr lang="en-US" b="1" dirty="0">
              <a:solidFill>
                <a:srgbClr val="009900"/>
              </a:solidFill>
              <a:cs typeface="B Nazanin" pitchFamily="2" charset="-78"/>
            </a:endParaRPr>
          </a:p>
        </p:txBody>
      </p:sp>
      <p:sp>
        <p:nvSpPr>
          <p:cNvPr id="42" name="Line 143"/>
          <p:cNvSpPr>
            <a:spLocks noChangeShapeType="1"/>
          </p:cNvSpPr>
          <p:nvPr/>
        </p:nvSpPr>
        <p:spPr bwMode="auto">
          <a:xfrm>
            <a:off x="5476875" y="2163763"/>
            <a:ext cx="1587" cy="755650"/>
          </a:xfrm>
          <a:prstGeom prst="line">
            <a:avLst/>
          </a:prstGeom>
          <a:noFill/>
          <a:ln w="9525">
            <a:solidFill>
              <a:schemeClr val="tx1"/>
            </a:solidFill>
            <a:round/>
            <a:headEnd/>
            <a:tailEnd/>
          </a:ln>
          <a:effectLst>
            <a:outerShdw dist="53882" dir="2700000" algn="ctr" rotWithShape="0">
              <a:srgbClr val="C0C0C0"/>
            </a:outerShdw>
          </a:effectLst>
        </p:spPr>
        <p:txBody>
          <a:bodyPr wrap="none"/>
          <a:lstStyle/>
          <a:p>
            <a:endParaRPr lang="en-US"/>
          </a:p>
        </p:txBody>
      </p:sp>
      <p:sp>
        <p:nvSpPr>
          <p:cNvPr id="43" name="Freeform 144"/>
          <p:cNvSpPr>
            <a:spLocks/>
          </p:cNvSpPr>
          <p:nvPr/>
        </p:nvSpPr>
        <p:spPr bwMode="auto">
          <a:xfrm>
            <a:off x="5495925" y="2163763"/>
            <a:ext cx="576262" cy="755650"/>
          </a:xfrm>
          <a:custGeom>
            <a:avLst/>
            <a:gdLst/>
            <a:ahLst/>
            <a:cxnLst>
              <a:cxn ang="0">
                <a:pos x="0" y="0"/>
              </a:cxn>
              <a:cxn ang="0">
                <a:pos x="90" y="136"/>
              </a:cxn>
              <a:cxn ang="0">
                <a:pos x="363" y="318"/>
              </a:cxn>
              <a:cxn ang="0">
                <a:pos x="90" y="499"/>
              </a:cxn>
              <a:cxn ang="0">
                <a:pos x="0" y="590"/>
              </a:cxn>
            </a:cxnLst>
            <a:rect l="0" t="0" r="r" b="b"/>
            <a:pathLst>
              <a:path w="363" h="590">
                <a:moveTo>
                  <a:pt x="0" y="0"/>
                </a:moveTo>
                <a:cubicBezTo>
                  <a:pt x="15" y="41"/>
                  <a:pt x="30" y="83"/>
                  <a:pt x="90" y="136"/>
                </a:cubicBezTo>
                <a:cubicBezTo>
                  <a:pt x="150" y="189"/>
                  <a:pt x="363" y="258"/>
                  <a:pt x="363" y="318"/>
                </a:cubicBezTo>
                <a:cubicBezTo>
                  <a:pt x="363" y="378"/>
                  <a:pt x="150" y="454"/>
                  <a:pt x="90" y="499"/>
                </a:cubicBezTo>
                <a:cubicBezTo>
                  <a:pt x="30" y="544"/>
                  <a:pt x="15" y="567"/>
                  <a:pt x="0" y="590"/>
                </a:cubicBezTo>
              </a:path>
            </a:pathLst>
          </a:custGeom>
          <a:noFill/>
          <a:ln w="9525" cap="flat" cmpd="sng">
            <a:solidFill>
              <a:schemeClr val="tx1"/>
            </a:solidFill>
            <a:prstDash val="solid"/>
            <a:round/>
            <a:headEnd/>
            <a:tailEnd/>
          </a:ln>
          <a:effectLst>
            <a:outerShdw dist="53882" dir="2700000" algn="ctr" rotWithShape="0">
              <a:srgbClr val="C0C0C0"/>
            </a:outerShdw>
          </a:effectLst>
        </p:spPr>
        <p:txBody>
          <a:bodyPr wrap="none"/>
          <a:lstStyle/>
          <a:p>
            <a:endParaRPr lang="en-US"/>
          </a:p>
        </p:txBody>
      </p:sp>
      <p:sp>
        <p:nvSpPr>
          <p:cNvPr id="44" name="Line 145"/>
          <p:cNvSpPr>
            <a:spLocks noChangeShapeType="1"/>
          </p:cNvSpPr>
          <p:nvPr/>
        </p:nvSpPr>
        <p:spPr bwMode="auto">
          <a:xfrm>
            <a:off x="6340475" y="2016125"/>
            <a:ext cx="1587" cy="1116013"/>
          </a:xfrm>
          <a:prstGeom prst="line">
            <a:avLst/>
          </a:prstGeom>
          <a:noFill/>
          <a:ln w="9525">
            <a:solidFill>
              <a:schemeClr val="tx1"/>
            </a:solidFill>
            <a:round/>
            <a:headEnd/>
            <a:tailEnd/>
          </a:ln>
          <a:effectLst>
            <a:outerShdw dist="53882" dir="2700000" algn="ctr" rotWithShape="0">
              <a:srgbClr val="C0C0C0"/>
            </a:outerShdw>
          </a:effectLst>
        </p:spPr>
        <p:txBody>
          <a:bodyPr wrap="none"/>
          <a:lstStyle/>
          <a:p>
            <a:endParaRPr lang="en-US"/>
          </a:p>
        </p:txBody>
      </p:sp>
      <p:sp>
        <p:nvSpPr>
          <p:cNvPr id="45" name="Freeform 146"/>
          <p:cNvSpPr>
            <a:spLocks/>
          </p:cNvSpPr>
          <p:nvPr/>
        </p:nvSpPr>
        <p:spPr bwMode="auto">
          <a:xfrm>
            <a:off x="6357937" y="1982788"/>
            <a:ext cx="649288" cy="1176337"/>
          </a:xfrm>
          <a:custGeom>
            <a:avLst/>
            <a:gdLst/>
            <a:ahLst/>
            <a:cxnLst>
              <a:cxn ang="0">
                <a:pos x="0" y="0"/>
              </a:cxn>
              <a:cxn ang="0">
                <a:pos x="90" y="136"/>
              </a:cxn>
              <a:cxn ang="0">
                <a:pos x="363" y="318"/>
              </a:cxn>
              <a:cxn ang="0">
                <a:pos x="90" y="499"/>
              </a:cxn>
              <a:cxn ang="0">
                <a:pos x="0" y="590"/>
              </a:cxn>
            </a:cxnLst>
            <a:rect l="0" t="0" r="r" b="b"/>
            <a:pathLst>
              <a:path w="363" h="590">
                <a:moveTo>
                  <a:pt x="0" y="0"/>
                </a:moveTo>
                <a:cubicBezTo>
                  <a:pt x="15" y="41"/>
                  <a:pt x="30" y="83"/>
                  <a:pt x="90" y="136"/>
                </a:cubicBezTo>
                <a:cubicBezTo>
                  <a:pt x="150" y="189"/>
                  <a:pt x="363" y="258"/>
                  <a:pt x="363" y="318"/>
                </a:cubicBezTo>
                <a:cubicBezTo>
                  <a:pt x="363" y="378"/>
                  <a:pt x="150" y="454"/>
                  <a:pt x="90" y="499"/>
                </a:cubicBezTo>
                <a:cubicBezTo>
                  <a:pt x="30" y="544"/>
                  <a:pt x="15" y="567"/>
                  <a:pt x="0" y="590"/>
                </a:cubicBezTo>
              </a:path>
            </a:pathLst>
          </a:custGeom>
          <a:noFill/>
          <a:ln w="9525" cap="flat" cmpd="sng">
            <a:solidFill>
              <a:schemeClr val="tx1"/>
            </a:solidFill>
            <a:prstDash val="solid"/>
            <a:round/>
            <a:headEnd/>
            <a:tailEnd/>
          </a:ln>
          <a:effectLst>
            <a:outerShdw dist="53882" dir="2700000" algn="ctr" rotWithShape="0">
              <a:srgbClr val="C0C0C0"/>
            </a:outerShdw>
          </a:effectLst>
        </p:spPr>
        <p:txBody>
          <a:bodyPr wrap="none"/>
          <a:lstStyle/>
          <a:p>
            <a:endParaRPr lang="en-US"/>
          </a:p>
        </p:txBody>
      </p:sp>
      <p:sp>
        <p:nvSpPr>
          <p:cNvPr id="46" name="Line 147"/>
          <p:cNvSpPr>
            <a:spLocks noChangeShapeType="1"/>
          </p:cNvSpPr>
          <p:nvPr/>
        </p:nvSpPr>
        <p:spPr bwMode="auto">
          <a:xfrm>
            <a:off x="7204075" y="1728788"/>
            <a:ext cx="1587" cy="1558925"/>
          </a:xfrm>
          <a:prstGeom prst="line">
            <a:avLst/>
          </a:prstGeom>
          <a:noFill/>
          <a:ln w="9525">
            <a:solidFill>
              <a:schemeClr val="tx1"/>
            </a:solidFill>
            <a:round/>
            <a:headEnd/>
            <a:tailEnd/>
          </a:ln>
          <a:effectLst>
            <a:outerShdw dist="53882" dir="2700000" algn="ctr" rotWithShape="0">
              <a:srgbClr val="C0C0C0"/>
            </a:outerShdw>
          </a:effectLst>
        </p:spPr>
        <p:txBody>
          <a:bodyPr wrap="none"/>
          <a:lstStyle/>
          <a:p>
            <a:endParaRPr lang="en-US"/>
          </a:p>
        </p:txBody>
      </p:sp>
      <p:sp>
        <p:nvSpPr>
          <p:cNvPr id="47" name="Freeform 148"/>
          <p:cNvSpPr>
            <a:spLocks/>
          </p:cNvSpPr>
          <p:nvPr/>
        </p:nvSpPr>
        <p:spPr bwMode="auto">
          <a:xfrm>
            <a:off x="7242175" y="1762125"/>
            <a:ext cx="647700" cy="1558925"/>
          </a:xfrm>
          <a:custGeom>
            <a:avLst/>
            <a:gdLst/>
            <a:ahLst/>
            <a:cxnLst>
              <a:cxn ang="0">
                <a:pos x="0" y="0"/>
              </a:cxn>
              <a:cxn ang="0">
                <a:pos x="90" y="136"/>
              </a:cxn>
              <a:cxn ang="0">
                <a:pos x="363" y="318"/>
              </a:cxn>
              <a:cxn ang="0">
                <a:pos x="90" y="499"/>
              </a:cxn>
              <a:cxn ang="0">
                <a:pos x="0" y="590"/>
              </a:cxn>
            </a:cxnLst>
            <a:rect l="0" t="0" r="r" b="b"/>
            <a:pathLst>
              <a:path w="363" h="590">
                <a:moveTo>
                  <a:pt x="0" y="0"/>
                </a:moveTo>
                <a:cubicBezTo>
                  <a:pt x="15" y="41"/>
                  <a:pt x="30" y="83"/>
                  <a:pt x="90" y="136"/>
                </a:cubicBezTo>
                <a:cubicBezTo>
                  <a:pt x="150" y="189"/>
                  <a:pt x="363" y="258"/>
                  <a:pt x="363" y="318"/>
                </a:cubicBezTo>
                <a:cubicBezTo>
                  <a:pt x="363" y="378"/>
                  <a:pt x="150" y="454"/>
                  <a:pt x="90" y="499"/>
                </a:cubicBezTo>
                <a:cubicBezTo>
                  <a:pt x="30" y="544"/>
                  <a:pt x="15" y="567"/>
                  <a:pt x="0" y="590"/>
                </a:cubicBezTo>
              </a:path>
            </a:pathLst>
          </a:custGeom>
          <a:noFill/>
          <a:ln w="9525" cap="flat" cmpd="sng">
            <a:solidFill>
              <a:schemeClr val="tx1"/>
            </a:solidFill>
            <a:prstDash val="solid"/>
            <a:round/>
            <a:headEnd/>
            <a:tailEnd/>
          </a:ln>
          <a:effectLst>
            <a:outerShdw dist="53882" dir="2700000" algn="ctr" rotWithShape="0">
              <a:srgbClr val="C0C0C0"/>
            </a:outerShdw>
          </a:effectLst>
        </p:spPr>
        <p:txBody>
          <a:bodyPr wrap="none"/>
          <a:lstStyle/>
          <a:p>
            <a:endParaRPr lang="en-US"/>
          </a:p>
        </p:txBody>
      </p:sp>
      <p:sp>
        <p:nvSpPr>
          <p:cNvPr id="48" name="Line 149"/>
          <p:cNvSpPr>
            <a:spLocks noChangeShapeType="1"/>
          </p:cNvSpPr>
          <p:nvPr/>
        </p:nvSpPr>
        <p:spPr bwMode="auto">
          <a:xfrm flipH="1">
            <a:off x="8069262" y="1676400"/>
            <a:ext cx="1588" cy="1622425"/>
          </a:xfrm>
          <a:prstGeom prst="line">
            <a:avLst/>
          </a:prstGeom>
          <a:noFill/>
          <a:ln w="9525">
            <a:solidFill>
              <a:schemeClr val="tx1"/>
            </a:solidFill>
            <a:round/>
            <a:headEnd/>
            <a:tailEnd/>
          </a:ln>
          <a:effectLst>
            <a:outerShdw dist="53882" dir="2700000" algn="ctr" rotWithShape="0">
              <a:srgbClr val="C0C0C0"/>
            </a:outerShdw>
          </a:effectLst>
        </p:spPr>
        <p:txBody>
          <a:bodyPr wrap="none"/>
          <a:lstStyle/>
          <a:p>
            <a:endParaRPr lang="en-US"/>
          </a:p>
        </p:txBody>
      </p:sp>
      <p:sp>
        <p:nvSpPr>
          <p:cNvPr id="49" name="Freeform 150"/>
          <p:cNvSpPr>
            <a:spLocks/>
          </p:cNvSpPr>
          <p:nvPr/>
        </p:nvSpPr>
        <p:spPr bwMode="auto">
          <a:xfrm>
            <a:off x="8086725" y="1709738"/>
            <a:ext cx="647700" cy="1622425"/>
          </a:xfrm>
          <a:custGeom>
            <a:avLst/>
            <a:gdLst/>
            <a:ahLst/>
            <a:cxnLst>
              <a:cxn ang="0">
                <a:pos x="0" y="0"/>
              </a:cxn>
              <a:cxn ang="0">
                <a:pos x="90" y="136"/>
              </a:cxn>
              <a:cxn ang="0">
                <a:pos x="363" y="318"/>
              </a:cxn>
              <a:cxn ang="0">
                <a:pos x="90" y="499"/>
              </a:cxn>
              <a:cxn ang="0">
                <a:pos x="0" y="590"/>
              </a:cxn>
            </a:cxnLst>
            <a:rect l="0" t="0" r="r" b="b"/>
            <a:pathLst>
              <a:path w="363" h="590">
                <a:moveTo>
                  <a:pt x="0" y="0"/>
                </a:moveTo>
                <a:cubicBezTo>
                  <a:pt x="15" y="41"/>
                  <a:pt x="30" y="83"/>
                  <a:pt x="90" y="136"/>
                </a:cubicBezTo>
                <a:cubicBezTo>
                  <a:pt x="150" y="189"/>
                  <a:pt x="363" y="258"/>
                  <a:pt x="363" y="318"/>
                </a:cubicBezTo>
                <a:cubicBezTo>
                  <a:pt x="363" y="378"/>
                  <a:pt x="150" y="454"/>
                  <a:pt x="90" y="499"/>
                </a:cubicBezTo>
                <a:cubicBezTo>
                  <a:pt x="30" y="544"/>
                  <a:pt x="15" y="567"/>
                  <a:pt x="0" y="590"/>
                </a:cubicBezTo>
              </a:path>
            </a:pathLst>
          </a:custGeom>
          <a:noFill/>
          <a:ln w="9525" cap="flat" cmpd="sng">
            <a:solidFill>
              <a:schemeClr val="tx1"/>
            </a:solidFill>
            <a:prstDash val="solid"/>
            <a:round/>
            <a:headEnd/>
            <a:tailEnd/>
          </a:ln>
          <a:effectLst>
            <a:outerShdw dist="53882" dir="2700000" algn="ctr" rotWithShape="0">
              <a:srgbClr val="C0C0C0"/>
            </a:outerShdw>
          </a:effectLst>
        </p:spPr>
        <p:txBody>
          <a:bodyPr wrap="none"/>
          <a:lstStyle/>
          <a:p>
            <a:endParaRPr lang="en-US"/>
          </a:p>
        </p:txBody>
      </p:sp>
      <p:sp>
        <p:nvSpPr>
          <p:cNvPr id="50" name="Line 151"/>
          <p:cNvSpPr>
            <a:spLocks noChangeShapeType="1"/>
          </p:cNvSpPr>
          <p:nvPr/>
        </p:nvSpPr>
        <p:spPr bwMode="auto">
          <a:xfrm>
            <a:off x="5476875" y="2592388"/>
            <a:ext cx="3167062" cy="0"/>
          </a:xfrm>
          <a:prstGeom prst="line">
            <a:avLst/>
          </a:prstGeom>
          <a:noFill/>
          <a:ln w="25400">
            <a:solidFill>
              <a:schemeClr val="tx1"/>
            </a:solidFill>
            <a:round/>
            <a:headEnd/>
            <a:tailEnd/>
          </a:ln>
          <a:effectLst>
            <a:outerShdw dist="53882" dir="2700000" algn="ctr" rotWithShape="0">
              <a:srgbClr val="C0C0C0"/>
            </a:outerShdw>
          </a:effectLst>
        </p:spPr>
        <p:txBody>
          <a:bodyPr wrap="none"/>
          <a:lstStyle/>
          <a:p>
            <a:endParaRPr lang="en-US"/>
          </a:p>
        </p:txBody>
      </p:sp>
      <p:graphicFrame>
        <p:nvGraphicFramePr>
          <p:cNvPr id="51" name="Group 152"/>
          <p:cNvGraphicFramePr>
            <a:graphicFrameLocks noGrp="1"/>
          </p:cNvGraphicFramePr>
          <p:nvPr/>
        </p:nvGraphicFramePr>
        <p:xfrm>
          <a:off x="5403850" y="3379788"/>
          <a:ext cx="3354387" cy="1036320"/>
        </p:xfrm>
        <a:graphic>
          <a:graphicData uri="http://schemas.openxmlformats.org/drawingml/2006/table">
            <a:tbl>
              <a:tblPr/>
              <a:tblGrid>
                <a:gridCol w="3354387">
                  <a:extLst>
                    <a:ext uri="{9D8B030D-6E8A-4147-A177-3AD203B41FA5}">
                      <a16:colId xmlns:a16="http://schemas.microsoft.com/office/drawing/2014/main" xmlns="" val="20000"/>
                    </a:ext>
                  </a:extLst>
                </a:gridCol>
              </a:tblGrid>
              <a:tr h="5032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4905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52" name="Group 161"/>
          <p:cNvGraphicFramePr>
            <a:graphicFrameLocks noGrp="1"/>
          </p:cNvGraphicFramePr>
          <p:nvPr/>
        </p:nvGraphicFramePr>
        <p:xfrm>
          <a:off x="5403850" y="4530725"/>
          <a:ext cx="3354387" cy="1036320"/>
        </p:xfrm>
        <a:graphic>
          <a:graphicData uri="http://schemas.openxmlformats.org/drawingml/2006/table">
            <a:tbl>
              <a:tblPr/>
              <a:tblGrid>
                <a:gridCol w="3354387">
                  <a:extLst>
                    <a:ext uri="{9D8B030D-6E8A-4147-A177-3AD203B41FA5}">
                      <a16:colId xmlns:a16="http://schemas.microsoft.com/office/drawing/2014/main" xmlns="" val="20000"/>
                    </a:ext>
                  </a:extLst>
                </a:gridCol>
              </a:tblGrid>
              <a:tr h="2651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4905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53" name="Freeform 170"/>
          <p:cNvSpPr>
            <a:spLocks/>
          </p:cNvSpPr>
          <p:nvPr/>
        </p:nvSpPr>
        <p:spPr bwMode="auto">
          <a:xfrm>
            <a:off x="5475287" y="3476625"/>
            <a:ext cx="3024188" cy="576263"/>
          </a:xfrm>
          <a:custGeom>
            <a:avLst/>
            <a:gdLst/>
            <a:ahLst/>
            <a:cxnLst>
              <a:cxn ang="0">
                <a:pos x="0" y="227"/>
              </a:cxn>
              <a:cxn ang="0">
                <a:pos x="681" y="363"/>
              </a:cxn>
              <a:cxn ang="0">
                <a:pos x="1225" y="0"/>
              </a:cxn>
              <a:cxn ang="0">
                <a:pos x="1905" y="318"/>
              </a:cxn>
            </a:cxnLst>
            <a:rect l="0" t="0" r="r" b="b"/>
            <a:pathLst>
              <a:path w="1905" h="363">
                <a:moveTo>
                  <a:pt x="0" y="227"/>
                </a:moveTo>
                <a:lnTo>
                  <a:pt x="681" y="363"/>
                </a:lnTo>
                <a:lnTo>
                  <a:pt x="1225" y="0"/>
                </a:lnTo>
                <a:lnTo>
                  <a:pt x="1905" y="318"/>
                </a:lnTo>
              </a:path>
            </a:pathLst>
          </a:custGeom>
          <a:ln>
            <a:headEnd type="diamond" w="med" len="med"/>
            <a:tailEnd type="diamond" w="med" len="med"/>
          </a:ln>
        </p:spPr>
        <p:style>
          <a:lnRef idx="2">
            <a:schemeClr val="accent2"/>
          </a:lnRef>
          <a:fillRef idx="0">
            <a:schemeClr val="accent2"/>
          </a:fillRef>
          <a:effectRef idx="1">
            <a:schemeClr val="accent2"/>
          </a:effectRef>
          <a:fontRef idx="minor">
            <a:schemeClr val="tx1"/>
          </a:fontRef>
        </p:style>
        <p:txBody>
          <a:bodyPr wrap="none"/>
          <a:lstStyle/>
          <a:p>
            <a:endParaRPr lang="en-US"/>
          </a:p>
        </p:txBody>
      </p:sp>
      <p:sp>
        <p:nvSpPr>
          <p:cNvPr id="54" name="Freeform 171"/>
          <p:cNvSpPr>
            <a:spLocks/>
          </p:cNvSpPr>
          <p:nvPr/>
        </p:nvSpPr>
        <p:spPr bwMode="auto">
          <a:xfrm>
            <a:off x="5475287" y="4484688"/>
            <a:ext cx="2952750" cy="936625"/>
          </a:xfrm>
          <a:custGeom>
            <a:avLst/>
            <a:gdLst/>
            <a:ahLst/>
            <a:cxnLst>
              <a:cxn ang="0">
                <a:pos x="0" y="590"/>
              </a:cxn>
              <a:cxn ang="0">
                <a:pos x="635" y="363"/>
              </a:cxn>
              <a:cxn ang="0">
                <a:pos x="1225" y="318"/>
              </a:cxn>
              <a:cxn ang="0">
                <a:pos x="1860" y="0"/>
              </a:cxn>
            </a:cxnLst>
            <a:rect l="0" t="0" r="r" b="b"/>
            <a:pathLst>
              <a:path w="1860" h="590">
                <a:moveTo>
                  <a:pt x="0" y="590"/>
                </a:moveTo>
                <a:lnTo>
                  <a:pt x="635" y="363"/>
                </a:lnTo>
                <a:lnTo>
                  <a:pt x="1225" y="318"/>
                </a:lnTo>
                <a:lnTo>
                  <a:pt x="1860" y="0"/>
                </a:lnTo>
              </a:path>
            </a:pathLst>
          </a:custGeom>
          <a:ln>
            <a:headEnd type="diamond" w="med" len="med"/>
            <a:tailEnd type="diamond" w="med" len="med"/>
          </a:ln>
        </p:spPr>
        <p:style>
          <a:lnRef idx="3">
            <a:schemeClr val="accent5"/>
          </a:lnRef>
          <a:fillRef idx="0">
            <a:schemeClr val="accent5"/>
          </a:fillRef>
          <a:effectRef idx="2">
            <a:schemeClr val="accent5"/>
          </a:effectRef>
          <a:fontRef idx="minor">
            <a:schemeClr val="tx1"/>
          </a:fontRef>
        </p:style>
        <p:txBody>
          <a:bodyPr wrap="none"/>
          <a:lstStyle/>
          <a:p>
            <a:endParaRPr lang="en-US"/>
          </a:p>
        </p:txBody>
      </p:sp>
      <p:sp>
        <p:nvSpPr>
          <p:cNvPr id="55" name="Text Box 173"/>
          <p:cNvSpPr txBox="1">
            <a:spLocks noChangeArrowheads="1"/>
          </p:cNvSpPr>
          <p:nvPr/>
        </p:nvSpPr>
        <p:spPr bwMode="auto">
          <a:xfrm>
            <a:off x="5116512" y="5646003"/>
            <a:ext cx="3646488" cy="830997"/>
          </a:xfrm>
          <a:prstGeom prst="rect">
            <a:avLst/>
          </a:prstGeom>
          <a:noFill/>
          <a:ln w="9525">
            <a:noFill/>
            <a:miter lim="800000"/>
            <a:headEnd/>
            <a:tailEnd/>
          </a:ln>
          <a:effectLst/>
        </p:spPr>
        <p:txBody>
          <a:bodyPr wrap="square">
            <a:spAutoFit/>
          </a:bodyPr>
          <a:lstStyle/>
          <a:p>
            <a:pPr algn="ctr">
              <a:spcBef>
                <a:spcPct val="50000"/>
              </a:spcBef>
            </a:pPr>
            <a:r>
              <a:rPr lang="fa-IR" b="1" dirty="0">
                <a:solidFill>
                  <a:srgbClr val="009900"/>
                </a:solidFill>
                <a:cs typeface="B Nazanin" pitchFamily="2" charset="-78"/>
              </a:rPr>
              <a:t>دامنه فرايند در حال افزايش، ميانگين فرايند تحت كنترل</a:t>
            </a:r>
            <a:endParaRPr lang="en-US" b="1" dirty="0">
              <a:solidFill>
                <a:srgbClr val="009900"/>
              </a:solidFill>
              <a:cs typeface="B Nazanin" pitchFamily="2" charset="-78"/>
            </a:endParaRPr>
          </a:p>
        </p:txBody>
      </p:sp>
      <p:sp>
        <p:nvSpPr>
          <p:cNvPr id="56" name="Freeform 175"/>
          <p:cNvSpPr>
            <a:spLocks/>
          </p:cNvSpPr>
          <p:nvPr/>
        </p:nvSpPr>
        <p:spPr bwMode="auto">
          <a:xfrm>
            <a:off x="1227137" y="3116263"/>
            <a:ext cx="2879725" cy="936625"/>
          </a:xfrm>
          <a:custGeom>
            <a:avLst/>
            <a:gdLst/>
            <a:ahLst/>
            <a:cxnLst>
              <a:cxn ang="0">
                <a:pos x="0" y="590"/>
              </a:cxn>
              <a:cxn ang="0">
                <a:pos x="544" y="545"/>
              </a:cxn>
              <a:cxn ang="0">
                <a:pos x="1225" y="409"/>
              </a:cxn>
              <a:cxn ang="0">
                <a:pos x="1814" y="0"/>
              </a:cxn>
            </a:cxnLst>
            <a:rect l="0" t="0" r="r" b="b"/>
            <a:pathLst>
              <a:path w="1814" h="590">
                <a:moveTo>
                  <a:pt x="0" y="590"/>
                </a:moveTo>
                <a:lnTo>
                  <a:pt x="544" y="545"/>
                </a:lnTo>
                <a:lnTo>
                  <a:pt x="1225" y="409"/>
                </a:lnTo>
                <a:lnTo>
                  <a:pt x="1814" y="0"/>
                </a:lnTo>
              </a:path>
            </a:pathLst>
          </a:custGeom>
          <a:ln>
            <a:headEnd type="diamond" w="med" len="med"/>
            <a:tailEnd type="diamond" w="med" len="med"/>
          </a:ln>
        </p:spPr>
        <p:style>
          <a:lnRef idx="3">
            <a:schemeClr val="accent5"/>
          </a:lnRef>
          <a:fillRef idx="0">
            <a:schemeClr val="accent5"/>
          </a:fillRef>
          <a:effectRef idx="2">
            <a:schemeClr val="accent5"/>
          </a:effectRef>
          <a:fontRef idx="minor">
            <a:schemeClr val="tx1"/>
          </a:fontRef>
        </p:style>
        <p:txBody>
          <a:bodyPr wrap="none"/>
          <a:lstStyle/>
          <a:p>
            <a:endParaRPr lang="en-US"/>
          </a:p>
        </p:txBody>
      </p:sp>
      <p:sp>
        <p:nvSpPr>
          <p:cNvPr id="57" name="Line 151"/>
          <p:cNvSpPr>
            <a:spLocks noChangeShapeType="1"/>
          </p:cNvSpPr>
          <p:nvPr/>
        </p:nvSpPr>
        <p:spPr bwMode="auto">
          <a:xfrm>
            <a:off x="1295400" y="2590800"/>
            <a:ext cx="3167062" cy="0"/>
          </a:xfrm>
          <a:prstGeom prst="line">
            <a:avLst/>
          </a:prstGeom>
          <a:noFill/>
          <a:ln w="25400">
            <a:solidFill>
              <a:schemeClr val="tx1"/>
            </a:solidFill>
            <a:round/>
            <a:headEnd/>
            <a:tailEnd/>
          </a:ln>
          <a:effectLst>
            <a:outerShdw dist="53882" dir="2700000" algn="ctr" rotWithShape="0">
              <a:srgbClr val="C0C0C0"/>
            </a:outerShdw>
          </a:effectLst>
        </p:spPr>
        <p:txBody>
          <a:bodyPr wrap="none"/>
          <a:lstStyle/>
          <a:p>
            <a:endParaRPr lang="en-US"/>
          </a:p>
        </p:txBody>
      </p:sp>
      <p:sp>
        <p:nvSpPr>
          <p:cNvPr id="58" name="Rectangle 57"/>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قابل اندازه گیری </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(کمٌی / متغیر)</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advTm="0">
    <p:comb dir="vert"/>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30" name="Text Box 38"/>
          <p:cNvSpPr txBox="1">
            <a:spLocks noChangeArrowheads="1"/>
          </p:cNvSpPr>
          <p:nvPr/>
        </p:nvSpPr>
        <p:spPr bwMode="auto">
          <a:xfrm>
            <a:off x="8641373" y="2060575"/>
            <a:ext cx="169985" cy="461665"/>
          </a:xfrm>
          <a:prstGeom prst="rect">
            <a:avLst/>
          </a:prstGeom>
          <a:noFill/>
          <a:ln w="9525">
            <a:noFill/>
            <a:miter lim="800000"/>
            <a:headEnd/>
            <a:tailEnd/>
          </a:ln>
          <a:effectLst>
            <a:outerShdw dist="53882" dir="2700000" algn="ctr" rotWithShape="0">
              <a:srgbClr val="C0C0C0"/>
            </a:outerShdw>
          </a:effectLst>
        </p:spPr>
        <p:txBody>
          <a:bodyPr>
            <a:spAutoFit/>
          </a:bodyPr>
          <a:lstStyle/>
          <a:p>
            <a:pPr>
              <a:spcBef>
                <a:spcPct val="50000"/>
              </a:spcBef>
            </a:pPr>
            <a:endParaRPr lang="en-US"/>
          </a:p>
        </p:txBody>
      </p:sp>
      <p:sp>
        <p:nvSpPr>
          <p:cNvPr id="33831" name="Rectangle 39"/>
          <p:cNvSpPr>
            <a:spLocks noChangeArrowheads="1"/>
          </p:cNvSpPr>
          <p:nvPr/>
        </p:nvSpPr>
        <p:spPr bwMode="auto">
          <a:xfrm>
            <a:off x="76200" y="1752600"/>
            <a:ext cx="8991600" cy="4876800"/>
          </a:xfrm>
          <a:prstGeom prst="rect">
            <a:avLst/>
          </a:prstGeom>
          <a:noFill/>
          <a:ln w="9525" algn="ctr">
            <a:noFill/>
            <a:miter lim="800000"/>
            <a:headEnd/>
            <a:tailEnd/>
          </a:ln>
          <a:effectLst/>
        </p:spPr>
        <p:txBody>
          <a:bodyPr/>
          <a:lstStyle/>
          <a:p>
            <a:pPr marL="533400" indent="-533400" algn="r" rtl="1">
              <a:lnSpc>
                <a:spcPct val="140000"/>
              </a:lnSpc>
              <a:spcBef>
                <a:spcPct val="20000"/>
              </a:spcBef>
              <a:buClr>
                <a:schemeClr val="accent2"/>
              </a:buClr>
              <a:buFont typeface="Wingdings" pitchFamily="2" charset="2"/>
              <a:buAutoNum type="arabicPeriod" startAt="3"/>
            </a:pPr>
            <a:r>
              <a:rPr lang="fa-IR" sz="2200" dirty="0" smtClean="0">
                <a:solidFill>
                  <a:srgbClr val="000000"/>
                </a:solidFill>
                <a:cs typeface="B Nazanin" pitchFamily="2" charset="-78"/>
              </a:rPr>
              <a:t>احتمال عدم کشف تغییر در میانگین (</a:t>
            </a:r>
            <a:r>
              <a:rPr lang="en-US" sz="1600" dirty="0" err="1" smtClean="0">
                <a:ln w="11430"/>
                <a:effectLst>
                  <a:outerShdw blurRad="50800" dist="39000" dir="5460000" algn="tl">
                    <a:srgbClr val="000000">
                      <a:alpha val="38000"/>
                    </a:srgbClr>
                  </a:outerShdw>
                </a:effectLst>
                <a:cs typeface="B Titr" pitchFamily="2" charset="-78"/>
              </a:rPr>
              <a:t>Xbar</a:t>
            </a:r>
            <a:r>
              <a:rPr lang="fa-IR" sz="2200" dirty="0" smtClean="0">
                <a:solidFill>
                  <a:srgbClr val="000000"/>
                </a:solidFill>
                <a:cs typeface="B Nazanin" pitchFamily="2" charset="-78"/>
              </a:rPr>
              <a:t>) بیانگر خطای نوع دوم در این نمودار است. مقادیر مختلف این احتمال بازاء مقادیر مختلف میانگین جدید، منحنی مشخصه عملکرد را تشکیل می دهد.</a:t>
            </a:r>
            <a:endParaRPr lang="fa-IR" sz="2200" dirty="0">
              <a:solidFill>
                <a:srgbClr val="000000"/>
              </a:solidFill>
              <a:cs typeface="B Nazanin" pitchFamily="2" charset="-78"/>
            </a:endParaRPr>
          </a:p>
        </p:txBody>
      </p:sp>
      <p:sp>
        <p:nvSpPr>
          <p:cNvPr id="15"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17" name="Rectangle 2"/>
          <p:cNvSpPr txBox="1">
            <a:spLocks noChangeArrowheads="1"/>
          </p:cNvSpPr>
          <p:nvPr/>
        </p:nvSpPr>
        <p:spPr bwMode="auto">
          <a:xfrm>
            <a:off x="304800" y="990600"/>
            <a:ext cx="8610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rtl="1" eaLnBrk="0" hangingPunct="0">
              <a:defRPr/>
            </a:pPr>
            <a:r>
              <a:rPr lang="fa-IR" sz="2000" u="sng" dirty="0" smtClean="0">
                <a:ln w="11430"/>
                <a:solidFill>
                  <a:srgbClr val="008000"/>
                </a:solidFill>
                <a:effectLst>
                  <a:outerShdw blurRad="50800" dist="39000" dir="5460000" algn="tl">
                    <a:srgbClr val="000000">
                      <a:alpha val="38000"/>
                    </a:srgbClr>
                  </a:outerShdw>
                </a:effectLst>
                <a:cs typeface="B Titr" pitchFamily="2" charset="-78"/>
              </a:rPr>
              <a:t>نمودار کنترل میانگین و دامنه (</a:t>
            </a:r>
            <a:r>
              <a:rPr lang="en-US" sz="2000" u="sng" dirty="0" err="1" smtClean="0">
                <a:ln w="11430"/>
                <a:solidFill>
                  <a:srgbClr val="008000"/>
                </a:solidFill>
                <a:effectLst>
                  <a:outerShdw blurRad="50800" dist="39000" dir="5460000" algn="tl">
                    <a:srgbClr val="000000">
                      <a:alpha val="38000"/>
                    </a:srgbClr>
                  </a:outerShdw>
                </a:effectLst>
                <a:cs typeface="B Titr" pitchFamily="2" charset="-78"/>
              </a:rPr>
              <a:t>Xbar</a:t>
            </a:r>
            <a:r>
              <a:rPr lang="en-US" sz="2000" u="sng" dirty="0" smtClean="0">
                <a:ln w="11430"/>
                <a:solidFill>
                  <a:srgbClr val="008000"/>
                </a:solidFill>
                <a:effectLst>
                  <a:outerShdw blurRad="50800" dist="39000" dir="5460000" algn="tl">
                    <a:srgbClr val="000000">
                      <a:alpha val="38000"/>
                    </a:srgbClr>
                  </a:outerShdw>
                </a:effectLst>
                <a:cs typeface="B Titr" pitchFamily="2" charset="-78"/>
              </a:rPr>
              <a:t>-R</a:t>
            </a:r>
            <a:r>
              <a:rPr lang="fa-IR" sz="2000" u="sng" dirty="0" smtClean="0">
                <a:ln w="11430"/>
                <a:solidFill>
                  <a:srgbClr val="008000"/>
                </a:solidFill>
                <a:effectLst>
                  <a:outerShdw blurRad="50800" dist="39000" dir="5460000" algn="tl">
                    <a:srgbClr val="000000">
                      <a:alpha val="38000"/>
                    </a:srgbClr>
                  </a:outerShdw>
                </a:effectLst>
                <a:cs typeface="B Titr" pitchFamily="2" charset="-78"/>
              </a:rPr>
              <a:t>)</a:t>
            </a:r>
            <a:r>
              <a:rPr lang="en-US" sz="2000" u="sng" dirty="0" smtClean="0">
                <a:ln w="11430"/>
                <a:solidFill>
                  <a:srgbClr val="008000"/>
                </a:solidFill>
                <a:effectLst>
                  <a:outerShdw blurRad="50800" dist="39000" dir="5460000" algn="tl">
                    <a:srgbClr val="000000">
                      <a:alpha val="38000"/>
                    </a:srgbClr>
                  </a:outerShdw>
                </a:effectLst>
                <a:cs typeface="B Titr" pitchFamily="2" charset="-78"/>
              </a:rPr>
              <a:t> </a:t>
            </a:r>
            <a:r>
              <a:rPr lang="fa-IR" sz="2000" u="sng" dirty="0" smtClean="0">
                <a:ln w="11430"/>
                <a:solidFill>
                  <a:srgbClr val="008000"/>
                </a:solidFill>
                <a:effectLst>
                  <a:outerShdw blurRad="50800" dist="39000" dir="5460000" algn="tl">
                    <a:srgbClr val="000000">
                      <a:alpha val="38000"/>
                    </a:srgbClr>
                  </a:outerShdw>
                </a:effectLst>
                <a:cs typeface="B Titr" pitchFamily="2" charset="-78"/>
              </a:rPr>
              <a:t>– </a:t>
            </a:r>
            <a:r>
              <a:rPr lang="fa-IR" sz="1600" u="sng" dirty="0" smtClean="0">
                <a:ln w="11430"/>
                <a:solidFill>
                  <a:srgbClr val="008000"/>
                </a:solidFill>
                <a:effectLst>
                  <a:outerShdw blurRad="50800" dist="39000" dir="5460000" algn="tl">
                    <a:srgbClr val="000000">
                      <a:alpha val="38000"/>
                    </a:srgbClr>
                  </a:outerShdw>
                </a:effectLst>
                <a:cs typeface="B Titr" pitchFamily="2" charset="-78"/>
              </a:rPr>
              <a:t>منحنی مشخصه عملکرد نمودار کنترل</a:t>
            </a:r>
            <a:r>
              <a:rPr lang="fa-IR" sz="2000" u="sng" dirty="0" smtClean="0">
                <a:ln w="11430"/>
                <a:solidFill>
                  <a:srgbClr val="008000"/>
                </a:solidFill>
                <a:effectLst>
                  <a:outerShdw blurRad="50800" dist="39000" dir="5460000" algn="tl">
                    <a:srgbClr val="000000">
                      <a:alpha val="38000"/>
                    </a:srgbClr>
                  </a:outerShdw>
                </a:effectLst>
                <a:cs typeface="B Titr" pitchFamily="2" charset="-78"/>
              </a:rPr>
              <a:t> </a:t>
            </a:r>
            <a:r>
              <a:rPr lang="en-US" sz="2000" u="sng" dirty="0" err="1" smtClean="0">
                <a:ln w="11430"/>
                <a:solidFill>
                  <a:srgbClr val="008000"/>
                </a:solidFill>
                <a:effectLst>
                  <a:outerShdw blurRad="50800" dist="39000" dir="5460000" algn="tl">
                    <a:srgbClr val="000000">
                      <a:alpha val="38000"/>
                    </a:srgbClr>
                  </a:outerShdw>
                </a:effectLst>
                <a:cs typeface="B Titr" pitchFamily="2" charset="-78"/>
              </a:rPr>
              <a:t>Xbar</a:t>
            </a:r>
            <a:endParaRPr lang="en-US" sz="2000"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22" name="Rectangle 21"/>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قابل اندازه گیری </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(کمٌی / متغیر)</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25293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52936" name="Picture 8"/>
          <p:cNvPicPr>
            <a:picLocks noChangeAspect="1" noChangeArrowheads="1"/>
          </p:cNvPicPr>
          <p:nvPr/>
        </p:nvPicPr>
        <p:blipFill>
          <a:blip r:embed="rId2"/>
          <a:srcRect/>
          <a:stretch>
            <a:fillRect/>
          </a:stretch>
        </p:blipFill>
        <p:spPr bwMode="auto">
          <a:xfrm>
            <a:off x="1371600" y="2743200"/>
            <a:ext cx="3810000" cy="3981804"/>
          </a:xfrm>
          <a:prstGeom prst="rect">
            <a:avLst/>
          </a:prstGeom>
          <a:noFill/>
          <a:ln w="9525">
            <a:noFill/>
            <a:miter lim="800000"/>
            <a:headEnd/>
            <a:tailEnd/>
          </a:ln>
          <a:effectLst/>
        </p:spPr>
      </p:pic>
    </p:spTree>
  </p:cSld>
  <p:clrMapOvr>
    <a:masterClrMapping/>
  </p:clrMapOvr>
  <p:transition spd="slow" advTm="0">
    <p:comb dir="vert"/>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86" name="Rectangle 10"/>
          <p:cNvSpPr>
            <a:spLocks noChangeArrowheads="1"/>
          </p:cNvSpPr>
          <p:nvPr/>
        </p:nvSpPr>
        <p:spPr bwMode="auto">
          <a:xfrm>
            <a:off x="3633216" y="1712913"/>
            <a:ext cx="5434701" cy="3240087"/>
          </a:xfrm>
          <a:prstGeom prst="rect">
            <a:avLst/>
          </a:prstGeom>
          <a:noFill/>
          <a:ln w="9525">
            <a:noFill/>
            <a:miter lim="800000"/>
            <a:headEnd/>
            <a:tailEnd/>
          </a:ln>
          <a:effectLst/>
        </p:spPr>
        <p:txBody>
          <a:bodyPr/>
          <a:lstStyle/>
          <a:p>
            <a:pPr marL="609600" indent="-609600" algn="r" rtl="1">
              <a:spcBef>
                <a:spcPct val="20000"/>
              </a:spcBef>
              <a:buClr>
                <a:schemeClr val="accent2"/>
              </a:buClr>
              <a:buFont typeface="Wingdings" pitchFamily="2" charset="2"/>
              <a:buAutoNum type="arabicPeriod"/>
            </a:pPr>
            <a:r>
              <a:rPr lang="fa-IR" sz="2400" dirty="0">
                <a:solidFill>
                  <a:srgbClr val="000000"/>
                </a:solidFill>
                <a:cs typeface="B Nazanin" pitchFamily="2" charset="-78"/>
              </a:rPr>
              <a:t>داده ها ي جمع آوري شده از مشخصه </a:t>
            </a:r>
            <a:r>
              <a:rPr lang="fa-IR" sz="2400" dirty="0" smtClean="0">
                <a:solidFill>
                  <a:srgbClr val="000000"/>
                </a:solidFill>
                <a:cs typeface="B Nazanin" pitchFamily="2" charset="-78"/>
              </a:rPr>
              <a:t>كيفي مورد </a:t>
            </a:r>
            <a:r>
              <a:rPr lang="fa-IR" sz="2400" dirty="0">
                <a:solidFill>
                  <a:srgbClr val="000000"/>
                </a:solidFill>
                <a:cs typeface="B Nazanin" pitchFamily="2" charset="-78"/>
              </a:rPr>
              <a:t>نظر </a:t>
            </a:r>
            <a:r>
              <a:rPr lang="fa-IR" sz="2400" dirty="0" smtClean="0">
                <a:solidFill>
                  <a:srgbClr val="000000"/>
                </a:solidFill>
                <a:cs typeface="B Nazanin" pitchFamily="2" charset="-78"/>
              </a:rPr>
              <a:t>را بصورت </a:t>
            </a:r>
            <a:r>
              <a:rPr lang="fa-IR" sz="2400" dirty="0">
                <a:solidFill>
                  <a:srgbClr val="000000"/>
                </a:solidFill>
                <a:cs typeface="B Nazanin" pitchFamily="2" charset="-78"/>
              </a:rPr>
              <a:t>مرتب دريك ستون وارد مي كنيم.</a:t>
            </a:r>
          </a:p>
          <a:p>
            <a:pPr marL="609600" indent="-609600" algn="r" rtl="1">
              <a:spcBef>
                <a:spcPct val="20000"/>
              </a:spcBef>
              <a:buClr>
                <a:schemeClr val="accent2"/>
              </a:buClr>
              <a:buFont typeface="Wingdings" pitchFamily="2" charset="2"/>
              <a:buAutoNum type="arabicPeriod" startAt="2"/>
            </a:pPr>
            <a:r>
              <a:rPr lang="fa-IR" sz="2400" dirty="0" smtClean="0">
                <a:solidFill>
                  <a:srgbClr val="000000"/>
                </a:solidFill>
                <a:cs typeface="B Nazanin" pitchFamily="2" charset="-78"/>
              </a:rPr>
              <a:t>سپس </a:t>
            </a:r>
            <a:r>
              <a:rPr lang="fa-IR" sz="2400" dirty="0">
                <a:solidFill>
                  <a:srgbClr val="000000"/>
                </a:solidFill>
                <a:cs typeface="B Nazanin" pitchFamily="2" charset="-78"/>
              </a:rPr>
              <a:t>بصورت ذيل عمل مي كنيم :</a:t>
            </a:r>
          </a:p>
          <a:p>
            <a:pPr marL="609600" indent="-609600" algn="r" rtl="1">
              <a:spcBef>
                <a:spcPct val="20000"/>
              </a:spcBef>
              <a:buClr>
                <a:schemeClr val="accent2"/>
              </a:buClr>
              <a:buFont typeface="Wingdings" pitchFamily="2" charset="2"/>
              <a:buNone/>
            </a:pPr>
            <a:endParaRPr lang="fa-IR" sz="2400" dirty="0">
              <a:solidFill>
                <a:srgbClr val="000000"/>
              </a:solidFill>
              <a:cs typeface="B Nazanin" pitchFamily="2" charset="-78"/>
            </a:endParaRPr>
          </a:p>
          <a:p>
            <a:pPr marL="609600" indent="-609600" algn="r" rtl="1">
              <a:spcBef>
                <a:spcPct val="20000"/>
              </a:spcBef>
              <a:buClr>
                <a:srgbClr val="FF0000"/>
              </a:buClr>
              <a:buFont typeface="Wingdings" pitchFamily="2" charset="2"/>
              <a:buChar char="ü"/>
            </a:pPr>
            <a:r>
              <a:rPr lang="fa-IR" sz="2400" b="1" dirty="0" smtClean="0">
                <a:solidFill>
                  <a:srgbClr val="000000"/>
                </a:solidFill>
                <a:latin typeface="Arial" charset="0"/>
                <a:cs typeface="B Nazanin" pitchFamily="2" charset="-78"/>
              </a:rPr>
              <a:t>در منوی</a:t>
            </a:r>
            <a:r>
              <a:rPr lang="en-US" sz="1800" b="1" dirty="0" smtClean="0">
                <a:solidFill>
                  <a:srgbClr val="000000"/>
                </a:solidFill>
                <a:latin typeface="Arial" charset="0"/>
                <a:cs typeface="B Nazanin" pitchFamily="2" charset="-78"/>
              </a:rPr>
              <a:t>STAT</a:t>
            </a:r>
            <a:r>
              <a:rPr lang="en-US" sz="2400" b="1" dirty="0" smtClean="0">
                <a:solidFill>
                  <a:srgbClr val="000000"/>
                </a:solidFill>
                <a:latin typeface="Arial" charset="0"/>
                <a:cs typeface="B Nazanin" pitchFamily="2" charset="-78"/>
              </a:rPr>
              <a:t>  </a:t>
            </a:r>
            <a:endParaRPr lang="en-US" sz="2400" b="1" dirty="0">
              <a:solidFill>
                <a:srgbClr val="000000"/>
              </a:solidFill>
              <a:latin typeface="Arial" charset="0"/>
              <a:cs typeface="B Nazanin" pitchFamily="2" charset="-78"/>
            </a:endParaRPr>
          </a:p>
          <a:p>
            <a:pPr marL="990600" lvl="1" indent="-533400" algn="r" rtl="1">
              <a:spcBef>
                <a:spcPct val="20000"/>
              </a:spcBef>
              <a:buClr>
                <a:srgbClr val="FF0000"/>
              </a:buClr>
              <a:buSzPct val="55000"/>
              <a:buFont typeface="Wingdings" pitchFamily="2" charset="2"/>
              <a:buChar char="ü"/>
            </a:pPr>
            <a:r>
              <a:rPr lang="fa-IR" sz="2000" b="1" dirty="0" smtClean="0">
                <a:solidFill>
                  <a:srgbClr val="000000"/>
                </a:solidFill>
                <a:latin typeface="Arial" charset="0"/>
                <a:cs typeface="B Nazanin" pitchFamily="2" charset="-78"/>
              </a:rPr>
              <a:t>زیر منوی </a:t>
            </a:r>
            <a:r>
              <a:rPr lang="en-US" sz="1800" b="1" dirty="0" smtClean="0">
                <a:solidFill>
                  <a:srgbClr val="000000"/>
                </a:solidFill>
                <a:latin typeface="Arial" charset="0"/>
                <a:cs typeface="B Nazanin" pitchFamily="2" charset="-78"/>
              </a:rPr>
              <a:t>CONTROL CHART</a:t>
            </a:r>
            <a:endParaRPr lang="en-US" sz="1800" dirty="0">
              <a:solidFill>
                <a:srgbClr val="000000"/>
              </a:solidFill>
              <a:cs typeface="B Nazanin" pitchFamily="2" charset="-78"/>
            </a:endParaRPr>
          </a:p>
          <a:p>
            <a:pPr marL="1314450" lvl="2" indent="-457200" algn="r" rtl="1">
              <a:spcBef>
                <a:spcPct val="20000"/>
              </a:spcBef>
              <a:buClr>
                <a:srgbClr val="FF0000"/>
              </a:buClr>
              <a:buSzPct val="65000"/>
              <a:buFont typeface="Wingdings" pitchFamily="2" charset="2"/>
              <a:buChar char="ü"/>
            </a:pPr>
            <a:r>
              <a:rPr lang="fa-IR" sz="1800" b="1" dirty="0" smtClean="0">
                <a:solidFill>
                  <a:srgbClr val="000000"/>
                </a:solidFill>
                <a:latin typeface="Arial" charset="0"/>
                <a:cs typeface="B Nazanin" pitchFamily="2" charset="-78"/>
              </a:rPr>
              <a:t>و گزینه </a:t>
            </a:r>
            <a:r>
              <a:rPr lang="en-US" sz="1800" b="1" dirty="0" err="1" smtClean="0">
                <a:solidFill>
                  <a:srgbClr val="000000"/>
                </a:solidFill>
                <a:latin typeface="Arial" charset="0"/>
                <a:cs typeface="B Nazanin" pitchFamily="2" charset="-78"/>
              </a:rPr>
              <a:t>Xbar</a:t>
            </a:r>
            <a:r>
              <a:rPr lang="en-US" sz="1800" b="1" dirty="0" smtClean="0">
                <a:solidFill>
                  <a:srgbClr val="000000"/>
                </a:solidFill>
                <a:latin typeface="Arial" charset="0"/>
                <a:cs typeface="B Nazanin" pitchFamily="2" charset="-78"/>
              </a:rPr>
              <a:t>-R</a:t>
            </a:r>
            <a:r>
              <a:rPr lang="fa-IR" sz="1800" b="1" dirty="0" smtClean="0">
                <a:solidFill>
                  <a:srgbClr val="000000"/>
                </a:solidFill>
                <a:latin typeface="Arial" charset="0"/>
                <a:cs typeface="B Nazanin" pitchFamily="2" charset="-78"/>
              </a:rPr>
              <a:t>  </a:t>
            </a:r>
            <a:r>
              <a:rPr lang="fa-IR" sz="2400" dirty="0" smtClean="0">
                <a:solidFill>
                  <a:srgbClr val="000000"/>
                </a:solidFill>
                <a:cs typeface="B Nazanin" pitchFamily="2" charset="-78"/>
              </a:rPr>
              <a:t>را </a:t>
            </a:r>
            <a:r>
              <a:rPr lang="fa-IR" sz="2400" dirty="0">
                <a:solidFill>
                  <a:srgbClr val="000000"/>
                </a:solidFill>
                <a:cs typeface="B Nazanin" pitchFamily="2" charset="-78"/>
              </a:rPr>
              <a:t>انتخاب مي </a:t>
            </a:r>
            <a:r>
              <a:rPr lang="fa-IR" sz="2400" dirty="0" smtClean="0">
                <a:solidFill>
                  <a:srgbClr val="000000"/>
                </a:solidFill>
                <a:cs typeface="B Nazanin" pitchFamily="2" charset="-78"/>
              </a:rPr>
              <a:t>كنيم.</a:t>
            </a:r>
            <a:r>
              <a:rPr lang="fa-IR" sz="1800" b="1" dirty="0" smtClean="0">
                <a:solidFill>
                  <a:srgbClr val="000000"/>
                </a:solidFill>
                <a:latin typeface="Arial" charset="0"/>
                <a:cs typeface="B Nazanin" pitchFamily="2" charset="-78"/>
              </a:rPr>
              <a:t>     </a:t>
            </a:r>
            <a:endParaRPr lang="fa-IR" sz="1800" b="1" dirty="0">
              <a:solidFill>
                <a:srgbClr val="000000"/>
              </a:solidFill>
              <a:latin typeface="Arial" charset="0"/>
              <a:cs typeface="B Nazanin" pitchFamily="2" charset="-78"/>
            </a:endParaRPr>
          </a:p>
        </p:txBody>
      </p:sp>
      <p:pic>
        <p:nvPicPr>
          <p:cNvPr id="178189" name="Picture 13" descr="X12"/>
          <p:cNvPicPr>
            <a:picLocks noChangeAspect="1" noChangeArrowheads="1"/>
          </p:cNvPicPr>
          <p:nvPr/>
        </p:nvPicPr>
        <p:blipFill>
          <a:blip r:embed="rId2"/>
          <a:srcRect/>
          <a:stretch>
            <a:fillRect/>
          </a:stretch>
        </p:blipFill>
        <p:spPr bwMode="auto">
          <a:xfrm>
            <a:off x="152400" y="1524000"/>
            <a:ext cx="3657600" cy="5247286"/>
          </a:xfrm>
          <a:prstGeom prst="rect">
            <a:avLst/>
          </a:prstGeom>
          <a:noFill/>
          <a:ln w="9525">
            <a:noFill/>
            <a:miter lim="800000"/>
            <a:headEnd/>
            <a:tailEnd/>
          </a:ln>
        </p:spPr>
      </p:pic>
      <p:sp>
        <p:nvSpPr>
          <p:cNvPr id="6"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8" name="Rectangle 2"/>
          <p:cNvSpPr txBox="1">
            <a:spLocks noChangeArrowheads="1"/>
          </p:cNvSpPr>
          <p:nvPr/>
        </p:nvSpPr>
        <p:spPr bwMode="auto">
          <a:xfrm>
            <a:off x="152400" y="990600"/>
            <a:ext cx="89154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sz="2000"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میانگین و دامنه (</a:t>
            </a:r>
            <a:r>
              <a:rPr lang="en-US" sz="2000" b="1" u="sng" dirty="0" err="1" smtClean="0">
                <a:ln w="11430"/>
                <a:solidFill>
                  <a:srgbClr val="008000"/>
                </a:solidFill>
                <a:effectLst>
                  <a:outerShdw blurRad="50800" dist="39000" dir="5460000" algn="tl">
                    <a:srgbClr val="000000">
                      <a:alpha val="38000"/>
                    </a:srgbClr>
                  </a:outerShdw>
                </a:effectLst>
                <a:cs typeface="B Titr" pitchFamily="2" charset="-78"/>
              </a:rPr>
              <a:t>Xbar</a:t>
            </a:r>
            <a:r>
              <a:rPr lang="en-US" sz="2000" b="1" u="sng" dirty="0" smtClean="0">
                <a:ln w="11430"/>
                <a:solidFill>
                  <a:srgbClr val="008000"/>
                </a:solidFill>
                <a:effectLst>
                  <a:outerShdw blurRad="50800" dist="39000" dir="5460000" algn="tl">
                    <a:srgbClr val="000000">
                      <a:alpha val="38000"/>
                    </a:srgbClr>
                  </a:outerShdw>
                </a:effectLst>
                <a:cs typeface="B Titr" pitchFamily="2" charset="-78"/>
              </a:rPr>
              <a:t>-R</a:t>
            </a:r>
            <a:r>
              <a:rPr lang="fa-IR" sz="2000" b="1" u="sng" dirty="0" smtClean="0">
                <a:ln w="11430"/>
                <a:solidFill>
                  <a:srgbClr val="008000"/>
                </a:solidFill>
                <a:effectLst>
                  <a:outerShdw blurRad="50800" dist="39000" dir="5460000" algn="tl">
                    <a:srgbClr val="000000">
                      <a:alpha val="38000"/>
                    </a:srgbClr>
                  </a:outerShdw>
                </a:effectLst>
                <a:cs typeface="B Titr" pitchFamily="2" charset="-78"/>
              </a:rPr>
              <a:t>)</a:t>
            </a:r>
            <a:r>
              <a:rPr lang="en-US" sz="2000"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sz="2000" b="1" u="sng" dirty="0" smtClean="0">
                <a:ln w="11430"/>
                <a:solidFill>
                  <a:srgbClr val="008000"/>
                </a:solidFill>
                <a:effectLst>
                  <a:outerShdw blurRad="50800" dist="39000" dir="5460000" algn="tl">
                    <a:srgbClr val="000000">
                      <a:alpha val="38000"/>
                    </a:srgbClr>
                  </a:outerShdw>
                </a:effectLst>
                <a:cs typeface="B Titr" pitchFamily="2" charset="-78"/>
              </a:rPr>
              <a:t>– رسم در </a:t>
            </a:r>
            <a:r>
              <a:rPr lang="en-US" sz="2000" b="1" u="sng" dirty="0" smtClean="0">
                <a:ln w="11430"/>
                <a:solidFill>
                  <a:srgbClr val="008000"/>
                </a:solidFill>
                <a:effectLst>
                  <a:outerShdw blurRad="50800" dist="39000" dir="5460000" algn="tl">
                    <a:srgbClr val="000000">
                      <a:alpha val="38000"/>
                    </a:srgbClr>
                  </a:outerShdw>
                </a:effectLst>
                <a:cs typeface="B Titr" pitchFamily="2" charset="-78"/>
              </a:rPr>
              <a:t>MINITAB</a:t>
            </a:r>
            <a:endParaRPr lang="en-US" sz="2000"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9" name="Rectangle 8"/>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قابل اندازه گیری </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(کمٌی / متغیر)</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advTm="0">
    <p:comb dir="vert"/>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2" name="Rectangle 4"/>
          <p:cNvSpPr>
            <a:spLocks noChangeArrowheads="1"/>
          </p:cNvSpPr>
          <p:nvPr/>
        </p:nvSpPr>
        <p:spPr bwMode="auto">
          <a:xfrm>
            <a:off x="48768" y="2060575"/>
            <a:ext cx="9095232" cy="4492625"/>
          </a:xfrm>
          <a:prstGeom prst="rect">
            <a:avLst/>
          </a:prstGeom>
          <a:noFill/>
          <a:ln w="9525" algn="ctr">
            <a:noFill/>
            <a:miter lim="800000"/>
            <a:headEnd/>
            <a:tailEnd/>
          </a:ln>
          <a:effectLst/>
        </p:spPr>
        <p:txBody>
          <a:bodyPr/>
          <a:lstStyle/>
          <a:p>
            <a:pPr marL="533400" indent="-533400" algn="r" rtl="1">
              <a:lnSpc>
                <a:spcPct val="150000"/>
              </a:lnSpc>
              <a:spcBef>
                <a:spcPct val="20000"/>
              </a:spcBef>
              <a:buClr>
                <a:schemeClr val="accent2"/>
              </a:buClr>
              <a:buFont typeface="Wingdings" pitchFamily="2" charset="2"/>
              <a:buAutoNum type="arabicPeriod" startAt="3"/>
            </a:pPr>
            <a:r>
              <a:rPr lang="fa-IR" sz="1800" dirty="0">
                <a:solidFill>
                  <a:srgbClr val="000000"/>
                </a:solidFill>
                <a:cs typeface="B Nazanin" pitchFamily="2" charset="-78"/>
              </a:rPr>
              <a:t>پنجره </a:t>
            </a:r>
            <a:r>
              <a:rPr lang="en-US" sz="1400" b="1" dirty="0" err="1" smtClean="0">
                <a:solidFill>
                  <a:srgbClr val="000000"/>
                </a:solidFill>
                <a:latin typeface="Arial" charset="0"/>
                <a:cs typeface="B Nazanin" pitchFamily="2" charset="-78"/>
              </a:rPr>
              <a:t>Xbar</a:t>
            </a:r>
            <a:r>
              <a:rPr lang="en-US" sz="1400" b="1" dirty="0" smtClean="0">
                <a:solidFill>
                  <a:srgbClr val="000000"/>
                </a:solidFill>
                <a:latin typeface="Arial" charset="0"/>
                <a:cs typeface="B Nazanin" pitchFamily="2" charset="-78"/>
              </a:rPr>
              <a:t>-R CHART</a:t>
            </a:r>
            <a:r>
              <a:rPr lang="fa-IR" sz="1400" b="1" dirty="0" smtClean="0">
                <a:solidFill>
                  <a:srgbClr val="000000"/>
                </a:solidFill>
                <a:latin typeface="Arial" charset="0"/>
                <a:cs typeface="B Nazanin" pitchFamily="2" charset="-78"/>
              </a:rPr>
              <a:t> </a:t>
            </a:r>
            <a:r>
              <a:rPr lang="fa-IR" sz="1800" dirty="0" smtClean="0">
                <a:solidFill>
                  <a:srgbClr val="000000"/>
                </a:solidFill>
                <a:cs typeface="B Nazanin" pitchFamily="2" charset="-78"/>
              </a:rPr>
              <a:t>به شكل </a:t>
            </a:r>
          </a:p>
          <a:p>
            <a:pPr marL="990600" lvl="1" indent="-533400" algn="r" rtl="1">
              <a:lnSpc>
                <a:spcPct val="150000"/>
              </a:lnSpc>
              <a:spcBef>
                <a:spcPct val="20000"/>
              </a:spcBef>
              <a:buClr>
                <a:schemeClr val="accent2"/>
              </a:buClr>
            </a:pPr>
            <a:r>
              <a:rPr lang="fa-IR" sz="1800" dirty="0" smtClean="0">
                <a:solidFill>
                  <a:srgbClr val="000000"/>
                </a:solidFill>
                <a:cs typeface="B Nazanin" pitchFamily="2" charset="-78"/>
              </a:rPr>
              <a:t>ذيل قابل مشاهد است:</a:t>
            </a:r>
          </a:p>
          <a:p>
            <a:pPr marL="533400" indent="-533400" algn="r" rtl="1">
              <a:lnSpc>
                <a:spcPct val="150000"/>
              </a:lnSpc>
              <a:spcBef>
                <a:spcPct val="20000"/>
              </a:spcBef>
              <a:buClr>
                <a:schemeClr val="accent2"/>
              </a:buClr>
              <a:buFont typeface="Wingdings" pitchFamily="2" charset="2"/>
              <a:buAutoNum type="arabicPeriod" startAt="3"/>
            </a:pPr>
            <a:r>
              <a:rPr lang="fa-IR" sz="1800" dirty="0" smtClean="0">
                <a:solidFill>
                  <a:srgbClr val="000000"/>
                </a:solidFill>
                <a:cs typeface="B Nazanin" pitchFamily="2" charset="-78"/>
              </a:rPr>
              <a:t>درقسمت </a:t>
            </a:r>
            <a:r>
              <a:rPr lang="en-US" sz="1400" b="1" dirty="0">
                <a:solidFill>
                  <a:srgbClr val="000000"/>
                </a:solidFill>
                <a:latin typeface="Arial" charset="0"/>
                <a:cs typeface="B Nazanin" pitchFamily="2" charset="-78"/>
              </a:rPr>
              <a:t>SINGLE COLUMN</a:t>
            </a:r>
            <a:r>
              <a:rPr lang="en-US" sz="1400" dirty="0">
                <a:solidFill>
                  <a:srgbClr val="000000"/>
                </a:solidFill>
                <a:cs typeface="B Nazanin" pitchFamily="2" charset="-78"/>
              </a:rPr>
              <a:t> </a:t>
            </a:r>
            <a:r>
              <a:rPr lang="fa-IR" sz="1400" dirty="0">
                <a:solidFill>
                  <a:srgbClr val="000000"/>
                </a:solidFill>
                <a:cs typeface="B Nazanin" pitchFamily="2" charset="-78"/>
              </a:rPr>
              <a:t> </a:t>
            </a:r>
            <a:r>
              <a:rPr lang="fa-IR" sz="1800" dirty="0" smtClean="0">
                <a:solidFill>
                  <a:srgbClr val="000000"/>
                </a:solidFill>
                <a:cs typeface="B Nazanin" pitchFamily="2" charset="-78"/>
              </a:rPr>
              <a:t>ستون</a:t>
            </a:r>
          </a:p>
          <a:p>
            <a:pPr marL="533400" indent="-533400" algn="r" rtl="1">
              <a:lnSpc>
                <a:spcPct val="150000"/>
              </a:lnSpc>
              <a:spcBef>
                <a:spcPct val="20000"/>
              </a:spcBef>
              <a:buClr>
                <a:schemeClr val="accent2"/>
              </a:buClr>
            </a:pPr>
            <a:r>
              <a:rPr lang="fa-IR" sz="1800" dirty="0" smtClean="0">
                <a:solidFill>
                  <a:srgbClr val="000000"/>
                </a:solidFill>
                <a:cs typeface="B Nazanin" pitchFamily="2" charset="-78"/>
              </a:rPr>
              <a:t>	 </a:t>
            </a:r>
            <a:r>
              <a:rPr lang="fa-IR" sz="1800" dirty="0">
                <a:solidFill>
                  <a:srgbClr val="000000"/>
                </a:solidFill>
                <a:cs typeface="B Nazanin" pitchFamily="2" charset="-78"/>
              </a:rPr>
              <a:t>داده هاي مشخصه كيفي  را </a:t>
            </a:r>
            <a:r>
              <a:rPr lang="fa-IR" sz="1800" dirty="0" smtClean="0">
                <a:solidFill>
                  <a:srgbClr val="000000"/>
                </a:solidFill>
                <a:cs typeface="B Nazanin" pitchFamily="2" charset="-78"/>
              </a:rPr>
              <a:t>وارد ميكنيم </a:t>
            </a:r>
          </a:p>
          <a:p>
            <a:pPr marL="533400" indent="-533400" algn="r" rtl="1">
              <a:lnSpc>
                <a:spcPct val="150000"/>
              </a:lnSpc>
              <a:spcBef>
                <a:spcPct val="20000"/>
              </a:spcBef>
              <a:buClr>
                <a:schemeClr val="accent2"/>
              </a:buClr>
              <a:buFont typeface="Wingdings" pitchFamily="2" charset="2"/>
              <a:buAutoNum type="arabicPeriod" startAt="5"/>
            </a:pPr>
            <a:r>
              <a:rPr lang="fa-IR" sz="1800" dirty="0" smtClean="0">
                <a:solidFill>
                  <a:srgbClr val="000000"/>
                </a:solidFill>
                <a:cs typeface="B Nazanin" pitchFamily="2" charset="-78"/>
              </a:rPr>
              <a:t>درقسمت </a:t>
            </a:r>
            <a:r>
              <a:rPr lang="en-US" sz="1400" b="1" dirty="0">
                <a:solidFill>
                  <a:srgbClr val="000000"/>
                </a:solidFill>
                <a:latin typeface="Arial" charset="0"/>
                <a:cs typeface="B Nazanin" pitchFamily="2" charset="-78"/>
              </a:rPr>
              <a:t>SUBGROUP </a:t>
            </a:r>
            <a:r>
              <a:rPr lang="en-US" sz="1400" b="1" dirty="0" smtClean="0">
                <a:solidFill>
                  <a:srgbClr val="000000"/>
                </a:solidFill>
                <a:latin typeface="Arial" charset="0"/>
                <a:cs typeface="B Nazanin" pitchFamily="2" charset="-78"/>
              </a:rPr>
              <a:t>SIZE</a:t>
            </a:r>
            <a:r>
              <a:rPr lang="fa-IR" sz="1800" dirty="0" smtClean="0">
                <a:solidFill>
                  <a:srgbClr val="000000"/>
                </a:solidFill>
                <a:cs typeface="B Nazanin" pitchFamily="2" charset="-78"/>
              </a:rPr>
              <a:t>	تعداد</a:t>
            </a:r>
          </a:p>
          <a:p>
            <a:pPr marL="533400" indent="-533400" algn="r" rtl="1">
              <a:lnSpc>
                <a:spcPct val="150000"/>
              </a:lnSpc>
              <a:spcBef>
                <a:spcPct val="20000"/>
              </a:spcBef>
              <a:buClr>
                <a:schemeClr val="accent2"/>
              </a:buClr>
            </a:pPr>
            <a:r>
              <a:rPr lang="fa-IR" sz="1800" dirty="0" smtClean="0">
                <a:solidFill>
                  <a:srgbClr val="000000"/>
                </a:solidFill>
                <a:cs typeface="B Nazanin" pitchFamily="2" charset="-78"/>
              </a:rPr>
              <a:t>	 نمونه ها را در هر بار نمونه گيري را </a:t>
            </a:r>
          </a:p>
          <a:p>
            <a:pPr marL="533400" indent="-533400" algn="r" rtl="1">
              <a:lnSpc>
                <a:spcPct val="150000"/>
              </a:lnSpc>
              <a:spcBef>
                <a:spcPct val="20000"/>
              </a:spcBef>
              <a:buClr>
                <a:schemeClr val="accent2"/>
              </a:buClr>
            </a:pPr>
            <a:r>
              <a:rPr lang="fa-IR" sz="1800" dirty="0" smtClean="0">
                <a:solidFill>
                  <a:srgbClr val="000000"/>
                </a:solidFill>
                <a:cs typeface="B Nazanin" pitchFamily="2" charset="-78"/>
              </a:rPr>
              <a:t>	وارد مي كنيم .</a:t>
            </a:r>
          </a:p>
          <a:p>
            <a:pPr marL="533400" indent="-533400" algn="r" rtl="1">
              <a:lnSpc>
                <a:spcPct val="150000"/>
              </a:lnSpc>
              <a:spcBef>
                <a:spcPct val="20000"/>
              </a:spcBef>
              <a:buClr>
                <a:schemeClr val="accent2"/>
              </a:buClr>
              <a:buFont typeface="Wingdings" pitchFamily="2" charset="2"/>
              <a:buAutoNum type="arabicPeriod" startAt="5"/>
            </a:pPr>
            <a:r>
              <a:rPr lang="fa-IR" sz="1800" dirty="0" smtClean="0">
                <a:solidFill>
                  <a:srgbClr val="000000"/>
                </a:solidFill>
                <a:cs typeface="B Nazanin" pitchFamily="2" charset="-78"/>
              </a:rPr>
              <a:t>نتيجه به شكل اسلايد بعدي قابل مشاهده است.</a:t>
            </a:r>
          </a:p>
          <a:p>
            <a:pPr marL="533400" indent="-533400" algn="r" rtl="1">
              <a:lnSpc>
                <a:spcPct val="150000"/>
              </a:lnSpc>
              <a:spcBef>
                <a:spcPts val="1800"/>
              </a:spcBef>
              <a:spcAft>
                <a:spcPts val="600"/>
              </a:spcAft>
              <a:buClr>
                <a:srgbClr val="FF0000"/>
              </a:buClr>
              <a:buFont typeface="Wingdings" pitchFamily="2" charset="2"/>
              <a:buChar char="ü"/>
            </a:pPr>
            <a:r>
              <a:rPr lang="fa-IR" sz="1800" dirty="0" smtClean="0">
                <a:solidFill>
                  <a:srgbClr val="000000"/>
                </a:solidFill>
                <a:cs typeface="B Nazanin" pitchFamily="2" charset="-78"/>
              </a:rPr>
              <a:t>درقسمت </a:t>
            </a:r>
            <a:r>
              <a:rPr lang="en-US" sz="1800" b="1" dirty="0">
                <a:solidFill>
                  <a:srgbClr val="000000"/>
                </a:solidFill>
                <a:latin typeface="Arial" charset="0"/>
                <a:cs typeface="B Nazanin" pitchFamily="2" charset="-78"/>
              </a:rPr>
              <a:t>TESTS </a:t>
            </a:r>
            <a:r>
              <a:rPr lang="fa-IR" sz="1800" dirty="0">
                <a:solidFill>
                  <a:srgbClr val="000000"/>
                </a:solidFill>
                <a:cs typeface="B Nazanin" pitchFamily="2" charset="-78"/>
              </a:rPr>
              <a:t>مي توانيد تست هايي كه مي خواهيدبروي نمودار كنترل شما انجام شودانتخاب </a:t>
            </a:r>
            <a:r>
              <a:rPr lang="fa-IR" sz="1800" dirty="0" smtClean="0">
                <a:solidFill>
                  <a:srgbClr val="000000"/>
                </a:solidFill>
                <a:cs typeface="B Nazanin" pitchFamily="2" charset="-78"/>
              </a:rPr>
              <a:t>كنيد.</a:t>
            </a:r>
            <a:endParaRPr lang="en-US" sz="1800" b="1" dirty="0">
              <a:solidFill>
                <a:srgbClr val="000000"/>
              </a:solidFill>
              <a:latin typeface="Arial" charset="0"/>
              <a:cs typeface="B Nazanin" pitchFamily="2" charset="-78"/>
            </a:endParaRPr>
          </a:p>
        </p:txBody>
      </p:sp>
      <p:pic>
        <p:nvPicPr>
          <p:cNvPr id="329738" name="Picture 10" descr="X13"/>
          <p:cNvPicPr>
            <a:picLocks noChangeAspect="1" noChangeArrowheads="1"/>
          </p:cNvPicPr>
          <p:nvPr/>
        </p:nvPicPr>
        <p:blipFill>
          <a:blip r:embed="rId2"/>
          <a:srcRect/>
          <a:stretch>
            <a:fillRect/>
          </a:stretch>
        </p:blipFill>
        <p:spPr bwMode="auto">
          <a:xfrm>
            <a:off x="12933" y="1600200"/>
            <a:ext cx="5656347" cy="3657600"/>
          </a:xfrm>
          <a:prstGeom prst="rect">
            <a:avLst/>
          </a:prstGeom>
          <a:noFill/>
          <a:ln w="9525">
            <a:noFill/>
            <a:miter lim="800000"/>
            <a:headEnd/>
            <a:tailEnd/>
          </a:ln>
        </p:spPr>
      </p:pic>
      <p:sp>
        <p:nvSpPr>
          <p:cNvPr id="6"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8" name="Rectangle 2"/>
          <p:cNvSpPr txBox="1">
            <a:spLocks noChangeArrowheads="1"/>
          </p:cNvSpPr>
          <p:nvPr/>
        </p:nvSpPr>
        <p:spPr bwMode="auto">
          <a:xfrm>
            <a:off x="152400" y="990600"/>
            <a:ext cx="89154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sz="2000"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میانگین و دامنه (</a:t>
            </a:r>
            <a:r>
              <a:rPr lang="en-US" sz="2000" b="1" u="sng" dirty="0" err="1" smtClean="0">
                <a:ln w="11430"/>
                <a:solidFill>
                  <a:srgbClr val="008000"/>
                </a:solidFill>
                <a:effectLst>
                  <a:outerShdw blurRad="50800" dist="39000" dir="5460000" algn="tl">
                    <a:srgbClr val="000000">
                      <a:alpha val="38000"/>
                    </a:srgbClr>
                  </a:outerShdw>
                </a:effectLst>
                <a:cs typeface="B Titr" pitchFamily="2" charset="-78"/>
              </a:rPr>
              <a:t>Xbar</a:t>
            </a:r>
            <a:r>
              <a:rPr lang="en-US" sz="2000" b="1" u="sng" dirty="0" smtClean="0">
                <a:ln w="11430"/>
                <a:solidFill>
                  <a:srgbClr val="008000"/>
                </a:solidFill>
                <a:effectLst>
                  <a:outerShdw blurRad="50800" dist="39000" dir="5460000" algn="tl">
                    <a:srgbClr val="000000">
                      <a:alpha val="38000"/>
                    </a:srgbClr>
                  </a:outerShdw>
                </a:effectLst>
                <a:cs typeface="B Titr" pitchFamily="2" charset="-78"/>
              </a:rPr>
              <a:t>-R</a:t>
            </a:r>
            <a:r>
              <a:rPr lang="fa-IR" sz="2000" b="1" u="sng" dirty="0" smtClean="0">
                <a:ln w="11430"/>
                <a:solidFill>
                  <a:srgbClr val="008000"/>
                </a:solidFill>
                <a:effectLst>
                  <a:outerShdw blurRad="50800" dist="39000" dir="5460000" algn="tl">
                    <a:srgbClr val="000000">
                      <a:alpha val="38000"/>
                    </a:srgbClr>
                  </a:outerShdw>
                </a:effectLst>
                <a:cs typeface="B Titr" pitchFamily="2" charset="-78"/>
              </a:rPr>
              <a:t>)</a:t>
            </a:r>
            <a:r>
              <a:rPr lang="en-US" sz="2000"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sz="2000" b="1" u="sng" dirty="0" smtClean="0">
                <a:ln w="11430"/>
                <a:solidFill>
                  <a:srgbClr val="008000"/>
                </a:solidFill>
                <a:effectLst>
                  <a:outerShdw blurRad="50800" dist="39000" dir="5460000" algn="tl">
                    <a:srgbClr val="000000">
                      <a:alpha val="38000"/>
                    </a:srgbClr>
                  </a:outerShdw>
                </a:effectLst>
                <a:cs typeface="B Titr" pitchFamily="2" charset="-78"/>
              </a:rPr>
              <a:t>– رسم در </a:t>
            </a:r>
            <a:r>
              <a:rPr lang="en-US" sz="2000" b="1" u="sng" dirty="0" smtClean="0">
                <a:ln w="11430"/>
                <a:solidFill>
                  <a:srgbClr val="008000"/>
                </a:solidFill>
                <a:effectLst>
                  <a:outerShdw blurRad="50800" dist="39000" dir="5460000" algn="tl">
                    <a:srgbClr val="000000">
                      <a:alpha val="38000"/>
                    </a:srgbClr>
                  </a:outerShdw>
                </a:effectLst>
                <a:cs typeface="B Titr" pitchFamily="2" charset="-78"/>
              </a:rPr>
              <a:t>MINITAB</a:t>
            </a:r>
            <a:endParaRPr lang="en-US" sz="2000"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9" name="Rectangle 8"/>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قابل اندازه گیری </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(کمٌی / متغیر)</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advTm="0">
    <p:comb dir="vert"/>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0758" name="Picture 6" descr="X14"/>
          <p:cNvPicPr>
            <a:picLocks noChangeAspect="1" noChangeArrowheads="1"/>
          </p:cNvPicPr>
          <p:nvPr/>
        </p:nvPicPr>
        <p:blipFill>
          <a:blip r:embed="rId2"/>
          <a:srcRect/>
          <a:stretch>
            <a:fillRect/>
          </a:stretch>
        </p:blipFill>
        <p:spPr bwMode="auto">
          <a:xfrm>
            <a:off x="381000" y="1650562"/>
            <a:ext cx="8229600" cy="5055038"/>
          </a:xfrm>
          <a:prstGeom prst="rect">
            <a:avLst/>
          </a:prstGeom>
          <a:noFill/>
          <a:ln w="9525">
            <a:noFill/>
            <a:miter lim="800000"/>
            <a:headEnd/>
            <a:tailEnd/>
          </a:ln>
        </p:spPr>
      </p:pic>
      <p:sp>
        <p:nvSpPr>
          <p:cNvPr id="5"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7" name="Rectangle 2"/>
          <p:cNvSpPr txBox="1">
            <a:spLocks noChangeArrowheads="1"/>
          </p:cNvSpPr>
          <p:nvPr/>
        </p:nvSpPr>
        <p:spPr bwMode="auto">
          <a:xfrm>
            <a:off x="152400" y="990600"/>
            <a:ext cx="89154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sz="2000"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میانگین و دامنه (</a:t>
            </a:r>
            <a:r>
              <a:rPr lang="en-US" sz="2000" b="1" u="sng" dirty="0" err="1" smtClean="0">
                <a:ln w="11430"/>
                <a:solidFill>
                  <a:srgbClr val="008000"/>
                </a:solidFill>
                <a:effectLst>
                  <a:outerShdw blurRad="50800" dist="39000" dir="5460000" algn="tl">
                    <a:srgbClr val="000000">
                      <a:alpha val="38000"/>
                    </a:srgbClr>
                  </a:outerShdw>
                </a:effectLst>
                <a:cs typeface="B Titr" pitchFamily="2" charset="-78"/>
              </a:rPr>
              <a:t>Xbar</a:t>
            </a:r>
            <a:r>
              <a:rPr lang="en-US" sz="2000" b="1" u="sng" dirty="0" smtClean="0">
                <a:ln w="11430"/>
                <a:solidFill>
                  <a:srgbClr val="008000"/>
                </a:solidFill>
                <a:effectLst>
                  <a:outerShdw blurRad="50800" dist="39000" dir="5460000" algn="tl">
                    <a:srgbClr val="000000">
                      <a:alpha val="38000"/>
                    </a:srgbClr>
                  </a:outerShdw>
                </a:effectLst>
                <a:cs typeface="B Titr" pitchFamily="2" charset="-78"/>
              </a:rPr>
              <a:t>-R</a:t>
            </a:r>
            <a:r>
              <a:rPr lang="fa-IR" sz="2000" b="1" u="sng" dirty="0" smtClean="0">
                <a:ln w="11430"/>
                <a:solidFill>
                  <a:srgbClr val="008000"/>
                </a:solidFill>
                <a:effectLst>
                  <a:outerShdw blurRad="50800" dist="39000" dir="5460000" algn="tl">
                    <a:srgbClr val="000000">
                      <a:alpha val="38000"/>
                    </a:srgbClr>
                  </a:outerShdw>
                </a:effectLst>
                <a:cs typeface="B Titr" pitchFamily="2" charset="-78"/>
              </a:rPr>
              <a:t>)</a:t>
            </a:r>
            <a:r>
              <a:rPr lang="en-US" sz="2000"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sz="2000" b="1" u="sng" dirty="0" smtClean="0">
                <a:ln w="11430"/>
                <a:solidFill>
                  <a:srgbClr val="008000"/>
                </a:solidFill>
                <a:effectLst>
                  <a:outerShdw blurRad="50800" dist="39000" dir="5460000" algn="tl">
                    <a:srgbClr val="000000">
                      <a:alpha val="38000"/>
                    </a:srgbClr>
                  </a:outerShdw>
                </a:effectLst>
                <a:cs typeface="B Titr" pitchFamily="2" charset="-78"/>
              </a:rPr>
              <a:t>– رسم در </a:t>
            </a:r>
            <a:r>
              <a:rPr lang="en-US" sz="2000" b="1" u="sng" dirty="0" smtClean="0">
                <a:ln w="11430"/>
                <a:solidFill>
                  <a:srgbClr val="008000"/>
                </a:solidFill>
                <a:effectLst>
                  <a:outerShdw blurRad="50800" dist="39000" dir="5460000" algn="tl">
                    <a:srgbClr val="000000">
                      <a:alpha val="38000"/>
                    </a:srgbClr>
                  </a:outerShdw>
                </a:effectLst>
                <a:cs typeface="B Titr" pitchFamily="2" charset="-78"/>
              </a:rPr>
              <a:t>MINITAB</a:t>
            </a:r>
            <a:endParaRPr lang="en-US" sz="2000"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8" name="Rectangle 7"/>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قابل اندازه گیری </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(کمٌی / متغیر)</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advTm="0">
    <p:comb dir="vert"/>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14" name="Rectangle 2"/>
          <p:cNvSpPr txBox="1">
            <a:spLocks noChangeArrowheads="1"/>
          </p:cNvSpPr>
          <p:nvPr/>
        </p:nvSpPr>
        <p:spPr bwMode="auto">
          <a:xfrm>
            <a:off x="533400" y="990600"/>
            <a:ext cx="80772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میانگین و انحراف معیار (</a:t>
            </a:r>
            <a:r>
              <a:rPr lang="en-US" b="1" u="sng" dirty="0" err="1" smtClean="0">
                <a:ln w="11430"/>
                <a:solidFill>
                  <a:srgbClr val="008000"/>
                </a:solidFill>
                <a:effectLst>
                  <a:outerShdw blurRad="50800" dist="39000" dir="5460000" algn="tl">
                    <a:srgbClr val="000000">
                      <a:alpha val="38000"/>
                    </a:srgbClr>
                  </a:outerShdw>
                </a:effectLst>
                <a:cs typeface="B Titr" pitchFamily="2" charset="-78"/>
              </a:rPr>
              <a:t>Xbar</a:t>
            </a:r>
            <a:r>
              <a:rPr lang="en-US" b="1" u="sng" dirty="0" smtClean="0">
                <a:ln w="11430"/>
                <a:solidFill>
                  <a:srgbClr val="008000"/>
                </a:solidFill>
                <a:effectLst>
                  <a:outerShdw blurRad="50800" dist="39000" dir="5460000" algn="tl">
                    <a:srgbClr val="000000">
                      <a:alpha val="38000"/>
                    </a:srgbClr>
                  </a:outerShdw>
                </a:effectLst>
                <a:cs typeface="B Titr" pitchFamily="2" charset="-78"/>
              </a:rPr>
              <a:t>-S</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6" name="Text Box 139"/>
          <p:cNvSpPr txBox="1">
            <a:spLocks noChangeArrowheads="1"/>
          </p:cNvSpPr>
          <p:nvPr/>
        </p:nvSpPr>
        <p:spPr bwMode="auto">
          <a:xfrm>
            <a:off x="1905000" y="2057400"/>
            <a:ext cx="231531" cy="323165"/>
          </a:xfrm>
          <a:prstGeom prst="rect">
            <a:avLst/>
          </a:prstGeom>
          <a:noFill/>
          <a:ln w="9525">
            <a:noFill/>
            <a:miter lim="800000"/>
            <a:headEnd/>
            <a:tailEnd/>
          </a:ln>
          <a:effectLst/>
        </p:spPr>
        <p:txBody>
          <a:bodyPr wrap="square">
            <a:spAutoFit/>
          </a:bodyPr>
          <a:lstStyle/>
          <a:p>
            <a:pPr>
              <a:spcBef>
                <a:spcPct val="50000"/>
              </a:spcBef>
            </a:pPr>
            <a:r>
              <a:rPr lang="en-US" sz="1500" dirty="0">
                <a:cs typeface="B Nazanin" pitchFamily="2" charset="-78"/>
              </a:rPr>
              <a:t>−</a:t>
            </a:r>
          </a:p>
        </p:txBody>
      </p:sp>
      <p:sp>
        <p:nvSpPr>
          <p:cNvPr id="7" name="Rectangle 6"/>
          <p:cNvSpPr/>
          <p:nvPr/>
        </p:nvSpPr>
        <p:spPr>
          <a:xfrm>
            <a:off x="152400" y="1643997"/>
            <a:ext cx="8839200" cy="2766911"/>
          </a:xfrm>
          <a:prstGeom prst="rect">
            <a:avLst/>
          </a:prstGeom>
        </p:spPr>
        <p:txBody>
          <a:bodyPr wrap="square">
            <a:spAutoFit/>
          </a:bodyPr>
          <a:lstStyle/>
          <a:p>
            <a:pPr marL="342900" indent="-342900" algn="r" rtl="1">
              <a:lnSpc>
                <a:spcPct val="150000"/>
              </a:lnSpc>
              <a:spcBef>
                <a:spcPct val="20000"/>
              </a:spcBef>
              <a:buClr>
                <a:schemeClr val="accent2"/>
              </a:buClr>
              <a:buFont typeface="Wingdings" pitchFamily="2" charset="2"/>
              <a:buChar char="×"/>
            </a:pPr>
            <a:r>
              <a:rPr lang="fa-IR" sz="2200" dirty="0" smtClean="0">
                <a:solidFill>
                  <a:srgbClr val="000000"/>
                </a:solidFill>
                <a:cs typeface="B Nazanin" pitchFamily="2" charset="-78"/>
              </a:rPr>
              <a:t>درمواقعي كه اندازه نمونه ها (تعداد مشاهدات) زیاد باشد، پارامتر </a:t>
            </a:r>
            <a:r>
              <a:rPr lang="en-US" sz="2200" dirty="0" smtClean="0">
                <a:solidFill>
                  <a:srgbClr val="000000"/>
                </a:solidFill>
                <a:cs typeface="B Nazanin" pitchFamily="2" charset="-78"/>
              </a:rPr>
              <a:t>R</a:t>
            </a:r>
            <a:r>
              <a:rPr lang="fa-IR" sz="2200" dirty="0" smtClean="0">
                <a:solidFill>
                  <a:srgbClr val="000000"/>
                </a:solidFill>
                <a:cs typeface="B Nazanin" pitchFamily="2" charset="-78"/>
              </a:rPr>
              <a:t> به دليل ناديده گرفتن داده هاي بين  </a:t>
            </a:r>
            <a:r>
              <a:rPr lang="en-US" sz="2200" dirty="0" err="1" smtClean="0">
                <a:solidFill>
                  <a:srgbClr val="000000"/>
                </a:solidFill>
                <a:cs typeface="B Nazanin" pitchFamily="2" charset="-78"/>
              </a:rPr>
              <a:t>Xmax</a:t>
            </a:r>
            <a:r>
              <a:rPr lang="fa-IR" sz="2200" dirty="0" smtClean="0">
                <a:solidFill>
                  <a:srgbClr val="000000"/>
                </a:solidFill>
                <a:cs typeface="B Nazanin" pitchFamily="2" charset="-78"/>
              </a:rPr>
              <a:t> و </a:t>
            </a:r>
            <a:r>
              <a:rPr lang="en-US" sz="2200" dirty="0" err="1" smtClean="0">
                <a:solidFill>
                  <a:srgbClr val="000000"/>
                </a:solidFill>
                <a:cs typeface="B Nazanin" pitchFamily="2" charset="-78"/>
              </a:rPr>
              <a:t>Xmin</a:t>
            </a:r>
            <a:r>
              <a:rPr lang="fa-IR" sz="2200" dirty="0" smtClean="0">
                <a:solidFill>
                  <a:srgbClr val="000000"/>
                </a:solidFill>
                <a:cs typeface="B Nazanin" pitchFamily="2" charset="-78"/>
              </a:rPr>
              <a:t> ، عملا كارايي خود را از دست مي دهد و لذا در اينگونه موارد برای کنترل پراکندگی از پارامتر </a:t>
            </a:r>
            <a:r>
              <a:rPr lang="en-US" sz="2200" dirty="0" smtClean="0">
                <a:solidFill>
                  <a:srgbClr val="000000"/>
                </a:solidFill>
                <a:cs typeface="B Nazanin" pitchFamily="2" charset="-78"/>
              </a:rPr>
              <a:t>S</a:t>
            </a:r>
            <a:r>
              <a:rPr lang="fa-IR" sz="2200" dirty="0" smtClean="0">
                <a:solidFill>
                  <a:srgbClr val="000000"/>
                </a:solidFill>
                <a:cs typeface="B Nazanin" pitchFamily="2" charset="-78"/>
              </a:rPr>
              <a:t> استفاده مي شود.</a:t>
            </a:r>
          </a:p>
          <a:p>
            <a:pPr marL="342900" indent="-342900" algn="r" rtl="1">
              <a:lnSpc>
                <a:spcPct val="150000"/>
              </a:lnSpc>
              <a:spcBef>
                <a:spcPct val="20000"/>
              </a:spcBef>
              <a:buClr>
                <a:schemeClr val="accent2"/>
              </a:buClr>
              <a:buFont typeface="Wingdings" pitchFamily="2" charset="2"/>
              <a:buChar char="×"/>
            </a:pPr>
            <a:r>
              <a:rPr lang="fa-IR" sz="2200" dirty="0" smtClean="0">
                <a:solidFill>
                  <a:srgbClr val="000000"/>
                </a:solidFill>
                <a:cs typeface="B Nazanin" pitchFamily="2" charset="-78"/>
              </a:rPr>
              <a:t>مراحل تهيه و بكار گيري نمودار </a:t>
            </a:r>
            <a:r>
              <a:rPr lang="en-US" sz="2200" dirty="0" smtClean="0">
                <a:solidFill>
                  <a:srgbClr val="000000"/>
                </a:solidFill>
                <a:cs typeface="B Nazanin" pitchFamily="2" charset="-78"/>
              </a:rPr>
              <a:t>X-S </a:t>
            </a:r>
            <a:r>
              <a:rPr lang="fa-IR" sz="2200" dirty="0" smtClean="0">
                <a:solidFill>
                  <a:srgbClr val="000000"/>
                </a:solidFill>
                <a:cs typeface="B Nazanin" pitchFamily="2" charset="-78"/>
              </a:rPr>
              <a:t> همانند نمودار </a:t>
            </a:r>
            <a:r>
              <a:rPr lang="en-US" sz="2200" dirty="0" smtClean="0">
                <a:solidFill>
                  <a:srgbClr val="000000"/>
                </a:solidFill>
                <a:cs typeface="B Nazanin" pitchFamily="2" charset="-78"/>
              </a:rPr>
              <a:t>X-R </a:t>
            </a:r>
            <a:r>
              <a:rPr lang="fa-IR" sz="2200" dirty="0" smtClean="0">
                <a:solidFill>
                  <a:srgbClr val="000000"/>
                </a:solidFill>
                <a:cs typeface="B Nazanin" pitchFamily="2" charset="-78"/>
              </a:rPr>
              <a:t> مي باشد با اين تفاوت كه به جاي پارامتر </a:t>
            </a:r>
            <a:r>
              <a:rPr lang="en-US" sz="2200" dirty="0" smtClean="0">
                <a:solidFill>
                  <a:srgbClr val="000000"/>
                </a:solidFill>
                <a:cs typeface="B Nazanin" pitchFamily="2" charset="-78"/>
              </a:rPr>
              <a:t>R</a:t>
            </a:r>
            <a:r>
              <a:rPr lang="fa-IR" sz="2200" dirty="0" smtClean="0">
                <a:solidFill>
                  <a:srgbClr val="000000"/>
                </a:solidFill>
                <a:cs typeface="B Nazanin" pitchFamily="2" charset="-78"/>
              </a:rPr>
              <a:t> ، پارامتر </a:t>
            </a:r>
            <a:r>
              <a:rPr lang="en-US" sz="2200" dirty="0" smtClean="0">
                <a:solidFill>
                  <a:srgbClr val="000000"/>
                </a:solidFill>
                <a:cs typeface="B Nazanin" pitchFamily="2" charset="-78"/>
              </a:rPr>
              <a:t>S</a:t>
            </a:r>
            <a:r>
              <a:rPr lang="fa-IR" sz="2200" dirty="0" smtClean="0">
                <a:solidFill>
                  <a:srgbClr val="000000"/>
                </a:solidFill>
                <a:cs typeface="B Nazanin" pitchFamily="2" charset="-78"/>
              </a:rPr>
              <a:t> مطابق زیر محاسبه و مورد استفاده قرار مي گیرد.</a:t>
            </a:r>
            <a:endParaRPr lang="en-US" sz="2200" dirty="0">
              <a:solidFill>
                <a:srgbClr val="000000"/>
              </a:solidFill>
              <a:cs typeface="B Nazanin" pitchFamily="2" charset="-78"/>
            </a:endParaRPr>
          </a:p>
        </p:txBody>
      </p:sp>
      <p:graphicFrame>
        <p:nvGraphicFramePr>
          <p:cNvPr id="238594" name="Object 18"/>
          <p:cNvGraphicFramePr>
            <a:graphicFrameLocks noChangeAspect="1"/>
          </p:cNvGraphicFramePr>
          <p:nvPr/>
        </p:nvGraphicFramePr>
        <p:xfrm>
          <a:off x="1828800" y="4267200"/>
          <a:ext cx="2461805" cy="1295400"/>
        </p:xfrm>
        <a:graphic>
          <a:graphicData uri="http://schemas.openxmlformats.org/presentationml/2006/ole">
            <mc:AlternateContent xmlns:mc="http://schemas.openxmlformats.org/markup-compatibility/2006">
              <mc:Choice xmlns:v="urn:schemas-microsoft-com:vml" Requires="v">
                <p:oleObj spid="_x0000_s238614" name="Equation" r:id="rId3" imgW="1269720" imgH="672840" progId="Equation.3">
                  <p:embed/>
                </p:oleObj>
              </mc:Choice>
              <mc:Fallback>
                <p:oleObj name="Equation" r:id="rId3" imgW="1269720" imgH="672840" progId="Equation.3">
                  <p:embed/>
                  <p:pic>
                    <p:nvPicPr>
                      <p:cNvPr id="0"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4267200"/>
                        <a:ext cx="2461805" cy="1295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قابل اندازه گیری </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(کمٌی / متغیر)</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p:blinds/>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58"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graphicFrame>
        <p:nvGraphicFramePr>
          <p:cNvPr id="13" name="Group 110"/>
          <p:cNvGraphicFramePr>
            <a:graphicFrameLocks/>
          </p:cNvGraphicFramePr>
          <p:nvPr/>
        </p:nvGraphicFramePr>
        <p:xfrm>
          <a:off x="762000" y="1901472"/>
          <a:ext cx="7743605" cy="4804128"/>
        </p:xfrm>
        <a:graphic>
          <a:graphicData uri="http://schemas.openxmlformats.org/drawingml/2006/table">
            <a:tbl>
              <a:tblPr>
                <a:tableStyleId>{284E427A-3D55-4303-BF80-6455036E1DE7}</a:tableStyleId>
              </a:tblPr>
              <a:tblGrid>
                <a:gridCol w="990600">
                  <a:extLst>
                    <a:ext uri="{9D8B030D-6E8A-4147-A177-3AD203B41FA5}">
                      <a16:colId xmlns:a16="http://schemas.microsoft.com/office/drawing/2014/main" xmlns="" val="20000"/>
                    </a:ext>
                  </a:extLst>
                </a:gridCol>
                <a:gridCol w="1292070">
                  <a:extLst>
                    <a:ext uri="{9D8B030D-6E8A-4147-A177-3AD203B41FA5}">
                      <a16:colId xmlns:a16="http://schemas.microsoft.com/office/drawing/2014/main" xmlns="" val="20001"/>
                    </a:ext>
                  </a:extLst>
                </a:gridCol>
                <a:gridCol w="1171698">
                  <a:extLst>
                    <a:ext uri="{9D8B030D-6E8A-4147-A177-3AD203B41FA5}">
                      <a16:colId xmlns:a16="http://schemas.microsoft.com/office/drawing/2014/main" xmlns="" val="20002"/>
                    </a:ext>
                  </a:extLst>
                </a:gridCol>
                <a:gridCol w="1171698">
                  <a:extLst>
                    <a:ext uri="{9D8B030D-6E8A-4147-A177-3AD203B41FA5}">
                      <a16:colId xmlns:a16="http://schemas.microsoft.com/office/drawing/2014/main" xmlns="" val="20003"/>
                    </a:ext>
                  </a:extLst>
                </a:gridCol>
                <a:gridCol w="1171698">
                  <a:extLst>
                    <a:ext uri="{9D8B030D-6E8A-4147-A177-3AD203B41FA5}">
                      <a16:colId xmlns:a16="http://schemas.microsoft.com/office/drawing/2014/main" xmlns="" val="20004"/>
                    </a:ext>
                  </a:extLst>
                </a:gridCol>
                <a:gridCol w="1171698">
                  <a:extLst>
                    <a:ext uri="{9D8B030D-6E8A-4147-A177-3AD203B41FA5}">
                      <a16:colId xmlns:a16="http://schemas.microsoft.com/office/drawing/2014/main" xmlns="" val="20005"/>
                    </a:ext>
                  </a:extLst>
                </a:gridCol>
                <a:gridCol w="774143">
                  <a:extLst>
                    <a:ext uri="{9D8B030D-6E8A-4147-A177-3AD203B41FA5}">
                      <a16:colId xmlns:a16="http://schemas.microsoft.com/office/drawing/2014/main" xmlns="" val="20006"/>
                    </a:ext>
                  </a:extLst>
                </a:gridCol>
              </a:tblGrid>
              <a:tr h="540000">
                <a:tc rowSpan="2">
                  <a:txBody>
                    <a:bodyPr/>
                    <a:lstStyle/>
                    <a:p>
                      <a:pPr marL="0" marR="0" lvl="0" indent="0" algn="ctr" defTabSz="914400" rtl="1" eaLnBrk="1" fontAlgn="base" latinLnBrk="0" hangingPunct="1">
                        <a:lnSpc>
                          <a:spcPct val="150000"/>
                        </a:lnSpc>
                        <a:spcBef>
                          <a:spcPct val="20000"/>
                        </a:spcBef>
                        <a:spcAft>
                          <a:spcPct val="0"/>
                        </a:spcAft>
                        <a:buClr>
                          <a:schemeClr val="folHlink"/>
                        </a:buClr>
                        <a:buSzPct val="60000"/>
                        <a:buFont typeface="Wingdings" pitchFamily="2" charset="2"/>
                        <a:buNone/>
                        <a:tabLst/>
                      </a:pPr>
                      <a:r>
                        <a:rPr kumimoji="0" lang="fa-IR" sz="1800" b="1" i="0" u="none" strike="noStrike" cap="none" normalizeH="0" baseline="0" dirty="0" smtClean="0">
                          <a:ln>
                            <a:noFill/>
                          </a:ln>
                          <a:solidFill>
                            <a:schemeClr val="accent6"/>
                          </a:solidFill>
                          <a:effectLst/>
                          <a:latin typeface="Tahoma" pitchFamily="34" charset="0"/>
                          <a:cs typeface="B Nazanin" pitchFamily="2" charset="-78"/>
                        </a:rPr>
                        <a:t>دامنه(</a:t>
                      </a:r>
                      <a:r>
                        <a:rPr kumimoji="0" lang="en-US" sz="1800" b="1" i="0" u="none" strike="noStrike" cap="none" normalizeH="0" baseline="0" dirty="0" smtClean="0">
                          <a:ln>
                            <a:noFill/>
                          </a:ln>
                          <a:solidFill>
                            <a:schemeClr val="accent6"/>
                          </a:solidFill>
                          <a:effectLst/>
                          <a:latin typeface="Tahoma" pitchFamily="34" charset="0"/>
                          <a:cs typeface="B Nazanin" pitchFamily="2" charset="-78"/>
                        </a:rPr>
                        <a:t>Si</a:t>
                      </a:r>
                      <a:r>
                        <a:rPr kumimoji="0" lang="fa-IR" sz="1800" b="1" i="0" u="none" strike="noStrike" cap="none" normalizeH="0" baseline="0" dirty="0" smtClean="0">
                          <a:ln>
                            <a:noFill/>
                          </a:ln>
                          <a:solidFill>
                            <a:schemeClr val="accent6"/>
                          </a:solidFill>
                          <a:effectLst/>
                          <a:latin typeface="Tahoma" pitchFamily="34" charset="0"/>
                          <a:cs typeface="B Nazanin" pitchFamily="2" charset="-78"/>
                        </a:rPr>
                        <a:t>)</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rowSpan="2">
                  <a:txBody>
                    <a:bodyPr/>
                    <a:lstStyle/>
                    <a:p>
                      <a:pPr marL="0" marR="0" lvl="0" indent="0" algn="ctr" defTabSz="914400" rtl="1" eaLnBrk="1" fontAlgn="base" latinLnBrk="0" hangingPunct="1">
                        <a:lnSpc>
                          <a:spcPct val="150000"/>
                        </a:lnSpc>
                        <a:spcBef>
                          <a:spcPct val="20000"/>
                        </a:spcBef>
                        <a:spcAft>
                          <a:spcPct val="0"/>
                        </a:spcAft>
                        <a:buClr>
                          <a:schemeClr val="folHlink"/>
                        </a:buClr>
                        <a:buSzPct val="60000"/>
                        <a:buFont typeface="Wingdings" pitchFamily="2" charset="2"/>
                        <a:buNone/>
                        <a:tabLst/>
                      </a:pPr>
                      <a:r>
                        <a:rPr kumimoji="0" lang="fa-IR" sz="1800" b="1" i="0" u="none" strike="noStrike" cap="none" normalizeH="0" baseline="0" dirty="0" smtClean="0">
                          <a:ln>
                            <a:noFill/>
                          </a:ln>
                          <a:solidFill>
                            <a:schemeClr val="accent6"/>
                          </a:solidFill>
                          <a:effectLst/>
                          <a:latin typeface="Tahoma" pitchFamily="34" charset="0"/>
                          <a:cs typeface="B Nazanin" pitchFamily="2" charset="-78"/>
                        </a:rPr>
                        <a:t>میانگین (</a:t>
                      </a:r>
                      <a:r>
                        <a:rPr kumimoji="0" lang="en-US" sz="1800" b="1" i="0" u="none" strike="noStrike" cap="none" normalizeH="0" baseline="0" dirty="0" smtClean="0">
                          <a:ln>
                            <a:noFill/>
                          </a:ln>
                          <a:solidFill>
                            <a:schemeClr val="accent6"/>
                          </a:solidFill>
                          <a:effectLst/>
                          <a:latin typeface="Tahoma" pitchFamily="34" charset="0"/>
                          <a:cs typeface="B Nazanin" pitchFamily="2" charset="-78"/>
                        </a:rPr>
                        <a:t>Xi</a:t>
                      </a:r>
                      <a:r>
                        <a:rPr kumimoji="0" lang="fa-IR" sz="1800" b="1" i="0" u="none" strike="noStrike" cap="none" normalizeH="0" baseline="0" dirty="0" smtClean="0">
                          <a:ln>
                            <a:noFill/>
                          </a:ln>
                          <a:solidFill>
                            <a:schemeClr val="accent6"/>
                          </a:solidFill>
                          <a:effectLst/>
                          <a:latin typeface="Tahoma" pitchFamily="34" charset="0"/>
                          <a:cs typeface="B Nazanin" pitchFamily="2" charset="-78"/>
                        </a:rPr>
                        <a:t>)</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gridSpan="4">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1" i="0" u="none" strike="noStrike" cap="none" normalizeH="0" baseline="0" dirty="0" smtClean="0">
                          <a:ln>
                            <a:noFill/>
                          </a:ln>
                          <a:solidFill>
                            <a:schemeClr val="accent6"/>
                          </a:solidFill>
                          <a:effectLst/>
                          <a:latin typeface="Tahoma" pitchFamily="34" charset="0"/>
                          <a:cs typeface="B Nazanin" pitchFamily="2" charset="-78"/>
                        </a:rPr>
                        <a:t>نتایج اندازه گیری مشاهدات</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hMerge="1">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hMerge="1">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hMerge="1">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rowSpan="2">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1" u="none" strike="noStrike" cap="none" normalizeH="0" baseline="0" dirty="0" smtClean="0">
                          <a:ln>
                            <a:noFill/>
                          </a:ln>
                          <a:effectLst/>
                          <a:cs typeface="B Nazanin" pitchFamily="2" charset="-78"/>
                        </a:rPr>
                        <a:t>شماره نمونه</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extLst>
                  <a:ext uri="{0D108BD9-81ED-4DB2-BD59-A6C34878D82A}">
                    <a16:rowId xmlns:a16="http://schemas.microsoft.com/office/drawing/2014/main" xmlns="" val="10000"/>
                  </a:ext>
                </a:extLst>
              </a:tr>
              <a:tr h="540000">
                <a:tc vMerge="1">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vMerge="1">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000" b="0" i="0" u="none" strike="noStrike" cap="none" normalizeH="0" baseline="0" dirty="0" smtClean="0">
                          <a:ln>
                            <a:noFill/>
                          </a:ln>
                          <a:solidFill>
                            <a:schemeClr val="tx1"/>
                          </a:solidFill>
                          <a:effectLst/>
                          <a:latin typeface="Tahoma" pitchFamily="34" charset="0"/>
                          <a:cs typeface="B Badr" pitchFamily="2" charset="-78"/>
                        </a:rPr>
                        <a:t>n</a:t>
                      </a: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 . .</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2</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1</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vMerge="1">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1"/>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1</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2"/>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2</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3"/>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3</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4"/>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4</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5"/>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defRPr/>
                      </a:pPr>
                      <a:r>
                        <a:rPr kumimoji="0" lang="fa-IR" sz="1800" u="none" strike="noStrike" cap="none" normalizeH="0" baseline="0" dirty="0" smtClean="0">
                          <a:ln>
                            <a:noFill/>
                          </a:ln>
                          <a:effectLst/>
                        </a:rPr>
                        <a:t>0</a:t>
                      </a:r>
                      <a:endParaRPr kumimoji="0" lang="en-US" sz="1800" u="none" strike="noStrike" cap="none" normalizeH="0" baseline="0" dirty="0" smtClean="0">
                        <a:ln>
                          <a:noFill/>
                        </a:ln>
                        <a:effectLst/>
                      </a:endParaRP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0</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0</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6"/>
                  </a:ext>
                </a:extLst>
              </a:tr>
              <a:tr h="540000">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u="none" strike="noStrike" cap="none" normalizeH="0" baseline="0" dirty="0" smtClean="0">
                          <a:ln>
                            <a:noFill/>
                          </a:ln>
                          <a:effectLst/>
                        </a:rPr>
                        <a:t>m</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7"/>
                  </a:ext>
                </a:extLst>
              </a:tr>
            </a:tbl>
          </a:graphicData>
        </a:graphic>
      </p:graphicFrame>
      <p:sp>
        <p:nvSpPr>
          <p:cNvPr id="14" name="Rectangle 2"/>
          <p:cNvSpPr txBox="1">
            <a:spLocks noChangeArrowheads="1"/>
          </p:cNvSpPr>
          <p:nvPr/>
        </p:nvSpPr>
        <p:spPr bwMode="auto">
          <a:xfrm>
            <a:off x="533400" y="990600"/>
            <a:ext cx="83058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میانگین و انحراف معیار (</a:t>
            </a:r>
            <a:r>
              <a:rPr lang="en-US" b="1" u="sng" dirty="0" err="1" smtClean="0">
                <a:ln w="11430"/>
                <a:solidFill>
                  <a:srgbClr val="008000"/>
                </a:solidFill>
                <a:effectLst>
                  <a:outerShdw blurRad="50800" dist="39000" dir="5460000" algn="tl">
                    <a:srgbClr val="000000">
                      <a:alpha val="38000"/>
                    </a:srgbClr>
                  </a:outerShdw>
                </a:effectLst>
                <a:cs typeface="B Titr" pitchFamily="2" charset="-78"/>
              </a:rPr>
              <a:t>Xbar</a:t>
            </a:r>
            <a:r>
              <a:rPr lang="en-US" b="1" u="sng" dirty="0" smtClean="0">
                <a:ln w="11430"/>
                <a:solidFill>
                  <a:srgbClr val="008000"/>
                </a:solidFill>
                <a:effectLst>
                  <a:outerShdw blurRad="50800" dist="39000" dir="5460000" algn="tl">
                    <a:srgbClr val="000000">
                      <a:alpha val="38000"/>
                    </a:srgbClr>
                  </a:outerShdw>
                </a:effectLst>
                <a:cs typeface="B Titr" pitchFamily="2" charset="-78"/>
              </a:rPr>
              <a:t>-S</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 فرم جمع آوری داده ها</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6" name="Text Box 139"/>
          <p:cNvSpPr txBox="1">
            <a:spLocks noChangeArrowheads="1"/>
          </p:cNvSpPr>
          <p:nvPr/>
        </p:nvSpPr>
        <p:spPr bwMode="auto">
          <a:xfrm>
            <a:off x="1905000" y="2057400"/>
            <a:ext cx="231531" cy="323165"/>
          </a:xfrm>
          <a:prstGeom prst="rect">
            <a:avLst/>
          </a:prstGeom>
          <a:noFill/>
          <a:ln w="9525">
            <a:noFill/>
            <a:miter lim="800000"/>
            <a:headEnd/>
            <a:tailEnd/>
          </a:ln>
          <a:effectLst/>
        </p:spPr>
        <p:txBody>
          <a:bodyPr wrap="square">
            <a:spAutoFit/>
          </a:bodyPr>
          <a:lstStyle/>
          <a:p>
            <a:pPr>
              <a:spcBef>
                <a:spcPct val="50000"/>
              </a:spcBef>
            </a:pPr>
            <a:r>
              <a:rPr lang="en-US" sz="1500" dirty="0">
                <a:cs typeface="B Nazanin" pitchFamily="2" charset="-78"/>
              </a:rPr>
              <a:t>−</a:t>
            </a:r>
          </a:p>
        </p:txBody>
      </p:sp>
      <p:sp>
        <p:nvSpPr>
          <p:cNvPr id="7" name="Rectangle 6"/>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قابل اندازه گیری </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(کمٌی / متغیر)</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44" name="Text Box 28"/>
          <p:cNvSpPr txBox="1">
            <a:spLocks noChangeArrowheads="1"/>
          </p:cNvSpPr>
          <p:nvPr/>
        </p:nvSpPr>
        <p:spPr bwMode="auto">
          <a:xfrm>
            <a:off x="8641373" y="2051050"/>
            <a:ext cx="169985" cy="461665"/>
          </a:xfrm>
          <a:prstGeom prst="rect">
            <a:avLst/>
          </a:prstGeom>
          <a:noFill/>
          <a:ln w="9525">
            <a:noFill/>
            <a:miter lim="800000"/>
            <a:headEnd/>
            <a:tailEnd/>
          </a:ln>
          <a:effectLst>
            <a:outerShdw dist="53882" dir="2700000" algn="ctr" rotWithShape="0">
              <a:srgbClr val="C0C0C0"/>
            </a:outerShdw>
          </a:effectLst>
        </p:spPr>
        <p:txBody>
          <a:bodyPr>
            <a:spAutoFit/>
          </a:bodyPr>
          <a:lstStyle/>
          <a:p>
            <a:pPr>
              <a:spcBef>
                <a:spcPct val="50000"/>
              </a:spcBef>
            </a:pPr>
            <a:endParaRPr lang="en-US"/>
          </a:p>
        </p:txBody>
      </p:sp>
      <p:sp>
        <p:nvSpPr>
          <p:cNvPr id="60445" name="Rectangle 29"/>
          <p:cNvSpPr>
            <a:spLocks noChangeArrowheads="1"/>
          </p:cNvSpPr>
          <p:nvPr/>
        </p:nvSpPr>
        <p:spPr bwMode="auto">
          <a:xfrm>
            <a:off x="134112" y="1752600"/>
            <a:ext cx="8857488" cy="4953000"/>
          </a:xfrm>
          <a:prstGeom prst="rect">
            <a:avLst/>
          </a:prstGeom>
          <a:noFill/>
          <a:ln w="9525">
            <a:noFill/>
            <a:miter lim="800000"/>
            <a:headEnd/>
            <a:tailEnd/>
          </a:ln>
          <a:effectLst/>
        </p:spPr>
        <p:txBody>
          <a:bodyPr/>
          <a:lstStyle/>
          <a:p>
            <a:pPr marL="609600" indent="-609600" algn="r" rtl="1">
              <a:lnSpc>
                <a:spcPct val="150000"/>
              </a:lnSpc>
              <a:spcBef>
                <a:spcPct val="20000"/>
              </a:spcBef>
              <a:buClr>
                <a:schemeClr val="accent2"/>
              </a:buClr>
            </a:pPr>
            <a:r>
              <a:rPr lang="fa-IR" sz="2200" dirty="0" smtClean="0">
                <a:solidFill>
                  <a:srgbClr val="000000"/>
                </a:solidFill>
                <a:cs typeface="B Nazanin" pitchFamily="2" charset="-78"/>
              </a:rPr>
              <a:t>براي </a:t>
            </a:r>
            <a:r>
              <a:rPr lang="fa-IR" sz="2200" dirty="0">
                <a:solidFill>
                  <a:srgbClr val="000000"/>
                </a:solidFill>
                <a:cs typeface="B Nazanin" pitchFamily="2" charset="-78"/>
              </a:rPr>
              <a:t>رسم اين  نمودار مي‌بايستي حداقل 20 تا 25 </a:t>
            </a:r>
            <a:r>
              <a:rPr lang="fa-IR" sz="2200" dirty="0" smtClean="0">
                <a:solidFill>
                  <a:srgbClr val="000000"/>
                </a:solidFill>
                <a:cs typeface="B Nazanin" pitchFamily="2" charset="-78"/>
              </a:rPr>
              <a:t>نمونه. </a:t>
            </a:r>
            <a:r>
              <a:rPr lang="fa-IR" sz="2200" dirty="0">
                <a:solidFill>
                  <a:srgbClr val="000000"/>
                </a:solidFill>
                <a:cs typeface="B Nazanin" pitchFamily="2" charset="-78"/>
              </a:rPr>
              <a:t>سپس </a:t>
            </a:r>
            <a:r>
              <a:rPr lang="fa-IR" sz="2200" dirty="0" smtClean="0">
                <a:solidFill>
                  <a:srgbClr val="000000"/>
                </a:solidFill>
                <a:cs typeface="B Nazanin" pitchFamily="2" charset="-78"/>
              </a:rPr>
              <a:t>حدود كنترل را براي نمودارهای   </a:t>
            </a:r>
            <a:r>
              <a:rPr lang="en-US" sz="1800" dirty="0" smtClean="0">
                <a:solidFill>
                  <a:srgbClr val="000000"/>
                </a:solidFill>
                <a:latin typeface="Arial" charset="0"/>
                <a:cs typeface="B Nazanin" pitchFamily="2" charset="-78"/>
              </a:rPr>
              <a:t>X</a:t>
            </a:r>
            <a:r>
              <a:rPr lang="fa-IR" sz="1800" b="1" dirty="0" smtClean="0">
                <a:solidFill>
                  <a:srgbClr val="000000"/>
                </a:solidFill>
                <a:latin typeface="Arial" charset="0"/>
                <a:cs typeface="B Nazanin" pitchFamily="2" charset="-78"/>
              </a:rPr>
              <a:t> </a:t>
            </a:r>
            <a:r>
              <a:rPr lang="fa-IR" sz="1800" dirty="0" smtClean="0">
                <a:solidFill>
                  <a:srgbClr val="000000"/>
                </a:solidFill>
                <a:cs typeface="B Nazanin" pitchFamily="2" charset="-78"/>
              </a:rPr>
              <a:t>  و </a:t>
            </a:r>
            <a:r>
              <a:rPr lang="en-US" sz="1800" dirty="0" smtClean="0">
                <a:solidFill>
                  <a:srgbClr val="000000"/>
                </a:solidFill>
                <a:latin typeface="Arial" charset="0"/>
                <a:cs typeface="B Nazanin" pitchFamily="2" charset="-78"/>
              </a:rPr>
              <a:t>S</a:t>
            </a:r>
            <a:r>
              <a:rPr lang="fa-IR" sz="1800" dirty="0" smtClean="0">
                <a:solidFill>
                  <a:srgbClr val="000000"/>
                </a:solidFill>
                <a:cs typeface="B Nazanin" pitchFamily="2" charset="-78"/>
              </a:rPr>
              <a:t> </a:t>
            </a:r>
            <a:r>
              <a:rPr lang="fa-IR" sz="2200" dirty="0" smtClean="0">
                <a:solidFill>
                  <a:srgbClr val="000000"/>
                </a:solidFill>
                <a:cs typeface="B Nazanin" pitchFamily="2" charset="-78"/>
              </a:rPr>
              <a:t>محاسبه نموده و با انتخاب مقياس مناسب؛ نمودار مبنا را ترسيم مي‌كنيم.</a:t>
            </a:r>
            <a:endParaRPr lang="en-US" sz="2200" dirty="0">
              <a:solidFill>
                <a:srgbClr val="000000"/>
              </a:solidFill>
              <a:cs typeface="B Nazanin" pitchFamily="2" charset="-78"/>
            </a:endParaRPr>
          </a:p>
          <a:p>
            <a:pPr marL="609600" indent="-609600" algn="r" rtl="1">
              <a:lnSpc>
                <a:spcPct val="150000"/>
              </a:lnSpc>
              <a:spcBef>
                <a:spcPct val="20000"/>
              </a:spcBef>
              <a:buClr>
                <a:schemeClr val="accent2"/>
              </a:buClr>
              <a:buFont typeface="Wingdings" pitchFamily="2" charset="2"/>
              <a:buNone/>
            </a:pPr>
            <a:endParaRPr lang="fa-IR" sz="2200" dirty="0">
              <a:solidFill>
                <a:srgbClr val="000000"/>
              </a:solidFill>
              <a:cs typeface="B Nazanin" pitchFamily="2" charset="-78"/>
            </a:endParaRPr>
          </a:p>
          <a:p>
            <a:pPr marL="609600" indent="-609600" algn="r" rtl="1">
              <a:lnSpc>
                <a:spcPct val="150000"/>
              </a:lnSpc>
              <a:spcBef>
                <a:spcPct val="20000"/>
              </a:spcBef>
              <a:buClr>
                <a:schemeClr val="accent2"/>
              </a:buClr>
              <a:buFont typeface="Wingdings" pitchFamily="2" charset="2"/>
              <a:buAutoNum type="arabicPeriod"/>
            </a:pPr>
            <a:endParaRPr lang="en-US" sz="2200" dirty="0">
              <a:solidFill>
                <a:srgbClr val="000000"/>
              </a:solidFill>
              <a:cs typeface="B Nazanin" pitchFamily="2" charset="-78"/>
            </a:endParaRPr>
          </a:p>
        </p:txBody>
      </p:sp>
      <p:sp>
        <p:nvSpPr>
          <p:cNvPr id="11"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13" name="Rectangle 2"/>
          <p:cNvSpPr txBox="1">
            <a:spLocks noChangeArrowheads="1"/>
          </p:cNvSpPr>
          <p:nvPr/>
        </p:nvSpPr>
        <p:spPr bwMode="auto">
          <a:xfrm>
            <a:off x="304800" y="990600"/>
            <a:ext cx="8610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 کنترل میانگین و دامنه (</a:t>
            </a:r>
            <a:r>
              <a:rPr lang="en-US" b="1" u="sng" dirty="0" err="1" smtClean="0">
                <a:ln w="11430"/>
                <a:solidFill>
                  <a:srgbClr val="008000"/>
                </a:solidFill>
                <a:effectLst>
                  <a:outerShdw blurRad="50800" dist="39000" dir="5460000" algn="tl">
                    <a:srgbClr val="000000">
                      <a:alpha val="38000"/>
                    </a:srgbClr>
                  </a:outerShdw>
                </a:effectLst>
                <a:cs typeface="B Titr" pitchFamily="2" charset="-78"/>
              </a:rPr>
              <a:t>Xbar</a:t>
            </a:r>
            <a:r>
              <a:rPr lang="en-US" b="1" u="sng" dirty="0" smtClean="0">
                <a:ln w="11430"/>
                <a:solidFill>
                  <a:srgbClr val="008000"/>
                </a:solidFill>
                <a:effectLst>
                  <a:outerShdw blurRad="50800" dist="39000" dir="5460000" algn="tl">
                    <a:srgbClr val="000000">
                      <a:alpha val="38000"/>
                    </a:srgbClr>
                  </a:outerShdw>
                </a:effectLst>
                <a:cs typeface="B Titr" pitchFamily="2" charset="-78"/>
              </a:rPr>
              <a:t>-S</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r>
              <a:rPr lang="en-US" b="1" u="sng" dirty="0" smtClean="0">
                <a:ln w="11430"/>
                <a:solidFill>
                  <a:srgbClr val="008000"/>
                </a:solidFill>
                <a:effectLst>
                  <a:outerShdw blurRad="50800" dist="39000" dir="5460000" algn="tl">
                    <a:srgbClr val="000000">
                      <a:alpha val="38000"/>
                    </a:srgbClr>
                  </a:outerShdw>
                </a:effectLst>
                <a:cs typeface="B Titr" pitchFamily="2" charset="-78"/>
              </a:rPr>
              <a:t> </a:t>
            </a:r>
            <a:r>
              <a:rPr lang="fa-IR" b="1" u="sng" dirty="0" smtClean="0">
                <a:ln w="11430"/>
                <a:solidFill>
                  <a:srgbClr val="008000"/>
                </a:solidFill>
                <a:effectLst>
                  <a:outerShdw blurRad="50800" dist="39000" dir="5460000" algn="tl">
                    <a:srgbClr val="000000">
                      <a:alpha val="38000"/>
                    </a:srgbClr>
                  </a:outerShdw>
                </a:effectLst>
                <a:cs typeface="B Titr" pitchFamily="2" charset="-78"/>
              </a:rPr>
              <a:t>– محاسبه خط مرکزی</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graphicFrame>
        <p:nvGraphicFramePr>
          <p:cNvPr id="15" name="Object 6"/>
          <p:cNvGraphicFramePr>
            <a:graphicFrameLocks noChangeAspect="1"/>
          </p:cNvGraphicFramePr>
          <p:nvPr/>
        </p:nvGraphicFramePr>
        <p:xfrm>
          <a:off x="4895850" y="4233863"/>
          <a:ext cx="114300" cy="215900"/>
        </p:xfrm>
        <a:graphic>
          <a:graphicData uri="http://schemas.openxmlformats.org/presentationml/2006/ole">
            <mc:AlternateContent xmlns:mc="http://schemas.openxmlformats.org/markup-compatibility/2006">
              <mc:Choice xmlns:v="urn:schemas-microsoft-com:vml" Requires="v">
                <p:oleObj spid="_x0000_s236690" name="Equation" r:id="rId3" imgW="114120" imgH="215640" progId="Equation.3">
                  <p:embed/>
                </p:oleObj>
              </mc:Choice>
              <mc:Fallback>
                <p:oleObj name="Equation" r:id="rId3" imgW="114120" imgH="21564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5850" y="4233863"/>
                        <a:ext cx="1143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9"/>
          <p:cNvGraphicFramePr>
            <a:graphicFrameLocks noChangeAspect="1"/>
          </p:cNvGraphicFramePr>
          <p:nvPr/>
        </p:nvGraphicFramePr>
        <p:xfrm>
          <a:off x="1446213" y="3409950"/>
          <a:ext cx="1830387" cy="523875"/>
        </p:xfrm>
        <a:graphic>
          <a:graphicData uri="http://schemas.openxmlformats.org/presentationml/2006/ole">
            <mc:AlternateContent xmlns:mc="http://schemas.openxmlformats.org/markup-compatibility/2006">
              <mc:Choice xmlns:v="urn:schemas-microsoft-com:vml" Requires="v">
                <p:oleObj spid="_x0000_s236691" name="Equation" r:id="rId5" imgW="812520" imgH="253800" progId="Equation.3">
                  <p:embed/>
                </p:oleObj>
              </mc:Choice>
              <mc:Fallback>
                <p:oleObj name="Equation" r:id="rId5" imgW="812520" imgH="25380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46213" y="3409950"/>
                        <a:ext cx="1830387" cy="523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0"/>
          <p:cNvGraphicFramePr>
            <a:graphicFrameLocks noChangeAspect="1"/>
          </p:cNvGraphicFramePr>
          <p:nvPr/>
        </p:nvGraphicFramePr>
        <p:xfrm>
          <a:off x="1371600" y="4724400"/>
          <a:ext cx="1905000" cy="517525"/>
        </p:xfrm>
        <a:graphic>
          <a:graphicData uri="http://schemas.openxmlformats.org/presentationml/2006/ole">
            <mc:AlternateContent xmlns:mc="http://schemas.openxmlformats.org/markup-compatibility/2006">
              <mc:Choice xmlns:v="urn:schemas-microsoft-com:vml" Requires="v">
                <p:oleObj spid="_x0000_s236692" name="Equation" r:id="rId7" imgW="799920" imgH="253800" progId="Equation.3">
                  <p:embed/>
                </p:oleObj>
              </mc:Choice>
              <mc:Fallback>
                <p:oleObj name="Equation" r:id="rId7" imgW="799920" imgH="25380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1600" y="4724400"/>
                        <a:ext cx="1905000" cy="51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11"/>
          <p:cNvGraphicFramePr>
            <a:graphicFrameLocks noChangeAspect="1"/>
          </p:cNvGraphicFramePr>
          <p:nvPr/>
        </p:nvGraphicFramePr>
        <p:xfrm>
          <a:off x="4429125" y="3403600"/>
          <a:ext cx="2276475" cy="601663"/>
        </p:xfrm>
        <a:graphic>
          <a:graphicData uri="http://schemas.openxmlformats.org/presentationml/2006/ole">
            <mc:AlternateContent xmlns:mc="http://schemas.openxmlformats.org/markup-compatibility/2006">
              <mc:Choice xmlns:v="urn:schemas-microsoft-com:vml" Requires="v">
                <p:oleObj spid="_x0000_s236693" name="Equation" r:id="rId9" imgW="1104840" imgH="291960" progId="Equation.3">
                  <p:embed/>
                </p:oleObj>
              </mc:Choice>
              <mc:Fallback>
                <p:oleObj name="Equation" r:id="rId9" imgW="1104840" imgH="291960" progId="Equation.3">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29125" y="3403600"/>
                        <a:ext cx="2276475" cy="6016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12"/>
          <p:cNvGraphicFramePr>
            <a:graphicFrameLocks noChangeAspect="1"/>
          </p:cNvGraphicFramePr>
          <p:nvPr/>
        </p:nvGraphicFramePr>
        <p:xfrm>
          <a:off x="4343400" y="4652963"/>
          <a:ext cx="2360613" cy="623887"/>
        </p:xfrm>
        <a:graphic>
          <a:graphicData uri="http://schemas.openxmlformats.org/presentationml/2006/ole">
            <mc:AlternateContent xmlns:mc="http://schemas.openxmlformats.org/markup-compatibility/2006">
              <mc:Choice xmlns:v="urn:schemas-microsoft-com:vml" Requires="v">
                <p:oleObj spid="_x0000_s236694" name="Equation" r:id="rId11" imgW="1104840" imgH="291960" progId="Equation.3">
                  <p:embed/>
                </p:oleObj>
              </mc:Choice>
              <mc:Fallback>
                <p:oleObj name="Equation" r:id="rId11" imgW="1104840" imgH="291960" progId="Equation.3">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43400" y="4652963"/>
                        <a:ext cx="2360613" cy="6238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19"/>
          <p:cNvGraphicFramePr>
            <a:graphicFrameLocks noChangeAspect="1"/>
          </p:cNvGraphicFramePr>
          <p:nvPr/>
        </p:nvGraphicFramePr>
        <p:xfrm>
          <a:off x="1685925" y="4038600"/>
          <a:ext cx="1201738" cy="523875"/>
        </p:xfrm>
        <a:graphic>
          <a:graphicData uri="http://schemas.openxmlformats.org/presentationml/2006/ole">
            <mc:AlternateContent xmlns:mc="http://schemas.openxmlformats.org/markup-compatibility/2006">
              <mc:Choice xmlns:v="urn:schemas-microsoft-com:vml" Requires="v">
                <p:oleObj spid="_x0000_s236695" name="Equation" r:id="rId13" imgW="533160" imgH="253800" progId="Equation.3">
                  <p:embed/>
                </p:oleObj>
              </mc:Choice>
              <mc:Fallback>
                <p:oleObj name="Equation" r:id="rId13" imgW="533160" imgH="253800" progId="Equation.3">
                  <p:embed/>
                  <p:pic>
                    <p:nvPicPr>
                      <p:cNvPr id="0" name="Object 1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85925" y="4038600"/>
                        <a:ext cx="1201738" cy="523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20"/>
          <p:cNvGraphicFramePr>
            <a:graphicFrameLocks noChangeAspect="1"/>
          </p:cNvGraphicFramePr>
          <p:nvPr/>
        </p:nvGraphicFramePr>
        <p:xfrm>
          <a:off x="4943475" y="3970338"/>
          <a:ext cx="1228725" cy="601662"/>
        </p:xfrm>
        <a:graphic>
          <a:graphicData uri="http://schemas.openxmlformats.org/presentationml/2006/ole">
            <mc:AlternateContent xmlns:mc="http://schemas.openxmlformats.org/markup-compatibility/2006">
              <mc:Choice xmlns:v="urn:schemas-microsoft-com:vml" Requires="v">
                <p:oleObj spid="_x0000_s236696" name="Equation" r:id="rId15" imgW="596880" imgH="291960" progId="Equation.3">
                  <p:embed/>
                </p:oleObj>
              </mc:Choice>
              <mc:Fallback>
                <p:oleObj name="Equation" r:id="rId15" imgW="596880" imgH="291960" progId="Equation.3">
                  <p:embed/>
                  <p:pic>
                    <p:nvPicPr>
                      <p:cNvPr id="0" name="Object 2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43475" y="3970338"/>
                        <a:ext cx="1228725" cy="6016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AutoShape 21"/>
          <p:cNvSpPr>
            <a:spLocks/>
          </p:cNvSpPr>
          <p:nvPr/>
        </p:nvSpPr>
        <p:spPr bwMode="auto">
          <a:xfrm>
            <a:off x="1136650" y="3573463"/>
            <a:ext cx="144463" cy="1584325"/>
          </a:xfrm>
          <a:prstGeom prst="leftBrace">
            <a:avLst>
              <a:gd name="adj1" fmla="val 91392"/>
              <a:gd name="adj2" fmla="val 50000"/>
            </a:avLst>
          </a:prstGeom>
          <a:noFill/>
          <a:ln w="38100">
            <a:solidFill>
              <a:schemeClr val="tx1"/>
            </a:solidFill>
            <a:round/>
            <a:headEnd/>
            <a:tailEnd/>
          </a:ln>
          <a:effectLst>
            <a:outerShdw dist="53882" dir="2700000" algn="ctr" rotWithShape="0">
              <a:srgbClr val="C0C0C0"/>
            </a:outerShdw>
          </a:effectLst>
        </p:spPr>
        <p:txBody>
          <a:bodyPr wrap="none" anchor="ctr"/>
          <a:lstStyle/>
          <a:p>
            <a:pPr>
              <a:defRPr/>
            </a:pPr>
            <a:endParaRPr lang="en-US"/>
          </a:p>
        </p:txBody>
      </p:sp>
      <p:sp>
        <p:nvSpPr>
          <p:cNvPr id="24" name="AutoShape 22"/>
          <p:cNvSpPr>
            <a:spLocks/>
          </p:cNvSpPr>
          <p:nvPr/>
        </p:nvSpPr>
        <p:spPr bwMode="auto">
          <a:xfrm>
            <a:off x="4016375" y="3573463"/>
            <a:ext cx="144463" cy="1584325"/>
          </a:xfrm>
          <a:prstGeom prst="leftBrace">
            <a:avLst>
              <a:gd name="adj1" fmla="val 91392"/>
              <a:gd name="adj2" fmla="val 50000"/>
            </a:avLst>
          </a:prstGeom>
          <a:noFill/>
          <a:ln w="38100">
            <a:solidFill>
              <a:schemeClr val="tx1"/>
            </a:solidFill>
            <a:round/>
            <a:headEnd/>
            <a:tailEnd/>
          </a:ln>
          <a:effectLst>
            <a:outerShdw dist="53882" dir="2700000" algn="ctr" rotWithShape="0">
              <a:srgbClr val="C0C0C0"/>
            </a:outerShdw>
          </a:effectLst>
        </p:spPr>
        <p:txBody>
          <a:bodyPr wrap="none" anchor="ctr"/>
          <a:lstStyle/>
          <a:p>
            <a:pPr>
              <a:defRPr/>
            </a:pPr>
            <a:endParaRPr lang="en-US"/>
          </a:p>
        </p:txBody>
      </p:sp>
      <p:sp>
        <p:nvSpPr>
          <p:cNvPr id="25" name="Rectangle 24"/>
          <p:cNvSpPr/>
          <p:nvPr/>
        </p:nvSpPr>
        <p:spPr>
          <a:xfrm>
            <a:off x="152400" y="5486400"/>
            <a:ext cx="8763000" cy="830997"/>
          </a:xfrm>
          <a:prstGeom prst="rect">
            <a:avLst/>
          </a:prstGeom>
        </p:spPr>
        <p:txBody>
          <a:bodyPr wrap="square">
            <a:spAutoFit/>
          </a:bodyPr>
          <a:lstStyle/>
          <a:p>
            <a:pPr algn="r" rtl="1"/>
            <a:r>
              <a:rPr lang="fa-IR" dirty="0" smtClean="0">
                <a:solidFill>
                  <a:srgbClr val="000000"/>
                </a:solidFill>
                <a:cs typeface="B Nazanin" pitchFamily="2" charset="-78"/>
              </a:rPr>
              <a:t>همچنین مقادیر میانگین و انحراف معیار هر نمونه ، به ترتیب نقاط ترسیمی نمودارهای دامنه و پراکندگی هستند.</a:t>
            </a:r>
            <a:endParaRPr lang="en-US" dirty="0"/>
          </a:p>
        </p:txBody>
      </p:sp>
      <p:sp>
        <p:nvSpPr>
          <p:cNvPr id="26" name="Rectangle 25"/>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قابل اندازه گیری </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(کمٌی / متغیر)</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advTm="0">
    <p:comb dir="vert"/>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60444" name="Text Box 28"/>
          <p:cNvSpPr txBox="1">
            <a:spLocks noChangeArrowheads="1"/>
          </p:cNvSpPr>
          <p:nvPr/>
        </p:nvSpPr>
        <p:spPr bwMode="auto">
          <a:xfrm>
            <a:off x="8641373" y="2051050"/>
            <a:ext cx="169985" cy="461665"/>
          </a:xfrm>
          <a:prstGeom prst="rect">
            <a:avLst/>
          </a:prstGeom>
          <a:noFill/>
          <a:ln w="9525">
            <a:noFill/>
            <a:miter lim="800000"/>
            <a:headEnd/>
            <a:tailEnd/>
          </a:ln>
          <a:effectLst>
            <a:outerShdw dist="53882" dir="2700000" algn="ctr" rotWithShape="0">
              <a:srgbClr val="C0C0C0"/>
            </a:outerShdw>
          </a:effectLst>
        </p:spPr>
        <p:txBody>
          <a:bodyPr>
            <a:spAutoFit/>
          </a:bodyPr>
          <a:lstStyle/>
          <a:p>
            <a:pPr>
              <a:spcBef>
                <a:spcPct val="50000"/>
              </a:spcBef>
            </a:pPr>
            <a:endParaRPr lang="en-US"/>
          </a:p>
        </p:txBody>
      </p:sp>
      <p:sp>
        <p:nvSpPr>
          <p:cNvPr id="60445" name="Rectangle 29"/>
          <p:cNvSpPr>
            <a:spLocks noChangeArrowheads="1"/>
          </p:cNvSpPr>
          <p:nvPr/>
        </p:nvSpPr>
        <p:spPr bwMode="auto">
          <a:xfrm>
            <a:off x="152400" y="1905000"/>
            <a:ext cx="8857488" cy="1143000"/>
          </a:xfrm>
          <a:prstGeom prst="rect">
            <a:avLst/>
          </a:prstGeom>
          <a:noFill/>
          <a:ln w="9525">
            <a:noFill/>
            <a:miter lim="800000"/>
            <a:headEnd/>
            <a:tailEnd/>
          </a:ln>
          <a:effectLst/>
        </p:spPr>
        <p:txBody>
          <a:bodyPr/>
          <a:lstStyle/>
          <a:p>
            <a:pPr marL="609600" indent="-609600" algn="r" rtl="1">
              <a:lnSpc>
                <a:spcPct val="150000"/>
              </a:lnSpc>
              <a:spcBef>
                <a:spcPct val="20000"/>
              </a:spcBef>
              <a:buClr>
                <a:schemeClr val="accent2"/>
              </a:buClr>
            </a:pPr>
            <a:r>
              <a:rPr lang="fa-IR" sz="2000" dirty="0" smtClean="0">
                <a:solidFill>
                  <a:srgbClr val="000000"/>
                </a:solidFill>
                <a:cs typeface="B Nazanin" pitchFamily="2" charset="-78"/>
              </a:rPr>
              <a:t>نمودارهای کنترل دامنه متحرک (</a:t>
            </a:r>
            <a:r>
              <a:rPr lang="en-US" sz="2000" dirty="0" smtClean="0">
                <a:solidFill>
                  <a:srgbClr val="000000"/>
                </a:solidFill>
                <a:cs typeface="B Nazanin" pitchFamily="2" charset="-78"/>
              </a:rPr>
              <a:t>I - MR</a:t>
            </a:r>
            <a:r>
              <a:rPr lang="fa-IR" sz="2000" dirty="0" smtClean="0">
                <a:solidFill>
                  <a:srgbClr val="000000"/>
                </a:solidFill>
                <a:cs typeface="B Nazanin" pitchFamily="2" charset="-78"/>
              </a:rPr>
              <a:t>) زمانی مورد استفاده قرار می گیرد که بنا به یکی از دلایل زیر امکان مشاهدات زیاد در هر نمونه وجود ندارد. </a:t>
            </a:r>
          </a:p>
        </p:txBody>
      </p:sp>
      <p:sp>
        <p:nvSpPr>
          <p:cNvPr id="11"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26" name="Rectangle 25"/>
          <p:cNvSpPr>
            <a:spLocks noChangeArrowheads="1"/>
          </p:cNvSpPr>
          <p:nvPr/>
        </p:nvSpPr>
        <p:spPr bwMode="auto">
          <a:xfrm>
            <a:off x="1447800" y="1066800"/>
            <a:ext cx="6172200" cy="762000"/>
          </a:xfrm>
          <a:prstGeom prst="rect">
            <a:avLst/>
          </a:prstGeom>
          <a:noFill/>
          <a:ln w="9525">
            <a:noFill/>
            <a:miter lim="800000"/>
            <a:headEnd/>
            <a:tailEnd/>
          </a:ln>
        </p:spPr>
        <p:txBody>
          <a:bodyPr anchor="ctr"/>
          <a:lstStyle/>
          <a:p>
            <a:pPr algn="ctr" rtl="1">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نمودارهای کنترل دامنه متحرک (</a:t>
            </a:r>
            <a:r>
              <a:rPr lang="en-US" b="1" u="sng" dirty="0" smtClean="0">
                <a:ln w="11430"/>
                <a:solidFill>
                  <a:srgbClr val="008000"/>
                </a:solidFill>
                <a:effectLst>
                  <a:outerShdw blurRad="50800" dist="39000" dir="5460000" algn="tl">
                    <a:srgbClr val="000000">
                      <a:alpha val="38000"/>
                    </a:srgbClr>
                  </a:outerShdw>
                </a:effectLst>
                <a:cs typeface="B Titr" pitchFamily="2" charset="-78"/>
              </a:rPr>
              <a:t>I - MR</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endParaRPr lang="fa-IR"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29" name="Rectangle 28"/>
          <p:cNvSpPr/>
          <p:nvPr/>
        </p:nvSpPr>
        <p:spPr>
          <a:xfrm>
            <a:off x="457200" y="2971800"/>
            <a:ext cx="8382000" cy="3093154"/>
          </a:xfrm>
          <a:prstGeom prst="rect">
            <a:avLst/>
          </a:prstGeom>
        </p:spPr>
        <p:txBody>
          <a:bodyPr wrap="square">
            <a:spAutoFit/>
          </a:bodyPr>
          <a:lstStyle/>
          <a:p>
            <a:pPr algn="r" rtl="1" eaLnBrk="1" hangingPunct="1">
              <a:lnSpc>
                <a:spcPct val="200000"/>
              </a:lnSpc>
              <a:buFont typeface="Wingdings" pitchFamily="2" charset="2"/>
              <a:buChar char="Ø"/>
            </a:pPr>
            <a:r>
              <a:rPr lang="fa-IR" sz="2000" dirty="0" smtClean="0">
                <a:solidFill>
                  <a:srgbClr val="000000"/>
                </a:solidFill>
                <a:cs typeface="B Nazanin" pitchFamily="2" charset="-78"/>
              </a:rPr>
              <a:t> اندازه‌گيري مشخصه موردنظر بصورت اتوماتيك صورت مي‌گيرد.</a:t>
            </a:r>
          </a:p>
          <a:p>
            <a:pPr algn="r" rtl="1" eaLnBrk="1" hangingPunct="1">
              <a:lnSpc>
                <a:spcPct val="200000"/>
              </a:lnSpc>
              <a:buFont typeface="Wingdings" pitchFamily="2" charset="2"/>
              <a:buChar char="Ø"/>
            </a:pPr>
            <a:r>
              <a:rPr lang="fa-IR" sz="2000" dirty="0" smtClean="0">
                <a:solidFill>
                  <a:srgbClr val="000000"/>
                </a:solidFill>
                <a:cs typeface="B Nazanin" pitchFamily="2" charset="-78"/>
              </a:rPr>
              <a:t> تغييرات مشخصه در مدت زمان كم؛ محسوس نيست.</a:t>
            </a:r>
          </a:p>
          <a:p>
            <a:pPr algn="r" rtl="1" eaLnBrk="1" hangingPunct="1">
              <a:lnSpc>
                <a:spcPct val="200000"/>
              </a:lnSpc>
              <a:buFont typeface="Wingdings" pitchFamily="2" charset="2"/>
              <a:buChar char="Ø"/>
            </a:pPr>
            <a:r>
              <a:rPr lang="fa-IR" sz="2000" dirty="0" smtClean="0">
                <a:solidFill>
                  <a:srgbClr val="000000"/>
                </a:solidFill>
                <a:cs typeface="B Nazanin" pitchFamily="2" charset="-78"/>
              </a:rPr>
              <a:t> نرخ توليد كم است.</a:t>
            </a:r>
          </a:p>
          <a:p>
            <a:pPr algn="r" rtl="1" eaLnBrk="1" hangingPunct="1">
              <a:lnSpc>
                <a:spcPct val="200000"/>
              </a:lnSpc>
              <a:buFont typeface="Wingdings" pitchFamily="2" charset="2"/>
              <a:buChar char="Ø"/>
            </a:pPr>
            <a:r>
              <a:rPr lang="fa-IR" sz="2000" dirty="0" smtClean="0">
                <a:solidFill>
                  <a:srgbClr val="000000"/>
                </a:solidFill>
                <a:cs typeface="B Nazanin" pitchFamily="2" charset="-78"/>
              </a:rPr>
              <a:t> فرآيند نمونه‌برداري و آزمايش نمونه بسيار زمانگير است و يا هزينه‌بر مي‌باشد.</a:t>
            </a:r>
          </a:p>
          <a:p>
            <a:pPr algn="r" rtl="1" eaLnBrk="1" hangingPunct="1">
              <a:lnSpc>
                <a:spcPct val="200000"/>
              </a:lnSpc>
              <a:buFont typeface="Wingdings" pitchFamily="2" charset="2"/>
              <a:buChar char="Ø"/>
            </a:pPr>
            <a:r>
              <a:rPr lang="fa-IR" sz="2000" dirty="0" smtClean="0">
                <a:solidFill>
                  <a:srgbClr val="000000"/>
                </a:solidFill>
                <a:cs typeface="B Nazanin" pitchFamily="2" charset="-78"/>
              </a:rPr>
              <a:t> آزمايش و تست نمونه مخرب است.</a:t>
            </a:r>
            <a:endParaRPr lang="en-US" sz="2000" dirty="0" smtClean="0">
              <a:solidFill>
                <a:srgbClr val="000000"/>
              </a:solidFill>
              <a:cs typeface="B Nazanin" pitchFamily="2" charset="-78"/>
            </a:endParaRPr>
          </a:p>
        </p:txBody>
      </p:sp>
      <p:sp>
        <p:nvSpPr>
          <p:cNvPr id="30" name="Rectangle 29"/>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قابل اندازه گیری </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(کمٌی / متغیر)</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overrideClrMapping bg1="lt1" tx1="dk1" bg2="lt2" tx2="dk2" accent1="accent1" accent2="accent2" accent3="accent3" accent4="accent4" accent5="accent5" accent6="accent6" hlink="hlink" folHlink="folHlink"/>
  </p:clrMapOvr>
  <p:transition spd="slow" advTm="0">
    <p:comb dir="vert"/>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44" name="Text Box 28"/>
          <p:cNvSpPr txBox="1">
            <a:spLocks noChangeArrowheads="1"/>
          </p:cNvSpPr>
          <p:nvPr/>
        </p:nvSpPr>
        <p:spPr bwMode="auto">
          <a:xfrm>
            <a:off x="8641373" y="2051050"/>
            <a:ext cx="169985" cy="461665"/>
          </a:xfrm>
          <a:prstGeom prst="rect">
            <a:avLst/>
          </a:prstGeom>
          <a:noFill/>
          <a:ln w="9525">
            <a:noFill/>
            <a:miter lim="800000"/>
            <a:headEnd/>
            <a:tailEnd/>
          </a:ln>
          <a:effectLst>
            <a:outerShdw dist="53882" dir="2700000" algn="ctr" rotWithShape="0">
              <a:srgbClr val="C0C0C0"/>
            </a:outerShdw>
          </a:effectLst>
        </p:spPr>
        <p:txBody>
          <a:bodyPr>
            <a:spAutoFit/>
          </a:bodyPr>
          <a:lstStyle/>
          <a:p>
            <a:pPr>
              <a:spcBef>
                <a:spcPct val="50000"/>
              </a:spcBef>
            </a:pPr>
            <a:endParaRPr lang="en-US"/>
          </a:p>
        </p:txBody>
      </p:sp>
      <p:sp>
        <p:nvSpPr>
          <p:cNvPr id="60445" name="Rectangle 29"/>
          <p:cNvSpPr>
            <a:spLocks noChangeArrowheads="1"/>
          </p:cNvSpPr>
          <p:nvPr/>
        </p:nvSpPr>
        <p:spPr bwMode="auto">
          <a:xfrm>
            <a:off x="152400" y="1524000"/>
            <a:ext cx="8857488" cy="838200"/>
          </a:xfrm>
          <a:prstGeom prst="rect">
            <a:avLst/>
          </a:prstGeom>
          <a:noFill/>
          <a:ln w="9525">
            <a:noFill/>
            <a:miter lim="800000"/>
            <a:headEnd/>
            <a:tailEnd/>
          </a:ln>
          <a:effectLst/>
        </p:spPr>
        <p:txBody>
          <a:bodyPr/>
          <a:lstStyle/>
          <a:p>
            <a:pPr marL="609600" indent="-609600" algn="r" rtl="1">
              <a:lnSpc>
                <a:spcPct val="150000"/>
              </a:lnSpc>
              <a:spcBef>
                <a:spcPct val="20000"/>
              </a:spcBef>
              <a:buClr>
                <a:schemeClr val="accent2"/>
              </a:buClr>
            </a:pPr>
            <a:r>
              <a:rPr lang="fa-IR" sz="2000" dirty="0" smtClean="0">
                <a:solidFill>
                  <a:srgbClr val="000000"/>
                </a:solidFill>
                <a:cs typeface="B Nazanin" pitchFamily="2" charset="-78"/>
              </a:rPr>
              <a:t>برای تهیه این نمودارها، در هر نمونه فقط یک مشاهده وجود دارد و لذا بجای پارامتر دامنه از دامنه متحرک استفاده می شود.</a:t>
            </a:r>
          </a:p>
        </p:txBody>
      </p:sp>
      <p:sp>
        <p:nvSpPr>
          <p:cNvPr id="11"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26" name="Rectangle 25"/>
          <p:cNvSpPr>
            <a:spLocks noChangeArrowheads="1"/>
          </p:cNvSpPr>
          <p:nvPr/>
        </p:nvSpPr>
        <p:spPr bwMode="auto">
          <a:xfrm>
            <a:off x="228600" y="917575"/>
            <a:ext cx="8763000" cy="606425"/>
          </a:xfrm>
          <a:prstGeom prst="rect">
            <a:avLst/>
          </a:prstGeom>
          <a:noFill/>
          <a:ln w="9525">
            <a:noFill/>
            <a:miter lim="800000"/>
            <a:headEnd/>
            <a:tailEnd/>
          </a:ln>
        </p:spPr>
        <p:txBody>
          <a:bodyPr anchor="ctr"/>
          <a:lstStyle/>
          <a:p>
            <a:pPr algn="ctr" rtl="1">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نمودارهای کنترل دامنه متحرک (</a:t>
            </a:r>
            <a:r>
              <a:rPr lang="en-US" b="1" u="sng" dirty="0" smtClean="0">
                <a:ln w="11430"/>
                <a:solidFill>
                  <a:srgbClr val="008000"/>
                </a:solidFill>
                <a:effectLst>
                  <a:outerShdw blurRad="50800" dist="39000" dir="5460000" algn="tl">
                    <a:srgbClr val="000000">
                      <a:alpha val="38000"/>
                    </a:srgbClr>
                  </a:outerShdw>
                </a:effectLst>
                <a:cs typeface="B Titr" pitchFamily="2" charset="-78"/>
              </a:rPr>
              <a:t>I - MR</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endParaRPr lang="fa-IR" b="1" u="sng" dirty="0">
              <a:ln w="11430"/>
              <a:solidFill>
                <a:srgbClr val="008000"/>
              </a:solidFill>
              <a:effectLst>
                <a:outerShdw blurRad="50800" dist="39000" dir="5460000" algn="tl">
                  <a:srgbClr val="000000">
                    <a:alpha val="38000"/>
                  </a:srgbClr>
                </a:outerShdw>
              </a:effectLst>
              <a:cs typeface="B Titr" pitchFamily="2" charset="-78"/>
            </a:endParaRPr>
          </a:p>
        </p:txBody>
      </p:sp>
      <p:graphicFrame>
        <p:nvGraphicFramePr>
          <p:cNvPr id="27" name="Group 110"/>
          <p:cNvGraphicFramePr>
            <a:graphicFrameLocks/>
          </p:cNvGraphicFramePr>
          <p:nvPr/>
        </p:nvGraphicFramePr>
        <p:xfrm>
          <a:off x="762000" y="2507483"/>
          <a:ext cx="7467600" cy="3740917"/>
        </p:xfrm>
        <a:graphic>
          <a:graphicData uri="http://schemas.openxmlformats.org/drawingml/2006/table">
            <a:tbl>
              <a:tblPr>
                <a:tableStyleId>{284E427A-3D55-4303-BF80-6455036E1DE7}</a:tableStyleId>
              </a:tblPr>
              <a:tblGrid>
                <a:gridCol w="2419973">
                  <a:extLst>
                    <a:ext uri="{9D8B030D-6E8A-4147-A177-3AD203B41FA5}">
                      <a16:colId xmlns:a16="http://schemas.microsoft.com/office/drawing/2014/main" xmlns="" val="20000"/>
                    </a:ext>
                  </a:extLst>
                </a:gridCol>
                <a:gridCol w="3156445">
                  <a:extLst>
                    <a:ext uri="{9D8B030D-6E8A-4147-A177-3AD203B41FA5}">
                      <a16:colId xmlns:a16="http://schemas.microsoft.com/office/drawing/2014/main" xmlns="" val="20001"/>
                    </a:ext>
                  </a:extLst>
                </a:gridCol>
                <a:gridCol w="1891182">
                  <a:extLst>
                    <a:ext uri="{9D8B030D-6E8A-4147-A177-3AD203B41FA5}">
                      <a16:colId xmlns:a16="http://schemas.microsoft.com/office/drawing/2014/main" xmlns="" val="20002"/>
                    </a:ext>
                  </a:extLst>
                </a:gridCol>
              </a:tblGrid>
              <a:tr h="535430">
                <a:tc>
                  <a:txBody>
                    <a:bodyPr/>
                    <a:lstStyle/>
                    <a:p>
                      <a:pPr marL="0" marR="0" lvl="0" indent="0" algn="ctr" defTabSz="914400" rtl="1" eaLnBrk="1" fontAlgn="base" latinLnBrk="0" hangingPunct="1">
                        <a:lnSpc>
                          <a:spcPct val="150000"/>
                        </a:lnSpc>
                        <a:spcBef>
                          <a:spcPct val="20000"/>
                        </a:spcBef>
                        <a:spcAft>
                          <a:spcPct val="0"/>
                        </a:spcAft>
                        <a:buClr>
                          <a:schemeClr val="folHlink"/>
                        </a:buClr>
                        <a:buSzPct val="60000"/>
                        <a:buFont typeface="Wingdings" pitchFamily="2" charset="2"/>
                        <a:buNone/>
                        <a:tabLst/>
                      </a:pPr>
                      <a:r>
                        <a:rPr kumimoji="0" lang="fa-IR" sz="1800" b="1" i="0" u="none" strike="noStrike" cap="none" normalizeH="0" baseline="0" dirty="0" smtClean="0">
                          <a:ln>
                            <a:noFill/>
                          </a:ln>
                          <a:solidFill>
                            <a:schemeClr val="accent6"/>
                          </a:solidFill>
                          <a:effectLst/>
                          <a:latin typeface="Tahoma" pitchFamily="34" charset="0"/>
                          <a:cs typeface="B Nazanin" pitchFamily="2" charset="-78"/>
                        </a:rPr>
                        <a:t>دامنه متحرک (</a:t>
                      </a:r>
                      <a:r>
                        <a:rPr kumimoji="0" lang="en-US" sz="1800" b="1" i="0" u="none" strike="noStrike" cap="none" normalizeH="0" baseline="0" dirty="0" err="1" smtClean="0">
                          <a:ln>
                            <a:noFill/>
                          </a:ln>
                          <a:solidFill>
                            <a:schemeClr val="accent6"/>
                          </a:solidFill>
                          <a:effectLst/>
                          <a:latin typeface="Tahoma" pitchFamily="34" charset="0"/>
                          <a:cs typeface="B Nazanin" pitchFamily="2" charset="-78"/>
                        </a:rPr>
                        <a:t>MRi</a:t>
                      </a:r>
                      <a:r>
                        <a:rPr kumimoji="0" lang="fa-IR" sz="1800" b="1" i="0" u="none" strike="noStrike" cap="none" normalizeH="0" baseline="0" dirty="0" smtClean="0">
                          <a:ln>
                            <a:noFill/>
                          </a:ln>
                          <a:solidFill>
                            <a:schemeClr val="accent6"/>
                          </a:solidFill>
                          <a:effectLst/>
                          <a:latin typeface="Tahoma" pitchFamily="34" charset="0"/>
                          <a:cs typeface="B Nazanin" pitchFamily="2" charset="-78"/>
                        </a:rPr>
                        <a:t>)</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a:txBody>
                    <a:bodyPr/>
                    <a:lstStyle/>
                    <a:p>
                      <a:pPr marL="0" marR="0" lvl="0" indent="0" algn="ctr" defTabSz="914400" rtl="1" eaLnBrk="1" fontAlgn="base" latinLnBrk="0" hangingPunct="1">
                        <a:lnSpc>
                          <a:spcPct val="150000"/>
                        </a:lnSpc>
                        <a:spcBef>
                          <a:spcPct val="20000"/>
                        </a:spcBef>
                        <a:spcAft>
                          <a:spcPct val="0"/>
                        </a:spcAft>
                        <a:buClr>
                          <a:schemeClr val="folHlink"/>
                        </a:buClr>
                        <a:buSzPct val="60000"/>
                        <a:buFont typeface="Wingdings" pitchFamily="2" charset="2"/>
                        <a:buNone/>
                        <a:tabLst/>
                      </a:pPr>
                      <a:r>
                        <a:rPr kumimoji="0" lang="fa-IR" sz="1800" b="1" i="0" u="none" strike="noStrike" cap="none" normalizeH="0" baseline="0" dirty="0" smtClean="0">
                          <a:ln>
                            <a:noFill/>
                          </a:ln>
                          <a:solidFill>
                            <a:schemeClr val="accent6"/>
                          </a:solidFill>
                          <a:effectLst/>
                          <a:latin typeface="Tahoma" pitchFamily="34" charset="0"/>
                          <a:cs typeface="B Nazanin" pitchFamily="2" charset="-78"/>
                        </a:rPr>
                        <a:t>اندازه مشخصه (</a:t>
                      </a:r>
                      <a:r>
                        <a:rPr kumimoji="0" lang="en-US" sz="1800" b="1" i="0" u="none" strike="noStrike" cap="none" normalizeH="0" baseline="0" dirty="0" smtClean="0">
                          <a:ln>
                            <a:noFill/>
                          </a:ln>
                          <a:solidFill>
                            <a:schemeClr val="accent6"/>
                          </a:solidFill>
                          <a:effectLst/>
                          <a:latin typeface="Tahoma" pitchFamily="34" charset="0"/>
                          <a:cs typeface="B Nazanin" pitchFamily="2" charset="-78"/>
                        </a:rPr>
                        <a:t>Xi</a:t>
                      </a:r>
                      <a:r>
                        <a:rPr kumimoji="0" lang="fa-IR" sz="1800" b="1" i="0" u="none" strike="noStrike" cap="none" normalizeH="0" baseline="0" dirty="0" smtClean="0">
                          <a:ln>
                            <a:noFill/>
                          </a:ln>
                          <a:solidFill>
                            <a:schemeClr val="accent6"/>
                          </a:solidFill>
                          <a:effectLst/>
                          <a:latin typeface="Tahoma" pitchFamily="34" charset="0"/>
                          <a:cs typeface="B Nazanin" pitchFamily="2" charset="-78"/>
                        </a:rPr>
                        <a:t>)</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1" u="none" strike="noStrike" cap="none" normalizeH="0" baseline="0" dirty="0" smtClean="0">
                          <a:ln>
                            <a:noFill/>
                          </a:ln>
                          <a:effectLst/>
                          <a:cs typeface="B Nazanin" pitchFamily="2" charset="-78"/>
                        </a:rPr>
                        <a:t>شماره نمونه</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b="1" i="0" u="none" strike="noStrike" cap="none" normalizeH="0" baseline="0" dirty="0" smtClean="0">
                          <a:ln>
                            <a:noFill/>
                          </a:ln>
                          <a:solidFill>
                            <a:schemeClr val="accent6"/>
                          </a:solidFill>
                          <a:effectLst/>
                          <a:latin typeface="Tahoma" pitchFamily="34" charset="0"/>
                          <a:cs typeface="B Nazanin" pitchFamily="2" charset="-78"/>
                        </a:rPr>
                        <a:t>(</a:t>
                      </a:r>
                      <a:r>
                        <a:rPr kumimoji="0" lang="en-US" sz="1800" b="1" i="0" u="none" strike="noStrike" cap="none" normalizeH="0" baseline="0" dirty="0" err="1" smtClean="0">
                          <a:ln>
                            <a:noFill/>
                          </a:ln>
                          <a:solidFill>
                            <a:schemeClr val="accent6"/>
                          </a:solidFill>
                          <a:effectLst/>
                          <a:latin typeface="Tahoma" pitchFamily="34" charset="0"/>
                          <a:cs typeface="B Nazanin" pitchFamily="2" charset="-78"/>
                        </a:rPr>
                        <a:t>i</a:t>
                      </a:r>
                      <a:r>
                        <a:rPr kumimoji="0" lang="fa-IR" sz="1800" b="1" i="0" u="none" strike="noStrike" cap="none" normalizeH="0" baseline="0" dirty="0" smtClean="0">
                          <a:ln>
                            <a:noFill/>
                          </a:ln>
                          <a:solidFill>
                            <a:schemeClr val="accent6"/>
                          </a:solidFill>
                          <a:effectLst/>
                          <a:latin typeface="Tahoma" pitchFamily="34" charset="0"/>
                          <a:cs typeface="B Nazanin" pitchFamily="2" charset="-78"/>
                        </a:rPr>
                        <a:t>)</a:t>
                      </a:r>
                      <a:endParaRPr kumimoji="0" lang="en-US" sz="1800" b="1" i="0" u="none" strike="noStrike" cap="none" normalizeH="0" baseline="0" dirty="0" smtClean="0">
                        <a:ln>
                          <a:noFill/>
                        </a:ln>
                        <a:solidFill>
                          <a:schemeClr val="accent6"/>
                        </a:solidFill>
                        <a:effectLst/>
                        <a:latin typeface="Tahoma" pitchFamily="34" charset="0"/>
                        <a:cs typeface="B Nazanin" pitchFamily="2" charset="-78"/>
                      </a:endParaRPr>
                    </a:p>
                  </a:txBody>
                  <a:tcPr marL="84406" marR="84406" anchor="ctr" horzOverflow="overflow"/>
                </a:tc>
                <a:extLst>
                  <a:ext uri="{0D108BD9-81ED-4DB2-BD59-A6C34878D82A}">
                    <a16:rowId xmlns:a16="http://schemas.microsoft.com/office/drawing/2014/main" xmlns="" val="10000"/>
                  </a:ext>
                </a:extLst>
              </a:tr>
              <a:tr h="401599">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23.5</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1</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1"/>
                  </a:ext>
                </a:extLst>
              </a:tr>
              <a:tr h="401599">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1.5</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25</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2</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2"/>
                  </a:ext>
                </a:extLst>
              </a:tr>
              <a:tr h="401599">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0.8</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2000" b="0" i="0" u="none" strike="noStrike" cap="none" normalizeH="0" baseline="0" dirty="0" smtClean="0">
                          <a:ln>
                            <a:noFill/>
                          </a:ln>
                          <a:solidFill>
                            <a:schemeClr val="tx1"/>
                          </a:solidFill>
                          <a:effectLst/>
                          <a:latin typeface="Tahoma" pitchFamily="34" charset="0"/>
                          <a:cs typeface="B Badr" pitchFamily="2" charset="-78"/>
                        </a:rPr>
                        <a:t>24.2</a:t>
                      </a: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3</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3"/>
                  </a:ext>
                </a:extLst>
              </a:tr>
              <a:tr h="401599">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4</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4"/>
                  </a:ext>
                </a:extLst>
              </a:tr>
              <a:tr h="1037978">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defRPr/>
                      </a:pPr>
                      <a:r>
                        <a:rPr kumimoji="0" lang="fa-IR" sz="1800" u="none" strike="noStrike" cap="none" normalizeH="0" baseline="0" dirty="0" smtClean="0">
                          <a:ln>
                            <a:noFill/>
                          </a:ln>
                          <a:effectLst/>
                        </a:rPr>
                        <a:t>0</a:t>
                      </a:r>
                      <a:endParaRPr kumimoji="0" lang="en-US" sz="1800" u="none" strike="noStrike" cap="none" normalizeH="0" baseline="0" dirty="0" smtClean="0">
                        <a:ln>
                          <a:noFill/>
                        </a:ln>
                        <a:effectLst/>
                      </a:endParaRP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0</a:t>
                      </a:r>
                    </a:p>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fa-IR" sz="1800" u="none" strike="noStrike" cap="none" normalizeH="0" baseline="0" dirty="0" smtClean="0">
                          <a:ln>
                            <a:noFill/>
                          </a:ln>
                          <a:effectLst/>
                        </a:rPr>
                        <a:t>0</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5"/>
                  </a:ext>
                </a:extLst>
              </a:tr>
              <a:tr h="401599">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0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tc>
                  <a:txBody>
                    <a:bodyPr/>
                    <a:lstStyle/>
                    <a:p>
                      <a:pPr marL="0" marR="0" lvl="0" indent="0" algn="ctr" defTabSz="914400" rtl="1"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u="none" strike="noStrike" cap="none" normalizeH="0" baseline="0" dirty="0" smtClean="0">
                          <a:ln>
                            <a:noFill/>
                          </a:ln>
                          <a:effectLst/>
                        </a:rPr>
                        <a:t>m</a:t>
                      </a:r>
                      <a:endParaRPr kumimoji="0" lang="en-US" sz="1800" b="0" i="0" u="none" strike="noStrike" cap="none" normalizeH="0" baseline="0" dirty="0" smtClean="0">
                        <a:ln>
                          <a:noFill/>
                        </a:ln>
                        <a:solidFill>
                          <a:schemeClr val="tx1"/>
                        </a:solidFill>
                        <a:effectLst/>
                        <a:latin typeface="Tahoma" pitchFamily="34" charset="0"/>
                        <a:cs typeface="B Badr" pitchFamily="2" charset="-78"/>
                      </a:endParaRPr>
                    </a:p>
                  </a:txBody>
                  <a:tcPr marL="84406" marR="84406" anchor="ctr" horzOverflow="overflow"/>
                </a:tc>
                <a:extLst>
                  <a:ext uri="{0D108BD9-81ED-4DB2-BD59-A6C34878D82A}">
                    <a16:rowId xmlns:a16="http://schemas.microsoft.com/office/drawing/2014/main" xmlns="" val="10006"/>
                  </a:ext>
                </a:extLst>
              </a:tr>
            </a:tbl>
          </a:graphicData>
        </a:graphic>
      </p:graphicFrame>
      <p:sp>
        <p:nvSpPr>
          <p:cNvPr id="28" name="Rectangle 27"/>
          <p:cNvSpPr/>
          <p:nvPr/>
        </p:nvSpPr>
        <p:spPr>
          <a:xfrm>
            <a:off x="3195850" y="6243935"/>
            <a:ext cx="5033750" cy="461665"/>
          </a:xfrm>
          <a:prstGeom prst="rect">
            <a:avLst/>
          </a:prstGeom>
        </p:spPr>
        <p:txBody>
          <a:bodyPr wrap="none">
            <a:spAutoFit/>
          </a:bodyPr>
          <a:lstStyle/>
          <a:p>
            <a:pPr algn="r" rtl="1"/>
            <a:r>
              <a:rPr lang="fa-IR" dirty="0" smtClean="0">
                <a:cs typeface="Zar Mazar" pitchFamily="2" charset="-78"/>
              </a:rPr>
              <a:t>توضيح : </a:t>
            </a:r>
            <a:r>
              <a:rPr lang="en-US" sz="1800" dirty="0" smtClean="0">
                <a:solidFill>
                  <a:srgbClr val="000000"/>
                </a:solidFill>
                <a:cs typeface="Zar Mazar" pitchFamily="2" charset="-78"/>
              </a:rPr>
              <a:t>MR</a:t>
            </a:r>
            <a:r>
              <a:rPr lang="fa-IR" dirty="0" smtClean="0">
                <a:solidFill>
                  <a:srgbClr val="000000"/>
                </a:solidFill>
                <a:cs typeface="Zar Mazar" pitchFamily="2" charset="-78"/>
              </a:rPr>
              <a:t>مقدار قدر مطلق اختلاف بين دو نمونه متوالي است.</a:t>
            </a:r>
            <a:endParaRPr lang="en-US" dirty="0"/>
          </a:p>
        </p:txBody>
      </p:sp>
      <p:sp>
        <p:nvSpPr>
          <p:cNvPr id="8" name="Rectangle 7"/>
          <p:cNvSpPr>
            <a:spLocks noChangeArrowheads="1"/>
          </p:cNvSpPr>
          <p:nvPr/>
        </p:nvSpPr>
        <p:spPr bwMode="auto">
          <a:xfrm>
            <a:off x="228600" y="79375"/>
            <a:ext cx="8763000" cy="606425"/>
          </a:xfrm>
          <a:prstGeom prst="rect">
            <a:avLst/>
          </a:prstGeom>
          <a:noFill/>
          <a:ln w="9525">
            <a:noFill/>
            <a:miter lim="800000"/>
            <a:headEnd/>
            <a:tailEnd/>
          </a:ln>
        </p:spPr>
        <p:txBody>
          <a:bodyPr anchor="ctr"/>
          <a:lstStyle/>
          <a:p>
            <a:pPr algn="ctr" rtl="1">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قابل اندازه گیری </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(کمٌی / متغیر)</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advTm="0">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9" name="Rectangle 3"/>
          <p:cNvSpPr>
            <a:spLocks noChangeArrowheads="1"/>
          </p:cNvSpPr>
          <p:nvPr/>
        </p:nvSpPr>
        <p:spPr bwMode="auto">
          <a:xfrm>
            <a:off x="146546" y="1143000"/>
            <a:ext cx="8839200" cy="1338828"/>
          </a:xfrm>
          <a:prstGeom prst="rect">
            <a:avLst/>
          </a:prstGeom>
          <a:noFill/>
          <a:ln w="9525">
            <a:noFill/>
            <a:miter lim="800000"/>
            <a:headEnd/>
            <a:tailEnd/>
          </a:ln>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just" rtl="1">
              <a:lnSpc>
                <a:spcPct val="150000"/>
              </a:lnSpc>
              <a:spcBef>
                <a:spcPts val="600"/>
              </a:spcBef>
              <a:spcAft>
                <a:spcPts val="600"/>
              </a:spcAft>
            </a:pPr>
            <a:r>
              <a:rPr lang="fa-IR" dirty="0" smtClean="0">
                <a:ln w="24500" cmpd="dbl">
                  <a:solidFill>
                    <a:schemeClr val="accent2">
                      <a:shade val="85000"/>
                      <a:satMod val="155000"/>
                    </a:schemeClr>
                  </a:solidFill>
                  <a:prstDash val="solid"/>
                  <a:miter lim="800000"/>
                </a:ln>
                <a:cs typeface="B Nazanin" pitchFamily="2" charset="-78"/>
              </a:rPr>
              <a:t>تعریف جدید کیفیت از منظر </a:t>
            </a:r>
            <a:r>
              <a:rPr lang="fa-IR" sz="2000" dirty="0">
                <a:ln w="24500" cmpd="dbl">
                  <a:solidFill>
                    <a:schemeClr val="accent2">
                      <a:shade val="85000"/>
                      <a:satMod val="155000"/>
                    </a:schemeClr>
                  </a:solidFill>
                  <a:prstDash val="solid"/>
                  <a:miter lim="800000"/>
                </a:ln>
                <a:cs typeface="B Nazanin" pitchFamily="2" charset="-78"/>
              </a:rPr>
              <a:t>فنی و </a:t>
            </a:r>
            <a:r>
              <a:rPr lang="fa-IR" sz="2000" dirty="0" smtClean="0">
                <a:ln w="24500" cmpd="dbl">
                  <a:solidFill>
                    <a:schemeClr val="accent2">
                      <a:shade val="85000"/>
                      <a:satMod val="155000"/>
                    </a:schemeClr>
                  </a:solidFill>
                  <a:prstDash val="solid"/>
                  <a:miter lim="800000"/>
                </a:ln>
                <a:cs typeface="B Nazanin" pitchFamily="2" charset="-78"/>
              </a:rPr>
              <a:t>آماری:</a:t>
            </a:r>
          </a:p>
          <a:p>
            <a:pPr algn="r" rtl="1" eaLnBrk="1" hangingPunct="1"/>
            <a:r>
              <a:rPr lang="fa-IR" altLang="en-US" sz="2000" dirty="0"/>
              <a:t> </a:t>
            </a:r>
            <a:r>
              <a:rPr lang="fa-IR" altLang="en-US" sz="2000" dirty="0">
                <a:cs typeface="B Nazanin" panose="00000400000000000000" pitchFamily="2" charset="-78"/>
              </a:rPr>
              <a:t>كيفيت معكوس پراكندگي است.</a:t>
            </a:r>
          </a:p>
          <a:p>
            <a:pPr algn="r" rtl="1" eaLnBrk="1" hangingPunct="1"/>
            <a:r>
              <a:rPr lang="fa-IR" altLang="en-US" sz="2000" dirty="0">
                <a:cs typeface="B Nazanin" panose="00000400000000000000" pitchFamily="2" charset="-78"/>
              </a:rPr>
              <a:t>هر چه پراكندگي كمتر =  كيفيت </a:t>
            </a:r>
            <a:r>
              <a:rPr lang="fa-IR" altLang="en-US" sz="2000" dirty="0" smtClean="0">
                <a:cs typeface="B Nazanin" panose="00000400000000000000" pitchFamily="2" charset="-78"/>
              </a:rPr>
              <a:t>بيشتر</a:t>
            </a:r>
            <a:endParaRPr lang="en-US" altLang="en-US" sz="2000" dirty="0">
              <a:cs typeface="B Nazanin" panose="00000400000000000000" pitchFamily="2" charset="-78"/>
            </a:endParaRPr>
          </a:p>
        </p:txBody>
      </p:sp>
      <p:sp>
        <p:nvSpPr>
          <p:cNvPr id="7171" name="Rectangle 4"/>
          <p:cNvSpPr>
            <a:spLocks noChangeArrowheads="1"/>
          </p:cNvSpPr>
          <p:nvPr/>
        </p:nvSpPr>
        <p:spPr bwMode="auto">
          <a:xfrm>
            <a:off x="684213" y="188913"/>
            <a:ext cx="7772400" cy="606425"/>
          </a:xfrm>
          <a:prstGeom prst="rect">
            <a:avLst/>
          </a:prstGeom>
          <a:noFill/>
          <a:ln w="9525">
            <a:noFill/>
            <a:miter lim="800000"/>
            <a:headEnd/>
            <a:tailEnd/>
          </a:ln>
        </p:spPr>
        <p:txBody>
          <a:bodyPr anchor="ctr"/>
          <a:lstStyle/>
          <a:p>
            <a:pPr algn="ctr"/>
            <a:r>
              <a:rPr lang="fa-IR" sz="4800" b="1" dirty="0" smtClean="0">
                <a:solidFill>
                  <a:srgbClr val="800080"/>
                </a:solidFill>
                <a:latin typeface="Arial" charset="0"/>
                <a:cs typeface="B Titr" pitchFamily="2" charset="-78"/>
              </a:rPr>
              <a:t>کیفیت چیست؟</a:t>
            </a:r>
            <a:endParaRPr lang="en-US" sz="4800" b="1" dirty="0">
              <a:solidFill>
                <a:srgbClr val="800080"/>
              </a:solidFill>
              <a:latin typeface="Arial" charset="0"/>
              <a:cs typeface="B Titr" pitchFamily="2" charset="-78"/>
            </a:endParaRPr>
          </a:p>
        </p:txBody>
      </p:sp>
      <p:sp>
        <p:nvSpPr>
          <p:cNvPr id="7172" name="Line 5"/>
          <p:cNvSpPr>
            <a:spLocks noChangeShapeType="1"/>
          </p:cNvSpPr>
          <p:nvPr/>
        </p:nvSpPr>
        <p:spPr bwMode="auto">
          <a:xfrm flipH="1">
            <a:off x="0" y="990600"/>
            <a:ext cx="9144000" cy="0"/>
          </a:xfrm>
          <a:prstGeom prst="line">
            <a:avLst/>
          </a:prstGeom>
          <a:noFill/>
          <a:ln w="101600" cmpd="thickThin">
            <a:solidFill>
              <a:srgbClr val="800000"/>
            </a:solidFill>
            <a:round/>
            <a:headEnd/>
            <a:tailEnd/>
          </a:ln>
        </p:spPr>
        <p:txBody>
          <a:bodyPr/>
          <a:lstStyle/>
          <a:p>
            <a:endParaRPr lang="en-US"/>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3276600"/>
            <a:ext cx="4400550" cy="262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4629841"/>
      </p:ext>
    </p:extLst>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9779">
                                            <p:txEl>
                                              <p:pRg st="0" end="0"/>
                                            </p:txEl>
                                          </p:spTgt>
                                        </p:tgtEl>
                                        <p:attrNameLst>
                                          <p:attrName>style.visibility</p:attrName>
                                        </p:attrNameLst>
                                      </p:cBhvr>
                                      <p:to>
                                        <p:strVal val="visible"/>
                                      </p:to>
                                    </p:set>
                                    <p:animEffect transition="in" filter="fade">
                                      <p:cBhvr>
                                        <p:cTn id="7" dur="2000"/>
                                        <p:tgtEl>
                                          <p:spTgt spid="4597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9779">
                                            <p:txEl>
                                              <p:pRg st="1" end="1"/>
                                            </p:txEl>
                                          </p:spTgt>
                                        </p:tgtEl>
                                        <p:attrNameLst>
                                          <p:attrName>style.visibility</p:attrName>
                                        </p:attrNameLst>
                                      </p:cBhvr>
                                      <p:to>
                                        <p:strVal val="visible"/>
                                      </p:to>
                                    </p:set>
                                    <p:animEffect transition="in" filter="fade">
                                      <p:cBhvr>
                                        <p:cTn id="12" dur="2000"/>
                                        <p:tgtEl>
                                          <p:spTgt spid="4597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59779">
                                            <p:txEl>
                                              <p:pRg st="2" end="2"/>
                                            </p:txEl>
                                          </p:spTgt>
                                        </p:tgtEl>
                                        <p:attrNameLst>
                                          <p:attrName>style.visibility</p:attrName>
                                        </p:attrNameLst>
                                      </p:cBhvr>
                                      <p:to>
                                        <p:strVal val="visible"/>
                                      </p:to>
                                    </p:set>
                                    <p:animEffect transition="in" filter="fade">
                                      <p:cBhvr>
                                        <p:cTn id="17" dur="2000"/>
                                        <p:tgtEl>
                                          <p:spTgt spid="4597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9779"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16" name="Rectangle 33"/>
          <p:cNvSpPr>
            <a:spLocks noChangeArrowheads="1"/>
          </p:cNvSpPr>
          <p:nvPr/>
        </p:nvSpPr>
        <p:spPr bwMode="auto">
          <a:xfrm>
            <a:off x="0" y="1828800"/>
            <a:ext cx="9056687" cy="4643438"/>
          </a:xfrm>
          <a:prstGeom prst="rect">
            <a:avLst/>
          </a:prstGeom>
          <a:noFill/>
          <a:ln w="9525">
            <a:noFill/>
            <a:miter lim="800000"/>
            <a:headEnd/>
            <a:tailEnd/>
          </a:ln>
        </p:spPr>
        <p:txBody>
          <a:bodyPr/>
          <a:lstStyle/>
          <a:p>
            <a:pPr marL="342900" indent="-342900" algn="r" rtl="1">
              <a:lnSpc>
                <a:spcPct val="150000"/>
              </a:lnSpc>
              <a:spcBef>
                <a:spcPct val="20000"/>
              </a:spcBef>
              <a:buClr>
                <a:schemeClr val="accent2"/>
              </a:buClr>
              <a:buFont typeface="Wingdings" pitchFamily="2" charset="2"/>
              <a:buChar char="×"/>
            </a:pPr>
            <a:r>
              <a:rPr lang="fa-IR" sz="2400" dirty="0" smtClean="0">
                <a:solidFill>
                  <a:srgbClr val="000000"/>
                </a:solidFill>
                <a:cs typeface="B Nazanin" panose="00000400000000000000" pitchFamily="2" charset="-78"/>
              </a:rPr>
              <a:t>براي </a:t>
            </a:r>
            <a:r>
              <a:rPr lang="fa-IR" sz="2400" dirty="0">
                <a:solidFill>
                  <a:srgbClr val="000000"/>
                </a:solidFill>
                <a:cs typeface="B Nazanin" panose="00000400000000000000" pitchFamily="2" charset="-78"/>
              </a:rPr>
              <a:t>رسم اين  نمودار مي‌بايستي 20 تا 25 نمونه تكي گرفته شود. سپس محاسبات ذيل براي تعيين خط مركزي و حدود كنترل ميانگين و دامنه متحرك صورت مي‌گيرد:</a:t>
            </a:r>
          </a:p>
          <a:p>
            <a:pPr marL="342900" indent="-342900" algn="r" rtl="1">
              <a:lnSpc>
                <a:spcPct val="110000"/>
              </a:lnSpc>
              <a:spcBef>
                <a:spcPct val="20000"/>
              </a:spcBef>
              <a:buClr>
                <a:schemeClr val="accent2"/>
              </a:buClr>
              <a:buFont typeface="Wingdings" pitchFamily="2" charset="2"/>
              <a:buNone/>
            </a:pPr>
            <a:endParaRPr lang="fa-IR" sz="2400" dirty="0">
              <a:solidFill>
                <a:srgbClr val="000000"/>
              </a:solidFill>
              <a:cs typeface="B Nazanin" panose="00000400000000000000" pitchFamily="2" charset="-78"/>
            </a:endParaRPr>
          </a:p>
          <a:p>
            <a:pPr marL="342900" indent="-342900" algn="r" rtl="1">
              <a:spcBef>
                <a:spcPct val="20000"/>
              </a:spcBef>
              <a:buClr>
                <a:schemeClr val="accent2"/>
              </a:buClr>
              <a:buFont typeface="Wingdings" pitchFamily="2" charset="2"/>
              <a:buNone/>
            </a:pPr>
            <a:endParaRPr lang="fa-IR" sz="2400" dirty="0">
              <a:solidFill>
                <a:srgbClr val="000000"/>
              </a:solidFill>
              <a:cs typeface="B Nazanin" panose="00000400000000000000" pitchFamily="2" charset="-78"/>
            </a:endParaRPr>
          </a:p>
          <a:p>
            <a:pPr marL="342900" indent="-342900" algn="l" rtl="1">
              <a:lnSpc>
                <a:spcPct val="50000"/>
              </a:lnSpc>
              <a:spcBef>
                <a:spcPct val="20000"/>
              </a:spcBef>
              <a:buClr>
                <a:schemeClr val="accent2"/>
              </a:buClr>
              <a:buFont typeface="Wingdings" pitchFamily="2" charset="2"/>
              <a:buNone/>
            </a:pPr>
            <a:endParaRPr lang="fa-IR" sz="2400" dirty="0">
              <a:cs typeface="B Nazanin" panose="00000400000000000000" pitchFamily="2" charset="-78"/>
            </a:endParaRPr>
          </a:p>
          <a:p>
            <a:pPr marL="342900" indent="-342900" algn="l" rtl="1">
              <a:lnSpc>
                <a:spcPct val="50000"/>
              </a:lnSpc>
              <a:spcBef>
                <a:spcPct val="20000"/>
              </a:spcBef>
              <a:buClr>
                <a:schemeClr val="accent2"/>
              </a:buClr>
              <a:buFont typeface="Wingdings" pitchFamily="2" charset="2"/>
              <a:buNone/>
            </a:pPr>
            <a:endParaRPr lang="fa-IR" sz="2400" dirty="0">
              <a:cs typeface="B Nazanin" panose="00000400000000000000" pitchFamily="2" charset="-78"/>
            </a:endParaRPr>
          </a:p>
          <a:p>
            <a:pPr marL="342900" indent="-342900" algn="l" rtl="1">
              <a:lnSpc>
                <a:spcPct val="50000"/>
              </a:lnSpc>
              <a:spcBef>
                <a:spcPct val="20000"/>
              </a:spcBef>
              <a:buClr>
                <a:schemeClr val="accent2"/>
              </a:buClr>
              <a:buFont typeface="Wingdings" pitchFamily="2" charset="2"/>
              <a:buNone/>
            </a:pPr>
            <a:endParaRPr lang="fa-IR" sz="2400" dirty="0">
              <a:cs typeface="B Nazanin" panose="00000400000000000000" pitchFamily="2" charset="-78"/>
            </a:endParaRPr>
          </a:p>
          <a:p>
            <a:pPr marL="342900" indent="-342900" algn="l" rtl="1">
              <a:lnSpc>
                <a:spcPct val="50000"/>
              </a:lnSpc>
              <a:spcBef>
                <a:spcPct val="20000"/>
              </a:spcBef>
              <a:buClr>
                <a:schemeClr val="accent2"/>
              </a:buClr>
              <a:buFont typeface="Wingdings" pitchFamily="2" charset="2"/>
              <a:buNone/>
            </a:pPr>
            <a:endParaRPr lang="fa-IR" sz="2400" dirty="0">
              <a:cs typeface="B Nazanin" panose="00000400000000000000" pitchFamily="2" charset="-78"/>
            </a:endParaRPr>
          </a:p>
          <a:p>
            <a:pPr marL="342900" indent="-342900" algn="l" rtl="1">
              <a:lnSpc>
                <a:spcPct val="50000"/>
              </a:lnSpc>
              <a:spcBef>
                <a:spcPct val="20000"/>
              </a:spcBef>
              <a:buClr>
                <a:schemeClr val="accent2"/>
              </a:buClr>
              <a:buFont typeface="Wingdings" pitchFamily="2" charset="2"/>
              <a:buNone/>
            </a:pPr>
            <a:endParaRPr lang="fa-IR" sz="2400" dirty="0">
              <a:cs typeface="B Nazanin" panose="00000400000000000000" pitchFamily="2" charset="-78"/>
            </a:endParaRPr>
          </a:p>
          <a:p>
            <a:pPr marL="342900" indent="-342900" algn="r" rtl="1">
              <a:lnSpc>
                <a:spcPct val="50000"/>
              </a:lnSpc>
              <a:spcBef>
                <a:spcPct val="20000"/>
              </a:spcBef>
              <a:buClr>
                <a:schemeClr val="accent2"/>
              </a:buClr>
              <a:buFont typeface="Wingdings" pitchFamily="2" charset="2"/>
              <a:buNone/>
            </a:pPr>
            <a:r>
              <a:rPr lang="fa-IR" sz="2400" dirty="0" smtClean="0">
                <a:solidFill>
                  <a:srgbClr val="000000"/>
                </a:solidFill>
                <a:cs typeface="B Nazanin" panose="00000400000000000000" pitchFamily="2" charset="-78"/>
              </a:rPr>
              <a:t>   </a:t>
            </a:r>
            <a:endParaRPr lang="fa-IR" sz="2400" dirty="0">
              <a:solidFill>
                <a:srgbClr val="000000"/>
              </a:solidFill>
              <a:cs typeface="B Nazanin" panose="00000400000000000000" pitchFamily="2" charset="-78"/>
            </a:endParaRPr>
          </a:p>
        </p:txBody>
      </p:sp>
      <p:sp>
        <p:nvSpPr>
          <p:cNvPr id="29" name="AutoShape 16"/>
          <p:cNvSpPr>
            <a:spLocks/>
          </p:cNvSpPr>
          <p:nvPr/>
        </p:nvSpPr>
        <p:spPr bwMode="auto">
          <a:xfrm>
            <a:off x="1065213" y="3860800"/>
            <a:ext cx="215900" cy="1728788"/>
          </a:xfrm>
          <a:prstGeom prst="leftBrace">
            <a:avLst>
              <a:gd name="adj1" fmla="val 66728"/>
              <a:gd name="adj2" fmla="val 50000"/>
            </a:avLst>
          </a:prstGeom>
          <a:noFill/>
          <a:ln w="38100">
            <a:solidFill>
              <a:schemeClr val="tx1"/>
            </a:solidFill>
            <a:round/>
            <a:headEnd/>
            <a:tailEnd/>
          </a:ln>
          <a:effectLst>
            <a:outerShdw dist="53882" dir="2700000" algn="ctr" rotWithShape="0">
              <a:srgbClr val="C0C0C0"/>
            </a:outerShdw>
          </a:effectLst>
        </p:spPr>
        <p:txBody>
          <a:bodyPr wrap="none" anchor="ctr"/>
          <a:lstStyle/>
          <a:p>
            <a:pPr>
              <a:defRPr/>
            </a:pPr>
            <a:endParaRPr lang="en-US"/>
          </a:p>
        </p:txBody>
      </p:sp>
      <p:sp>
        <p:nvSpPr>
          <p:cNvPr id="30" name="AutoShape 17"/>
          <p:cNvSpPr>
            <a:spLocks/>
          </p:cNvSpPr>
          <p:nvPr/>
        </p:nvSpPr>
        <p:spPr bwMode="auto">
          <a:xfrm>
            <a:off x="5457825" y="3716338"/>
            <a:ext cx="215900" cy="1800225"/>
          </a:xfrm>
          <a:prstGeom prst="leftBrace">
            <a:avLst>
              <a:gd name="adj1" fmla="val 69485"/>
              <a:gd name="adj2" fmla="val 50000"/>
            </a:avLst>
          </a:prstGeom>
          <a:noFill/>
          <a:ln w="38100">
            <a:solidFill>
              <a:schemeClr val="tx1"/>
            </a:solidFill>
            <a:round/>
            <a:headEnd/>
            <a:tailEnd/>
          </a:ln>
          <a:effectLst>
            <a:outerShdw dist="53882" dir="2700000" algn="ctr" rotWithShape="0">
              <a:srgbClr val="C0C0C0"/>
            </a:outerShdw>
          </a:effectLst>
        </p:spPr>
        <p:txBody>
          <a:bodyPr wrap="none" anchor="ctr"/>
          <a:lstStyle/>
          <a:p>
            <a:pPr>
              <a:defRPr/>
            </a:pPr>
            <a:endParaRPr lang="en-US"/>
          </a:p>
        </p:txBody>
      </p:sp>
      <p:graphicFrame>
        <p:nvGraphicFramePr>
          <p:cNvPr id="31" name="Object 27"/>
          <p:cNvGraphicFramePr>
            <a:graphicFrameLocks noChangeAspect="1"/>
          </p:cNvGraphicFramePr>
          <p:nvPr/>
        </p:nvGraphicFramePr>
        <p:xfrm>
          <a:off x="5745163" y="4456113"/>
          <a:ext cx="2016125" cy="557212"/>
        </p:xfrm>
        <a:graphic>
          <a:graphicData uri="http://schemas.openxmlformats.org/presentationml/2006/ole">
            <mc:AlternateContent xmlns:mc="http://schemas.openxmlformats.org/markup-compatibility/2006">
              <mc:Choice xmlns:v="urn:schemas-microsoft-com:vml" Requires="v">
                <p:oleObj spid="_x0000_s241793" name="Equation" r:id="rId3" imgW="749160" imgH="241200" progId="Equation.3">
                  <p:embed/>
                </p:oleObj>
              </mc:Choice>
              <mc:Fallback>
                <p:oleObj name="Equation" r:id="rId3" imgW="749160" imgH="241200" progId="Equation.3">
                  <p:embed/>
                  <p:pic>
                    <p:nvPicPr>
                      <p:cNvPr id="0" name="Object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5163" y="4456113"/>
                        <a:ext cx="2016125" cy="5572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 name="Object 28"/>
          <p:cNvGraphicFramePr>
            <a:graphicFrameLocks noChangeAspect="1"/>
          </p:cNvGraphicFramePr>
          <p:nvPr/>
        </p:nvGraphicFramePr>
        <p:xfrm>
          <a:off x="1397000" y="3644900"/>
          <a:ext cx="2332038" cy="792163"/>
        </p:xfrm>
        <a:graphic>
          <a:graphicData uri="http://schemas.openxmlformats.org/presentationml/2006/ole">
            <mc:AlternateContent xmlns:mc="http://schemas.openxmlformats.org/markup-compatibility/2006">
              <mc:Choice xmlns:v="urn:schemas-microsoft-com:vml" Requires="v">
                <p:oleObj spid="_x0000_s241794" name="Equation" r:id="rId5" imgW="1155600" imgH="457200" progId="Equation.3">
                  <p:embed/>
                </p:oleObj>
              </mc:Choice>
              <mc:Fallback>
                <p:oleObj name="Equation" r:id="rId5" imgW="1155600" imgH="457200" progId="Equation.3">
                  <p:embed/>
                  <p:pic>
                    <p:nvPicPr>
                      <p:cNvPr id="0" name="Object 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7000" y="3644900"/>
                        <a:ext cx="2332038" cy="792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 name="Object 29"/>
          <p:cNvGraphicFramePr>
            <a:graphicFrameLocks noChangeAspect="1"/>
          </p:cNvGraphicFramePr>
          <p:nvPr/>
        </p:nvGraphicFramePr>
        <p:xfrm>
          <a:off x="1352550" y="4868863"/>
          <a:ext cx="2338388" cy="941387"/>
        </p:xfrm>
        <a:graphic>
          <a:graphicData uri="http://schemas.openxmlformats.org/presentationml/2006/ole">
            <mc:AlternateContent xmlns:mc="http://schemas.openxmlformats.org/markup-compatibility/2006">
              <mc:Choice xmlns:v="urn:schemas-microsoft-com:vml" Requires="v">
                <p:oleObj spid="_x0000_s241795" name="Equation" r:id="rId7" imgW="1143000" imgH="457200" progId="Equation.3">
                  <p:embed/>
                </p:oleObj>
              </mc:Choice>
              <mc:Fallback>
                <p:oleObj name="Equation" r:id="rId7" imgW="1143000" imgH="457200" progId="Equation.3">
                  <p:embed/>
                  <p:pic>
                    <p:nvPicPr>
                      <p:cNvPr id="0" name="Object 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52550" y="4868863"/>
                        <a:ext cx="2338388" cy="941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4" name="Object 30"/>
          <p:cNvGraphicFramePr>
            <a:graphicFrameLocks noChangeAspect="1"/>
          </p:cNvGraphicFramePr>
          <p:nvPr/>
        </p:nvGraphicFramePr>
        <p:xfrm>
          <a:off x="1485900" y="4337050"/>
          <a:ext cx="1606550" cy="615950"/>
        </p:xfrm>
        <a:graphic>
          <a:graphicData uri="http://schemas.openxmlformats.org/presentationml/2006/ole">
            <mc:AlternateContent xmlns:mc="http://schemas.openxmlformats.org/markup-compatibility/2006">
              <mc:Choice xmlns:v="urn:schemas-microsoft-com:vml" Requires="v">
                <p:oleObj spid="_x0000_s241796" name="Equation" r:id="rId9" imgW="596880" imgH="266400" progId="Equation.3">
                  <p:embed/>
                </p:oleObj>
              </mc:Choice>
              <mc:Fallback>
                <p:oleObj name="Equation" r:id="rId9" imgW="596880" imgH="266400" progId="Equation.3">
                  <p:embed/>
                  <p:pic>
                    <p:nvPicPr>
                      <p:cNvPr id="0" name="Object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85900" y="4337050"/>
                        <a:ext cx="1606550" cy="615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 name="Object 31"/>
          <p:cNvGraphicFramePr>
            <a:graphicFrameLocks noChangeAspect="1"/>
          </p:cNvGraphicFramePr>
          <p:nvPr/>
        </p:nvGraphicFramePr>
        <p:xfrm>
          <a:off x="5745163" y="3716338"/>
          <a:ext cx="2132012" cy="623887"/>
        </p:xfrm>
        <a:graphic>
          <a:graphicData uri="http://schemas.openxmlformats.org/presentationml/2006/ole">
            <mc:AlternateContent xmlns:mc="http://schemas.openxmlformats.org/markup-compatibility/2006">
              <mc:Choice xmlns:v="urn:schemas-microsoft-com:vml" Requires="v">
                <p:oleObj spid="_x0000_s241797" name="Equation" r:id="rId11" imgW="1041120" imgH="304560" progId="Equation.3">
                  <p:embed/>
                </p:oleObj>
              </mc:Choice>
              <mc:Fallback>
                <p:oleObj name="Equation" r:id="rId11" imgW="1041120" imgH="304560" progId="Equation.3">
                  <p:embed/>
                  <p:pic>
                    <p:nvPicPr>
                      <p:cNvPr id="0" name="Object 3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745163" y="3716338"/>
                        <a:ext cx="2132012" cy="6238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 name="Object 32"/>
          <p:cNvGraphicFramePr>
            <a:graphicFrameLocks noChangeAspect="1"/>
          </p:cNvGraphicFramePr>
          <p:nvPr/>
        </p:nvGraphicFramePr>
        <p:xfrm>
          <a:off x="5816600" y="5084763"/>
          <a:ext cx="2232025" cy="558800"/>
        </p:xfrm>
        <a:graphic>
          <a:graphicData uri="http://schemas.openxmlformats.org/presentationml/2006/ole">
            <mc:AlternateContent xmlns:mc="http://schemas.openxmlformats.org/markup-compatibility/2006">
              <mc:Choice xmlns:v="urn:schemas-microsoft-com:vml" Requires="v">
                <p:oleObj spid="_x0000_s241798" name="Equation" r:id="rId13" imgW="1015920" imgH="253800" progId="Equation.3">
                  <p:embed/>
                </p:oleObj>
              </mc:Choice>
              <mc:Fallback>
                <p:oleObj name="Equation" r:id="rId13" imgW="1015920" imgH="253800" progId="Equation.3">
                  <p:embed/>
                  <p:pic>
                    <p:nvPicPr>
                      <p:cNvPr id="0" name="Object 3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16600" y="5084763"/>
                        <a:ext cx="2232025" cy="558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 name="Rectangle 36"/>
          <p:cNvSpPr>
            <a:spLocks noChangeArrowheads="1"/>
          </p:cNvSpPr>
          <p:nvPr/>
        </p:nvSpPr>
        <p:spPr bwMode="auto">
          <a:xfrm>
            <a:off x="228600" y="917575"/>
            <a:ext cx="8763000" cy="606425"/>
          </a:xfrm>
          <a:prstGeom prst="rect">
            <a:avLst/>
          </a:prstGeom>
          <a:noFill/>
          <a:ln w="9525">
            <a:noFill/>
            <a:miter lim="800000"/>
            <a:headEnd/>
            <a:tailEnd/>
          </a:ln>
        </p:spPr>
        <p:txBody>
          <a:bodyPr anchor="ctr"/>
          <a:lstStyle/>
          <a:p>
            <a:pPr algn="ctr" rtl="1">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نمودارهای کنترل دامنه متحرک (</a:t>
            </a:r>
            <a:r>
              <a:rPr lang="en-US" b="1" u="sng" dirty="0" smtClean="0">
                <a:ln w="11430"/>
                <a:solidFill>
                  <a:srgbClr val="008000"/>
                </a:solidFill>
                <a:effectLst>
                  <a:outerShdw blurRad="50800" dist="39000" dir="5460000" algn="tl">
                    <a:srgbClr val="000000">
                      <a:alpha val="38000"/>
                    </a:srgbClr>
                  </a:outerShdw>
                </a:effectLst>
                <a:cs typeface="B Titr" pitchFamily="2" charset="-78"/>
              </a:rPr>
              <a:t>I - MR</a:t>
            </a:r>
            <a:r>
              <a:rPr lang="fa-IR" b="1" u="sng" dirty="0" smtClean="0">
                <a:ln w="11430"/>
                <a:solidFill>
                  <a:srgbClr val="008000"/>
                </a:solidFill>
                <a:effectLst>
                  <a:outerShdw blurRad="50800" dist="39000" dir="5460000" algn="tl">
                    <a:srgbClr val="000000">
                      <a:alpha val="38000"/>
                    </a:srgbClr>
                  </a:outerShdw>
                </a:effectLst>
                <a:cs typeface="B Titr" pitchFamily="2" charset="-78"/>
              </a:rPr>
              <a:t>)</a:t>
            </a:r>
            <a:endParaRPr lang="fa-IR" b="1" u="sng" dirty="0">
              <a:ln w="11430"/>
              <a:solidFill>
                <a:srgbClr val="008000"/>
              </a:solidFill>
              <a:effectLst>
                <a:outerShdw blurRad="50800" dist="39000" dir="5460000" algn="tl">
                  <a:srgbClr val="000000">
                    <a:alpha val="38000"/>
                  </a:srgbClr>
                </a:outerShdw>
              </a:effectLst>
              <a:cs typeface="B Titr" pitchFamily="2" charset="-78"/>
            </a:endParaRPr>
          </a:p>
        </p:txBody>
      </p:sp>
      <p:sp>
        <p:nvSpPr>
          <p:cNvPr id="38" name="Rectangle 37"/>
          <p:cNvSpPr>
            <a:spLocks noChangeArrowheads="1"/>
          </p:cNvSpPr>
          <p:nvPr/>
        </p:nvSpPr>
        <p:spPr bwMode="auto">
          <a:xfrm>
            <a:off x="228600" y="79375"/>
            <a:ext cx="8763000" cy="606425"/>
          </a:xfrm>
          <a:prstGeom prst="rect">
            <a:avLst/>
          </a:prstGeom>
          <a:noFill/>
          <a:ln w="9525">
            <a:noFill/>
            <a:miter lim="800000"/>
            <a:headEnd/>
            <a:tailEnd/>
          </a:ln>
        </p:spPr>
        <p:txBody>
          <a:bodyPr anchor="ctr"/>
          <a:lstStyle/>
          <a:p>
            <a:pPr algn="ctr" rtl="1">
              <a:defRPr/>
            </a:pP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نمودارهای کنترل برای مشخصه های قابل اندازه گیری </a:t>
            </a:r>
            <a:r>
              <a:rPr lang="fa-IR"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(کمٌی / متغیر)</a:t>
            </a:r>
            <a:endParaRPr lang="fa-IR"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Tree>
  </p:cSld>
  <p:clrMapOvr>
    <a:masterClrMapping/>
  </p:clrMapOvr>
  <p:transition spd="slow" advTm="0">
    <p:comb dir="vert"/>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AutoShape 2"/>
          <p:cNvSpPr>
            <a:spLocks noChangeArrowheads="1"/>
          </p:cNvSpPr>
          <p:nvPr/>
        </p:nvSpPr>
        <p:spPr bwMode="auto">
          <a:xfrm>
            <a:off x="228600" y="2387600"/>
            <a:ext cx="8763000" cy="2336800"/>
          </a:xfrm>
          <a:prstGeom prst="foldedCorner">
            <a:avLst>
              <a:gd name="adj" fmla="val 1250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lvl="1" algn="r" rtl="1">
              <a:lnSpc>
                <a:spcPct val="200000"/>
              </a:lnSpc>
              <a:buBlip>
                <a:blip r:embed="rId2"/>
              </a:buBlip>
            </a:pPr>
            <a:r>
              <a:rPr lang="fa-IR" sz="4400" b="1" dirty="0" smtClean="0">
                <a:solidFill>
                  <a:srgbClr val="009900"/>
                </a:solidFill>
                <a:cs typeface="B Titr" pitchFamily="2" charset="-78"/>
              </a:rPr>
              <a:t>   قابلیت فرآیند</a:t>
            </a:r>
          </a:p>
          <a:p>
            <a:pPr lvl="1" algn="ctr" rtl="1">
              <a:lnSpc>
                <a:spcPct val="200000"/>
              </a:lnSpc>
            </a:pPr>
            <a:r>
              <a:rPr lang="fa-IR" sz="4000" b="1" dirty="0" smtClean="0">
                <a:solidFill>
                  <a:srgbClr val="009900"/>
                </a:solidFill>
                <a:latin typeface="Times New Roman" pitchFamily="18" charset="0"/>
                <a:cs typeface="Times New Roman" pitchFamily="18" charset="0"/>
              </a:rPr>
              <a:t>(</a:t>
            </a:r>
            <a:r>
              <a:rPr lang="en-US" sz="4000" b="1" dirty="0" smtClean="0">
                <a:solidFill>
                  <a:srgbClr val="FF0000"/>
                </a:solidFill>
                <a:latin typeface="Times New Roman" pitchFamily="18" charset="0"/>
                <a:cs typeface="Times New Roman" pitchFamily="18" charset="0"/>
              </a:rPr>
              <a:t> </a:t>
            </a:r>
            <a:r>
              <a:rPr lang="en-US" sz="4000" b="1" dirty="0" smtClean="0">
                <a:solidFill>
                  <a:srgbClr val="009900"/>
                </a:solidFill>
                <a:latin typeface="Times New Roman" pitchFamily="18" charset="0"/>
                <a:cs typeface="Times New Roman" pitchFamily="18" charset="0"/>
              </a:rPr>
              <a:t>(Process Capability</a:t>
            </a:r>
            <a:endParaRPr lang="fa-IR" sz="4000" b="1" dirty="0" smtClean="0">
              <a:solidFill>
                <a:srgbClr val="009900"/>
              </a:solidFill>
              <a:latin typeface="Times New Roman" pitchFamily="18" charset="0"/>
              <a:cs typeface="Times New Roman" pitchFamily="18" charset="0"/>
            </a:endParaRPr>
          </a:p>
        </p:txBody>
      </p:sp>
    </p:spTree>
  </p:cSld>
  <p:clrMapOvr>
    <a:masterClrMapping/>
  </p:clrMapOvr>
  <p:transition spd="slow">
    <p:comb dir="vert"/>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142" name="Object 6"/>
          <p:cNvGraphicFramePr>
            <a:graphicFrameLocks noChangeAspect="1"/>
          </p:cNvGraphicFramePr>
          <p:nvPr/>
        </p:nvGraphicFramePr>
        <p:xfrm>
          <a:off x="4519246" y="3319463"/>
          <a:ext cx="105508" cy="215900"/>
        </p:xfrm>
        <a:graphic>
          <a:graphicData uri="http://schemas.openxmlformats.org/presentationml/2006/ole">
            <mc:AlternateContent xmlns:mc="http://schemas.openxmlformats.org/markup-compatibility/2006">
              <mc:Choice xmlns:v="urn:schemas-microsoft-com:vml" Requires="v">
                <p:oleObj spid="_x0000_s242710" name="Equation" r:id="rId3" imgW="114120" imgH="215640" progId="Equation.3">
                  <p:embed/>
                </p:oleObj>
              </mc:Choice>
              <mc:Fallback>
                <p:oleObj name="Equation" r:id="rId3" imgW="114120" imgH="21564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9246" y="3319463"/>
                        <a:ext cx="105508"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1145" name="Rectangle 9"/>
          <p:cNvSpPr>
            <a:spLocks noChangeArrowheads="1"/>
          </p:cNvSpPr>
          <p:nvPr/>
        </p:nvSpPr>
        <p:spPr bwMode="auto">
          <a:xfrm>
            <a:off x="165588" y="1219200"/>
            <a:ext cx="8826012" cy="4876800"/>
          </a:xfrm>
          <a:prstGeom prst="rect">
            <a:avLst/>
          </a:prstGeom>
          <a:noFill/>
          <a:ln w="9525">
            <a:noFill/>
            <a:miter lim="800000"/>
            <a:headEnd/>
            <a:tailEnd/>
          </a:ln>
          <a:effectLst/>
        </p:spPr>
        <p:txBody>
          <a:bodyPr/>
          <a:lstStyle/>
          <a:p>
            <a:pPr marL="342900" indent="-342900" algn="r" rtl="1">
              <a:lnSpc>
                <a:spcPct val="10000"/>
              </a:lnSpc>
              <a:spcBef>
                <a:spcPct val="20000"/>
              </a:spcBef>
              <a:buClr>
                <a:schemeClr val="accent2"/>
              </a:buClr>
            </a:pPr>
            <a:endParaRPr lang="fa-IR" sz="2200" b="1" dirty="0">
              <a:cs typeface="B Nazanin" pitchFamily="2" charset="-78"/>
            </a:endParaRPr>
          </a:p>
          <a:p>
            <a:pPr algn="r" rtl="1" eaLnBrk="1" hangingPunct="1">
              <a:lnSpc>
                <a:spcPct val="140000"/>
              </a:lnSpc>
              <a:buFontTx/>
              <a:buNone/>
            </a:pPr>
            <a:r>
              <a:rPr lang="fa-IR" sz="2200" dirty="0" smtClean="0">
                <a:solidFill>
                  <a:srgbClr val="000099"/>
                </a:solidFill>
                <a:cs typeface="B Nazanin" pitchFamily="2" charset="-78"/>
              </a:rPr>
              <a:t>تلورانس: </a:t>
            </a:r>
            <a:r>
              <a:rPr lang="fa-IR" sz="2200" dirty="0" smtClean="0">
                <a:cs typeface="B Nazanin" panose="00000400000000000000" pitchFamily="2" charset="-78"/>
              </a:rPr>
              <a:t>حدود استانداردي كه توسط طراحي مهندسي براي برآورده ساختن نيازها و انتظارات مشتري تعيين مي‌شود.</a:t>
            </a:r>
          </a:p>
          <a:p>
            <a:pPr algn="r" rtl="1" eaLnBrk="1" hangingPunct="1">
              <a:lnSpc>
                <a:spcPct val="150000"/>
              </a:lnSpc>
              <a:buFontTx/>
              <a:buNone/>
            </a:pPr>
            <a:r>
              <a:rPr lang="fa-IR" sz="2200" dirty="0" smtClean="0">
                <a:cs typeface="B Nazanin" panose="00000400000000000000" pitchFamily="2" charset="-78"/>
              </a:rPr>
              <a:t>تولرانس به اين دليل تعيين مي‌شود كه با</a:t>
            </a:r>
            <a:r>
              <a:rPr lang="en-US" sz="2200" dirty="0" smtClean="0">
                <a:cs typeface="B Nazanin" panose="00000400000000000000" pitchFamily="2" charset="-78"/>
              </a:rPr>
              <a:t> </a:t>
            </a:r>
            <a:r>
              <a:rPr lang="fa-IR" sz="2200" dirty="0" smtClean="0">
                <a:cs typeface="B Nazanin" panose="00000400000000000000" pitchFamily="2" charset="-78"/>
              </a:rPr>
              <a:t>وجود متغيرهاي ذاتي فرآيند؛ توليد دقيق مقدار خواسته شده توسط مشتري امكان پذير نيست.</a:t>
            </a:r>
          </a:p>
          <a:p>
            <a:pPr algn="r" rtl="1" eaLnBrk="1" hangingPunct="1">
              <a:lnSpc>
                <a:spcPct val="140000"/>
              </a:lnSpc>
              <a:buFontTx/>
              <a:buNone/>
            </a:pPr>
            <a:r>
              <a:rPr lang="fa-IR" sz="2200" dirty="0" smtClean="0">
                <a:solidFill>
                  <a:srgbClr val="000099"/>
                </a:solidFill>
                <a:cs typeface="B Nazanin" pitchFamily="2" charset="-78"/>
              </a:rPr>
              <a:t>حدود مهندسي (حدود مشخصات فنی / حدود مشتري): </a:t>
            </a:r>
            <a:r>
              <a:rPr lang="fa-IR" sz="2200" dirty="0" smtClean="0">
                <a:cs typeface="B Nazanin" panose="00000400000000000000" pitchFamily="2" charset="-78"/>
              </a:rPr>
              <a:t>حدودي است كه با افزودن مقدار تلورانس به ميانگين مورد انتظار مشتري تعيين مي‌شود. این حدود توسط مشتری، قوانین و یا الزامات و ویژگیهای فنی مشخص می شود. و ارتباطی به عملکرد فرایند ندارد.</a:t>
            </a:r>
          </a:p>
          <a:p>
            <a:pPr algn="r" rtl="1" eaLnBrk="1" hangingPunct="1">
              <a:buFontTx/>
              <a:buNone/>
            </a:pPr>
            <a:endParaRPr lang="fa-IR" sz="2200" dirty="0" smtClean="0">
              <a:cs typeface="B Nazanin" panose="00000400000000000000" pitchFamily="2" charset="-78"/>
            </a:endParaRPr>
          </a:p>
          <a:p>
            <a:pPr algn="r" rtl="1" eaLnBrk="1" hangingPunct="1">
              <a:lnSpc>
                <a:spcPct val="140000"/>
              </a:lnSpc>
              <a:buFontTx/>
              <a:buNone/>
            </a:pPr>
            <a:r>
              <a:rPr lang="fa-IR" sz="2200" dirty="0" smtClean="0">
                <a:solidFill>
                  <a:srgbClr val="000099"/>
                </a:solidFill>
                <a:cs typeface="B Nazanin" pitchFamily="2" charset="-78"/>
              </a:rPr>
              <a:t>حدود كنترل : </a:t>
            </a:r>
            <a:r>
              <a:rPr lang="fa-IR" sz="2200" dirty="0" smtClean="0">
                <a:cs typeface="B Nazanin" panose="00000400000000000000" pitchFamily="2" charset="-78"/>
              </a:rPr>
              <a:t>حدود آماري است و براساس نمونه‌هاي مشاهده شده در فرایند بدست مي‌آيند. این حدود نشان دهنده عملکرد طبیعی فرایند می باشد.</a:t>
            </a:r>
          </a:p>
        </p:txBody>
      </p:sp>
      <p:sp>
        <p:nvSpPr>
          <p:cNvPr id="5"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6" name="Rectangle 4"/>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buFont typeface="Wingdings" pitchFamily="2" charset="2"/>
              <a:buNone/>
              <a:defRPr/>
            </a:pPr>
            <a:r>
              <a:rPr lang="fa-IR" sz="32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قابلیت فرآیند</a:t>
            </a:r>
          </a:p>
        </p:txBody>
      </p:sp>
      <p:sp>
        <p:nvSpPr>
          <p:cNvPr id="7" name="Rectangle 2"/>
          <p:cNvSpPr txBox="1">
            <a:spLocks noChangeArrowheads="1"/>
          </p:cNvSpPr>
          <p:nvPr/>
        </p:nvSpPr>
        <p:spPr bwMode="auto">
          <a:xfrm>
            <a:off x="2819400" y="762000"/>
            <a:ext cx="3657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مفاهیم اولیه</a:t>
            </a:r>
            <a:endParaRPr lang="en-US" b="1" u="sng" dirty="0">
              <a:ln w="11430"/>
              <a:solidFill>
                <a:srgbClr val="008000"/>
              </a:solidFill>
              <a:effectLst>
                <a:outerShdw blurRad="50800" dist="39000" dir="5460000" algn="tl">
                  <a:srgbClr val="000000">
                    <a:alpha val="38000"/>
                  </a:srgbClr>
                </a:outerShdw>
              </a:effectLst>
              <a:cs typeface="B Titr" pitchFamily="2" charset="-78"/>
            </a:endParaRPr>
          </a:p>
        </p:txBody>
      </p:sp>
      <p:pic>
        <p:nvPicPr>
          <p:cNvPr id="242691" name="Picture 3"/>
          <p:cNvPicPr>
            <a:picLocks noChangeAspect="1" noChangeArrowheads="1"/>
          </p:cNvPicPr>
          <p:nvPr/>
        </p:nvPicPr>
        <p:blipFill>
          <a:blip r:embed="rId5"/>
          <a:srcRect/>
          <a:stretch>
            <a:fillRect/>
          </a:stretch>
        </p:blipFill>
        <p:spPr bwMode="auto">
          <a:xfrm>
            <a:off x="1066800" y="4467225"/>
            <a:ext cx="2333625" cy="409575"/>
          </a:xfrm>
          <a:prstGeom prst="rect">
            <a:avLst/>
          </a:prstGeom>
          <a:noFill/>
          <a:ln w="9525">
            <a:noFill/>
            <a:miter lim="800000"/>
            <a:headEnd/>
            <a:tailEnd/>
          </a:ln>
          <a:effectLst/>
        </p:spPr>
      </p:pic>
      <p:pic>
        <p:nvPicPr>
          <p:cNvPr id="242692" name="Picture 4"/>
          <p:cNvPicPr>
            <a:picLocks noChangeAspect="1" noChangeArrowheads="1"/>
          </p:cNvPicPr>
          <p:nvPr/>
        </p:nvPicPr>
        <p:blipFill>
          <a:blip r:embed="rId6"/>
          <a:srcRect/>
          <a:stretch>
            <a:fillRect/>
          </a:stretch>
        </p:blipFill>
        <p:spPr bwMode="auto">
          <a:xfrm>
            <a:off x="1066800" y="5638800"/>
            <a:ext cx="2647950" cy="581025"/>
          </a:xfrm>
          <a:prstGeom prst="rect">
            <a:avLst/>
          </a:prstGeom>
          <a:noFill/>
          <a:ln w="9525">
            <a:noFill/>
            <a:miter lim="800000"/>
            <a:headEnd/>
            <a:tailEnd/>
          </a:ln>
          <a:effectLst/>
        </p:spPr>
      </p:pic>
    </p:spTree>
  </p:cSld>
  <p:clrMapOvr>
    <a:masterClrMapping/>
  </p:clrMapOvr>
  <p:transition spd="slow">
    <p:comb dir="vert"/>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7" name="Line 7"/>
          <p:cNvSpPr>
            <a:spLocks noChangeShapeType="1"/>
          </p:cNvSpPr>
          <p:nvPr/>
        </p:nvSpPr>
        <p:spPr bwMode="auto">
          <a:xfrm rot="5400000">
            <a:off x="4607169" y="1482969"/>
            <a:ext cx="0" cy="7244862"/>
          </a:xfrm>
          <a:prstGeom prst="line">
            <a:avLst/>
          </a:prstGeom>
          <a:noFill/>
          <a:ln w="22225">
            <a:solidFill>
              <a:schemeClr val="tx1"/>
            </a:solidFill>
            <a:miter lim="800000"/>
            <a:headEnd/>
            <a:tailEnd/>
          </a:ln>
          <a:effectLst/>
        </p:spPr>
        <p:txBody>
          <a:bodyPr wrap="none"/>
          <a:lstStyle/>
          <a:p>
            <a:endParaRPr lang="en-US"/>
          </a:p>
        </p:txBody>
      </p:sp>
      <p:sp>
        <p:nvSpPr>
          <p:cNvPr id="97290" name="Freeform 10"/>
          <p:cNvSpPr>
            <a:spLocks/>
          </p:cNvSpPr>
          <p:nvPr/>
        </p:nvSpPr>
        <p:spPr bwMode="auto">
          <a:xfrm>
            <a:off x="1408235" y="3035300"/>
            <a:ext cx="6327531" cy="2070100"/>
          </a:xfrm>
          <a:custGeom>
            <a:avLst/>
            <a:gdLst/>
            <a:ahLst/>
            <a:cxnLst>
              <a:cxn ang="0">
                <a:pos x="0" y="1304"/>
              </a:cxn>
              <a:cxn ang="0">
                <a:pos x="720" y="1112"/>
              </a:cxn>
              <a:cxn ang="0">
                <a:pos x="1440" y="728"/>
              </a:cxn>
              <a:cxn ang="0">
                <a:pos x="2160" y="8"/>
              </a:cxn>
              <a:cxn ang="0">
                <a:pos x="2880" y="776"/>
              </a:cxn>
              <a:cxn ang="0">
                <a:pos x="3600" y="1160"/>
              </a:cxn>
              <a:cxn ang="0">
                <a:pos x="4320" y="1304"/>
              </a:cxn>
            </a:cxnLst>
            <a:rect l="0" t="0" r="r" b="b"/>
            <a:pathLst>
              <a:path w="4320" h="1304">
                <a:moveTo>
                  <a:pt x="0" y="1304"/>
                </a:moveTo>
                <a:cubicBezTo>
                  <a:pt x="240" y="1256"/>
                  <a:pt x="480" y="1208"/>
                  <a:pt x="720" y="1112"/>
                </a:cubicBezTo>
                <a:cubicBezTo>
                  <a:pt x="960" y="1016"/>
                  <a:pt x="1200" y="912"/>
                  <a:pt x="1440" y="728"/>
                </a:cubicBezTo>
                <a:cubicBezTo>
                  <a:pt x="1680" y="544"/>
                  <a:pt x="1920" y="0"/>
                  <a:pt x="2160" y="8"/>
                </a:cubicBezTo>
                <a:cubicBezTo>
                  <a:pt x="2400" y="16"/>
                  <a:pt x="2640" y="584"/>
                  <a:pt x="2880" y="776"/>
                </a:cubicBezTo>
                <a:cubicBezTo>
                  <a:pt x="3120" y="968"/>
                  <a:pt x="3360" y="1072"/>
                  <a:pt x="3600" y="1160"/>
                </a:cubicBezTo>
                <a:cubicBezTo>
                  <a:pt x="3840" y="1248"/>
                  <a:pt x="4200" y="1280"/>
                  <a:pt x="4320" y="1304"/>
                </a:cubicBezTo>
              </a:path>
            </a:pathLst>
          </a:custGeom>
          <a:noFill/>
          <a:ln w="38100" cap="flat" cmpd="sng">
            <a:solidFill>
              <a:schemeClr val="tx1"/>
            </a:solidFill>
            <a:prstDash val="solid"/>
            <a:miter lim="800000"/>
            <a:headEnd type="none" w="med" len="med"/>
            <a:tailEnd type="none" w="med" len="med"/>
          </a:ln>
          <a:effectLst>
            <a:outerShdw dist="107763" dir="2700000" algn="ctr" rotWithShape="0">
              <a:schemeClr val="bg2">
                <a:alpha val="50000"/>
              </a:schemeClr>
            </a:outerShdw>
          </a:effectLst>
        </p:spPr>
        <p:txBody>
          <a:bodyPr wrap="none"/>
          <a:lstStyle/>
          <a:p>
            <a:endParaRPr lang="en-US"/>
          </a:p>
        </p:txBody>
      </p:sp>
      <p:sp>
        <p:nvSpPr>
          <p:cNvPr id="97291" name="Line 11"/>
          <p:cNvSpPr>
            <a:spLocks noChangeShapeType="1"/>
          </p:cNvSpPr>
          <p:nvPr/>
        </p:nvSpPr>
        <p:spPr bwMode="auto">
          <a:xfrm>
            <a:off x="1125415" y="2565400"/>
            <a:ext cx="0" cy="2514600"/>
          </a:xfrm>
          <a:prstGeom prst="line">
            <a:avLst/>
          </a:prstGeom>
          <a:noFill/>
          <a:ln w="25400">
            <a:solidFill>
              <a:srgbClr val="FF0000"/>
            </a:solidFill>
            <a:prstDash val="dash"/>
            <a:miter lim="800000"/>
            <a:headEnd/>
            <a:tailEnd/>
          </a:ln>
          <a:effectLst/>
        </p:spPr>
        <p:txBody>
          <a:bodyPr wrap="none"/>
          <a:lstStyle/>
          <a:p>
            <a:endParaRPr lang="en-US"/>
          </a:p>
        </p:txBody>
      </p:sp>
      <p:sp>
        <p:nvSpPr>
          <p:cNvPr id="97292" name="Line 12"/>
          <p:cNvSpPr>
            <a:spLocks noChangeShapeType="1"/>
          </p:cNvSpPr>
          <p:nvPr/>
        </p:nvSpPr>
        <p:spPr bwMode="auto">
          <a:xfrm>
            <a:off x="7948246" y="2565400"/>
            <a:ext cx="0" cy="2514600"/>
          </a:xfrm>
          <a:prstGeom prst="line">
            <a:avLst/>
          </a:prstGeom>
          <a:noFill/>
          <a:ln w="25400">
            <a:solidFill>
              <a:srgbClr val="FF0000"/>
            </a:solidFill>
            <a:prstDash val="dash"/>
            <a:miter lim="800000"/>
            <a:headEnd/>
            <a:tailEnd/>
          </a:ln>
          <a:effectLst/>
        </p:spPr>
        <p:txBody>
          <a:bodyPr wrap="none"/>
          <a:lstStyle/>
          <a:p>
            <a:endParaRPr lang="en-US"/>
          </a:p>
        </p:txBody>
      </p:sp>
      <p:sp>
        <p:nvSpPr>
          <p:cNvPr id="97293" name="Text Box 13"/>
          <p:cNvSpPr txBox="1">
            <a:spLocks noChangeArrowheads="1"/>
          </p:cNvSpPr>
          <p:nvPr/>
        </p:nvSpPr>
        <p:spPr bwMode="auto">
          <a:xfrm>
            <a:off x="533400" y="5257800"/>
            <a:ext cx="801566" cy="461665"/>
          </a:xfrm>
          <a:prstGeom prst="rect">
            <a:avLst/>
          </a:prstGeom>
          <a:noFill/>
          <a:ln w="9525">
            <a:noFill/>
            <a:miter lim="800000"/>
            <a:headEnd/>
            <a:tailEnd/>
          </a:ln>
          <a:effectLst/>
        </p:spPr>
        <p:txBody>
          <a:bodyPr wrap="square" anchor="ctr">
            <a:spAutoFit/>
          </a:bodyPr>
          <a:lstStyle/>
          <a:p>
            <a:pPr algn="l">
              <a:spcBef>
                <a:spcPct val="50000"/>
              </a:spcBef>
            </a:pPr>
            <a:r>
              <a:rPr lang="en-US" sz="2400" b="1" dirty="0">
                <a:solidFill>
                  <a:srgbClr val="F8332E"/>
                </a:solidFill>
                <a:latin typeface="Arial" charset="0"/>
                <a:cs typeface="Arial" charset="0"/>
              </a:rPr>
              <a:t>LSL</a:t>
            </a:r>
          </a:p>
        </p:txBody>
      </p:sp>
      <p:sp>
        <p:nvSpPr>
          <p:cNvPr id="97294" name="Text Box 14"/>
          <p:cNvSpPr txBox="1">
            <a:spLocks noChangeArrowheads="1"/>
          </p:cNvSpPr>
          <p:nvPr/>
        </p:nvSpPr>
        <p:spPr bwMode="auto">
          <a:xfrm>
            <a:off x="7809035" y="5257800"/>
            <a:ext cx="841131" cy="457200"/>
          </a:xfrm>
          <a:prstGeom prst="rect">
            <a:avLst/>
          </a:prstGeom>
          <a:noFill/>
          <a:ln w="9525" algn="ctr">
            <a:noFill/>
            <a:miter lim="800000"/>
            <a:headEnd/>
            <a:tailEnd/>
          </a:ln>
          <a:effectLst/>
        </p:spPr>
        <p:txBody>
          <a:bodyPr anchor="ctr">
            <a:spAutoFit/>
          </a:bodyPr>
          <a:lstStyle/>
          <a:p>
            <a:pPr algn="l">
              <a:spcBef>
                <a:spcPct val="50000"/>
              </a:spcBef>
            </a:pPr>
            <a:r>
              <a:rPr lang="en-US" sz="2400" b="1">
                <a:solidFill>
                  <a:srgbClr val="F8332E"/>
                </a:solidFill>
                <a:latin typeface="Arial" charset="0"/>
                <a:cs typeface="Arial" charset="0"/>
              </a:rPr>
              <a:t>USL</a:t>
            </a:r>
          </a:p>
        </p:txBody>
      </p:sp>
      <p:sp>
        <p:nvSpPr>
          <p:cNvPr id="97295" name="Line 15"/>
          <p:cNvSpPr>
            <a:spLocks noChangeShapeType="1"/>
          </p:cNvSpPr>
          <p:nvPr/>
        </p:nvSpPr>
        <p:spPr bwMode="auto">
          <a:xfrm>
            <a:off x="1617785" y="2597150"/>
            <a:ext cx="0" cy="3352800"/>
          </a:xfrm>
          <a:prstGeom prst="line">
            <a:avLst/>
          </a:prstGeom>
          <a:noFill/>
          <a:ln w="25400">
            <a:solidFill>
              <a:srgbClr val="008000"/>
            </a:solidFill>
            <a:prstDash val="dash"/>
            <a:miter lim="800000"/>
            <a:headEnd/>
            <a:tailEnd/>
          </a:ln>
          <a:effectLst/>
        </p:spPr>
        <p:txBody>
          <a:bodyPr wrap="none"/>
          <a:lstStyle/>
          <a:p>
            <a:endParaRPr lang="en-US"/>
          </a:p>
        </p:txBody>
      </p:sp>
      <p:sp>
        <p:nvSpPr>
          <p:cNvPr id="97296" name="Line 16"/>
          <p:cNvSpPr>
            <a:spLocks noChangeShapeType="1"/>
          </p:cNvSpPr>
          <p:nvPr/>
        </p:nvSpPr>
        <p:spPr bwMode="auto">
          <a:xfrm>
            <a:off x="7454412" y="2597150"/>
            <a:ext cx="0" cy="3352800"/>
          </a:xfrm>
          <a:prstGeom prst="line">
            <a:avLst/>
          </a:prstGeom>
          <a:noFill/>
          <a:ln w="25400">
            <a:solidFill>
              <a:srgbClr val="008000"/>
            </a:solidFill>
            <a:prstDash val="dash"/>
            <a:miter lim="800000"/>
            <a:headEnd/>
            <a:tailEnd/>
          </a:ln>
          <a:effectLst/>
        </p:spPr>
        <p:txBody>
          <a:bodyPr wrap="none"/>
          <a:lstStyle/>
          <a:p>
            <a:endParaRPr lang="en-US"/>
          </a:p>
        </p:txBody>
      </p:sp>
      <p:sp>
        <p:nvSpPr>
          <p:cNvPr id="97297" name="Line 17"/>
          <p:cNvSpPr>
            <a:spLocks noChangeShapeType="1"/>
          </p:cNvSpPr>
          <p:nvPr/>
        </p:nvSpPr>
        <p:spPr bwMode="auto">
          <a:xfrm>
            <a:off x="4572000" y="4876800"/>
            <a:ext cx="0" cy="228600"/>
          </a:xfrm>
          <a:prstGeom prst="line">
            <a:avLst/>
          </a:prstGeom>
          <a:noFill/>
          <a:ln w="22225">
            <a:solidFill>
              <a:srgbClr val="FF00FF"/>
            </a:solidFill>
            <a:miter lim="800000"/>
            <a:headEnd/>
            <a:tailEnd/>
          </a:ln>
          <a:effectLst/>
        </p:spPr>
        <p:txBody>
          <a:bodyPr wrap="none"/>
          <a:lstStyle/>
          <a:p>
            <a:endParaRPr lang="en-US"/>
          </a:p>
        </p:txBody>
      </p:sp>
      <p:graphicFrame>
        <p:nvGraphicFramePr>
          <p:cNvPr id="97299" name="Object 19"/>
          <p:cNvGraphicFramePr>
            <a:graphicFrameLocks noChangeAspect="1"/>
          </p:cNvGraphicFramePr>
          <p:nvPr/>
        </p:nvGraphicFramePr>
        <p:xfrm>
          <a:off x="4321420" y="5181600"/>
          <a:ext cx="389792" cy="457200"/>
        </p:xfrm>
        <a:graphic>
          <a:graphicData uri="http://schemas.openxmlformats.org/presentationml/2006/ole">
            <mc:AlternateContent xmlns:mc="http://schemas.openxmlformats.org/markup-compatibility/2006">
              <mc:Choice xmlns:v="urn:schemas-microsoft-com:vml" Requires="v">
                <p:oleObj spid="_x0000_s59454" name="Equation" r:id="rId3" imgW="152280" imgH="164880" progId="Equation.3">
                  <p:embed/>
                </p:oleObj>
              </mc:Choice>
              <mc:Fallback>
                <p:oleObj name="Equation" r:id="rId3" imgW="152280" imgH="16488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1420" y="5181600"/>
                        <a:ext cx="389792"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7300" name="Line 20"/>
          <p:cNvSpPr>
            <a:spLocks noChangeShapeType="1"/>
          </p:cNvSpPr>
          <p:nvPr/>
        </p:nvSpPr>
        <p:spPr bwMode="auto">
          <a:xfrm>
            <a:off x="4572000" y="5562600"/>
            <a:ext cx="0" cy="533400"/>
          </a:xfrm>
          <a:prstGeom prst="line">
            <a:avLst/>
          </a:prstGeom>
          <a:noFill/>
          <a:ln w="22225">
            <a:solidFill>
              <a:srgbClr val="FF00FF"/>
            </a:solidFill>
            <a:miter lim="800000"/>
            <a:headEnd/>
            <a:tailEnd/>
          </a:ln>
          <a:effectLst/>
        </p:spPr>
        <p:txBody>
          <a:bodyPr wrap="none"/>
          <a:lstStyle/>
          <a:p>
            <a:endParaRPr lang="en-US"/>
          </a:p>
        </p:txBody>
      </p:sp>
      <p:sp>
        <p:nvSpPr>
          <p:cNvPr id="97301" name="Line 21"/>
          <p:cNvSpPr>
            <a:spLocks noChangeShapeType="1"/>
          </p:cNvSpPr>
          <p:nvPr/>
        </p:nvSpPr>
        <p:spPr bwMode="auto">
          <a:xfrm>
            <a:off x="4572000" y="5867400"/>
            <a:ext cx="2882412" cy="0"/>
          </a:xfrm>
          <a:prstGeom prst="line">
            <a:avLst/>
          </a:prstGeom>
          <a:noFill/>
          <a:ln w="9525">
            <a:solidFill>
              <a:schemeClr val="tx1"/>
            </a:solidFill>
            <a:miter lim="800000"/>
            <a:headEnd/>
            <a:tailEnd type="triangle" w="med" len="med"/>
          </a:ln>
          <a:effectLst/>
        </p:spPr>
        <p:txBody>
          <a:bodyPr wrap="none"/>
          <a:lstStyle/>
          <a:p>
            <a:endParaRPr lang="en-US"/>
          </a:p>
        </p:txBody>
      </p:sp>
      <p:sp>
        <p:nvSpPr>
          <p:cNvPr id="97302" name="Line 22"/>
          <p:cNvSpPr>
            <a:spLocks noChangeShapeType="1"/>
          </p:cNvSpPr>
          <p:nvPr/>
        </p:nvSpPr>
        <p:spPr bwMode="auto">
          <a:xfrm flipH="1">
            <a:off x="1617785" y="5867400"/>
            <a:ext cx="2954215" cy="0"/>
          </a:xfrm>
          <a:prstGeom prst="line">
            <a:avLst/>
          </a:prstGeom>
          <a:noFill/>
          <a:ln w="9525">
            <a:solidFill>
              <a:schemeClr val="tx1"/>
            </a:solidFill>
            <a:miter lim="800000"/>
            <a:headEnd/>
            <a:tailEnd type="triangle" w="med" len="med"/>
          </a:ln>
          <a:effectLst/>
        </p:spPr>
        <p:txBody>
          <a:bodyPr wrap="none"/>
          <a:lstStyle/>
          <a:p>
            <a:endParaRPr lang="en-US"/>
          </a:p>
        </p:txBody>
      </p:sp>
      <p:graphicFrame>
        <p:nvGraphicFramePr>
          <p:cNvPr id="97303" name="Object 23"/>
          <p:cNvGraphicFramePr>
            <a:graphicFrameLocks noChangeAspect="1"/>
          </p:cNvGraphicFramePr>
          <p:nvPr/>
        </p:nvGraphicFramePr>
        <p:xfrm>
          <a:off x="5334000" y="5457826"/>
          <a:ext cx="504092" cy="409575"/>
        </p:xfrm>
        <a:graphic>
          <a:graphicData uri="http://schemas.openxmlformats.org/presentationml/2006/ole">
            <mc:AlternateContent xmlns:mc="http://schemas.openxmlformats.org/markup-compatibility/2006">
              <mc:Choice xmlns:v="urn:schemas-microsoft-com:vml" Requires="v">
                <p:oleObj spid="_x0000_s59455" name="Equation" r:id="rId5" imgW="228600" imgH="177480" progId="Equation.3">
                  <p:embed/>
                </p:oleObj>
              </mc:Choice>
              <mc:Fallback>
                <p:oleObj name="Equation" r:id="rId5" imgW="228600" imgH="17748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0" y="5457826"/>
                        <a:ext cx="504092" cy="409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7304" name="Object 24"/>
          <p:cNvGraphicFramePr>
            <a:graphicFrameLocks noChangeAspect="1"/>
          </p:cNvGraphicFramePr>
          <p:nvPr/>
        </p:nvGraphicFramePr>
        <p:xfrm>
          <a:off x="2882413" y="5486401"/>
          <a:ext cx="507023" cy="409575"/>
        </p:xfrm>
        <a:graphic>
          <a:graphicData uri="http://schemas.openxmlformats.org/presentationml/2006/ole">
            <mc:AlternateContent xmlns:mc="http://schemas.openxmlformats.org/markup-compatibility/2006">
              <mc:Choice xmlns:v="urn:schemas-microsoft-com:vml" Requires="v">
                <p:oleObj spid="_x0000_s59456" name="Equation" r:id="rId7" imgW="228600" imgH="177480" progId="Equation.3">
                  <p:embed/>
                </p:oleObj>
              </mc:Choice>
              <mc:Fallback>
                <p:oleObj name="Equation" r:id="rId7" imgW="228600" imgH="177480" progId="Equation.3">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2413" y="5486401"/>
                        <a:ext cx="507023" cy="409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7305" name="Text Box 25"/>
          <p:cNvSpPr txBox="1">
            <a:spLocks noChangeArrowheads="1"/>
          </p:cNvSpPr>
          <p:nvPr/>
        </p:nvSpPr>
        <p:spPr bwMode="auto">
          <a:xfrm>
            <a:off x="1195754" y="6096000"/>
            <a:ext cx="844062" cy="457200"/>
          </a:xfrm>
          <a:prstGeom prst="rect">
            <a:avLst/>
          </a:prstGeom>
          <a:noFill/>
          <a:ln w="9525">
            <a:noFill/>
            <a:miter lim="800000"/>
            <a:headEnd/>
            <a:tailEnd/>
          </a:ln>
          <a:effectLst/>
        </p:spPr>
        <p:txBody>
          <a:bodyPr anchor="ctr">
            <a:spAutoFit/>
          </a:bodyPr>
          <a:lstStyle/>
          <a:p>
            <a:pPr algn="l">
              <a:spcBef>
                <a:spcPct val="50000"/>
              </a:spcBef>
            </a:pPr>
            <a:r>
              <a:rPr lang="en-US" sz="2400" b="1" dirty="0">
                <a:solidFill>
                  <a:srgbClr val="006600"/>
                </a:solidFill>
                <a:latin typeface="Arial" charset="0"/>
                <a:cs typeface="Arial" charset="0"/>
              </a:rPr>
              <a:t>LCL</a:t>
            </a:r>
          </a:p>
        </p:txBody>
      </p:sp>
      <p:sp>
        <p:nvSpPr>
          <p:cNvPr id="97306" name="Text Box 26"/>
          <p:cNvSpPr txBox="1">
            <a:spLocks noChangeArrowheads="1"/>
          </p:cNvSpPr>
          <p:nvPr/>
        </p:nvSpPr>
        <p:spPr bwMode="auto">
          <a:xfrm>
            <a:off x="7175989" y="6096000"/>
            <a:ext cx="842596" cy="457200"/>
          </a:xfrm>
          <a:prstGeom prst="rect">
            <a:avLst/>
          </a:prstGeom>
          <a:noFill/>
          <a:ln w="9525">
            <a:noFill/>
            <a:miter lim="800000"/>
            <a:headEnd/>
            <a:tailEnd/>
          </a:ln>
          <a:effectLst/>
        </p:spPr>
        <p:txBody>
          <a:bodyPr anchor="ctr">
            <a:spAutoFit/>
          </a:bodyPr>
          <a:lstStyle/>
          <a:p>
            <a:pPr algn="l">
              <a:spcBef>
                <a:spcPct val="50000"/>
              </a:spcBef>
            </a:pPr>
            <a:r>
              <a:rPr lang="en-US" sz="2400" b="1">
                <a:solidFill>
                  <a:srgbClr val="006600"/>
                </a:solidFill>
                <a:latin typeface="Arial" charset="0"/>
                <a:cs typeface="Arial" charset="0"/>
              </a:rPr>
              <a:t>UCL</a:t>
            </a:r>
          </a:p>
        </p:txBody>
      </p:sp>
      <p:sp>
        <p:nvSpPr>
          <p:cNvPr id="20"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21" name="Rectangle 20"/>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buFont typeface="Wingdings" pitchFamily="2" charset="2"/>
              <a:buNone/>
              <a:defRPr/>
            </a:pPr>
            <a:r>
              <a:rPr lang="fa-IR" sz="32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قابلیت فرآیند</a:t>
            </a:r>
          </a:p>
        </p:txBody>
      </p:sp>
      <p:sp>
        <p:nvSpPr>
          <p:cNvPr id="22" name="Rectangle 2"/>
          <p:cNvSpPr txBox="1">
            <a:spLocks noChangeArrowheads="1"/>
          </p:cNvSpPr>
          <p:nvPr/>
        </p:nvSpPr>
        <p:spPr bwMode="auto">
          <a:xfrm>
            <a:off x="381000" y="990600"/>
            <a:ext cx="83058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مقایسه حدود کنترل و حدود مشخصات فنی</a:t>
            </a:r>
          </a:p>
        </p:txBody>
      </p:sp>
    </p:spTree>
  </p:cSld>
  <p:clrMapOvr>
    <a:masterClrMapping/>
  </p:clrMapOvr>
  <p:transition spd="slow">
    <p:comb dir="vert"/>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142" name="Object 6"/>
          <p:cNvGraphicFramePr>
            <a:graphicFrameLocks noChangeAspect="1"/>
          </p:cNvGraphicFramePr>
          <p:nvPr/>
        </p:nvGraphicFramePr>
        <p:xfrm>
          <a:off x="4519246" y="3319463"/>
          <a:ext cx="105508" cy="215900"/>
        </p:xfrm>
        <a:graphic>
          <a:graphicData uri="http://schemas.openxmlformats.org/presentationml/2006/ole">
            <mc:AlternateContent xmlns:mc="http://schemas.openxmlformats.org/markup-compatibility/2006">
              <mc:Choice xmlns:v="urn:schemas-microsoft-com:vml" Requires="v">
                <p:oleObj spid="_x0000_s58390" name="Equation" r:id="rId3" imgW="114120" imgH="215640" progId="Equation.3">
                  <p:embed/>
                </p:oleObj>
              </mc:Choice>
              <mc:Fallback>
                <p:oleObj name="Equation" r:id="rId3" imgW="114120" imgH="2156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9246" y="3319463"/>
                        <a:ext cx="105508"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1145" name="Rectangle 9"/>
          <p:cNvSpPr>
            <a:spLocks noChangeArrowheads="1"/>
          </p:cNvSpPr>
          <p:nvPr/>
        </p:nvSpPr>
        <p:spPr bwMode="auto">
          <a:xfrm>
            <a:off x="165588" y="1752600"/>
            <a:ext cx="8826012" cy="4876800"/>
          </a:xfrm>
          <a:prstGeom prst="rect">
            <a:avLst/>
          </a:prstGeom>
          <a:noFill/>
          <a:ln w="9525">
            <a:noFill/>
            <a:miter lim="800000"/>
            <a:headEnd/>
            <a:tailEnd/>
          </a:ln>
          <a:effectLst/>
        </p:spPr>
        <p:txBody>
          <a:bodyPr/>
          <a:lstStyle/>
          <a:p>
            <a:pPr marL="342900" indent="-342900" algn="r" rtl="1">
              <a:lnSpc>
                <a:spcPct val="10000"/>
              </a:lnSpc>
              <a:spcBef>
                <a:spcPct val="20000"/>
              </a:spcBef>
              <a:buClr>
                <a:schemeClr val="accent2"/>
              </a:buClr>
            </a:pPr>
            <a:endParaRPr lang="fa-IR" sz="2800" b="1" dirty="0">
              <a:cs typeface="B Nazanin" pitchFamily="2" charset="-78"/>
            </a:endParaRPr>
          </a:p>
          <a:p>
            <a:pPr marL="342900" indent="-342900" algn="r" rtl="1">
              <a:lnSpc>
                <a:spcPct val="140000"/>
              </a:lnSpc>
              <a:spcBef>
                <a:spcPct val="20000"/>
              </a:spcBef>
              <a:buClr>
                <a:schemeClr val="accent2"/>
              </a:buClr>
              <a:buFont typeface="Wingdings" pitchFamily="2" charset="2"/>
              <a:buChar char="×"/>
            </a:pPr>
            <a:r>
              <a:rPr lang="fa-IR" sz="2800" dirty="0">
                <a:solidFill>
                  <a:srgbClr val="000099"/>
                </a:solidFill>
                <a:cs typeface="B Nazanin" pitchFamily="2" charset="-78"/>
              </a:rPr>
              <a:t>فرآيند پايدار (تحت كنترل) :</a:t>
            </a:r>
            <a:r>
              <a:rPr lang="fa-IR" sz="2800" b="1" dirty="0">
                <a:cs typeface="B Nazanin" pitchFamily="2" charset="-78"/>
              </a:rPr>
              <a:t> </a:t>
            </a:r>
            <a:r>
              <a:rPr lang="fa-IR" sz="2800" dirty="0">
                <a:solidFill>
                  <a:srgbClr val="000000"/>
                </a:solidFill>
                <a:cs typeface="B Nazanin" pitchFamily="2" charset="-78"/>
              </a:rPr>
              <a:t>فرآيندي را پايدار گويند كه اندازه مشخصه‌هاي محصولاتش بين حدود كنترل باشد. (اندازه‌ها بين </a:t>
            </a:r>
            <a:r>
              <a:rPr lang="en-US" b="1" dirty="0">
                <a:solidFill>
                  <a:srgbClr val="000000"/>
                </a:solidFill>
                <a:cs typeface="B Nazanin" pitchFamily="2" charset="-78"/>
              </a:rPr>
              <a:t>UCL , LCL</a:t>
            </a:r>
            <a:r>
              <a:rPr lang="fa-IR" sz="2800" dirty="0">
                <a:solidFill>
                  <a:srgbClr val="000000"/>
                </a:solidFill>
                <a:cs typeface="B Nazanin" pitchFamily="2" charset="-78"/>
              </a:rPr>
              <a:t>) بعبارت ديگر محصولات خروجي آن يكسان بوده و تغييرات با دامنه زياد نداشته باشد.</a:t>
            </a:r>
          </a:p>
          <a:p>
            <a:pPr marL="342900" indent="-342900" algn="r" rtl="1">
              <a:lnSpc>
                <a:spcPct val="40000"/>
              </a:lnSpc>
              <a:spcBef>
                <a:spcPct val="20000"/>
              </a:spcBef>
              <a:buClr>
                <a:schemeClr val="accent2"/>
              </a:buClr>
            </a:pPr>
            <a:endParaRPr lang="en-US" sz="2800" dirty="0">
              <a:solidFill>
                <a:srgbClr val="000000"/>
              </a:solidFill>
              <a:cs typeface="B Nazanin" pitchFamily="2" charset="-78"/>
            </a:endParaRPr>
          </a:p>
          <a:p>
            <a:pPr marL="342900" indent="-342900" algn="r" rtl="1">
              <a:lnSpc>
                <a:spcPct val="140000"/>
              </a:lnSpc>
              <a:spcBef>
                <a:spcPct val="20000"/>
              </a:spcBef>
              <a:buClr>
                <a:schemeClr val="accent2"/>
              </a:buClr>
              <a:buFont typeface="Wingdings" pitchFamily="2" charset="2"/>
              <a:buChar char="×"/>
            </a:pPr>
            <a:r>
              <a:rPr lang="fa-IR" sz="2800" dirty="0">
                <a:solidFill>
                  <a:srgbClr val="000099"/>
                </a:solidFill>
                <a:cs typeface="B Nazanin" pitchFamily="2" charset="-78"/>
              </a:rPr>
              <a:t>فرآيند توانا :</a:t>
            </a:r>
            <a:r>
              <a:rPr lang="fa-IR" sz="2800" b="1" dirty="0">
                <a:cs typeface="B Nazanin" pitchFamily="2" charset="-78"/>
              </a:rPr>
              <a:t> </a:t>
            </a:r>
            <a:r>
              <a:rPr lang="fa-IR" sz="2800" dirty="0">
                <a:solidFill>
                  <a:srgbClr val="000000"/>
                </a:solidFill>
                <a:cs typeface="B Nazanin" pitchFamily="2" charset="-78"/>
              </a:rPr>
              <a:t>فرآيندي را توانا گويند كه اندازه مشخصه‌هاي محصولاتش بين حدود مهندسي (مشتري) باشد. (اندازه‌ها بين </a:t>
            </a:r>
            <a:r>
              <a:rPr lang="en-US" b="1" dirty="0">
                <a:solidFill>
                  <a:srgbClr val="000000"/>
                </a:solidFill>
                <a:cs typeface="B Nazanin" pitchFamily="2" charset="-78"/>
              </a:rPr>
              <a:t>USL , LSL</a:t>
            </a:r>
            <a:r>
              <a:rPr lang="fa-IR" sz="2800" dirty="0">
                <a:solidFill>
                  <a:srgbClr val="000000"/>
                </a:solidFill>
                <a:cs typeface="B Nazanin" pitchFamily="2" charset="-78"/>
              </a:rPr>
              <a:t>)</a:t>
            </a:r>
          </a:p>
          <a:p>
            <a:pPr marL="342900" indent="-342900" algn="r" rtl="1">
              <a:lnSpc>
                <a:spcPct val="20000"/>
              </a:lnSpc>
              <a:spcBef>
                <a:spcPct val="20000"/>
              </a:spcBef>
              <a:buClr>
                <a:schemeClr val="accent2"/>
              </a:buClr>
            </a:pPr>
            <a:endParaRPr lang="fa-IR" sz="2800" b="1" dirty="0">
              <a:cs typeface="B Nazanin" pitchFamily="2" charset="-78"/>
            </a:endParaRPr>
          </a:p>
          <a:p>
            <a:pPr marL="342900" indent="-342900" algn="r" rtl="1">
              <a:lnSpc>
                <a:spcPct val="130000"/>
              </a:lnSpc>
              <a:spcBef>
                <a:spcPct val="20000"/>
              </a:spcBef>
              <a:buClr>
                <a:srgbClr val="FF0000"/>
              </a:buClr>
              <a:buFont typeface="Wingdings" pitchFamily="2" charset="2"/>
              <a:buChar char="ü"/>
            </a:pPr>
            <a:r>
              <a:rPr lang="fa-IR" sz="2800" dirty="0">
                <a:solidFill>
                  <a:srgbClr val="000099"/>
                </a:solidFill>
                <a:cs typeface="B Nazanin" pitchFamily="2" charset="-78"/>
              </a:rPr>
              <a:t>توجه :</a:t>
            </a:r>
            <a:r>
              <a:rPr lang="fa-IR" sz="2800" dirty="0">
                <a:solidFill>
                  <a:srgbClr val="0000FF"/>
                </a:solidFill>
                <a:cs typeface="B Nazanin" pitchFamily="2" charset="-78"/>
              </a:rPr>
              <a:t> </a:t>
            </a:r>
            <a:r>
              <a:rPr lang="fa-IR" sz="2800" dirty="0">
                <a:solidFill>
                  <a:srgbClr val="000000"/>
                </a:solidFill>
                <a:cs typeface="B Nazanin" pitchFamily="2" charset="-78"/>
              </a:rPr>
              <a:t>اگر فرآيندي تحت كنترل باشد لزوماً بمعناي توانا بودن آن نيست و بالعكس.</a:t>
            </a:r>
            <a:endParaRPr lang="en-US" sz="2800" dirty="0">
              <a:solidFill>
                <a:srgbClr val="000000"/>
              </a:solidFill>
              <a:cs typeface="B Nazanin" pitchFamily="2" charset="-78"/>
            </a:endParaRPr>
          </a:p>
        </p:txBody>
      </p:sp>
      <p:sp>
        <p:nvSpPr>
          <p:cNvPr id="5"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6" name="Rectangle 4"/>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buFont typeface="Wingdings" pitchFamily="2" charset="2"/>
              <a:buNone/>
              <a:defRPr/>
            </a:pPr>
            <a:r>
              <a:rPr lang="fa-IR" sz="32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قابلیت فرآیند</a:t>
            </a:r>
          </a:p>
        </p:txBody>
      </p:sp>
      <p:sp>
        <p:nvSpPr>
          <p:cNvPr id="7" name="Rectangle 2"/>
          <p:cNvSpPr txBox="1">
            <a:spLocks noChangeArrowheads="1"/>
          </p:cNvSpPr>
          <p:nvPr/>
        </p:nvSpPr>
        <p:spPr bwMode="auto">
          <a:xfrm>
            <a:off x="2819400" y="990600"/>
            <a:ext cx="3657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sz="2800" b="1" u="sng" dirty="0" smtClean="0">
                <a:ln w="11430"/>
                <a:solidFill>
                  <a:srgbClr val="008000"/>
                </a:solidFill>
                <a:effectLst>
                  <a:outerShdw blurRad="50800" dist="39000" dir="5460000" algn="tl">
                    <a:srgbClr val="000000">
                      <a:alpha val="38000"/>
                    </a:srgbClr>
                  </a:outerShdw>
                </a:effectLst>
                <a:cs typeface="B Titr" pitchFamily="2" charset="-78"/>
              </a:rPr>
              <a:t>مفاهیم اولیه</a:t>
            </a:r>
            <a:endParaRPr lang="en-US" sz="2800" b="1" u="sng" dirty="0">
              <a:ln w="11430"/>
              <a:solidFill>
                <a:srgbClr val="008000"/>
              </a:solidFill>
              <a:effectLst>
                <a:outerShdw blurRad="50800" dist="39000" dir="5460000" algn="tl">
                  <a:srgbClr val="000000">
                    <a:alpha val="38000"/>
                  </a:srgbClr>
                </a:outerShdw>
              </a:effectLst>
              <a:cs typeface="B Titr" pitchFamily="2" charset="-78"/>
            </a:endParaRPr>
          </a:p>
        </p:txBody>
      </p:sp>
    </p:spTree>
  </p:cSld>
  <p:clrMapOvr>
    <a:masterClrMapping/>
  </p:clrMapOvr>
  <p:transition spd="slow">
    <p:comb dir="vert"/>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7689" name="Group 57"/>
          <p:cNvGraphicFramePr>
            <a:graphicFrameLocks noGrp="1"/>
          </p:cNvGraphicFramePr>
          <p:nvPr>
            <p:ph type="tbl" idx="4294967295"/>
          </p:nvPr>
        </p:nvGraphicFramePr>
        <p:xfrm>
          <a:off x="457200" y="2133600"/>
          <a:ext cx="8368812" cy="4038601"/>
        </p:xfrm>
        <a:graphic>
          <a:graphicData uri="http://schemas.openxmlformats.org/drawingml/2006/table">
            <a:tbl>
              <a:tblPr/>
              <a:tblGrid>
                <a:gridCol w="2743200">
                  <a:extLst>
                    <a:ext uri="{9D8B030D-6E8A-4147-A177-3AD203B41FA5}">
                      <a16:colId xmlns:a16="http://schemas.microsoft.com/office/drawing/2014/main" xmlns="" val="20000"/>
                    </a:ext>
                  </a:extLst>
                </a:gridCol>
                <a:gridCol w="2895600">
                  <a:extLst>
                    <a:ext uri="{9D8B030D-6E8A-4147-A177-3AD203B41FA5}">
                      <a16:colId xmlns:a16="http://schemas.microsoft.com/office/drawing/2014/main" xmlns="" val="20001"/>
                    </a:ext>
                  </a:extLst>
                </a:gridCol>
                <a:gridCol w="2730012">
                  <a:extLst>
                    <a:ext uri="{9D8B030D-6E8A-4147-A177-3AD203B41FA5}">
                      <a16:colId xmlns:a16="http://schemas.microsoft.com/office/drawing/2014/main" xmlns="" val="20002"/>
                    </a:ext>
                  </a:extLst>
                </a:gridCol>
              </a:tblGrid>
              <a:tr h="1585913">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fa-IR" sz="2000" b="1" i="0" u="none" strike="noStrike" cap="none" normalizeH="0" baseline="0" dirty="0" smtClean="0">
                          <a:ln>
                            <a:noFill/>
                          </a:ln>
                          <a:solidFill>
                            <a:srgbClr val="000099"/>
                          </a:solidFill>
                          <a:effectLst/>
                          <a:latin typeface="Times New Roman" pitchFamily="18" charset="0"/>
                          <a:cs typeface="B Nazanin" pitchFamily="2" charset="-78"/>
                        </a:rPr>
                        <a:t>فرآيند تحت كنترل نيست</a:t>
                      </a:r>
                      <a:endParaRPr kumimoji="0" lang="en-US" sz="2000" b="1" i="0" u="none" strike="noStrike" cap="none" normalizeH="0" baseline="0" dirty="0" smtClean="0">
                        <a:ln>
                          <a:noFill/>
                        </a:ln>
                        <a:solidFill>
                          <a:srgbClr val="000099"/>
                        </a:solidFill>
                        <a:effectLst/>
                        <a:latin typeface="Times New Roman" pitchFamily="18" charset="0"/>
                        <a:cs typeface="B Nazanin" pitchFamily="2" charset="-78"/>
                      </a:endParaRPr>
                    </a:p>
                  </a:txBody>
                  <a:tcPr marL="84406" marR="84406"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fa-IR" sz="2000" b="1" i="0" u="none" strike="noStrike" cap="none" normalizeH="0" baseline="0" dirty="0" smtClean="0">
                          <a:ln>
                            <a:noFill/>
                          </a:ln>
                          <a:solidFill>
                            <a:srgbClr val="000099"/>
                          </a:solidFill>
                          <a:effectLst/>
                          <a:latin typeface="Times New Roman" pitchFamily="18" charset="0"/>
                          <a:cs typeface="B Nazanin" pitchFamily="2" charset="-78"/>
                        </a:rPr>
                        <a:t>فرآيند تحت كنترل است</a:t>
                      </a:r>
                      <a:endParaRPr kumimoji="0" lang="en-US" sz="2000" b="1" i="0" u="none" strike="noStrike" cap="none" normalizeH="0" baseline="0" dirty="0" smtClean="0">
                        <a:ln>
                          <a:noFill/>
                        </a:ln>
                        <a:solidFill>
                          <a:srgbClr val="000099"/>
                        </a:solidFill>
                        <a:effectLst/>
                        <a:latin typeface="Times New Roman" pitchFamily="18" charset="0"/>
                        <a:cs typeface="B Nazanin" pitchFamily="2" charset="-78"/>
                      </a:endParaRPr>
                    </a:p>
                  </a:txBody>
                  <a:tcPr marL="84406" marR="84406"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fa-IR" sz="3200" b="1" i="0" u="none" strike="noStrike" cap="none" normalizeH="0" baseline="0" dirty="0" smtClean="0">
                          <a:ln>
                            <a:noFill/>
                          </a:ln>
                          <a:solidFill>
                            <a:schemeClr val="folHlink"/>
                          </a:solidFill>
                          <a:effectLst/>
                          <a:latin typeface="Times New Roman" pitchFamily="18" charset="0"/>
                          <a:cs typeface="B Nazanin" pitchFamily="2" charset="-78"/>
                        </a:rPr>
                        <a:t>كنترل فرآيند</a:t>
                      </a:r>
                    </a:p>
                    <a:p>
                      <a:pPr marL="0" marR="0" lvl="0" indent="0" algn="l" defTabSz="914400" rtl="1" eaLnBrk="1" fontAlgn="base" latinLnBrk="0" hangingPunct="1">
                        <a:lnSpc>
                          <a:spcPct val="20000"/>
                        </a:lnSpc>
                        <a:spcBef>
                          <a:spcPct val="20000"/>
                        </a:spcBef>
                        <a:spcAft>
                          <a:spcPct val="0"/>
                        </a:spcAft>
                        <a:buClr>
                          <a:schemeClr val="accent2"/>
                        </a:buClr>
                        <a:buSzTx/>
                        <a:buFont typeface="Wingdings" pitchFamily="2" charset="2"/>
                        <a:buNone/>
                        <a:tabLst/>
                      </a:pPr>
                      <a:endParaRPr kumimoji="0" lang="fa-IR" sz="3200" b="1" i="0" u="none" strike="noStrike" cap="none" normalizeH="0" baseline="0" dirty="0" smtClean="0">
                        <a:ln>
                          <a:noFill/>
                        </a:ln>
                        <a:solidFill>
                          <a:schemeClr val="folHlink"/>
                        </a:solidFill>
                        <a:effectLst/>
                        <a:latin typeface="Times New Roman" pitchFamily="18" charset="0"/>
                        <a:cs typeface="B Nazanin" pitchFamily="2" charset="-78"/>
                      </a:endParaRPr>
                    </a:p>
                    <a:p>
                      <a:pPr marL="0" marR="0" lvl="0" indent="0" algn="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fa-IR" sz="3200" b="1" i="0" u="none" strike="noStrike" cap="none" normalizeH="0" baseline="0" dirty="0" smtClean="0">
                          <a:ln>
                            <a:noFill/>
                          </a:ln>
                          <a:solidFill>
                            <a:schemeClr val="folHlink"/>
                          </a:solidFill>
                          <a:effectLst/>
                          <a:latin typeface="Times New Roman" pitchFamily="18" charset="0"/>
                          <a:cs typeface="B Nazanin" pitchFamily="2" charset="-78"/>
                        </a:rPr>
                        <a:t>قابليت فرآيند</a:t>
                      </a:r>
                      <a:endParaRPr kumimoji="0" lang="en-US" sz="3200" b="1" i="0" u="none" strike="noStrike" cap="none" normalizeH="0" baseline="0" dirty="0" smtClean="0">
                        <a:ln>
                          <a:noFill/>
                        </a:ln>
                        <a:solidFill>
                          <a:schemeClr val="folHlink"/>
                        </a:solidFill>
                        <a:effectLst/>
                        <a:latin typeface="Times New Roman" pitchFamily="18" charset="0"/>
                        <a:cs typeface="B Nazanin" pitchFamily="2" charset="-78"/>
                      </a:endParaRPr>
                    </a:p>
                  </a:txBody>
                  <a:tcPr marL="84406" marR="84406"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w="12700" cap="flat" cmpd="sng" algn="ctr">
                      <a:solidFill>
                        <a:schemeClr val="tx1"/>
                      </a:solidFill>
                      <a:prstDash val="solid"/>
                      <a:miter lim="800000"/>
                      <a:headEnd type="none" w="med" len="med"/>
                      <a:tailEnd type="none" w="med" len="med"/>
                    </a:lnBlToTr>
                    <a:noFill/>
                  </a:tcPr>
                </a:tc>
                <a:extLst>
                  <a:ext uri="{0D108BD9-81ED-4DB2-BD59-A6C34878D82A}">
                    <a16:rowId xmlns:a16="http://schemas.microsoft.com/office/drawing/2014/main" xmlns="" val="10000"/>
                  </a:ext>
                </a:extLst>
              </a:tr>
              <a:tr h="1225550">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fa-IR" sz="2800" b="0" i="0" u="none" strike="noStrike" cap="none" normalizeH="0" baseline="0" smtClean="0">
                          <a:ln>
                            <a:noFill/>
                          </a:ln>
                          <a:solidFill>
                            <a:srgbClr val="000000"/>
                          </a:solidFill>
                          <a:effectLst/>
                          <a:latin typeface="Times New Roman" pitchFamily="18" charset="0"/>
                          <a:cs typeface="B Nazanin" pitchFamily="2" charset="-78"/>
                        </a:rPr>
                        <a:t>حالت 3 </a:t>
                      </a:r>
                    </a:p>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fa-IR" sz="2800" b="0" i="0" u="none" strike="noStrike" cap="none" normalizeH="0" baseline="0" smtClean="0">
                          <a:ln>
                            <a:noFill/>
                          </a:ln>
                          <a:solidFill>
                            <a:srgbClr val="000000"/>
                          </a:solidFill>
                          <a:effectLst/>
                          <a:latin typeface="Times New Roman" pitchFamily="18" charset="0"/>
                          <a:cs typeface="B Nazanin" pitchFamily="2" charset="-78"/>
                        </a:rPr>
                        <a:t>(مشتري سهل‌گير است)</a:t>
                      </a:r>
                      <a:endParaRPr kumimoji="0" lang="en-US" sz="2800" b="0" i="0" u="none" strike="noStrike" cap="none" normalizeH="0" baseline="0" smtClean="0">
                        <a:ln>
                          <a:noFill/>
                        </a:ln>
                        <a:solidFill>
                          <a:srgbClr val="000000"/>
                        </a:solidFill>
                        <a:effectLst/>
                        <a:latin typeface="Times New Roman" pitchFamily="18" charset="0"/>
                        <a:cs typeface="B Nazanin" pitchFamily="2" charset="-78"/>
                      </a:endParaRPr>
                    </a:p>
                  </a:txBody>
                  <a:tcPr marL="84406" marR="84406"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fa-IR" sz="2800" b="0" i="0" u="none" strike="noStrike" cap="none" normalizeH="0" baseline="0" smtClean="0">
                          <a:ln>
                            <a:noFill/>
                          </a:ln>
                          <a:solidFill>
                            <a:srgbClr val="000000"/>
                          </a:solidFill>
                          <a:effectLst/>
                          <a:latin typeface="Times New Roman" pitchFamily="18" charset="0"/>
                          <a:cs typeface="B Nazanin" pitchFamily="2" charset="-78"/>
                        </a:rPr>
                        <a:t>حالت 1</a:t>
                      </a:r>
                    </a:p>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fa-IR" sz="2800" b="0" i="0" u="none" strike="noStrike" cap="none" normalizeH="0" baseline="0" smtClean="0">
                          <a:ln>
                            <a:noFill/>
                          </a:ln>
                          <a:solidFill>
                            <a:srgbClr val="000000"/>
                          </a:solidFill>
                          <a:effectLst/>
                          <a:latin typeface="Times New Roman" pitchFamily="18" charset="0"/>
                          <a:cs typeface="B Nazanin" pitchFamily="2" charset="-78"/>
                        </a:rPr>
                        <a:t>بهترين حالت</a:t>
                      </a:r>
                      <a:endParaRPr kumimoji="0" lang="en-US" sz="2800" b="0" i="0" u="none" strike="noStrike" cap="none" normalizeH="0" baseline="0" smtClean="0">
                        <a:ln>
                          <a:noFill/>
                        </a:ln>
                        <a:solidFill>
                          <a:srgbClr val="000000"/>
                        </a:solidFill>
                        <a:effectLst/>
                        <a:latin typeface="Times New Roman" pitchFamily="18" charset="0"/>
                        <a:cs typeface="B Nazanin" pitchFamily="2" charset="-78"/>
                      </a:endParaRPr>
                    </a:p>
                  </a:txBody>
                  <a:tcPr marL="84406" marR="84406"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fa-IR" sz="2000" b="1" i="0" u="none" strike="noStrike" cap="none" normalizeH="0" baseline="0" dirty="0" smtClean="0">
                          <a:ln>
                            <a:noFill/>
                          </a:ln>
                          <a:solidFill>
                            <a:srgbClr val="000099"/>
                          </a:solidFill>
                          <a:effectLst/>
                          <a:latin typeface="Times New Roman" pitchFamily="18" charset="0"/>
                          <a:cs typeface="B Nazanin" pitchFamily="2" charset="-78"/>
                        </a:rPr>
                        <a:t>فرآيند قابل (توانا) است</a:t>
                      </a:r>
                      <a:endParaRPr kumimoji="0" lang="en-US" sz="2000" b="1" i="0" u="none" strike="noStrike" cap="none" normalizeH="0" baseline="0" dirty="0" smtClean="0">
                        <a:ln>
                          <a:noFill/>
                        </a:ln>
                        <a:solidFill>
                          <a:srgbClr val="000099"/>
                        </a:solidFill>
                        <a:effectLst/>
                        <a:latin typeface="Times New Roman" pitchFamily="18" charset="0"/>
                        <a:cs typeface="B Nazanin" pitchFamily="2" charset="-78"/>
                      </a:endParaRPr>
                    </a:p>
                  </a:txBody>
                  <a:tcPr marL="84406" marR="84406"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227138">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fa-IR" sz="2800" b="0" i="0" u="none" strike="noStrike" cap="none" normalizeH="0" baseline="0" smtClean="0">
                          <a:ln>
                            <a:noFill/>
                          </a:ln>
                          <a:solidFill>
                            <a:srgbClr val="000000"/>
                          </a:solidFill>
                          <a:effectLst/>
                          <a:latin typeface="Times New Roman" pitchFamily="18" charset="0"/>
                          <a:cs typeface="B Nazanin" pitchFamily="2" charset="-78"/>
                        </a:rPr>
                        <a:t>حالت 4</a:t>
                      </a:r>
                      <a:endParaRPr kumimoji="0" lang="fa-IR" sz="2800" b="0" i="0" u="none" strike="noStrike" cap="none" normalizeH="0" baseline="0" dirty="0" smtClean="0">
                        <a:ln>
                          <a:noFill/>
                        </a:ln>
                        <a:solidFill>
                          <a:srgbClr val="000000"/>
                        </a:solidFill>
                        <a:effectLst/>
                        <a:latin typeface="Times New Roman" pitchFamily="18" charset="0"/>
                        <a:cs typeface="B Nazanin" pitchFamily="2" charset="-78"/>
                      </a:endParaRPr>
                    </a:p>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fa-IR" sz="2800" b="0" i="0" u="none" strike="noStrike" cap="none" normalizeH="0" baseline="0" dirty="0" smtClean="0">
                          <a:ln>
                            <a:noFill/>
                          </a:ln>
                          <a:solidFill>
                            <a:srgbClr val="000000"/>
                          </a:solidFill>
                          <a:effectLst/>
                          <a:latin typeface="Times New Roman" pitchFamily="18" charset="0"/>
                          <a:cs typeface="B Nazanin" pitchFamily="2" charset="-78"/>
                        </a:rPr>
                        <a:t>بدترين حالت</a:t>
                      </a:r>
                      <a:endParaRPr kumimoji="0" lang="en-US" sz="2800" b="0" i="0" u="none" strike="noStrike" cap="none" normalizeH="0" baseline="0" dirty="0" smtClean="0">
                        <a:ln>
                          <a:noFill/>
                        </a:ln>
                        <a:solidFill>
                          <a:srgbClr val="000000"/>
                        </a:solidFill>
                        <a:effectLst/>
                        <a:latin typeface="Times New Roman" pitchFamily="18" charset="0"/>
                        <a:cs typeface="B Nazanin" pitchFamily="2" charset="-78"/>
                      </a:endParaRPr>
                    </a:p>
                  </a:txBody>
                  <a:tcPr marL="84406" marR="84406"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fa-IR" sz="2800" b="0" i="0" u="none" strike="noStrike" cap="none" normalizeH="0" baseline="0" smtClean="0">
                          <a:ln>
                            <a:noFill/>
                          </a:ln>
                          <a:solidFill>
                            <a:srgbClr val="000000"/>
                          </a:solidFill>
                          <a:effectLst/>
                          <a:latin typeface="Times New Roman" pitchFamily="18" charset="0"/>
                          <a:cs typeface="B Nazanin" pitchFamily="2" charset="-78"/>
                        </a:rPr>
                        <a:t>حالت 2</a:t>
                      </a:r>
                    </a:p>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fa-IR" sz="2800" b="0" i="0" u="none" strike="noStrike" cap="none" normalizeH="0" baseline="0" smtClean="0">
                          <a:ln>
                            <a:noFill/>
                          </a:ln>
                          <a:solidFill>
                            <a:srgbClr val="000000"/>
                          </a:solidFill>
                          <a:effectLst/>
                          <a:latin typeface="Times New Roman" pitchFamily="18" charset="0"/>
                          <a:cs typeface="B Nazanin" pitchFamily="2" charset="-78"/>
                        </a:rPr>
                        <a:t>(مشتري سخت‌گير است)</a:t>
                      </a:r>
                      <a:endParaRPr kumimoji="0" lang="en-US" sz="2800" b="0" i="0" u="none" strike="noStrike" cap="none" normalizeH="0" baseline="0" smtClean="0">
                        <a:ln>
                          <a:noFill/>
                        </a:ln>
                        <a:solidFill>
                          <a:srgbClr val="000000"/>
                        </a:solidFill>
                        <a:effectLst/>
                        <a:latin typeface="Times New Roman" pitchFamily="18" charset="0"/>
                        <a:cs typeface="B Nazanin" pitchFamily="2" charset="-78"/>
                      </a:endParaRPr>
                    </a:p>
                  </a:txBody>
                  <a:tcPr marL="84406" marR="84406"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fa-IR" sz="2000" b="1" i="0" u="none" strike="noStrike" cap="none" normalizeH="0" baseline="0" dirty="0" smtClean="0">
                          <a:ln>
                            <a:noFill/>
                          </a:ln>
                          <a:solidFill>
                            <a:srgbClr val="000099"/>
                          </a:solidFill>
                          <a:effectLst/>
                          <a:latin typeface="Times New Roman" pitchFamily="18" charset="0"/>
                          <a:cs typeface="B Nazanin" pitchFamily="2" charset="-78"/>
                        </a:rPr>
                        <a:t>فرآيند قابل (توانا) نيست</a:t>
                      </a:r>
                      <a:endParaRPr kumimoji="0" lang="en-US" sz="2000" b="1" i="0" u="none" strike="noStrike" cap="none" normalizeH="0" baseline="0" dirty="0" smtClean="0">
                        <a:ln>
                          <a:noFill/>
                        </a:ln>
                        <a:solidFill>
                          <a:srgbClr val="000099"/>
                        </a:solidFill>
                        <a:effectLst/>
                        <a:latin typeface="Times New Roman" pitchFamily="18" charset="0"/>
                        <a:cs typeface="B Nazanin" pitchFamily="2" charset="-78"/>
                      </a:endParaRPr>
                    </a:p>
                    <a:p>
                      <a:pPr marL="0" marR="0" lvl="0" indent="0" algn="r" defTabSz="914400" rtl="1"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2000" b="1" i="0" u="none" strike="noStrike" cap="none" normalizeH="0" baseline="0" dirty="0" smtClean="0">
                        <a:ln>
                          <a:noFill/>
                        </a:ln>
                        <a:solidFill>
                          <a:srgbClr val="000099"/>
                        </a:solidFill>
                        <a:effectLst/>
                        <a:latin typeface="Times New Roman" pitchFamily="18" charset="0"/>
                        <a:cs typeface="B Nazanin" pitchFamily="2" charset="-78"/>
                      </a:endParaRPr>
                    </a:p>
                  </a:txBody>
                  <a:tcPr marL="84406" marR="84406"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
        <p:nvSpPr>
          <p:cNvPr id="4"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5" name="Rectangle 4"/>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buFont typeface="Wingdings" pitchFamily="2" charset="2"/>
              <a:buNone/>
              <a:defRPr/>
            </a:pPr>
            <a:r>
              <a:rPr lang="fa-IR" sz="32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قابلیت فرآیند</a:t>
            </a:r>
          </a:p>
        </p:txBody>
      </p:sp>
      <p:sp>
        <p:nvSpPr>
          <p:cNvPr id="6" name="Rectangle 2"/>
          <p:cNvSpPr txBox="1">
            <a:spLocks noChangeArrowheads="1"/>
          </p:cNvSpPr>
          <p:nvPr/>
        </p:nvSpPr>
        <p:spPr bwMode="auto">
          <a:xfrm>
            <a:off x="381000" y="990600"/>
            <a:ext cx="83058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sz="2800" b="1" u="sng" dirty="0" smtClean="0">
                <a:ln w="11430"/>
                <a:solidFill>
                  <a:srgbClr val="008000"/>
                </a:solidFill>
                <a:effectLst>
                  <a:outerShdw blurRad="50800" dist="39000" dir="5460000" algn="tl">
                    <a:srgbClr val="000000">
                      <a:alpha val="38000"/>
                    </a:srgbClr>
                  </a:outerShdw>
                </a:effectLst>
                <a:cs typeface="B Titr" pitchFamily="2" charset="-78"/>
              </a:rPr>
              <a:t>درک مفاهیم پایداری فرآیند و قابلیت فرآیند</a:t>
            </a:r>
          </a:p>
        </p:txBody>
      </p:sp>
    </p:spTree>
  </p:cSld>
  <p:clrMapOvr>
    <a:masterClrMapping/>
  </p:clrMapOvr>
  <p:transition spd="slow">
    <p:comb dir="vert"/>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Line 3"/>
          <p:cNvSpPr>
            <a:spLocks noChangeShapeType="1"/>
          </p:cNvSpPr>
          <p:nvPr/>
        </p:nvSpPr>
        <p:spPr bwMode="auto">
          <a:xfrm rot="5400000">
            <a:off x="4607169" y="1482969"/>
            <a:ext cx="0" cy="7244862"/>
          </a:xfrm>
          <a:prstGeom prst="line">
            <a:avLst/>
          </a:prstGeom>
          <a:noFill/>
          <a:ln w="22225">
            <a:solidFill>
              <a:schemeClr val="tx1"/>
            </a:solidFill>
            <a:miter lim="800000"/>
            <a:headEnd/>
            <a:tailEnd/>
          </a:ln>
          <a:effectLst/>
        </p:spPr>
        <p:txBody>
          <a:bodyPr wrap="none"/>
          <a:lstStyle/>
          <a:p>
            <a:endParaRPr lang="en-US"/>
          </a:p>
        </p:txBody>
      </p:sp>
      <p:sp>
        <p:nvSpPr>
          <p:cNvPr id="98308" name="Freeform 4"/>
          <p:cNvSpPr>
            <a:spLocks/>
          </p:cNvSpPr>
          <p:nvPr/>
        </p:nvSpPr>
        <p:spPr bwMode="auto">
          <a:xfrm>
            <a:off x="1408235" y="3035300"/>
            <a:ext cx="6327531" cy="2070100"/>
          </a:xfrm>
          <a:custGeom>
            <a:avLst/>
            <a:gdLst/>
            <a:ahLst/>
            <a:cxnLst>
              <a:cxn ang="0">
                <a:pos x="0" y="1304"/>
              </a:cxn>
              <a:cxn ang="0">
                <a:pos x="720" y="1112"/>
              </a:cxn>
              <a:cxn ang="0">
                <a:pos x="1440" y="728"/>
              </a:cxn>
              <a:cxn ang="0">
                <a:pos x="2160" y="8"/>
              </a:cxn>
              <a:cxn ang="0">
                <a:pos x="2880" y="776"/>
              </a:cxn>
              <a:cxn ang="0">
                <a:pos x="3600" y="1160"/>
              </a:cxn>
              <a:cxn ang="0">
                <a:pos x="4320" y="1304"/>
              </a:cxn>
            </a:cxnLst>
            <a:rect l="0" t="0" r="r" b="b"/>
            <a:pathLst>
              <a:path w="4320" h="1304">
                <a:moveTo>
                  <a:pt x="0" y="1304"/>
                </a:moveTo>
                <a:cubicBezTo>
                  <a:pt x="240" y="1256"/>
                  <a:pt x="480" y="1208"/>
                  <a:pt x="720" y="1112"/>
                </a:cubicBezTo>
                <a:cubicBezTo>
                  <a:pt x="960" y="1016"/>
                  <a:pt x="1200" y="912"/>
                  <a:pt x="1440" y="728"/>
                </a:cubicBezTo>
                <a:cubicBezTo>
                  <a:pt x="1680" y="544"/>
                  <a:pt x="1920" y="0"/>
                  <a:pt x="2160" y="8"/>
                </a:cubicBezTo>
                <a:cubicBezTo>
                  <a:pt x="2400" y="16"/>
                  <a:pt x="2640" y="584"/>
                  <a:pt x="2880" y="776"/>
                </a:cubicBezTo>
                <a:cubicBezTo>
                  <a:pt x="3120" y="968"/>
                  <a:pt x="3360" y="1072"/>
                  <a:pt x="3600" y="1160"/>
                </a:cubicBezTo>
                <a:cubicBezTo>
                  <a:pt x="3840" y="1248"/>
                  <a:pt x="4200" y="1280"/>
                  <a:pt x="4320" y="1304"/>
                </a:cubicBezTo>
              </a:path>
            </a:pathLst>
          </a:custGeom>
          <a:noFill/>
          <a:ln w="38100" cap="flat" cmpd="sng">
            <a:solidFill>
              <a:schemeClr val="tx1"/>
            </a:solidFill>
            <a:prstDash val="solid"/>
            <a:miter lim="800000"/>
            <a:headEnd type="none" w="med" len="med"/>
            <a:tailEnd type="none" w="med" len="med"/>
          </a:ln>
          <a:effectLst>
            <a:outerShdw dist="107763" dir="2700000" algn="ctr" rotWithShape="0">
              <a:schemeClr val="bg2">
                <a:alpha val="50000"/>
              </a:schemeClr>
            </a:outerShdw>
          </a:effectLst>
        </p:spPr>
        <p:txBody>
          <a:bodyPr wrap="none"/>
          <a:lstStyle/>
          <a:p>
            <a:endParaRPr lang="en-US"/>
          </a:p>
        </p:txBody>
      </p:sp>
      <p:sp>
        <p:nvSpPr>
          <p:cNvPr id="98309" name="Line 5"/>
          <p:cNvSpPr>
            <a:spLocks noChangeShapeType="1"/>
          </p:cNvSpPr>
          <p:nvPr/>
        </p:nvSpPr>
        <p:spPr bwMode="auto">
          <a:xfrm>
            <a:off x="1968012" y="2584450"/>
            <a:ext cx="0" cy="2514600"/>
          </a:xfrm>
          <a:prstGeom prst="line">
            <a:avLst/>
          </a:prstGeom>
          <a:noFill/>
          <a:ln w="25400">
            <a:solidFill>
              <a:srgbClr val="FF0000"/>
            </a:solidFill>
            <a:prstDash val="dash"/>
            <a:miter lim="800000"/>
            <a:headEnd/>
            <a:tailEnd/>
          </a:ln>
          <a:effectLst/>
        </p:spPr>
        <p:txBody>
          <a:bodyPr wrap="none"/>
          <a:lstStyle/>
          <a:p>
            <a:endParaRPr lang="en-US"/>
          </a:p>
        </p:txBody>
      </p:sp>
      <p:sp>
        <p:nvSpPr>
          <p:cNvPr id="98310" name="Line 6"/>
          <p:cNvSpPr>
            <a:spLocks noChangeShapeType="1"/>
          </p:cNvSpPr>
          <p:nvPr/>
        </p:nvSpPr>
        <p:spPr bwMode="auto">
          <a:xfrm>
            <a:off x="7104185" y="2584450"/>
            <a:ext cx="0" cy="2514600"/>
          </a:xfrm>
          <a:prstGeom prst="line">
            <a:avLst/>
          </a:prstGeom>
          <a:noFill/>
          <a:ln w="25400">
            <a:solidFill>
              <a:srgbClr val="FF0000"/>
            </a:solidFill>
            <a:prstDash val="dash"/>
            <a:miter lim="800000"/>
            <a:headEnd/>
            <a:tailEnd/>
          </a:ln>
          <a:effectLst/>
        </p:spPr>
        <p:txBody>
          <a:bodyPr wrap="none"/>
          <a:lstStyle/>
          <a:p>
            <a:endParaRPr lang="en-US"/>
          </a:p>
        </p:txBody>
      </p:sp>
      <p:sp>
        <p:nvSpPr>
          <p:cNvPr id="98311" name="Text Box 7"/>
          <p:cNvSpPr txBox="1">
            <a:spLocks noChangeArrowheads="1"/>
          </p:cNvSpPr>
          <p:nvPr/>
        </p:nvSpPr>
        <p:spPr bwMode="auto">
          <a:xfrm>
            <a:off x="1617784" y="5181601"/>
            <a:ext cx="744415" cy="349702"/>
          </a:xfrm>
          <a:prstGeom prst="rect">
            <a:avLst/>
          </a:prstGeom>
          <a:noFill/>
          <a:ln w="9525">
            <a:noFill/>
            <a:miter lim="800000"/>
            <a:headEnd/>
            <a:tailEnd/>
          </a:ln>
          <a:effectLst/>
        </p:spPr>
        <p:txBody>
          <a:bodyPr wrap="square" lIns="36000" tIns="36000" rIns="36000" bIns="36000" anchor="ctr">
            <a:spAutoFit/>
          </a:bodyPr>
          <a:lstStyle/>
          <a:p>
            <a:pPr algn="ctr">
              <a:spcBef>
                <a:spcPct val="50000"/>
              </a:spcBef>
            </a:pPr>
            <a:r>
              <a:rPr lang="en-US" sz="1800" b="1" dirty="0">
                <a:solidFill>
                  <a:srgbClr val="F8332E"/>
                </a:solidFill>
                <a:latin typeface="Arial" charset="0"/>
                <a:cs typeface="Arial" charset="0"/>
              </a:rPr>
              <a:t>LSL</a:t>
            </a:r>
          </a:p>
        </p:txBody>
      </p:sp>
      <p:sp>
        <p:nvSpPr>
          <p:cNvPr id="98312" name="Text Box 8"/>
          <p:cNvSpPr txBox="1">
            <a:spLocks noChangeArrowheads="1"/>
          </p:cNvSpPr>
          <p:nvPr/>
        </p:nvSpPr>
        <p:spPr bwMode="auto">
          <a:xfrm>
            <a:off x="6752492" y="5181600"/>
            <a:ext cx="844062" cy="369332"/>
          </a:xfrm>
          <a:prstGeom prst="rect">
            <a:avLst/>
          </a:prstGeom>
          <a:noFill/>
          <a:ln w="9525">
            <a:noFill/>
            <a:miter lim="800000"/>
            <a:headEnd/>
            <a:tailEnd/>
          </a:ln>
          <a:effectLst/>
        </p:spPr>
        <p:txBody>
          <a:bodyPr lIns="36000" rIns="36000" anchor="ctr">
            <a:spAutoFit/>
          </a:bodyPr>
          <a:lstStyle/>
          <a:p>
            <a:pPr algn="ctr">
              <a:spcBef>
                <a:spcPct val="50000"/>
              </a:spcBef>
            </a:pPr>
            <a:r>
              <a:rPr lang="en-US" sz="1800" b="1" dirty="0">
                <a:solidFill>
                  <a:srgbClr val="F8332E"/>
                </a:solidFill>
                <a:latin typeface="Arial" charset="0"/>
                <a:cs typeface="Arial" charset="0"/>
              </a:rPr>
              <a:t>USL</a:t>
            </a:r>
          </a:p>
        </p:txBody>
      </p:sp>
      <p:sp>
        <p:nvSpPr>
          <p:cNvPr id="98313" name="Line 9"/>
          <p:cNvSpPr>
            <a:spLocks noChangeShapeType="1"/>
          </p:cNvSpPr>
          <p:nvPr/>
        </p:nvSpPr>
        <p:spPr bwMode="auto">
          <a:xfrm>
            <a:off x="1617785" y="2565400"/>
            <a:ext cx="0" cy="3352800"/>
          </a:xfrm>
          <a:prstGeom prst="line">
            <a:avLst/>
          </a:prstGeom>
          <a:noFill/>
          <a:ln w="25400">
            <a:solidFill>
              <a:srgbClr val="008000"/>
            </a:solidFill>
            <a:prstDash val="dash"/>
            <a:miter lim="800000"/>
            <a:headEnd/>
            <a:tailEnd/>
          </a:ln>
          <a:effectLst/>
        </p:spPr>
        <p:txBody>
          <a:bodyPr wrap="none"/>
          <a:lstStyle/>
          <a:p>
            <a:endParaRPr lang="en-US"/>
          </a:p>
        </p:txBody>
      </p:sp>
      <p:sp>
        <p:nvSpPr>
          <p:cNvPr id="98314" name="Line 10"/>
          <p:cNvSpPr>
            <a:spLocks noChangeShapeType="1"/>
          </p:cNvSpPr>
          <p:nvPr/>
        </p:nvSpPr>
        <p:spPr bwMode="auto">
          <a:xfrm>
            <a:off x="7454412" y="2565400"/>
            <a:ext cx="0" cy="3352800"/>
          </a:xfrm>
          <a:prstGeom prst="line">
            <a:avLst/>
          </a:prstGeom>
          <a:noFill/>
          <a:ln w="25400">
            <a:solidFill>
              <a:srgbClr val="008000"/>
            </a:solidFill>
            <a:prstDash val="dash"/>
            <a:miter lim="800000"/>
            <a:headEnd/>
            <a:tailEnd/>
          </a:ln>
          <a:effectLst/>
        </p:spPr>
        <p:txBody>
          <a:bodyPr wrap="none"/>
          <a:lstStyle/>
          <a:p>
            <a:endParaRPr lang="en-US"/>
          </a:p>
        </p:txBody>
      </p:sp>
      <p:sp>
        <p:nvSpPr>
          <p:cNvPr id="98315" name="Line 11"/>
          <p:cNvSpPr>
            <a:spLocks noChangeShapeType="1"/>
          </p:cNvSpPr>
          <p:nvPr/>
        </p:nvSpPr>
        <p:spPr bwMode="auto">
          <a:xfrm>
            <a:off x="4572000" y="4876800"/>
            <a:ext cx="0" cy="228600"/>
          </a:xfrm>
          <a:prstGeom prst="line">
            <a:avLst/>
          </a:prstGeom>
          <a:noFill/>
          <a:ln w="22225">
            <a:solidFill>
              <a:srgbClr val="FF00FF"/>
            </a:solidFill>
            <a:miter lim="800000"/>
            <a:headEnd/>
            <a:tailEnd/>
          </a:ln>
          <a:effectLst/>
        </p:spPr>
        <p:txBody>
          <a:bodyPr wrap="none"/>
          <a:lstStyle/>
          <a:p>
            <a:endParaRPr lang="en-US"/>
          </a:p>
        </p:txBody>
      </p:sp>
      <p:graphicFrame>
        <p:nvGraphicFramePr>
          <p:cNvPr id="98316" name="Object 12"/>
          <p:cNvGraphicFramePr>
            <a:graphicFrameLocks noChangeAspect="1"/>
          </p:cNvGraphicFramePr>
          <p:nvPr/>
        </p:nvGraphicFramePr>
        <p:xfrm>
          <a:off x="4321420" y="5181600"/>
          <a:ext cx="389792" cy="457200"/>
        </p:xfrm>
        <a:graphic>
          <a:graphicData uri="http://schemas.openxmlformats.org/presentationml/2006/ole">
            <mc:AlternateContent xmlns:mc="http://schemas.openxmlformats.org/markup-compatibility/2006">
              <mc:Choice xmlns:v="urn:schemas-microsoft-com:vml" Requires="v">
                <p:oleObj spid="_x0000_s60478" name="Equation" r:id="rId3" imgW="152280" imgH="164880" progId="Equation.3">
                  <p:embed/>
                </p:oleObj>
              </mc:Choice>
              <mc:Fallback>
                <p:oleObj name="Equation" r:id="rId3" imgW="152280" imgH="16488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1420" y="5181600"/>
                        <a:ext cx="389792"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8317" name="Line 13"/>
          <p:cNvSpPr>
            <a:spLocks noChangeShapeType="1"/>
          </p:cNvSpPr>
          <p:nvPr/>
        </p:nvSpPr>
        <p:spPr bwMode="auto">
          <a:xfrm>
            <a:off x="4572000" y="5562600"/>
            <a:ext cx="0" cy="533400"/>
          </a:xfrm>
          <a:prstGeom prst="line">
            <a:avLst/>
          </a:prstGeom>
          <a:noFill/>
          <a:ln w="22225">
            <a:solidFill>
              <a:srgbClr val="FF00FF"/>
            </a:solidFill>
            <a:miter lim="800000"/>
            <a:headEnd/>
            <a:tailEnd/>
          </a:ln>
          <a:effectLst/>
        </p:spPr>
        <p:txBody>
          <a:bodyPr wrap="none"/>
          <a:lstStyle/>
          <a:p>
            <a:endParaRPr lang="en-US"/>
          </a:p>
        </p:txBody>
      </p:sp>
      <p:sp>
        <p:nvSpPr>
          <p:cNvPr id="98318" name="Line 14"/>
          <p:cNvSpPr>
            <a:spLocks noChangeShapeType="1"/>
          </p:cNvSpPr>
          <p:nvPr/>
        </p:nvSpPr>
        <p:spPr bwMode="auto">
          <a:xfrm>
            <a:off x="4572000" y="5867400"/>
            <a:ext cx="2882412" cy="0"/>
          </a:xfrm>
          <a:prstGeom prst="line">
            <a:avLst/>
          </a:prstGeom>
          <a:noFill/>
          <a:ln w="9525">
            <a:solidFill>
              <a:schemeClr val="tx1"/>
            </a:solidFill>
            <a:miter lim="800000"/>
            <a:headEnd/>
            <a:tailEnd type="triangle" w="med" len="med"/>
          </a:ln>
          <a:effectLst/>
        </p:spPr>
        <p:txBody>
          <a:bodyPr wrap="none" lIns="36000" rIns="36000"/>
          <a:lstStyle/>
          <a:p>
            <a:pPr algn="ctr"/>
            <a:endParaRPr lang="en-US" sz="1800"/>
          </a:p>
        </p:txBody>
      </p:sp>
      <p:sp>
        <p:nvSpPr>
          <p:cNvPr id="98319" name="Line 15"/>
          <p:cNvSpPr>
            <a:spLocks noChangeShapeType="1"/>
          </p:cNvSpPr>
          <p:nvPr/>
        </p:nvSpPr>
        <p:spPr bwMode="auto">
          <a:xfrm flipH="1">
            <a:off x="1617785" y="5867400"/>
            <a:ext cx="2954215" cy="0"/>
          </a:xfrm>
          <a:prstGeom prst="line">
            <a:avLst/>
          </a:prstGeom>
          <a:noFill/>
          <a:ln w="9525">
            <a:solidFill>
              <a:schemeClr val="tx1"/>
            </a:solidFill>
            <a:miter lim="800000"/>
            <a:headEnd/>
            <a:tailEnd type="triangle" w="med" len="med"/>
          </a:ln>
          <a:effectLst/>
        </p:spPr>
        <p:txBody>
          <a:bodyPr wrap="none" lIns="36000" rIns="36000"/>
          <a:lstStyle/>
          <a:p>
            <a:pPr algn="ctr"/>
            <a:endParaRPr lang="en-US" sz="1800"/>
          </a:p>
        </p:txBody>
      </p:sp>
      <p:graphicFrame>
        <p:nvGraphicFramePr>
          <p:cNvPr id="98320" name="Object 16"/>
          <p:cNvGraphicFramePr>
            <a:graphicFrameLocks noChangeAspect="1"/>
          </p:cNvGraphicFramePr>
          <p:nvPr/>
        </p:nvGraphicFramePr>
        <p:xfrm>
          <a:off x="5334000" y="5457826"/>
          <a:ext cx="504092" cy="409575"/>
        </p:xfrm>
        <a:graphic>
          <a:graphicData uri="http://schemas.openxmlformats.org/presentationml/2006/ole">
            <mc:AlternateContent xmlns:mc="http://schemas.openxmlformats.org/markup-compatibility/2006">
              <mc:Choice xmlns:v="urn:schemas-microsoft-com:vml" Requires="v">
                <p:oleObj spid="_x0000_s60479" name="Equation" r:id="rId5" imgW="228600" imgH="177480" progId="Equation.3">
                  <p:embed/>
                </p:oleObj>
              </mc:Choice>
              <mc:Fallback>
                <p:oleObj name="Equation" r:id="rId5" imgW="228600" imgH="17748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0" y="5457826"/>
                        <a:ext cx="504092" cy="409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8321" name="Object 17"/>
          <p:cNvGraphicFramePr>
            <a:graphicFrameLocks noChangeAspect="1"/>
          </p:cNvGraphicFramePr>
          <p:nvPr/>
        </p:nvGraphicFramePr>
        <p:xfrm>
          <a:off x="2882413" y="5486401"/>
          <a:ext cx="507023" cy="409575"/>
        </p:xfrm>
        <a:graphic>
          <a:graphicData uri="http://schemas.openxmlformats.org/presentationml/2006/ole">
            <mc:AlternateContent xmlns:mc="http://schemas.openxmlformats.org/markup-compatibility/2006">
              <mc:Choice xmlns:v="urn:schemas-microsoft-com:vml" Requires="v">
                <p:oleObj spid="_x0000_s60480" name="Equation" r:id="rId7" imgW="228600" imgH="177480" progId="Equation.3">
                  <p:embed/>
                </p:oleObj>
              </mc:Choice>
              <mc:Fallback>
                <p:oleObj name="Equation" r:id="rId7" imgW="228600" imgH="177480" progId="Equation.3">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2413" y="5486401"/>
                        <a:ext cx="507023" cy="409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8322" name="Text Box 18"/>
          <p:cNvSpPr txBox="1">
            <a:spLocks noChangeArrowheads="1"/>
          </p:cNvSpPr>
          <p:nvPr/>
        </p:nvSpPr>
        <p:spPr bwMode="auto">
          <a:xfrm>
            <a:off x="1195754" y="6096000"/>
            <a:ext cx="844062" cy="369332"/>
          </a:xfrm>
          <a:prstGeom prst="rect">
            <a:avLst/>
          </a:prstGeom>
          <a:noFill/>
          <a:ln w="9525">
            <a:noFill/>
            <a:miter lim="800000"/>
            <a:headEnd/>
            <a:tailEnd/>
          </a:ln>
          <a:effectLst/>
        </p:spPr>
        <p:txBody>
          <a:bodyPr lIns="36000" rIns="36000" anchor="ctr">
            <a:spAutoFit/>
          </a:bodyPr>
          <a:lstStyle/>
          <a:p>
            <a:pPr algn="ctr">
              <a:spcBef>
                <a:spcPct val="50000"/>
              </a:spcBef>
            </a:pPr>
            <a:r>
              <a:rPr lang="en-US" sz="1800" b="1">
                <a:solidFill>
                  <a:srgbClr val="006600"/>
                </a:solidFill>
                <a:latin typeface="Arial" charset="0"/>
                <a:cs typeface="Arial" charset="0"/>
              </a:rPr>
              <a:t>LCL</a:t>
            </a:r>
          </a:p>
        </p:txBody>
      </p:sp>
      <p:sp>
        <p:nvSpPr>
          <p:cNvPr id="98323" name="Text Box 19"/>
          <p:cNvSpPr txBox="1">
            <a:spLocks noChangeArrowheads="1"/>
          </p:cNvSpPr>
          <p:nvPr/>
        </p:nvSpPr>
        <p:spPr bwMode="auto">
          <a:xfrm>
            <a:off x="7175989" y="6096000"/>
            <a:ext cx="842596" cy="369332"/>
          </a:xfrm>
          <a:prstGeom prst="rect">
            <a:avLst/>
          </a:prstGeom>
          <a:noFill/>
          <a:ln w="9525">
            <a:noFill/>
            <a:miter lim="800000"/>
            <a:headEnd/>
            <a:tailEnd/>
          </a:ln>
          <a:effectLst/>
        </p:spPr>
        <p:txBody>
          <a:bodyPr lIns="36000" rIns="36000" anchor="ctr">
            <a:spAutoFit/>
          </a:bodyPr>
          <a:lstStyle/>
          <a:p>
            <a:pPr algn="ctr">
              <a:spcBef>
                <a:spcPct val="50000"/>
              </a:spcBef>
            </a:pPr>
            <a:r>
              <a:rPr lang="en-US" sz="1800" b="1">
                <a:solidFill>
                  <a:srgbClr val="006600"/>
                </a:solidFill>
                <a:latin typeface="Arial" charset="0"/>
                <a:cs typeface="Arial" charset="0"/>
              </a:rPr>
              <a:t>UCL</a:t>
            </a:r>
          </a:p>
        </p:txBody>
      </p:sp>
      <p:sp>
        <p:nvSpPr>
          <p:cNvPr id="20"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21" name="Rectangle 20"/>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buFont typeface="Wingdings" pitchFamily="2" charset="2"/>
              <a:buNone/>
              <a:defRPr/>
            </a:pPr>
            <a:r>
              <a:rPr lang="fa-IR" sz="32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قابلیت فرآیند</a:t>
            </a:r>
          </a:p>
        </p:txBody>
      </p:sp>
      <p:sp>
        <p:nvSpPr>
          <p:cNvPr id="22" name="Rectangle 2"/>
          <p:cNvSpPr txBox="1">
            <a:spLocks noChangeArrowheads="1"/>
          </p:cNvSpPr>
          <p:nvPr/>
        </p:nvSpPr>
        <p:spPr bwMode="auto">
          <a:xfrm>
            <a:off x="381000" y="990600"/>
            <a:ext cx="83058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نمونه فرآیند پایدار و ناتوان</a:t>
            </a:r>
          </a:p>
        </p:txBody>
      </p:sp>
    </p:spTree>
  </p:cSld>
  <p:clrMapOvr>
    <a:masterClrMapping/>
  </p:clrMapOvr>
  <p:transition spd="slow">
    <p:comb dir="vert"/>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91" name="Text Box 19"/>
          <p:cNvSpPr txBox="1">
            <a:spLocks noChangeArrowheads="1"/>
          </p:cNvSpPr>
          <p:nvPr/>
        </p:nvSpPr>
        <p:spPr bwMode="auto">
          <a:xfrm>
            <a:off x="76200" y="1447800"/>
            <a:ext cx="8872904" cy="3877985"/>
          </a:xfrm>
          <a:prstGeom prst="rect">
            <a:avLst/>
          </a:prstGeom>
          <a:noFill/>
          <a:ln w="9525">
            <a:noFill/>
            <a:miter lim="800000"/>
            <a:headEnd/>
            <a:tailEnd/>
          </a:ln>
          <a:effectLst/>
        </p:spPr>
        <p:txBody>
          <a:bodyPr wrap="square">
            <a:spAutoFit/>
          </a:bodyPr>
          <a:lstStyle/>
          <a:p>
            <a:pPr marL="609600" indent="-609600" algn="r" rtl="1">
              <a:lnSpc>
                <a:spcPct val="150000"/>
              </a:lnSpc>
              <a:spcBef>
                <a:spcPct val="50000"/>
              </a:spcBef>
            </a:pPr>
            <a:r>
              <a:rPr lang="fa-IR" sz="1800" b="1" dirty="0">
                <a:solidFill>
                  <a:srgbClr val="000099"/>
                </a:solidFill>
                <a:cs typeface="B Nazanin" pitchFamily="2" charset="-78"/>
              </a:rPr>
              <a:t>تعريف شاخص سنجش توانايي فرايند </a:t>
            </a:r>
            <a:r>
              <a:rPr lang="fa-IR" sz="1800" b="1" dirty="0" smtClean="0">
                <a:solidFill>
                  <a:srgbClr val="000099"/>
                </a:solidFill>
                <a:cs typeface="B Nazanin" pitchFamily="2" charset="-78"/>
              </a:rPr>
              <a:t>: </a:t>
            </a:r>
            <a:r>
              <a:rPr lang="fa-IR" sz="2000" dirty="0" smtClean="0">
                <a:solidFill>
                  <a:srgbClr val="000000"/>
                </a:solidFill>
                <a:cs typeface="B Nazanin" pitchFamily="2" charset="-78"/>
              </a:rPr>
              <a:t>شاخصي </a:t>
            </a:r>
            <a:r>
              <a:rPr lang="fa-IR" sz="2000" dirty="0">
                <a:solidFill>
                  <a:srgbClr val="000000"/>
                </a:solidFill>
                <a:cs typeface="B Nazanin" pitchFamily="2" charset="-78"/>
              </a:rPr>
              <a:t>است براي تعيين اينكه آيا فرايند توانايي توليد </a:t>
            </a:r>
            <a:r>
              <a:rPr lang="fa-IR" sz="2000" dirty="0" smtClean="0">
                <a:solidFill>
                  <a:srgbClr val="000000"/>
                </a:solidFill>
                <a:cs typeface="B Nazanin" pitchFamily="2" charset="-78"/>
              </a:rPr>
              <a:t>محصولي با </a:t>
            </a:r>
            <a:r>
              <a:rPr lang="fa-IR" sz="2000" dirty="0">
                <a:solidFill>
                  <a:srgbClr val="000000"/>
                </a:solidFill>
                <a:cs typeface="B Nazanin" pitchFamily="2" charset="-78"/>
              </a:rPr>
              <a:t>مشخصه كيفي مورد نظر مشتري را دارد يا </a:t>
            </a:r>
            <a:r>
              <a:rPr lang="fa-IR" sz="2000" dirty="0" smtClean="0">
                <a:solidFill>
                  <a:srgbClr val="000000"/>
                </a:solidFill>
                <a:cs typeface="B Nazanin" pitchFamily="2" charset="-78"/>
              </a:rPr>
              <a:t>خير. </a:t>
            </a:r>
            <a:r>
              <a:rPr lang="fa-IR" sz="2000" dirty="0">
                <a:solidFill>
                  <a:srgbClr val="000000"/>
                </a:solidFill>
                <a:cs typeface="B Nazanin" pitchFamily="2" charset="-78"/>
              </a:rPr>
              <a:t>شاخص فرايند با </a:t>
            </a:r>
            <a:r>
              <a:rPr lang="en-US" sz="2000" b="1" dirty="0" smtClean="0">
                <a:solidFill>
                  <a:srgbClr val="000000"/>
                </a:solidFill>
                <a:latin typeface="Arial" charset="0"/>
                <a:cs typeface="B Nazanin" pitchFamily="2" charset="-78"/>
              </a:rPr>
              <a:t>C</a:t>
            </a:r>
            <a:r>
              <a:rPr lang="en-US" sz="2000" baseline="-25000" dirty="0" smtClean="0">
                <a:solidFill>
                  <a:srgbClr val="000000"/>
                </a:solidFill>
                <a:cs typeface="B Nazanin" pitchFamily="2" charset="-78"/>
              </a:rPr>
              <a:t>P</a:t>
            </a:r>
            <a:r>
              <a:rPr lang="fa-IR" sz="2000" dirty="0" smtClean="0">
                <a:solidFill>
                  <a:srgbClr val="000000"/>
                </a:solidFill>
                <a:cs typeface="B Nazanin" pitchFamily="2" charset="-78"/>
              </a:rPr>
              <a:t> ،</a:t>
            </a:r>
            <a:r>
              <a:rPr lang="fa-IR" sz="2000" baseline="-25000" dirty="0" smtClean="0">
                <a:solidFill>
                  <a:srgbClr val="000000"/>
                </a:solidFill>
                <a:cs typeface="B Nazanin" pitchFamily="2" charset="-78"/>
              </a:rPr>
              <a:t> </a:t>
            </a:r>
            <a:r>
              <a:rPr lang="en-US" sz="2000" b="1" dirty="0" err="1" smtClean="0">
                <a:solidFill>
                  <a:srgbClr val="000000"/>
                </a:solidFill>
                <a:latin typeface="Arial" charset="0"/>
                <a:cs typeface="B Nazanin" pitchFamily="2" charset="-78"/>
              </a:rPr>
              <a:t>C</a:t>
            </a:r>
            <a:r>
              <a:rPr lang="en-US" sz="2000" baseline="-25000" dirty="0" err="1" smtClean="0">
                <a:solidFill>
                  <a:srgbClr val="000000"/>
                </a:solidFill>
                <a:cs typeface="B Nazanin" pitchFamily="2" charset="-78"/>
              </a:rPr>
              <a:t>P</a:t>
            </a:r>
            <a:r>
              <a:rPr lang="en-US" sz="2000" i="1" baseline="-25000" dirty="0" err="1" smtClean="0">
                <a:solidFill>
                  <a:srgbClr val="000000"/>
                </a:solidFill>
                <a:cs typeface="B Nazanin" pitchFamily="2" charset="-78"/>
              </a:rPr>
              <a:t>l</a:t>
            </a:r>
            <a:r>
              <a:rPr lang="fa-IR" sz="2000" b="1" baseline="-25000" dirty="0" smtClean="0">
                <a:solidFill>
                  <a:srgbClr val="000000"/>
                </a:solidFill>
                <a:latin typeface="Arial" charset="0"/>
                <a:cs typeface="B Nazanin" pitchFamily="2" charset="-78"/>
              </a:rPr>
              <a:t> </a:t>
            </a:r>
            <a:r>
              <a:rPr lang="fa-IR" sz="2000" dirty="0" smtClean="0">
                <a:solidFill>
                  <a:srgbClr val="000000"/>
                </a:solidFill>
                <a:cs typeface="B Nazanin" pitchFamily="2" charset="-78"/>
              </a:rPr>
              <a:t>، </a:t>
            </a:r>
            <a:r>
              <a:rPr lang="en-US" sz="2000" b="1" dirty="0" err="1" smtClean="0">
                <a:solidFill>
                  <a:srgbClr val="000000"/>
                </a:solidFill>
                <a:latin typeface="Arial" charset="0"/>
                <a:cs typeface="B Nazanin" pitchFamily="2" charset="-78"/>
              </a:rPr>
              <a:t>C</a:t>
            </a:r>
            <a:r>
              <a:rPr lang="en-US" sz="2000" baseline="-25000" dirty="0" err="1" smtClean="0">
                <a:solidFill>
                  <a:srgbClr val="000000"/>
                </a:solidFill>
                <a:cs typeface="B Nazanin" pitchFamily="2" charset="-78"/>
              </a:rPr>
              <a:t>P</a:t>
            </a:r>
            <a:r>
              <a:rPr lang="en-US" sz="2000" i="1" baseline="-25000" dirty="0" err="1" smtClean="0">
                <a:solidFill>
                  <a:srgbClr val="000000"/>
                </a:solidFill>
                <a:cs typeface="B Nazanin" pitchFamily="2" charset="-78"/>
              </a:rPr>
              <a:t>u</a:t>
            </a:r>
            <a:r>
              <a:rPr lang="fa-IR" sz="2000" i="1" baseline="-25000" dirty="0" smtClean="0">
                <a:solidFill>
                  <a:srgbClr val="000000"/>
                </a:solidFill>
                <a:cs typeface="B Nazanin" pitchFamily="2" charset="-78"/>
              </a:rPr>
              <a:t> </a:t>
            </a:r>
            <a:r>
              <a:rPr lang="fa-IR" sz="2000" dirty="0" smtClean="0">
                <a:solidFill>
                  <a:srgbClr val="000000"/>
                </a:solidFill>
                <a:cs typeface="B Nazanin" pitchFamily="2" charset="-78"/>
              </a:rPr>
              <a:t>و </a:t>
            </a:r>
            <a:r>
              <a:rPr lang="en-US" sz="2000" b="1" dirty="0" smtClean="0">
                <a:solidFill>
                  <a:srgbClr val="000000"/>
                </a:solidFill>
                <a:latin typeface="Arial" charset="0"/>
                <a:cs typeface="B Nazanin" pitchFamily="2" charset="-78"/>
              </a:rPr>
              <a:t>C</a:t>
            </a:r>
            <a:r>
              <a:rPr lang="en-US" sz="2000" baseline="-25000" dirty="0" smtClean="0">
                <a:solidFill>
                  <a:srgbClr val="000000"/>
                </a:solidFill>
                <a:cs typeface="B Nazanin" pitchFamily="2" charset="-78"/>
              </a:rPr>
              <a:t>PK</a:t>
            </a:r>
            <a:r>
              <a:rPr lang="fa-IR" sz="2000" baseline="-25000" dirty="0" smtClean="0">
                <a:solidFill>
                  <a:srgbClr val="000000"/>
                </a:solidFill>
                <a:cs typeface="B Nazanin" pitchFamily="2" charset="-78"/>
              </a:rPr>
              <a:t> </a:t>
            </a:r>
            <a:r>
              <a:rPr lang="fa-IR" sz="2000" dirty="0" smtClean="0">
                <a:solidFill>
                  <a:srgbClr val="000000"/>
                </a:solidFill>
                <a:cs typeface="B Nazanin" pitchFamily="2" charset="-78"/>
              </a:rPr>
              <a:t>نشان </a:t>
            </a:r>
            <a:r>
              <a:rPr lang="fa-IR" sz="2000" dirty="0">
                <a:solidFill>
                  <a:srgbClr val="000000"/>
                </a:solidFill>
                <a:cs typeface="B Nazanin" pitchFamily="2" charset="-78"/>
              </a:rPr>
              <a:t>داده مي شود.</a:t>
            </a:r>
          </a:p>
          <a:p>
            <a:pPr marL="609600" indent="-609600" algn="r" rtl="1">
              <a:lnSpc>
                <a:spcPct val="150000"/>
              </a:lnSpc>
              <a:spcBef>
                <a:spcPct val="50000"/>
              </a:spcBef>
              <a:buFontTx/>
              <a:buAutoNum type="romanUcPeriod"/>
            </a:pPr>
            <a:r>
              <a:rPr lang="en-US" sz="1800" b="1" dirty="0" smtClean="0">
                <a:solidFill>
                  <a:srgbClr val="000099"/>
                </a:solidFill>
                <a:latin typeface="Arial" charset="0"/>
                <a:cs typeface="B Nazanin" pitchFamily="2" charset="-78"/>
              </a:rPr>
              <a:t> C</a:t>
            </a:r>
            <a:r>
              <a:rPr lang="en-US" sz="1800" b="1" baseline="-25000" dirty="0" smtClean="0">
                <a:solidFill>
                  <a:srgbClr val="0033CC"/>
                </a:solidFill>
                <a:latin typeface="Arial" charset="0"/>
                <a:cs typeface="B Nazanin" pitchFamily="2" charset="-78"/>
              </a:rPr>
              <a:t>P</a:t>
            </a:r>
            <a:r>
              <a:rPr lang="fa-IR" sz="1800" b="1" dirty="0">
                <a:solidFill>
                  <a:srgbClr val="000099"/>
                </a:solidFill>
                <a:latin typeface="Arial" charset="0"/>
                <a:cs typeface="B Nazanin" pitchFamily="2" charset="-78"/>
              </a:rPr>
              <a:t>(</a:t>
            </a:r>
            <a:r>
              <a:rPr lang="en-US" sz="1800" b="1" dirty="0" smtClean="0">
                <a:solidFill>
                  <a:srgbClr val="000099"/>
                </a:solidFill>
                <a:latin typeface="Arial" charset="0"/>
                <a:cs typeface="B Nazanin" pitchFamily="2" charset="-78"/>
              </a:rPr>
              <a:t>Capability Process</a:t>
            </a:r>
            <a:r>
              <a:rPr lang="fa-IR" sz="1800" b="1" dirty="0" smtClean="0">
                <a:solidFill>
                  <a:srgbClr val="000099"/>
                </a:solidFill>
                <a:latin typeface="Arial" charset="0"/>
                <a:cs typeface="B Nazanin" pitchFamily="2" charset="-78"/>
              </a:rPr>
              <a:t>): </a:t>
            </a:r>
            <a:r>
              <a:rPr lang="fa-IR" sz="2000" dirty="0" smtClean="0">
                <a:solidFill>
                  <a:srgbClr val="000000"/>
                </a:solidFill>
                <a:cs typeface="B Nazanin" pitchFamily="2" charset="-78"/>
              </a:rPr>
              <a:t>ميزان </a:t>
            </a:r>
            <a:r>
              <a:rPr lang="fa-IR" sz="2000" dirty="0">
                <a:solidFill>
                  <a:srgbClr val="000000"/>
                </a:solidFill>
                <a:cs typeface="B Nazanin" pitchFamily="2" charset="-78"/>
              </a:rPr>
              <a:t>توانايي فرايند توليد رابراي توليد محصول مطابق با مشحصه كيفي مورد نظر مشتري ، مشخص مي كند </a:t>
            </a:r>
            <a:r>
              <a:rPr lang="fa-IR" sz="2000" dirty="0" smtClean="0">
                <a:solidFill>
                  <a:srgbClr val="000000"/>
                </a:solidFill>
                <a:cs typeface="B Nazanin" pitchFamily="2" charset="-78"/>
              </a:rPr>
              <a:t>و اندازه </a:t>
            </a:r>
            <a:r>
              <a:rPr lang="fa-IR" sz="2000" dirty="0">
                <a:solidFill>
                  <a:srgbClr val="000000"/>
                </a:solidFill>
                <a:cs typeface="B Nazanin" pitchFamily="2" charset="-78"/>
              </a:rPr>
              <a:t>آن طبق فرمول ذيل محاسبه مي گردد</a:t>
            </a:r>
            <a:r>
              <a:rPr lang="fa-IR" sz="2000" dirty="0" smtClean="0">
                <a:solidFill>
                  <a:srgbClr val="000000"/>
                </a:solidFill>
                <a:cs typeface="B Nazanin" pitchFamily="2" charset="-78"/>
              </a:rPr>
              <a:t>:</a:t>
            </a:r>
          </a:p>
          <a:p>
            <a:pPr marL="609600" indent="-609600" algn="r" rtl="1">
              <a:lnSpc>
                <a:spcPct val="150000"/>
              </a:lnSpc>
              <a:spcBef>
                <a:spcPts val="600"/>
              </a:spcBef>
              <a:buFontTx/>
              <a:buAutoNum type="romanUcPeriod"/>
            </a:pPr>
            <a:endParaRPr lang="fa-IR" sz="2000" dirty="0">
              <a:solidFill>
                <a:srgbClr val="000000"/>
              </a:solidFill>
              <a:cs typeface="B Nazanin" pitchFamily="2" charset="-78"/>
            </a:endParaRPr>
          </a:p>
          <a:p>
            <a:pPr marL="609600" indent="-609600" algn="r" rtl="1">
              <a:lnSpc>
                <a:spcPct val="150000"/>
              </a:lnSpc>
              <a:spcBef>
                <a:spcPts val="1800"/>
              </a:spcBef>
              <a:spcAft>
                <a:spcPts val="1200"/>
              </a:spcAft>
            </a:pPr>
            <a:endParaRPr lang="fa-IR" sz="2400" dirty="0">
              <a:solidFill>
                <a:srgbClr val="000000"/>
              </a:solidFill>
              <a:cs typeface="B Nazanin" pitchFamily="2" charset="-78"/>
            </a:endParaRPr>
          </a:p>
        </p:txBody>
      </p:sp>
      <p:sp>
        <p:nvSpPr>
          <p:cNvPr id="105493" name="Line 21"/>
          <p:cNvSpPr>
            <a:spLocks noChangeShapeType="1"/>
          </p:cNvSpPr>
          <p:nvPr/>
        </p:nvSpPr>
        <p:spPr bwMode="auto">
          <a:xfrm>
            <a:off x="3641481" y="4419600"/>
            <a:ext cx="2126273" cy="0"/>
          </a:xfrm>
          <a:prstGeom prst="line">
            <a:avLst/>
          </a:prstGeom>
          <a:noFill/>
          <a:ln w="25400">
            <a:solidFill>
              <a:schemeClr val="tx1"/>
            </a:solidFill>
            <a:round/>
            <a:headEnd/>
            <a:tailEnd/>
          </a:ln>
          <a:effectLst/>
        </p:spPr>
        <p:txBody>
          <a:bodyPr wrap="none"/>
          <a:lstStyle/>
          <a:p>
            <a:endParaRPr lang="en-US"/>
          </a:p>
        </p:txBody>
      </p:sp>
      <p:sp>
        <p:nvSpPr>
          <p:cNvPr id="105494" name="Text Box 22"/>
          <p:cNvSpPr txBox="1">
            <a:spLocks noChangeArrowheads="1"/>
          </p:cNvSpPr>
          <p:nvPr/>
        </p:nvSpPr>
        <p:spPr bwMode="auto">
          <a:xfrm>
            <a:off x="3733800" y="3962400"/>
            <a:ext cx="2033954" cy="430887"/>
          </a:xfrm>
          <a:prstGeom prst="rect">
            <a:avLst/>
          </a:prstGeom>
          <a:noFill/>
          <a:ln w="9525">
            <a:noFill/>
            <a:miter lim="800000"/>
            <a:headEnd/>
            <a:tailEnd/>
          </a:ln>
          <a:effectLst/>
        </p:spPr>
        <p:txBody>
          <a:bodyPr wrap="square">
            <a:spAutoFit/>
          </a:bodyPr>
          <a:lstStyle/>
          <a:p>
            <a:pPr algn="ctr" rtl="1">
              <a:spcBef>
                <a:spcPct val="50000"/>
              </a:spcBef>
            </a:pPr>
            <a:r>
              <a:rPr lang="fa-IR" sz="2200" dirty="0">
                <a:solidFill>
                  <a:srgbClr val="000000"/>
                </a:solidFill>
                <a:cs typeface="B Nazanin" panose="00000400000000000000" pitchFamily="2" charset="-78"/>
              </a:rPr>
              <a:t>حدود </a:t>
            </a:r>
            <a:r>
              <a:rPr lang="fa-IR" sz="2200" dirty="0" smtClean="0">
                <a:solidFill>
                  <a:srgbClr val="000000"/>
                </a:solidFill>
                <a:cs typeface="B Nazanin" panose="00000400000000000000" pitchFamily="2" charset="-78"/>
              </a:rPr>
              <a:t>تلورانس </a:t>
            </a:r>
            <a:r>
              <a:rPr lang="fa-IR" sz="2200" dirty="0">
                <a:solidFill>
                  <a:srgbClr val="000000"/>
                </a:solidFill>
                <a:cs typeface="B Nazanin" panose="00000400000000000000" pitchFamily="2" charset="-78"/>
              </a:rPr>
              <a:t>نقشه</a:t>
            </a:r>
            <a:endParaRPr lang="en-US" sz="2200" dirty="0">
              <a:solidFill>
                <a:srgbClr val="000000"/>
              </a:solidFill>
              <a:cs typeface="B Nazanin" panose="00000400000000000000" pitchFamily="2" charset="-78"/>
            </a:endParaRPr>
          </a:p>
        </p:txBody>
      </p:sp>
      <p:sp>
        <p:nvSpPr>
          <p:cNvPr id="105495" name="Text Box 23"/>
          <p:cNvSpPr txBox="1">
            <a:spLocks noChangeArrowheads="1"/>
          </p:cNvSpPr>
          <p:nvPr/>
        </p:nvSpPr>
        <p:spPr bwMode="auto">
          <a:xfrm>
            <a:off x="3657600" y="4343400"/>
            <a:ext cx="2177562" cy="430887"/>
          </a:xfrm>
          <a:prstGeom prst="rect">
            <a:avLst/>
          </a:prstGeom>
          <a:noFill/>
          <a:ln w="9525">
            <a:noFill/>
            <a:miter lim="800000"/>
            <a:headEnd/>
            <a:tailEnd/>
          </a:ln>
          <a:effectLst/>
        </p:spPr>
        <p:txBody>
          <a:bodyPr wrap="square">
            <a:spAutoFit/>
          </a:bodyPr>
          <a:lstStyle/>
          <a:p>
            <a:pPr algn="ctr" rtl="1">
              <a:spcBef>
                <a:spcPct val="50000"/>
              </a:spcBef>
            </a:pPr>
            <a:r>
              <a:rPr lang="fa-IR" sz="2200" dirty="0">
                <a:solidFill>
                  <a:srgbClr val="000000"/>
                </a:solidFill>
                <a:cs typeface="B Nazanin" panose="00000400000000000000" pitchFamily="2" charset="-78"/>
              </a:rPr>
              <a:t>حدود فرايند توليد</a:t>
            </a:r>
            <a:endParaRPr lang="en-US" sz="2200" dirty="0">
              <a:solidFill>
                <a:srgbClr val="000000"/>
              </a:solidFill>
              <a:cs typeface="B Nazanin" panose="00000400000000000000" pitchFamily="2" charset="-78"/>
            </a:endParaRPr>
          </a:p>
        </p:txBody>
      </p:sp>
      <p:graphicFrame>
        <p:nvGraphicFramePr>
          <p:cNvPr id="105511" name="Object 39"/>
          <p:cNvGraphicFramePr>
            <a:graphicFrameLocks noChangeAspect="1"/>
          </p:cNvGraphicFramePr>
          <p:nvPr/>
        </p:nvGraphicFramePr>
        <p:xfrm>
          <a:off x="609600" y="4038600"/>
          <a:ext cx="2828925" cy="839788"/>
        </p:xfrm>
        <a:graphic>
          <a:graphicData uri="http://schemas.openxmlformats.org/presentationml/2006/ole">
            <mc:AlternateContent xmlns:mc="http://schemas.openxmlformats.org/markup-compatibility/2006">
              <mc:Choice xmlns:v="urn:schemas-microsoft-com:vml" Requires="v">
                <p:oleObj spid="_x0000_s61484" name="Equation" r:id="rId3" imgW="1143000" imgH="393480" progId="Equation.3">
                  <p:embed/>
                </p:oleObj>
              </mc:Choice>
              <mc:Fallback>
                <p:oleObj name="Equation" r:id="rId3" imgW="1143000" imgH="393480" progId="Equation.3">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038600"/>
                        <a:ext cx="2828925" cy="8397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16" name="Rectangle 15"/>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buFont typeface="Wingdings" pitchFamily="2" charset="2"/>
              <a:buNone/>
              <a:defRPr/>
            </a:pPr>
            <a:r>
              <a:rPr lang="fa-IR" sz="32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قابلیت فرآیند</a:t>
            </a:r>
          </a:p>
        </p:txBody>
      </p:sp>
      <p:sp>
        <p:nvSpPr>
          <p:cNvPr id="17" name="Rectangle 2"/>
          <p:cNvSpPr txBox="1">
            <a:spLocks noChangeArrowheads="1"/>
          </p:cNvSpPr>
          <p:nvPr/>
        </p:nvSpPr>
        <p:spPr bwMode="auto">
          <a:xfrm>
            <a:off x="381000" y="914400"/>
            <a:ext cx="83058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شاخص های سنجش توانایی فرآیند</a:t>
            </a:r>
          </a:p>
        </p:txBody>
      </p:sp>
      <p:sp>
        <p:nvSpPr>
          <p:cNvPr id="10" name="Text Box 19"/>
          <p:cNvSpPr txBox="1">
            <a:spLocks noChangeArrowheads="1"/>
          </p:cNvSpPr>
          <p:nvPr/>
        </p:nvSpPr>
        <p:spPr bwMode="auto">
          <a:xfrm>
            <a:off x="152400" y="5031938"/>
            <a:ext cx="8872904" cy="1292662"/>
          </a:xfrm>
          <a:prstGeom prst="rect">
            <a:avLst/>
          </a:prstGeom>
          <a:noFill/>
          <a:ln w="9525">
            <a:noFill/>
            <a:miter lim="800000"/>
            <a:headEnd/>
            <a:tailEnd/>
          </a:ln>
          <a:effectLst/>
        </p:spPr>
        <p:txBody>
          <a:bodyPr wrap="square">
            <a:spAutoFit/>
          </a:bodyPr>
          <a:lstStyle/>
          <a:p>
            <a:pPr marL="609600" indent="-609600" algn="r" rtl="1">
              <a:lnSpc>
                <a:spcPct val="150000"/>
              </a:lnSpc>
              <a:spcBef>
                <a:spcPct val="50000"/>
              </a:spcBef>
            </a:pPr>
            <a:r>
              <a:rPr lang="fa-IR" sz="2000" b="1" dirty="0" smtClean="0">
                <a:cs typeface="B Nazanin" pitchFamily="2" charset="-78"/>
              </a:rPr>
              <a:t>درصدی از فاصله بین حدود مشخصات فنی که بوسیله فرایند استفاده شده است:</a:t>
            </a:r>
            <a:endParaRPr lang="fa-IR" sz="2000" dirty="0">
              <a:cs typeface="B Nazanin" pitchFamily="2" charset="-78"/>
            </a:endParaRPr>
          </a:p>
          <a:p>
            <a:pPr marL="609600" indent="-609600" algn="r" rtl="1">
              <a:lnSpc>
                <a:spcPct val="150000"/>
              </a:lnSpc>
              <a:spcBef>
                <a:spcPts val="1800"/>
              </a:spcBef>
              <a:spcAft>
                <a:spcPts val="1200"/>
              </a:spcAft>
            </a:pPr>
            <a:endParaRPr lang="fa-IR" sz="2400" dirty="0">
              <a:solidFill>
                <a:srgbClr val="000000"/>
              </a:solidFill>
              <a:cs typeface="B Nazanin" pitchFamily="2" charset="-78"/>
            </a:endParaRPr>
          </a:p>
        </p:txBody>
      </p:sp>
      <p:graphicFrame>
        <p:nvGraphicFramePr>
          <p:cNvPr id="61445" name="Object 5"/>
          <p:cNvGraphicFramePr>
            <a:graphicFrameLocks noChangeAspect="1"/>
          </p:cNvGraphicFramePr>
          <p:nvPr/>
        </p:nvGraphicFramePr>
        <p:xfrm>
          <a:off x="1684338" y="5556250"/>
          <a:ext cx="1289050" cy="920750"/>
        </p:xfrm>
        <a:graphic>
          <a:graphicData uri="http://schemas.openxmlformats.org/presentationml/2006/ole">
            <mc:AlternateContent xmlns:mc="http://schemas.openxmlformats.org/markup-compatibility/2006">
              <mc:Choice xmlns:v="urn:schemas-microsoft-com:vml" Requires="v">
                <p:oleObj spid="_x0000_s61485" name="Equation" r:id="rId5" imgW="520560" imgH="431640" progId="Equation.3">
                  <p:embed/>
                </p:oleObj>
              </mc:Choice>
              <mc:Fallback>
                <p:oleObj name="Equation" r:id="rId5" imgW="520560" imgH="431640" progId="Equation.3">
                  <p:embed/>
                  <p:pic>
                    <p:nvPicPr>
                      <p:cNvPr id="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84338" y="5556250"/>
                        <a:ext cx="1289050" cy="920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comb dir="vert"/>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3" name="Text Box 3"/>
          <p:cNvSpPr txBox="1">
            <a:spLocks noChangeArrowheads="1"/>
          </p:cNvSpPr>
          <p:nvPr/>
        </p:nvSpPr>
        <p:spPr bwMode="auto">
          <a:xfrm>
            <a:off x="109728" y="1524000"/>
            <a:ext cx="8851392" cy="3600986"/>
          </a:xfrm>
          <a:prstGeom prst="rect">
            <a:avLst/>
          </a:prstGeom>
          <a:noFill/>
          <a:ln w="9525">
            <a:noFill/>
            <a:miter lim="800000"/>
            <a:headEnd/>
            <a:tailEnd/>
          </a:ln>
          <a:effectLst/>
        </p:spPr>
        <p:txBody>
          <a:bodyPr wrap="square">
            <a:spAutoFit/>
          </a:bodyPr>
          <a:lstStyle/>
          <a:p>
            <a:pPr algn="r" rtl="1">
              <a:lnSpc>
                <a:spcPct val="150000"/>
              </a:lnSpc>
              <a:spcBef>
                <a:spcPct val="50000"/>
              </a:spcBef>
            </a:pPr>
            <a:r>
              <a:rPr lang="fa-IR" sz="2000" dirty="0">
                <a:solidFill>
                  <a:srgbClr val="000000"/>
                </a:solidFill>
                <a:cs typeface="B Nazanin" pitchFamily="2" charset="-78"/>
              </a:rPr>
              <a:t>مقادير مختلف محاسبه شده براي شاخص </a:t>
            </a:r>
            <a:r>
              <a:rPr lang="en-US" sz="2000" dirty="0">
                <a:solidFill>
                  <a:srgbClr val="000000"/>
                </a:solidFill>
                <a:cs typeface="B Nazanin" pitchFamily="2" charset="-78"/>
              </a:rPr>
              <a:t>cp </a:t>
            </a:r>
            <a:r>
              <a:rPr lang="fa-IR" sz="2000" dirty="0">
                <a:solidFill>
                  <a:srgbClr val="000000"/>
                </a:solidFill>
                <a:cs typeface="B Nazanin" pitchFamily="2" charset="-78"/>
              </a:rPr>
              <a:t>نشان دهنده وضعيت فرايند بصورت ذيل است:</a:t>
            </a:r>
          </a:p>
          <a:p>
            <a:pPr algn="r" rtl="1">
              <a:lnSpc>
                <a:spcPct val="150000"/>
              </a:lnSpc>
              <a:spcBef>
                <a:spcPct val="50000"/>
              </a:spcBef>
            </a:pPr>
            <a:r>
              <a:rPr lang="en-US" sz="2800" dirty="0">
                <a:solidFill>
                  <a:srgbClr val="003399"/>
                </a:solidFill>
                <a:latin typeface="Arial" charset="0"/>
                <a:cs typeface="B Nazanin" pitchFamily="2" charset="-78"/>
              </a:rPr>
              <a:t>:c</a:t>
            </a:r>
            <a:r>
              <a:rPr lang="en-US" sz="2800" baseline="-25000" dirty="0">
                <a:solidFill>
                  <a:srgbClr val="003399"/>
                </a:solidFill>
                <a:latin typeface="Arial" charset="0"/>
                <a:cs typeface="B Nazanin" pitchFamily="2" charset="-78"/>
              </a:rPr>
              <a:t>p</a:t>
            </a:r>
            <a:r>
              <a:rPr lang="en-US" sz="2800" dirty="0">
                <a:solidFill>
                  <a:srgbClr val="003399"/>
                </a:solidFill>
                <a:latin typeface="Arial" charset="0"/>
                <a:cs typeface="B Nazanin" pitchFamily="2" charset="-78"/>
              </a:rPr>
              <a:t> &gt; 1</a:t>
            </a:r>
            <a:r>
              <a:rPr lang="fa-IR" sz="2800" dirty="0">
                <a:solidFill>
                  <a:srgbClr val="000000"/>
                </a:solidFill>
                <a:latin typeface="Arial" charset="0"/>
                <a:cs typeface="B Nazanin" pitchFamily="2" charset="-78"/>
              </a:rPr>
              <a:t> </a:t>
            </a:r>
            <a:r>
              <a:rPr lang="fa-IR" sz="2000" dirty="0">
                <a:solidFill>
                  <a:srgbClr val="000000"/>
                </a:solidFill>
                <a:cs typeface="B Nazanin" pitchFamily="2" charset="-78"/>
              </a:rPr>
              <a:t>فرايند توانايي توليد قطعه را در محدوده مورد نظر مشتري دارد</a:t>
            </a:r>
            <a:endParaRPr lang="en-US" sz="2000" dirty="0">
              <a:solidFill>
                <a:srgbClr val="000000"/>
              </a:solidFill>
              <a:cs typeface="B Nazanin" pitchFamily="2" charset="-78"/>
            </a:endParaRPr>
          </a:p>
          <a:p>
            <a:pPr algn="r" rtl="1">
              <a:lnSpc>
                <a:spcPct val="150000"/>
              </a:lnSpc>
              <a:spcBef>
                <a:spcPct val="50000"/>
              </a:spcBef>
            </a:pPr>
            <a:r>
              <a:rPr lang="en-US" sz="2800" dirty="0" smtClean="0">
                <a:solidFill>
                  <a:srgbClr val="003399"/>
                </a:solidFill>
                <a:latin typeface="Arial" charset="0"/>
                <a:cs typeface="B Nazanin" pitchFamily="2" charset="-78"/>
              </a:rPr>
              <a:t>cp = 1</a:t>
            </a:r>
            <a:r>
              <a:rPr lang="fa-IR" sz="2800" dirty="0" smtClean="0">
                <a:solidFill>
                  <a:srgbClr val="003399"/>
                </a:solidFill>
                <a:latin typeface="Arial" charset="0"/>
                <a:cs typeface="B Nazanin" pitchFamily="2" charset="-78"/>
              </a:rPr>
              <a:t>: </a:t>
            </a:r>
            <a:r>
              <a:rPr lang="fa-IR" sz="2000" dirty="0" smtClean="0">
                <a:solidFill>
                  <a:srgbClr val="000000"/>
                </a:solidFill>
                <a:cs typeface="B Nazanin" pitchFamily="2" charset="-78"/>
              </a:rPr>
              <a:t>فرايند </a:t>
            </a:r>
            <a:r>
              <a:rPr lang="fa-IR" sz="2000" dirty="0">
                <a:solidFill>
                  <a:srgbClr val="000000"/>
                </a:solidFill>
                <a:cs typeface="B Nazanin" pitchFamily="2" charset="-78"/>
              </a:rPr>
              <a:t>توانايي توليد قطعه را در محدوده مورد نظر مشتري با احتمال توليد قطعه معيوب دارد</a:t>
            </a:r>
            <a:endParaRPr lang="en-US" sz="2000" dirty="0">
              <a:solidFill>
                <a:srgbClr val="000000"/>
              </a:solidFill>
              <a:cs typeface="B Nazanin" pitchFamily="2" charset="-78"/>
            </a:endParaRPr>
          </a:p>
          <a:p>
            <a:pPr algn="r" rtl="1">
              <a:lnSpc>
                <a:spcPct val="150000"/>
              </a:lnSpc>
              <a:spcBef>
                <a:spcPct val="50000"/>
              </a:spcBef>
            </a:pPr>
            <a:r>
              <a:rPr lang="en-US" sz="2800" dirty="0">
                <a:solidFill>
                  <a:srgbClr val="003399"/>
                </a:solidFill>
                <a:latin typeface="Arial" charset="0"/>
                <a:cs typeface="B Nazanin" pitchFamily="2" charset="-78"/>
              </a:rPr>
              <a:t>cp &lt; 1</a:t>
            </a:r>
            <a:r>
              <a:rPr lang="fa-IR" sz="2800" dirty="0">
                <a:solidFill>
                  <a:srgbClr val="003399"/>
                </a:solidFill>
                <a:latin typeface="Arial" charset="0"/>
                <a:cs typeface="B Nazanin" pitchFamily="2" charset="-78"/>
              </a:rPr>
              <a:t>: </a:t>
            </a:r>
            <a:r>
              <a:rPr lang="fa-IR" sz="2000" dirty="0">
                <a:solidFill>
                  <a:srgbClr val="000000"/>
                </a:solidFill>
                <a:cs typeface="B Nazanin" pitchFamily="2" charset="-78"/>
              </a:rPr>
              <a:t>فرايند توانايي توليد قطعه را در محدوده </a:t>
            </a:r>
            <a:r>
              <a:rPr lang="fa-IR" sz="2000">
                <a:solidFill>
                  <a:srgbClr val="000000"/>
                </a:solidFill>
                <a:cs typeface="B Nazanin" pitchFamily="2" charset="-78"/>
              </a:rPr>
              <a:t>مورد </a:t>
            </a:r>
            <a:r>
              <a:rPr lang="fa-IR" sz="2000" smtClean="0">
                <a:solidFill>
                  <a:srgbClr val="000000"/>
                </a:solidFill>
                <a:cs typeface="B Nazanin" pitchFamily="2" charset="-78"/>
              </a:rPr>
              <a:t>نظر </a:t>
            </a:r>
            <a:r>
              <a:rPr lang="fa-IR" sz="2000" dirty="0">
                <a:solidFill>
                  <a:srgbClr val="000000"/>
                </a:solidFill>
                <a:cs typeface="B Nazanin" pitchFamily="2" charset="-78"/>
              </a:rPr>
              <a:t>مشتري ندارد و حتما قطعه معيوب از اين فرايند خارج مي شود</a:t>
            </a:r>
          </a:p>
        </p:txBody>
      </p:sp>
      <p:sp>
        <p:nvSpPr>
          <p:cNvPr id="4"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5" name="Rectangle 4"/>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buFont typeface="Wingdings" pitchFamily="2" charset="2"/>
              <a:buNone/>
              <a:defRPr/>
            </a:pPr>
            <a:r>
              <a:rPr lang="fa-IR" sz="32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قابلیت فرآیند</a:t>
            </a:r>
          </a:p>
        </p:txBody>
      </p:sp>
      <p:sp>
        <p:nvSpPr>
          <p:cNvPr id="6" name="Rectangle 2"/>
          <p:cNvSpPr txBox="1">
            <a:spLocks noChangeArrowheads="1"/>
          </p:cNvSpPr>
          <p:nvPr/>
        </p:nvSpPr>
        <p:spPr bwMode="auto">
          <a:xfrm>
            <a:off x="381000" y="914400"/>
            <a:ext cx="83058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rtl="1" eaLnBrk="0" hangingPunct="0">
              <a:defRPr/>
            </a:pPr>
            <a:r>
              <a:rPr lang="fa-IR" sz="2800" b="1" u="sng" dirty="0" smtClean="0">
                <a:ln w="11430"/>
                <a:solidFill>
                  <a:srgbClr val="008000"/>
                </a:solidFill>
                <a:effectLst>
                  <a:outerShdw blurRad="50800" dist="39000" dir="5460000" algn="tl">
                    <a:srgbClr val="000000">
                      <a:alpha val="38000"/>
                    </a:srgbClr>
                  </a:outerShdw>
                </a:effectLst>
                <a:cs typeface="B Titr" pitchFamily="2" charset="-78"/>
              </a:rPr>
              <a:t>آنالیز شاخص سنجش توانایی فرآیند</a:t>
            </a:r>
          </a:p>
        </p:txBody>
      </p:sp>
    </p:spTree>
  </p:cSld>
  <p:clrMapOvr>
    <a:masterClrMapping/>
  </p:clrMapOvr>
  <p:transition spd="slow">
    <p:comb dir="vert"/>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91" name="Text Box 19"/>
          <p:cNvSpPr txBox="1">
            <a:spLocks noChangeArrowheads="1"/>
          </p:cNvSpPr>
          <p:nvPr/>
        </p:nvSpPr>
        <p:spPr bwMode="auto">
          <a:xfrm>
            <a:off x="152401" y="1854495"/>
            <a:ext cx="8872904" cy="923330"/>
          </a:xfrm>
          <a:prstGeom prst="rect">
            <a:avLst/>
          </a:prstGeom>
          <a:noFill/>
          <a:ln w="9525">
            <a:noFill/>
            <a:miter lim="800000"/>
            <a:headEnd/>
            <a:tailEnd/>
          </a:ln>
          <a:effectLst/>
        </p:spPr>
        <p:txBody>
          <a:bodyPr wrap="square">
            <a:spAutoFit/>
          </a:bodyPr>
          <a:lstStyle/>
          <a:p>
            <a:pPr marL="360000" indent="-812800" algn="r" rtl="1">
              <a:lnSpc>
                <a:spcPct val="150000"/>
              </a:lnSpc>
              <a:spcBef>
                <a:spcPts val="0"/>
              </a:spcBef>
              <a:buClr>
                <a:schemeClr val="accent2"/>
              </a:buClr>
              <a:buFont typeface="Wingdings" pitchFamily="2" charset="2"/>
              <a:buAutoNum type="romanUcPeriod" startAt="2"/>
            </a:pPr>
            <a:r>
              <a:rPr lang="fa-IR" sz="1800" b="1" baseline="-25000" dirty="0" smtClean="0">
                <a:solidFill>
                  <a:srgbClr val="0000FF"/>
                </a:solidFill>
                <a:latin typeface="+mj-lt"/>
                <a:cs typeface="B Nazanin" pitchFamily="2" charset="-78"/>
              </a:rPr>
              <a:t> </a:t>
            </a:r>
            <a:r>
              <a:rPr lang="en-US" sz="1800" b="1" dirty="0" err="1" smtClean="0">
                <a:solidFill>
                  <a:srgbClr val="0000FF"/>
                </a:solidFill>
                <a:latin typeface="+mj-lt"/>
                <a:cs typeface="B Nazanin" pitchFamily="2" charset="-78"/>
              </a:rPr>
              <a:t>C</a:t>
            </a:r>
            <a:r>
              <a:rPr lang="en-US" sz="1800" b="1" baseline="-25000" dirty="0" err="1" smtClean="0">
                <a:solidFill>
                  <a:srgbClr val="0000FF"/>
                </a:solidFill>
                <a:latin typeface="+mj-lt"/>
                <a:cs typeface="B Nazanin" pitchFamily="2" charset="-78"/>
              </a:rPr>
              <a:t>P</a:t>
            </a:r>
            <a:r>
              <a:rPr lang="en-US" sz="1800" b="1" i="1" baseline="-25000" dirty="0" err="1" smtClean="0">
                <a:solidFill>
                  <a:srgbClr val="0000FF"/>
                </a:solidFill>
                <a:latin typeface="+mj-lt"/>
                <a:cs typeface="B Nazanin" pitchFamily="2" charset="-78"/>
              </a:rPr>
              <a:t>l</a:t>
            </a:r>
            <a:r>
              <a:rPr lang="fa-IR" sz="1800" b="1" baseline="-25000" dirty="0" smtClean="0">
                <a:solidFill>
                  <a:srgbClr val="0000FF"/>
                </a:solidFill>
                <a:latin typeface="+mj-lt"/>
                <a:cs typeface="B Nazanin" pitchFamily="2" charset="-78"/>
              </a:rPr>
              <a:t> </a:t>
            </a:r>
            <a:r>
              <a:rPr lang="fa-IR" sz="1800" b="1" dirty="0" smtClean="0">
                <a:solidFill>
                  <a:srgbClr val="0000FF"/>
                </a:solidFill>
                <a:latin typeface="+mj-lt"/>
                <a:cs typeface="B Nazanin" pitchFamily="2" charset="-78"/>
              </a:rPr>
              <a:t>و </a:t>
            </a:r>
            <a:r>
              <a:rPr lang="en-US" sz="1800" b="1" dirty="0" err="1" smtClean="0">
                <a:solidFill>
                  <a:srgbClr val="0000FF"/>
                </a:solidFill>
                <a:latin typeface="+mj-lt"/>
                <a:cs typeface="B Nazanin" pitchFamily="2" charset="-78"/>
              </a:rPr>
              <a:t>C</a:t>
            </a:r>
            <a:r>
              <a:rPr lang="en-US" sz="1800" b="1" baseline="-25000" dirty="0" err="1" smtClean="0">
                <a:solidFill>
                  <a:srgbClr val="0000FF"/>
                </a:solidFill>
                <a:latin typeface="+mj-lt"/>
                <a:cs typeface="B Nazanin" pitchFamily="2" charset="-78"/>
              </a:rPr>
              <a:t>p</a:t>
            </a:r>
            <a:r>
              <a:rPr lang="en-US" sz="1800" b="1" i="1" baseline="-25000" dirty="0" err="1" smtClean="0">
                <a:solidFill>
                  <a:srgbClr val="0000FF"/>
                </a:solidFill>
                <a:latin typeface="+mj-lt"/>
                <a:cs typeface="B Nazanin" pitchFamily="2" charset="-78"/>
              </a:rPr>
              <a:t>u</a:t>
            </a:r>
            <a:r>
              <a:rPr lang="en-US" sz="1800" b="1" baseline="-25000" dirty="0" smtClean="0">
                <a:solidFill>
                  <a:srgbClr val="0000FF"/>
                </a:solidFill>
                <a:latin typeface="+mj-lt"/>
                <a:cs typeface="B Nazanin" pitchFamily="2" charset="-78"/>
              </a:rPr>
              <a:t> </a:t>
            </a:r>
            <a:r>
              <a:rPr lang="fa-IR" sz="1800" b="1" baseline="-25000" dirty="0" smtClean="0">
                <a:solidFill>
                  <a:srgbClr val="0000FF"/>
                </a:solidFill>
                <a:latin typeface="+mj-lt"/>
                <a:cs typeface="B Nazanin" pitchFamily="2" charset="-78"/>
              </a:rPr>
              <a:t> </a:t>
            </a:r>
            <a:r>
              <a:rPr lang="fa-IR" sz="1800" b="1" dirty="0" smtClean="0">
                <a:solidFill>
                  <a:srgbClr val="000099"/>
                </a:solidFill>
                <a:latin typeface="+mj-lt"/>
                <a:cs typeface="B Nazanin" pitchFamily="2" charset="-78"/>
              </a:rPr>
              <a:t>(</a:t>
            </a:r>
            <a:r>
              <a:rPr lang="en-US" sz="1800" b="1" dirty="0" smtClean="0">
                <a:solidFill>
                  <a:srgbClr val="000099"/>
                </a:solidFill>
                <a:latin typeface="+mj-lt"/>
                <a:cs typeface="B Nazanin" pitchFamily="2" charset="-78"/>
              </a:rPr>
              <a:t>Capability Process</a:t>
            </a:r>
            <a:r>
              <a:rPr lang="fa-IR" sz="1800" b="1" dirty="0" smtClean="0">
                <a:solidFill>
                  <a:srgbClr val="000099"/>
                </a:solidFill>
                <a:latin typeface="+mj-lt"/>
                <a:cs typeface="B Nazanin" pitchFamily="2" charset="-78"/>
              </a:rPr>
              <a:t>):</a:t>
            </a:r>
            <a:r>
              <a:rPr lang="fa-IR" sz="1800" b="1" dirty="0" smtClean="0">
                <a:latin typeface="Arial" charset="0"/>
                <a:cs typeface="B Nazanin" pitchFamily="2" charset="-78"/>
              </a:rPr>
              <a:t> این دو </a:t>
            </a:r>
            <a:r>
              <a:rPr lang="fa-IR" sz="1800" dirty="0" smtClean="0">
                <a:cs typeface="B Nazanin" pitchFamily="2" charset="-78"/>
              </a:rPr>
              <a:t>شاخص زمانی استفاده می شود که حدود مشخصات فنی به صورت یک طرفه تعیین شده باشد و مطابق زیر محاسبه می شوند:</a:t>
            </a:r>
            <a:endParaRPr lang="fa-IR" sz="2400" dirty="0">
              <a:solidFill>
                <a:srgbClr val="000000"/>
              </a:solidFill>
              <a:cs typeface="B Nazanin" pitchFamily="2" charset="-78"/>
            </a:endParaRPr>
          </a:p>
        </p:txBody>
      </p:sp>
      <p:sp>
        <p:nvSpPr>
          <p:cNvPr id="15"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16" name="Rectangle 15"/>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buFont typeface="Wingdings" pitchFamily="2" charset="2"/>
              <a:buNone/>
              <a:defRPr/>
            </a:pPr>
            <a:r>
              <a:rPr lang="fa-IR" sz="32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قابلیت فرآیند</a:t>
            </a:r>
          </a:p>
        </p:txBody>
      </p:sp>
      <p:sp>
        <p:nvSpPr>
          <p:cNvPr id="17" name="Rectangle 2"/>
          <p:cNvSpPr txBox="1">
            <a:spLocks noChangeArrowheads="1"/>
          </p:cNvSpPr>
          <p:nvPr/>
        </p:nvSpPr>
        <p:spPr bwMode="auto">
          <a:xfrm>
            <a:off x="381000" y="914400"/>
            <a:ext cx="83058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sz="2800" b="1" u="sng" dirty="0" smtClean="0">
                <a:ln w="11430"/>
                <a:solidFill>
                  <a:srgbClr val="008000"/>
                </a:solidFill>
                <a:effectLst>
                  <a:outerShdw blurRad="50800" dist="39000" dir="5460000" algn="tl">
                    <a:srgbClr val="000000">
                      <a:alpha val="38000"/>
                    </a:srgbClr>
                  </a:outerShdw>
                </a:effectLst>
                <a:cs typeface="B Titr" pitchFamily="2" charset="-78"/>
              </a:rPr>
              <a:t>شاخص های سنجش </a:t>
            </a:r>
            <a:r>
              <a:rPr lang="fa-IR" b="1" u="sng" dirty="0" smtClean="0">
                <a:ln w="11430"/>
                <a:solidFill>
                  <a:srgbClr val="008000"/>
                </a:solidFill>
                <a:effectLst>
                  <a:outerShdw blurRad="50800" dist="39000" dir="5460000" algn="tl">
                    <a:srgbClr val="000000">
                      <a:alpha val="38000"/>
                    </a:srgbClr>
                  </a:outerShdw>
                </a:effectLst>
                <a:cs typeface="B Titr" pitchFamily="2" charset="-78"/>
              </a:rPr>
              <a:t>توانایی فرآیند</a:t>
            </a:r>
          </a:p>
        </p:txBody>
      </p:sp>
      <p:sp>
        <p:nvSpPr>
          <p:cNvPr id="25293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293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52935" name="Picture 7"/>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009775" y="3114657"/>
            <a:ext cx="1551512" cy="684000"/>
          </a:xfrm>
          <a:prstGeom prst="rect">
            <a:avLst/>
          </a:prstGeom>
          <a:noFill/>
        </p:spPr>
      </p:pic>
      <p:sp>
        <p:nvSpPr>
          <p:cNvPr id="252938"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294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52939" name="Picture 1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057400" y="4267200"/>
            <a:ext cx="1468095" cy="684000"/>
          </a:xfrm>
          <a:prstGeom prst="rect">
            <a:avLst/>
          </a:prstGeom>
          <a:noFill/>
        </p:spPr>
      </p:pic>
    </p:spTree>
  </p:cSld>
  <p:clrMapOvr>
    <a:masterClrMapping/>
  </p:clrMapOvr>
  <p:transition spd="slow">
    <p:comb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457200" y="5715000"/>
            <a:ext cx="8153400" cy="990600"/>
          </a:xfrm>
          <a:prstGeom prst="rect">
            <a:avLst/>
          </a:prstGeom>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3200" b="1" dirty="0">
                <a:solidFill>
                  <a:srgbClr val="FFFF00"/>
                </a:solidFill>
                <a:cs typeface="B Nazanin" pitchFamily="2" charset="-78"/>
              </a:rPr>
              <a:t>accuracy</a:t>
            </a:r>
            <a:r>
              <a:rPr lang="fa-IR" sz="3200" b="1" dirty="0">
                <a:solidFill>
                  <a:srgbClr val="FF0000"/>
                </a:solidFill>
                <a:cs typeface="B Nazanin" pitchFamily="2" charset="-78"/>
              </a:rPr>
              <a:t>صحت:</a:t>
            </a:r>
          </a:p>
          <a:p>
            <a:pPr algn="ctr" eaLnBrk="1" hangingPunct="1">
              <a:defRPr/>
            </a:pPr>
            <a:r>
              <a:rPr lang="en-US" sz="3200" b="1" dirty="0">
                <a:solidFill>
                  <a:srgbClr val="FFFF00"/>
                </a:solidFill>
                <a:cs typeface="B Nazanin" pitchFamily="2" charset="-78"/>
              </a:rPr>
              <a:t> precision</a:t>
            </a:r>
            <a:r>
              <a:rPr lang="fa-IR" sz="3200" b="1" dirty="0">
                <a:solidFill>
                  <a:srgbClr val="FF0000"/>
                </a:solidFill>
                <a:cs typeface="B Nazanin" pitchFamily="2" charset="-78"/>
              </a:rPr>
              <a:t>دقت:</a:t>
            </a:r>
            <a:endParaRPr lang="en-US" sz="3200" b="1" dirty="0">
              <a:solidFill>
                <a:srgbClr val="FF0000"/>
              </a:solidFill>
              <a:cs typeface="B Nazanin" pitchFamily="2" charset="-78"/>
            </a:endParaRPr>
          </a:p>
        </p:txBody>
      </p:sp>
      <p:pic>
        <p:nvPicPr>
          <p:cNvPr id="81" name="Picture 2" descr="C:\Documents and Settings\EHSAN\My Documents\My Music\New Folder\E800AR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752600"/>
            <a:ext cx="2286000" cy="1949450"/>
          </a:xfrm>
          <a:prstGeom prst="rect">
            <a:avLst/>
          </a:prstGeom>
          <a:solidFill>
            <a:srgbClr val="09FF78"/>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82" name="Flowchart: Connector 81"/>
          <p:cNvSpPr/>
          <p:nvPr/>
        </p:nvSpPr>
        <p:spPr>
          <a:xfrm>
            <a:off x="609600" y="24384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83" name="Flowchart: Connector 82"/>
          <p:cNvSpPr/>
          <p:nvPr/>
        </p:nvSpPr>
        <p:spPr>
          <a:xfrm>
            <a:off x="990600" y="32766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84" name="Flowchart: Connector 83"/>
          <p:cNvSpPr/>
          <p:nvPr/>
        </p:nvSpPr>
        <p:spPr>
          <a:xfrm>
            <a:off x="1143000" y="24384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85" name="Flowchart: Connector 84"/>
          <p:cNvSpPr/>
          <p:nvPr/>
        </p:nvSpPr>
        <p:spPr>
          <a:xfrm>
            <a:off x="914400" y="29718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86" name="Flowchart: Connector 85"/>
          <p:cNvSpPr/>
          <p:nvPr/>
        </p:nvSpPr>
        <p:spPr>
          <a:xfrm>
            <a:off x="838200" y="28194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87" name="Flowchart: Connector 86"/>
          <p:cNvSpPr/>
          <p:nvPr/>
        </p:nvSpPr>
        <p:spPr>
          <a:xfrm>
            <a:off x="914400" y="28194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88" name="Flowchart: Connector 87"/>
          <p:cNvSpPr/>
          <p:nvPr/>
        </p:nvSpPr>
        <p:spPr>
          <a:xfrm>
            <a:off x="914400" y="25146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89" name="Flowchart: Connector 88"/>
          <p:cNvSpPr/>
          <p:nvPr/>
        </p:nvSpPr>
        <p:spPr>
          <a:xfrm>
            <a:off x="1371600" y="35052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90" name="Flowchart: Connector 89"/>
          <p:cNvSpPr/>
          <p:nvPr/>
        </p:nvSpPr>
        <p:spPr>
          <a:xfrm>
            <a:off x="1066800" y="35814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91" name="Flowchart: Connector 90"/>
          <p:cNvSpPr/>
          <p:nvPr/>
        </p:nvSpPr>
        <p:spPr>
          <a:xfrm>
            <a:off x="533400" y="36576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92" name="Flowchart: Connector 91"/>
          <p:cNvSpPr/>
          <p:nvPr/>
        </p:nvSpPr>
        <p:spPr>
          <a:xfrm>
            <a:off x="1219200" y="30480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93" name="Flowchart: Connector 92"/>
          <p:cNvSpPr/>
          <p:nvPr/>
        </p:nvSpPr>
        <p:spPr>
          <a:xfrm>
            <a:off x="990600" y="22098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94" name="Flowchart: Connector 93"/>
          <p:cNvSpPr/>
          <p:nvPr/>
        </p:nvSpPr>
        <p:spPr>
          <a:xfrm>
            <a:off x="533400" y="32004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95" name="Flowchart: Connector 94"/>
          <p:cNvSpPr/>
          <p:nvPr/>
        </p:nvSpPr>
        <p:spPr>
          <a:xfrm>
            <a:off x="533400" y="20574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96" name="Flowchart: Connector 95"/>
          <p:cNvSpPr/>
          <p:nvPr/>
        </p:nvSpPr>
        <p:spPr>
          <a:xfrm>
            <a:off x="609600" y="27432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97" name="Flowchart: Connector 96"/>
          <p:cNvSpPr/>
          <p:nvPr/>
        </p:nvSpPr>
        <p:spPr>
          <a:xfrm>
            <a:off x="762000" y="34290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pic>
        <p:nvPicPr>
          <p:cNvPr id="98" name="Picture 2" descr="C:\Documents and Settings\EHSAN\My Documents\My Music\New Folder\E800AR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752600"/>
            <a:ext cx="2286000"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 name="Flowchart: Connector 98"/>
          <p:cNvSpPr/>
          <p:nvPr/>
        </p:nvSpPr>
        <p:spPr>
          <a:xfrm>
            <a:off x="2895600" y="21336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00" name="Flowchart: Connector 99"/>
          <p:cNvSpPr/>
          <p:nvPr/>
        </p:nvSpPr>
        <p:spPr>
          <a:xfrm>
            <a:off x="2819400" y="22860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01" name="Flowchart: Connector 100"/>
          <p:cNvSpPr/>
          <p:nvPr/>
        </p:nvSpPr>
        <p:spPr>
          <a:xfrm>
            <a:off x="3048000" y="21336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02" name="Flowchart: Connector 101"/>
          <p:cNvSpPr/>
          <p:nvPr/>
        </p:nvSpPr>
        <p:spPr>
          <a:xfrm>
            <a:off x="2971800" y="22098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03" name="Flowchart: Connector 102"/>
          <p:cNvSpPr/>
          <p:nvPr/>
        </p:nvSpPr>
        <p:spPr>
          <a:xfrm>
            <a:off x="3048000" y="22098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04" name="Flowchart: Connector 103"/>
          <p:cNvSpPr/>
          <p:nvPr/>
        </p:nvSpPr>
        <p:spPr>
          <a:xfrm>
            <a:off x="3200400" y="21336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05" name="Flowchart: Connector 104"/>
          <p:cNvSpPr/>
          <p:nvPr/>
        </p:nvSpPr>
        <p:spPr>
          <a:xfrm>
            <a:off x="3124200" y="22098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06" name="Flowchart: Connector 105"/>
          <p:cNvSpPr/>
          <p:nvPr/>
        </p:nvSpPr>
        <p:spPr>
          <a:xfrm>
            <a:off x="3200400" y="19812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07" name="Flowchart: Connector 106"/>
          <p:cNvSpPr/>
          <p:nvPr/>
        </p:nvSpPr>
        <p:spPr>
          <a:xfrm>
            <a:off x="3200400" y="22860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08" name="Flowchart: Connector 107"/>
          <p:cNvSpPr/>
          <p:nvPr/>
        </p:nvSpPr>
        <p:spPr>
          <a:xfrm>
            <a:off x="3124200" y="23622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09" name="Flowchart: Connector 108"/>
          <p:cNvSpPr/>
          <p:nvPr/>
        </p:nvSpPr>
        <p:spPr>
          <a:xfrm>
            <a:off x="2895600" y="22098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10" name="Flowchart: Connector 109"/>
          <p:cNvSpPr/>
          <p:nvPr/>
        </p:nvSpPr>
        <p:spPr>
          <a:xfrm>
            <a:off x="3124200" y="20574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11" name="Flowchart: Connector 110"/>
          <p:cNvSpPr/>
          <p:nvPr/>
        </p:nvSpPr>
        <p:spPr>
          <a:xfrm>
            <a:off x="2971800" y="23622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12" name="Flowchart: Connector 111"/>
          <p:cNvSpPr/>
          <p:nvPr/>
        </p:nvSpPr>
        <p:spPr>
          <a:xfrm>
            <a:off x="2971800" y="20574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13" name="Flowchart: Connector 112"/>
          <p:cNvSpPr/>
          <p:nvPr/>
        </p:nvSpPr>
        <p:spPr>
          <a:xfrm>
            <a:off x="2971800" y="21336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14" name="Flowchart: Connector 113"/>
          <p:cNvSpPr/>
          <p:nvPr/>
        </p:nvSpPr>
        <p:spPr>
          <a:xfrm>
            <a:off x="3124200" y="19812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pic>
        <p:nvPicPr>
          <p:cNvPr id="115" name="Picture 2" descr="C:\Documents and Settings\EHSAN\My Documents\My Music\New Folder\E800AR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752600"/>
            <a:ext cx="2286000"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 name="Flowchart: Connector 115"/>
          <p:cNvSpPr/>
          <p:nvPr/>
        </p:nvSpPr>
        <p:spPr>
          <a:xfrm>
            <a:off x="5486400" y="26670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17" name="Flowchart: Connector 116"/>
          <p:cNvSpPr/>
          <p:nvPr/>
        </p:nvSpPr>
        <p:spPr>
          <a:xfrm>
            <a:off x="5410200" y="28194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18" name="Flowchart: Connector 117"/>
          <p:cNvSpPr/>
          <p:nvPr/>
        </p:nvSpPr>
        <p:spPr>
          <a:xfrm>
            <a:off x="5638800" y="26670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19" name="Flowchart: Connector 118"/>
          <p:cNvSpPr/>
          <p:nvPr/>
        </p:nvSpPr>
        <p:spPr>
          <a:xfrm>
            <a:off x="5562600" y="27432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20" name="Flowchart: Connector 119"/>
          <p:cNvSpPr/>
          <p:nvPr/>
        </p:nvSpPr>
        <p:spPr>
          <a:xfrm>
            <a:off x="5638800" y="27432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21" name="Flowchart: Connector 120"/>
          <p:cNvSpPr/>
          <p:nvPr/>
        </p:nvSpPr>
        <p:spPr>
          <a:xfrm>
            <a:off x="5791200" y="26670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22" name="Flowchart: Connector 121"/>
          <p:cNvSpPr/>
          <p:nvPr/>
        </p:nvSpPr>
        <p:spPr>
          <a:xfrm>
            <a:off x="5715000" y="27432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23" name="Flowchart: Connector 122"/>
          <p:cNvSpPr/>
          <p:nvPr/>
        </p:nvSpPr>
        <p:spPr>
          <a:xfrm>
            <a:off x="5791200" y="25146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24" name="Flowchart: Connector 123"/>
          <p:cNvSpPr/>
          <p:nvPr/>
        </p:nvSpPr>
        <p:spPr>
          <a:xfrm>
            <a:off x="5791200" y="28194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25" name="Flowchart: Connector 124"/>
          <p:cNvSpPr/>
          <p:nvPr/>
        </p:nvSpPr>
        <p:spPr>
          <a:xfrm>
            <a:off x="5715000" y="28956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26" name="Flowchart: Connector 125"/>
          <p:cNvSpPr/>
          <p:nvPr/>
        </p:nvSpPr>
        <p:spPr>
          <a:xfrm>
            <a:off x="5486400" y="27432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27" name="Flowchart: Connector 126"/>
          <p:cNvSpPr/>
          <p:nvPr/>
        </p:nvSpPr>
        <p:spPr>
          <a:xfrm>
            <a:off x="5715000" y="25908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28" name="Flowchart: Connector 127"/>
          <p:cNvSpPr/>
          <p:nvPr/>
        </p:nvSpPr>
        <p:spPr>
          <a:xfrm>
            <a:off x="5562600" y="28956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29" name="Flowchart: Connector 128"/>
          <p:cNvSpPr/>
          <p:nvPr/>
        </p:nvSpPr>
        <p:spPr>
          <a:xfrm>
            <a:off x="5562600" y="25908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30" name="Flowchart: Connector 129"/>
          <p:cNvSpPr/>
          <p:nvPr/>
        </p:nvSpPr>
        <p:spPr>
          <a:xfrm>
            <a:off x="5562600" y="26670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31" name="Flowchart: Connector 130"/>
          <p:cNvSpPr/>
          <p:nvPr/>
        </p:nvSpPr>
        <p:spPr>
          <a:xfrm>
            <a:off x="5715000" y="25146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pic>
        <p:nvPicPr>
          <p:cNvPr id="132" name="Picture 2" descr="C:\Documents and Settings\EHSAN\My Documents\My Music\New Folder\E800AR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1752600"/>
            <a:ext cx="2286000"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 name="Flowchart: Connector 132"/>
          <p:cNvSpPr/>
          <p:nvPr/>
        </p:nvSpPr>
        <p:spPr>
          <a:xfrm>
            <a:off x="7239000" y="24384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34" name="Flowchart: Connector 133"/>
          <p:cNvSpPr/>
          <p:nvPr/>
        </p:nvSpPr>
        <p:spPr>
          <a:xfrm>
            <a:off x="7543800" y="33528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35" name="Flowchart: Connector 134"/>
          <p:cNvSpPr/>
          <p:nvPr/>
        </p:nvSpPr>
        <p:spPr>
          <a:xfrm>
            <a:off x="8001000" y="19812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36" name="Flowchart: Connector 135"/>
          <p:cNvSpPr/>
          <p:nvPr/>
        </p:nvSpPr>
        <p:spPr>
          <a:xfrm>
            <a:off x="8153400" y="32004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37" name="Flowchart: Connector 136"/>
          <p:cNvSpPr/>
          <p:nvPr/>
        </p:nvSpPr>
        <p:spPr>
          <a:xfrm>
            <a:off x="7543800" y="30480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38" name="Flowchart: Connector 137"/>
          <p:cNvSpPr/>
          <p:nvPr/>
        </p:nvSpPr>
        <p:spPr>
          <a:xfrm>
            <a:off x="8458200" y="262255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39" name="Flowchart: Connector 138"/>
          <p:cNvSpPr/>
          <p:nvPr/>
        </p:nvSpPr>
        <p:spPr>
          <a:xfrm>
            <a:off x="8001000" y="28956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40" name="Flowchart: Connector 139"/>
          <p:cNvSpPr/>
          <p:nvPr/>
        </p:nvSpPr>
        <p:spPr>
          <a:xfrm>
            <a:off x="8229600" y="22098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41" name="Flowchart: Connector 140"/>
          <p:cNvSpPr/>
          <p:nvPr/>
        </p:nvSpPr>
        <p:spPr>
          <a:xfrm>
            <a:off x="8305800" y="277495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42" name="Flowchart: Connector 141"/>
          <p:cNvSpPr/>
          <p:nvPr/>
        </p:nvSpPr>
        <p:spPr>
          <a:xfrm>
            <a:off x="7848600" y="31242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43" name="Flowchart: Connector 142"/>
          <p:cNvSpPr/>
          <p:nvPr/>
        </p:nvSpPr>
        <p:spPr>
          <a:xfrm>
            <a:off x="7620000" y="22098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44" name="Flowchart: Connector 143"/>
          <p:cNvSpPr/>
          <p:nvPr/>
        </p:nvSpPr>
        <p:spPr>
          <a:xfrm>
            <a:off x="8153400" y="254635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45" name="Flowchart: Connector 144"/>
          <p:cNvSpPr/>
          <p:nvPr/>
        </p:nvSpPr>
        <p:spPr>
          <a:xfrm>
            <a:off x="7162800" y="285115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46" name="Flowchart: Connector 145"/>
          <p:cNvSpPr/>
          <p:nvPr/>
        </p:nvSpPr>
        <p:spPr>
          <a:xfrm>
            <a:off x="7391400" y="22860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47" name="Flowchart: Connector 146"/>
          <p:cNvSpPr/>
          <p:nvPr/>
        </p:nvSpPr>
        <p:spPr>
          <a:xfrm>
            <a:off x="7543800" y="262255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48" name="Flowchart: Connector 147"/>
          <p:cNvSpPr/>
          <p:nvPr/>
        </p:nvSpPr>
        <p:spPr>
          <a:xfrm>
            <a:off x="7848600" y="22860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53" name="Rectangle 152"/>
          <p:cNvSpPr/>
          <p:nvPr/>
        </p:nvSpPr>
        <p:spPr>
          <a:xfrm>
            <a:off x="533400" y="3886200"/>
            <a:ext cx="1676400" cy="1295400"/>
          </a:xfrm>
          <a:prstGeom prst="rect">
            <a:avLst/>
          </a:prstGeom>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a-IR" sz="3200" b="1" dirty="0">
                <a:solidFill>
                  <a:srgbClr val="FFFF00"/>
                </a:solidFill>
                <a:cs typeface="B Nazanin" pitchFamily="2" charset="-78"/>
              </a:rPr>
              <a:t>نه صحيح</a:t>
            </a:r>
          </a:p>
          <a:p>
            <a:pPr algn="ctr" eaLnBrk="1" hangingPunct="1">
              <a:defRPr/>
            </a:pPr>
            <a:r>
              <a:rPr lang="fa-IR" sz="3200" b="1" dirty="0">
                <a:solidFill>
                  <a:srgbClr val="FFFF00"/>
                </a:solidFill>
                <a:cs typeface="B Nazanin" pitchFamily="2" charset="-78"/>
              </a:rPr>
              <a:t>نه دقيق</a:t>
            </a:r>
            <a:endParaRPr lang="en-US" sz="3200" b="1" dirty="0">
              <a:solidFill>
                <a:srgbClr val="FFFF00"/>
              </a:solidFill>
              <a:cs typeface="B Nazanin" pitchFamily="2" charset="-78"/>
            </a:endParaRPr>
          </a:p>
        </p:txBody>
      </p:sp>
      <p:sp>
        <p:nvSpPr>
          <p:cNvPr id="155" name="Rectangle 154"/>
          <p:cNvSpPr/>
          <p:nvPr/>
        </p:nvSpPr>
        <p:spPr>
          <a:xfrm>
            <a:off x="2743200" y="3886200"/>
            <a:ext cx="1676400" cy="1295400"/>
          </a:xfrm>
          <a:prstGeom prst="rect">
            <a:avLst/>
          </a:prstGeom>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a-IR" sz="2500" b="1" dirty="0">
                <a:solidFill>
                  <a:srgbClr val="FFFF00"/>
                </a:solidFill>
                <a:cs typeface="B Nazanin" pitchFamily="2" charset="-78"/>
              </a:rPr>
              <a:t>صحيح نيست</a:t>
            </a:r>
          </a:p>
          <a:p>
            <a:pPr algn="ctr" eaLnBrk="1" hangingPunct="1">
              <a:defRPr/>
            </a:pPr>
            <a:r>
              <a:rPr lang="fa-IR" sz="2500" b="1" dirty="0">
                <a:solidFill>
                  <a:srgbClr val="FFFF00"/>
                </a:solidFill>
                <a:cs typeface="B Nazanin" pitchFamily="2" charset="-78"/>
              </a:rPr>
              <a:t>دقيق هست</a:t>
            </a:r>
          </a:p>
        </p:txBody>
      </p:sp>
      <p:sp>
        <p:nvSpPr>
          <p:cNvPr id="156" name="Rectangle 155"/>
          <p:cNvSpPr/>
          <p:nvPr/>
        </p:nvSpPr>
        <p:spPr>
          <a:xfrm>
            <a:off x="4876800" y="3886200"/>
            <a:ext cx="1676400" cy="1295400"/>
          </a:xfrm>
          <a:prstGeom prst="rect">
            <a:avLst/>
          </a:prstGeom>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a-IR" sz="3200" b="1" dirty="0">
                <a:solidFill>
                  <a:srgbClr val="FFFF00"/>
                </a:solidFill>
                <a:cs typeface="B Nazanin" pitchFamily="2" charset="-78"/>
              </a:rPr>
              <a:t>هم صحيح</a:t>
            </a:r>
          </a:p>
          <a:p>
            <a:pPr algn="ctr" eaLnBrk="1" hangingPunct="1">
              <a:defRPr/>
            </a:pPr>
            <a:r>
              <a:rPr lang="fa-IR" sz="3200" b="1" dirty="0">
                <a:solidFill>
                  <a:srgbClr val="FFFF00"/>
                </a:solidFill>
                <a:cs typeface="B Nazanin" pitchFamily="2" charset="-78"/>
              </a:rPr>
              <a:t>هم دقيق</a:t>
            </a:r>
            <a:endParaRPr lang="en-US" sz="3200" b="1" dirty="0">
              <a:solidFill>
                <a:srgbClr val="FFFF00"/>
              </a:solidFill>
              <a:cs typeface="B Nazanin" pitchFamily="2" charset="-78"/>
            </a:endParaRPr>
          </a:p>
        </p:txBody>
      </p:sp>
      <p:sp>
        <p:nvSpPr>
          <p:cNvPr id="157" name="Rectangle 156"/>
          <p:cNvSpPr/>
          <p:nvPr/>
        </p:nvSpPr>
        <p:spPr>
          <a:xfrm>
            <a:off x="7010400" y="3886200"/>
            <a:ext cx="1676400" cy="1295400"/>
          </a:xfrm>
          <a:prstGeom prst="rect">
            <a:avLst/>
          </a:prstGeom>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a-IR" sz="2800" b="1" dirty="0">
                <a:solidFill>
                  <a:srgbClr val="FFFF00"/>
                </a:solidFill>
                <a:cs typeface="B Nazanin" pitchFamily="2" charset="-78"/>
              </a:rPr>
              <a:t>صحيح است</a:t>
            </a:r>
          </a:p>
          <a:p>
            <a:pPr algn="ctr" eaLnBrk="1" hangingPunct="1">
              <a:defRPr/>
            </a:pPr>
            <a:r>
              <a:rPr lang="fa-IR" sz="2800" b="1" dirty="0">
                <a:solidFill>
                  <a:srgbClr val="FFFF00"/>
                </a:solidFill>
                <a:cs typeface="B Nazanin" pitchFamily="2" charset="-78"/>
              </a:rPr>
              <a:t>دقيق نيست</a:t>
            </a:r>
            <a:endParaRPr lang="en-US" sz="2800" b="1" dirty="0">
              <a:solidFill>
                <a:srgbClr val="FFFF00"/>
              </a:solidFill>
              <a:cs typeface="B Nazanin" pitchFamily="2" charset="-78"/>
            </a:endParaRPr>
          </a:p>
        </p:txBody>
      </p:sp>
      <p:sp>
        <p:nvSpPr>
          <p:cNvPr id="158" name="Rectangle 157"/>
          <p:cNvSpPr/>
          <p:nvPr/>
        </p:nvSpPr>
        <p:spPr>
          <a:xfrm>
            <a:off x="2895600" y="6172200"/>
            <a:ext cx="3124200" cy="685800"/>
          </a:xfrm>
          <a:prstGeom prst="rect">
            <a:avLst/>
          </a:prstGeom>
          <a:solidFill>
            <a:srgbClr val="FF9900">
              <a:alpha val="32157"/>
            </a:srgbClr>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59" name="Rectangle 158"/>
          <p:cNvSpPr/>
          <p:nvPr/>
        </p:nvSpPr>
        <p:spPr>
          <a:xfrm>
            <a:off x="685800" y="4572000"/>
            <a:ext cx="1371600" cy="457200"/>
          </a:xfrm>
          <a:prstGeom prst="rect">
            <a:avLst/>
          </a:prstGeom>
          <a:solidFill>
            <a:srgbClr val="FF9900">
              <a:alpha val="32157"/>
            </a:srgbClr>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60" name="Rectangle 159"/>
          <p:cNvSpPr/>
          <p:nvPr/>
        </p:nvSpPr>
        <p:spPr>
          <a:xfrm>
            <a:off x="2895600" y="4495800"/>
            <a:ext cx="1371600" cy="457200"/>
          </a:xfrm>
          <a:prstGeom prst="rect">
            <a:avLst/>
          </a:prstGeom>
          <a:solidFill>
            <a:srgbClr val="FF9900">
              <a:alpha val="32157"/>
            </a:srgbClr>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61" name="Rectangle 160"/>
          <p:cNvSpPr/>
          <p:nvPr/>
        </p:nvSpPr>
        <p:spPr>
          <a:xfrm>
            <a:off x="5029200" y="4572000"/>
            <a:ext cx="1371600" cy="457200"/>
          </a:xfrm>
          <a:prstGeom prst="rect">
            <a:avLst/>
          </a:prstGeom>
          <a:solidFill>
            <a:srgbClr val="FF9900">
              <a:alpha val="32157"/>
            </a:srgbClr>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62" name="Rectangle 161"/>
          <p:cNvSpPr/>
          <p:nvPr/>
        </p:nvSpPr>
        <p:spPr>
          <a:xfrm>
            <a:off x="7086600" y="4495800"/>
            <a:ext cx="1524000" cy="457200"/>
          </a:xfrm>
          <a:prstGeom prst="rect">
            <a:avLst/>
          </a:prstGeom>
          <a:solidFill>
            <a:srgbClr val="FF9900">
              <a:alpha val="32157"/>
            </a:srgbClr>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63" name="Rectangle 162"/>
          <p:cNvSpPr/>
          <p:nvPr/>
        </p:nvSpPr>
        <p:spPr>
          <a:xfrm>
            <a:off x="2590800" y="5257800"/>
            <a:ext cx="3581400" cy="381000"/>
          </a:xfrm>
          <a:prstGeom prst="rect">
            <a:avLst/>
          </a:prstGeom>
          <a:solidFill>
            <a:srgbClr val="FF9900"/>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a-IR" b="1" dirty="0">
                <a:solidFill>
                  <a:schemeClr val="tx1"/>
                </a:solidFill>
                <a:cs typeface="B Nazanin" pitchFamily="2" charset="-78"/>
              </a:rPr>
              <a:t>در كنترل كيفيت تنها بر دقت تمركز داريم</a:t>
            </a:r>
            <a:endParaRPr lang="en-US" b="1" dirty="0">
              <a:solidFill>
                <a:schemeClr val="tx1"/>
              </a:solidFill>
              <a:cs typeface="B Nazanin" pitchFamily="2" charset="-78"/>
            </a:endParaRPr>
          </a:p>
        </p:txBody>
      </p:sp>
      <p:cxnSp>
        <p:nvCxnSpPr>
          <p:cNvPr id="165" name="Elbow Connector 164"/>
          <p:cNvCxnSpPr>
            <a:stCxn id="159" idx="2"/>
            <a:endCxn id="163" idx="1"/>
          </p:cNvCxnSpPr>
          <p:nvPr/>
        </p:nvCxnSpPr>
        <p:spPr>
          <a:xfrm rot="16200000" flipH="1">
            <a:off x="1771650" y="4629150"/>
            <a:ext cx="419100" cy="1219200"/>
          </a:xfrm>
          <a:prstGeom prst="bentConnector2">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68" name="Shape 167"/>
          <p:cNvCxnSpPr>
            <a:stCxn id="160" idx="3"/>
          </p:cNvCxnSpPr>
          <p:nvPr/>
        </p:nvCxnSpPr>
        <p:spPr>
          <a:xfrm>
            <a:off x="4267200" y="4724400"/>
            <a:ext cx="76200" cy="457200"/>
          </a:xfrm>
          <a:prstGeom prst="bentConnector2">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71" name="Elbow Connector 170"/>
          <p:cNvCxnSpPr>
            <a:stCxn id="161" idx="1"/>
          </p:cNvCxnSpPr>
          <p:nvPr/>
        </p:nvCxnSpPr>
        <p:spPr>
          <a:xfrm rot="10800000" flipV="1">
            <a:off x="4648200" y="4800600"/>
            <a:ext cx="381000" cy="457200"/>
          </a:xfrm>
          <a:prstGeom prst="bentConnector2">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74" name="Shape 173"/>
          <p:cNvCxnSpPr>
            <a:stCxn id="162" idx="2"/>
            <a:endCxn id="163" idx="3"/>
          </p:cNvCxnSpPr>
          <p:nvPr/>
        </p:nvCxnSpPr>
        <p:spPr>
          <a:xfrm rot="5400000">
            <a:off x="6762750" y="4362450"/>
            <a:ext cx="495300" cy="1676400"/>
          </a:xfrm>
          <a:prstGeom prst="bentConnector2">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76" name="Elbow Connector 175"/>
          <p:cNvCxnSpPr>
            <a:stCxn id="158" idx="1"/>
            <a:endCxn id="163" idx="1"/>
          </p:cNvCxnSpPr>
          <p:nvPr/>
        </p:nvCxnSpPr>
        <p:spPr>
          <a:xfrm rot="10800000">
            <a:off x="2590800" y="5448300"/>
            <a:ext cx="304800" cy="1066800"/>
          </a:xfrm>
          <a:prstGeom prst="bentConnector3">
            <a:avLst>
              <a:gd name="adj1" fmla="val 175000"/>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sp>
        <p:nvSpPr>
          <p:cNvPr id="180" name="Flowchart: Connector 179"/>
          <p:cNvSpPr/>
          <p:nvPr/>
        </p:nvSpPr>
        <p:spPr>
          <a:xfrm>
            <a:off x="7315200" y="2057400"/>
            <a:ext cx="76200" cy="76200"/>
          </a:xfrm>
          <a:prstGeom prst="flowChartConnector">
            <a:avLst/>
          </a:prstGeom>
          <a:solidFill>
            <a:srgbClr val="09FF78"/>
          </a:solidFill>
          <a:ln w="28575">
            <a:solidFill>
              <a:srgbClr val="09FF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8800" b="1" dirty="0">
              <a:solidFill>
                <a:srgbClr val="FFFF00"/>
              </a:solidFill>
              <a:cs typeface="B Nazanin" pitchFamily="2" charset="-78"/>
            </a:endParaRPr>
          </a:p>
        </p:txBody>
      </p:sp>
      <p:sp>
        <p:nvSpPr>
          <p:cNvPr id="181" name="Rounded Rectangle 180"/>
          <p:cNvSpPr/>
          <p:nvPr/>
        </p:nvSpPr>
        <p:spPr>
          <a:xfrm>
            <a:off x="304800" y="1600200"/>
            <a:ext cx="2057400" cy="2362200"/>
          </a:xfrm>
          <a:prstGeom prst="roundRect">
            <a:avLst/>
          </a:prstGeom>
          <a:solidFill>
            <a:srgbClr val="7030A0"/>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8800" b="1" dirty="0">
                <a:solidFill>
                  <a:srgbClr val="FFFF00"/>
                </a:solidFill>
                <a:cs typeface="B Nazanin" pitchFamily="2" charset="-78"/>
                <a:sym typeface="Wingdings 2"/>
              </a:rPr>
              <a:t></a:t>
            </a:r>
            <a:endParaRPr lang="fa-IR" sz="8800" b="1" dirty="0">
              <a:solidFill>
                <a:srgbClr val="FFFF00"/>
              </a:solidFill>
              <a:cs typeface="B Nazanin" pitchFamily="2" charset="-78"/>
              <a:sym typeface="Wingdings 2"/>
            </a:endParaRPr>
          </a:p>
          <a:p>
            <a:pPr algn="ctr" eaLnBrk="1" hangingPunct="1">
              <a:defRPr/>
            </a:pPr>
            <a:r>
              <a:rPr lang="en-US" sz="3200" b="1" dirty="0">
                <a:solidFill>
                  <a:srgbClr val="FFFF00"/>
                </a:solidFill>
                <a:cs typeface="B Nazanin" pitchFamily="2" charset="-78"/>
              </a:rPr>
              <a:t>Accepted</a:t>
            </a:r>
          </a:p>
        </p:txBody>
      </p:sp>
      <p:sp>
        <p:nvSpPr>
          <p:cNvPr id="182" name="Rounded Rectangle 181"/>
          <p:cNvSpPr/>
          <p:nvPr/>
        </p:nvSpPr>
        <p:spPr>
          <a:xfrm>
            <a:off x="6858000" y="1676400"/>
            <a:ext cx="2057400" cy="2362200"/>
          </a:xfrm>
          <a:prstGeom prst="roundRect">
            <a:avLst/>
          </a:prstGeom>
          <a:solidFill>
            <a:srgbClr val="7030A0"/>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8800" b="1" dirty="0">
                <a:solidFill>
                  <a:srgbClr val="FFFF00"/>
                </a:solidFill>
                <a:cs typeface="B Nazanin" pitchFamily="2" charset="-78"/>
                <a:sym typeface="Wingdings 2"/>
              </a:rPr>
              <a:t></a:t>
            </a:r>
            <a:endParaRPr lang="fa-IR" sz="8800" b="1" dirty="0">
              <a:solidFill>
                <a:srgbClr val="FFFF00"/>
              </a:solidFill>
              <a:cs typeface="B Nazanin" pitchFamily="2" charset="-78"/>
              <a:sym typeface="Wingdings 2"/>
            </a:endParaRPr>
          </a:p>
          <a:p>
            <a:pPr algn="ctr" eaLnBrk="1" hangingPunct="1">
              <a:defRPr/>
            </a:pPr>
            <a:r>
              <a:rPr lang="en-US" sz="3200" b="1" dirty="0">
                <a:solidFill>
                  <a:srgbClr val="FFFF00"/>
                </a:solidFill>
                <a:cs typeface="B Nazanin" pitchFamily="2" charset="-78"/>
              </a:rPr>
              <a:t>Accepted</a:t>
            </a:r>
          </a:p>
        </p:txBody>
      </p:sp>
      <p:sp>
        <p:nvSpPr>
          <p:cNvPr id="149" name="Rectangle 4"/>
          <p:cNvSpPr>
            <a:spLocks noChangeArrowheads="1"/>
          </p:cNvSpPr>
          <p:nvPr/>
        </p:nvSpPr>
        <p:spPr bwMode="auto">
          <a:xfrm>
            <a:off x="684213" y="188913"/>
            <a:ext cx="7772400" cy="606425"/>
          </a:xfrm>
          <a:prstGeom prst="rect">
            <a:avLst/>
          </a:prstGeom>
          <a:noFill/>
          <a:ln w="9525">
            <a:noFill/>
            <a:miter lim="800000"/>
            <a:headEnd/>
            <a:tailEnd/>
          </a:ln>
        </p:spPr>
        <p:txBody>
          <a:bodyPr anchor="ctr"/>
          <a:lstStyle/>
          <a:p>
            <a:pPr algn="ctr"/>
            <a:r>
              <a:rPr lang="fa-IR" sz="4800" b="1" dirty="0" smtClean="0">
                <a:solidFill>
                  <a:srgbClr val="800080"/>
                </a:solidFill>
                <a:latin typeface="Arial" charset="0"/>
                <a:cs typeface="B Titr" pitchFamily="2" charset="-78"/>
              </a:rPr>
              <a:t>مفهوم پراکندگی و کیفیت</a:t>
            </a:r>
            <a:endParaRPr lang="en-US" sz="4800" b="1" dirty="0">
              <a:solidFill>
                <a:srgbClr val="800080"/>
              </a:solidFill>
              <a:latin typeface="Arial" charset="0"/>
              <a:cs typeface="B Titr" pitchFamily="2" charset="-78"/>
            </a:endParaRPr>
          </a:p>
        </p:txBody>
      </p:sp>
      <p:sp>
        <p:nvSpPr>
          <p:cNvPr id="150" name="Line 5"/>
          <p:cNvSpPr>
            <a:spLocks noChangeShapeType="1"/>
          </p:cNvSpPr>
          <p:nvPr/>
        </p:nvSpPr>
        <p:spPr bwMode="auto">
          <a:xfrm flipH="1">
            <a:off x="0" y="990600"/>
            <a:ext cx="9144000" cy="0"/>
          </a:xfrm>
          <a:prstGeom prst="line">
            <a:avLst/>
          </a:prstGeom>
          <a:noFill/>
          <a:ln w="101600" cmpd="thickThin">
            <a:solidFill>
              <a:srgbClr val="800000"/>
            </a:solidFill>
            <a:round/>
            <a:headEnd/>
            <a:tailEnd/>
          </a:ln>
        </p:spPr>
        <p:txBody>
          <a:bodyPr/>
          <a:lstStyle/>
          <a:p>
            <a:endParaRPr lang="en-US"/>
          </a:p>
        </p:txBody>
      </p:sp>
    </p:spTree>
    <p:extLst>
      <p:ext uri="{BB962C8B-B14F-4D97-AF65-F5344CB8AC3E}">
        <p14:creationId xmlns:p14="http://schemas.microsoft.com/office/powerpoint/2010/main" val="1013693607"/>
      </p:ext>
    </p:extLst>
  </p:cSld>
  <p:clrMapOvr>
    <a:masterClrMapping/>
  </p:clrMapOvr>
  <p:transition spd="slow">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0" fill="hold" nodeType="clickEffect">
                                  <p:stCondLst>
                                    <p:cond delay="0"/>
                                  </p:stCondLst>
                                  <p:childTnLst>
                                    <p:set>
                                      <p:cBhvr>
                                        <p:cTn id="11" dur="1" fill="hold">
                                          <p:stCondLst>
                                            <p:cond delay="0"/>
                                          </p:stCondLst>
                                        </p:cTn>
                                        <p:tgtEl>
                                          <p:spTgt spid="81"/>
                                        </p:tgtEl>
                                        <p:attrNameLst>
                                          <p:attrName>style.visibility</p:attrName>
                                        </p:attrNameLst>
                                      </p:cBhvr>
                                      <p:to>
                                        <p:strVal val="visible"/>
                                      </p:to>
                                    </p:set>
                                    <p:anim calcmode="lin" valueType="num">
                                      <p:cBhvr>
                                        <p:cTn id="12" dur="1000" fill="hold"/>
                                        <p:tgtEl>
                                          <p:spTgt spid="81"/>
                                        </p:tgtEl>
                                        <p:attrNameLst>
                                          <p:attrName>ppt_w</p:attrName>
                                        </p:attrNameLst>
                                      </p:cBhvr>
                                      <p:tavLst>
                                        <p:tav tm="0">
                                          <p:val>
                                            <p:fltVal val="0"/>
                                          </p:val>
                                        </p:tav>
                                        <p:tav tm="100000">
                                          <p:val>
                                            <p:strVal val="#ppt_w"/>
                                          </p:val>
                                        </p:tav>
                                      </p:tavLst>
                                    </p:anim>
                                    <p:anim calcmode="lin" valueType="num">
                                      <p:cBhvr>
                                        <p:cTn id="13" dur="1000" fill="hold"/>
                                        <p:tgtEl>
                                          <p:spTgt spid="81"/>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1000"/>
                            </p:stCondLst>
                            <p:childTnLst>
                              <p:par>
                                <p:cTn id="15" presetID="53" presetClass="entr" presetSubtype="0"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p:cTn id="17" dur="1000" fill="hold"/>
                                        <p:tgtEl>
                                          <p:spTgt spid="82"/>
                                        </p:tgtEl>
                                        <p:attrNameLst>
                                          <p:attrName>ppt_w</p:attrName>
                                        </p:attrNameLst>
                                      </p:cBhvr>
                                      <p:tavLst>
                                        <p:tav tm="0">
                                          <p:val>
                                            <p:fltVal val="0"/>
                                          </p:val>
                                        </p:tav>
                                        <p:tav tm="100000">
                                          <p:val>
                                            <p:strVal val="#ppt_w"/>
                                          </p:val>
                                        </p:tav>
                                      </p:tavLst>
                                    </p:anim>
                                    <p:anim calcmode="lin" valueType="num">
                                      <p:cBhvr>
                                        <p:cTn id="18" dur="1000" fill="hold"/>
                                        <p:tgtEl>
                                          <p:spTgt spid="82"/>
                                        </p:tgtEl>
                                        <p:attrNameLst>
                                          <p:attrName>ppt_h</p:attrName>
                                        </p:attrNameLst>
                                      </p:cBhvr>
                                      <p:tavLst>
                                        <p:tav tm="0">
                                          <p:val>
                                            <p:fltVal val="0"/>
                                          </p:val>
                                        </p:tav>
                                        <p:tav tm="100000">
                                          <p:val>
                                            <p:strVal val="#ppt_h"/>
                                          </p:val>
                                        </p:tav>
                                      </p:tavLst>
                                    </p:anim>
                                    <p:animEffect transition="in" filter="fade">
                                      <p:cBhvr>
                                        <p:cTn id="19" dur="1000"/>
                                        <p:tgtEl>
                                          <p:spTgt spid="82"/>
                                        </p:tgtEl>
                                      </p:cBhvr>
                                    </p:animEffect>
                                  </p:childTnLst>
                                </p:cTn>
                              </p:par>
                            </p:childTnLst>
                          </p:cTn>
                        </p:par>
                        <p:par>
                          <p:cTn id="20" fill="hold" nodeType="afterGroup">
                            <p:stCondLst>
                              <p:cond delay="2000"/>
                            </p:stCondLst>
                            <p:childTnLst>
                              <p:par>
                                <p:cTn id="21" presetID="53" presetClass="entr" presetSubtype="0"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cBhvr>
                                        <p:cTn id="23" dur="1000" fill="hold"/>
                                        <p:tgtEl>
                                          <p:spTgt spid="83"/>
                                        </p:tgtEl>
                                        <p:attrNameLst>
                                          <p:attrName>ppt_w</p:attrName>
                                        </p:attrNameLst>
                                      </p:cBhvr>
                                      <p:tavLst>
                                        <p:tav tm="0">
                                          <p:val>
                                            <p:fltVal val="0"/>
                                          </p:val>
                                        </p:tav>
                                        <p:tav tm="100000">
                                          <p:val>
                                            <p:strVal val="#ppt_w"/>
                                          </p:val>
                                        </p:tav>
                                      </p:tavLst>
                                    </p:anim>
                                    <p:anim calcmode="lin" valueType="num">
                                      <p:cBhvr>
                                        <p:cTn id="24" dur="1000" fill="hold"/>
                                        <p:tgtEl>
                                          <p:spTgt spid="83"/>
                                        </p:tgtEl>
                                        <p:attrNameLst>
                                          <p:attrName>ppt_h</p:attrName>
                                        </p:attrNameLst>
                                      </p:cBhvr>
                                      <p:tavLst>
                                        <p:tav tm="0">
                                          <p:val>
                                            <p:fltVal val="0"/>
                                          </p:val>
                                        </p:tav>
                                        <p:tav tm="100000">
                                          <p:val>
                                            <p:strVal val="#ppt_h"/>
                                          </p:val>
                                        </p:tav>
                                      </p:tavLst>
                                    </p:anim>
                                    <p:animEffect transition="in" filter="fade">
                                      <p:cBhvr>
                                        <p:cTn id="25" dur="1000"/>
                                        <p:tgtEl>
                                          <p:spTgt spid="83"/>
                                        </p:tgtEl>
                                      </p:cBhvr>
                                    </p:animEffect>
                                  </p:childTnLst>
                                </p:cTn>
                              </p:par>
                              <p:par>
                                <p:cTn id="26" presetID="53" presetClass="entr" presetSubtype="0" fill="hold" grpId="0" nodeType="withEffect">
                                  <p:stCondLst>
                                    <p:cond delay="0"/>
                                  </p:stCondLst>
                                  <p:childTnLst>
                                    <p:set>
                                      <p:cBhvr>
                                        <p:cTn id="27" dur="1" fill="hold">
                                          <p:stCondLst>
                                            <p:cond delay="0"/>
                                          </p:stCondLst>
                                        </p:cTn>
                                        <p:tgtEl>
                                          <p:spTgt spid="84"/>
                                        </p:tgtEl>
                                        <p:attrNameLst>
                                          <p:attrName>style.visibility</p:attrName>
                                        </p:attrNameLst>
                                      </p:cBhvr>
                                      <p:to>
                                        <p:strVal val="visible"/>
                                      </p:to>
                                    </p:set>
                                    <p:anim calcmode="lin" valueType="num">
                                      <p:cBhvr>
                                        <p:cTn id="28" dur="1000" fill="hold"/>
                                        <p:tgtEl>
                                          <p:spTgt spid="84"/>
                                        </p:tgtEl>
                                        <p:attrNameLst>
                                          <p:attrName>ppt_w</p:attrName>
                                        </p:attrNameLst>
                                      </p:cBhvr>
                                      <p:tavLst>
                                        <p:tav tm="0">
                                          <p:val>
                                            <p:fltVal val="0"/>
                                          </p:val>
                                        </p:tav>
                                        <p:tav tm="100000">
                                          <p:val>
                                            <p:strVal val="#ppt_w"/>
                                          </p:val>
                                        </p:tav>
                                      </p:tavLst>
                                    </p:anim>
                                    <p:anim calcmode="lin" valueType="num">
                                      <p:cBhvr>
                                        <p:cTn id="29" dur="1000" fill="hold"/>
                                        <p:tgtEl>
                                          <p:spTgt spid="84"/>
                                        </p:tgtEl>
                                        <p:attrNameLst>
                                          <p:attrName>ppt_h</p:attrName>
                                        </p:attrNameLst>
                                      </p:cBhvr>
                                      <p:tavLst>
                                        <p:tav tm="0">
                                          <p:val>
                                            <p:fltVal val="0"/>
                                          </p:val>
                                        </p:tav>
                                        <p:tav tm="100000">
                                          <p:val>
                                            <p:strVal val="#ppt_h"/>
                                          </p:val>
                                        </p:tav>
                                      </p:tavLst>
                                    </p:anim>
                                    <p:animEffect transition="in" filter="fade">
                                      <p:cBhvr>
                                        <p:cTn id="30" dur="1000"/>
                                        <p:tgtEl>
                                          <p:spTgt spid="84"/>
                                        </p:tgtEl>
                                      </p:cBhvr>
                                    </p:animEffect>
                                  </p:childTnLst>
                                </p:cTn>
                              </p:par>
                              <p:par>
                                <p:cTn id="31" presetID="53" presetClass="entr" presetSubtype="0" fill="hold" grpId="0" nodeType="withEffect">
                                  <p:stCondLst>
                                    <p:cond delay="0"/>
                                  </p:stCondLst>
                                  <p:childTnLst>
                                    <p:set>
                                      <p:cBhvr>
                                        <p:cTn id="32" dur="1" fill="hold">
                                          <p:stCondLst>
                                            <p:cond delay="0"/>
                                          </p:stCondLst>
                                        </p:cTn>
                                        <p:tgtEl>
                                          <p:spTgt spid="85"/>
                                        </p:tgtEl>
                                        <p:attrNameLst>
                                          <p:attrName>style.visibility</p:attrName>
                                        </p:attrNameLst>
                                      </p:cBhvr>
                                      <p:to>
                                        <p:strVal val="visible"/>
                                      </p:to>
                                    </p:set>
                                    <p:anim calcmode="lin" valueType="num">
                                      <p:cBhvr>
                                        <p:cTn id="33" dur="1000" fill="hold"/>
                                        <p:tgtEl>
                                          <p:spTgt spid="85"/>
                                        </p:tgtEl>
                                        <p:attrNameLst>
                                          <p:attrName>ppt_w</p:attrName>
                                        </p:attrNameLst>
                                      </p:cBhvr>
                                      <p:tavLst>
                                        <p:tav tm="0">
                                          <p:val>
                                            <p:fltVal val="0"/>
                                          </p:val>
                                        </p:tav>
                                        <p:tav tm="100000">
                                          <p:val>
                                            <p:strVal val="#ppt_w"/>
                                          </p:val>
                                        </p:tav>
                                      </p:tavLst>
                                    </p:anim>
                                    <p:anim calcmode="lin" valueType="num">
                                      <p:cBhvr>
                                        <p:cTn id="34" dur="1000" fill="hold"/>
                                        <p:tgtEl>
                                          <p:spTgt spid="85"/>
                                        </p:tgtEl>
                                        <p:attrNameLst>
                                          <p:attrName>ppt_h</p:attrName>
                                        </p:attrNameLst>
                                      </p:cBhvr>
                                      <p:tavLst>
                                        <p:tav tm="0">
                                          <p:val>
                                            <p:fltVal val="0"/>
                                          </p:val>
                                        </p:tav>
                                        <p:tav tm="100000">
                                          <p:val>
                                            <p:strVal val="#ppt_h"/>
                                          </p:val>
                                        </p:tav>
                                      </p:tavLst>
                                    </p:anim>
                                    <p:animEffect transition="in" filter="fade">
                                      <p:cBhvr>
                                        <p:cTn id="35" dur="1000"/>
                                        <p:tgtEl>
                                          <p:spTgt spid="85"/>
                                        </p:tgtEl>
                                      </p:cBhvr>
                                    </p:animEffect>
                                  </p:childTnLst>
                                </p:cTn>
                              </p:par>
                              <p:par>
                                <p:cTn id="36" presetID="53" presetClass="entr" presetSubtype="0" fill="hold" grpId="0" nodeType="withEffect">
                                  <p:stCondLst>
                                    <p:cond delay="0"/>
                                  </p:stCondLst>
                                  <p:childTnLst>
                                    <p:set>
                                      <p:cBhvr>
                                        <p:cTn id="37" dur="1" fill="hold">
                                          <p:stCondLst>
                                            <p:cond delay="0"/>
                                          </p:stCondLst>
                                        </p:cTn>
                                        <p:tgtEl>
                                          <p:spTgt spid="86"/>
                                        </p:tgtEl>
                                        <p:attrNameLst>
                                          <p:attrName>style.visibility</p:attrName>
                                        </p:attrNameLst>
                                      </p:cBhvr>
                                      <p:to>
                                        <p:strVal val="visible"/>
                                      </p:to>
                                    </p:set>
                                    <p:anim calcmode="lin" valueType="num">
                                      <p:cBhvr>
                                        <p:cTn id="38" dur="1000" fill="hold"/>
                                        <p:tgtEl>
                                          <p:spTgt spid="86"/>
                                        </p:tgtEl>
                                        <p:attrNameLst>
                                          <p:attrName>ppt_w</p:attrName>
                                        </p:attrNameLst>
                                      </p:cBhvr>
                                      <p:tavLst>
                                        <p:tav tm="0">
                                          <p:val>
                                            <p:fltVal val="0"/>
                                          </p:val>
                                        </p:tav>
                                        <p:tav tm="100000">
                                          <p:val>
                                            <p:strVal val="#ppt_w"/>
                                          </p:val>
                                        </p:tav>
                                      </p:tavLst>
                                    </p:anim>
                                    <p:anim calcmode="lin" valueType="num">
                                      <p:cBhvr>
                                        <p:cTn id="39" dur="1000" fill="hold"/>
                                        <p:tgtEl>
                                          <p:spTgt spid="86"/>
                                        </p:tgtEl>
                                        <p:attrNameLst>
                                          <p:attrName>ppt_h</p:attrName>
                                        </p:attrNameLst>
                                      </p:cBhvr>
                                      <p:tavLst>
                                        <p:tav tm="0">
                                          <p:val>
                                            <p:fltVal val="0"/>
                                          </p:val>
                                        </p:tav>
                                        <p:tav tm="100000">
                                          <p:val>
                                            <p:strVal val="#ppt_h"/>
                                          </p:val>
                                        </p:tav>
                                      </p:tavLst>
                                    </p:anim>
                                    <p:animEffect transition="in" filter="fade">
                                      <p:cBhvr>
                                        <p:cTn id="40" dur="1000"/>
                                        <p:tgtEl>
                                          <p:spTgt spid="86"/>
                                        </p:tgtEl>
                                      </p:cBhvr>
                                    </p:animEffect>
                                  </p:childTnLst>
                                </p:cTn>
                              </p:par>
                              <p:par>
                                <p:cTn id="41" presetID="53" presetClass="entr" presetSubtype="0" fill="hold" grpId="0" nodeType="with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1000" fill="hold"/>
                                        <p:tgtEl>
                                          <p:spTgt spid="87"/>
                                        </p:tgtEl>
                                        <p:attrNameLst>
                                          <p:attrName>ppt_w</p:attrName>
                                        </p:attrNameLst>
                                      </p:cBhvr>
                                      <p:tavLst>
                                        <p:tav tm="0">
                                          <p:val>
                                            <p:fltVal val="0"/>
                                          </p:val>
                                        </p:tav>
                                        <p:tav tm="100000">
                                          <p:val>
                                            <p:strVal val="#ppt_w"/>
                                          </p:val>
                                        </p:tav>
                                      </p:tavLst>
                                    </p:anim>
                                    <p:anim calcmode="lin" valueType="num">
                                      <p:cBhvr>
                                        <p:cTn id="44" dur="1000" fill="hold"/>
                                        <p:tgtEl>
                                          <p:spTgt spid="87"/>
                                        </p:tgtEl>
                                        <p:attrNameLst>
                                          <p:attrName>ppt_h</p:attrName>
                                        </p:attrNameLst>
                                      </p:cBhvr>
                                      <p:tavLst>
                                        <p:tav tm="0">
                                          <p:val>
                                            <p:fltVal val="0"/>
                                          </p:val>
                                        </p:tav>
                                        <p:tav tm="100000">
                                          <p:val>
                                            <p:strVal val="#ppt_h"/>
                                          </p:val>
                                        </p:tav>
                                      </p:tavLst>
                                    </p:anim>
                                    <p:animEffect transition="in" filter="fade">
                                      <p:cBhvr>
                                        <p:cTn id="45" dur="1000"/>
                                        <p:tgtEl>
                                          <p:spTgt spid="87"/>
                                        </p:tgtEl>
                                      </p:cBhvr>
                                    </p:animEffect>
                                  </p:childTnLst>
                                </p:cTn>
                              </p:par>
                              <p:par>
                                <p:cTn id="46" presetID="53" presetClass="entr" presetSubtype="0" fill="hold" grpId="0" nodeType="withEffect">
                                  <p:stCondLst>
                                    <p:cond delay="0"/>
                                  </p:stCondLst>
                                  <p:childTnLst>
                                    <p:set>
                                      <p:cBhvr>
                                        <p:cTn id="47" dur="1" fill="hold">
                                          <p:stCondLst>
                                            <p:cond delay="0"/>
                                          </p:stCondLst>
                                        </p:cTn>
                                        <p:tgtEl>
                                          <p:spTgt spid="88"/>
                                        </p:tgtEl>
                                        <p:attrNameLst>
                                          <p:attrName>style.visibility</p:attrName>
                                        </p:attrNameLst>
                                      </p:cBhvr>
                                      <p:to>
                                        <p:strVal val="visible"/>
                                      </p:to>
                                    </p:set>
                                    <p:anim calcmode="lin" valueType="num">
                                      <p:cBhvr>
                                        <p:cTn id="48" dur="1000" fill="hold"/>
                                        <p:tgtEl>
                                          <p:spTgt spid="88"/>
                                        </p:tgtEl>
                                        <p:attrNameLst>
                                          <p:attrName>ppt_w</p:attrName>
                                        </p:attrNameLst>
                                      </p:cBhvr>
                                      <p:tavLst>
                                        <p:tav tm="0">
                                          <p:val>
                                            <p:fltVal val="0"/>
                                          </p:val>
                                        </p:tav>
                                        <p:tav tm="100000">
                                          <p:val>
                                            <p:strVal val="#ppt_w"/>
                                          </p:val>
                                        </p:tav>
                                      </p:tavLst>
                                    </p:anim>
                                    <p:anim calcmode="lin" valueType="num">
                                      <p:cBhvr>
                                        <p:cTn id="49" dur="1000" fill="hold"/>
                                        <p:tgtEl>
                                          <p:spTgt spid="88"/>
                                        </p:tgtEl>
                                        <p:attrNameLst>
                                          <p:attrName>ppt_h</p:attrName>
                                        </p:attrNameLst>
                                      </p:cBhvr>
                                      <p:tavLst>
                                        <p:tav tm="0">
                                          <p:val>
                                            <p:fltVal val="0"/>
                                          </p:val>
                                        </p:tav>
                                        <p:tav tm="100000">
                                          <p:val>
                                            <p:strVal val="#ppt_h"/>
                                          </p:val>
                                        </p:tav>
                                      </p:tavLst>
                                    </p:anim>
                                    <p:animEffect transition="in" filter="fade">
                                      <p:cBhvr>
                                        <p:cTn id="50" dur="1000"/>
                                        <p:tgtEl>
                                          <p:spTgt spid="88"/>
                                        </p:tgtEl>
                                      </p:cBhvr>
                                    </p:animEffect>
                                  </p:childTnLst>
                                </p:cTn>
                              </p:par>
                              <p:par>
                                <p:cTn id="51" presetID="53" presetClass="entr" presetSubtype="0" fill="hold" grpId="0" nodeType="withEffect">
                                  <p:stCondLst>
                                    <p:cond delay="0"/>
                                  </p:stCondLst>
                                  <p:childTnLst>
                                    <p:set>
                                      <p:cBhvr>
                                        <p:cTn id="52" dur="1" fill="hold">
                                          <p:stCondLst>
                                            <p:cond delay="0"/>
                                          </p:stCondLst>
                                        </p:cTn>
                                        <p:tgtEl>
                                          <p:spTgt spid="89"/>
                                        </p:tgtEl>
                                        <p:attrNameLst>
                                          <p:attrName>style.visibility</p:attrName>
                                        </p:attrNameLst>
                                      </p:cBhvr>
                                      <p:to>
                                        <p:strVal val="visible"/>
                                      </p:to>
                                    </p:set>
                                    <p:anim calcmode="lin" valueType="num">
                                      <p:cBhvr>
                                        <p:cTn id="53" dur="1000" fill="hold"/>
                                        <p:tgtEl>
                                          <p:spTgt spid="89"/>
                                        </p:tgtEl>
                                        <p:attrNameLst>
                                          <p:attrName>ppt_w</p:attrName>
                                        </p:attrNameLst>
                                      </p:cBhvr>
                                      <p:tavLst>
                                        <p:tav tm="0">
                                          <p:val>
                                            <p:fltVal val="0"/>
                                          </p:val>
                                        </p:tav>
                                        <p:tav tm="100000">
                                          <p:val>
                                            <p:strVal val="#ppt_w"/>
                                          </p:val>
                                        </p:tav>
                                      </p:tavLst>
                                    </p:anim>
                                    <p:anim calcmode="lin" valueType="num">
                                      <p:cBhvr>
                                        <p:cTn id="54" dur="1000" fill="hold"/>
                                        <p:tgtEl>
                                          <p:spTgt spid="89"/>
                                        </p:tgtEl>
                                        <p:attrNameLst>
                                          <p:attrName>ppt_h</p:attrName>
                                        </p:attrNameLst>
                                      </p:cBhvr>
                                      <p:tavLst>
                                        <p:tav tm="0">
                                          <p:val>
                                            <p:fltVal val="0"/>
                                          </p:val>
                                        </p:tav>
                                        <p:tav tm="100000">
                                          <p:val>
                                            <p:strVal val="#ppt_h"/>
                                          </p:val>
                                        </p:tav>
                                      </p:tavLst>
                                    </p:anim>
                                    <p:animEffect transition="in" filter="fade">
                                      <p:cBhvr>
                                        <p:cTn id="55" dur="1000"/>
                                        <p:tgtEl>
                                          <p:spTgt spid="89"/>
                                        </p:tgtEl>
                                      </p:cBhvr>
                                    </p:animEffect>
                                  </p:childTnLst>
                                </p:cTn>
                              </p:par>
                              <p:par>
                                <p:cTn id="56" presetID="53" presetClass="entr" presetSubtype="0" fill="hold" grpId="0" nodeType="withEffect">
                                  <p:stCondLst>
                                    <p:cond delay="0"/>
                                  </p:stCondLst>
                                  <p:childTnLst>
                                    <p:set>
                                      <p:cBhvr>
                                        <p:cTn id="57" dur="1" fill="hold">
                                          <p:stCondLst>
                                            <p:cond delay="0"/>
                                          </p:stCondLst>
                                        </p:cTn>
                                        <p:tgtEl>
                                          <p:spTgt spid="90"/>
                                        </p:tgtEl>
                                        <p:attrNameLst>
                                          <p:attrName>style.visibility</p:attrName>
                                        </p:attrNameLst>
                                      </p:cBhvr>
                                      <p:to>
                                        <p:strVal val="visible"/>
                                      </p:to>
                                    </p:set>
                                    <p:anim calcmode="lin" valueType="num">
                                      <p:cBhvr>
                                        <p:cTn id="58" dur="1000" fill="hold"/>
                                        <p:tgtEl>
                                          <p:spTgt spid="90"/>
                                        </p:tgtEl>
                                        <p:attrNameLst>
                                          <p:attrName>ppt_w</p:attrName>
                                        </p:attrNameLst>
                                      </p:cBhvr>
                                      <p:tavLst>
                                        <p:tav tm="0">
                                          <p:val>
                                            <p:fltVal val="0"/>
                                          </p:val>
                                        </p:tav>
                                        <p:tav tm="100000">
                                          <p:val>
                                            <p:strVal val="#ppt_w"/>
                                          </p:val>
                                        </p:tav>
                                      </p:tavLst>
                                    </p:anim>
                                    <p:anim calcmode="lin" valueType="num">
                                      <p:cBhvr>
                                        <p:cTn id="59" dur="1000" fill="hold"/>
                                        <p:tgtEl>
                                          <p:spTgt spid="90"/>
                                        </p:tgtEl>
                                        <p:attrNameLst>
                                          <p:attrName>ppt_h</p:attrName>
                                        </p:attrNameLst>
                                      </p:cBhvr>
                                      <p:tavLst>
                                        <p:tav tm="0">
                                          <p:val>
                                            <p:fltVal val="0"/>
                                          </p:val>
                                        </p:tav>
                                        <p:tav tm="100000">
                                          <p:val>
                                            <p:strVal val="#ppt_h"/>
                                          </p:val>
                                        </p:tav>
                                      </p:tavLst>
                                    </p:anim>
                                    <p:animEffect transition="in" filter="fade">
                                      <p:cBhvr>
                                        <p:cTn id="60" dur="1000"/>
                                        <p:tgtEl>
                                          <p:spTgt spid="90"/>
                                        </p:tgtEl>
                                      </p:cBhvr>
                                    </p:animEffect>
                                  </p:childTnLst>
                                </p:cTn>
                              </p:par>
                              <p:par>
                                <p:cTn id="61" presetID="53" presetClass="entr" presetSubtype="0" fill="hold" grpId="0" nodeType="withEffect">
                                  <p:stCondLst>
                                    <p:cond delay="0"/>
                                  </p:stCondLst>
                                  <p:childTnLst>
                                    <p:set>
                                      <p:cBhvr>
                                        <p:cTn id="62" dur="1" fill="hold">
                                          <p:stCondLst>
                                            <p:cond delay="0"/>
                                          </p:stCondLst>
                                        </p:cTn>
                                        <p:tgtEl>
                                          <p:spTgt spid="91"/>
                                        </p:tgtEl>
                                        <p:attrNameLst>
                                          <p:attrName>style.visibility</p:attrName>
                                        </p:attrNameLst>
                                      </p:cBhvr>
                                      <p:to>
                                        <p:strVal val="visible"/>
                                      </p:to>
                                    </p:set>
                                    <p:anim calcmode="lin" valueType="num">
                                      <p:cBhvr>
                                        <p:cTn id="63" dur="1000" fill="hold"/>
                                        <p:tgtEl>
                                          <p:spTgt spid="91"/>
                                        </p:tgtEl>
                                        <p:attrNameLst>
                                          <p:attrName>ppt_w</p:attrName>
                                        </p:attrNameLst>
                                      </p:cBhvr>
                                      <p:tavLst>
                                        <p:tav tm="0">
                                          <p:val>
                                            <p:fltVal val="0"/>
                                          </p:val>
                                        </p:tav>
                                        <p:tav tm="100000">
                                          <p:val>
                                            <p:strVal val="#ppt_w"/>
                                          </p:val>
                                        </p:tav>
                                      </p:tavLst>
                                    </p:anim>
                                    <p:anim calcmode="lin" valueType="num">
                                      <p:cBhvr>
                                        <p:cTn id="64" dur="1000" fill="hold"/>
                                        <p:tgtEl>
                                          <p:spTgt spid="91"/>
                                        </p:tgtEl>
                                        <p:attrNameLst>
                                          <p:attrName>ppt_h</p:attrName>
                                        </p:attrNameLst>
                                      </p:cBhvr>
                                      <p:tavLst>
                                        <p:tav tm="0">
                                          <p:val>
                                            <p:fltVal val="0"/>
                                          </p:val>
                                        </p:tav>
                                        <p:tav tm="100000">
                                          <p:val>
                                            <p:strVal val="#ppt_h"/>
                                          </p:val>
                                        </p:tav>
                                      </p:tavLst>
                                    </p:anim>
                                    <p:animEffect transition="in" filter="fade">
                                      <p:cBhvr>
                                        <p:cTn id="65" dur="1000"/>
                                        <p:tgtEl>
                                          <p:spTgt spid="91"/>
                                        </p:tgtEl>
                                      </p:cBhvr>
                                    </p:animEffect>
                                  </p:childTnLst>
                                </p:cTn>
                              </p:par>
                              <p:par>
                                <p:cTn id="66" presetID="53" presetClass="entr" presetSubtype="0" fill="hold" grpId="0" nodeType="withEffect">
                                  <p:stCondLst>
                                    <p:cond delay="0"/>
                                  </p:stCondLst>
                                  <p:childTnLst>
                                    <p:set>
                                      <p:cBhvr>
                                        <p:cTn id="67" dur="1" fill="hold">
                                          <p:stCondLst>
                                            <p:cond delay="0"/>
                                          </p:stCondLst>
                                        </p:cTn>
                                        <p:tgtEl>
                                          <p:spTgt spid="92"/>
                                        </p:tgtEl>
                                        <p:attrNameLst>
                                          <p:attrName>style.visibility</p:attrName>
                                        </p:attrNameLst>
                                      </p:cBhvr>
                                      <p:to>
                                        <p:strVal val="visible"/>
                                      </p:to>
                                    </p:set>
                                    <p:anim calcmode="lin" valueType="num">
                                      <p:cBhvr>
                                        <p:cTn id="68" dur="1000" fill="hold"/>
                                        <p:tgtEl>
                                          <p:spTgt spid="92"/>
                                        </p:tgtEl>
                                        <p:attrNameLst>
                                          <p:attrName>ppt_w</p:attrName>
                                        </p:attrNameLst>
                                      </p:cBhvr>
                                      <p:tavLst>
                                        <p:tav tm="0">
                                          <p:val>
                                            <p:fltVal val="0"/>
                                          </p:val>
                                        </p:tav>
                                        <p:tav tm="100000">
                                          <p:val>
                                            <p:strVal val="#ppt_w"/>
                                          </p:val>
                                        </p:tav>
                                      </p:tavLst>
                                    </p:anim>
                                    <p:anim calcmode="lin" valueType="num">
                                      <p:cBhvr>
                                        <p:cTn id="69" dur="1000" fill="hold"/>
                                        <p:tgtEl>
                                          <p:spTgt spid="92"/>
                                        </p:tgtEl>
                                        <p:attrNameLst>
                                          <p:attrName>ppt_h</p:attrName>
                                        </p:attrNameLst>
                                      </p:cBhvr>
                                      <p:tavLst>
                                        <p:tav tm="0">
                                          <p:val>
                                            <p:fltVal val="0"/>
                                          </p:val>
                                        </p:tav>
                                        <p:tav tm="100000">
                                          <p:val>
                                            <p:strVal val="#ppt_h"/>
                                          </p:val>
                                        </p:tav>
                                      </p:tavLst>
                                    </p:anim>
                                    <p:animEffect transition="in" filter="fade">
                                      <p:cBhvr>
                                        <p:cTn id="70" dur="1000"/>
                                        <p:tgtEl>
                                          <p:spTgt spid="92"/>
                                        </p:tgtEl>
                                      </p:cBhvr>
                                    </p:animEffect>
                                  </p:childTnLst>
                                </p:cTn>
                              </p:par>
                            </p:childTnLst>
                          </p:cTn>
                        </p:par>
                        <p:par>
                          <p:cTn id="71" fill="hold" nodeType="afterGroup">
                            <p:stCondLst>
                              <p:cond delay="3000"/>
                            </p:stCondLst>
                            <p:childTnLst>
                              <p:par>
                                <p:cTn id="72" presetID="53" presetClass="entr" presetSubtype="0" fill="hold" grpId="0" nodeType="afterEffect">
                                  <p:stCondLst>
                                    <p:cond delay="0"/>
                                  </p:stCondLst>
                                  <p:childTnLst>
                                    <p:set>
                                      <p:cBhvr>
                                        <p:cTn id="73" dur="1" fill="hold">
                                          <p:stCondLst>
                                            <p:cond delay="0"/>
                                          </p:stCondLst>
                                        </p:cTn>
                                        <p:tgtEl>
                                          <p:spTgt spid="93"/>
                                        </p:tgtEl>
                                        <p:attrNameLst>
                                          <p:attrName>style.visibility</p:attrName>
                                        </p:attrNameLst>
                                      </p:cBhvr>
                                      <p:to>
                                        <p:strVal val="visible"/>
                                      </p:to>
                                    </p:set>
                                    <p:anim calcmode="lin" valueType="num">
                                      <p:cBhvr>
                                        <p:cTn id="74" dur="1000" fill="hold"/>
                                        <p:tgtEl>
                                          <p:spTgt spid="93"/>
                                        </p:tgtEl>
                                        <p:attrNameLst>
                                          <p:attrName>ppt_w</p:attrName>
                                        </p:attrNameLst>
                                      </p:cBhvr>
                                      <p:tavLst>
                                        <p:tav tm="0">
                                          <p:val>
                                            <p:fltVal val="0"/>
                                          </p:val>
                                        </p:tav>
                                        <p:tav tm="100000">
                                          <p:val>
                                            <p:strVal val="#ppt_w"/>
                                          </p:val>
                                        </p:tav>
                                      </p:tavLst>
                                    </p:anim>
                                    <p:anim calcmode="lin" valueType="num">
                                      <p:cBhvr>
                                        <p:cTn id="75" dur="1000" fill="hold"/>
                                        <p:tgtEl>
                                          <p:spTgt spid="93"/>
                                        </p:tgtEl>
                                        <p:attrNameLst>
                                          <p:attrName>ppt_h</p:attrName>
                                        </p:attrNameLst>
                                      </p:cBhvr>
                                      <p:tavLst>
                                        <p:tav tm="0">
                                          <p:val>
                                            <p:fltVal val="0"/>
                                          </p:val>
                                        </p:tav>
                                        <p:tav tm="100000">
                                          <p:val>
                                            <p:strVal val="#ppt_h"/>
                                          </p:val>
                                        </p:tav>
                                      </p:tavLst>
                                    </p:anim>
                                    <p:animEffect transition="in" filter="fade">
                                      <p:cBhvr>
                                        <p:cTn id="76" dur="1000"/>
                                        <p:tgtEl>
                                          <p:spTgt spid="93"/>
                                        </p:tgtEl>
                                      </p:cBhvr>
                                    </p:animEffect>
                                  </p:childTnLst>
                                </p:cTn>
                              </p:par>
                            </p:childTnLst>
                          </p:cTn>
                        </p:par>
                        <p:par>
                          <p:cTn id="77" fill="hold" nodeType="afterGroup">
                            <p:stCondLst>
                              <p:cond delay="4000"/>
                            </p:stCondLst>
                            <p:childTnLst>
                              <p:par>
                                <p:cTn id="78" presetID="53" presetClass="entr" presetSubtype="0" fill="hold" grpId="0" nodeType="afterEffect">
                                  <p:stCondLst>
                                    <p:cond delay="0"/>
                                  </p:stCondLst>
                                  <p:childTnLst>
                                    <p:set>
                                      <p:cBhvr>
                                        <p:cTn id="79" dur="1" fill="hold">
                                          <p:stCondLst>
                                            <p:cond delay="0"/>
                                          </p:stCondLst>
                                        </p:cTn>
                                        <p:tgtEl>
                                          <p:spTgt spid="94"/>
                                        </p:tgtEl>
                                        <p:attrNameLst>
                                          <p:attrName>style.visibility</p:attrName>
                                        </p:attrNameLst>
                                      </p:cBhvr>
                                      <p:to>
                                        <p:strVal val="visible"/>
                                      </p:to>
                                    </p:set>
                                    <p:anim calcmode="lin" valueType="num">
                                      <p:cBhvr>
                                        <p:cTn id="80" dur="1000" fill="hold"/>
                                        <p:tgtEl>
                                          <p:spTgt spid="94"/>
                                        </p:tgtEl>
                                        <p:attrNameLst>
                                          <p:attrName>ppt_w</p:attrName>
                                        </p:attrNameLst>
                                      </p:cBhvr>
                                      <p:tavLst>
                                        <p:tav tm="0">
                                          <p:val>
                                            <p:fltVal val="0"/>
                                          </p:val>
                                        </p:tav>
                                        <p:tav tm="100000">
                                          <p:val>
                                            <p:strVal val="#ppt_w"/>
                                          </p:val>
                                        </p:tav>
                                      </p:tavLst>
                                    </p:anim>
                                    <p:anim calcmode="lin" valueType="num">
                                      <p:cBhvr>
                                        <p:cTn id="81" dur="1000" fill="hold"/>
                                        <p:tgtEl>
                                          <p:spTgt spid="94"/>
                                        </p:tgtEl>
                                        <p:attrNameLst>
                                          <p:attrName>ppt_h</p:attrName>
                                        </p:attrNameLst>
                                      </p:cBhvr>
                                      <p:tavLst>
                                        <p:tav tm="0">
                                          <p:val>
                                            <p:fltVal val="0"/>
                                          </p:val>
                                        </p:tav>
                                        <p:tav tm="100000">
                                          <p:val>
                                            <p:strVal val="#ppt_h"/>
                                          </p:val>
                                        </p:tav>
                                      </p:tavLst>
                                    </p:anim>
                                    <p:animEffect transition="in" filter="fade">
                                      <p:cBhvr>
                                        <p:cTn id="82" dur="1000"/>
                                        <p:tgtEl>
                                          <p:spTgt spid="94"/>
                                        </p:tgtEl>
                                      </p:cBhvr>
                                    </p:animEffect>
                                  </p:childTnLst>
                                </p:cTn>
                              </p:par>
                              <p:par>
                                <p:cTn id="83" presetID="53" presetClass="entr" presetSubtype="0" fill="hold" grpId="0" nodeType="withEffect">
                                  <p:stCondLst>
                                    <p:cond delay="0"/>
                                  </p:stCondLst>
                                  <p:childTnLst>
                                    <p:set>
                                      <p:cBhvr>
                                        <p:cTn id="84" dur="1" fill="hold">
                                          <p:stCondLst>
                                            <p:cond delay="0"/>
                                          </p:stCondLst>
                                        </p:cTn>
                                        <p:tgtEl>
                                          <p:spTgt spid="95"/>
                                        </p:tgtEl>
                                        <p:attrNameLst>
                                          <p:attrName>style.visibility</p:attrName>
                                        </p:attrNameLst>
                                      </p:cBhvr>
                                      <p:to>
                                        <p:strVal val="visible"/>
                                      </p:to>
                                    </p:set>
                                    <p:anim calcmode="lin" valueType="num">
                                      <p:cBhvr>
                                        <p:cTn id="85" dur="1000" fill="hold"/>
                                        <p:tgtEl>
                                          <p:spTgt spid="95"/>
                                        </p:tgtEl>
                                        <p:attrNameLst>
                                          <p:attrName>ppt_w</p:attrName>
                                        </p:attrNameLst>
                                      </p:cBhvr>
                                      <p:tavLst>
                                        <p:tav tm="0">
                                          <p:val>
                                            <p:fltVal val="0"/>
                                          </p:val>
                                        </p:tav>
                                        <p:tav tm="100000">
                                          <p:val>
                                            <p:strVal val="#ppt_w"/>
                                          </p:val>
                                        </p:tav>
                                      </p:tavLst>
                                    </p:anim>
                                    <p:anim calcmode="lin" valueType="num">
                                      <p:cBhvr>
                                        <p:cTn id="86" dur="1000" fill="hold"/>
                                        <p:tgtEl>
                                          <p:spTgt spid="95"/>
                                        </p:tgtEl>
                                        <p:attrNameLst>
                                          <p:attrName>ppt_h</p:attrName>
                                        </p:attrNameLst>
                                      </p:cBhvr>
                                      <p:tavLst>
                                        <p:tav tm="0">
                                          <p:val>
                                            <p:fltVal val="0"/>
                                          </p:val>
                                        </p:tav>
                                        <p:tav tm="100000">
                                          <p:val>
                                            <p:strVal val="#ppt_h"/>
                                          </p:val>
                                        </p:tav>
                                      </p:tavLst>
                                    </p:anim>
                                    <p:animEffect transition="in" filter="fade">
                                      <p:cBhvr>
                                        <p:cTn id="87" dur="1000"/>
                                        <p:tgtEl>
                                          <p:spTgt spid="95"/>
                                        </p:tgtEl>
                                      </p:cBhvr>
                                    </p:animEffect>
                                  </p:childTnLst>
                                </p:cTn>
                              </p:par>
                              <p:par>
                                <p:cTn id="88" presetID="53" presetClass="entr" presetSubtype="0" fill="hold" grpId="0" nodeType="withEffect">
                                  <p:stCondLst>
                                    <p:cond delay="0"/>
                                  </p:stCondLst>
                                  <p:childTnLst>
                                    <p:set>
                                      <p:cBhvr>
                                        <p:cTn id="89" dur="1" fill="hold">
                                          <p:stCondLst>
                                            <p:cond delay="0"/>
                                          </p:stCondLst>
                                        </p:cTn>
                                        <p:tgtEl>
                                          <p:spTgt spid="96"/>
                                        </p:tgtEl>
                                        <p:attrNameLst>
                                          <p:attrName>style.visibility</p:attrName>
                                        </p:attrNameLst>
                                      </p:cBhvr>
                                      <p:to>
                                        <p:strVal val="visible"/>
                                      </p:to>
                                    </p:set>
                                    <p:anim calcmode="lin" valueType="num">
                                      <p:cBhvr>
                                        <p:cTn id="90" dur="1000" fill="hold"/>
                                        <p:tgtEl>
                                          <p:spTgt spid="96"/>
                                        </p:tgtEl>
                                        <p:attrNameLst>
                                          <p:attrName>ppt_w</p:attrName>
                                        </p:attrNameLst>
                                      </p:cBhvr>
                                      <p:tavLst>
                                        <p:tav tm="0">
                                          <p:val>
                                            <p:fltVal val="0"/>
                                          </p:val>
                                        </p:tav>
                                        <p:tav tm="100000">
                                          <p:val>
                                            <p:strVal val="#ppt_w"/>
                                          </p:val>
                                        </p:tav>
                                      </p:tavLst>
                                    </p:anim>
                                    <p:anim calcmode="lin" valueType="num">
                                      <p:cBhvr>
                                        <p:cTn id="91" dur="1000" fill="hold"/>
                                        <p:tgtEl>
                                          <p:spTgt spid="96"/>
                                        </p:tgtEl>
                                        <p:attrNameLst>
                                          <p:attrName>ppt_h</p:attrName>
                                        </p:attrNameLst>
                                      </p:cBhvr>
                                      <p:tavLst>
                                        <p:tav tm="0">
                                          <p:val>
                                            <p:fltVal val="0"/>
                                          </p:val>
                                        </p:tav>
                                        <p:tav tm="100000">
                                          <p:val>
                                            <p:strVal val="#ppt_h"/>
                                          </p:val>
                                        </p:tav>
                                      </p:tavLst>
                                    </p:anim>
                                    <p:animEffect transition="in" filter="fade">
                                      <p:cBhvr>
                                        <p:cTn id="92" dur="1000"/>
                                        <p:tgtEl>
                                          <p:spTgt spid="96"/>
                                        </p:tgtEl>
                                      </p:cBhvr>
                                    </p:animEffect>
                                  </p:childTnLst>
                                </p:cTn>
                              </p:par>
                              <p:par>
                                <p:cTn id="93" presetID="53" presetClass="entr" presetSubtype="0" fill="hold" grpId="0" nodeType="withEffect">
                                  <p:stCondLst>
                                    <p:cond delay="0"/>
                                  </p:stCondLst>
                                  <p:childTnLst>
                                    <p:set>
                                      <p:cBhvr>
                                        <p:cTn id="94" dur="1" fill="hold">
                                          <p:stCondLst>
                                            <p:cond delay="0"/>
                                          </p:stCondLst>
                                        </p:cTn>
                                        <p:tgtEl>
                                          <p:spTgt spid="97"/>
                                        </p:tgtEl>
                                        <p:attrNameLst>
                                          <p:attrName>style.visibility</p:attrName>
                                        </p:attrNameLst>
                                      </p:cBhvr>
                                      <p:to>
                                        <p:strVal val="visible"/>
                                      </p:to>
                                    </p:set>
                                    <p:anim calcmode="lin" valueType="num">
                                      <p:cBhvr>
                                        <p:cTn id="95" dur="1000" fill="hold"/>
                                        <p:tgtEl>
                                          <p:spTgt spid="97"/>
                                        </p:tgtEl>
                                        <p:attrNameLst>
                                          <p:attrName>ppt_w</p:attrName>
                                        </p:attrNameLst>
                                      </p:cBhvr>
                                      <p:tavLst>
                                        <p:tav tm="0">
                                          <p:val>
                                            <p:fltVal val="0"/>
                                          </p:val>
                                        </p:tav>
                                        <p:tav tm="100000">
                                          <p:val>
                                            <p:strVal val="#ppt_w"/>
                                          </p:val>
                                        </p:tav>
                                      </p:tavLst>
                                    </p:anim>
                                    <p:anim calcmode="lin" valueType="num">
                                      <p:cBhvr>
                                        <p:cTn id="96" dur="1000" fill="hold"/>
                                        <p:tgtEl>
                                          <p:spTgt spid="97"/>
                                        </p:tgtEl>
                                        <p:attrNameLst>
                                          <p:attrName>ppt_h</p:attrName>
                                        </p:attrNameLst>
                                      </p:cBhvr>
                                      <p:tavLst>
                                        <p:tav tm="0">
                                          <p:val>
                                            <p:fltVal val="0"/>
                                          </p:val>
                                        </p:tav>
                                        <p:tav tm="100000">
                                          <p:val>
                                            <p:strVal val="#ppt_h"/>
                                          </p:val>
                                        </p:tav>
                                      </p:tavLst>
                                    </p:anim>
                                    <p:animEffect transition="in" filter="fade">
                                      <p:cBhvr>
                                        <p:cTn id="97" dur="1000"/>
                                        <p:tgtEl>
                                          <p:spTgt spid="97"/>
                                        </p:tgtEl>
                                      </p:cBhvr>
                                    </p:animEffect>
                                  </p:childTnLst>
                                </p:cTn>
                              </p:par>
                            </p:childTnLst>
                          </p:cTn>
                        </p:par>
                        <p:par>
                          <p:cTn id="98" fill="hold" nodeType="afterGroup">
                            <p:stCondLst>
                              <p:cond delay="5000"/>
                            </p:stCondLst>
                            <p:childTnLst>
                              <p:par>
                                <p:cTn id="99" presetID="17" presetClass="entr" presetSubtype="10" fill="hold" nodeType="afterEffect">
                                  <p:stCondLst>
                                    <p:cond delay="2500"/>
                                  </p:stCondLst>
                                  <p:childTnLst>
                                    <p:set>
                                      <p:cBhvr>
                                        <p:cTn id="100" dur="1" fill="hold">
                                          <p:stCondLst>
                                            <p:cond delay="0"/>
                                          </p:stCondLst>
                                        </p:cTn>
                                        <p:tgtEl>
                                          <p:spTgt spid="98"/>
                                        </p:tgtEl>
                                        <p:attrNameLst>
                                          <p:attrName>style.visibility</p:attrName>
                                        </p:attrNameLst>
                                      </p:cBhvr>
                                      <p:to>
                                        <p:strVal val="visible"/>
                                      </p:to>
                                    </p:set>
                                    <p:anim calcmode="lin" valueType="num">
                                      <p:cBhvr>
                                        <p:cTn id="101" dur="1000" fill="hold"/>
                                        <p:tgtEl>
                                          <p:spTgt spid="98"/>
                                        </p:tgtEl>
                                        <p:attrNameLst>
                                          <p:attrName>ppt_w</p:attrName>
                                        </p:attrNameLst>
                                      </p:cBhvr>
                                      <p:tavLst>
                                        <p:tav tm="0">
                                          <p:val>
                                            <p:fltVal val="0"/>
                                          </p:val>
                                        </p:tav>
                                        <p:tav tm="100000">
                                          <p:val>
                                            <p:strVal val="#ppt_w"/>
                                          </p:val>
                                        </p:tav>
                                      </p:tavLst>
                                    </p:anim>
                                    <p:anim calcmode="lin" valueType="num">
                                      <p:cBhvr>
                                        <p:cTn id="102" dur="1000" fill="hold"/>
                                        <p:tgtEl>
                                          <p:spTgt spid="98"/>
                                        </p:tgtEl>
                                        <p:attrNameLst>
                                          <p:attrName>ppt_h</p:attrName>
                                        </p:attrNameLst>
                                      </p:cBhvr>
                                      <p:tavLst>
                                        <p:tav tm="0">
                                          <p:val>
                                            <p:strVal val="#ppt_h"/>
                                          </p:val>
                                        </p:tav>
                                        <p:tav tm="100000">
                                          <p:val>
                                            <p:strVal val="#ppt_h"/>
                                          </p:val>
                                        </p:tav>
                                      </p:tavLst>
                                    </p:anim>
                                  </p:childTnLst>
                                </p:cTn>
                              </p:par>
                            </p:childTnLst>
                          </p:cTn>
                        </p:par>
                        <p:par>
                          <p:cTn id="103" fill="hold" nodeType="afterGroup">
                            <p:stCondLst>
                              <p:cond delay="8500"/>
                            </p:stCondLst>
                            <p:childTnLst>
                              <p:par>
                                <p:cTn id="104" presetID="53" presetClass="entr" presetSubtype="0" fill="hold" grpId="0" nodeType="afterEffect">
                                  <p:stCondLst>
                                    <p:cond delay="0"/>
                                  </p:stCondLst>
                                  <p:childTnLst>
                                    <p:set>
                                      <p:cBhvr>
                                        <p:cTn id="105" dur="1" fill="hold">
                                          <p:stCondLst>
                                            <p:cond delay="0"/>
                                          </p:stCondLst>
                                        </p:cTn>
                                        <p:tgtEl>
                                          <p:spTgt spid="99"/>
                                        </p:tgtEl>
                                        <p:attrNameLst>
                                          <p:attrName>style.visibility</p:attrName>
                                        </p:attrNameLst>
                                      </p:cBhvr>
                                      <p:to>
                                        <p:strVal val="visible"/>
                                      </p:to>
                                    </p:set>
                                    <p:anim calcmode="lin" valueType="num">
                                      <p:cBhvr>
                                        <p:cTn id="106" dur="1000" fill="hold"/>
                                        <p:tgtEl>
                                          <p:spTgt spid="99"/>
                                        </p:tgtEl>
                                        <p:attrNameLst>
                                          <p:attrName>ppt_w</p:attrName>
                                        </p:attrNameLst>
                                      </p:cBhvr>
                                      <p:tavLst>
                                        <p:tav tm="0">
                                          <p:val>
                                            <p:fltVal val="0"/>
                                          </p:val>
                                        </p:tav>
                                        <p:tav tm="100000">
                                          <p:val>
                                            <p:strVal val="#ppt_w"/>
                                          </p:val>
                                        </p:tav>
                                      </p:tavLst>
                                    </p:anim>
                                    <p:anim calcmode="lin" valueType="num">
                                      <p:cBhvr>
                                        <p:cTn id="107" dur="1000" fill="hold"/>
                                        <p:tgtEl>
                                          <p:spTgt spid="99"/>
                                        </p:tgtEl>
                                        <p:attrNameLst>
                                          <p:attrName>ppt_h</p:attrName>
                                        </p:attrNameLst>
                                      </p:cBhvr>
                                      <p:tavLst>
                                        <p:tav tm="0">
                                          <p:val>
                                            <p:fltVal val="0"/>
                                          </p:val>
                                        </p:tav>
                                        <p:tav tm="100000">
                                          <p:val>
                                            <p:strVal val="#ppt_h"/>
                                          </p:val>
                                        </p:tav>
                                      </p:tavLst>
                                    </p:anim>
                                    <p:animEffect transition="in" filter="fade">
                                      <p:cBhvr>
                                        <p:cTn id="108" dur="1000"/>
                                        <p:tgtEl>
                                          <p:spTgt spid="99"/>
                                        </p:tgtEl>
                                      </p:cBhvr>
                                    </p:animEffect>
                                  </p:childTnLst>
                                </p:cTn>
                              </p:par>
                              <p:par>
                                <p:cTn id="109" presetID="53" presetClass="entr" presetSubtype="0" fill="hold" grpId="0" nodeType="withEffect">
                                  <p:stCondLst>
                                    <p:cond delay="0"/>
                                  </p:stCondLst>
                                  <p:childTnLst>
                                    <p:set>
                                      <p:cBhvr>
                                        <p:cTn id="110" dur="1" fill="hold">
                                          <p:stCondLst>
                                            <p:cond delay="0"/>
                                          </p:stCondLst>
                                        </p:cTn>
                                        <p:tgtEl>
                                          <p:spTgt spid="100"/>
                                        </p:tgtEl>
                                        <p:attrNameLst>
                                          <p:attrName>style.visibility</p:attrName>
                                        </p:attrNameLst>
                                      </p:cBhvr>
                                      <p:to>
                                        <p:strVal val="visible"/>
                                      </p:to>
                                    </p:set>
                                    <p:anim calcmode="lin" valueType="num">
                                      <p:cBhvr>
                                        <p:cTn id="111" dur="1000" fill="hold"/>
                                        <p:tgtEl>
                                          <p:spTgt spid="100"/>
                                        </p:tgtEl>
                                        <p:attrNameLst>
                                          <p:attrName>ppt_w</p:attrName>
                                        </p:attrNameLst>
                                      </p:cBhvr>
                                      <p:tavLst>
                                        <p:tav tm="0">
                                          <p:val>
                                            <p:fltVal val="0"/>
                                          </p:val>
                                        </p:tav>
                                        <p:tav tm="100000">
                                          <p:val>
                                            <p:strVal val="#ppt_w"/>
                                          </p:val>
                                        </p:tav>
                                      </p:tavLst>
                                    </p:anim>
                                    <p:anim calcmode="lin" valueType="num">
                                      <p:cBhvr>
                                        <p:cTn id="112" dur="1000" fill="hold"/>
                                        <p:tgtEl>
                                          <p:spTgt spid="100"/>
                                        </p:tgtEl>
                                        <p:attrNameLst>
                                          <p:attrName>ppt_h</p:attrName>
                                        </p:attrNameLst>
                                      </p:cBhvr>
                                      <p:tavLst>
                                        <p:tav tm="0">
                                          <p:val>
                                            <p:fltVal val="0"/>
                                          </p:val>
                                        </p:tav>
                                        <p:tav tm="100000">
                                          <p:val>
                                            <p:strVal val="#ppt_h"/>
                                          </p:val>
                                        </p:tav>
                                      </p:tavLst>
                                    </p:anim>
                                    <p:animEffect transition="in" filter="fade">
                                      <p:cBhvr>
                                        <p:cTn id="113" dur="1000"/>
                                        <p:tgtEl>
                                          <p:spTgt spid="100"/>
                                        </p:tgtEl>
                                      </p:cBhvr>
                                    </p:animEffect>
                                  </p:childTnLst>
                                </p:cTn>
                              </p:par>
                              <p:par>
                                <p:cTn id="114" presetID="53" presetClass="entr" presetSubtype="0" fill="hold" grpId="0" nodeType="withEffect">
                                  <p:stCondLst>
                                    <p:cond delay="0"/>
                                  </p:stCondLst>
                                  <p:childTnLst>
                                    <p:set>
                                      <p:cBhvr>
                                        <p:cTn id="115" dur="1" fill="hold">
                                          <p:stCondLst>
                                            <p:cond delay="0"/>
                                          </p:stCondLst>
                                        </p:cTn>
                                        <p:tgtEl>
                                          <p:spTgt spid="101"/>
                                        </p:tgtEl>
                                        <p:attrNameLst>
                                          <p:attrName>style.visibility</p:attrName>
                                        </p:attrNameLst>
                                      </p:cBhvr>
                                      <p:to>
                                        <p:strVal val="visible"/>
                                      </p:to>
                                    </p:set>
                                    <p:anim calcmode="lin" valueType="num">
                                      <p:cBhvr>
                                        <p:cTn id="116" dur="1000" fill="hold"/>
                                        <p:tgtEl>
                                          <p:spTgt spid="101"/>
                                        </p:tgtEl>
                                        <p:attrNameLst>
                                          <p:attrName>ppt_w</p:attrName>
                                        </p:attrNameLst>
                                      </p:cBhvr>
                                      <p:tavLst>
                                        <p:tav tm="0">
                                          <p:val>
                                            <p:fltVal val="0"/>
                                          </p:val>
                                        </p:tav>
                                        <p:tav tm="100000">
                                          <p:val>
                                            <p:strVal val="#ppt_w"/>
                                          </p:val>
                                        </p:tav>
                                      </p:tavLst>
                                    </p:anim>
                                    <p:anim calcmode="lin" valueType="num">
                                      <p:cBhvr>
                                        <p:cTn id="117" dur="1000" fill="hold"/>
                                        <p:tgtEl>
                                          <p:spTgt spid="101"/>
                                        </p:tgtEl>
                                        <p:attrNameLst>
                                          <p:attrName>ppt_h</p:attrName>
                                        </p:attrNameLst>
                                      </p:cBhvr>
                                      <p:tavLst>
                                        <p:tav tm="0">
                                          <p:val>
                                            <p:fltVal val="0"/>
                                          </p:val>
                                        </p:tav>
                                        <p:tav tm="100000">
                                          <p:val>
                                            <p:strVal val="#ppt_h"/>
                                          </p:val>
                                        </p:tav>
                                      </p:tavLst>
                                    </p:anim>
                                    <p:animEffect transition="in" filter="fade">
                                      <p:cBhvr>
                                        <p:cTn id="118" dur="1000"/>
                                        <p:tgtEl>
                                          <p:spTgt spid="101"/>
                                        </p:tgtEl>
                                      </p:cBhvr>
                                    </p:animEffect>
                                  </p:childTnLst>
                                </p:cTn>
                              </p:par>
                              <p:par>
                                <p:cTn id="119" presetID="53" presetClass="entr" presetSubtype="0" fill="hold" grpId="0" nodeType="withEffect">
                                  <p:stCondLst>
                                    <p:cond delay="0"/>
                                  </p:stCondLst>
                                  <p:childTnLst>
                                    <p:set>
                                      <p:cBhvr>
                                        <p:cTn id="120" dur="1" fill="hold">
                                          <p:stCondLst>
                                            <p:cond delay="0"/>
                                          </p:stCondLst>
                                        </p:cTn>
                                        <p:tgtEl>
                                          <p:spTgt spid="102"/>
                                        </p:tgtEl>
                                        <p:attrNameLst>
                                          <p:attrName>style.visibility</p:attrName>
                                        </p:attrNameLst>
                                      </p:cBhvr>
                                      <p:to>
                                        <p:strVal val="visible"/>
                                      </p:to>
                                    </p:set>
                                    <p:anim calcmode="lin" valueType="num">
                                      <p:cBhvr>
                                        <p:cTn id="121" dur="1000" fill="hold"/>
                                        <p:tgtEl>
                                          <p:spTgt spid="102"/>
                                        </p:tgtEl>
                                        <p:attrNameLst>
                                          <p:attrName>ppt_w</p:attrName>
                                        </p:attrNameLst>
                                      </p:cBhvr>
                                      <p:tavLst>
                                        <p:tav tm="0">
                                          <p:val>
                                            <p:fltVal val="0"/>
                                          </p:val>
                                        </p:tav>
                                        <p:tav tm="100000">
                                          <p:val>
                                            <p:strVal val="#ppt_w"/>
                                          </p:val>
                                        </p:tav>
                                      </p:tavLst>
                                    </p:anim>
                                    <p:anim calcmode="lin" valueType="num">
                                      <p:cBhvr>
                                        <p:cTn id="122" dur="1000" fill="hold"/>
                                        <p:tgtEl>
                                          <p:spTgt spid="102"/>
                                        </p:tgtEl>
                                        <p:attrNameLst>
                                          <p:attrName>ppt_h</p:attrName>
                                        </p:attrNameLst>
                                      </p:cBhvr>
                                      <p:tavLst>
                                        <p:tav tm="0">
                                          <p:val>
                                            <p:fltVal val="0"/>
                                          </p:val>
                                        </p:tav>
                                        <p:tav tm="100000">
                                          <p:val>
                                            <p:strVal val="#ppt_h"/>
                                          </p:val>
                                        </p:tav>
                                      </p:tavLst>
                                    </p:anim>
                                    <p:animEffect transition="in" filter="fade">
                                      <p:cBhvr>
                                        <p:cTn id="123" dur="1000"/>
                                        <p:tgtEl>
                                          <p:spTgt spid="102"/>
                                        </p:tgtEl>
                                      </p:cBhvr>
                                    </p:animEffect>
                                  </p:childTnLst>
                                </p:cTn>
                              </p:par>
                              <p:par>
                                <p:cTn id="124" presetID="53" presetClass="entr" presetSubtype="0" fill="hold" grpId="0" nodeType="withEffect">
                                  <p:stCondLst>
                                    <p:cond delay="0"/>
                                  </p:stCondLst>
                                  <p:childTnLst>
                                    <p:set>
                                      <p:cBhvr>
                                        <p:cTn id="125" dur="1" fill="hold">
                                          <p:stCondLst>
                                            <p:cond delay="0"/>
                                          </p:stCondLst>
                                        </p:cTn>
                                        <p:tgtEl>
                                          <p:spTgt spid="103"/>
                                        </p:tgtEl>
                                        <p:attrNameLst>
                                          <p:attrName>style.visibility</p:attrName>
                                        </p:attrNameLst>
                                      </p:cBhvr>
                                      <p:to>
                                        <p:strVal val="visible"/>
                                      </p:to>
                                    </p:set>
                                    <p:anim calcmode="lin" valueType="num">
                                      <p:cBhvr>
                                        <p:cTn id="126" dur="1000" fill="hold"/>
                                        <p:tgtEl>
                                          <p:spTgt spid="103"/>
                                        </p:tgtEl>
                                        <p:attrNameLst>
                                          <p:attrName>ppt_w</p:attrName>
                                        </p:attrNameLst>
                                      </p:cBhvr>
                                      <p:tavLst>
                                        <p:tav tm="0">
                                          <p:val>
                                            <p:fltVal val="0"/>
                                          </p:val>
                                        </p:tav>
                                        <p:tav tm="100000">
                                          <p:val>
                                            <p:strVal val="#ppt_w"/>
                                          </p:val>
                                        </p:tav>
                                      </p:tavLst>
                                    </p:anim>
                                    <p:anim calcmode="lin" valueType="num">
                                      <p:cBhvr>
                                        <p:cTn id="127" dur="1000" fill="hold"/>
                                        <p:tgtEl>
                                          <p:spTgt spid="103"/>
                                        </p:tgtEl>
                                        <p:attrNameLst>
                                          <p:attrName>ppt_h</p:attrName>
                                        </p:attrNameLst>
                                      </p:cBhvr>
                                      <p:tavLst>
                                        <p:tav tm="0">
                                          <p:val>
                                            <p:fltVal val="0"/>
                                          </p:val>
                                        </p:tav>
                                        <p:tav tm="100000">
                                          <p:val>
                                            <p:strVal val="#ppt_h"/>
                                          </p:val>
                                        </p:tav>
                                      </p:tavLst>
                                    </p:anim>
                                    <p:animEffect transition="in" filter="fade">
                                      <p:cBhvr>
                                        <p:cTn id="128" dur="1000"/>
                                        <p:tgtEl>
                                          <p:spTgt spid="103"/>
                                        </p:tgtEl>
                                      </p:cBhvr>
                                    </p:animEffect>
                                  </p:childTnLst>
                                </p:cTn>
                              </p:par>
                              <p:par>
                                <p:cTn id="129" presetID="53" presetClass="entr" presetSubtype="0" fill="hold" grpId="0" nodeType="withEffect">
                                  <p:stCondLst>
                                    <p:cond delay="0"/>
                                  </p:stCondLst>
                                  <p:childTnLst>
                                    <p:set>
                                      <p:cBhvr>
                                        <p:cTn id="130" dur="1" fill="hold">
                                          <p:stCondLst>
                                            <p:cond delay="0"/>
                                          </p:stCondLst>
                                        </p:cTn>
                                        <p:tgtEl>
                                          <p:spTgt spid="104"/>
                                        </p:tgtEl>
                                        <p:attrNameLst>
                                          <p:attrName>style.visibility</p:attrName>
                                        </p:attrNameLst>
                                      </p:cBhvr>
                                      <p:to>
                                        <p:strVal val="visible"/>
                                      </p:to>
                                    </p:set>
                                    <p:anim calcmode="lin" valueType="num">
                                      <p:cBhvr>
                                        <p:cTn id="131" dur="1000" fill="hold"/>
                                        <p:tgtEl>
                                          <p:spTgt spid="104"/>
                                        </p:tgtEl>
                                        <p:attrNameLst>
                                          <p:attrName>ppt_w</p:attrName>
                                        </p:attrNameLst>
                                      </p:cBhvr>
                                      <p:tavLst>
                                        <p:tav tm="0">
                                          <p:val>
                                            <p:fltVal val="0"/>
                                          </p:val>
                                        </p:tav>
                                        <p:tav tm="100000">
                                          <p:val>
                                            <p:strVal val="#ppt_w"/>
                                          </p:val>
                                        </p:tav>
                                      </p:tavLst>
                                    </p:anim>
                                    <p:anim calcmode="lin" valueType="num">
                                      <p:cBhvr>
                                        <p:cTn id="132" dur="1000" fill="hold"/>
                                        <p:tgtEl>
                                          <p:spTgt spid="104"/>
                                        </p:tgtEl>
                                        <p:attrNameLst>
                                          <p:attrName>ppt_h</p:attrName>
                                        </p:attrNameLst>
                                      </p:cBhvr>
                                      <p:tavLst>
                                        <p:tav tm="0">
                                          <p:val>
                                            <p:fltVal val="0"/>
                                          </p:val>
                                        </p:tav>
                                        <p:tav tm="100000">
                                          <p:val>
                                            <p:strVal val="#ppt_h"/>
                                          </p:val>
                                        </p:tav>
                                      </p:tavLst>
                                    </p:anim>
                                    <p:animEffect transition="in" filter="fade">
                                      <p:cBhvr>
                                        <p:cTn id="133" dur="1000"/>
                                        <p:tgtEl>
                                          <p:spTgt spid="104"/>
                                        </p:tgtEl>
                                      </p:cBhvr>
                                    </p:animEffect>
                                  </p:childTnLst>
                                </p:cTn>
                              </p:par>
                            </p:childTnLst>
                          </p:cTn>
                        </p:par>
                        <p:par>
                          <p:cTn id="134" fill="hold" nodeType="afterGroup">
                            <p:stCondLst>
                              <p:cond delay="9500"/>
                            </p:stCondLst>
                            <p:childTnLst>
                              <p:par>
                                <p:cTn id="135" presetID="53" presetClass="entr" presetSubtype="0" fill="hold" grpId="0" nodeType="afterEffect">
                                  <p:stCondLst>
                                    <p:cond delay="0"/>
                                  </p:stCondLst>
                                  <p:childTnLst>
                                    <p:set>
                                      <p:cBhvr>
                                        <p:cTn id="136" dur="1" fill="hold">
                                          <p:stCondLst>
                                            <p:cond delay="0"/>
                                          </p:stCondLst>
                                        </p:cTn>
                                        <p:tgtEl>
                                          <p:spTgt spid="105"/>
                                        </p:tgtEl>
                                        <p:attrNameLst>
                                          <p:attrName>style.visibility</p:attrName>
                                        </p:attrNameLst>
                                      </p:cBhvr>
                                      <p:to>
                                        <p:strVal val="visible"/>
                                      </p:to>
                                    </p:set>
                                    <p:anim calcmode="lin" valueType="num">
                                      <p:cBhvr>
                                        <p:cTn id="137" dur="1000" fill="hold"/>
                                        <p:tgtEl>
                                          <p:spTgt spid="105"/>
                                        </p:tgtEl>
                                        <p:attrNameLst>
                                          <p:attrName>ppt_w</p:attrName>
                                        </p:attrNameLst>
                                      </p:cBhvr>
                                      <p:tavLst>
                                        <p:tav tm="0">
                                          <p:val>
                                            <p:fltVal val="0"/>
                                          </p:val>
                                        </p:tav>
                                        <p:tav tm="100000">
                                          <p:val>
                                            <p:strVal val="#ppt_w"/>
                                          </p:val>
                                        </p:tav>
                                      </p:tavLst>
                                    </p:anim>
                                    <p:anim calcmode="lin" valueType="num">
                                      <p:cBhvr>
                                        <p:cTn id="138" dur="1000" fill="hold"/>
                                        <p:tgtEl>
                                          <p:spTgt spid="105"/>
                                        </p:tgtEl>
                                        <p:attrNameLst>
                                          <p:attrName>ppt_h</p:attrName>
                                        </p:attrNameLst>
                                      </p:cBhvr>
                                      <p:tavLst>
                                        <p:tav tm="0">
                                          <p:val>
                                            <p:fltVal val="0"/>
                                          </p:val>
                                        </p:tav>
                                        <p:tav tm="100000">
                                          <p:val>
                                            <p:strVal val="#ppt_h"/>
                                          </p:val>
                                        </p:tav>
                                      </p:tavLst>
                                    </p:anim>
                                    <p:animEffect transition="in" filter="fade">
                                      <p:cBhvr>
                                        <p:cTn id="139" dur="1000"/>
                                        <p:tgtEl>
                                          <p:spTgt spid="105"/>
                                        </p:tgtEl>
                                      </p:cBhvr>
                                    </p:animEffect>
                                  </p:childTnLst>
                                </p:cTn>
                              </p:par>
                              <p:par>
                                <p:cTn id="140" presetID="53" presetClass="entr" presetSubtype="0" fill="hold" grpId="0" nodeType="withEffect">
                                  <p:stCondLst>
                                    <p:cond delay="0"/>
                                  </p:stCondLst>
                                  <p:childTnLst>
                                    <p:set>
                                      <p:cBhvr>
                                        <p:cTn id="141" dur="1" fill="hold">
                                          <p:stCondLst>
                                            <p:cond delay="0"/>
                                          </p:stCondLst>
                                        </p:cTn>
                                        <p:tgtEl>
                                          <p:spTgt spid="106"/>
                                        </p:tgtEl>
                                        <p:attrNameLst>
                                          <p:attrName>style.visibility</p:attrName>
                                        </p:attrNameLst>
                                      </p:cBhvr>
                                      <p:to>
                                        <p:strVal val="visible"/>
                                      </p:to>
                                    </p:set>
                                    <p:anim calcmode="lin" valueType="num">
                                      <p:cBhvr>
                                        <p:cTn id="142" dur="1000" fill="hold"/>
                                        <p:tgtEl>
                                          <p:spTgt spid="106"/>
                                        </p:tgtEl>
                                        <p:attrNameLst>
                                          <p:attrName>ppt_w</p:attrName>
                                        </p:attrNameLst>
                                      </p:cBhvr>
                                      <p:tavLst>
                                        <p:tav tm="0">
                                          <p:val>
                                            <p:fltVal val="0"/>
                                          </p:val>
                                        </p:tav>
                                        <p:tav tm="100000">
                                          <p:val>
                                            <p:strVal val="#ppt_w"/>
                                          </p:val>
                                        </p:tav>
                                      </p:tavLst>
                                    </p:anim>
                                    <p:anim calcmode="lin" valueType="num">
                                      <p:cBhvr>
                                        <p:cTn id="143" dur="1000" fill="hold"/>
                                        <p:tgtEl>
                                          <p:spTgt spid="106"/>
                                        </p:tgtEl>
                                        <p:attrNameLst>
                                          <p:attrName>ppt_h</p:attrName>
                                        </p:attrNameLst>
                                      </p:cBhvr>
                                      <p:tavLst>
                                        <p:tav tm="0">
                                          <p:val>
                                            <p:fltVal val="0"/>
                                          </p:val>
                                        </p:tav>
                                        <p:tav tm="100000">
                                          <p:val>
                                            <p:strVal val="#ppt_h"/>
                                          </p:val>
                                        </p:tav>
                                      </p:tavLst>
                                    </p:anim>
                                    <p:animEffect transition="in" filter="fade">
                                      <p:cBhvr>
                                        <p:cTn id="144" dur="1000"/>
                                        <p:tgtEl>
                                          <p:spTgt spid="106"/>
                                        </p:tgtEl>
                                      </p:cBhvr>
                                    </p:animEffect>
                                  </p:childTnLst>
                                </p:cTn>
                              </p:par>
                            </p:childTnLst>
                          </p:cTn>
                        </p:par>
                        <p:par>
                          <p:cTn id="145" fill="hold" nodeType="afterGroup">
                            <p:stCondLst>
                              <p:cond delay="10500"/>
                            </p:stCondLst>
                            <p:childTnLst>
                              <p:par>
                                <p:cTn id="146" presetID="53" presetClass="entr" presetSubtype="0" fill="hold" grpId="0" nodeType="afterEffect">
                                  <p:stCondLst>
                                    <p:cond delay="0"/>
                                  </p:stCondLst>
                                  <p:childTnLst>
                                    <p:set>
                                      <p:cBhvr>
                                        <p:cTn id="147" dur="1" fill="hold">
                                          <p:stCondLst>
                                            <p:cond delay="0"/>
                                          </p:stCondLst>
                                        </p:cTn>
                                        <p:tgtEl>
                                          <p:spTgt spid="107"/>
                                        </p:tgtEl>
                                        <p:attrNameLst>
                                          <p:attrName>style.visibility</p:attrName>
                                        </p:attrNameLst>
                                      </p:cBhvr>
                                      <p:to>
                                        <p:strVal val="visible"/>
                                      </p:to>
                                    </p:set>
                                    <p:anim calcmode="lin" valueType="num">
                                      <p:cBhvr>
                                        <p:cTn id="148" dur="1000" fill="hold"/>
                                        <p:tgtEl>
                                          <p:spTgt spid="107"/>
                                        </p:tgtEl>
                                        <p:attrNameLst>
                                          <p:attrName>ppt_w</p:attrName>
                                        </p:attrNameLst>
                                      </p:cBhvr>
                                      <p:tavLst>
                                        <p:tav tm="0">
                                          <p:val>
                                            <p:fltVal val="0"/>
                                          </p:val>
                                        </p:tav>
                                        <p:tav tm="100000">
                                          <p:val>
                                            <p:strVal val="#ppt_w"/>
                                          </p:val>
                                        </p:tav>
                                      </p:tavLst>
                                    </p:anim>
                                    <p:anim calcmode="lin" valueType="num">
                                      <p:cBhvr>
                                        <p:cTn id="149" dur="1000" fill="hold"/>
                                        <p:tgtEl>
                                          <p:spTgt spid="107"/>
                                        </p:tgtEl>
                                        <p:attrNameLst>
                                          <p:attrName>ppt_h</p:attrName>
                                        </p:attrNameLst>
                                      </p:cBhvr>
                                      <p:tavLst>
                                        <p:tav tm="0">
                                          <p:val>
                                            <p:fltVal val="0"/>
                                          </p:val>
                                        </p:tav>
                                        <p:tav tm="100000">
                                          <p:val>
                                            <p:strVal val="#ppt_h"/>
                                          </p:val>
                                        </p:tav>
                                      </p:tavLst>
                                    </p:anim>
                                    <p:animEffect transition="in" filter="fade">
                                      <p:cBhvr>
                                        <p:cTn id="150" dur="1000"/>
                                        <p:tgtEl>
                                          <p:spTgt spid="107"/>
                                        </p:tgtEl>
                                      </p:cBhvr>
                                    </p:animEffect>
                                  </p:childTnLst>
                                </p:cTn>
                              </p:par>
                              <p:par>
                                <p:cTn id="151" presetID="53" presetClass="entr" presetSubtype="0" fill="hold" grpId="0" nodeType="withEffect">
                                  <p:stCondLst>
                                    <p:cond delay="0"/>
                                  </p:stCondLst>
                                  <p:childTnLst>
                                    <p:set>
                                      <p:cBhvr>
                                        <p:cTn id="152" dur="1" fill="hold">
                                          <p:stCondLst>
                                            <p:cond delay="0"/>
                                          </p:stCondLst>
                                        </p:cTn>
                                        <p:tgtEl>
                                          <p:spTgt spid="108"/>
                                        </p:tgtEl>
                                        <p:attrNameLst>
                                          <p:attrName>style.visibility</p:attrName>
                                        </p:attrNameLst>
                                      </p:cBhvr>
                                      <p:to>
                                        <p:strVal val="visible"/>
                                      </p:to>
                                    </p:set>
                                    <p:anim calcmode="lin" valueType="num">
                                      <p:cBhvr>
                                        <p:cTn id="153" dur="1000" fill="hold"/>
                                        <p:tgtEl>
                                          <p:spTgt spid="108"/>
                                        </p:tgtEl>
                                        <p:attrNameLst>
                                          <p:attrName>ppt_w</p:attrName>
                                        </p:attrNameLst>
                                      </p:cBhvr>
                                      <p:tavLst>
                                        <p:tav tm="0">
                                          <p:val>
                                            <p:fltVal val="0"/>
                                          </p:val>
                                        </p:tav>
                                        <p:tav tm="100000">
                                          <p:val>
                                            <p:strVal val="#ppt_w"/>
                                          </p:val>
                                        </p:tav>
                                      </p:tavLst>
                                    </p:anim>
                                    <p:anim calcmode="lin" valueType="num">
                                      <p:cBhvr>
                                        <p:cTn id="154" dur="1000" fill="hold"/>
                                        <p:tgtEl>
                                          <p:spTgt spid="108"/>
                                        </p:tgtEl>
                                        <p:attrNameLst>
                                          <p:attrName>ppt_h</p:attrName>
                                        </p:attrNameLst>
                                      </p:cBhvr>
                                      <p:tavLst>
                                        <p:tav tm="0">
                                          <p:val>
                                            <p:fltVal val="0"/>
                                          </p:val>
                                        </p:tav>
                                        <p:tav tm="100000">
                                          <p:val>
                                            <p:strVal val="#ppt_h"/>
                                          </p:val>
                                        </p:tav>
                                      </p:tavLst>
                                    </p:anim>
                                    <p:animEffect transition="in" filter="fade">
                                      <p:cBhvr>
                                        <p:cTn id="155" dur="1000"/>
                                        <p:tgtEl>
                                          <p:spTgt spid="108"/>
                                        </p:tgtEl>
                                      </p:cBhvr>
                                    </p:animEffect>
                                  </p:childTnLst>
                                </p:cTn>
                              </p:par>
                              <p:par>
                                <p:cTn id="156" presetID="53" presetClass="entr" presetSubtype="0" fill="hold" grpId="0" nodeType="withEffect">
                                  <p:stCondLst>
                                    <p:cond delay="0"/>
                                  </p:stCondLst>
                                  <p:childTnLst>
                                    <p:set>
                                      <p:cBhvr>
                                        <p:cTn id="157" dur="1" fill="hold">
                                          <p:stCondLst>
                                            <p:cond delay="0"/>
                                          </p:stCondLst>
                                        </p:cTn>
                                        <p:tgtEl>
                                          <p:spTgt spid="109"/>
                                        </p:tgtEl>
                                        <p:attrNameLst>
                                          <p:attrName>style.visibility</p:attrName>
                                        </p:attrNameLst>
                                      </p:cBhvr>
                                      <p:to>
                                        <p:strVal val="visible"/>
                                      </p:to>
                                    </p:set>
                                    <p:anim calcmode="lin" valueType="num">
                                      <p:cBhvr>
                                        <p:cTn id="158" dur="1000" fill="hold"/>
                                        <p:tgtEl>
                                          <p:spTgt spid="109"/>
                                        </p:tgtEl>
                                        <p:attrNameLst>
                                          <p:attrName>ppt_w</p:attrName>
                                        </p:attrNameLst>
                                      </p:cBhvr>
                                      <p:tavLst>
                                        <p:tav tm="0">
                                          <p:val>
                                            <p:fltVal val="0"/>
                                          </p:val>
                                        </p:tav>
                                        <p:tav tm="100000">
                                          <p:val>
                                            <p:strVal val="#ppt_w"/>
                                          </p:val>
                                        </p:tav>
                                      </p:tavLst>
                                    </p:anim>
                                    <p:anim calcmode="lin" valueType="num">
                                      <p:cBhvr>
                                        <p:cTn id="159" dur="1000" fill="hold"/>
                                        <p:tgtEl>
                                          <p:spTgt spid="109"/>
                                        </p:tgtEl>
                                        <p:attrNameLst>
                                          <p:attrName>ppt_h</p:attrName>
                                        </p:attrNameLst>
                                      </p:cBhvr>
                                      <p:tavLst>
                                        <p:tav tm="0">
                                          <p:val>
                                            <p:fltVal val="0"/>
                                          </p:val>
                                        </p:tav>
                                        <p:tav tm="100000">
                                          <p:val>
                                            <p:strVal val="#ppt_h"/>
                                          </p:val>
                                        </p:tav>
                                      </p:tavLst>
                                    </p:anim>
                                    <p:animEffect transition="in" filter="fade">
                                      <p:cBhvr>
                                        <p:cTn id="160" dur="1000"/>
                                        <p:tgtEl>
                                          <p:spTgt spid="109"/>
                                        </p:tgtEl>
                                      </p:cBhvr>
                                    </p:animEffect>
                                  </p:childTnLst>
                                </p:cTn>
                              </p:par>
                              <p:par>
                                <p:cTn id="161" presetID="53" presetClass="entr" presetSubtype="0" fill="hold" grpId="0" nodeType="withEffect">
                                  <p:stCondLst>
                                    <p:cond delay="0"/>
                                  </p:stCondLst>
                                  <p:childTnLst>
                                    <p:set>
                                      <p:cBhvr>
                                        <p:cTn id="162" dur="1" fill="hold">
                                          <p:stCondLst>
                                            <p:cond delay="0"/>
                                          </p:stCondLst>
                                        </p:cTn>
                                        <p:tgtEl>
                                          <p:spTgt spid="110"/>
                                        </p:tgtEl>
                                        <p:attrNameLst>
                                          <p:attrName>style.visibility</p:attrName>
                                        </p:attrNameLst>
                                      </p:cBhvr>
                                      <p:to>
                                        <p:strVal val="visible"/>
                                      </p:to>
                                    </p:set>
                                    <p:anim calcmode="lin" valueType="num">
                                      <p:cBhvr>
                                        <p:cTn id="163" dur="1000" fill="hold"/>
                                        <p:tgtEl>
                                          <p:spTgt spid="110"/>
                                        </p:tgtEl>
                                        <p:attrNameLst>
                                          <p:attrName>ppt_w</p:attrName>
                                        </p:attrNameLst>
                                      </p:cBhvr>
                                      <p:tavLst>
                                        <p:tav tm="0">
                                          <p:val>
                                            <p:fltVal val="0"/>
                                          </p:val>
                                        </p:tav>
                                        <p:tav tm="100000">
                                          <p:val>
                                            <p:strVal val="#ppt_w"/>
                                          </p:val>
                                        </p:tav>
                                      </p:tavLst>
                                    </p:anim>
                                    <p:anim calcmode="lin" valueType="num">
                                      <p:cBhvr>
                                        <p:cTn id="164" dur="1000" fill="hold"/>
                                        <p:tgtEl>
                                          <p:spTgt spid="110"/>
                                        </p:tgtEl>
                                        <p:attrNameLst>
                                          <p:attrName>ppt_h</p:attrName>
                                        </p:attrNameLst>
                                      </p:cBhvr>
                                      <p:tavLst>
                                        <p:tav tm="0">
                                          <p:val>
                                            <p:fltVal val="0"/>
                                          </p:val>
                                        </p:tav>
                                        <p:tav tm="100000">
                                          <p:val>
                                            <p:strVal val="#ppt_h"/>
                                          </p:val>
                                        </p:tav>
                                      </p:tavLst>
                                    </p:anim>
                                    <p:animEffect transition="in" filter="fade">
                                      <p:cBhvr>
                                        <p:cTn id="165" dur="1000"/>
                                        <p:tgtEl>
                                          <p:spTgt spid="110"/>
                                        </p:tgtEl>
                                      </p:cBhvr>
                                    </p:animEffect>
                                  </p:childTnLst>
                                </p:cTn>
                              </p:par>
                              <p:par>
                                <p:cTn id="166" presetID="53" presetClass="entr" presetSubtype="0" fill="hold" grpId="0" nodeType="withEffect">
                                  <p:stCondLst>
                                    <p:cond delay="0"/>
                                  </p:stCondLst>
                                  <p:childTnLst>
                                    <p:set>
                                      <p:cBhvr>
                                        <p:cTn id="167" dur="1" fill="hold">
                                          <p:stCondLst>
                                            <p:cond delay="0"/>
                                          </p:stCondLst>
                                        </p:cTn>
                                        <p:tgtEl>
                                          <p:spTgt spid="111"/>
                                        </p:tgtEl>
                                        <p:attrNameLst>
                                          <p:attrName>style.visibility</p:attrName>
                                        </p:attrNameLst>
                                      </p:cBhvr>
                                      <p:to>
                                        <p:strVal val="visible"/>
                                      </p:to>
                                    </p:set>
                                    <p:anim calcmode="lin" valueType="num">
                                      <p:cBhvr>
                                        <p:cTn id="168" dur="1000" fill="hold"/>
                                        <p:tgtEl>
                                          <p:spTgt spid="111"/>
                                        </p:tgtEl>
                                        <p:attrNameLst>
                                          <p:attrName>ppt_w</p:attrName>
                                        </p:attrNameLst>
                                      </p:cBhvr>
                                      <p:tavLst>
                                        <p:tav tm="0">
                                          <p:val>
                                            <p:fltVal val="0"/>
                                          </p:val>
                                        </p:tav>
                                        <p:tav tm="100000">
                                          <p:val>
                                            <p:strVal val="#ppt_w"/>
                                          </p:val>
                                        </p:tav>
                                      </p:tavLst>
                                    </p:anim>
                                    <p:anim calcmode="lin" valueType="num">
                                      <p:cBhvr>
                                        <p:cTn id="169" dur="1000" fill="hold"/>
                                        <p:tgtEl>
                                          <p:spTgt spid="111"/>
                                        </p:tgtEl>
                                        <p:attrNameLst>
                                          <p:attrName>ppt_h</p:attrName>
                                        </p:attrNameLst>
                                      </p:cBhvr>
                                      <p:tavLst>
                                        <p:tav tm="0">
                                          <p:val>
                                            <p:fltVal val="0"/>
                                          </p:val>
                                        </p:tav>
                                        <p:tav tm="100000">
                                          <p:val>
                                            <p:strVal val="#ppt_h"/>
                                          </p:val>
                                        </p:tav>
                                      </p:tavLst>
                                    </p:anim>
                                    <p:animEffect transition="in" filter="fade">
                                      <p:cBhvr>
                                        <p:cTn id="170" dur="1000"/>
                                        <p:tgtEl>
                                          <p:spTgt spid="111"/>
                                        </p:tgtEl>
                                      </p:cBhvr>
                                    </p:animEffect>
                                  </p:childTnLst>
                                </p:cTn>
                              </p:par>
                              <p:par>
                                <p:cTn id="171" presetID="53" presetClass="entr" presetSubtype="0" fill="hold" grpId="0" nodeType="withEffect">
                                  <p:stCondLst>
                                    <p:cond delay="0"/>
                                  </p:stCondLst>
                                  <p:childTnLst>
                                    <p:set>
                                      <p:cBhvr>
                                        <p:cTn id="172" dur="1" fill="hold">
                                          <p:stCondLst>
                                            <p:cond delay="0"/>
                                          </p:stCondLst>
                                        </p:cTn>
                                        <p:tgtEl>
                                          <p:spTgt spid="112"/>
                                        </p:tgtEl>
                                        <p:attrNameLst>
                                          <p:attrName>style.visibility</p:attrName>
                                        </p:attrNameLst>
                                      </p:cBhvr>
                                      <p:to>
                                        <p:strVal val="visible"/>
                                      </p:to>
                                    </p:set>
                                    <p:anim calcmode="lin" valueType="num">
                                      <p:cBhvr>
                                        <p:cTn id="173" dur="1000" fill="hold"/>
                                        <p:tgtEl>
                                          <p:spTgt spid="112"/>
                                        </p:tgtEl>
                                        <p:attrNameLst>
                                          <p:attrName>ppt_w</p:attrName>
                                        </p:attrNameLst>
                                      </p:cBhvr>
                                      <p:tavLst>
                                        <p:tav tm="0">
                                          <p:val>
                                            <p:fltVal val="0"/>
                                          </p:val>
                                        </p:tav>
                                        <p:tav tm="100000">
                                          <p:val>
                                            <p:strVal val="#ppt_w"/>
                                          </p:val>
                                        </p:tav>
                                      </p:tavLst>
                                    </p:anim>
                                    <p:anim calcmode="lin" valueType="num">
                                      <p:cBhvr>
                                        <p:cTn id="174" dur="1000" fill="hold"/>
                                        <p:tgtEl>
                                          <p:spTgt spid="112"/>
                                        </p:tgtEl>
                                        <p:attrNameLst>
                                          <p:attrName>ppt_h</p:attrName>
                                        </p:attrNameLst>
                                      </p:cBhvr>
                                      <p:tavLst>
                                        <p:tav tm="0">
                                          <p:val>
                                            <p:fltVal val="0"/>
                                          </p:val>
                                        </p:tav>
                                        <p:tav tm="100000">
                                          <p:val>
                                            <p:strVal val="#ppt_h"/>
                                          </p:val>
                                        </p:tav>
                                      </p:tavLst>
                                    </p:anim>
                                    <p:animEffect transition="in" filter="fade">
                                      <p:cBhvr>
                                        <p:cTn id="175" dur="1000"/>
                                        <p:tgtEl>
                                          <p:spTgt spid="112"/>
                                        </p:tgtEl>
                                      </p:cBhvr>
                                    </p:animEffect>
                                  </p:childTnLst>
                                </p:cTn>
                              </p:par>
                              <p:par>
                                <p:cTn id="176" presetID="53" presetClass="entr" presetSubtype="0" fill="hold" grpId="0" nodeType="withEffect">
                                  <p:stCondLst>
                                    <p:cond delay="0"/>
                                  </p:stCondLst>
                                  <p:childTnLst>
                                    <p:set>
                                      <p:cBhvr>
                                        <p:cTn id="177" dur="1" fill="hold">
                                          <p:stCondLst>
                                            <p:cond delay="0"/>
                                          </p:stCondLst>
                                        </p:cTn>
                                        <p:tgtEl>
                                          <p:spTgt spid="113"/>
                                        </p:tgtEl>
                                        <p:attrNameLst>
                                          <p:attrName>style.visibility</p:attrName>
                                        </p:attrNameLst>
                                      </p:cBhvr>
                                      <p:to>
                                        <p:strVal val="visible"/>
                                      </p:to>
                                    </p:set>
                                    <p:anim calcmode="lin" valueType="num">
                                      <p:cBhvr>
                                        <p:cTn id="178" dur="1000" fill="hold"/>
                                        <p:tgtEl>
                                          <p:spTgt spid="113"/>
                                        </p:tgtEl>
                                        <p:attrNameLst>
                                          <p:attrName>ppt_w</p:attrName>
                                        </p:attrNameLst>
                                      </p:cBhvr>
                                      <p:tavLst>
                                        <p:tav tm="0">
                                          <p:val>
                                            <p:fltVal val="0"/>
                                          </p:val>
                                        </p:tav>
                                        <p:tav tm="100000">
                                          <p:val>
                                            <p:strVal val="#ppt_w"/>
                                          </p:val>
                                        </p:tav>
                                      </p:tavLst>
                                    </p:anim>
                                    <p:anim calcmode="lin" valueType="num">
                                      <p:cBhvr>
                                        <p:cTn id="179" dur="1000" fill="hold"/>
                                        <p:tgtEl>
                                          <p:spTgt spid="113"/>
                                        </p:tgtEl>
                                        <p:attrNameLst>
                                          <p:attrName>ppt_h</p:attrName>
                                        </p:attrNameLst>
                                      </p:cBhvr>
                                      <p:tavLst>
                                        <p:tav tm="0">
                                          <p:val>
                                            <p:fltVal val="0"/>
                                          </p:val>
                                        </p:tav>
                                        <p:tav tm="100000">
                                          <p:val>
                                            <p:strVal val="#ppt_h"/>
                                          </p:val>
                                        </p:tav>
                                      </p:tavLst>
                                    </p:anim>
                                    <p:animEffect transition="in" filter="fade">
                                      <p:cBhvr>
                                        <p:cTn id="180" dur="1000"/>
                                        <p:tgtEl>
                                          <p:spTgt spid="113"/>
                                        </p:tgtEl>
                                      </p:cBhvr>
                                    </p:animEffect>
                                  </p:childTnLst>
                                </p:cTn>
                              </p:par>
                              <p:par>
                                <p:cTn id="181" presetID="53" presetClass="entr" presetSubtype="0" fill="hold" grpId="0" nodeType="withEffect">
                                  <p:stCondLst>
                                    <p:cond delay="0"/>
                                  </p:stCondLst>
                                  <p:childTnLst>
                                    <p:set>
                                      <p:cBhvr>
                                        <p:cTn id="182" dur="1" fill="hold">
                                          <p:stCondLst>
                                            <p:cond delay="0"/>
                                          </p:stCondLst>
                                        </p:cTn>
                                        <p:tgtEl>
                                          <p:spTgt spid="114"/>
                                        </p:tgtEl>
                                        <p:attrNameLst>
                                          <p:attrName>style.visibility</p:attrName>
                                        </p:attrNameLst>
                                      </p:cBhvr>
                                      <p:to>
                                        <p:strVal val="visible"/>
                                      </p:to>
                                    </p:set>
                                    <p:anim calcmode="lin" valueType="num">
                                      <p:cBhvr>
                                        <p:cTn id="183" dur="1000" fill="hold"/>
                                        <p:tgtEl>
                                          <p:spTgt spid="114"/>
                                        </p:tgtEl>
                                        <p:attrNameLst>
                                          <p:attrName>ppt_w</p:attrName>
                                        </p:attrNameLst>
                                      </p:cBhvr>
                                      <p:tavLst>
                                        <p:tav tm="0">
                                          <p:val>
                                            <p:fltVal val="0"/>
                                          </p:val>
                                        </p:tav>
                                        <p:tav tm="100000">
                                          <p:val>
                                            <p:strVal val="#ppt_w"/>
                                          </p:val>
                                        </p:tav>
                                      </p:tavLst>
                                    </p:anim>
                                    <p:anim calcmode="lin" valueType="num">
                                      <p:cBhvr>
                                        <p:cTn id="184" dur="1000" fill="hold"/>
                                        <p:tgtEl>
                                          <p:spTgt spid="114"/>
                                        </p:tgtEl>
                                        <p:attrNameLst>
                                          <p:attrName>ppt_h</p:attrName>
                                        </p:attrNameLst>
                                      </p:cBhvr>
                                      <p:tavLst>
                                        <p:tav tm="0">
                                          <p:val>
                                            <p:fltVal val="0"/>
                                          </p:val>
                                        </p:tav>
                                        <p:tav tm="100000">
                                          <p:val>
                                            <p:strVal val="#ppt_h"/>
                                          </p:val>
                                        </p:tav>
                                      </p:tavLst>
                                    </p:anim>
                                    <p:animEffect transition="in" filter="fade">
                                      <p:cBhvr>
                                        <p:cTn id="185" dur="1000"/>
                                        <p:tgtEl>
                                          <p:spTgt spid="114"/>
                                        </p:tgtEl>
                                      </p:cBhvr>
                                    </p:animEffect>
                                  </p:childTnLst>
                                </p:cTn>
                              </p:par>
                            </p:childTnLst>
                          </p:cTn>
                        </p:par>
                        <p:par>
                          <p:cTn id="186" fill="hold" nodeType="afterGroup">
                            <p:stCondLst>
                              <p:cond delay="11500"/>
                            </p:stCondLst>
                            <p:childTnLst>
                              <p:par>
                                <p:cTn id="187" presetID="17" presetClass="entr" presetSubtype="10" fill="hold" nodeType="afterEffect">
                                  <p:stCondLst>
                                    <p:cond delay="4000"/>
                                  </p:stCondLst>
                                  <p:childTnLst>
                                    <p:set>
                                      <p:cBhvr>
                                        <p:cTn id="188" dur="1" fill="hold">
                                          <p:stCondLst>
                                            <p:cond delay="0"/>
                                          </p:stCondLst>
                                        </p:cTn>
                                        <p:tgtEl>
                                          <p:spTgt spid="115"/>
                                        </p:tgtEl>
                                        <p:attrNameLst>
                                          <p:attrName>style.visibility</p:attrName>
                                        </p:attrNameLst>
                                      </p:cBhvr>
                                      <p:to>
                                        <p:strVal val="visible"/>
                                      </p:to>
                                    </p:set>
                                    <p:anim calcmode="lin" valueType="num">
                                      <p:cBhvr>
                                        <p:cTn id="189" dur="1000" fill="hold"/>
                                        <p:tgtEl>
                                          <p:spTgt spid="115"/>
                                        </p:tgtEl>
                                        <p:attrNameLst>
                                          <p:attrName>ppt_w</p:attrName>
                                        </p:attrNameLst>
                                      </p:cBhvr>
                                      <p:tavLst>
                                        <p:tav tm="0">
                                          <p:val>
                                            <p:fltVal val="0"/>
                                          </p:val>
                                        </p:tav>
                                        <p:tav tm="100000">
                                          <p:val>
                                            <p:strVal val="#ppt_w"/>
                                          </p:val>
                                        </p:tav>
                                      </p:tavLst>
                                    </p:anim>
                                    <p:anim calcmode="lin" valueType="num">
                                      <p:cBhvr>
                                        <p:cTn id="190" dur="1000" fill="hold"/>
                                        <p:tgtEl>
                                          <p:spTgt spid="115"/>
                                        </p:tgtEl>
                                        <p:attrNameLst>
                                          <p:attrName>ppt_h</p:attrName>
                                        </p:attrNameLst>
                                      </p:cBhvr>
                                      <p:tavLst>
                                        <p:tav tm="0">
                                          <p:val>
                                            <p:strVal val="#ppt_h"/>
                                          </p:val>
                                        </p:tav>
                                        <p:tav tm="100000">
                                          <p:val>
                                            <p:strVal val="#ppt_h"/>
                                          </p:val>
                                        </p:tav>
                                      </p:tavLst>
                                    </p:anim>
                                  </p:childTnLst>
                                </p:cTn>
                              </p:par>
                            </p:childTnLst>
                          </p:cTn>
                        </p:par>
                        <p:par>
                          <p:cTn id="191" fill="hold" nodeType="afterGroup">
                            <p:stCondLst>
                              <p:cond delay="16500"/>
                            </p:stCondLst>
                            <p:childTnLst>
                              <p:par>
                                <p:cTn id="192" presetID="53" presetClass="entr" presetSubtype="0" fill="hold" grpId="0" nodeType="afterEffect">
                                  <p:stCondLst>
                                    <p:cond delay="0"/>
                                  </p:stCondLst>
                                  <p:childTnLst>
                                    <p:set>
                                      <p:cBhvr>
                                        <p:cTn id="193" dur="1" fill="hold">
                                          <p:stCondLst>
                                            <p:cond delay="0"/>
                                          </p:stCondLst>
                                        </p:cTn>
                                        <p:tgtEl>
                                          <p:spTgt spid="116"/>
                                        </p:tgtEl>
                                        <p:attrNameLst>
                                          <p:attrName>style.visibility</p:attrName>
                                        </p:attrNameLst>
                                      </p:cBhvr>
                                      <p:to>
                                        <p:strVal val="visible"/>
                                      </p:to>
                                    </p:set>
                                    <p:anim calcmode="lin" valueType="num">
                                      <p:cBhvr>
                                        <p:cTn id="194" dur="1000" fill="hold"/>
                                        <p:tgtEl>
                                          <p:spTgt spid="116"/>
                                        </p:tgtEl>
                                        <p:attrNameLst>
                                          <p:attrName>ppt_w</p:attrName>
                                        </p:attrNameLst>
                                      </p:cBhvr>
                                      <p:tavLst>
                                        <p:tav tm="0">
                                          <p:val>
                                            <p:fltVal val="0"/>
                                          </p:val>
                                        </p:tav>
                                        <p:tav tm="100000">
                                          <p:val>
                                            <p:strVal val="#ppt_w"/>
                                          </p:val>
                                        </p:tav>
                                      </p:tavLst>
                                    </p:anim>
                                    <p:anim calcmode="lin" valueType="num">
                                      <p:cBhvr>
                                        <p:cTn id="195" dur="1000" fill="hold"/>
                                        <p:tgtEl>
                                          <p:spTgt spid="116"/>
                                        </p:tgtEl>
                                        <p:attrNameLst>
                                          <p:attrName>ppt_h</p:attrName>
                                        </p:attrNameLst>
                                      </p:cBhvr>
                                      <p:tavLst>
                                        <p:tav tm="0">
                                          <p:val>
                                            <p:fltVal val="0"/>
                                          </p:val>
                                        </p:tav>
                                        <p:tav tm="100000">
                                          <p:val>
                                            <p:strVal val="#ppt_h"/>
                                          </p:val>
                                        </p:tav>
                                      </p:tavLst>
                                    </p:anim>
                                    <p:animEffect transition="in" filter="fade">
                                      <p:cBhvr>
                                        <p:cTn id="196" dur="1000"/>
                                        <p:tgtEl>
                                          <p:spTgt spid="116"/>
                                        </p:tgtEl>
                                      </p:cBhvr>
                                    </p:animEffect>
                                  </p:childTnLst>
                                </p:cTn>
                              </p:par>
                            </p:childTnLst>
                          </p:cTn>
                        </p:par>
                        <p:par>
                          <p:cTn id="197" fill="hold" nodeType="afterGroup">
                            <p:stCondLst>
                              <p:cond delay="17500"/>
                            </p:stCondLst>
                            <p:childTnLst>
                              <p:par>
                                <p:cTn id="198" presetID="53" presetClass="entr" presetSubtype="0" fill="hold" grpId="0" nodeType="afterEffect">
                                  <p:stCondLst>
                                    <p:cond delay="0"/>
                                  </p:stCondLst>
                                  <p:childTnLst>
                                    <p:set>
                                      <p:cBhvr>
                                        <p:cTn id="199" dur="1" fill="hold">
                                          <p:stCondLst>
                                            <p:cond delay="0"/>
                                          </p:stCondLst>
                                        </p:cTn>
                                        <p:tgtEl>
                                          <p:spTgt spid="117"/>
                                        </p:tgtEl>
                                        <p:attrNameLst>
                                          <p:attrName>style.visibility</p:attrName>
                                        </p:attrNameLst>
                                      </p:cBhvr>
                                      <p:to>
                                        <p:strVal val="visible"/>
                                      </p:to>
                                    </p:set>
                                    <p:anim calcmode="lin" valueType="num">
                                      <p:cBhvr>
                                        <p:cTn id="200" dur="1000" fill="hold"/>
                                        <p:tgtEl>
                                          <p:spTgt spid="117"/>
                                        </p:tgtEl>
                                        <p:attrNameLst>
                                          <p:attrName>ppt_w</p:attrName>
                                        </p:attrNameLst>
                                      </p:cBhvr>
                                      <p:tavLst>
                                        <p:tav tm="0">
                                          <p:val>
                                            <p:fltVal val="0"/>
                                          </p:val>
                                        </p:tav>
                                        <p:tav tm="100000">
                                          <p:val>
                                            <p:strVal val="#ppt_w"/>
                                          </p:val>
                                        </p:tav>
                                      </p:tavLst>
                                    </p:anim>
                                    <p:anim calcmode="lin" valueType="num">
                                      <p:cBhvr>
                                        <p:cTn id="201" dur="1000" fill="hold"/>
                                        <p:tgtEl>
                                          <p:spTgt spid="117"/>
                                        </p:tgtEl>
                                        <p:attrNameLst>
                                          <p:attrName>ppt_h</p:attrName>
                                        </p:attrNameLst>
                                      </p:cBhvr>
                                      <p:tavLst>
                                        <p:tav tm="0">
                                          <p:val>
                                            <p:fltVal val="0"/>
                                          </p:val>
                                        </p:tav>
                                        <p:tav tm="100000">
                                          <p:val>
                                            <p:strVal val="#ppt_h"/>
                                          </p:val>
                                        </p:tav>
                                      </p:tavLst>
                                    </p:anim>
                                    <p:animEffect transition="in" filter="fade">
                                      <p:cBhvr>
                                        <p:cTn id="202" dur="1000"/>
                                        <p:tgtEl>
                                          <p:spTgt spid="117"/>
                                        </p:tgtEl>
                                      </p:cBhvr>
                                    </p:animEffect>
                                  </p:childTnLst>
                                </p:cTn>
                              </p:par>
                              <p:par>
                                <p:cTn id="203" presetID="53" presetClass="entr" presetSubtype="0" fill="hold" grpId="0" nodeType="withEffect">
                                  <p:stCondLst>
                                    <p:cond delay="0"/>
                                  </p:stCondLst>
                                  <p:childTnLst>
                                    <p:set>
                                      <p:cBhvr>
                                        <p:cTn id="204" dur="1" fill="hold">
                                          <p:stCondLst>
                                            <p:cond delay="0"/>
                                          </p:stCondLst>
                                        </p:cTn>
                                        <p:tgtEl>
                                          <p:spTgt spid="118"/>
                                        </p:tgtEl>
                                        <p:attrNameLst>
                                          <p:attrName>style.visibility</p:attrName>
                                        </p:attrNameLst>
                                      </p:cBhvr>
                                      <p:to>
                                        <p:strVal val="visible"/>
                                      </p:to>
                                    </p:set>
                                    <p:anim calcmode="lin" valueType="num">
                                      <p:cBhvr>
                                        <p:cTn id="205" dur="1000" fill="hold"/>
                                        <p:tgtEl>
                                          <p:spTgt spid="118"/>
                                        </p:tgtEl>
                                        <p:attrNameLst>
                                          <p:attrName>ppt_w</p:attrName>
                                        </p:attrNameLst>
                                      </p:cBhvr>
                                      <p:tavLst>
                                        <p:tav tm="0">
                                          <p:val>
                                            <p:fltVal val="0"/>
                                          </p:val>
                                        </p:tav>
                                        <p:tav tm="100000">
                                          <p:val>
                                            <p:strVal val="#ppt_w"/>
                                          </p:val>
                                        </p:tav>
                                      </p:tavLst>
                                    </p:anim>
                                    <p:anim calcmode="lin" valueType="num">
                                      <p:cBhvr>
                                        <p:cTn id="206" dur="1000" fill="hold"/>
                                        <p:tgtEl>
                                          <p:spTgt spid="118"/>
                                        </p:tgtEl>
                                        <p:attrNameLst>
                                          <p:attrName>ppt_h</p:attrName>
                                        </p:attrNameLst>
                                      </p:cBhvr>
                                      <p:tavLst>
                                        <p:tav tm="0">
                                          <p:val>
                                            <p:fltVal val="0"/>
                                          </p:val>
                                        </p:tav>
                                        <p:tav tm="100000">
                                          <p:val>
                                            <p:strVal val="#ppt_h"/>
                                          </p:val>
                                        </p:tav>
                                      </p:tavLst>
                                    </p:anim>
                                    <p:animEffect transition="in" filter="fade">
                                      <p:cBhvr>
                                        <p:cTn id="207" dur="1000"/>
                                        <p:tgtEl>
                                          <p:spTgt spid="118"/>
                                        </p:tgtEl>
                                      </p:cBhvr>
                                    </p:animEffect>
                                  </p:childTnLst>
                                </p:cTn>
                              </p:par>
                              <p:par>
                                <p:cTn id="208" presetID="53" presetClass="entr" presetSubtype="0" fill="hold" grpId="0" nodeType="withEffect">
                                  <p:stCondLst>
                                    <p:cond delay="0"/>
                                  </p:stCondLst>
                                  <p:childTnLst>
                                    <p:set>
                                      <p:cBhvr>
                                        <p:cTn id="209" dur="1" fill="hold">
                                          <p:stCondLst>
                                            <p:cond delay="0"/>
                                          </p:stCondLst>
                                        </p:cTn>
                                        <p:tgtEl>
                                          <p:spTgt spid="119"/>
                                        </p:tgtEl>
                                        <p:attrNameLst>
                                          <p:attrName>style.visibility</p:attrName>
                                        </p:attrNameLst>
                                      </p:cBhvr>
                                      <p:to>
                                        <p:strVal val="visible"/>
                                      </p:to>
                                    </p:set>
                                    <p:anim calcmode="lin" valueType="num">
                                      <p:cBhvr>
                                        <p:cTn id="210" dur="1000" fill="hold"/>
                                        <p:tgtEl>
                                          <p:spTgt spid="119"/>
                                        </p:tgtEl>
                                        <p:attrNameLst>
                                          <p:attrName>ppt_w</p:attrName>
                                        </p:attrNameLst>
                                      </p:cBhvr>
                                      <p:tavLst>
                                        <p:tav tm="0">
                                          <p:val>
                                            <p:fltVal val="0"/>
                                          </p:val>
                                        </p:tav>
                                        <p:tav tm="100000">
                                          <p:val>
                                            <p:strVal val="#ppt_w"/>
                                          </p:val>
                                        </p:tav>
                                      </p:tavLst>
                                    </p:anim>
                                    <p:anim calcmode="lin" valueType="num">
                                      <p:cBhvr>
                                        <p:cTn id="211" dur="1000" fill="hold"/>
                                        <p:tgtEl>
                                          <p:spTgt spid="119"/>
                                        </p:tgtEl>
                                        <p:attrNameLst>
                                          <p:attrName>ppt_h</p:attrName>
                                        </p:attrNameLst>
                                      </p:cBhvr>
                                      <p:tavLst>
                                        <p:tav tm="0">
                                          <p:val>
                                            <p:fltVal val="0"/>
                                          </p:val>
                                        </p:tav>
                                        <p:tav tm="100000">
                                          <p:val>
                                            <p:strVal val="#ppt_h"/>
                                          </p:val>
                                        </p:tav>
                                      </p:tavLst>
                                    </p:anim>
                                    <p:animEffect transition="in" filter="fade">
                                      <p:cBhvr>
                                        <p:cTn id="212" dur="1000"/>
                                        <p:tgtEl>
                                          <p:spTgt spid="119"/>
                                        </p:tgtEl>
                                      </p:cBhvr>
                                    </p:animEffect>
                                  </p:childTnLst>
                                </p:cTn>
                              </p:par>
                              <p:par>
                                <p:cTn id="213" presetID="53" presetClass="entr" presetSubtype="0" fill="hold" grpId="0" nodeType="withEffect">
                                  <p:stCondLst>
                                    <p:cond delay="0"/>
                                  </p:stCondLst>
                                  <p:childTnLst>
                                    <p:set>
                                      <p:cBhvr>
                                        <p:cTn id="214" dur="1" fill="hold">
                                          <p:stCondLst>
                                            <p:cond delay="0"/>
                                          </p:stCondLst>
                                        </p:cTn>
                                        <p:tgtEl>
                                          <p:spTgt spid="120"/>
                                        </p:tgtEl>
                                        <p:attrNameLst>
                                          <p:attrName>style.visibility</p:attrName>
                                        </p:attrNameLst>
                                      </p:cBhvr>
                                      <p:to>
                                        <p:strVal val="visible"/>
                                      </p:to>
                                    </p:set>
                                    <p:anim calcmode="lin" valueType="num">
                                      <p:cBhvr>
                                        <p:cTn id="215" dur="1000" fill="hold"/>
                                        <p:tgtEl>
                                          <p:spTgt spid="120"/>
                                        </p:tgtEl>
                                        <p:attrNameLst>
                                          <p:attrName>ppt_w</p:attrName>
                                        </p:attrNameLst>
                                      </p:cBhvr>
                                      <p:tavLst>
                                        <p:tav tm="0">
                                          <p:val>
                                            <p:fltVal val="0"/>
                                          </p:val>
                                        </p:tav>
                                        <p:tav tm="100000">
                                          <p:val>
                                            <p:strVal val="#ppt_w"/>
                                          </p:val>
                                        </p:tav>
                                      </p:tavLst>
                                    </p:anim>
                                    <p:anim calcmode="lin" valueType="num">
                                      <p:cBhvr>
                                        <p:cTn id="216" dur="1000" fill="hold"/>
                                        <p:tgtEl>
                                          <p:spTgt spid="120"/>
                                        </p:tgtEl>
                                        <p:attrNameLst>
                                          <p:attrName>ppt_h</p:attrName>
                                        </p:attrNameLst>
                                      </p:cBhvr>
                                      <p:tavLst>
                                        <p:tav tm="0">
                                          <p:val>
                                            <p:fltVal val="0"/>
                                          </p:val>
                                        </p:tav>
                                        <p:tav tm="100000">
                                          <p:val>
                                            <p:strVal val="#ppt_h"/>
                                          </p:val>
                                        </p:tav>
                                      </p:tavLst>
                                    </p:anim>
                                    <p:animEffect transition="in" filter="fade">
                                      <p:cBhvr>
                                        <p:cTn id="217" dur="1000"/>
                                        <p:tgtEl>
                                          <p:spTgt spid="120"/>
                                        </p:tgtEl>
                                      </p:cBhvr>
                                    </p:animEffect>
                                  </p:childTnLst>
                                </p:cTn>
                              </p:par>
                              <p:par>
                                <p:cTn id="218" presetID="53" presetClass="entr" presetSubtype="0" fill="hold" grpId="0" nodeType="withEffect">
                                  <p:stCondLst>
                                    <p:cond delay="0"/>
                                  </p:stCondLst>
                                  <p:childTnLst>
                                    <p:set>
                                      <p:cBhvr>
                                        <p:cTn id="219" dur="1" fill="hold">
                                          <p:stCondLst>
                                            <p:cond delay="0"/>
                                          </p:stCondLst>
                                        </p:cTn>
                                        <p:tgtEl>
                                          <p:spTgt spid="121"/>
                                        </p:tgtEl>
                                        <p:attrNameLst>
                                          <p:attrName>style.visibility</p:attrName>
                                        </p:attrNameLst>
                                      </p:cBhvr>
                                      <p:to>
                                        <p:strVal val="visible"/>
                                      </p:to>
                                    </p:set>
                                    <p:anim calcmode="lin" valueType="num">
                                      <p:cBhvr>
                                        <p:cTn id="220" dur="1000" fill="hold"/>
                                        <p:tgtEl>
                                          <p:spTgt spid="121"/>
                                        </p:tgtEl>
                                        <p:attrNameLst>
                                          <p:attrName>ppt_w</p:attrName>
                                        </p:attrNameLst>
                                      </p:cBhvr>
                                      <p:tavLst>
                                        <p:tav tm="0">
                                          <p:val>
                                            <p:fltVal val="0"/>
                                          </p:val>
                                        </p:tav>
                                        <p:tav tm="100000">
                                          <p:val>
                                            <p:strVal val="#ppt_w"/>
                                          </p:val>
                                        </p:tav>
                                      </p:tavLst>
                                    </p:anim>
                                    <p:anim calcmode="lin" valueType="num">
                                      <p:cBhvr>
                                        <p:cTn id="221" dur="1000" fill="hold"/>
                                        <p:tgtEl>
                                          <p:spTgt spid="121"/>
                                        </p:tgtEl>
                                        <p:attrNameLst>
                                          <p:attrName>ppt_h</p:attrName>
                                        </p:attrNameLst>
                                      </p:cBhvr>
                                      <p:tavLst>
                                        <p:tav tm="0">
                                          <p:val>
                                            <p:fltVal val="0"/>
                                          </p:val>
                                        </p:tav>
                                        <p:tav tm="100000">
                                          <p:val>
                                            <p:strVal val="#ppt_h"/>
                                          </p:val>
                                        </p:tav>
                                      </p:tavLst>
                                    </p:anim>
                                    <p:animEffect transition="in" filter="fade">
                                      <p:cBhvr>
                                        <p:cTn id="222" dur="1000"/>
                                        <p:tgtEl>
                                          <p:spTgt spid="121"/>
                                        </p:tgtEl>
                                      </p:cBhvr>
                                    </p:animEffect>
                                  </p:childTnLst>
                                </p:cTn>
                              </p:par>
                              <p:par>
                                <p:cTn id="223" presetID="53" presetClass="entr" presetSubtype="0" fill="hold" grpId="0" nodeType="withEffect">
                                  <p:stCondLst>
                                    <p:cond delay="0"/>
                                  </p:stCondLst>
                                  <p:childTnLst>
                                    <p:set>
                                      <p:cBhvr>
                                        <p:cTn id="224" dur="1" fill="hold">
                                          <p:stCondLst>
                                            <p:cond delay="0"/>
                                          </p:stCondLst>
                                        </p:cTn>
                                        <p:tgtEl>
                                          <p:spTgt spid="122"/>
                                        </p:tgtEl>
                                        <p:attrNameLst>
                                          <p:attrName>style.visibility</p:attrName>
                                        </p:attrNameLst>
                                      </p:cBhvr>
                                      <p:to>
                                        <p:strVal val="visible"/>
                                      </p:to>
                                    </p:set>
                                    <p:anim calcmode="lin" valueType="num">
                                      <p:cBhvr>
                                        <p:cTn id="225" dur="1000" fill="hold"/>
                                        <p:tgtEl>
                                          <p:spTgt spid="122"/>
                                        </p:tgtEl>
                                        <p:attrNameLst>
                                          <p:attrName>ppt_w</p:attrName>
                                        </p:attrNameLst>
                                      </p:cBhvr>
                                      <p:tavLst>
                                        <p:tav tm="0">
                                          <p:val>
                                            <p:fltVal val="0"/>
                                          </p:val>
                                        </p:tav>
                                        <p:tav tm="100000">
                                          <p:val>
                                            <p:strVal val="#ppt_w"/>
                                          </p:val>
                                        </p:tav>
                                      </p:tavLst>
                                    </p:anim>
                                    <p:anim calcmode="lin" valueType="num">
                                      <p:cBhvr>
                                        <p:cTn id="226" dur="1000" fill="hold"/>
                                        <p:tgtEl>
                                          <p:spTgt spid="122"/>
                                        </p:tgtEl>
                                        <p:attrNameLst>
                                          <p:attrName>ppt_h</p:attrName>
                                        </p:attrNameLst>
                                      </p:cBhvr>
                                      <p:tavLst>
                                        <p:tav tm="0">
                                          <p:val>
                                            <p:fltVal val="0"/>
                                          </p:val>
                                        </p:tav>
                                        <p:tav tm="100000">
                                          <p:val>
                                            <p:strVal val="#ppt_h"/>
                                          </p:val>
                                        </p:tav>
                                      </p:tavLst>
                                    </p:anim>
                                    <p:animEffect transition="in" filter="fade">
                                      <p:cBhvr>
                                        <p:cTn id="227" dur="1000"/>
                                        <p:tgtEl>
                                          <p:spTgt spid="122"/>
                                        </p:tgtEl>
                                      </p:cBhvr>
                                    </p:animEffect>
                                  </p:childTnLst>
                                </p:cTn>
                              </p:par>
                              <p:par>
                                <p:cTn id="228" presetID="53" presetClass="entr" presetSubtype="0" fill="hold" grpId="0" nodeType="withEffect">
                                  <p:stCondLst>
                                    <p:cond delay="0"/>
                                  </p:stCondLst>
                                  <p:childTnLst>
                                    <p:set>
                                      <p:cBhvr>
                                        <p:cTn id="229" dur="1" fill="hold">
                                          <p:stCondLst>
                                            <p:cond delay="0"/>
                                          </p:stCondLst>
                                        </p:cTn>
                                        <p:tgtEl>
                                          <p:spTgt spid="123"/>
                                        </p:tgtEl>
                                        <p:attrNameLst>
                                          <p:attrName>style.visibility</p:attrName>
                                        </p:attrNameLst>
                                      </p:cBhvr>
                                      <p:to>
                                        <p:strVal val="visible"/>
                                      </p:to>
                                    </p:set>
                                    <p:anim calcmode="lin" valueType="num">
                                      <p:cBhvr>
                                        <p:cTn id="230" dur="1000" fill="hold"/>
                                        <p:tgtEl>
                                          <p:spTgt spid="123"/>
                                        </p:tgtEl>
                                        <p:attrNameLst>
                                          <p:attrName>ppt_w</p:attrName>
                                        </p:attrNameLst>
                                      </p:cBhvr>
                                      <p:tavLst>
                                        <p:tav tm="0">
                                          <p:val>
                                            <p:fltVal val="0"/>
                                          </p:val>
                                        </p:tav>
                                        <p:tav tm="100000">
                                          <p:val>
                                            <p:strVal val="#ppt_w"/>
                                          </p:val>
                                        </p:tav>
                                      </p:tavLst>
                                    </p:anim>
                                    <p:anim calcmode="lin" valueType="num">
                                      <p:cBhvr>
                                        <p:cTn id="231" dur="1000" fill="hold"/>
                                        <p:tgtEl>
                                          <p:spTgt spid="123"/>
                                        </p:tgtEl>
                                        <p:attrNameLst>
                                          <p:attrName>ppt_h</p:attrName>
                                        </p:attrNameLst>
                                      </p:cBhvr>
                                      <p:tavLst>
                                        <p:tav tm="0">
                                          <p:val>
                                            <p:fltVal val="0"/>
                                          </p:val>
                                        </p:tav>
                                        <p:tav tm="100000">
                                          <p:val>
                                            <p:strVal val="#ppt_h"/>
                                          </p:val>
                                        </p:tav>
                                      </p:tavLst>
                                    </p:anim>
                                    <p:animEffect transition="in" filter="fade">
                                      <p:cBhvr>
                                        <p:cTn id="232" dur="1000"/>
                                        <p:tgtEl>
                                          <p:spTgt spid="123"/>
                                        </p:tgtEl>
                                      </p:cBhvr>
                                    </p:animEffect>
                                  </p:childTnLst>
                                </p:cTn>
                              </p:par>
                              <p:par>
                                <p:cTn id="233" presetID="53" presetClass="entr" presetSubtype="0" fill="hold" grpId="0" nodeType="withEffect">
                                  <p:stCondLst>
                                    <p:cond delay="0"/>
                                  </p:stCondLst>
                                  <p:childTnLst>
                                    <p:set>
                                      <p:cBhvr>
                                        <p:cTn id="234" dur="1" fill="hold">
                                          <p:stCondLst>
                                            <p:cond delay="0"/>
                                          </p:stCondLst>
                                        </p:cTn>
                                        <p:tgtEl>
                                          <p:spTgt spid="124"/>
                                        </p:tgtEl>
                                        <p:attrNameLst>
                                          <p:attrName>style.visibility</p:attrName>
                                        </p:attrNameLst>
                                      </p:cBhvr>
                                      <p:to>
                                        <p:strVal val="visible"/>
                                      </p:to>
                                    </p:set>
                                    <p:anim calcmode="lin" valueType="num">
                                      <p:cBhvr>
                                        <p:cTn id="235" dur="1000" fill="hold"/>
                                        <p:tgtEl>
                                          <p:spTgt spid="124"/>
                                        </p:tgtEl>
                                        <p:attrNameLst>
                                          <p:attrName>ppt_w</p:attrName>
                                        </p:attrNameLst>
                                      </p:cBhvr>
                                      <p:tavLst>
                                        <p:tav tm="0">
                                          <p:val>
                                            <p:fltVal val="0"/>
                                          </p:val>
                                        </p:tav>
                                        <p:tav tm="100000">
                                          <p:val>
                                            <p:strVal val="#ppt_w"/>
                                          </p:val>
                                        </p:tav>
                                      </p:tavLst>
                                    </p:anim>
                                    <p:anim calcmode="lin" valueType="num">
                                      <p:cBhvr>
                                        <p:cTn id="236" dur="1000" fill="hold"/>
                                        <p:tgtEl>
                                          <p:spTgt spid="124"/>
                                        </p:tgtEl>
                                        <p:attrNameLst>
                                          <p:attrName>ppt_h</p:attrName>
                                        </p:attrNameLst>
                                      </p:cBhvr>
                                      <p:tavLst>
                                        <p:tav tm="0">
                                          <p:val>
                                            <p:fltVal val="0"/>
                                          </p:val>
                                        </p:tav>
                                        <p:tav tm="100000">
                                          <p:val>
                                            <p:strVal val="#ppt_h"/>
                                          </p:val>
                                        </p:tav>
                                      </p:tavLst>
                                    </p:anim>
                                    <p:animEffect transition="in" filter="fade">
                                      <p:cBhvr>
                                        <p:cTn id="237" dur="1000"/>
                                        <p:tgtEl>
                                          <p:spTgt spid="124"/>
                                        </p:tgtEl>
                                      </p:cBhvr>
                                    </p:animEffect>
                                  </p:childTnLst>
                                </p:cTn>
                              </p:par>
                              <p:par>
                                <p:cTn id="238" presetID="53" presetClass="entr" presetSubtype="0" fill="hold" grpId="0" nodeType="withEffect">
                                  <p:stCondLst>
                                    <p:cond delay="0"/>
                                  </p:stCondLst>
                                  <p:childTnLst>
                                    <p:set>
                                      <p:cBhvr>
                                        <p:cTn id="239" dur="1" fill="hold">
                                          <p:stCondLst>
                                            <p:cond delay="0"/>
                                          </p:stCondLst>
                                        </p:cTn>
                                        <p:tgtEl>
                                          <p:spTgt spid="125"/>
                                        </p:tgtEl>
                                        <p:attrNameLst>
                                          <p:attrName>style.visibility</p:attrName>
                                        </p:attrNameLst>
                                      </p:cBhvr>
                                      <p:to>
                                        <p:strVal val="visible"/>
                                      </p:to>
                                    </p:set>
                                    <p:anim calcmode="lin" valueType="num">
                                      <p:cBhvr>
                                        <p:cTn id="240" dur="1000" fill="hold"/>
                                        <p:tgtEl>
                                          <p:spTgt spid="125"/>
                                        </p:tgtEl>
                                        <p:attrNameLst>
                                          <p:attrName>ppt_w</p:attrName>
                                        </p:attrNameLst>
                                      </p:cBhvr>
                                      <p:tavLst>
                                        <p:tav tm="0">
                                          <p:val>
                                            <p:fltVal val="0"/>
                                          </p:val>
                                        </p:tav>
                                        <p:tav tm="100000">
                                          <p:val>
                                            <p:strVal val="#ppt_w"/>
                                          </p:val>
                                        </p:tav>
                                      </p:tavLst>
                                    </p:anim>
                                    <p:anim calcmode="lin" valueType="num">
                                      <p:cBhvr>
                                        <p:cTn id="241" dur="1000" fill="hold"/>
                                        <p:tgtEl>
                                          <p:spTgt spid="125"/>
                                        </p:tgtEl>
                                        <p:attrNameLst>
                                          <p:attrName>ppt_h</p:attrName>
                                        </p:attrNameLst>
                                      </p:cBhvr>
                                      <p:tavLst>
                                        <p:tav tm="0">
                                          <p:val>
                                            <p:fltVal val="0"/>
                                          </p:val>
                                        </p:tav>
                                        <p:tav tm="100000">
                                          <p:val>
                                            <p:strVal val="#ppt_h"/>
                                          </p:val>
                                        </p:tav>
                                      </p:tavLst>
                                    </p:anim>
                                    <p:animEffect transition="in" filter="fade">
                                      <p:cBhvr>
                                        <p:cTn id="242" dur="1000"/>
                                        <p:tgtEl>
                                          <p:spTgt spid="125"/>
                                        </p:tgtEl>
                                      </p:cBhvr>
                                    </p:animEffect>
                                  </p:childTnLst>
                                </p:cTn>
                              </p:par>
                              <p:par>
                                <p:cTn id="243" presetID="53" presetClass="entr" presetSubtype="0" fill="hold" grpId="0" nodeType="withEffect">
                                  <p:stCondLst>
                                    <p:cond delay="0"/>
                                  </p:stCondLst>
                                  <p:childTnLst>
                                    <p:set>
                                      <p:cBhvr>
                                        <p:cTn id="244" dur="1" fill="hold">
                                          <p:stCondLst>
                                            <p:cond delay="0"/>
                                          </p:stCondLst>
                                        </p:cTn>
                                        <p:tgtEl>
                                          <p:spTgt spid="126"/>
                                        </p:tgtEl>
                                        <p:attrNameLst>
                                          <p:attrName>style.visibility</p:attrName>
                                        </p:attrNameLst>
                                      </p:cBhvr>
                                      <p:to>
                                        <p:strVal val="visible"/>
                                      </p:to>
                                    </p:set>
                                    <p:anim calcmode="lin" valueType="num">
                                      <p:cBhvr>
                                        <p:cTn id="245" dur="1000" fill="hold"/>
                                        <p:tgtEl>
                                          <p:spTgt spid="126"/>
                                        </p:tgtEl>
                                        <p:attrNameLst>
                                          <p:attrName>ppt_w</p:attrName>
                                        </p:attrNameLst>
                                      </p:cBhvr>
                                      <p:tavLst>
                                        <p:tav tm="0">
                                          <p:val>
                                            <p:fltVal val="0"/>
                                          </p:val>
                                        </p:tav>
                                        <p:tav tm="100000">
                                          <p:val>
                                            <p:strVal val="#ppt_w"/>
                                          </p:val>
                                        </p:tav>
                                      </p:tavLst>
                                    </p:anim>
                                    <p:anim calcmode="lin" valueType="num">
                                      <p:cBhvr>
                                        <p:cTn id="246" dur="1000" fill="hold"/>
                                        <p:tgtEl>
                                          <p:spTgt spid="126"/>
                                        </p:tgtEl>
                                        <p:attrNameLst>
                                          <p:attrName>ppt_h</p:attrName>
                                        </p:attrNameLst>
                                      </p:cBhvr>
                                      <p:tavLst>
                                        <p:tav tm="0">
                                          <p:val>
                                            <p:fltVal val="0"/>
                                          </p:val>
                                        </p:tav>
                                        <p:tav tm="100000">
                                          <p:val>
                                            <p:strVal val="#ppt_h"/>
                                          </p:val>
                                        </p:tav>
                                      </p:tavLst>
                                    </p:anim>
                                    <p:animEffect transition="in" filter="fade">
                                      <p:cBhvr>
                                        <p:cTn id="247" dur="1000"/>
                                        <p:tgtEl>
                                          <p:spTgt spid="126"/>
                                        </p:tgtEl>
                                      </p:cBhvr>
                                    </p:animEffect>
                                  </p:childTnLst>
                                </p:cTn>
                              </p:par>
                              <p:par>
                                <p:cTn id="248" presetID="53" presetClass="entr" presetSubtype="0" fill="hold" grpId="0" nodeType="withEffect">
                                  <p:stCondLst>
                                    <p:cond delay="0"/>
                                  </p:stCondLst>
                                  <p:childTnLst>
                                    <p:set>
                                      <p:cBhvr>
                                        <p:cTn id="249" dur="1" fill="hold">
                                          <p:stCondLst>
                                            <p:cond delay="0"/>
                                          </p:stCondLst>
                                        </p:cTn>
                                        <p:tgtEl>
                                          <p:spTgt spid="127"/>
                                        </p:tgtEl>
                                        <p:attrNameLst>
                                          <p:attrName>style.visibility</p:attrName>
                                        </p:attrNameLst>
                                      </p:cBhvr>
                                      <p:to>
                                        <p:strVal val="visible"/>
                                      </p:to>
                                    </p:set>
                                    <p:anim calcmode="lin" valueType="num">
                                      <p:cBhvr>
                                        <p:cTn id="250" dur="1000" fill="hold"/>
                                        <p:tgtEl>
                                          <p:spTgt spid="127"/>
                                        </p:tgtEl>
                                        <p:attrNameLst>
                                          <p:attrName>ppt_w</p:attrName>
                                        </p:attrNameLst>
                                      </p:cBhvr>
                                      <p:tavLst>
                                        <p:tav tm="0">
                                          <p:val>
                                            <p:fltVal val="0"/>
                                          </p:val>
                                        </p:tav>
                                        <p:tav tm="100000">
                                          <p:val>
                                            <p:strVal val="#ppt_w"/>
                                          </p:val>
                                        </p:tav>
                                      </p:tavLst>
                                    </p:anim>
                                    <p:anim calcmode="lin" valueType="num">
                                      <p:cBhvr>
                                        <p:cTn id="251" dur="1000" fill="hold"/>
                                        <p:tgtEl>
                                          <p:spTgt spid="127"/>
                                        </p:tgtEl>
                                        <p:attrNameLst>
                                          <p:attrName>ppt_h</p:attrName>
                                        </p:attrNameLst>
                                      </p:cBhvr>
                                      <p:tavLst>
                                        <p:tav tm="0">
                                          <p:val>
                                            <p:fltVal val="0"/>
                                          </p:val>
                                        </p:tav>
                                        <p:tav tm="100000">
                                          <p:val>
                                            <p:strVal val="#ppt_h"/>
                                          </p:val>
                                        </p:tav>
                                      </p:tavLst>
                                    </p:anim>
                                    <p:animEffect transition="in" filter="fade">
                                      <p:cBhvr>
                                        <p:cTn id="252" dur="1000"/>
                                        <p:tgtEl>
                                          <p:spTgt spid="127"/>
                                        </p:tgtEl>
                                      </p:cBhvr>
                                    </p:animEffect>
                                  </p:childTnLst>
                                </p:cTn>
                              </p:par>
                              <p:par>
                                <p:cTn id="253" presetID="53" presetClass="entr" presetSubtype="0" fill="hold" grpId="0" nodeType="withEffect">
                                  <p:stCondLst>
                                    <p:cond delay="0"/>
                                  </p:stCondLst>
                                  <p:childTnLst>
                                    <p:set>
                                      <p:cBhvr>
                                        <p:cTn id="254" dur="1" fill="hold">
                                          <p:stCondLst>
                                            <p:cond delay="0"/>
                                          </p:stCondLst>
                                        </p:cTn>
                                        <p:tgtEl>
                                          <p:spTgt spid="128"/>
                                        </p:tgtEl>
                                        <p:attrNameLst>
                                          <p:attrName>style.visibility</p:attrName>
                                        </p:attrNameLst>
                                      </p:cBhvr>
                                      <p:to>
                                        <p:strVal val="visible"/>
                                      </p:to>
                                    </p:set>
                                    <p:anim calcmode="lin" valueType="num">
                                      <p:cBhvr>
                                        <p:cTn id="255" dur="1000" fill="hold"/>
                                        <p:tgtEl>
                                          <p:spTgt spid="128"/>
                                        </p:tgtEl>
                                        <p:attrNameLst>
                                          <p:attrName>ppt_w</p:attrName>
                                        </p:attrNameLst>
                                      </p:cBhvr>
                                      <p:tavLst>
                                        <p:tav tm="0">
                                          <p:val>
                                            <p:fltVal val="0"/>
                                          </p:val>
                                        </p:tav>
                                        <p:tav tm="100000">
                                          <p:val>
                                            <p:strVal val="#ppt_w"/>
                                          </p:val>
                                        </p:tav>
                                      </p:tavLst>
                                    </p:anim>
                                    <p:anim calcmode="lin" valueType="num">
                                      <p:cBhvr>
                                        <p:cTn id="256" dur="1000" fill="hold"/>
                                        <p:tgtEl>
                                          <p:spTgt spid="128"/>
                                        </p:tgtEl>
                                        <p:attrNameLst>
                                          <p:attrName>ppt_h</p:attrName>
                                        </p:attrNameLst>
                                      </p:cBhvr>
                                      <p:tavLst>
                                        <p:tav tm="0">
                                          <p:val>
                                            <p:fltVal val="0"/>
                                          </p:val>
                                        </p:tav>
                                        <p:tav tm="100000">
                                          <p:val>
                                            <p:strVal val="#ppt_h"/>
                                          </p:val>
                                        </p:tav>
                                      </p:tavLst>
                                    </p:anim>
                                    <p:animEffect transition="in" filter="fade">
                                      <p:cBhvr>
                                        <p:cTn id="257" dur="1000"/>
                                        <p:tgtEl>
                                          <p:spTgt spid="128"/>
                                        </p:tgtEl>
                                      </p:cBhvr>
                                    </p:animEffect>
                                  </p:childTnLst>
                                </p:cTn>
                              </p:par>
                              <p:par>
                                <p:cTn id="258" presetID="53" presetClass="entr" presetSubtype="0" fill="hold" grpId="0" nodeType="withEffect">
                                  <p:stCondLst>
                                    <p:cond delay="0"/>
                                  </p:stCondLst>
                                  <p:childTnLst>
                                    <p:set>
                                      <p:cBhvr>
                                        <p:cTn id="259" dur="1" fill="hold">
                                          <p:stCondLst>
                                            <p:cond delay="0"/>
                                          </p:stCondLst>
                                        </p:cTn>
                                        <p:tgtEl>
                                          <p:spTgt spid="129"/>
                                        </p:tgtEl>
                                        <p:attrNameLst>
                                          <p:attrName>style.visibility</p:attrName>
                                        </p:attrNameLst>
                                      </p:cBhvr>
                                      <p:to>
                                        <p:strVal val="visible"/>
                                      </p:to>
                                    </p:set>
                                    <p:anim calcmode="lin" valueType="num">
                                      <p:cBhvr>
                                        <p:cTn id="260" dur="1000" fill="hold"/>
                                        <p:tgtEl>
                                          <p:spTgt spid="129"/>
                                        </p:tgtEl>
                                        <p:attrNameLst>
                                          <p:attrName>ppt_w</p:attrName>
                                        </p:attrNameLst>
                                      </p:cBhvr>
                                      <p:tavLst>
                                        <p:tav tm="0">
                                          <p:val>
                                            <p:fltVal val="0"/>
                                          </p:val>
                                        </p:tav>
                                        <p:tav tm="100000">
                                          <p:val>
                                            <p:strVal val="#ppt_w"/>
                                          </p:val>
                                        </p:tav>
                                      </p:tavLst>
                                    </p:anim>
                                    <p:anim calcmode="lin" valueType="num">
                                      <p:cBhvr>
                                        <p:cTn id="261" dur="1000" fill="hold"/>
                                        <p:tgtEl>
                                          <p:spTgt spid="129"/>
                                        </p:tgtEl>
                                        <p:attrNameLst>
                                          <p:attrName>ppt_h</p:attrName>
                                        </p:attrNameLst>
                                      </p:cBhvr>
                                      <p:tavLst>
                                        <p:tav tm="0">
                                          <p:val>
                                            <p:fltVal val="0"/>
                                          </p:val>
                                        </p:tav>
                                        <p:tav tm="100000">
                                          <p:val>
                                            <p:strVal val="#ppt_h"/>
                                          </p:val>
                                        </p:tav>
                                      </p:tavLst>
                                    </p:anim>
                                    <p:animEffect transition="in" filter="fade">
                                      <p:cBhvr>
                                        <p:cTn id="262" dur="1000"/>
                                        <p:tgtEl>
                                          <p:spTgt spid="129"/>
                                        </p:tgtEl>
                                      </p:cBhvr>
                                    </p:animEffect>
                                  </p:childTnLst>
                                </p:cTn>
                              </p:par>
                              <p:par>
                                <p:cTn id="263" presetID="53" presetClass="entr" presetSubtype="0" fill="hold" grpId="0" nodeType="withEffect">
                                  <p:stCondLst>
                                    <p:cond delay="0"/>
                                  </p:stCondLst>
                                  <p:childTnLst>
                                    <p:set>
                                      <p:cBhvr>
                                        <p:cTn id="264" dur="1" fill="hold">
                                          <p:stCondLst>
                                            <p:cond delay="0"/>
                                          </p:stCondLst>
                                        </p:cTn>
                                        <p:tgtEl>
                                          <p:spTgt spid="130"/>
                                        </p:tgtEl>
                                        <p:attrNameLst>
                                          <p:attrName>style.visibility</p:attrName>
                                        </p:attrNameLst>
                                      </p:cBhvr>
                                      <p:to>
                                        <p:strVal val="visible"/>
                                      </p:to>
                                    </p:set>
                                    <p:anim calcmode="lin" valueType="num">
                                      <p:cBhvr>
                                        <p:cTn id="265" dur="1000" fill="hold"/>
                                        <p:tgtEl>
                                          <p:spTgt spid="130"/>
                                        </p:tgtEl>
                                        <p:attrNameLst>
                                          <p:attrName>ppt_w</p:attrName>
                                        </p:attrNameLst>
                                      </p:cBhvr>
                                      <p:tavLst>
                                        <p:tav tm="0">
                                          <p:val>
                                            <p:fltVal val="0"/>
                                          </p:val>
                                        </p:tav>
                                        <p:tav tm="100000">
                                          <p:val>
                                            <p:strVal val="#ppt_w"/>
                                          </p:val>
                                        </p:tav>
                                      </p:tavLst>
                                    </p:anim>
                                    <p:anim calcmode="lin" valueType="num">
                                      <p:cBhvr>
                                        <p:cTn id="266" dur="1000" fill="hold"/>
                                        <p:tgtEl>
                                          <p:spTgt spid="130"/>
                                        </p:tgtEl>
                                        <p:attrNameLst>
                                          <p:attrName>ppt_h</p:attrName>
                                        </p:attrNameLst>
                                      </p:cBhvr>
                                      <p:tavLst>
                                        <p:tav tm="0">
                                          <p:val>
                                            <p:fltVal val="0"/>
                                          </p:val>
                                        </p:tav>
                                        <p:tav tm="100000">
                                          <p:val>
                                            <p:strVal val="#ppt_h"/>
                                          </p:val>
                                        </p:tav>
                                      </p:tavLst>
                                    </p:anim>
                                    <p:animEffect transition="in" filter="fade">
                                      <p:cBhvr>
                                        <p:cTn id="267" dur="1000"/>
                                        <p:tgtEl>
                                          <p:spTgt spid="130"/>
                                        </p:tgtEl>
                                      </p:cBhvr>
                                    </p:animEffect>
                                  </p:childTnLst>
                                </p:cTn>
                              </p:par>
                            </p:childTnLst>
                          </p:cTn>
                        </p:par>
                        <p:par>
                          <p:cTn id="268" fill="hold" nodeType="afterGroup">
                            <p:stCondLst>
                              <p:cond delay="18500"/>
                            </p:stCondLst>
                            <p:childTnLst>
                              <p:par>
                                <p:cTn id="269" presetID="53" presetClass="entr" presetSubtype="0" fill="hold" grpId="0" nodeType="afterEffect">
                                  <p:stCondLst>
                                    <p:cond delay="0"/>
                                  </p:stCondLst>
                                  <p:childTnLst>
                                    <p:set>
                                      <p:cBhvr>
                                        <p:cTn id="270" dur="1" fill="hold">
                                          <p:stCondLst>
                                            <p:cond delay="0"/>
                                          </p:stCondLst>
                                        </p:cTn>
                                        <p:tgtEl>
                                          <p:spTgt spid="131"/>
                                        </p:tgtEl>
                                        <p:attrNameLst>
                                          <p:attrName>style.visibility</p:attrName>
                                        </p:attrNameLst>
                                      </p:cBhvr>
                                      <p:to>
                                        <p:strVal val="visible"/>
                                      </p:to>
                                    </p:set>
                                    <p:anim calcmode="lin" valueType="num">
                                      <p:cBhvr>
                                        <p:cTn id="271" dur="1000" fill="hold"/>
                                        <p:tgtEl>
                                          <p:spTgt spid="131"/>
                                        </p:tgtEl>
                                        <p:attrNameLst>
                                          <p:attrName>ppt_w</p:attrName>
                                        </p:attrNameLst>
                                      </p:cBhvr>
                                      <p:tavLst>
                                        <p:tav tm="0">
                                          <p:val>
                                            <p:fltVal val="0"/>
                                          </p:val>
                                        </p:tav>
                                        <p:tav tm="100000">
                                          <p:val>
                                            <p:strVal val="#ppt_w"/>
                                          </p:val>
                                        </p:tav>
                                      </p:tavLst>
                                    </p:anim>
                                    <p:anim calcmode="lin" valueType="num">
                                      <p:cBhvr>
                                        <p:cTn id="272" dur="1000" fill="hold"/>
                                        <p:tgtEl>
                                          <p:spTgt spid="131"/>
                                        </p:tgtEl>
                                        <p:attrNameLst>
                                          <p:attrName>ppt_h</p:attrName>
                                        </p:attrNameLst>
                                      </p:cBhvr>
                                      <p:tavLst>
                                        <p:tav tm="0">
                                          <p:val>
                                            <p:fltVal val="0"/>
                                          </p:val>
                                        </p:tav>
                                        <p:tav tm="100000">
                                          <p:val>
                                            <p:strVal val="#ppt_h"/>
                                          </p:val>
                                        </p:tav>
                                      </p:tavLst>
                                    </p:anim>
                                    <p:animEffect transition="in" filter="fade">
                                      <p:cBhvr>
                                        <p:cTn id="273" dur="1000"/>
                                        <p:tgtEl>
                                          <p:spTgt spid="131"/>
                                        </p:tgtEl>
                                      </p:cBhvr>
                                    </p:animEffect>
                                  </p:childTnLst>
                                </p:cTn>
                              </p:par>
                            </p:childTnLst>
                          </p:cTn>
                        </p:par>
                        <p:par>
                          <p:cTn id="274" fill="hold" nodeType="afterGroup">
                            <p:stCondLst>
                              <p:cond delay="19500"/>
                            </p:stCondLst>
                            <p:childTnLst>
                              <p:par>
                                <p:cTn id="275" presetID="17" presetClass="entr" presetSubtype="10" fill="hold" nodeType="afterEffect">
                                  <p:stCondLst>
                                    <p:cond delay="3000"/>
                                  </p:stCondLst>
                                  <p:childTnLst>
                                    <p:set>
                                      <p:cBhvr>
                                        <p:cTn id="276" dur="1" fill="hold">
                                          <p:stCondLst>
                                            <p:cond delay="0"/>
                                          </p:stCondLst>
                                        </p:cTn>
                                        <p:tgtEl>
                                          <p:spTgt spid="132"/>
                                        </p:tgtEl>
                                        <p:attrNameLst>
                                          <p:attrName>style.visibility</p:attrName>
                                        </p:attrNameLst>
                                      </p:cBhvr>
                                      <p:to>
                                        <p:strVal val="visible"/>
                                      </p:to>
                                    </p:set>
                                    <p:anim calcmode="lin" valueType="num">
                                      <p:cBhvr>
                                        <p:cTn id="277" dur="1000" fill="hold"/>
                                        <p:tgtEl>
                                          <p:spTgt spid="132"/>
                                        </p:tgtEl>
                                        <p:attrNameLst>
                                          <p:attrName>ppt_w</p:attrName>
                                        </p:attrNameLst>
                                      </p:cBhvr>
                                      <p:tavLst>
                                        <p:tav tm="0">
                                          <p:val>
                                            <p:fltVal val="0"/>
                                          </p:val>
                                        </p:tav>
                                        <p:tav tm="100000">
                                          <p:val>
                                            <p:strVal val="#ppt_w"/>
                                          </p:val>
                                        </p:tav>
                                      </p:tavLst>
                                    </p:anim>
                                    <p:anim calcmode="lin" valueType="num">
                                      <p:cBhvr>
                                        <p:cTn id="278" dur="1000" fill="hold"/>
                                        <p:tgtEl>
                                          <p:spTgt spid="132"/>
                                        </p:tgtEl>
                                        <p:attrNameLst>
                                          <p:attrName>ppt_h</p:attrName>
                                        </p:attrNameLst>
                                      </p:cBhvr>
                                      <p:tavLst>
                                        <p:tav tm="0">
                                          <p:val>
                                            <p:strVal val="#ppt_h"/>
                                          </p:val>
                                        </p:tav>
                                        <p:tav tm="100000">
                                          <p:val>
                                            <p:strVal val="#ppt_h"/>
                                          </p:val>
                                        </p:tav>
                                      </p:tavLst>
                                    </p:anim>
                                  </p:childTnLst>
                                </p:cTn>
                              </p:par>
                            </p:childTnLst>
                          </p:cTn>
                        </p:par>
                        <p:par>
                          <p:cTn id="279" fill="hold" nodeType="afterGroup">
                            <p:stCondLst>
                              <p:cond delay="23500"/>
                            </p:stCondLst>
                            <p:childTnLst>
                              <p:par>
                                <p:cTn id="280" presetID="53" presetClass="entr" presetSubtype="0" fill="hold" grpId="0" nodeType="afterEffect">
                                  <p:stCondLst>
                                    <p:cond delay="0"/>
                                  </p:stCondLst>
                                  <p:childTnLst>
                                    <p:set>
                                      <p:cBhvr>
                                        <p:cTn id="281" dur="1" fill="hold">
                                          <p:stCondLst>
                                            <p:cond delay="0"/>
                                          </p:stCondLst>
                                        </p:cTn>
                                        <p:tgtEl>
                                          <p:spTgt spid="133"/>
                                        </p:tgtEl>
                                        <p:attrNameLst>
                                          <p:attrName>style.visibility</p:attrName>
                                        </p:attrNameLst>
                                      </p:cBhvr>
                                      <p:to>
                                        <p:strVal val="visible"/>
                                      </p:to>
                                    </p:set>
                                    <p:anim calcmode="lin" valueType="num">
                                      <p:cBhvr>
                                        <p:cTn id="282" dur="1000" fill="hold"/>
                                        <p:tgtEl>
                                          <p:spTgt spid="133"/>
                                        </p:tgtEl>
                                        <p:attrNameLst>
                                          <p:attrName>ppt_w</p:attrName>
                                        </p:attrNameLst>
                                      </p:cBhvr>
                                      <p:tavLst>
                                        <p:tav tm="0">
                                          <p:val>
                                            <p:fltVal val="0"/>
                                          </p:val>
                                        </p:tav>
                                        <p:tav tm="100000">
                                          <p:val>
                                            <p:strVal val="#ppt_w"/>
                                          </p:val>
                                        </p:tav>
                                      </p:tavLst>
                                    </p:anim>
                                    <p:anim calcmode="lin" valueType="num">
                                      <p:cBhvr>
                                        <p:cTn id="283" dur="1000" fill="hold"/>
                                        <p:tgtEl>
                                          <p:spTgt spid="133"/>
                                        </p:tgtEl>
                                        <p:attrNameLst>
                                          <p:attrName>ppt_h</p:attrName>
                                        </p:attrNameLst>
                                      </p:cBhvr>
                                      <p:tavLst>
                                        <p:tav tm="0">
                                          <p:val>
                                            <p:fltVal val="0"/>
                                          </p:val>
                                        </p:tav>
                                        <p:tav tm="100000">
                                          <p:val>
                                            <p:strVal val="#ppt_h"/>
                                          </p:val>
                                        </p:tav>
                                      </p:tavLst>
                                    </p:anim>
                                    <p:animEffect transition="in" filter="fade">
                                      <p:cBhvr>
                                        <p:cTn id="284" dur="1000"/>
                                        <p:tgtEl>
                                          <p:spTgt spid="133"/>
                                        </p:tgtEl>
                                      </p:cBhvr>
                                    </p:animEffect>
                                  </p:childTnLst>
                                </p:cTn>
                              </p:par>
                              <p:par>
                                <p:cTn id="285" presetID="53" presetClass="entr" presetSubtype="0" fill="hold" grpId="0" nodeType="withEffect">
                                  <p:stCondLst>
                                    <p:cond delay="0"/>
                                  </p:stCondLst>
                                  <p:childTnLst>
                                    <p:set>
                                      <p:cBhvr>
                                        <p:cTn id="286" dur="1" fill="hold">
                                          <p:stCondLst>
                                            <p:cond delay="0"/>
                                          </p:stCondLst>
                                        </p:cTn>
                                        <p:tgtEl>
                                          <p:spTgt spid="134"/>
                                        </p:tgtEl>
                                        <p:attrNameLst>
                                          <p:attrName>style.visibility</p:attrName>
                                        </p:attrNameLst>
                                      </p:cBhvr>
                                      <p:to>
                                        <p:strVal val="visible"/>
                                      </p:to>
                                    </p:set>
                                    <p:anim calcmode="lin" valueType="num">
                                      <p:cBhvr>
                                        <p:cTn id="287" dur="1000" fill="hold"/>
                                        <p:tgtEl>
                                          <p:spTgt spid="134"/>
                                        </p:tgtEl>
                                        <p:attrNameLst>
                                          <p:attrName>ppt_w</p:attrName>
                                        </p:attrNameLst>
                                      </p:cBhvr>
                                      <p:tavLst>
                                        <p:tav tm="0">
                                          <p:val>
                                            <p:fltVal val="0"/>
                                          </p:val>
                                        </p:tav>
                                        <p:tav tm="100000">
                                          <p:val>
                                            <p:strVal val="#ppt_w"/>
                                          </p:val>
                                        </p:tav>
                                      </p:tavLst>
                                    </p:anim>
                                    <p:anim calcmode="lin" valueType="num">
                                      <p:cBhvr>
                                        <p:cTn id="288" dur="1000" fill="hold"/>
                                        <p:tgtEl>
                                          <p:spTgt spid="134"/>
                                        </p:tgtEl>
                                        <p:attrNameLst>
                                          <p:attrName>ppt_h</p:attrName>
                                        </p:attrNameLst>
                                      </p:cBhvr>
                                      <p:tavLst>
                                        <p:tav tm="0">
                                          <p:val>
                                            <p:fltVal val="0"/>
                                          </p:val>
                                        </p:tav>
                                        <p:tav tm="100000">
                                          <p:val>
                                            <p:strVal val="#ppt_h"/>
                                          </p:val>
                                        </p:tav>
                                      </p:tavLst>
                                    </p:anim>
                                    <p:animEffect transition="in" filter="fade">
                                      <p:cBhvr>
                                        <p:cTn id="289" dur="1000"/>
                                        <p:tgtEl>
                                          <p:spTgt spid="134"/>
                                        </p:tgtEl>
                                      </p:cBhvr>
                                    </p:animEffect>
                                  </p:childTnLst>
                                </p:cTn>
                              </p:par>
                              <p:par>
                                <p:cTn id="290" presetID="53" presetClass="entr" presetSubtype="0" fill="hold" grpId="0" nodeType="withEffect">
                                  <p:stCondLst>
                                    <p:cond delay="0"/>
                                  </p:stCondLst>
                                  <p:childTnLst>
                                    <p:set>
                                      <p:cBhvr>
                                        <p:cTn id="291" dur="1" fill="hold">
                                          <p:stCondLst>
                                            <p:cond delay="0"/>
                                          </p:stCondLst>
                                        </p:cTn>
                                        <p:tgtEl>
                                          <p:spTgt spid="135"/>
                                        </p:tgtEl>
                                        <p:attrNameLst>
                                          <p:attrName>style.visibility</p:attrName>
                                        </p:attrNameLst>
                                      </p:cBhvr>
                                      <p:to>
                                        <p:strVal val="visible"/>
                                      </p:to>
                                    </p:set>
                                    <p:anim calcmode="lin" valueType="num">
                                      <p:cBhvr>
                                        <p:cTn id="292" dur="1000" fill="hold"/>
                                        <p:tgtEl>
                                          <p:spTgt spid="135"/>
                                        </p:tgtEl>
                                        <p:attrNameLst>
                                          <p:attrName>ppt_w</p:attrName>
                                        </p:attrNameLst>
                                      </p:cBhvr>
                                      <p:tavLst>
                                        <p:tav tm="0">
                                          <p:val>
                                            <p:fltVal val="0"/>
                                          </p:val>
                                        </p:tav>
                                        <p:tav tm="100000">
                                          <p:val>
                                            <p:strVal val="#ppt_w"/>
                                          </p:val>
                                        </p:tav>
                                      </p:tavLst>
                                    </p:anim>
                                    <p:anim calcmode="lin" valueType="num">
                                      <p:cBhvr>
                                        <p:cTn id="293" dur="1000" fill="hold"/>
                                        <p:tgtEl>
                                          <p:spTgt spid="135"/>
                                        </p:tgtEl>
                                        <p:attrNameLst>
                                          <p:attrName>ppt_h</p:attrName>
                                        </p:attrNameLst>
                                      </p:cBhvr>
                                      <p:tavLst>
                                        <p:tav tm="0">
                                          <p:val>
                                            <p:fltVal val="0"/>
                                          </p:val>
                                        </p:tav>
                                        <p:tav tm="100000">
                                          <p:val>
                                            <p:strVal val="#ppt_h"/>
                                          </p:val>
                                        </p:tav>
                                      </p:tavLst>
                                    </p:anim>
                                    <p:animEffect transition="in" filter="fade">
                                      <p:cBhvr>
                                        <p:cTn id="294" dur="1000"/>
                                        <p:tgtEl>
                                          <p:spTgt spid="135"/>
                                        </p:tgtEl>
                                      </p:cBhvr>
                                    </p:animEffect>
                                  </p:childTnLst>
                                </p:cTn>
                              </p:par>
                              <p:par>
                                <p:cTn id="295" presetID="53" presetClass="entr" presetSubtype="0" fill="hold" grpId="0" nodeType="withEffect">
                                  <p:stCondLst>
                                    <p:cond delay="0"/>
                                  </p:stCondLst>
                                  <p:childTnLst>
                                    <p:set>
                                      <p:cBhvr>
                                        <p:cTn id="296" dur="1" fill="hold">
                                          <p:stCondLst>
                                            <p:cond delay="0"/>
                                          </p:stCondLst>
                                        </p:cTn>
                                        <p:tgtEl>
                                          <p:spTgt spid="136"/>
                                        </p:tgtEl>
                                        <p:attrNameLst>
                                          <p:attrName>style.visibility</p:attrName>
                                        </p:attrNameLst>
                                      </p:cBhvr>
                                      <p:to>
                                        <p:strVal val="visible"/>
                                      </p:to>
                                    </p:set>
                                    <p:anim calcmode="lin" valueType="num">
                                      <p:cBhvr>
                                        <p:cTn id="297" dur="1000" fill="hold"/>
                                        <p:tgtEl>
                                          <p:spTgt spid="136"/>
                                        </p:tgtEl>
                                        <p:attrNameLst>
                                          <p:attrName>ppt_w</p:attrName>
                                        </p:attrNameLst>
                                      </p:cBhvr>
                                      <p:tavLst>
                                        <p:tav tm="0">
                                          <p:val>
                                            <p:fltVal val="0"/>
                                          </p:val>
                                        </p:tav>
                                        <p:tav tm="100000">
                                          <p:val>
                                            <p:strVal val="#ppt_w"/>
                                          </p:val>
                                        </p:tav>
                                      </p:tavLst>
                                    </p:anim>
                                    <p:anim calcmode="lin" valueType="num">
                                      <p:cBhvr>
                                        <p:cTn id="298" dur="1000" fill="hold"/>
                                        <p:tgtEl>
                                          <p:spTgt spid="136"/>
                                        </p:tgtEl>
                                        <p:attrNameLst>
                                          <p:attrName>ppt_h</p:attrName>
                                        </p:attrNameLst>
                                      </p:cBhvr>
                                      <p:tavLst>
                                        <p:tav tm="0">
                                          <p:val>
                                            <p:fltVal val="0"/>
                                          </p:val>
                                        </p:tav>
                                        <p:tav tm="100000">
                                          <p:val>
                                            <p:strVal val="#ppt_h"/>
                                          </p:val>
                                        </p:tav>
                                      </p:tavLst>
                                    </p:anim>
                                    <p:animEffect transition="in" filter="fade">
                                      <p:cBhvr>
                                        <p:cTn id="299" dur="1000"/>
                                        <p:tgtEl>
                                          <p:spTgt spid="136"/>
                                        </p:tgtEl>
                                      </p:cBhvr>
                                    </p:animEffect>
                                  </p:childTnLst>
                                </p:cTn>
                              </p:par>
                              <p:par>
                                <p:cTn id="300" presetID="53" presetClass="entr" presetSubtype="0" fill="hold" grpId="0" nodeType="withEffect">
                                  <p:stCondLst>
                                    <p:cond delay="0"/>
                                  </p:stCondLst>
                                  <p:childTnLst>
                                    <p:set>
                                      <p:cBhvr>
                                        <p:cTn id="301" dur="1" fill="hold">
                                          <p:stCondLst>
                                            <p:cond delay="0"/>
                                          </p:stCondLst>
                                        </p:cTn>
                                        <p:tgtEl>
                                          <p:spTgt spid="137"/>
                                        </p:tgtEl>
                                        <p:attrNameLst>
                                          <p:attrName>style.visibility</p:attrName>
                                        </p:attrNameLst>
                                      </p:cBhvr>
                                      <p:to>
                                        <p:strVal val="visible"/>
                                      </p:to>
                                    </p:set>
                                    <p:anim calcmode="lin" valueType="num">
                                      <p:cBhvr>
                                        <p:cTn id="302" dur="1000" fill="hold"/>
                                        <p:tgtEl>
                                          <p:spTgt spid="137"/>
                                        </p:tgtEl>
                                        <p:attrNameLst>
                                          <p:attrName>ppt_w</p:attrName>
                                        </p:attrNameLst>
                                      </p:cBhvr>
                                      <p:tavLst>
                                        <p:tav tm="0">
                                          <p:val>
                                            <p:fltVal val="0"/>
                                          </p:val>
                                        </p:tav>
                                        <p:tav tm="100000">
                                          <p:val>
                                            <p:strVal val="#ppt_w"/>
                                          </p:val>
                                        </p:tav>
                                      </p:tavLst>
                                    </p:anim>
                                    <p:anim calcmode="lin" valueType="num">
                                      <p:cBhvr>
                                        <p:cTn id="303" dur="1000" fill="hold"/>
                                        <p:tgtEl>
                                          <p:spTgt spid="137"/>
                                        </p:tgtEl>
                                        <p:attrNameLst>
                                          <p:attrName>ppt_h</p:attrName>
                                        </p:attrNameLst>
                                      </p:cBhvr>
                                      <p:tavLst>
                                        <p:tav tm="0">
                                          <p:val>
                                            <p:fltVal val="0"/>
                                          </p:val>
                                        </p:tav>
                                        <p:tav tm="100000">
                                          <p:val>
                                            <p:strVal val="#ppt_h"/>
                                          </p:val>
                                        </p:tav>
                                      </p:tavLst>
                                    </p:anim>
                                    <p:animEffect transition="in" filter="fade">
                                      <p:cBhvr>
                                        <p:cTn id="304" dur="1000"/>
                                        <p:tgtEl>
                                          <p:spTgt spid="137"/>
                                        </p:tgtEl>
                                      </p:cBhvr>
                                    </p:animEffect>
                                  </p:childTnLst>
                                </p:cTn>
                              </p:par>
                              <p:par>
                                <p:cTn id="305" presetID="53" presetClass="entr" presetSubtype="0" fill="hold" grpId="0" nodeType="withEffect">
                                  <p:stCondLst>
                                    <p:cond delay="0"/>
                                  </p:stCondLst>
                                  <p:childTnLst>
                                    <p:set>
                                      <p:cBhvr>
                                        <p:cTn id="306" dur="1" fill="hold">
                                          <p:stCondLst>
                                            <p:cond delay="0"/>
                                          </p:stCondLst>
                                        </p:cTn>
                                        <p:tgtEl>
                                          <p:spTgt spid="138"/>
                                        </p:tgtEl>
                                        <p:attrNameLst>
                                          <p:attrName>style.visibility</p:attrName>
                                        </p:attrNameLst>
                                      </p:cBhvr>
                                      <p:to>
                                        <p:strVal val="visible"/>
                                      </p:to>
                                    </p:set>
                                    <p:anim calcmode="lin" valueType="num">
                                      <p:cBhvr>
                                        <p:cTn id="307" dur="1000" fill="hold"/>
                                        <p:tgtEl>
                                          <p:spTgt spid="138"/>
                                        </p:tgtEl>
                                        <p:attrNameLst>
                                          <p:attrName>ppt_w</p:attrName>
                                        </p:attrNameLst>
                                      </p:cBhvr>
                                      <p:tavLst>
                                        <p:tav tm="0">
                                          <p:val>
                                            <p:fltVal val="0"/>
                                          </p:val>
                                        </p:tav>
                                        <p:tav tm="100000">
                                          <p:val>
                                            <p:strVal val="#ppt_w"/>
                                          </p:val>
                                        </p:tav>
                                      </p:tavLst>
                                    </p:anim>
                                    <p:anim calcmode="lin" valueType="num">
                                      <p:cBhvr>
                                        <p:cTn id="308" dur="1000" fill="hold"/>
                                        <p:tgtEl>
                                          <p:spTgt spid="138"/>
                                        </p:tgtEl>
                                        <p:attrNameLst>
                                          <p:attrName>ppt_h</p:attrName>
                                        </p:attrNameLst>
                                      </p:cBhvr>
                                      <p:tavLst>
                                        <p:tav tm="0">
                                          <p:val>
                                            <p:fltVal val="0"/>
                                          </p:val>
                                        </p:tav>
                                        <p:tav tm="100000">
                                          <p:val>
                                            <p:strVal val="#ppt_h"/>
                                          </p:val>
                                        </p:tav>
                                      </p:tavLst>
                                    </p:anim>
                                    <p:animEffect transition="in" filter="fade">
                                      <p:cBhvr>
                                        <p:cTn id="309" dur="1000"/>
                                        <p:tgtEl>
                                          <p:spTgt spid="138"/>
                                        </p:tgtEl>
                                      </p:cBhvr>
                                    </p:animEffect>
                                  </p:childTnLst>
                                </p:cTn>
                              </p:par>
                              <p:par>
                                <p:cTn id="310" presetID="53" presetClass="entr" presetSubtype="0" fill="hold" grpId="0" nodeType="withEffect">
                                  <p:stCondLst>
                                    <p:cond delay="0"/>
                                  </p:stCondLst>
                                  <p:childTnLst>
                                    <p:set>
                                      <p:cBhvr>
                                        <p:cTn id="311" dur="1" fill="hold">
                                          <p:stCondLst>
                                            <p:cond delay="0"/>
                                          </p:stCondLst>
                                        </p:cTn>
                                        <p:tgtEl>
                                          <p:spTgt spid="139"/>
                                        </p:tgtEl>
                                        <p:attrNameLst>
                                          <p:attrName>style.visibility</p:attrName>
                                        </p:attrNameLst>
                                      </p:cBhvr>
                                      <p:to>
                                        <p:strVal val="visible"/>
                                      </p:to>
                                    </p:set>
                                    <p:anim calcmode="lin" valueType="num">
                                      <p:cBhvr>
                                        <p:cTn id="312" dur="1000" fill="hold"/>
                                        <p:tgtEl>
                                          <p:spTgt spid="139"/>
                                        </p:tgtEl>
                                        <p:attrNameLst>
                                          <p:attrName>ppt_w</p:attrName>
                                        </p:attrNameLst>
                                      </p:cBhvr>
                                      <p:tavLst>
                                        <p:tav tm="0">
                                          <p:val>
                                            <p:fltVal val="0"/>
                                          </p:val>
                                        </p:tav>
                                        <p:tav tm="100000">
                                          <p:val>
                                            <p:strVal val="#ppt_w"/>
                                          </p:val>
                                        </p:tav>
                                      </p:tavLst>
                                    </p:anim>
                                    <p:anim calcmode="lin" valueType="num">
                                      <p:cBhvr>
                                        <p:cTn id="313" dur="1000" fill="hold"/>
                                        <p:tgtEl>
                                          <p:spTgt spid="139"/>
                                        </p:tgtEl>
                                        <p:attrNameLst>
                                          <p:attrName>ppt_h</p:attrName>
                                        </p:attrNameLst>
                                      </p:cBhvr>
                                      <p:tavLst>
                                        <p:tav tm="0">
                                          <p:val>
                                            <p:fltVal val="0"/>
                                          </p:val>
                                        </p:tav>
                                        <p:tav tm="100000">
                                          <p:val>
                                            <p:strVal val="#ppt_h"/>
                                          </p:val>
                                        </p:tav>
                                      </p:tavLst>
                                    </p:anim>
                                    <p:animEffect transition="in" filter="fade">
                                      <p:cBhvr>
                                        <p:cTn id="314" dur="1000"/>
                                        <p:tgtEl>
                                          <p:spTgt spid="139"/>
                                        </p:tgtEl>
                                      </p:cBhvr>
                                    </p:animEffect>
                                  </p:childTnLst>
                                </p:cTn>
                              </p:par>
                              <p:par>
                                <p:cTn id="315" presetID="53" presetClass="entr" presetSubtype="0" fill="hold" grpId="0" nodeType="withEffect">
                                  <p:stCondLst>
                                    <p:cond delay="0"/>
                                  </p:stCondLst>
                                  <p:childTnLst>
                                    <p:set>
                                      <p:cBhvr>
                                        <p:cTn id="316" dur="1" fill="hold">
                                          <p:stCondLst>
                                            <p:cond delay="0"/>
                                          </p:stCondLst>
                                        </p:cTn>
                                        <p:tgtEl>
                                          <p:spTgt spid="140"/>
                                        </p:tgtEl>
                                        <p:attrNameLst>
                                          <p:attrName>style.visibility</p:attrName>
                                        </p:attrNameLst>
                                      </p:cBhvr>
                                      <p:to>
                                        <p:strVal val="visible"/>
                                      </p:to>
                                    </p:set>
                                    <p:anim calcmode="lin" valueType="num">
                                      <p:cBhvr>
                                        <p:cTn id="317" dur="1000" fill="hold"/>
                                        <p:tgtEl>
                                          <p:spTgt spid="140"/>
                                        </p:tgtEl>
                                        <p:attrNameLst>
                                          <p:attrName>ppt_w</p:attrName>
                                        </p:attrNameLst>
                                      </p:cBhvr>
                                      <p:tavLst>
                                        <p:tav tm="0">
                                          <p:val>
                                            <p:fltVal val="0"/>
                                          </p:val>
                                        </p:tav>
                                        <p:tav tm="100000">
                                          <p:val>
                                            <p:strVal val="#ppt_w"/>
                                          </p:val>
                                        </p:tav>
                                      </p:tavLst>
                                    </p:anim>
                                    <p:anim calcmode="lin" valueType="num">
                                      <p:cBhvr>
                                        <p:cTn id="318" dur="1000" fill="hold"/>
                                        <p:tgtEl>
                                          <p:spTgt spid="140"/>
                                        </p:tgtEl>
                                        <p:attrNameLst>
                                          <p:attrName>ppt_h</p:attrName>
                                        </p:attrNameLst>
                                      </p:cBhvr>
                                      <p:tavLst>
                                        <p:tav tm="0">
                                          <p:val>
                                            <p:fltVal val="0"/>
                                          </p:val>
                                        </p:tav>
                                        <p:tav tm="100000">
                                          <p:val>
                                            <p:strVal val="#ppt_h"/>
                                          </p:val>
                                        </p:tav>
                                      </p:tavLst>
                                    </p:anim>
                                    <p:animEffect transition="in" filter="fade">
                                      <p:cBhvr>
                                        <p:cTn id="319" dur="1000"/>
                                        <p:tgtEl>
                                          <p:spTgt spid="140"/>
                                        </p:tgtEl>
                                      </p:cBhvr>
                                    </p:animEffect>
                                  </p:childTnLst>
                                </p:cTn>
                              </p:par>
                              <p:par>
                                <p:cTn id="320" presetID="53" presetClass="entr" presetSubtype="0" fill="hold" grpId="0" nodeType="withEffect">
                                  <p:stCondLst>
                                    <p:cond delay="0"/>
                                  </p:stCondLst>
                                  <p:childTnLst>
                                    <p:set>
                                      <p:cBhvr>
                                        <p:cTn id="321" dur="1" fill="hold">
                                          <p:stCondLst>
                                            <p:cond delay="0"/>
                                          </p:stCondLst>
                                        </p:cTn>
                                        <p:tgtEl>
                                          <p:spTgt spid="141"/>
                                        </p:tgtEl>
                                        <p:attrNameLst>
                                          <p:attrName>style.visibility</p:attrName>
                                        </p:attrNameLst>
                                      </p:cBhvr>
                                      <p:to>
                                        <p:strVal val="visible"/>
                                      </p:to>
                                    </p:set>
                                    <p:anim calcmode="lin" valueType="num">
                                      <p:cBhvr>
                                        <p:cTn id="322" dur="1000" fill="hold"/>
                                        <p:tgtEl>
                                          <p:spTgt spid="141"/>
                                        </p:tgtEl>
                                        <p:attrNameLst>
                                          <p:attrName>ppt_w</p:attrName>
                                        </p:attrNameLst>
                                      </p:cBhvr>
                                      <p:tavLst>
                                        <p:tav tm="0">
                                          <p:val>
                                            <p:fltVal val="0"/>
                                          </p:val>
                                        </p:tav>
                                        <p:tav tm="100000">
                                          <p:val>
                                            <p:strVal val="#ppt_w"/>
                                          </p:val>
                                        </p:tav>
                                      </p:tavLst>
                                    </p:anim>
                                    <p:anim calcmode="lin" valueType="num">
                                      <p:cBhvr>
                                        <p:cTn id="323" dur="1000" fill="hold"/>
                                        <p:tgtEl>
                                          <p:spTgt spid="141"/>
                                        </p:tgtEl>
                                        <p:attrNameLst>
                                          <p:attrName>ppt_h</p:attrName>
                                        </p:attrNameLst>
                                      </p:cBhvr>
                                      <p:tavLst>
                                        <p:tav tm="0">
                                          <p:val>
                                            <p:fltVal val="0"/>
                                          </p:val>
                                        </p:tav>
                                        <p:tav tm="100000">
                                          <p:val>
                                            <p:strVal val="#ppt_h"/>
                                          </p:val>
                                        </p:tav>
                                      </p:tavLst>
                                    </p:anim>
                                    <p:animEffect transition="in" filter="fade">
                                      <p:cBhvr>
                                        <p:cTn id="324" dur="1000"/>
                                        <p:tgtEl>
                                          <p:spTgt spid="141"/>
                                        </p:tgtEl>
                                      </p:cBhvr>
                                    </p:animEffect>
                                  </p:childTnLst>
                                </p:cTn>
                              </p:par>
                              <p:par>
                                <p:cTn id="325" presetID="53" presetClass="entr" presetSubtype="0" fill="hold" grpId="0" nodeType="withEffect">
                                  <p:stCondLst>
                                    <p:cond delay="0"/>
                                  </p:stCondLst>
                                  <p:childTnLst>
                                    <p:set>
                                      <p:cBhvr>
                                        <p:cTn id="326" dur="1" fill="hold">
                                          <p:stCondLst>
                                            <p:cond delay="0"/>
                                          </p:stCondLst>
                                        </p:cTn>
                                        <p:tgtEl>
                                          <p:spTgt spid="142"/>
                                        </p:tgtEl>
                                        <p:attrNameLst>
                                          <p:attrName>style.visibility</p:attrName>
                                        </p:attrNameLst>
                                      </p:cBhvr>
                                      <p:to>
                                        <p:strVal val="visible"/>
                                      </p:to>
                                    </p:set>
                                    <p:anim calcmode="lin" valueType="num">
                                      <p:cBhvr>
                                        <p:cTn id="327" dur="1000" fill="hold"/>
                                        <p:tgtEl>
                                          <p:spTgt spid="142"/>
                                        </p:tgtEl>
                                        <p:attrNameLst>
                                          <p:attrName>ppt_w</p:attrName>
                                        </p:attrNameLst>
                                      </p:cBhvr>
                                      <p:tavLst>
                                        <p:tav tm="0">
                                          <p:val>
                                            <p:fltVal val="0"/>
                                          </p:val>
                                        </p:tav>
                                        <p:tav tm="100000">
                                          <p:val>
                                            <p:strVal val="#ppt_w"/>
                                          </p:val>
                                        </p:tav>
                                      </p:tavLst>
                                    </p:anim>
                                    <p:anim calcmode="lin" valueType="num">
                                      <p:cBhvr>
                                        <p:cTn id="328" dur="1000" fill="hold"/>
                                        <p:tgtEl>
                                          <p:spTgt spid="142"/>
                                        </p:tgtEl>
                                        <p:attrNameLst>
                                          <p:attrName>ppt_h</p:attrName>
                                        </p:attrNameLst>
                                      </p:cBhvr>
                                      <p:tavLst>
                                        <p:tav tm="0">
                                          <p:val>
                                            <p:fltVal val="0"/>
                                          </p:val>
                                        </p:tav>
                                        <p:tav tm="100000">
                                          <p:val>
                                            <p:strVal val="#ppt_h"/>
                                          </p:val>
                                        </p:tav>
                                      </p:tavLst>
                                    </p:anim>
                                    <p:animEffect transition="in" filter="fade">
                                      <p:cBhvr>
                                        <p:cTn id="329" dur="1000"/>
                                        <p:tgtEl>
                                          <p:spTgt spid="142"/>
                                        </p:tgtEl>
                                      </p:cBhvr>
                                    </p:animEffect>
                                  </p:childTnLst>
                                </p:cTn>
                              </p:par>
                              <p:par>
                                <p:cTn id="330" presetID="53" presetClass="entr" presetSubtype="0" fill="hold" grpId="0" nodeType="withEffect">
                                  <p:stCondLst>
                                    <p:cond delay="0"/>
                                  </p:stCondLst>
                                  <p:childTnLst>
                                    <p:set>
                                      <p:cBhvr>
                                        <p:cTn id="331" dur="1" fill="hold">
                                          <p:stCondLst>
                                            <p:cond delay="0"/>
                                          </p:stCondLst>
                                        </p:cTn>
                                        <p:tgtEl>
                                          <p:spTgt spid="143"/>
                                        </p:tgtEl>
                                        <p:attrNameLst>
                                          <p:attrName>style.visibility</p:attrName>
                                        </p:attrNameLst>
                                      </p:cBhvr>
                                      <p:to>
                                        <p:strVal val="visible"/>
                                      </p:to>
                                    </p:set>
                                    <p:anim calcmode="lin" valueType="num">
                                      <p:cBhvr>
                                        <p:cTn id="332" dur="1000" fill="hold"/>
                                        <p:tgtEl>
                                          <p:spTgt spid="143"/>
                                        </p:tgtEl>
                                        <p:attrNameLst>
                                          <p:attrName>ppt_w</p:attrName>
                                        </p:attrNameLst>
                                      </p:cBhvr>
                                      <p:tavLst>
                                        <p:tav tm="0">
                                          <p:val>
                                            <p:fltVal val="0"/>
                                          </p:val>
                                        </p:tav>
                                        <p:tav tm="100000">
                                          <p:val>
                                            <p:strVal val="#ppt_w"/>
                                          </p:val>
                                        </p:tav>
                                      </p:tavLst>
                                    </p:anim>
                                    <p:anim calcmode="lin" valueType="num">
                                      <p:cBhvr>
                                        <p:cTn id="333" dur="1000" fill="hold"/>
                                        <p:tgtEl>
                                          <p:spTgt spid="143"/>
                                        </p:tgtEl>
                                        <p:attrNameLst>
                                          <p:attrName>ppt_h</p:attrName>
                                        </p:attrNameLst>
                                      </p:cBhvr>
                                      <p:tavLst>
                                        <p:tav tm="0">
                                          <p:val>
                                            <p:fltVal val="0"/>
                                          </p:val>
                                        </p:tav>
                                        <p:tav tm="100000">
                                          <p:val>
                                            <p:strVal val="#ppt_h"/>
                                          </p:val>
                                        </p:tav>
                                      </p:tavLst>
                                    </p:anim>
                                    <p:animEffect transition="in" filter="fade">
                                      <p:cBhvr>
                                        <p:cTn id="334" dur="1000"/>
                                        <p:tgtEl>
                                          <p:spTgt spid="143"/>
                                        </p:tgtEl>
                                      </p:cBhvr>
                                    </p:animEffect>
                                  </p:childTnLst>
                                </p:cTn>
                              </p:par>
                              <p:par>
                                <p:cTn id="335" presetID="53" presetClass="entr" presetSubtype="0" fill="hold" grpId="0" nodeType="withEffect">
                                  <p:stCondLst>
                                    <p:cond delay="0"/>
                                  </p:stCondLst>
                                  <p:childTnLst>
                                    <p:set>
                                      <p:cBhvr>
                                        <p:cTn id="336" dur="1" fill="hold">
                                          <p:stCondLst>
                                            <p:cond delay="0"/>
                                          </p:stCondLst>
                                        </p:cTn>
                                        <p:tgtEl>
                                          <p:spTgt spid="144"/>
                                        </p:tgtEl>
                                        <p:attrNameLst>
                                          <p:attrName>style.visibility</p:attrName>
                                        </p:attrNameLst>
                                      </p:cBhvr>
                                      <p:to>
                                        <p:strVal val="visible"/>
                                      </p:to>
                                    </p:set>
                                    <p:anim calcmode="lin" valueType="num">
                                      <p:cBhvr>
                                        <p:cTn id="337" dur="1000" fill="hold"/>
                                        <p:tgtEl>
                                          <p:spTgt spid="144"/>
                                        </p:tgtEl>
                                        <p:attrNameLst>
                                          <p:attrName>ppt_w</p:attrName>
                                        </p:attrNameLst>
                                      </p:cBhvr>
                                      <p:tavLst>
                                        <p:tav tm="0">
                                          <p:val>
                                            <p:fltVal val="0"/>
                                          </p:val>
                                        </p:tav>
                                        <p:tav tm="100000">
                                          <p:val>
                                            <p:strVal val="#ppt_w"/>
                                          </p:val>
                                        </p:tav>
                                      </p:tavLst>
                                    </p:anim>
                                    <p:anim calcmode="lin" valueType="num">
                                      <p:cBhvr>
                                        <p:cTn id="338" dur="1000" fill="hold"/>
                                        <p:tgtEl>
                                          <p:spTgt spid="144"/>
                                        </p:tgtEl>
                                        <p:attrNameLst>
                                          <p:attrName>ppt_h</p:attrName>
                                        </p:attrNameLst>
                                      </p:cBhvr>
                                      <p:tavLst>
                                        <p:tav tm="0">
                                          <p:val>
                                            <p:fltVal val="0"/>
                                          </p:val>
                                        </p:tav>
                                        <p:tav tm="100000">
                                          <p:val>
                                            <p:strVal val="#ppt_h"/>
                                          </p:val>
                                        </p:tav>
                                      </p:tavLst>
                                    </p:anim>
                                    <p:animEffect transition="in" filter="fade">
                                      <p:cBhvr>
                                        <p:cTn id="339" dur="1000"/>
                                        <p:tgtEl>
                                          <p:spTgt spid="144"/>
                                        </p:tgtEl>
                                      </p:cBhvr>
                                    </p:animEffect>
                                  </p:childTnLst>
                                </p:cTn>
                              </p:par>
                              <p:par>
                                <p:cTn id="340" presetID="53" presetClass="entr" presetSubtype="0" fill="hold" grpId="0" nodeType="withEffect">
                                  <p:stCondLst>
                                    <p:cond delay="0"/>
                                  </p:stCondLst>
                                  <p:childTnLst>
                                    <p:set>
                                      <p:cBhvr>
                                        <p:cTn id="341" dur="1" fill="hold">
                                          <p:stCondLst>
                                            <p:cond delay="0"/>
                                          </p:stCondLst>
                                        </p:cTn>
                                        <p:tgtEl>
                                          <p:spTgt spid="145"/>
                                        </p:tgtEl>
                                        <p:attrNameLst>
                                          <p:attrName>style.visibility</p:attrName>
                                        </p:attrNameLst>
                                      </p:cBhvr>
                                      <p:to>
                                        <p:strVal val="visible"/>
                                      </p:to>
                                    </p:set>
                                    <p:anim calcmode="lin" valueType="num">
                                      <p:cBhvr>
                                        <p:cTn id="342" dur="1000" fill="hold"/>
                                        <p:tgtEl>
                                          <p:spTgt spid="145"/>
                                        </p:tgtEl>
                                        <p:attrNameLst>
                                          <p:attrName>ppt_w</p:attrName>
                                        </p:attrNameLst>
                                      </p:cBhvr>
                                      <p:tavLst>
                                        <p:tav tm="0">
                                          <p:val>
                                            <p:fltVal val="0"/>
                                          </p:val>
                                        </p:tav>
                                        <p:tav tm="100000">
                                          <p:val>
                                            <p:strVal val="#ppt_w"/>
                                          </p:val>
                                        </p:tav>
                                      </p:tavLst>
                                    </p:anim>
                                    <p:anim calcmode="lin" valueType="num">
                                      <p:cBhvr>
                                        <p:cTn id="343" dur="1000" fill="hold"/>
                                        <p:tgtEl>
                                          <p:spTgt spid="145"/>
                                        </p:tgtEl>
                                        <p:attrNameLst>
                                          <p:attrName>ppt_h</p:attrName>
                                        </p:attrNameLst>
                                      </p:cBhvr>
                                      <p:tavLst>
                                        <p:tav tm="0">
                                          <p:val>
                                            <p:fltVal val="0"/>
                                          </p:val>
                                        </p:tav>
                                        <p:tav tm="100000">
                                          <p:val>
                                            <p:strVal val="#ppt_h"/>
                                          </p:val>
                                        </p:tav>
                                      </p:tavLst>
                                    </p:anim>
                                    <p:animEffect transition="in" filter="fade">
                                      <p:cBhvr>
                                        <p:cTn id="344" dur="1000"/>
                                        <p:tgtEl>
                                          <p:spTgt spid="145"/>
                                        </p:tgtEl>
                                      </p:cBhvr>
                                    </p:animEffect>
                                  </p:childTnLst>
                                </p:cTn>
                              </p:par>
                              <p:par>
                                <p:cTn id="345" presetID="53" presetClass="entr" presetSubtype="0" fill="hold" grpId="0" nodeType="withEffect">
                                  <p:stCondLst>
                                    <p:cond delay="0"/>
                                  </p:stCondLst>
                                  <p:childTnLst>
                                    <p:set>
                                      <p:cBhvr>
                                        <p:cTn id="346" dur="1" fill="hold">
                                          <p:stCondLst>
                                            <p:cond delay="0"/>
                                          </p:stCondLst>
                                        </p:cTn>
                                        <p:tgtEl>
                                          <p:spTgt spid="146"/>
                                        </p:tgtEl>
                                        <p:attrNameLst>
                                          <p:attrName>style.visibility</p:attrName>
                                        </p:attrNameLst>
                                      </p:cBhvr>
                                      <p:to>
                                        <p:strVal val="visible"/>
                                      </p:to>
                                    </p:set>
                                    <p:anim calcmode="lin" valueType="num">
                                      <p:cBhvr>
                                        <p:cTn id="347" dur="1000" fill="hold"/>
                                        <p:tgtEl>
                                          <p:spTgt spid="146"/>
                                        </p:tgtEl>
                                        <p:attrNameLst>
                                          <p:attrName>ppt_w</p:attrName>
                                        </p:attrNameLst>
                                      </p:cBhvr>
                                      <p:tavLst>
                                        <p:tav tm="0">
                                          <p:val>
                                            <p:fltVal val="0"/>
                                          </p:val>
                                        </p:tav>
                                        <p:tav tm="100000">
                                          <p:val>
                                            <p:strVal val="#ppt_w"/>
                                          </p:val>
                                        </p:tav>
                                      </p:tavLst>
                                    </p:anim>
                                    <p:anim calcmode="lin" valueType="num">
                                      <p:cBhvr>
                                        <p:cTn id="348" dur="1000" fill="hold"/>
                                        <p:tgtEl>
                                          <p:spTgt spid="146"/>
                                        </p:tgtEl>
                                        <p:attrNameLst>
                                          <p:attrName>ppt_h</p:attrName>
                                        </p:attrNameLst>
                                      </p:cBhvr>
                                      <p:tavLst>
                                        <p:tav tm="0">
                                          <p:val>
                                            <p:fltVal val="0"/>
                                          </p:val>
                                        </p:tav>
                                        <p:tav tm="100000">
                                          <p:val>
                                            <p:strVal val="#ppt_h"/>
                                          </p:val>
                                        </p:tav>
                                      </p:tavLst>
                                    </p:anim>
                                    <p:animEffect transition="in" filter="fade">
                                      <p:cBhvr>
                                        <p:cTn id="349" dur="1000"/>
                                        <p:tgtEl>
                                          <p:spTgt spid="146"/>
                                        </p:tgtEl>
                                      </p:cBhvr>
                                    </p:animEffect>
                                  </p:childTnLst>
                                </p:cTn>
                              </p:par>
                              <p:par>
                                <p:cTn id="350" presetID="53" presetClass="entr" presetSubtype="0" fill="hold" grpId="0" nodeType="withEffect">
                                  <p:stCondLst>
                                    <p:cond delay="0"/>
                                  </p:stCondLst>
                                  <p:childTnLst>
                                    <p:set>
                                      <p:cBhvr>
                                        <p:cTn id="351" dur="1" fill="hold">
                                          <p:stCondLst>
                                            <p:cond delay="0"/>
                                          </p:stCondLst>
                                        </p:cTn>
                                        <p:tgtEl>
                                          <p:spTgt spid="147"/>
                                        </p:tgtEl>
                                        <p:attrNameLst>
                                          <p:attrName>style.visibility</p:attrName>
                                        </p:attrNameLst>
                                      </p:cBhvr>
                                      <p:to>
                                        <p:strVal val="visible"/>
                                      </p:to>
                                    </p:set>
                                    <p:anim calcmode="lin" valueType="num">
                                      <p:cBhvr>
                                        <p:cTn id="352" dur="1000" fill="hold"/>
                                        <p:tgtEl>
                                          <p:spTgt spid="147"/>
                                        </p:tgtEl>
                                        <p:attrNameLst>
                                          <p:attrName>ppt_w</p:attrName>
                                        </p:attrNameLst>
                                      </p:cBhvr>
                                      <p:tavLst>
                                        <p:tav tm="0">
                                          <p:val>
                                            <p:fltVal val="0"/>
                                          </p:val>
                                        </p:tav>
                                        <p:tav tm="100000">
                                          <p:val>
                                            <p:strVal val="#ppt_w"/>
                                          </p:val>
                                        </p:tav>
                                      </p:tavLst>
                                    </p:anim>
                                    <p:anim calcmode="lin" valueType="num">
                                      <p:cBhvr>
                                        <p:cTn id="353" dur="1000" fill="hold"/>
                                        <p:tgtEl>
                                          <p:spTgt spid="147"/>
                                        </p:tgtEl>
                                        <p:attrNameLst>
                                          <p:attrName>ppt_h</p:attrName>
                                        </p:attrNameLst>
                                      </p:cBhvr>
                                      <p:tavLst>
                                        <p:tav tm="0">
                                          <p:val>
                                            <p:fltVal val="0"/>
                                          </p:val>
                                        </p:tav>
                                        <p:tav tm="100000">
                                          <p:val>
                                            <p:strVal val="#ppt_h"/>
                                          </p:val>
                                        </p:tav>
                                      </p:tavLst>
                                    </p:anim>
                                    <p:animEffect transition="in" filter="fade">
                                      <p:cBhvr>
                                        <p:cTn id="354" dur="1000"/>
                                        <p:tgtEl>
                                          <p:spTgt spid="147"/>
                                        </p:tgtEl>
                                      </p:cBhvr>
                                    </p:animEffect>
                                  </p:childTnLst>
                                </p:cTn>
                              </p:par>
                              <p:par>
                                <p:cTn id="355" presetID="53" presetClass="entr" presetSubtype="0" fill="hold" grpId="0" nodeType="withEffect">
                                  <p:stCondLst>
                                    <p:cond delay="0"/>
                                  </p:stCondLst>
                                  <p:childTnLst>
                                    <p:set>
                                      <p:cBhvr>
                                        <p:cTn id="356" dur="1" fill="hold">
                                          <p:stCondLst>
                                            <p:cond delay="0"/>
                                          </p:stCondLst>
                                        </p:cTn>
                                        <p:tgtEl>
                                          <p:spTgt spid="148"/>
                                        </p:tgtEl>
                                        <p:attrNameLst>
                                          <p:attrName>style.visibility</p:attrName>
                                        </p:attrNameLst>
                                      </p:cBhvr>
                                      <p:to>
                                        <p:strVal val="visible"/>
                                      </p:to>
                                    </p:set>
                                    <p:anim calcmode="lin" valueType="num">
                                      <p:cBhvr>
                                        <p:cTn id="357" dur="1000" fill="hold"/>
                                        <p:tgtEl>
                                          <p:spTgt spid="148"/>
                                        </p:tgtEl>
                                        <p:attrNameLst>
                                          <p:attrName>ppt_w</p:attrName>
                                        </p:attrNameLst>
                                      </p:cBhvr>
                                      <p:tavLst>
                                        <p:tav tm="0">
                                          <p:val>
                                            <p:fltVal val="0"/>
                                          </p:val>
                                        </p:tav>
                                        <p:tav tm="100000">
                                          <p:val>
                                            <p:strVal val="#ppt_w"/>
                                          </p:val>
                                        </p:tav>
                                      </p:tavLst>
                                    </p:anim>
                                    <p:anim calcmode="lin" valueType="num">
                                      <p:cBhvr>
                                        <p:cTn id="358" dur="1000" fill="hold"/>
                                        <p:tgtEl>
                                          <p:spTgt spid="148"/>
                                        </p:tgtEl>
                                        <p:attrNameLst>
                                          <p:attrName>ppt_h</p:attrName>
                                        </p:attrNameLst>
                                      </p:cBhvr>
                                      <p:tavLst>
                                        <p:tav tm="0">
                                          <p:val>
                                            <p:fltVal val="0"/>
                                          </p:val>
                                        </p:tav>
                                        <p:tav tm="100000">
                                          <p:val>
                                            <p:strVal val="#ppt_h"/>
                                          </p:val>
                                        </p:tav>
                                      </p:tavLst>
                                    </p:anim>
                                    <p:animEffect transition="in" filter="fade">
                                      <p:cBhvr>
                                        <p:cTn id="359" dur="1000"/>
                                        <p:tgtEl>
                                          <p:spTgt spid="148"/>
                                        </p:tgtEl>
                                      </p:cBhvr>
                                    </p:animEffect>
                                  </p:childTnLst>
                                </p:cTn>
                              </p:par>
                            </p:childTnLst>
                          </p:cTn>
                        </p:par>
                      </p:childTnLst>
                    </p:cTn>
                  </p:par>
                  <p:par>
                    <p:cTn id="360" fill="hold" nodeType="clickPar">
                      <p:stCondLst>
                        <p:cond delay="indefinite"/>
                      </p:stCondLst>
                      <p:childTnLst>
                        <p:par>
                          <p:cTn id="361" fill="hold" nodeType="withGroup">
                            <p:stCondLst>
                              <p:cond delay="0"/>
                            </p:stCondLst>
                            <p:childTnLst>
                              <p:par>
                                <p:cTn id="362" presetID="39" presetClass="entr" presetSubtype="0" accel="100000" fill="hold" grpId="0" nodeType="clickEffect">
                                  <p:stCondLst>
                                    <p:cond delay="0"/>
                                  </p:stCondLst>
                                  <p:childTnLst>
                                    <p:set>
                                      <p:cBhvr>
                                        <p:cTn id="363" dur="1" fill="hold">
                                          <p:stCondLst>
                                            <p:cond delay="0"/>
                                          </p:stCondLst>
                                        </p:cTn>
                                        <p:tgtEl>
                                          <p:spTgt spid="153"/>
                                        </p:tgtEl>
                                        <p:attrNameLst>
                                          <p:attrName>style.visibility</p:attrName>
                                        </p:attrNameLst>
                                      </p:cBhvr>
                                      <p:to>
                                        <p:strVal val="visible"/>
                                      </p:to>
                                    </p:set>
                                    <p:anim calcmode="lin" valueType="num">
                                      <p:cBhvr>
                                        <p:cTn id="364" dur="2000" fill="hold"/>
                                        <p:tgtEl>
                                          <p:spTgt spid="153"/>
                                        </p:tgtEl>
                                        <p:attrNameLst>
                                          <p:attrName>ppt_h</p:attrName>
                                        </p:attrNameLst>
                                      </p:cBhvr>
                                      <p:tavLst>
                                        <p:tav tm="0">
                                          <p:val>
                                            <p:strVal val="#ppt_h/20"/>
                                          </p:val>
                                        </p:tav>
                                        <p:tav tm="50000">
                                          <p:val>
                                            <p:strVal val="#ppt_h/20"/>
                                          </p:val>
                                        </p:tav>
                                        <p:tav tm="100000">
                                          <p:val>
                                            <p:strVal val="#ppt_h"/>
                                          </p:val>
                                        </p:tav>
                                      </p:tavLst>
                                    </p:anim>
                                    <p:anim calcmode="lin" valueType="num">
                                      <p:cBhvr>
                                        <p:cTn id="365" dur="2000" fill="hold"/>
                                        <p:tgtEl>
                                          <p:spTgt spid="153"/>
                                        </p:tgtEl>
                                        <p:attrNameLst>
                                          <p:attrName>ppt_w</p:attrName>
                                        </p:attrNameLst>
                                      </p:cBhvr>
                                      <p:tavLst>
                                        <p:tav tm="0">
                                          <p:val>
                                            <p:strVal val="#ppt_w+.3"/>
                                          </p:val>
                                        </p:tav>
                                        <p:tav tm="50000">
                                          <p:val>
                                            <p:strVal val="#ppt_w+.3"/>
                                          </p:val>
                                        </p:tav>
                                        <p:tav tm="100000">
                                          <p:val>
                                            <p:strVal val="#ppt_w"/>
                                          </p:val>
                                        </p:tav>
                                      </p:tavLst>
                                    </p:anim>
                                    <p:anim calcmode="lin" valueType="num">
                                      <p:cBhvr>
                                        <p:cTn id="366" dur="2000" fill="hold"/>
                                        <p:tgtEl>
                                          <p:spTgt spid="153"/>
                                        </p:tgtEl>
                                        <p:attrNameLst>
                                          <p:attrName>ppt_x</p:attrName>
                                        </p:attrNameLst>
                                      </p:cBhvr>
                                      <p:tavLst>
                                        <p:tav tm="0">
                                          <p:val>
                                            <p:strVal val="#ppt_x-.3"/>
                                          </p:val>
                                        </p:tav>
                                        <p:tav tm="50000">
                                          <p:val>
                                            <p:strVal val="#ppt_x"/>
                                          </p:val>
                                        </p:tav>
                                        <p:tav tm="100000">
                                          <p:val>
                                            <p:strVal val="#ppt_x"/>
                                          </p:val>
                                        </p:tav>
                                      </p:tavLst>
                                    </p:anim>
                                    <p:anim calcmode="lin" valueType="num">
                                      <p:cBhvr>
                                        <p:cTn id="367" dur="2000" fill="hold"/>
                                        <p:tgtEl>
                                          <p:spTgt spid="153"/>
                                        </p:tgtEl>
                                        <p:attrNameLst>
                                          <p:attrName>ppt_y</p:attrName>
                                        </p:attrNameLst>
                                      </p:cBhvr>
                                      <p:tavLst>
                                        <p:tav tm="0">
                                          <p:val>
                                            <p:strVal val="#ppt_y"/>
                                          </p:val>
                                        </p:tav>
                                        <p:tav tm="100000">
                                          <p:val>
                                            <p:strVal val="#ppt_y"/>
                                          </p:val>
                                        </p:tav>
                                      </p:tavLst>
                                    </p:anim>
                                  </p:childTnLst>
                                </p:cTn>
                              </p:par>
                            </p:childTnLst>
                          </p:cTn>
                        </p:par>
                        <p:par>
                          <p:cTn id="368" fill="hold" nodeType="afterGroup">
                            <p:stCondLst>
                              <p:cond delay="2000"/>
                            </p:stCondLst>
                            <p:childTnLst>
                              <p:par>
                                <p:cTn id="369" presetID="39" presetClass="entr" presetSubtype="0" accel="100000" fill="hold" grpId="0" nodeType="afterEffect">
                                  <p:stCondLst>
                                    <p:cond delay="0"/>
                                  </p:stCondLst>
                                  <p:childTnLst>
                                    <p:set>
                                      <p:cBhvr>
                                        <p:cTn id="370" dur="1" fill="hold">
                                          <p:stCondLst>
                                            <p:cond delay="0"/>
                                          </p:stCondLst>
                                        </p:cTn>
                                        <p:tgtEl>
                                          <p:spTgt spid="155"/>
                                        </p:tgtEl>
                                        <p:attrNameLst>
                                          <p:attrName>style.visibility</p:attrName>
                                        </p:attrNameLst>
                                      </p:cBhvr>
                                      <p:to>
                                        <p:strVal val="visible"/>
                                      </p:to>
                                    </p:set>
                                    <p:anim calcmode="lin" valueType="num">
                                      <p:cBhvr>
                                        <p:cTn id="371" dur="2000" fill="hold"/>
                                        <p:tgtEl>
                                          <p:spTgt spid="155"/>
                                        </p:tgtEl>
                                        <p:attrNameLst>
                                          <p:attrName>ppt_h</p:attrName>
                                        </p:attrNameLst>
                                      </p:cBhvr>
                                      <p:tavLst>
                                        <p:tav tm="0">
                                          <p:val>
                                            <p:strVal val="#ppt_h/20"/>
                                          </p:val>
                                        </p:tav>
                                        <p:tav tm="50000">
                                          <p:val>
                                            <p:strVal val="#ppt_h/20"/>
                                          </p:val>
                                        </p:tav>
                                        <p:tav tm="100000">
                                          <p:val>
                                            <p:strVal val="#ppt_h"/>
                                          </p:val>
                                        </p:tav>
                                      </p:tavLst>
                                    </p:anim>
                                    <p:anim calcmode="lin" valueType="num">
                                      <p:cBhvr>
                                        <p:cTn id="372" dur="2000" fill="hold"/>
                                        <p:tgtEl>
                                          <p:spTgt spid="155"/>
                                        </p:tgtEl>
                                        <p:attrNameLst>
                                          <p:attrName>ppt_w</p:attrName>
                                        </p:attrNameLst>
                                      </p:cBhvr>
                                      <p:tavLst>
                                        <p:tav tm="0">
                                          <p:val>
                                            <p:strVal val="#ppt_w+.3"/>
                                          </p:val>
                                        </p:tav>
                                        <p:tav tm="50000">
                                          <p:val>
                                            <p:strVal val="#ppt_w+.3"/>
                                          </p:val>
                                        </p:tav>
                                        <p:tav tm="100000">
                                          <p:val>
                                            <p:strVal val="#ppt_w"/>
                                          </p:val>
                                        </p:tav>
                                      </p:tavLst>
                                    </p:anim>
                                    <p:anim calcmode="lin" valueType="num">
                                      <p:cBhvr>
                                        <p:cTn id="373" dur="2000" fill="hold"/>
                                        <p:tgtEl>
                                          <p:spTgt spid="155"/>
                                        </p:tgtEl>
                                        <p:attrNameLst>
                                          <p:attrName>ppt_x</p:attrName>
                                        </p:attrNameLst>
                                      </p:cBhvr>
                                      <p:tavLst>
                                        <p:tav tm="0">
                                          <p:val>
                                            <p:strVal val="#ppt_x-.3"/>
                                          </p:val>
                                        </p:tav>
                                        <p:tav tm="50000">
                                          <p:val>
                                            <p:strVal val="#ppt_x"/>
                                          </p:val>
                                        </p:tav>
                                        <p:tav tm="100000">
                                          <p:val>
                                            <p:strVal val="#ppt_x"/>
                                          </p:val>
                                        </p:tav>
                                      </p:tavLst>
                                    </p:anim>
                                    <p:anim calcmode="lin" valueType="num">
                                      <p:cBhvr>
                                        <p:cTn id="374" dur="2000" fill="hold"/>
                                        <p:tgtEl>
                                          <p:spTgt spid="155"/>
                                        </p:tgtEl>
                                        <p:attrNameLst>
                                          <p:attrName>ppt_y</p:attrName>
                                        </p:attrNameLst>
                                      </p:cBhvr>
                                      <p:tavLst>
                                        <p:tav tm="0">
                                          <p:val>
                                            <p:strVal val="#ppt_y"/>
                                          </p:val>
                                        </p:tav>
                                        <p:tav tm="100000">
                                          <p:val>
                                            <p:strVal val="#ppt_y"/>
                                          </p:val>
                                        </p:tav>
                                      </p:tavLst>
                                    </p:anim>
                                  </p:childTnLst>
                                </p:cTn>
                              </p:par>
                            </p:childTnLst>
                          </p:cTn>
                        </p:par>
                        <p:par>
                          <p:cTn id="375" fill="hold" nodeType="afterGroup">
                            <p:stCondLst>
                              <p:cond delay="4000"/>
                            </p:stCondLst>
                            <p:childTnLst>
                              <p:par>
                                <p:cTn id="376" presetID="39" presetClass="entr" presetSubtype="0" accel="100000" fill="hold" grpId="0" nodeType="afterEffect">
                                  <p:stCondLst>
                                    <p:cond delay="0"/>
                                  </p:stCondLst>
                                  <p:childTnLst>
                                    <p:set>
                                      <p:cBhvr>
                                        <p:cTn id="377" dur="1" fill="hold">
                                          <p:stCondLst>
                                            <p:cond delay="0"/>
                                          </p:stCondLst>
                                        </p:cTn>
                                        <p:tgtEl>
                                          <p:spTgt spid="156"/>
                                        </p:tgtEl>
                                        <p:attrNameLst>
                                          <p:attrName>style.visibility</p:attrName>
                                        </p:attrNameLst>
                                      </p:cBhvr>
                                      <p:to>
                                        <p:strVal val="visible"/>
                                      </p:to>
                                    </p:set>
                                    <p:anim calcmode="lin" valueType="num">
                                      <p:cBhvr>
                                        <p:cTn id="378" dur="2000" fill="hold"/>
                                        <p:tgtEl>
                                          <p:spTgt spid="156"/>
                                        </p:tgtEl>
                                        <p:attrNameLst>
                                          <p:attrName>ppt_h</p:attrName>
                                        </p:attrNameLst>
                                      </p:cBhvr>
                                      <p:tavLst>
                                        <p:tav tm="0">
                                          <p:val>
                                            <p:strVal val="#ppt_h/20"/>
                                          </p:val>
                                        </p:tav>
                                        <p:tav tm="50000">
                                          <p:val>
                                            <p:strVal val="#ppt_h/20"/>
                                          </p:val>
                                        </p:tav>
                                        <p:tav tm="100000">
                                          <p:val>
                                            <p:strVal val="#ppt_h"/>
                                          </p:val>
                                        </p:tav>
                                      </p:tavLst>
                                    </p:anim>
                                    <p:anim calcmode="lin" valueType="num">
                                      <p:cBhvr>
                                        <p:cTn id="379" dur="2000" fill="hold"/>
                                        <p:tgtEl>
                                          <p:spTgt spid="156"/>
                                        </p:tgtEl>
                                        <p:attrNameLst>
                                          <p:attrName>ppt_w</p:attrName>
                                        </p:attrNameLst>
                                      </p:cBhvr>
                                      <p:tavLst>
                                        <p:tav tm="0">
                                          <p:val>
                                            <p:strVal val="#ppt_w+.3"/>
                                          </p:val>
                                        </p:tav>
                                        <p:tav tm="50000">
                                          <p:val>
                                            <p:strVal val="#ppt_w+.3"/>
                                          </p:val>
                                        </p:tav>
                                        <p:tav tm="100000">
                                          <p:val>
                                            <p:strVal val="#ppt_w"/>
                                          </p:val>
                                        </p:tav>
                                      </p:tavLst>
                                    </p:anim>
                                    <p:anim calcmode="lin" valueType="num">
                                      <p:cBhvr>
                                        <p:cTn id="380" dur="2000" fill="hold"/>
                                        <p:tgtEl>
                                          <p:spTgt spid="156"/>
                                        </p:tgtEl>
                                        <p:attrNameLst>
                                          <p:attrName>ppt_x</p:attrName>
                                        </p:attrNameLst>
                                      </p:cBhvr>
                                      <p:tavLst>
                                        <p:tav tm="0">
                                          <p:val>
                                            <p:strVal val="#ppt_x-.3"/>
                                          </p:val>
                                        </p:tav>
                                        <p:tav tm="50000">
                                          <p:val>
                                            <p:strVal val="#ppt_x"/>
                                          </p:val>
                                        </p:tav>
                                        <p:tav tm="100000">
                                          <p:val>
                                            <p:strVal val="#ppt_x"/>
                                          </p:val>
                                        </p:tav>
                                      </p:tavLst>
                                    </p:anim>
                                    <p:anim calcmode="lin" valueType="num">
                                      <p:cBhvr>
                                        <p:cTn id="381" dur="2000" fill="hold"/>
                                        <p:tgtEl>
                                          <p:spTgt spid="156"/>
                                        </p:tgtEl>
                                        <p:attrNameLst>
                                          <p:attrName>ppt_y</p:attrName>
                                        </p:attrNameLst>
                                      </p:cBhvr>
                                      <p:tavLst>
                                        <p:tav tm="0">
                                          <p:val>
                                            <p:strVal val="#ppt_y"/>
                                          </p:val>
                                        </p:tav>
                                        <p:tav tm="100000">
                                          <p:val>
                                            <p:strVal val="#ppt_y"/>
                                          </p:val>
                                        </p:tav>
                                      </p:tavLst>
                                    </p:anim>
                                  </p:childTnLst>
                                </p:cTn>
                              </p:par>
                            </p:childTnLst>
                          </p:cTn>
                        </p:par>
                        <p:par>
                          <p:cTn id="382" fill="hold" nodeType="afterGroup">
                            <p:stCondLst>
                              <p:cond delay="6000"/>
                            </p:stCondLst>
                            <p:childTnLst>
                              <p:par>
                                <p:cTn id="383" presetID="39" presetClass="entr" presetSubtype="0" accel="100000" fill="hold" grpId="0" nodeType="afterEffect">
                                  <p:stCondLst>
                                    <p:cond delay="0"/>
                                  </p:stCondLst>
                                  <p:childTnLst>
                                    <p:set>
                                      <p:cBhvr>
                                        <p:cTn id="384" dur="1" fill="hold">
                                          <p:stCondLst>
                                            <p:cond delay="0"/>
                                          </p:stCondLst>
                                        </p:cTn>
                                        <p:tgtEl>
                                          <p:spTgt spid="157"/>
                                        </p:tgtEl>
                                        <p:attrNameLst>
                                          <p:attrName>style.visibility</p:attrName>
                                        </p:attrNameLst>
                                      </p:cBhvr>
                                      <p:to>
                                        <p:strVal val="visible"/>
                                      </p:to>
                                    </p:set>
                                    <p:anim calcmode="lin" valueType="num">
                                      <p:cBhvr>
                                        <p:cTn id="385" dur="2000" fill="hold"/>
                                        <p:tgtEl>
                                          <p:spTgt spid="157"/>
                                        </p:tgtEl>
                                        <p:attrNameLst>
                                          <p:attrName>ppt_h</p:attrName>
                                        </p:attrNameLst>
                                      </p:cBhvr>
                                      <p:tavLst>
                                        <p:tav tm="0">
                                          <p:val>
                                            <p:strVal val="#ppt_h/20"/>
                                          </p:val>
                                        </p:tav>
                                        <p:tav tm="50000">
                                          <p:val>
                                            <p:strVal val="#ppt_h/20"/>
                                          </p:val>
                                        </p:tav>
                                        <p:tav tm="100000">
                                          <p:val>
                                            <p:strVal val="#ppt_h"/>
                                          </p:val>
                                        </p:tav>
                                      </p:tavLst>
                                    </p:anim>
                                    <p:anim calcmode="lin" valueType="num">
                                      <p:cBhvr>
                                        <p:cTn id="386" dur="2000" fill="hold"/>
                                        <p:tgtEl>
                                          <p:spTgt spid="157"/>
                                        </p:tgtEl>
                                        <p:attrNameLst>
                                          <p:attrName>ppt_w</p:attrName>
                                        </p:attrNameLst>
                                      </p:cBhvr>
                                      <p:tavLst>
                                        <p:tav tm="0">
                                          <p:val>
                                            <p:strVal val="#ppt_w+.3"/>
                                          </p:val>
                                        </p:tav>
                                        <p:tav tm="50000">
                                          <p:val>
                                            <p:strVal val="#ppt_w+.3"/>
                                          </p:val>
                                        </p:tav>
                                        <p:tav tm="100000">
                                          <p:val>
                                            <p:strVal val="#ppt_w"/>
                                          </p:val>
                                        </p:tav>
                                      </p:tavLst>
                                    </p:anim>
                                    <p:anim calcmode="lin" valueType="num">
                                      <p:cBhvr>
                                        <p:cTn id="387" dur="2000" fill="hold"/>
                                        <p:tgtEl>
                                          <p:spTgt spid="157"/>
                                        </p:tgtEl>
                                        <p:attrNameLst>
                                          <p:attrName>ppt_x</p:attrName>
                                        </p:attrNameLst>
                                      </p:cBhvr>
                                      <p:tavLst>
                                        <p:tav tm="0">
                                          <p:val>
                                            <p:strVal val="#ppt_x-.3"/>
                                          </p:val>
                                        </p:tav>
                                        <p:tav tm="50000">
                                          <p:val>
                                            <p:strVal val="#ppt_x"/>
                                          </p:val>
                                        </p:tav>
                                        <p:tav tm="100000">
                                          <p:val>
                                            <p:strVal val="#ppt_x"/>
                                          </p:val>
                                        </p:tav>
                                      </p:tavLst>
                                    </p:anim>
                                    <p:anim calcmode="lin" valueType="num">
                                      <p:cBhvr>
                                        <p:cTn id="388" dur="2000" fill="hold"/>
                                        <p:tgtEl>
                                          <p:spTgt spid="157"/>
                                        </p:tgtEl>
                                        <p:attrNameLst>
                                          <p:attrName>ppt_y</p:attrName>
                                        </p:attrNameLst>
                                      </p:cBhvr>
                                      <p:tavLst>
                                        <p:tav tm="0">
                                          <p:val>
                                            <p:strVal val="#ppt_y"/>
                                          </p:val>
                                        </p:tav>
                                        <p:tav tm="100000">
                                          <p:val>
                                            <p:strVal val="#ppt_y"/>
                                          </p:val>
                                        </p:tav>
                                      </p:tavLst>
                                    </p:anim>
                                  </p:childTnLst>
                                </p:cTn>
                              </p:par>
                            </p:childTnLst>
                          </p:cTn>
                        </p:par>
                        <p:par>
                          <p:cTn id="389" fill="hold" nodeType="afterGroup">
                            <p:stCondLst>
                              <p:cond delay="8000"/>
                            </p:stCondLst>
                            <p:childTnLst>
                              <p:par>
                                <p:cTn id="390" presetID="10" presetClass="entr" presetSubtype="0" fill="hold" grpId="0" nodeType="afterEffect">
                                  <p:stCondLst>
                                    <p:cond delay="7000"/>
                                  </p:stCondLst>
                                  <p:childTnLst>
                                    <p:set>
                                      <p:cBhvr>
                                        <p:cTn id="391" dur="1" fill="hold">
                                          <p:stCondLst>
                                            <p:cond delay="0"/>
                                          </p:stCondLst>
                                        </p:cTn>
                                        <p:tgtEl>
                                          <p:spTgt spid="159"/>
                                        </p:tgtEl>
                                        <p:attrNameLst>
                                          <p:attrName>style.visibility</p:attrName>
                                        </p:attrNameLst>
                                      </p:cBhvr>
                                      <p:to>
                                        <p:strVal val="visible"/>
                                      </p:to>
                                    </p:set>
                                    <p:animEffect transition="in" filter="fade">
                                      <p:cBhvr>
                                        <p:cTn id="392" dur="500"/>
                                        <p:tgtEl>
                                          <p:spTgt spid="159"/>
                                        </p:tgtEl>
                                      </p:cBhvr>
                                    </p:animEffect>
                                  </p:childTnLst>
                                </p:cTn>
                              </p:par>
                            </p:childTnLst>
                          </p:cTn>
                        </p:par>
                        <p:par>
                          <p:cTn id="393" fill="hold" nodeType="afterGroup">
                            <p:stCondLst>
                              <p:cond delay="15500"/>
                            </p:stCondLst>
                            <p:childTnLst>
                              <p:par>
                                <p:cTn id="394" presetID="10" presetClass="entr" presetSubtype="0" fill="hold" grpId="0" nodeType="afterEffect">
                                  <p:stCondLst>
                                    <p:cond delay="0"/>
                                  </p:stCondLst>
                                  <p:childTnLst>
                                    <p:set>
                                      <p:cBhvr>
                                        <p:cTn id="395" dur="1" fill="hold">
                                          <p:stCondLst>
                                            <p:cond delay="0"/>
                                          </p:stCondLst>
                                        </p:cTn>
                                        <p:tgtEl>
                                          <p:spTgt spid="160"/>
                                        </p:tgtEl>
                                        <p:attrNameLst>
                                          <p:attrName>style.visibility</p:attrName>
                                        </p:attrNameLst>
                                      </p:cBhvr>
                                      <p:to>
                                        <p:strVal val="visible"/>
                                      </p:to>
                                    </p:set>
                                    <p:animEffect transition="in" filter="fade">
                                      <p:cBhvr>
                                        <p:cTn id="396" dur="500"/>
                                        <p:tgtEl>
                                          <p:spTgt spid="160"/>
                                        </p:tgtEl>
                                      </p:cBhvr>
                                    </p:animEffect>
                                  </p:childTnLst>
                                </p:cTn>
                              </p:par>
                            </p:childTnLst>
                          </p:cTn>
                        </p:par>
                        <p:par>
                          <p:cTn id="397" fill="hold" nodeType="afterGroup">
                            <p:stCondLst>
                              <p:cond delay="16000"/>
                            </p:stCondLst>
                            <p:childTnLst>
                              <p:par>
                                <p:cTn id="398" presetID="10" presetClass="entr" presetSubtype="0" fill="hold" grpId="0" nodeType="afterEffect">
                                  <p:stCondLst>
                                    <p:cond delay="0"/>
                                  </p:stCondLst>
                                  <p:childTnLst>
                                    <p:set>
                                      <p:cBhvr>
                                        <p:cTn id="399" dur="1" fill="hold">
                                          <p:stCondLst>
                                            <p:cond delay="0"/>
                                          </p:stCondLst>
                                        </p:cTn>
                                        <p:tgtEl>
                                          <p:spTgt spid="161"/>
                                        </p:tgtEl>
                                        <p:attrNameLst>
                                          <p:attrName>style.visibility</p:attrName>
                                        </p:attrNameLst>
                                      </p:cBhvr>
                                      <p:to>
                                        <p:strVal val="visible"/>
                                      </p:to>
                                    </p:set>
                                    <p:animEffect transition="in" filter="fade">
                                      <p:cBhvr>
                                        <p:cTn id="400" dur="500"/>
                                        <p:tgtEl>
                                          <p:spTgt spid="161"/>
                                        </p:tgtEl>
                                      </p:cBhvr>
                                    </p:animEffect>
                                  </p:childTnLst>
                                </p:cTn>
                              </p:par>
                            </p:childTnLst>
                          </p:cTn>
                        </p:par>
                        <p:par>
                          <p:cTn id="401" fill="hold" nodeType="afterGroup">
                            <p:stCondLst>
                              <p:cond delay="16500"/>
                            </p:stCondLst>
                            <p:childTnLst>
                              <p:par>
                                <p:cTn id="402" presetID="10" presetClass="entr" presetSubtype="0" fill="hold" grpId="0" nodeType="afterEffect">
                                  <p:stCondLst>
                                    <p:cond delay="0"/>
                                  </p:stCondLst>
                                  <p:childTnLst>
                                    <p:set>
                                      <p:cBhvr>
                                        <p:cTn id="403" dur="1" fill="hold">
                                          <p:stCondLst>
                                            <p:cond delay="0"/>
                                          </p:stCondLst>
                                        </p:cTn>
                                        <p:tgtEl>
                                          <p:spTgt spid="162"/>
                                        </p:tgtEl>
                                        <p:attrNameLst>
                                          <p:attrName>style.visibility</p:attrName>
                                        </p:attrNameLst>
                                      </p:cBhvr>
                                      <p:to>
                                        <p:strVal val="visible"/>
                                      </p:to>
                                    </p:set>
                                    <p:animEffect transition="in" filter="fade">
                                      <p:cBhvr>
                                        <p:cTn id="404" dur="500"/>
                                        <p:tgtEl>
                                          <p:spTgt spid="162"/>
                                        </p:tgtEl>
                                      </p:cBhvr>
                                    </p:animEffect>
                                  </p:childTnLst>
                                </p:cTn>
                              </p:par>
                            </p:childTnLst>
                          </p:cTn>
                        </p:par>
                        <p:par>
                          <p:cTn id="405" fill="hold" nodeType="afterGroup">
                            <p:stCondLst>
                              <p:cond delay="17000"/>
                            </p:stCondLst>
                            <p:childTnLst>
                              <p:par>
                                <p:cTn id="406" presetID="10" presetClass="entr" presetSubtype="0" fill="hold" grpId="0" nodeType="afterEffect">
                                  <p:stCondLst>
                                    <p:cond delay="0"/>
                                  </p:stCondLst>
                                  <p:childTnLst>
                                    <p:set>
                                      <p:cBhvr>
                                        <p:cTn id="407" dur="1" fill="hold">
                                          <p:stCondLst>
                                            <p:cond delay="0"/>
                                          </p:stCondLst>
                                        </p:cTn>
                                        <p:tgtEl>
                                          <p:spTgt spid="158"/>
                                        </p:tgtEl>
                                        <p:attrNameLst>
                                          <p:attrName>style.visibility</p:attrName>
                                        </p:attrNameLst>
                                      </p:cBhvr>
                                      <p:to>
                                        <p:strVal val="visible"/>
                                      </p:to>
                                    </p:set>
                                    <p:animEffect transition="in" filter="fade">
                                      <p:cBhvr>
                                        <p:cTn id="408" dur="500"/>
                                        <p:tgtEl>
                                          <p:spTgt spid="158"/>
                                        </p:tgtEl>
                                      </p:cBhvr>
                                    </p:animEffect>
                                  </p:childTnLst>
                                </p:cTn>
                              </p:par>
                            </p:childTnLst>
                          </p:cTn>
                        </p:par>
                        <p:par>
                          <p:cTn id="409" fill="hold" nodeType="afterGroup">
                            <p:stCondLst>
                              <p:cond delay="17500"/>
                            </p:stCondLst>
                            <p:childTnLst>
                              <p:par>
                                <p:cTn id="410" presetID="10" presetClass="entr" presetSubtype="0" fill="hold" grpId="0" nodeType="afterEffect">
                                  <p:stCondLst>
                                    <p:cond delay="0"/>
                                  </p:stCondLst>
                                  <p:childTnLst>
                                    <p:set>
                                      <p:cBhvr>
                                        <p:cTn id="411" dur="1" fill="hold">
                                          <p:stCondLst>
                                            <p:cond delay="0"/>
                                          </p:stCondLst>
                                        </p:cTn>
                                        <p:tgtEl>
                                          <p:spTgt spid="163"/>
                                        </p:tgtEl>
                                        <p:attrNameLst>
                                          <p:attrName>style.visibility</p:attrName>
                                        </p:attrNameLst>
                                      </p:cBhvr>
                                      <p:to>
                                        <p:strVal val="visible"/>
                                      </p:to>
                                    </p:set>
                                    <p:animEffect transition="in" filter="fade">
                                      <p:cBhvr>
                                        <p:cTn id="412" dur="500"/>
                                        <p:tgtEl>
                                          <p:spTgt spid="163"/>
                                        </p:tgtEl>
                                      </p:cBhvr>
                                    </p:animEffect>
                                  </p:childTnLst>
                                </p:cTn>
                              </p:par>
                            </p:childTnLst>
                          </p:cTn>
                        </p:par>
                        <p:par>
                          <p:cTn id="413" fill="hold" nodeType="afterGroup">
                            <p:stCondLst>
                              <p:cond delay="18000"/>
                            </p:stCondLst>
                            <p:childTnLst>
                              <p:par>
                                <p:cTn id="414" presetID="10" presetClass="entr" presetSubtype="0" fill="hold" nodeType="afterEffect">
                                  <p:stCondLst>
                                    <p:cond delay="0"/>
                                  </p:stCondLst>
                                  <p:childTnLst>
                                    <p:set>
                                      <p:cBhvr>
                                        <p:cTn id="415" dur="1" fill="hold">
                                          <p:stCondLst>
                                            <p:cond delay="0"/>
                                          </p:stCondLst>
                                        </p:cTn>
                                        <p:tgtEl>
                                          <p:spTgt spid="174"/>
                                        </p:tgtEl>
                                        <p:attrNameLst>
                                          <p:attrName>style.visibility</p:attrName>
                                        </p:attrNameLst>
                                      </p:cBhvr>
                                      <p:to>
                                        <p:strVal val="visible"/>
                                      </p:to>
                                    </p:set>
                                    <p:animEffect transition="in" filter="fade">
                                      <p:cBhvr>
                                        <p:cTn id="416" dur="500"/>
                                        <p:tgtEl>
                                          <p:spTgt spid="174"/>
                                        </p:tgtEl>
                                      </p:cBhvr>
                                    </p:animEffect>
                                  </p:childTnLst>
                                </p:cTn>
                              </p:par>
                            </p:childTnLst>
                          </p:cTn>
                        </p:par>
                        <p:par>
                          <p:cTn id="417" fill="hold" nodeType="afterGroup">
                            <p:stCondLst>
                              <p:cond delay="18500"/>
                            </p:stCondLst>
                            <p:childTnLst>
                              <p:par>
                                <p:cTn id="418" presetID="10" presetClass="entr" presetSubtype="0" fill="hold" nodeType="afterEffect">
                                  <p:stCondLst>
                                    <p:cond delay="0"/>
                                  </p:stCondLst>
                                  <p:childTnLst>
                                    <p:set>
                                      <p:cBhvr>
                                        <p:cTn id="419" dur="1" fill="hold">
                                          <p:stCondLst>
                                            <p:cond delay="0"/>
                                          </p:stCondLst>
                                        </p:cTn>
                                        <p:tgtEl>
                                          <p:spTgt spid="171"/>
                                        </p:tgtEl>
                                        <p:attrNameLst>
                                          <p:attrName>style.visibility</p:attrName>
                                        </p:attrNameLst>
                                      </p:cBhvr>
                                      <p:to>
                                        <p:strVal val="visible"/>
                                      </p:to>
                                    </p:set>
                                    <p:animEffect transition="in" filter="fade">
                                      <p:cBhvr>
                                        <p:cTn id="420" dur="500"/>
                                        <p:tgtEl>
                                          <p:spTgt spid="171"/>
                                        </p:tgtEl>
                                      </p:cBhvr>
                                    </p:animEffect>
                                  </p:childTnLst>
                                </p:cTn>
                              </p:par>
                            </p:childTnLst>
                          </p:cTn>
                        </p:par>
                        <p:par>
                          <p:cTn id="421" fill="hold" nodeType="afterGroup">
                            <p:stCondLst>
                              <p:cond delay="19000"/>
                            </p:stCondLst>
                            <p:childTnLst>
                              <p:par>
                                <p:cTn id="422" presetID="10" presetClass="entr" presetSubtype="0" fill="hold" nodeType="afterEffect">
                                  <p:stCondLst>
                                    <p:cond delay="0"/>
                                  </p:stCondLst>
                                  <p:childTnLst>
                                    <p:set>
                                      <p:cBhvr>
                                        <p:cTn id="423" dur="1" fill="hold">
                                          <p:stCondLst>
                                            <p:cond delay="0"/>
                                          </p:stCondLst>
                                        </p:cTn>
                                        <p:tgtEl>
                                          <p:spTgt spid="168"/>
                                        </p:tgtEl>
                                        <p:attrNameLst>
                                          <p:attrName>style.visibility</p:attrName>
                                        </p:attrNameLst>
                                      </p:cBhvr>
                                      <p:to>
                                        <p:strVal val="visible"/>
                                      </p:to>
                                    </p:set>
                                    <p:animEffect transition="in" filter="fade">
                                      <p:cBhvr>
                                        <p:cTn id="424" dur="500"/>
                                        <p:tgtEl>
                                          <p:spTgt spid="168"/>
                                        </p:tgtEl>
                                      </p:cBhvr>
                                    </p:animEffect>
                                  </p:childTnLst>
                                </p:cTn>
                              </p:par>
                            </p:childTnLst>
                          </p:cTn>
                        </p:par>
                        <p:par>
                          <p:cTn id="425" fill="hold" nodeType="afterGroup">
                            <p:stCondLst>
                              <p:cond delay="19500"/>
                            </p:stCondLst>
                            <p:childTnLst>
                              <p:par>
                                <p:cTn id="426" presetID="10" presetClass="entr" presetSubtype="0" fill="hold" nodeType="afterEffect">
                                  <p:stCondLst>
                                    <p:cond delay="0"/>
                                  </p:stCondLst>
                                  <p:childTnLst>
                                    <p:set>
                                      <p:cBhvr>
                                        <p:cTn id="427" dur="1" fill="hold">
                                          <p:stCondLst>
                                            <p:cond delay="0"/>
                                          </p:stCondLst>
                                        </p:cTn>
                                        <p:tgtEl>
                                          <p:spTgt spid="165"/>
                                        </p:tgtEl>
                                        <p:attrNameLst>
                                          <p:attrName>style.visibility</p:attrName>
                                        </p:attrNameLst>
                                      </p:cBhvr>
                                      <p:to>
                                        <p:strVal val="visible"/>
                                      </p:to>
                                    </p:set>
                                    <p:animEffect transition="in" filter="fade">
                                      <p:cBhvr>
                                        <p:cTn id="428" dur="500"/>
                                        <p:tgtEl>
                                          <p:spTgt spid="165"/>
                                        </p:tgtEl>
                                      </p:cBhvr>
                                    </p:animEffect>
                                  </p:childTnLst>
                                </p:cTn>
                              </p:par>
                            </p:childTnLst>
                          </p:cTn>
                        </p:par>
                        <p:par>
                          <p:cTn id="429" fill="hold" nodeType="afterGroup">
                            <p:stCondLst>
                              <p:cond delay="20000"/>
                            </p:stCondLst>
                            <p:childTnLst>
                              <p:par>
                                <p:cTn id="430" presetID="10" presetClass="entr" presetSubtype="0" fill="hold" nodeType="afterEffect">
                                  <p:stCondLst>
                                    <p:cond delay="0"/>
                                  </p:stCondLst>
                                  <p:childTnLst>
                                    <p:set>
                                      <p:cBhvr>
                                        <p:cTn id="431" dur="1" fill="hold">
                                          <p:stCondLst>
                                            <p:cond delay="0"/>
                                          </p:stCondLst>
                                        </p:cTn>
                                        <p:tgtEl>
                                          <p:spTgt spid="176"/>
                                        </p:tgtEl>
                                        <p:attrNameLst>
                                          <p:attrName>style.visibility</p:attrName>
                                        </p:attrNameLst>
                                      </p:cBhvr>
                                      <p:to>
                                        <p:strVal val="visible"/>
                                      </p:to>
                                    </p:set>
                                    <p:animEffect transition="in" filter="fade">
                                      <p:cBhvr>
                                        <p:cTn id="432" dur="500"/>
                                        <p:tgtEl>
                                          <p:spTgt spid="176"/>
                                        </p:tgtEl>
                                      </p:cBhvr>
                                    </p:animEffect>
                                  </p:childTnLst>
                                </p:cTn>
                              </p:par>
                            </p:childTnLst>
                          </p:cTn>
                        </p:par>
                        <p:par>
                          <p:cTn id="433" fill="hold" nodeType="afterGroup">
                            <p:stCondLst>
                              <p:cond delay="20500"/>
                            </p:stCondLst>
                            <p:childTnLst>
                              <p:par>
                                <p:cTn id="434" presetID="53" presetClass="entr" presetSubtype="0" fill="hold" grpId="0" nodeType="afterEffect">
                                  <p:stCondLst>
                                    <p:cond delay="0"/>
                                  </p:stCondLst>
                                  <p:childTnLst>
                                    <p:set>
                                      <p:cBhvr>
                                        <p:cTn id="435" dur="1" fill="hold">
                                          <p:stCondLst>
                                            <p:cond delay="0"/>
                                          </p:stCondLst>
                                        </p:cTn>
                                        <p:tgtEl>
                                          <p:spTgt spid="180"/>
                                        </p:tgtEl>
                                        <p:attrNameLst>
                                          <p:attrName>style.visibility</p:attrName>
                                        </p:attrNameLst>
                                      </p:cBhvr>
                                      <p:to>
                                        <p:strVal val="visible"/>
                                      </p:to>
                                    </p:set>
                                    <p:anim calcmode="lin" valueType="num">
                                      <p:cBhvr>
                                        <p:cTn id="436" dur="500" fill="hold"/>
                                        <p:tgtEl>
                                          <p:spTgt spid="180"/>
                                        </p:tgtEl>
                                        <p:attrNameLst>
                                          <p:attrName>ppt_w</p:attrName>
                                        </p:attrNameLst>
                                      </p:cBhvr>
                                      <p:tavLst>
                                        <p:tav tm="0">
                                          <p:val>
                                            <p:fltVal val="0"/>
                                          </p:val>
                                        </p:tav>
                                        <p:tav tm="100000">
                                          <p:val>
                                            <p:strVal val="#ppt_w"/>
                                          </p:val>
                                        </p:tav>
                                      </p:tavLst>
                                    </p:anim>
                                    <p:anim calcmode="lin" valueType="num">
                                      <p:cBhvr>
                                        <p:cTn id="437" dur="500" fill="hold"/>
                                        <p:tgtEl>
                                          <p:spTgt spid="180"/>
                                        </p:tgtEl>
                                        <p:attrNameLst>
                                          <p:attrName>ppt_h</p:attrName>
                                        </p:attrNameLst>
                                      </p:cBhvr>
                                      <p:tavLst>
                                        <p:tav tm="0">
                                          <p:val>
                                            <p:fltVal val="0"/>
                                          </p:val>
                                        </p:tav>
                                        <p:tav tm="100000">
                                          <p:val>
                                            <p:strVal val="#ppt_h"/>
                                          </p:val>
                                        </p:tav>
                                      </p:tavLst>
                                    </p:anim>
                                    <p:animEffect transition="in" filter="fade">
                                      <p:cBhvr>
                                        <p:cTn id="438" dur="500"/>
                                        <p:tgtEl>
                                          <p:spTgt spid="180"/>
                                        </p:tgtEl>
                                      </p:cBhvr>
                                    </p:animEffect>
                                  </p:childTnLst>
                                </p:cTn>
                              </p:par>
                            </p:childTnLst>
                          </p:cTn>
                        </p:par>
                      </p:childTnLst>
                    </p:cTn>
                  </p:par>
                  <p:par>
                    <p:cTn id="439" fill="hold" nodeType="clickPar">
                      <p:stCondLst>
                        <p:cond delay="indefinite"/>
                      </p:stCondLst>
                      <p:childTnLst>
                        <p:par>
                          <p:cTn id="440" fill="hold" nodeType="withGroup">
                            <p:stCondLst>
                              <p:cond delay="0"/>
                            </p:stCondLst>
                            <p:childTnLst>
                              <p:par>
                                <p:cTn id="441" presetID="29" presetClass="exit" presetSubtype="0" fill="hold" grpId="1" nodeType="clickEffect">
                                  <p:stCondLst>
                                    <p:cond delay="0"/>
                                  </p:stCondLst>
                                  <p:childTnLst>
                                    <p:anim calcmode="lin" valueType="num">
                                      <p:cBhvr>
                                        <p:cTn id="442" dur="1000"/>
                                        <p:tgtEl>
                                          <p:spTgt spid="133"/>
                                        </p:tgtEl>
                                        <p:attrNameLst>
                                          <p:attrName>ppt_x</p:attrName>
                                        </p:attrNameLst>
                                      </p:cBhvr>
                                      <p:tavLst>
                                        <p:tav tm="0">
                                          <p:val>
                                            <p:strVal val="ppt_x"/>
                                          </p:val>
                                        </p:tav>
                                        <p:tav tm="100000">
                                          <p:val>
                                            <p:strVal val="ppt_x-.2"/>
                                          </p:val>
                                        </p:tav>
                                      </p:tavLst>
                                    </p:anim>
                                    <p:anim calcmode="lin" valueType="num">
                                      <p:cBhvr>
                                        <p:cTn id="443" dur="1000"/>
                                        <p:tgtEl>
                                          <p:spTgt spid="133"/>
                                        </p:tgtEl>
                                        <p:attrNameLst>
                                          <p:attrName>ppt_y</p:attrName>
                                        </p:attrNameLst>
                                      </p:cBhvr>
                                      <p:tavLst>
                                        <p:tav tm="0">
                                          <p:val>
                                            <p:strVal val="ppt_y"/>
                                          </p:val>
                                        </p:tav>
                                        <p:tav tm="100000">
                                          <p:val>
                                            <p:strVal val="ppt_y"/>
                                          </p:val>
                                        </p:tav>
                                      </p:tavLst>
                                    </p:anim>
                                    <p:animEffect transition="out" filter="fade">
                                      <p:cBhvr>
                                        <p:cTn id="444" dur="1000"/>
                                        <p:tgtEl>
                                          <p:spTgt spid="133"/>
                                        </p:tgtEl>
                                      </p:cBhvr>
                                    </p:animEffect>
                                    <p:set>
                                      <p:cBhvr>
                                        <p:cTn id="445" dur="1" fill="hold">
                                          <p:stCondLst>
                                            <p:cond delay="999"/>
                                          </p:stCondLst>
                                        </p:cTn>
                                        <p:tgtEl>
                                          <p:spTgt spid="133"/>
                                        </p:tgtEl>
                                        <p:attrNameLst>
                                          <p:attrName>style.visibility</p:attrName>
                                        </p:attrNameLst>
                                      </p:cBhvr>
                                      <p:to>
                                        <p:strVal val="hidden"/>
                                      </p:to>
                                    </p:set>
                                  </p:childTnLst>
                                </p:cTn>
                              </p:par>
                              <p:par>
                                <p:cTn id="446" presetID="29" presetClass="exit" presetSubtype="0" fill="hold" grpId="1" nodeType="withEffect">
                                  <p:stCondLst>
                                    <p:cond delay="0"/>
                                  </p:stCondLst>
                                  <p:childTnLst>
                                    <p:anim calcmode="lin" valueType="num">
                                      <p:cBhvr>
                                        <p:cTn id="447" dur="1000"/>
                                        <p:tgtEl>
                                          <p:spTgt spid="134"/>
                                        </p:tgtEl>
                                        <p:attrNameLst>
                                          <p:attrName>ppt_x</p:attrName>
                                        </p:attrNameLst>
                                      </p:cBhvr>
                                      <p:tavLst>
                                        <p:tav tm="0">
                                          <p:val>
                                            <p:strVal val="ppt_x"/>
                                          </p:val>
                                        </p:tav>
                                        <p:tav tm="100000">
                                          <p:val>
                                            <p:strVal val="ppt_x-.2"/>
                                          </p:val>
                                        </p:tav>
                                      </p:tavLst>
                                    </p:anim>
                                    <p:anim calcmode="lin" valueType="num">
                                      <p:cBhvr>
                                        <p:cTn id="448" dur="1000"/>
                                        <p:tgtEl>
                                          <p:spTgt spid="134"/>
                                        </p:tgtEl>
                                        <p:attrNameLst>
                                          <p:attrName>ppt_y</p:attrName>
                                        </p:attrNameLst>
                                      </p:cBhvr>
                                      <p:tavLst>
                                        <p:tav tm="0">
                                          <p:val>
                                            <p:strVal val="ppt_y"/>
                                          </p:val>
                                        </p:tav>
                                        <p:tav tm="100000">
                                          <p:val>
                                            <p:strVal val="ppt_y"/>
                                          </p:val>
                                        </p:tav>
                                      </p:tavLst>
                                    </p:anim>
                                    <p:animEffect transition="out" filter="fade">
                                      <p:cBhvr>
                                        <p:cTn id="449" dur="1000"/>
                                        <p:tgtEl>
                                          <p:spTgt spid="134"/>
                                        </p:tgtEl>
                                      </p:cBhvr>
                                    </p:animEffect>
                                    <p:set>
                                      <p:cBhvr>
                                        <p:cTn id="450" dur="1" fill="hold">
                                          <p:stCondLst>
                                            <p:cond delay="999"/>
                                          </p:stCondLst>
                                        </p:cTn>
                                        <p:tgtEl>
                                          <p:spTgt spid="134"/>
                                        </p:tgtEl>
                                        <p:attrNameLst>
                                          <p:attrName>style.visibility</p:attrName>
                                        </p:attrNameLst>
                                      </p:cBhvr>
                                      <p:to>
                                        <p:strVal val="hidden"/>
                                      </p:to>
                                    </p:set>
                                  </p:childTnLst>
                                </p:cTn>
                              </p:par>
                              <p:par>
                                <p:cTn id="451" presetID="29" presetClass="exit" presetSubtype="0" fill="hold" grpId="1" nodeType="withEffect">
                                  <p:stCondLst>
                                    <p:cond delay="0"/>
                                  </p:stCondLst>
                                  <p:childTnLst>
                                    <p:anim calcmode="lin" valueType="num">
                                      <p:cBhvr>
                                        <p:cTn id="452" dur="1000"/>
                                        <p:tgtEl>
                                          <p:spTgt spid="135"/>
                                        </p:tgtEl>
                                        <p:attrNameLst>
                                          <p:attrName>ppt_x</p:attrName>
                                        </p:attrNameLst>
                                      </p:cBhvr>
                                      <p:tavLst>
                                        <p:tav tm="0">
                                          <p:val>
                                            <p:strVal val="ppt_x"/>
                                          </p:val>
                                        </p:tav>
                                        <p:tav tm="100000">
                                          <p:val>
                                            <p:strVal val="ppt_x-.2"/>
                                          </p:val>
                                        </p:tav>
                                      </p:tavLst>
                                    </p:anim>
                                    <p:anim calcmode="lin" valueType="num">
                                      <p:cBhvr>
                                        <p:cTn id="453" dur="1000"/>
                                        <p:tgtEl>
                                          <p:spTgt spid="135"/>
                                        </p:tgtEl>
                                        <p:attrNameLst>
                                          <p:attrName>ppt_y</p:attrName>
                                        </p:attrNameLst>
                                      </p:cBhvr>
                                      <p:tavLst>
                                        <p:tav tm="0">
                                          <p:val>
                                            <p:strVal val="ppt_y"/>
                                          </p:val>
                                        </p:tav>
                                        <p:tav tm="100000">
                                          <p:val>
                                            <p:strVal val="ppt_y"/>
                                          </p:val>
                                        </p:tav>
                                      </p:tavLst>
                                    </p:anim>
                                    <p:animEffect transition="out" filter="fade">
                                      <p:cBhvr>
                                        <p:cTn id="454" dur="1000"/>
                                        <p:tgtEl>
                                          <p:spTgt spid="135"/>
                                        </p:tgtEl>
                                      </p:cBhvr>
                                    </p:animEffect>
                                    <p:set>
                                      <p:cBhvr>
                                        <p:cTn id="455" dur="1" fill="hold">
                                          <p:stCondLst>
                                            <p:cond delay="999"/>
                                          </p:stCondLst>
                                        </p:cTn>
                                        <p:tgtEl>
                                          <p:spTgt spid="135"/>
                                        </p:tgtEl>
                                        <p:attrNameLst>
                                          <p:attrName>style.visibility</p:attrName>
                                        </p:attrNameLst>
                                      </p:cBhvr>
                                      <p:to>
                                        <p:strVal val="hidden"/>
                                      </p:to>
                                    </p:set>
                                  </p:childTnLst>
                                </p:cTn>
                              </p:par>
                              <p:par>
                                <p:cTn id="456" presetID="29" presetClass="exit" presetSubtype="0" fill="hold" grpId="1" nodeType="withEffect">
                                  <p:stCondLst>
                                    <p:cond delay="0"/>
                                  </p:stCondLst>
                                  <p:childTnLst>
                                    <p:anim calcmode="lin" valueType="num">
                                      <p:cBhvr>
                                        <p:cTn id="457" dur="1000"/>
                                        <p:tgtEl>
                                          <p:spTgt spid="136"/>
                                        </p:tgtEl>
                                        <p:attrNameLst>
                                          <p:attrName>ppt_x</p:attrName>
                                        </p:attrNameLst>
                                      </p:cBhvr>
                                      <p:tavLst>
                                        <p:tav tm="0">
                                          <p:val>
                                            <p:strVal val="ppt_x"/>
                                          </p:val>
                                        </p:tav>
                                        <p:tav tm="100000">
                                          <p:val>
                                            <p:strVal val="ppt_x-.2"/>
                                          </p:val>
                                        </p:tav>
                                      </p:tavLst>
                                    </p:anim>
                                    <p:anim calcmode="lin" valueType="num">
                                      <p:cBhvr>
                                        <p:cTn id="458" dur="1000"/>
                                        <p:tgtEl>
                                          <p:spTgt spid="136"/>
                                        </p:tgtEl>
                                        <p:attrNameLst>
                                          <p:attrName>ppt_y</p:attrName>
                                        </p:attrNameLst>
                                      </p:cBhvr>
                                      <p:tavLst>
                                        <p:tav tm="0">
                                          <p:val>
                                            <p:strVal val="ppt_y"/>
                                          </p:val>
                                        </p:tav>
                                        <p:tav tm="100000">
                                          <p:val>
                                            <p:strVal val="ppt_y"/>
                                          </p:val>
                                        </p:tav>
                                      </p:tavLst>
                                    </p:anim>
                                    <p:animEffect transition="out" filter="fade">
                                      <p:cBhvr>
                                        <p:cTn id="459" dur="1000"/>
                                        <p:tgtEl>
                                          <p:spTgt spid="136"/>
                                        </p:tgtEl>
                                      </p:cBhvr>
                                    </p:animEffect>
                                    <p:set>
                                      <p:cBhvr>
                                        <p:cTn id="460" dur="1" fill="hold">
                                          <p:stCondLst>
                                            <p:cond delay="999"/>
                                          </p:stCondLst>
                                        </p:cTn>
                                        <p:tgtEl>
                                          <p:spTgt spid="136"/>
                                        </p:tgtEl>
                                        <p:attrNameLst>
                                          <p:attrName>style.visibility</p:attrName>
                                        </p:attrNameLst>
                                      </p:cBhvr>
                                      <p:to>
                                        <p:strVal val="hidden"/>
                                      </p:to>
                                    </p:set>
                                  </p:childTnLst>
                                </p:cTn>
                              </p:par>
                              <p:par>
                                <p:cTn id="461" presetID="29" presetClass="exit" presetSubtype="0" fill="hold" grpId="1" nodeType="withEffect">
                                  <p:stCondLst>
                                    <p:cond delay="0"/>
                                  </p:stCondLst>
                                  <p:childTnLst>
                                    <p:anim calcmode="lin" valueType="num">
                                      <p:cBhvr>
                                        <p:cTn id="462" dur="1000"/>
                                        <p:tgtEl>
                                          <p:spTgt spid="137"/>
                                        </p:tgtEl>
                                        <p:attrNameLst>
                                          <p:attrName>ppt_x</p:attrName>
                                        </p:attrNameLst>
                                      </p:cBhvr>
                                      <p:tavLst>
                                        <p:tav tm="0">
                                          <p:val>
                                            <p:strVal val="ppt_x"/>
                                          </p:val>
                                        </p:tav>
                                        <p:tav tm="100000">
                                          <p:val>
                                            <p:strVal val="ppt_x-.2"/>
                                          </p:val>
                                        </p:tav>
                                      </p:tavLst>
                                    </p:anim>
                                    <p:anim calcmode="lin" valueType="num">
                                      <p:cBhvr>
                                        <p:cTn id="463" dur="1000"/>
                                        <p:tgtEl>
                                          <p:spTgt spid="137"/>
                                        </p:tgtEl>
                                        <p:attrNameLst>
                                          <p:attrName>ppt_y</p:attrName>
                                        </p:attrNameLst>
                                      </p:cBhvr>
                                      <p:tavLst>
                                        <p:tav tm="0">
                                          <p:val>
                                            <p:strVal val="ppt_y"/>
                                          </p:val>
                                        </p:tav>
                                        <p:tav tm="100000">
                                          <p:val>
                                            <p:strVal val="ppt_y"/>
                                          </p:val>
                                        </p:tav>
                                      </p:tavLst>
                                    </p:anim>
                                    <p:animEffect transition="out" filter="fade">
                                      <p:cBhvr>
                                        <p:cTn id="464" dur="1000"/>
                                        <p:tgtEl>
                                          <p:spTgt spid="137"/>
                                        </p:tgtEl>
                                      </p:cBhvr>
                                    </p:animEffect>
                                    <p:set>
                                      <p:cBhvr>
                                        <p:cTn id="465" dur="1" fill="hold">
                                          <p:stCondLst>
                                            <p:cond delay="999"/>
                                          </p:stCondLst>
                                        </p:cTn>
                                        <p:tgtEl>
                                          <p:spTgt spid="137"/>
                                        </p:tgtEl>
                                        <p:attrNameLst>
                                          <p:attrName>style.visibility</p:attrName>
                                        </p:attrNameLst>
                                      </p:cBhvr>
                                      <p:to>
                                        <p:strVal val="hidden"/>
                                      </p:to>
                                    </p:set>
                                  </p:childTnLst>
                                </p:cTn>
                              </p:par>
                              <p:par>
                                <p:cTn id="466" presetID="29" presetClass="exit" presetSubtype="0" fill="hold" grpId="1" nodeType="withEffect">
                                  <p:stCondLst>
                                    <p:cond delay="0"/>
                                  </p:stCondLst>
                                  <p:childTnLst>
                                    <p:anim calcmode="lin" valueType="num">
                                      <p:cBhvr>
                                        <p:cTn id="467" dur="1000"/>
                                        <p:tgtEl>
                                          <p:spTgt spid="138"/>
                                        </p:tgtEl>
                                        <p:attrNameLst>
                                          <p:attrName>ppt_x</p:attrName>
                                        </p:attrNameLst>
                                      </p:cBhvr>
                                      <p:tavLst>
                                        <p:tav tm="0">
                                          <p:val>
                                            <p:strVal val="ppt_x"/>
                                          </p:val>
                                        </p:tav>
                                        <p:tav tm="100000">
                                          <p:val>
                                            <p:strVal val="ppt_x-.2"/>
                                          </p:val>
                                        </p:tav>
                                      </p:tavLst>
                                    </p:anim>
                                    <p:anim calcmode="lin" valueType="num">
                                      <p:cBhvr>
                                        <p:cTn id="468" dur="1000"/>
                                        <p:tgtEl>
                                          <p:spTgt spid="138"/>
                                        </p:tgtEl>
                                        <p:attrNameLst>
                                          <p:attrName>ppt_y</p:attrName>
                                        </p:attrNameLst>
                                      </p:cBhvr>
                                      <p:tavLst>
                                        <p:tav tm="0">
                                          <p:val>
                                            <p:strVal val="ppt_y"/>
                                          </p:val>
                                        </p:tav>
                                        <p:tav tm="100000">
                                          <p:val>
                                            <p:strVal val="ppt_y"/>
                                          </p:val>
                                        </p:tav>
                                      </p:tavLst>
                                    </p:anim>
                                    <p:animEffect transition="out" filter="fade">
                                      <p:cBhvr>
                                        <p:cTn id="469" dur="1000"/>
                                        <p:tgtEl>
                                          <p:spTgt spid="138"/>
                                        </p:tgtEl>
                                      </p:cBhvr>
                                    </p:animEffect>
                                    <p:set>
                                      <p:cBhvr>
                                        <p:cTn id="470" dur="1" fill="hold">
                                          <p:stCondLst>
                                            <p:cond delay="999"/>
                                          </p:stCondLst>
                                        </p:cTn>
                                        <p:tgtEl>
                                          <p:spTgt spid="138"/>
                                        </p:tgtEl>
                                        <p:attrNameLst>
                                          <p:attrName>style.visibility</p:attrName>
                                        </p:attrNameLst>
                                      </p:cBhvr>
                                      <p:to>
                                        <p:strVal val="hidden"/>
                                      </p:to>
                                    </p:set>
                                  </p:childTnLst>
                                </p:cTn>
                              </p:par>
                              <p:par>
                                <p:cTn id="471" presetID="29" presetClass="exit" presetSubtype="0" fill="hold" grpId="1" nodeType="withEffect">
                                  <p:stCondLst>
                                    <p:cond delay="0"/>
                                  </p:stCondLst>
                                  <p:childTnLst>
                                    <p:anim calcmode="lin" valueType="num">
                                      <p:cBhvr>
                                        <p:cTn id="472" dur="1000"/>
                                        <p:tgtEl>
                                          <p:spTgt spid="139"/>
                                        </p:tgtEl>
                                        <p:attrNameLst>
                                          <p:attrName>ppt_x</p:attrName>
                                        </p:attrNameLst>
                                      </p:cBhvr>
                                      <p:tavLst>
                                        <p:tav tm="0">
                                          <p:val>
                                            <p:strVal val="ppt_x"/>
                                          </p:val>
                                        </p:tav>
                                        <p:tav tm="100000">
                                          <p:val>
                                            <p:strVal val="ppt_x-.2"/>
                                          </p:val>
                                        </p:tav>
                                      </p:tavLst>
                                    </p:anim>
                                    <p:anim calcmode="lin" valueType="num">
                                      <p:cBhvr>
                                        <p:cTn id="473" dur="1000"/>
                                        <p:tgtEl>
                                          <p:spTgt spid="139"/>
                                        </p:tgtEl>
                                        <p:attrNameLst>
                                          <p:attrName>ppt_y</p:attrName>
                                        </p:attrNameLst>
                                      </p:cBhvr>
                                      <p:tavLst>
                                        <p:tav tm="0">
                                          <p:val>
                                            <p:strVal val="ppt_y"/>
                                          </p:val>
                                        </p:tav>
                                        <p:tav tm="100000">
                                          <p:val>
                                            <p:strVal val="ppt_y"/>
                                          </p:val>
                                        </p:tav>
                                      </p:tavLst>
                                    </p:anim>
                                    <p:animEffect transition="out" filter="fade">
                                      <p:cBhvr>
                                        <p:cTn id="474" dur="1000"/>
                                        <p:tgtEl>
                                          <p:spTgt spid="139"/>
                                        </p:tgtEl>
                                      </p:cBhvr>
                                    </p:animEffect>
                                    <p:set>
                                      <p:cBhvr>
                                        <p:cTn id="475" dur="1" fill="hold">
                                          <p:stCondLst>
                                            <p:cond delay="999"/>
                                          </p:stCondLst>
                                        </p:cTn>
                                        <p:tgtEl>
                                          <p:spTgt spid="139"/>
                                        </p:tgtEl>
                                        <p:attrNameLst>
                                          <p:attrName>style.visibility</p:attrName>
                                        </p:attrNameLst>
                                      </p:cBhvr>
                                      <p:to>
                                        <p:strVal val="hidden"/>
                                      </p:to>
                                    </p:set>
                                  </p:childTnLst>
                                </p:cTn>
                              </p:par>
                              <p:par>
                                <p:cTn id="476" presetID="29" presetClass="exit" presetSubtype="0" fill="hold" grpId="1" nodeType="withEffect">
                                  <p:stCondLst>
                                    <p:cond delay="0"/>
                                  </p:stCondLst>
                                  <p:childTnLst>
                                    <p:anim calcmode="lin" valueType="num">
                                      <p:cBhvr>
                                        <p:cTn id="477" dur="1000"/>
                                        <p:tgtEl>
                                          <p:spTgt spid="140"/>
                                        </p:tgtEl>
                                        <p:attrNameLst>
                                          <p:attrName>ppt_x</p:attrName>
                                        </p:attrNameLst>
                                      </p:cBhvr>
                                      <p:tavLst>
                                        <p:tav tm="0">
                                          <p:val>
                                            <p:strVal val="ppt_x"/>
                                          </p:val>
                                        </p:tav>
                                        <p:tav tm="100000">
                                          <p:val>
                                            <p:strVal val="ppt_x-.2"/>
                                          </p:val>
                                        </p:tav>
                                      </p:tavLst>
                                    </p:anim>
                                    <p:anim calcmode="lin" valueType="num">
                                      <p:cBhvr>
                                        <p:cTn id="478" dur="1000"/>
                                        <p:tgtEl>
                                          <p:spTgt spid="140"/>
                                        </p:tgtEl>
                                        <p:attrNameLst>
                                          <p:attrName>ppt_y</p:attrName>
                                        </p:attrNameLst>
                                      </p:cBhvr>
                                      <p:tavLst>
                                        <p:tav tm="0">
                                          <p:val>
                                            <p:strVal val="ppt_y"/>
                                          </p:val>
                                        </p:tav>
                                        <p:tav tm="100000">
                                          <p:val>
                                            <p:strVal val="ppt_y"/>
                                          </p:val>
                                        </p:tav>
                                      </p:tavLst>
                                    </p:anim>
                                    <p:animEffect transition="out" filter="fade">
                                      <p:cBhvr>
                                        <p:cTn id="479" dur="1000"/>
                                        <p:tgtEl>
                                          <p:spTgt spid="140"/>
                                        </p:tgtEl>
                                      </p:cBhvr>
                                    </p:animEffect>
                                    <p:set>
                                      <p:cBhvr>
                                        <p:cTn id="480" dur="1" fill="hold">
                                          <p:stCondLst>
                                            <p:cond delay="999"/>
                                          </p:stCondLst>
                                        </p:cTn>
                                        <p:tgtEl>
                                          <p:spTgt spid="140"/>
                                        </p:tgtEl>
                                        <p:attrNameLst>
                                          <p:attrName>style.visibility</p:attrName>
                                        </p:attrNameLst>
                                      </p:cBhvr>
                                      <p:to>
                                        <p:strVal val="hidden"/>
                                      </p:to>
                                    </p:set>
                                  </p:childTnLst>
                                </p:cTn>
                              </p:par>
                              <p:par>
                                <p:cTn id="481" presetID="29" presetClass="exit" presetSubtype="0" fill="hold" grpId="1" nodeType="withEffect">
                                  <p:stCondLst>
                                    <p:cond delay="0"/>
                                  </p:stCondLst>
                                  <p:childTnLst>
                                    <p:anim calcmode="lin" valueType="num">
                                      <p:cBhvr>
                                        <p:cTn id="482" dur="1000"/>
                                        <p:tgtEl>
                                          <p:spTgt spid="141"/>
                                        </p:tgtEl>
                                        <p:attrNameLst>
                                          <p:attrName>ppt_x</p:attrName>
                                        </p:attrNameLst>
                                      </p:cBhvr>
                                      <p:tavLst>
                                        <p:tav tm="0">
                                          <p:val>
                                            <p:strVal val="ppt_x"/>
                                          </p:val>
                                        </p:tav>
                                        <p:tav tm="100000">
                                          <p:val>
                                            <p:strVal val="ppt_x-.2"/>
                                          </p:val>
                                        </p:tav>
                                      </p:tavLst>
                                    </p:anim>
                                    <p:anim calcmode="lin" valueType="num">
                                      <p:cBhvr>
                                        <p:cTn id="483" dur="1000"/>
                                        <p:tgtEl>
                                          <p:spTgt spid="141"/>
                                        </p:tgtEl>
                                        <p:attrNameLst>
                                          <p:attrName>ppt_y</p:attrName>
                                        </p:attrNameLst>
                                      </p:cBhvr>
                                      <p:tavLst>
                                        <p:tav tm="0">
                                          <p:val>
                                            <p:strVal val="ppt_y"/>
                                          </p:val>
                                        </p:tav>
                                        <p:tav tm="100000">
                                          <p:val>
                                            <p:strVal val="ppt_y"/>
                                          </p:val>
                                        </p:tav>
                                      </p:tavLst>
                                    </p:anim>
                                    <p:animEffect transition="out" filter="fade">
                                      <p:cBhvr>
                                        <p:cTn id="484" dur="1000"/>
                                        <p:tgtEl>
                                          <p:spTgt spid="141"/>
                                        </p:tgtEl>
                                      </p:cBhvr>
                                    </p:animEffect>
                                    <p:set>
                                      <p:cBhvr>
                                        <p:cTn id="485" dur="1" fill="hold">
                                          <p:stCondLst>
                                            <p:cond delay="999"/>
                                          </p:stCondLst>
                                        </p:cTn>
                                        <p:tgtEl>
                                          <p:spTgt spid="141"/>
                                        </p:tgtEl>
                                        <p:attrNameLst>
                                          <p:attrName>style.visibility</p:attrName>
                                        </p:attrNameLst>
                                      </p:cBhvr>
                                      <p:to>
                                        <p:strVal val="hidden"/>
                                      </p:to>
                                    </p:set>
                                  </p:childTnLst>
                                </p:cTn>
                              </p:par>
                              <p:par>
                                <p:cTn id="486" presetID="29" presetClass="exit" presetSubtype="0" fill="hold" grpId="1" nodeType="withEffect">
                                  <p:stCondLst>
                                    <p:cond delay="0"/>
                                  </p:stCondLst>
                                  <p:childTnLst>
                                    <p:anim calcmode="lin" valueType="num">
                                      <p:cBhvr>
                                        <p:cTn id="487" dur="1000"/>
                                        <p:tgtEl>
                                          <p:spTgt spid="142"/>
                                        </p:tgtEl>
                                        <p:attrNameLst>
                                          <p:attrName>ppt_x</p:attrName>
                                        </p:attrNameLst>
                                      </p:cBhvr>
                                      <p:tavLst>
                                        <p:tav tm="0">
                                          <p:val>
                                            <p:strVal val="ppt_x"/>
                                          </p:val>
                                        </p:tav>
                                        <p:tav tm="100000">
                                          <p:val>
                                            <p:strVal val="ppt_x-.2"/>
                                          </p:val>
                                        </p:tav>
                                      </p:tavLst>
                                    </p:anim>
                                    <p:anim calcmode="lin" valueType="num">
                                      <p:cBhvr>
                                        <p:cTn id="488" dur="1000"/>
                                        <p:tgtEl>
                                          <p:spTgt spid="142"/>
                                        </p:tgtEl>
                                        <p:attrNameLst>
                                          <p:attrName>ppt_y</p:attrName>
                                        </p:attrNameLst>
                                      </p:cBhvr>
                                      <p:tavLst>
                                        <p:tav tm="0">
                                          <p:val>
                                            <p:strVal val="ppt_y"/>
                                          </p:val>
                                        </p:tav>
                                        <p:tav tm="100000">
                                          <p:val>
                                            <p:strVal val="ppt_y"/>
                                          </p:val>
                                        </p:tav>
                                      </p:tavLst>
                                    </p:anim>
                                    <p:animEffect transition="out" filter="fade">
                                      <p:cBhvr>
                                        <p:cTn id="489" dur="1000"/>
                                        <p:tgtEl>
                                          <p:spTgt spid="142"/>
                                        </p:tgtEl>
                                      </p:cBhvr>
                                    </p:animEffect>
                                    <p:set>
                                      <p:cBhvr>
                                        <p:cTn id="490" dur="1" fill="hold">
                                          <p:stCondLst>
                                            <p:cond delay="999"/>
                                          </p:stCondLst>
                                        </p:cTn>
                                        <p:tgtEl>
                                          <p:spTgt spid="142"/>
                                        </p:tgtEl>
                                        <p:attrNameLst>
                                          <p:attrName>style.visibility</p:attrName>
                                        </p:attrNameLst>
                                      </p:cBhvr>
                                      <p:to>
                                        <p:strVal val="hidden"/>
                                      </p:to>
                                    </p:set>
                                  </p:childTnLst>
                                </p:cTn>
                              </p:par>
                              <p:par>
                                <p:cTn id="491" presetID="29" presetClass="exit" presetSubtype="0" fill="hold" grpId="1" nodeType="withEffect">
                                  <p:stCondLst>
                                    <p:cond delay="0"/>
                                  </p:stCondLst>
                                  <p:childTnLst>
                                    <p:anim calcmode="lin" valueType="num">
                                      <p:cBhvr>
                                        <p:cTn id="492" dur="1000"/>
                                        <p:tgtEl>
                                          <p:spTgt spid="143"/>
                                        </p:tgtEl>
                                        <p:attrNameLst>
                                          <p:attrName>ppt_x</p:attrName>
                                        </p:attrNameLst>
                                      </p:cBhvr>
                                      <p:tavLst>
                                        <p:tav tm="0">
                                          <p:val>
                                            <p:strVal val="ppt_x"/>
                                          </p:val>
                                        </p:tav>
                                        <p:tav tm="100000">
                                          <p:val>
                                            <p:strVal val="ppt_x-.2"/>
                                          </p:val>
                                        </p:tav>
                                      </p:tavLst>
                                    </p:anim>
                                    <p:anim calcmode="lin" valueType="num">
                                      <p:cBhvr>
                                        <p:cTn id="493" dur="1000"/>
                                        <p:tgtEl>
                                          <p:spTgt spid="143"/>
                                        </p:tgtEl>
                                        <p:attrNameLst>
                                          <p:attrName>ppt_y</p:attrName>
                                        </p:attrNameLst>
                                      </p:cBhvr>
                                      <p:tavLst>
                                        <p:tav tm="0">
                                          <p:val>
                                            <p:strVal val="ppt_y"/>
                                          </p:val>
                                        </p:tav>
                                        <p:tav tm="100000">
                                          <p:val>
                                            <p:strVal val="ppt_y"/>
                                          </p:val>
                                        </p:tav>
                                      </p:tavLst>
                                    </p:anim>
                                    <p:animEffect transition="out" filter="fade">
                                      <p:cBhvr>
                                        <p:cTn id="494" dur="1000"/>
                                        <p:tgtEl>
                                          <p:spTgt spid="143"/>
                                        </p:tgtEl>
                                      </p:cBhvr>
                                    </p:animEffect>
                                    <p:set>
                                      <p:cBhvr>
                                        <p:cTn id="495" dur="1" fill="hold">
                                          <p:stCondLst>
                                            <p:cond delay="999"/>
                                          </p:stCondLst>
                                        </p:cTn>
                                        <p:tgtEl>
                                          <p:spTgt spid="143"/>
                                        </p:tgtEl>
                                        <p:attrNameLst>
                                          <p:attrName>style.visibility</p:attrName>
                                        </p:attrNameLst>
                                      </p:cBhvr>
                                      <p:to>
                                        <p:strVal val="hidden"/>
                                      </p:to>
                                    </p:set>
                                  </p:childTnLst>
                                </p:cTn>
                              </p:par>
                              <p:par>
                                <p:cTn id="496" presetID="29" presetClass="exit" presetSubtype="0" fill="hold" grpId="1" nodeType="withEffect">
                                  <p:stCondLst>
                                    <p:cond delay="0"/>
                                  </p:stCondLst>
                                  <p:childTnLst>
                                    <p:anim calcmode="lin" valueType="num">
                                      <p:cBhvr>
                                        <p:cTn id="497" dur="1000"/>
                                        <p:tgtEl>
                                          <p:spTgt spid="144"/>
                                        </p:tgtEl>
                                        <p:attrNameLst>
                                          <p:attrName>ppt_x</p:attrName>
                                        </p:attrNameLst>
                                      </p:cBhvr>
                                      <p:tavLst>
                                        <p:tav tm="0">
                                          <p:val>
                                            <p:strVal val="ppt_x"/>
                                          </p:val>
                                        </p:tav>
                                        <p:tav tm="100000">
                                          <p:val>
                                            <p:strVal val="ppt_x-.2"/>
                                          </p:val>
                                        </p:tav>
                                      </p:tavLst>
                                    </p:anim>
                                    <p:anim calcmode="lin" valueType="num">
                                      <p:cBhvr>
                                        <p:cTn id="498" dur="1000"/>
                                        <p:tgtEl>
                                          <p:spTgt spid="144"/>
                                        </p:tgtEl>
                                        <p:attrNameLst>
                                          <p:attrName>ppt_y</p:attrName>
                                        </p:attrNameLst>
                                      </p:cBhvr>
                                      <p:tavLst>
                                        <p:tav tm="0">
                                          <p:val>
                                            <p:strVal val="ppt_y"/>
                                          </p:val>
                                        </p:tav>
                                        <p:tav tm="100000">
                                          <p:val>
                                            <p:strVal val="ppt_y"/>
                                          </p:val>
                                        </p:tav>
                                      </p:tavLst>
                                    </p:anim>
                                    <p:animEffect transition="out" filter="fade">
                                      <p:cBhvr>
                                        <p:cTn id="499" dur="1000"/>
                                        <p:tgtEl>
                                          <p:spTgt spid="144"/>
                                        </p:tgtEl>
                                      </p:cBhvr>
                                    </p:animEffect>
                                    <p:set>
                                      <p:cBhvr>
                                        <p:cTn id="500" dur="1" fill="hold">
                                          <p:stCondLst>
                                            <p:cond delay="999"/>
                                          </p:stCondLst>
                                        </p:cTn>
                                        <p:tgtEl>
                                          <p:spTgt spid="144"/>
                                        </p:tgtEl>
                                        <p:attrNameLst>
                                          <p:attrName>style.visibility</p:attrName>
                                        </p:attrNameLst>
                                      </p:cBhvr>
                                      <p:to>
                                        <p:strVal val="hidden"/>
                                      </p:to>
                                    </p:set>
                                  </p:childTnLst>
                                </p:cTn>
                              </p:par>
                              <p:par>
                                <p:cTn id="501" presetID="29" presetClass="exit" presetSubtype="0" fill="hold" grpId="1" nodeType="withEffect">
                                  <p:stCondLst>
                                    <p:cond delay="0"/>
                                  </p:stCondLst>
                                  <p:childTnLst>
                                    <p:anim calcmode="lin" valueType="num">
                                      <p:cBhvr>
                                        <p:cTn id="502" dur="1000"/>
                                        <p:tgtEl>
                                          <p:spTgt spid="145"/>
                                        </p:tgtEl>
                                        <p:attrNameLst>
                                          <p:attrName>ppt_x</p:attrName>
                                        </p:attrNameLst>
                                      </p:cBhvr>
                                      <p:tavLst>
                                        <p:tav tm="0">
                                          <p:val>
                                            <p:strVal val="ppt_x"/>
                                          </p:val>
                                        </p:tav>
                                        <p:tav tm="100000">
                                          <p:val>
                                            <p:strVal val="ppt_x-.2"/>
                                          </p:val>
                                        </p:tav>
                                      </p:tavLst>
                                    </p:anim>
                                    <p:anim calcmode="lin" valueType="num">
                                      <p:cBhvr>
                                        <p:cTn id="503" dur="1000"/>
                                        <p:tgtEl>
                                          <p:spTgt spid="145"/>
                                        </p:tgtEl>
                                        <p:attrNameLst>
                                          <p:attrName>ppt_y</p:attrName>
                                        </p:attrNameLst>
                                      </p:cBhvr>
                                      <p:tavLst>
                                        <p:tav tm="0">
                                          <p:val>
                                            <p:strVal val="ppt_y"/>
                                          </p:val>
                                        </p:tav>
                                        <p:tav tm="100000">
                                          <p:val>
                                            <p:strVal val="ppt_y"/>
                                          </p:val>
                                        </p:tav>
                                      </p:tavLst>
                                    </p:anim>
                                    <p:animEffect transition="out" filter="fade">
                                      <p:cBhvr>
                                        <p:cTn id="504" dur="1000"/>
                                        <p:tgtEl>
                                          <p:spTgt spid="145"/>
                                        </p:tgtEl>
                                      </p:cBhvr>
                                    </p:animEffect>
                                    <p:set>
                                      <p:cBhvr>
                                        <p:cTn id="505" dur="1" fill="hold">
                                          <p:stCondLst>
                                            <p:cond delay="999"/>
                                          </p:stCondLst>
                                        </p:cTn>
                                        <p:tgtEl>
                                          <p:spTgt spid="145"/>
                                        </p:tgtEl>
                                        <p:attrNameLst>
                                          <p:attrName>style.visibility</p:attrName>
                                        </p:attrNameLst>
                                      </p:cBhvr>
                                      <p:to>
                                        <p:strVal val="hidden"/>
                                      </p:to>
                                    </p:set>
                                  </p:childTnLst>
                                </p:cTn>
                              </p:par>
                              <p:par>
                                <p:cTn id="506" presetID="29" presetClass="exit" presetSubtype="0" fill="hold" grpId="1" nodeType="withEffect">
                                  <p:stCondLst>
                                    <p:cond delay="0"/>
                                  </p:stCondLst>
                                  <p:childTnLst>
                                    <p:anim calcmode="lin" valueType="num">
                                      <p:cBhvr>
                                        <p:cTn id="507" dur="1000"/>
                                        <p:tgtEl>
                                          <p:spTgt spid="146"/>
                                        </p:tgtEl>
                                        <p:attrNameLst>
                                          <p:attrName>ppt_x</p:attrName>
                                        </p:attrNameLst>
                                      </p:cBhvr>
                                      <p:tavLst>
                                        <p:tav tm="0">
                                          <p:val>
                                            <p:strVal val="ppt_x"/>
                                          </p:val>
                                        </p:tav>
                                        <p:tav tm="100000">
                                          <p:val>
                                            <p:strVal val="ppt_x-.2"/>
                                          </p:val>
                                        </p:tav>
                                      </p:tavLst>
                                    </p:anim>
                                    <p:anim calcmode="lin" valueType="num">
                                      <p:cBhvr>
                                        <p:cTn id="508" dur="1000"/>
                                        <p:tgtEl>
                                          <p:spTgt spid="146"/>
                                        </p:tgtEl>
                                        <p:attrNameLst>
                                          <p:attrName>ppt_y</p:attrName>
                                        </p:attrNameLst>
                                      </p:cBhvr>
                                      <p:tavLst>
                                        <p:tav tm="0">
                                          <p:val>
                                            <p:strVal val="ppt_y"/>
                                          </p:val>
                                        </p:tav>
                                        <p:tav tm="100000">
                                          <p:val>
                                            <p:strVal val="ppt_y"/>
                                          </p:val>
                                        </p:tav>
                                      </p:tavLst>
                                    </p:anim>
                                    <p:animEffect transition="out" filter="fade">
                                      <p:cBhvr>
                                        <p:cTn id="509" dur="1000"/>
                                        <p:tgtEl>
                                          <p:spTgt spid="146"/>
                                        </p:tgtEl>
                                      </p:cBhvr>
                                    </p:animEffect>
                                    <p:set>
                                      <p:cBhvr>
                                        <p:cTn id="510" dur="1" fill="hold">
                                          <p:stCondLst>
                                            <p:cond delay="999"/>
                                          </p:stCondLst>
                                        </p:cTn>
                                        <p:tgtEl>
                                          <p:spTgt spid="146"/>
                                        </p:tgtEl>
                                        <p:attrNameLst>
                                          <p:attrName>style.visibility</p:attrName>
                                        </p:attrNameLst>
                                      </p:cBhvr>
                                      <p:to>
                                        <p:strVal val="hidden"/>
                                      </p:to>
                                    </p:set>
                                  </p:childTnLst>
                                </p:cTn>
                              </p:par>
                              <p:par>
                                <p:cTn id="511" presetID="29" presetClass="exit" presetSubtype="0" fill="hold" grpId="1" nodeType="withEffect">
                                  <p:stCondLst>
                                    <p:cond delay="0"/>
                                  </p:stCondLst>
                                  <p:childTnLst>
                                    <p:anim calcmode="lin" valueType="num">
                                      <p:cBhvr>
                                        <p:cTn id="512" dur="1000"/>
                                        <p:tgtEl>
                                          <p:spTgt spid="147"/>
                                        </p:tgtEl>
                                        <p:attrNameLst>
                                          <p:attrName>ppt_x</p:attrName>
                                        </p:attrNameLst>
                                      </p:cBhvr>
                                      <p:tavLst>
                                        <p:tav tm="0">
                                          <p:val>
                                            <p:strVal val="ppt_x"/>
                                          </p:val>
                                        </p:tav>
                                        <p:tav tm="100000">
                                          <p:val>
                                            <p:strVal val="ppt_x-.2"/>
                                          </p:val>
                                        </p:tav>
                                      </p:tavLst>
                                    </p:anim>
                                    <p:anim calcmode="lin" valueType="num">
                                      <p:cBhvr>
                                        <p:cTn id="513" dur="1000"/>
                                        <p:tgtEl>
                                          <p:spTgt spid="147"/>
                                        </p:tgtEl>
                                        <p:attrNameLst>
                                          <p:attrName>ppt_y</p:attrName>
                                        </p:attrNameLst>
                                      </p:cBhvr>
                                      <p:tavLst>
                                        <p:tav tm="0">
                                          <p:val>
                                            <p:strVal val="ppt_y"/>
                                          </p:val>
                                        </p:tav>
                                        <p:tav tm="100000">
                                          <p:val>
                                            <p:strVal val="ppt_y"/>
                                          </p:val>
                                        </p:tav>
                                      </p:tavLst>
                                    </p:anim>
                                    <p:animEffect transition="out" filter="fade">
                                      <p:cBhvr>
                                        <p:cTn id="514" dur="1000"/>
                                        <p:tgtEl>
                                          <p:spTgt spid="147"/>
                                        </p:tgtEl>
                                      </p:cBhvr>
                                    </p:animEffect>
                                    <p:set>
                                      <p:cBhvr>
                                        <p:cTn id="515" dur="1" fill="hold">
                                          <p:stCondLst>
                                            <p:cond delay="999"/>
                                          </p:stCondLst>
                                        </p:cTn>
                                        <p:tgtEl>
                                          <p:spTgt spid="147"/>
                                        </p:tgtEl>
                                        <p:attrNameLst>
                                          <p:attrName>style.visibility</p:attrName>
                                        </p:attrNameLst>
                                      </p:cBhvr>
                                      <p:to>
                                        <p:strVal val="hidden"/>
                                      </p:to>
                                    </p:set>
                                  </p:childTnLst>
                                </p:cTn>
                              </p:par>
                              <p:par>
                                <p:cTn id="516" presetID="29" presetClass="exit" presetSubtype="0" fill="hold" grpId="1" nodeType="withEffect">
                                  <p:stCondLst>
                                    <p:cond delay="0"/>
                                  </p:stCondLst>
                                  <p:childTnLst>
                                    <p:anim calcmode="lin" valueType="num">
                                      <p:cBhvr>
                                        <p:cTn id="517" dur="1000"/>
                                        <p:tgtEl>
                                          <p:spTgt spid="148"/>
                                        </p:tgtEl>
                                        <p:attrNameLst>
                                          <p:attrName>ppt_x</p:attrName>
                                        </p:attrNameLst>
                                      </p:cBhvr>
                                      <p:tavLst>
                                        <p:tav tm="0">
                                          <p:val>
                                            <p:strVal val="ppt_x"/>
                                          </p:val>
                                        </p:tav>
                                        <p:tav tm="100000">
                                          <p:val>
                                            <p:strVal val="ppt_x-.2"/>
                                          </p:val>
                                        </p:tav>
                                      </p:tavLst>
                                    </p:anim>
                                    <p:anim calcmode="lin" valueType="num">
                                      <p:cBhvr>
                                        <p:cTn id="518" dur="1000"/>
                                        <p:tgtEl>
                                          <p:spTgt spid="148"/>
                                        </p:tgtEl>
                                        <p:attrNameLst>
                                          <p:attrName>ppt_y</p:attrName>
                                        </p:attrNameLst>
                                      </p:cBhvr>
                                      <p:tavLst>
                                        <p:tav tm="0">
                                          <p:val>
                                            <p:strVal val="ppt_y"/>
                                          </p:val>
                                        </p:tav>
                                        <p:tav tm="100000">
                                          <p:val>
                                            <p:strVal val="ppt_y"/>
                                          </p:val>
                                        </p:tav>
                                      </p:tavLst>
                                    </p:anim>
                                    <p:animEffect transition="out" filter="fade">
                                      <p:cBhvr>
                                        <p:cTn id="519" dur="1000"/>
                                        <p:tgtEl>
                                          <p:spTgt spid="148"/>
                                        </p:tgtEl>
                                      </p:cBhvr>
                                    </p:animEffect>
                                    <p:set>
                                      <p:cBhvr>
                                        <p:cTn id="520" dur="1" fill="hold">
                                          <p:stCondLst>
                                            <p:cond delay="999"/>
                                          </p:stCondLst>
                                        </p:cTn>
                                        <p:tgtEl>
                                          <p:spTgt spid="148"/>
                                        </p:tgtEl>
                                        <p:attrNameLst>
                                          <p:attrName>style.visibility</p:attrName>
                                        </p:attrNameLst>
                                      </p:cBhvr>
                                      <p:to>
                                        <p:strVal val="hidden"/>
                                      </p:to>
                                    </p:set>
                                  </p:childTnLst>
                                </p:cTn>
                              </p:par>
                              <p:par>
                                <p:cTn id="521" presetID="29" presetClass="exit" presetSubtype="0" fill="hold" grpId="1" nodeType="withEffect">
                                  <p:stCondLst>
                                    <p:cond delay="0"/>
                                  </p:stCondLst>
                                  <p:childTnLst>
                                    <p:anim calcmode="lin" valueType="num">
                                      <p:cBhvr>
                                        <p:cTn id="522" dur="1000"/>
                                        <p:tgtEl>
                                          <p:spTgt spid="157"/>
                                        </p:tgtEl>
                                        <p:attrNameLst>
                                          <p:attrName>ppt_x</p:attrName>
                                        </p:attrNameLst>
                                      </p:cBhvr>
                                      <p:tavLst>
                                        <p:tav tm="0">
                                          <p:val>
                                            <p:strVal val="ppt_x"/>
                                          </p:val>
                                        </p:tav>
                                        <p:tav tm="100000">
                                          <p:val>
                                            <p:strVal val="ppt_x-.2"/>
                                          </p:val>
                                        </p:tav>
                                      </p:tavLst>
                                    </p:anim>
                                    <p:anim calcmode="lin" valueType="num">
                                      <p:cBhvr>
                                        <p:cTn id="523" dur="1000"/>
                                        <p:tgtEl>
                                          <p:spTgt spid="157"/>
                                        </p:tgtEl>
                                        <p:attrNameLst>
                                          <p:attrName>ppt_y</p:attrName>
                                        </p:attrNameLst>
                                      </p:cBhvr>
                                      <p:tavLst>
                                        <p:tav tm="0">
                                          <p:val>
                                            <p:strVal val="ppt_y"/>
                                          </p:val>
                                        </p:tav>
                                        <p:tav tm="100000">
                                          <p:val>
                                            <p:strVal val="ppt_y"/>
                                          </p:val>
                                        </p:tav>
                                      </p:tavLst>
                                    </p:anim>
                                    <p:animEffect transition="out" filter="fade">
                                      <p:cBhvr>
                                        <p:cTn id="524" dur="1000"/>
                                        <p:tgtEl>
                                          <p:spTgt spid="157"/>
                                        </p:tgtEl>
                                      </p:cBhvr>
                                    </p:animEffect>
                                    <p:set>
                                      <p:cBhvr>
                                        <p:cTn id="525" dur="1" fill="hold">
                                          <p:stCondLst>
                                            <p:cond delay="999"/>
                                          </p:stCondLst>
                                        </p:cTn>
                                        <p:tgtEl>
                                          <p:spTgt spid="157"/>
                                        </p:tgtEl>
                                        <p:attrNameLst>
                                          <p:attrName>style.visibility</p:attrName>
                                        </p:attrNameLst>
                                      </p:cBhvr>
                                      <p:to>
                                        <p:strVal val="hidden"/>
                                      </p:to>
                                    </p:set>
                                  </p:childTnLst>
                                </p:cTn>
                              </p:par>
                              <p:par>
                                <p:cTn id="526" presetID="29" presetClass="exit" presetSubtype="0" fill="hold" grpId="1" nodeType="withEffect">
                                  <p:stCondLst>
                                    <p:cond delay="0"/>
                                  </p:stCondLst>
                                  <p:childTnLst>
                                    <p:anim calcmode="lin" valueType="num">
                                      <p:cBhvr>
                                        <p:cTn id="527" dur="1000"/>
                                        <p:tgtEl>
                                          <p:spTgt spid="162"/>
                                        </p:tgtEl>
                                        <p:attrNameLst>
                                          <p:attrName>ppt_x</p:attrName>
                                        </p:attrNameLst>
                                      </p:cBhvr>
                                      <p:tavLst>
                                        <p:tav tm="0">
                                          <p:val>
                                            <p:strVal val="ppt_x"/>
                                          </p:val>
                                        </p:tav>
                                        <p:tav tm="100000">
                                          <p:val>
                                            <p:strVal val="ppt_x-.2"/>
                                          </p:val>
                                        </p:tav>
                                      </p:tavLst>
                                    </p:anim>
                                    <p:anim calcmode="lin" valueType="num">
                                      <p:cBhvr>
                                        <p:cTn id="528" dur="1000"/>
                                        <p:tgtEl>
                                          <p:spTgt spid="162"/>
                                        </p:tgtEl>
                                        <p:attrNameLst>
                                          <p:attrName>ppt_y</p:attrName>
                                        </p:attrNameLst>
                                      </p:cBhvr>
                                      <p:tavLst>
                                        <p:tav tm="0">
                                          <p:val>
                                            <p:strVal val="ppt_y"/>
                                          </p:val>
                                        </p:tav>
                                        <p:tav tm="100000">
                                          <p:val>
                                            <p:strVal val="ppt_y"/>
                                          </p:val>
                                        </p:tav>
                                      </p:tavLst>
                                    </p:anim>
                                    <p:animEffect transition="out" filter="fade">
                                      <p:cBhvr>
                                        <p:cTn id="529" dur="1000"/>
                                        <p:tgtEl>
                                          <p:spTgt spid="162"/>
                                        </p:tgtEl>
                                      </p:cBhvr>
                                    </p:animEffect>
                                    <p:set>
                                      <p:cBhvr>
                                        <p:cTn id="530" dur="1" fill="hold">
                                          <p:stCondLst>
                                            <p:cond delay="999"/>
                                          </p:stCondLst>
                                        </p:cTn>
                                        <p:tgtEl>
                                          <p:spTgt spid="162"/>
                                        </p:tgtEl>
                                        <p:attrNameLst>
                                          <p:attrName>style.visibility</p:attrName>
                                        </p:attrNameLst>
                                      </p:cBhvr>
                                      <p:to>
                                        <p:strVal val="hidden"/>
                                      </p:to>
                                    </p:set>
                                  </p:childTnLst>
                                </p:cTn>
                              </p:par>
                              <p:par>
                                <p:cTn id="531" presetID="29" presetClass="exit" presetSubtype="0" fill="hold" grpId="1" nodeType="withEffect">
                                  <p:stCondLst>
                                    <p:cond delay="0"/>
                                  </p:stCondLst>
                                  <p:childTnLst>
                                    <p:anim calcmode="lin" valueType="num">
                                      <p:cBhvr>
                                        <p:cTn id="532" dur="1000"/>
                                        <p:tgtEl>
                                          <p:spTgt spid="180"/>
                                        </p:tgtEl>
                                        <p:attrNameLst>
                                          <p:attrName>ppt_x</p:attrName>
                                        </p:attrNameLst>
                                      </p:cBhvr>
                                      <p:tavLst>
                                        <p:tav tm="0">
                                          <p:val>
                                            <p:strVal val="ppt_x"/>
                                          </p:val>
                                        </p:tav>
                                        <p:tav tm="100000">
                                          <p:val>
                                            <p:strVal val="ppt_x-.2"/>
                                          </p:val>
                                        </p:tav>
                                      </p:tavLst>
                                    </p:anim>
                                    <p:anim calcmode="lin" valueType="num">
                                      <p:cBhvr>
                                        <p:cTn id="533" dur="1000"/>
                                        <p:tgtEl>
                                          <p:spTgt spid="180"/>
                                        </p:tgtEl>
                                        <p:attrNameLst>
                                          <p:attrName>ppt_y</p:attrName>
                                        </p:attrNameLst>
                                      </p:cBhvr>
                                      <p:tavLst>
                                        <p:tav tm="0">
                                          <p:val>
                                            <p:strVal val="ppt_y"/>
                                          </p:val>
                                        </p:tav>
                                        <p:tav tm="100000">
                                          <p:val>
                                            <p:strVal val="ppt_y"/>
                                          </p:val>
                                        </p:tav>
                                      </p:tavLst>
                                    </p:anim>
                                    <p:animEffect transition="out" filter="fade">
                                      <p:cBhvr>
                                        <p:cTn id="534" dur="1000"/>
                                        <p:tgtEl>
                                          <p:spTgt spid="180"/>
                                        </p:tgtEl>
                                      </p:cBhvr>
                                    </p:animEffect>
                                    <p:set>
                                      <p:cBhvr>
                                        <p:cTn id="535" dur="1" fill="hold">
                                          <p:stCondLst>
                                            <p:cond delay="999"/>
                                          </p:stCondLst>
                                        </p:cTn>
                                        <p:tgtEl>
                                          <p:spTgt spid="180"/>
                                        </p:tgtEl>
                                        <p:attrNameLst>
                                          <p:attrName>style.visibility</p:attrName>
                                        </p:attrNameLst>
                                      </p:cBhvr>
                                      <p:to>
                                        <p:strVal val="hidden"/>
                                      </p:to>
                                    </p:set>
                                  </p:childTnLst>
                                </p:cTn>
                              </p:par>
                              <p:par>
                                <p:cTn id="536" presetID="29" presetClass="exit" presetSubtype="0" fill="hold" nodeType="withEffect">
                                  <p:stCondLst>
                                    <p:cond delay="0"/>
                                  </p:stCondLst>
                                  <p:childTnLst>
                                    <p:anim calcmode="lin" valueType="num">
                                      <p:cBhvr>
                                        <p:cTn id="537" dur="1000"/>
                                        <p:tgtEl>
                                          <p:spTgt spid="174"/>
                                        </p:tgtEl>
                                        <p:attrNameLst>
                                          <p:attrName>ppt_x</p:attrName>
                                        </p:attrNameLst>
                                      </p:cBhvr>
                                      <p:tavLst>
                                        <p:tav tm="0">
                                          <p:val>
                                            <p:strVal val="ppt_x"/>
                                          </p:val>
                                        </p:tav>
                                        <p:tav tm="100000">
                                          <p:val>
                                            <p:strVal val="ppt_x-.2"/>
                                          </p:val>
                                        </p:tav>
                                      </p:tavLst>
                                    </p:anim>
                                    <p:anim calcmode="lin" valueType="num">
                                      <p:cBhvr>
                                        <p:cTn id="538" dur="1000"/>
                                        <p:tgtEl>
                                          <p:spTgt spid="174"/>
                                        </p:tgtEl>
                                        <p:attrNameLst>
                                          <p:attrName>ppt_y</p:attrName>
                                        </p:attrNameLst>
                                      </p:cBhvr>
                                      <p:tavLst>
                                        <p:tav tm="0">
                                          <p:val>
                                            <p:strVal val="ppt_y"/>
                                          </p:val>
                                        </p:tav>
                                        <p:tav tm="100000">
                                          <p:val>
                                            <p:strVal val="ppt_y"/>
                                          </p:val>
                                        </p:tav>
                                      </p:tavLst>
                                    </p:anim>
                                    <p:animEffect transition="out" filter="fade">
                                      <p:cBhvr>
                                        <p:cTn id="539" dur="1000"/>
                                        <p:tgtEl>
                                          <p:spTgt spid="174"/>
                                        </p:tgtEl>
                                      </p:cBhvr>
                                    </p:animEffect>
                                    <p:set>
                                      <p:cBhvr>
                                        <p:cTn id="540" dur="1" fill="hold">
                                          <p:stCondLst>
                                            <p:cond delay="999"/>
                                          </p:stCondLst>
                                        </p:cTn>
                                        <p:tgtEl>
                                          <p:spTgt spid="174"/>
                                        </p:tgtEl>
                                        <p:attrNameLst>
                                          <p:attrName>style.visibility</p:attrName>
                                        </p:attrNameLst>
                                      </p:cBhvr>
                                      <p:to>
                                        <p:strVal val="hidden"/>
                                      </p:to>
                                    </p:set>
                                  </p:childTnLst>
                                </p:cTn>
                              </p:par>
                              <p:par>
                                <p:cTn id="541" presetID="29" presetClass="exit" presetSubtype="0" fill="hold" grpId="1" nodeType="withEffect">
                                  <p:stCondLst>
                                    <p:cond delay="0"/>
                                  </p:stCondLst>
                                  <p:childTnLst>
                                    <p:anim calcmode="lin" valueType="num">
                                      <p:cBhvr>
                                        <p:cTn id="542" dur="1000"/>
                                        <p:tgtEl>
                                          <p:spTgt spid="29"/>
                                        </p:tgtEl>
                                        <p:attrNameLst>
                                          <p:attrName>ppt_x</p:attrName>
                                        </p:attrNameLst>
                                      </p:cBhvr>
                                      <p:tavLst>
                                        <p:tav tm="0">
                                          <p:val>
                                            <p:strVal val="ppt_x"/>
                                          </p:val>
                                        </p:tav>
                                        <p:tav tm="100000">
                                          <p:val>
                                            <p:strVal val="ppt_x-.2"/>
                                          </p:val>
                                        </p:tav>
                                      </p:tavLst>
                                    </p:anim>
                                    <p:anim calcmode="lin" valueType="num">
                                      <p:cBhvr>
                                        <p:cTn id="543" dur="1000"/>
                                        <p:tgtEl>
                                          <p:spTgt spid="29"/>
                                        </p:tgtEl>
                                        <p:attrNameLst>
                                          <p:attrName>ppt_y</p:attrName>
                                        </p:attrNameLst>
                                      </p:cBhvr>
                                      <p:tavLst>
                                        <p:tav tm="0">
                                          <p:val>
                                            <p:strVal val="ppt_y"/>
                                          </p:val>
                                        </p:tav>
                                        <p:tav tm="100000">
                                          <p:val>
                                            <p:strVal val="ppt_y"/>
                                          </p:val>
                                        </p:tav>
                                      </p:tavLst>
                                    </p:anim>
                                    <p:animEffect transition="out" filter="fade">
                                      <p:cBhvr>
                                        <p:cTn id="544" dur="1000"/>
                                        <p:tgtEl>
                                          <p:spTgt spid="29"/>
                                        </p:tgtEl>
                                      </p:cBhvr>
                                    </p:animEffect>
                                    <p:set>
                                      <p:cBhvr>
                                        <p:cTn id="545" dur="1" fill="hold">
                                          <p:stCondLst>
                                            <p:cond delay="999"/>
                                          </p:stCondLst>
                                        </p:cTn>
                                        <p:tgtEl>
                                          <p:spTgt spid="29"/>
                                        </p:tgtEl>
                                        <p:attrNameLst>
                                          <p:attrName>style.visibility</p:attrName>
                                        </p:attrNameLst>
                                      </p:cBhvr>
                                      <p:to>
                                        <p:strVal val="hidden"/>
                                      </p:to>
                                    </p:set>
                                  </p:childTnLst>
                                </p:cTn>
                              </p:par>
                              <p:par>
                                <p:cTn id="546" presetID="29" presetClass="exit" presetSubtype="0" fill="hold" grpId="1" nodeType="withEffect">
                                  <p:stCondLst>
                                    <p:cond delay="0"/>
                                  </p:stCondLst>
                                  <p:childTnLst>
                                    <p:anim calcmode="lin" valueType="num">
                                      <p:cBhvr>
                                        <p:cTn id="547" dur="1000"/>
                                        <p:tgtEl>
                                          <p:spTgt spid="158"/>
                                        </p:tgtEl>
                                        <p:attrNameLst>
                                          <p:attrName>ppt_x</p:attrName>
                                        </p:attrNameLst>
                                      </p:cBhvr>
                                      <p:tavLst>
                                        <p:tav tm="0">
                                          <p:val>
                                            <p:strVal val="ppt_x"/>
                                          </p:val>
                                        </p:tav>
                                        <p:tav tm="100000">
                                          <p:val>
                                            <p:strVal val="ppt_x-.2"/>
                                          </p:val>
                                        </p:tav>
                                      </p:tavLst>
                                    </p:anim>
                                    <p:anim calcmode="lin" valueType="num">
                                      <p:cBhvr>
                                        <p:cTn id="548" dur="1000"/>
                                        <p:tgtEl>
                                          <p:spTgt spid="158"/>
                                        </p:tgtEl>
                                        <p:attrNameLst>
                                          <p:attrName>ppt_y</p:attrName>
                                        </p:attrNameLst>
                                      </p:cBhvr>
                                      <p:tavLst>
                                        <p:tav tm="0">
                                          <p:val>
                                            <p:strVal val="ppt_y"/>
                                          </p:val>
                                        </p:tav>
                                        <p:tav tm="100000">
                                          <p:val>
                                            <p:strVal val="ppt_y"/>
                                          </p:val>
                                        </p:tav>
                                      </p:tavLst>
                                    </p:anim>
                                    <p:animEffect transition="out" filter="fade">
                                      <p:cBhvr>
                                        <p:cTn id="549" dur="1000"/>
                                        <p:tgtEl>
                                          <p:spTgt spid="158"/>
                                        </p:tgtEl>
                                      </p:cBhvr>
                                    </p:animEffect>
                                    <p:set>
                                      <p:cBhvr>
                                        <p:cTn id="550" dur="1" fill="hold">
                                          <p:stCondLst>
                                            <p:cond delay="999"/>
                                          </p:stCondLst>
                                        </p:cTn>
                                        <p:tgtEl>
                                          <p:spTgt spid="158"/>
                                        </p:tgtEl>
                                        <p:attrNameLst>
                                          <p:attrName>style.visibility</p:attrName>
                                        </p:attrNameLst>
                                      </p:cBhvr>
                                      <p:to>
                                        <p:strVal val="hidden"/>
                                      </p:to>
                                    </p:set>
                                  </p:childTnLst>
                                </p:cTn>
                              </p:par>
                              <p:par>
                                <p:cTn id="551" presetID="29" presetClass="exit" presetSubtype="0" fill="hold" nodeType="withEffect">
                                  <p:stCondLst>
                                    <p:cond delay="0"/>
                                  </p:stCondLst>
                                  <p:childTnLst>
                                    <p:anim calcmode="lin" valueType="num">
                                      <p:cBhvr>
                                        <p:cTn id="552" dur="1000"/>
                                        <p:tgtEl>
                                          <p:spTgt spid="81"/>
                                        </p:tgtEl>
                                        <p:attrNameLst>
                                          <p:attrName>ppt_x</p:attrName>
                                        </p:attrNameLst>
                                      </p:cBhvr>
                                      <p:tavLst>
                                        <p:tav tm="0">
                                          <p:val>
                                            <p:strVal val="ppt_x"/>
                                          </p:val>
                                        </p:tav>
                                        <p:tav tm="100000">
                                          <p:val>
                                            <p:strVal val="ppt_x-.2"/>
                                          </p:val>
                                        </p:tav>
                                      </p:tavLst>
                                    </p:anim>
                                    <p:anim calcmode="lin" valueType="num">
                                      <p:cBhvr>
                                        <p:cTn id="553" dur="1000"/>
                                        <p:tgtEl>
                                          <p:spTgt spid="81"/>
                                        </p:tgtEl>
                                        <p:attrNameLst>
                                          <p:attrName>ppt_y</p:attrName>
                                        </p:attrNameLst>
                                      </p:cBhvr>
                                      <p:tavLst>
                                        <p:tav tm="0">
                                          <p:val>
                                            <p:strVal val="ppt_y"/>
                                          </p:val>
                                        </p:tav>
                                        <p:tav tm="100000">
                                          <p:val>
                                            <p:strVal val="ppt_y"/>
                                          </p:val>
                                        </p:tav>
                                      </p:tavLst>
                                    </p:anim>
                                    <p:animEffect transition="out" filter="fade">
                                      <p:cBhvr>
                                        <p:cTn id="554" dur="1000"/>
                                        <p:tgtEl>
                                          <p:spTgt spid="81"/>
                                        </p:tgtEl>
                                      </p:cBhvr>
                                    </p:animEffect>
                                    <p:set>
                                      <p:cBhvr>
                                        <p:cTn id="555" dur="1" fill="hold">
                                          <p:stCondLst>
                                            <p:cond delay="999"/>
                                          </p:stCondLst>
                                        </p:cTn>
                                        <p:tgtEl>
                                          <p:spTgt spid="81"/>
                                        </p:tgtEl>
                                        <p:attrNameLst>
                                          <p:attrName>style.visibility</p:attrName>
                                        </p:attrNameLst>
                                      </p:cBhvr>
                                      <p:to>
                                        <p:strVal val="hidden"/>
                                      </p:to>
                                    </p:set>
                                  </p:childTnLst>
                                </p:cTn>
                              </p:par>
                              <p:par>
                                <p:cTn id="556" presetID="29" presetClass="exit" presetSubtype="0" fill="hold" grpId="1" nodeType="withEffect">
                                  <p:stCondLst>
                                    <p:cond delay="0"/>
                                  </p:stCondLst>
                                  <p:childTnLst>
                                    <p:anim calcmode="lin" valueType="num">
                                      <p:cBhvr>
                                        <p:cTn id="557" dur="1000"/>
                                        <p:tgtEl>
                                          <p:spTgt spid="82"/>
                                        </p:tgtEl>
                                        <p:attrNameLst>
                                          <p:attrName>ppt_x</p:attrName>
                                        </p:attrNameLst>
                                      </p:cBhvr>
                                      <p:tavLst>
                                        <p:tav tm="0">
                                          <p:val>
                                            <p:strVal val="ppt_x"/>
                                          </p:val>
                                        </p:tav>
                                        <p:tav tm="100000">
                                          <p:val>
                                            <p:strVal val="ppt_x-.2"/>
                                          </p:val>
                                        </p:tav>
                                      </p:tavLst>
                                    </p:anim>
                                    <p:anim calcmode="lin" valueType="num">
                                      <p:cBhvr>
                                        <p:cTn id="558" dur="1000"/>
                                        <p:tgtEl>
                                          <p:spTgt spid="82"/>
                                        </p:tgtEl>
                                        <p:attrNameLst>
                                          <p:attrName>ppt_y</p:attrName>
                                        </p:attrNameLst>
                                      </p:cBhvr>
                                      <p:tavLst>
                                        <p:tav tm="0">
                                          <p:val>
                                            <p:strVal val="ppt_y"/>
                                          </p:val>
                                        </p:tav>
                                        <p:tav tm="100000">
                                          <p:val>
                                            <p:strVal val="ppt_y"/>
                                          </p:val>
                                        </p:tav>
                                      </p:tavLst>
                                    </p:anim>
                                    <p:animEffect transition="out" filter="fade">
                                      <p:cBhvr>
                                        <p:cTn id="559" dur="1000"/>
                                        <p:tgtEl>
                                          <p:spTgt spid="82"/>
                                        </p:tgtEl>
                                      </p:cBhvr>
                                    </p:animEffect>
                                    <p:set>
                                      <p:cBhvr>
                                        <p:cTn id="560" dur="1" fill="hold">
                                          <p:stCondLst>
                                            <p:cond delay="999"/>
                                          </p:stCondLst>
                                        </p:cTn>
                                        <p:tgtEl>
                                          <p:spTgt spid="82"/>
                                        </p:tgtEl>
                                        <p:attrNameLst>
                                          <p:attrName>style.visibility</p:attrName>
                                        </p:attrNameLst>
                                      </p:cBhvr>
                                      <p:to>
                                        <p:strVal val="hidden"/>
                                      </p:to>
                                    </p:set>
                                  </p:childTnLst>
                                </p:cTn>
                              </p:par>
                              <p:par>
                                <p:cTn id="561" presetID="29" presetClass="exit" presetSubtype="0" fill="hold" grpId="1" nodeType="withEffect">
                                  <p:stCondLst>
                                    <p:cond delay="0"/>
                                  </p:stCondLst>
                                  <p:childTnLst>
                                    <p:anim calcmode="lin" valueType="num">
                                      <p:cBhvr>
                                        <p:cTn id="562" dur="1000"/>
                                        <p:tgtEl>
                                          <p:spTgt spid="83"/>
                                        </p:tgtEl>
                                        <p:attrNameLst>
                                          <p:attrName>ppt_x</p:attrName>
                                        </p:attrNameLst>
                                      </p:cBhvr>
                                      <p:tavLst>
                                        <p:tav tm="0">
                                          <p:val>
                                            <p:strVal val="ppt_x"/>
                                          </p:val>
                                        </p:tav>
                                        <p:tav tm="100000">
                                          <p:val>
                                            <p:strVal val="ppt_x-.2"/>
                                          </p:val>
                                        </p:tav>
                                      </p:tavLst>
                                    </p:anim>
                                    <p:anim calcmode="lin" valueType="num">
                                      <p:cBhvr>
                                        <p:cTn id="563" dur="1000"/>
                                        <p:tgtEl>
                                          <p:spTgt spid="83"/>
                                        </p:tgtEl>
                                        <p:attrNameLst>
                                          <p:attrName>ppt_y</p:attrName>
                                        </p:attrNameLst>
                                      </p:cBhvr>
                                      <p:tavLst>
                                        <p:tav tm="0">
                                          <p:val>
                                            <p:strVal val="ppt_y"/>
                                          </p:val>
                                        </p:tav>
                                        <p:tav tm="100000">
                                          <p:val>
                                            <p:strVal val="ppt_y"/>
                                          </p:val>
                                        </p:tav>
                                      </p:tavLst>
                                    </p:anim>
                                    <p:animEffect transition="out" filter="fade">
                                      <p:cBhvr>
                                        <p:cTn id="564" dur="1000"/>
                                        <p:tgtEl>
                                          <p:spTgt spid="83"/>
                                        </p:tgtEl>
                                      </p:cBhvr>
                                    </p:animEffect>
                                    <p:set>
                                      <p:cBhvr>
                                        <p:cTn id="565" dur="1" fill="hold">
                                          <p:stCondLst>
                                            <p:cond delay="999"/>
                                          </p:stCondLst>
                                        </p:cTn>
                                        <p:tgtEl>
                                          <p:spTgt spid="83"/>
                                        </p:tgtEl>
                                        <p:attrNameLst>
                                          <p:attrName>style.visibility</p:attrName>
                                        </p:attrNameLst>
                                      </p:cBhvr>
                                      <p:to>
                                        <p:strVal val="hidden"/>
                                      </p:to>
                                    </p:set>
                                  </p:childTnLst>
                                </p:cTn>
                              </p:par>
                              <p:par>
                                <p:cTn id="566" presetID="29" presetClass="exit" presetSubtype="0" fill="hold" grpId="1" nodeType="withEffect">
                                  <p:stCondLst>
                                    <p:cond delay="0"/>
                                  </p:stCondLst>
                                  <p:childTnLst>
                                    <p:anim calcmode="lin" valueType="num">
                                      <p:cBhvr>
                                        <p:cTn id="567" dur="1000"/>
                                        <p:tgtEl>
                                          <p:spTgt spid="84"/>
                                        </p:tgtEl>
                                        <p:attrNameLst>
                                          <p:attrName>ppt_x</p:attrName>
                                        </p:attrNameLst>
                                      </p:cBhvr>
                                      <p:tavLst>
                                        <p:tav tm="0">
                                          <p:val>
                                            <p:strVal val="ppt_x"/>
                                          </p:val>
                                        </p:tav>
                                        <p:tav tm="100000">
                                          <p:val>
                                            <p:strVal val="ppt_x-.2"/>
                                          </p:val>
                                        </p:tav>
                                      </p:tavLst>
                                    </p:anim>
                                    <p:anim calcmode="lin" valueType="num">
                                      <p:cBhvr>
                                        <p:cTn id="568" dur="1000"/>
                                        <p:tgtEl>
                                          <p:spTgt spid="84"/>
                                        </p:tgtEl>
                                        <p:attrNameLst>
                                          <p:attrName>ppt_y</p:attrName>
                                        </p:attrNameLst>
                                      </p:cBhvr>
                                      <p:tavLst>
                                        <p:tav tm="0">
                                          <p:val>
                                            <p:strVal val="ppt_y"/>
                                          </p:val>
                                        </p:tav>
                                        <p:tav tm="100000">
                                          <p:val>
                                            <p:strVal val="ppt_y"/>
                                          </p:val>
                                        </p:tav>
                                      </p:tavLst>
                                    </p:anim>
                                    <p:animEffect transition="out" filter="fade">
                                      <p:cBhvr>
                                        <p:cTn id="569" dur="1000"/>
                                        <p:tgtEl>
                                          <p:spTgt spid="84"/>
                                        </p:tgtEl>
                                      </p:cBhvr>
                                    </p:animEffect>
                                    <p:set>
                                      <p:cBhvr>
                                        <p:cTn id="570" dur="1" fill="hold">
                                          <p:stCondLst>
                                            <p:cond delay="999"/>
                                          </p:stCondLst>
                                        </p:cTn>
                                        <p:tgtEl>
                                          <p:spTgt spid="84"/>
                                        </p:tgtEl>
                                        <p:attrNameLst>
                                          <p:attrName>style.visibility</p:attrName>
                                        </p:attrNameLst>
                                      </p:cBhvr>
                                      <p:to>
                                        <p:strVal val="hidden"/>
                                      </p:to>
                                    </p:set>
                                  </p:childTnLst>
                                </p:cTn>
                              </p:par>
                              <p:par>
                                <p:cTn id="571" presetID="29" presetClass="exit" presetSubtype="0" fill="hold" grpId="1" nodeType="withEffect">
                                  <p:stCondLst>
                                    <p:cond delay="0"/>
                                  </p:stCondLst>
                                  <p:childTnLst>
                                    <p:anim calcmode="lin" valueType="num">
                                      <p:cBhvr>
                                        <p:cTn id="572" dur="1000"/>
                                        <p:tgtEl>
                                          <p:spTgt spid="85"/>
                                        </p:tgtEl>
                                        <p:attrNameLst>
                                          <p:attrName>ppt_x</p:attrName>
                                        </p:attrNameLst>
                                      </p:cBhvr>
                                      <p:tavLst>
                                        <p:tav tm="0">
                                          <p:val>
                                            <p:strVal val="ppt_x"/>
                                          </p:val>
                                        </p:tav>
                                        <p:tav tm="100000">
                                          <p:val>
                                            <p:strVal val="ppt_x-.2"/>
                                          </p:val>
                                        </p:tav>
                                      </p:tavLst>
                                    </p:anim>
                                    <p:anim calcmode="lin" valueType="num">
                                      <p:cBhvr>
                                        <p:cTn id="573" dur="1000"/>
                                        <p:tgtEl>
                                          <p:spTgt spid="85"/>
                                        </p:tgtEl>
                                        <p:attrNameLst>
                                          <p:attrName>ppt_y</p:attrName>
                                        </p:attrNameLst>
                                      </p:cBhvr>
                                      <p:tavLst>
                                        <p:tav tm="0">
                                          <p:val>
                                            <p:strVal val="ppt_y"/>
                                          </p:val>
                                        </p:tav>
                                        <p:tav tm="100000">
                                          <p:val>
                                            <p:strVal val="ppt_y"/>
                                          </p:val>
                                        </p:tav>
                                      </p:tavLst>
                                    </p:anim>
                                    <p:animEffect transition="out" filter="fade">
                                      <p:cBhvr>
                                        <p:cTn id="574" dur="1000"/>
                                        <p:tgtEl>
                                          <p:spTgt spid="85"/>
                                        </p:tgtEl>
                                      </p:cBhvr>
                                    </p:animEffect>
                                    <p:set>
                                      <p:cBhvr>
                                        <p:cTn id="575" dur="1" fill="hold">
                                          <p:stCondLst>
                                            <p:cond delay="999"/>
                                          </p:stCondLst>
                                        </p:cTn>
                                        <p:tgtEl>
                                          <p:spTgt spid="85"/>
                                        </p:tgtEl>
                                        <p:attrNameLst>
                                          <p:attrName>style.visibility</p:attrName>
                                        </p:attrNameLst>
                                      </p:cBhvr>
                                      <p:to>
                                        <p:strVal val="hidden"/>
                                      </p:to>
                                    </p:set>
                                  </p:childTnLst>
                                </p:cTn>
                              </p:par>
                              <p:par>
                                <p:cTn id="576" presetID="29" presetClass="exit" presetSubtype="0" fill="hold" grpId="1" nodeType="withEffect">
                                  <p:stCondLst>
                                    <p:cond delay="0"/>
                                  </p:stCondLst>
                                  <p:childTnLst>
                                    <p:anim calcmode="lin" valueType="num">
                                      <p:cBhvr>
                                        <p:cTn id="577" dur="1000"/>
                                        <p:tgtEl>
                                          <p:spTgt spid="86"/>
                                        </p:tgtEl>
                                        <p:attrNameLst>
                                          <p:attrName>ppt_x</p:attrName>
                                        </p:attrNameLst>
                                      </p:cBhvr>
                                      <p:tavLst>
                                        <p:tav tm="0">
                                          <p:val>
                                            <p:strVal val="ppt_x"/>
                                          </p:val>
                                        </p:tav>
                                        <p:tav tm="100000">
                                          <p:val>
                                            <p:strVal val="ppt_x-.2"/>
                                          </p:val>
                                        </p:tav>
                                      </p:tavLst>
                                    </p:anim>
                                    <p:anim calcmode="lin" valueType="num">
                                      <p:cBhvr>
                                        <p:cTn id="578" dur="1000"/>
                                        <p:tgtEl>
                                          <p:spTgt spid="86"/>
                                        </p:tgtEl>
                                        <p:attrNameLst>
                                          <p:attrName>ppt_y</p:attrName>
                                        </p:attrNameLst>
                                      </p:cBhvr>
                                      <p:tavLst>
                                        <p:tav tm="0">
                                          <p:val>
                                            <p:strVal val="ppt_y"/>
                                          </p:val>
                                        </p:tav>
                                        <p:tav tm="100000">
                                          <p:val>
                                            <p:strVal val="ppt_y"/>
                                          </p:val>
                                        </p:tav>
                                      </p:tavLst>
                                    </p:anim>
                                    <p:animEffect transition="out" filter="fade">
                                      <p:cBhvr>
                                        <p:cTn id="579" dur="1000"/>
                                        <p:tgtEl>
                                          <p:spTgt spid="86"/>
                                        </p:tgtEl>
                                      </p:cBhvr>
                                    </p:animEffect>
                                    <p:set>
                                      <p:cBhvr>
                                        <p:cTn id="580" dur="1" fill="hold">
                                          <p:stCondLst>
                                            <p:cond delay="999"/>
                                          </p:stCondLst>
                                        </p:cTn>
                                        <p:tgtEl>
                                          <p:spTgt spid="86"/>
                                        </p:tgtEl>
                                        <p:attrNameLst>
                                          <p:attrName>style.visibility</p:attrName>
                                        </p:attrNameLst>
                                      </p:cBhvr>
                                      <p:to>
                                        <p:strVal val="hidden"/>
                                      </p:to>
                                    </p:set>
                                  </p:childTnLst>
                                </p:cTn>
                              </p:par>
                              <p:par>
                                <p:cTn id="581" presetID="29" presetClass="exit" presetSubtype="0" fill="hold" grpId="1" nodeType="withEffect">
                                  <p:stCondLst>
                                    <p:cond delay="0"/>
                                  </p:stCondLst>
                                  <p:childTnLst>
                                    <p:anim calcmode="lin" valueType="num">
                                      <p:cBhvr>
                                        <p:cTn id="582" dur="1000"/>
                                        <p:tgtEl>
                                          <p:spTgt spid="87"/>
                                        </p:tgtEl>
                                        <p:attrNameLst>
                                          <p:attrName>ppt_x</p:attrName>
                                        </p:attrNameLst>
                                      </p:cBhvr>
                                      <p:tavLst>
                                        <p:tav tm="0">
                                          <p:val>
                                            <p:strVal val="ppt_x"/>
                                          </p:val>
                                        </p:tav>
                                        <p:tav tm="100000">
                                          <p:val>
                                            <p:strVal val="ppt_x-.2"/>
                                          </p:val>
                                        </p:tav>
                                      </p:tavLst>
                                    </p:anim>
                                    <p:anim calcmode="lin" valueType="num">
                                      <p:cBhvr>
                                        <p:cTn id="583" dur="1000"/>
                                        <p:tgtEl>
                                          <p:spTgt spid="87"/>
                                        </p:tgtEl>
                                        <p:attrNameLst>
                                          <p:attrName>ppt_y</p:attrName>
                                        </p:attrNameLst>
                                      </p:cBhvr>
                                      <p:tavLst>
                                        <p:tav tm="0">
                                          <p:val>
                                            <p:strVal val="ppt_y"/>
                                          </p:val>
                                        </p:tav>
                                        <p:tav tm="100000">
                                          <p:val>
                                            <p:strVal val="ppt_y"/>
                                          </p:val>
                                        </p:tav>
                                      </p:tavLst>
                                    </p:anim>
                                    <p:animEffect transition="out" filter="fade">
                                      <p:cBhvr>
                                        <p:cTn id="584" dur="1000"/>
                                        <p:tgtEl>
                                          <p:spTgt spid="87"/>
                                        </p:tgtEl>
                                      </p:cBhvr>
                                    </p:animEffect>
                                    <p:set>
                                      <p:cBhvr>
                                        <p:cTn id="585" dur="1" fill="hold">
                                          <p:stCondLst>
                                            <p:cond delay="999"/>
                                          </p:stCondLst>
                                        </p:cTn>
                                        <p:tgtEl>
                                          <p:spTgt spid="87"/>
                                        </p:tgtEl>
                                        <p:attrNameLst>
                                          <p:attrName>style.visibility</p:attrName>
                                        </p:attrNameLst>
                                      </p:cBhvr>
                                      <p:to>
                                        <p:strVal val="hidden"/>
                                      </p:to>
                                    </p:set>
                                  </p:childTnLst>
                                </p:cTn>
                              </p:par>
                              <p:par>
                                <p:cTn id="586" presetID="29" presetClass="exit" presetSubtype="0" fill="hold" grpId="1" nodeType="withEffect">
                                  <p:stCondLst>
                                    <p:cond delay="0"/>
                                  </p:stCondLst>
                                  <p:childTnLst>
                                    <p:anim calcmode="lin" valueType="num">
                                      <p:cBhvr>
                                        <p:cTn id="587" dur="1000"/>
                                        <p:tgtEl>
                                          <p:spTgt spid="88"/>
                                        </p:tgtEl>
                                        <p:attrNameLst>
                                          <p:attrName>ppt_x</p:attrName>
                                        </p:attrNameLst>
                                      </p:cBhvr>
                                      <p:tavLst>
                                        <p:tav tm="0">
                                          <p:val>
                                            <p:strVal val="ppt_x"/>
                                          </p:val>
                                        </p:tav>
                                        <p:tav tm="100000">
                                          <p:val>
                                            <p:strVal val="ppt_x-.2"/>
                                          </p:val>
                                        </p:tav>
                                      </p:tavLst>
                                    </p:anim>
                                    <p:anim calcmode="lin" valueType="num">
                                      <p:cBhvr>
                                        <p:cTn id="588" dur="1000"/>
                                        <p:tgtEl>
                                          <p:spTgt spid="88"/>
                                        </p:tgtEl>
                                        <p:attrNameLst>
                                          <p:attrName>ppt_y</p:attrName>
                                        </p:attrNameLst>
                                      </p:cBhvr>
                                      <p:tavLst>
                                        <p:tav tm="0">
                                          <p:val>
                                            <p:strVal val="ppt_y"/>
                                          </p:val>
                                        </p:tav>
                                        <p:tav tm="100000">
                                          <p:val>
                                            <p:strVal val="ppt_y"/>
                                          </p:val>
                                        </p:tav>
                                      </p:tavLst>
                                    </p:anim>
                                    <p:animEffect transition="out" filter="fade">
                                      <p:cBhvr>
                                        <p:cTn id="589" dur="1000"/>
                                        <p:tgtEl>
                                          <p:spTgt spid="88"/>
                                        </p:tgtEl>
                                      </p:cBhvr>
                                    </p:animEffect>
                                    <p:set>
                                      <p:cBhvr>
                                        <p:cTn id="590" dur="1" fill="hold">
                                          <p:stCondLst>
                                            <p:cond delay="999"/>
                                          </p:stCondLst>
                                        </p:cTn>
                                        <p:tgtEl>
                                          <p:spTgt spid="88"/>
                                        </p:tgtEl>
                                        <p:attrNameLst>
                                          <p:attrName>style.visibility</p:attrName>
                                        </p:attrNameLst>
                                      </p:cBhvr>
                                      <p:to>
                                        <p:strVal val="hidden"/>
                                      </p:to>
                                    </p:set>
                                  </p:childTnLst>
                                </p:cTn>
                              </p:par>
                              <p:par>
                                <p:cTn id="591" presetID="29" presetClass="exit" presetSubtype="0" fill="hold" grpId="1" nodeType="withEffect">
                                  <p:stCondLst>
                                    <p:cond delay="0"/>
                                  </p:stCondLst>
                                  <p:childTnLst>
                                    <p:anim calcmode="lin" valueType="num">
                                      <p:cBhvr>
                                        <p:cTn id="592" dur="1000"/>
                                        <p:tgtEl>
                                          <p:spTgt spid="89"/>
                                        </p:tgtEl>
                                        <p:attrNameLst>
                                          <p:attrName>ppt_x</p:attrName>
                                        </p:attrNameLst>
                                      </p:cBhvr>
                                      <p:tavLst>
                                        <p:tav tm="0">
                                          <p:val>
                                            <p:strVal val="ppt_x"/>
                                          </p:val>
                                        </p:tav>
                                        <p:tav tm="100000">
                                          <p:val>
                                            <p:strVal val="ppt_x-.2"/>
                                          </p:val>
                                        </p:tav>
                                      </p:tavLst>
                                    </p:anim>
                                    <p:anim calcmode="lin" valueType="num">
                                      <p:cBhvr>
                                        <p:cTn id="593" dur="1000"/>
                                        <p:tgtEl>
                                          <p:spTgt spid="89"/>
                                        </p:tgtEl>
                                        <p:attrNameLst>
                                          <p:attrName>ppt_y</p:attrName>
                                        </p:attrNameLst>
                                      </p:cBhvr>
                                      <p:tavLst>
                                        <p:tav tm="0">
                                          <p:val>
                                            <p:strVal val="ppt_y"/>
                                          </p:val>
                                        </p:tav>
                                        <p:tav tm="100000">
                                          <p:val>
                                            <p:strVal val="ppt_y"/>
                                          </p:val>
                                        </p:tav>
                                      </p:tavLst>
                                    </p:anim>
                                    <p:animEffect transition="out" filter="fade">
                                      <p:cBhvr>
                                        <p:cTn id="594" dur="1000"/>
                                        <p:tgtEl>
                                          <p:spTgt spid="89"/>
                                        </p:tgtEl>
                                      </p:cBhvr>
                                    </p:animEffect>
                                    <p:set>
                                      <p:cBhvr>
                                        <p:cTn id="595" dur="1" fill="hold">
                                          <p:stCondLst>
                                            <p:cond delay="999"/>
                                          </p:stCondLst>
                                        </p:cTn>
                                        <p:tgtEl>
                                          <p:spTgt spid="89"/>
                                        </p:tgtEl>
                                        <p:attrNameLst>
                                          <p:attrName>style.visibility</p:attrName>
                                        </p:attrNameLst>
                                      </p:cBhvr>
                                      <p:to>
                                        <p:strVal val="hidden"/>
                                      </p:to>
                                    </p:set>
                                  </p:childTnLst>
                                </p:cTn>
                              </p:par>
                              <p:par>
                                <p:cTn id="596" presetID="29" presetClass="exit" presetSubtype="0" fill="hold" grpId="1" nodeType="withEffect">
                                  <p:stCondLst>
                                    <p:cond delay="0"/>
                                  </p:stCondLst>
                                  <p:childTnLst>
                                    <p:anim calcmode="lin" valueType="num">
                                      <p:cBhvr>
                                        <p:cTn id="597" dur="1000"/>
                                        <p:tgtEl>
                                          <p:spTgt spid="90"/>
                                        </p:tgtEl>
                                        <p:attrNameLst>
                                          <p:attrName>ppt_x</p:attrName>
                                        </p:attrNameLst>
                                      </p:cBhvr>
                                      <p:tavLst>
                                        <p:tav tm="0">
                                          <p:val>
                                            <p:strVal val="ppt_x"/>
                                          </p:val>
                                        </p:tav>
                                        <p:tav tm="100000">
                                          <p:val>
                                            <p:strVal val="ppt_x-.2"/>
                                          </p:val>
                                        </p:tav>
                                      </p:tavLst>
                                    </p:anim>
                                    <p:anim calcmode="lin" valueType="num">
                                      <p:cBhvr>
                                        <p:cTn id="598" dur="1000"/>
                                        <p:tgtEl>
                                          <p:spTgt spid="90"/>
                                        </p:tgtEl>
                                        <p:attrNameLst>
                                          <p:attrName>ppt_y</p:attrName>
                                        </p:attrNameLst>
                                      </p:cBhvr>
                                      <p:tavLst>
                                        <p:tav tm="0">
                                          <p:val>
                                            <p:strVal val="ppt_y"/>
                                          </p:val>
                                        </p:tav>
                                        <p:tav tm="100000">
                                          <p:val>
                                            <p:strVal val="ppt_y"/>
                                          </p:val>
                                        </p:tav>
                                      </p:tavLst>
                                    </p:anim>
                                    <p:animEffect transition="out" filter="fade">
                                      <p:cBhvr>
                                        <p:cTn id="599" dur="1000"/>
                                        <p:tgtEl>
                                          <p:spTgt spid="90"/>
                                        </p:tgtEl>
                                      </p:cBhvr>
                                    </p:animEffect>
                                    <p:set>
                                      <p:cBhvr>
                                        <p:cTn id="600" dur="1" fill="hold">
                                          <p:stCondLst>
                                            <p:cond delay="999"/>
                                          </p:stCondLst>
                                        </p:cTn>
                                        <p:tgtEl>
                                          <p:spTgt spid="90"/>
                                        </p:tgtEl>
                                        <p:attrNameLst>
                                          <p:attrName>style.visibility</p:attrName>
                                        </p:attrNameLst>
                                      </p:cBhvr>
                                      <p:to>
                                        <p:strVal val="hidden"/>
                                      </p:to>
                                    </p:set>
                                  </p:childTnLst>
                                </p:cTn>
                              </p:par>
                              <p:par>
                                <p:cTn id="601" presetID="29" presetClass="exit" presetSubtype="0" fill="hold" grpId="1" nodeType="withEffect">
                                  <p:stCondLst>
                                    <p:cond delay="0"/>
                                  </p:stCondLst>
                                  <p:childTnLst>
                                    <p:anim calcmode="lin" valueType="num">
                                      <p:cBhvr>
                                        <p:cTn id="602" dur="1000"/>
                                        <p:tgtEl>
                                          <p:spTgt spid="91"/>
                                        </p:tgtEl>
                                        <p:attrNameLst>
                                          <p:attrName>ppt_x</p:attrName>
                                        </p:attrNameLst>
                                      </p:cBhvr>
                                      <p:tavLst>
                                        <p:tav tm="0">
                                          <p:val>
                                            <p:strVal val="ppt_x"/>
                                          </p:val>
                                        </p:tav>
                                        <p:tav tm="100000">
                                          <p:val>
                                            <p:strVal val="ppt_x-.2"/>
                                          </p:val>
                                        </p:tav>
                                      </p:tavLst>
                                    </p:anim>
                                    <p:anim calcmode="lin" valueType="num">
                                      <p:cBhvr>
                                        <p:cTn id="603" dur="1000"/>
                                        <p:tgtEl>
                                          <p:spTgt spid="91"/>
                                        </p:tgtEl>
                                        <p:attrNameLst>
                                          <p:attrName>ppt_y</p:attrName>
                                        </p:attrNameLst>
                                      </p:cBhvr>
                                      <p:tavLst>
                                        <p:tav tm="0">
                                          <p:val>
                                            <p:strVal val="ppt_y"/>
                                          </p:val>
                                        </p:tav>
                                        <p:tav tm="100000">
                                          <p:val>
                                            <p:strVal val="ppt_y"/>
                                          </p:val>
                                        </p:tav>
                                      </p:tavLst>
                                    </p:anim>
                                    <p:animEffect transition="out" filter="fade">
                                      <p:cBhvr>
                                        <p:cTn id="604" dur="1000"/>
                                        <p:tgtEl>
                                          <p:spTgt spid="91"/>
                                        </p:tgtEl>
                                      </p:cBhvr>
                                    </p:animEffect>
                                    <p:set>
                                      <p:cBhvr>
                                        <p:cTn id="605" dur="1" fill="hold">
                                          <p:stCondLst>
                                            <p:cond delay="999"/>
                                          </p:stCondLst>
                                        </p:cTn>
                                        <p:tgtEl>
                                          <p:spTgt spid="91"/>
                                        </p:tgtEl>
                                        <p:attrNameLst>
                                          <p:attrName>style.visibility</p:attrName>
                                        </p:attrNameLst>
                                      </p:cBhvr>
                                      <p:to>
                                        <p:strVal val="hidden"/>
                                      </p:to>
                                    </p:set>
                                  </p:childTnLst>
                                </p:cTn>
                              </p:par>
                              <p:par>
                                <p:cTn id="606" presetID="29" presetClass="exit" presetSubtype="0" fill="hold" grpId="1" nodeType="withEffect">
                                  <p:stCondLst>
                                    <p:cond delay="0"/>
                                  </p:stCondLst>
                                  <p:childTnLst>
                                    <p:anim calcmode="lin" valueType="num">
                                      <p:cBhvr>
                                        <p:cTn id="607" dur="1000"/>
                                        <p:tgtEl>
                                          <p:spTgt spid="92"/>
                                        </p:tgtEl>
                                        <p:attrNameLst>
                                          <p:attrName>ppt_x</p:attrName>
                                        </p:attrNameLst>
                                      </p:cBhvr>
                                      <p:tavLst>
                                        <p:tav tm="0">
                                          <p:val>
                                            <p:strVal val="ppt_x"/>
                                          </p:val>
                                        </p:tav>
                                        <p:tav tm="100000">
                                          <p:val>
                                            <p:strVal val="ppt_x-.2"/>
                                          </p:val>
                                        </p:tav>
                                      </p:tavLst>
                                    </p:anim>
                                    <p:anim calcmode="lin" valueType="num">
                                      <p:cBhvr>
                                        <p:cTn id="608" dur="1000"/>
                                        <p:tgtEl>
                                          <p:spTgt spid="92"/>
                                        </p:tgtEl>
                                        <p:attrNameLst>
                                          <p:attrName>ppt_y</p:attrName>
                                        </p:attrNameLst>
                                      </p:cBhvr>
                                      <p:tavLst>
                                        <p:tav tm="0">
                                          <p:val>
                                            <p:strVal val="ppt_y"/>
                                          </p:val>
                                        </p:tav>
                                        <p:tav tm="100000">
                                          <p:val>
                                            <p:strVal val="ppt_y"/>
                                          </p:val>
                                        </p:tav>
                                      </p:tavLst>
                                    </p:anim>
                                    <p:animEffect transition="out" filter="fade">
                                      <p:cBhvr>
                                        <p:cTn id="609" dur="1000"/>
                                        <p:tgtEl>
                                          <p:spTgt spid="92"/>
                                        </p:tgtEl>
                                      </p:cBhvr>
                                    </p:animEffect>
                                    <p:set>
                                      <p:cBhvr>
                                        <p:cTn id="610" dur="1" fill="hold">
                                          <p:stCondLst>
                                            <p:cond delay="999"/>
                                          </p:stCondLst>
                                        </p:cTn>
                                        <p:tgtEl>
                                          <p:spTgt spid="92"/>
                                        </p:tgtEl>
                                        <p:attrNameLst>
                                          <p:attrName>style.visibility</p:attrName>
                                        </p:attrNameLst>
                                      </p:cBhvr>
                                      <p:to>
                                        <p:strVal val="hidden"/>
                                      </p:to>
                                    </p:set>
                                  </p:childTnLst>
                                </p:cTn>
                              </p:par>
                              <p:par>
                                <p:cTn id="611" presetID="29" presetClass="exit" presetSubtype="0" fill="hold" grpId="1" nodeType="withEffect">
                                  <p:stCondLst>
                                    <p:cond delay="0"/>
                                  </p:stCondLst>
                                  <p:childTnLst>
                                    <p:anim calcmode="lin" valueType="num">
                                      <p:cBhvr>
                                        <p:cTn id="612" dur="1000"/>
                                        <p:tgtEl>
                                          <p:spTgt spid="93"/>
                                        </p:tgtEl>
                                        <p:attrNameLst>
                                          <p:attrName>ppt_x</p:attrName>
                                        </p:attrNameLst>
                                      </p:cBhvr>
                                      <p:tavLst>
                                        <p:tav tm="0">
                                          <p:val>
                                            <p:strVal val="ppt_x"/>
                                          </p:val>
                                        </p:tav>
                                        <p:tav tm="100000">
                                          <p:val>
                                            <p:strVal val="ppt_x-.2"/>
                                          </p:val>
                                        </p:tav>
                                      </p:tavLst>
                                    </p:anim>
                                    <p:anim calcmode="lin" valueType="num">
                                      <p:cBhvr>
                                        <p:cTn id="613" dur="1000"/>
                                        <p:tgtEl>
                                          <p:spTgt spid="93"/>
                                        </p:tgtEl>
                                        <p:attrNameLst>
                                          <p:attrName>ppt_y</p:attrName>
                                        </p:attrNameLst>
                                      </p:cBhvr>
                                      <p:tavLst>
                                        <p:tav tm="0">
                                          <p:val>
                                            <p:strVal val="ppt_y"/>
                                          </p:val>
                                        </p:tav>
                                        <p:tav tm="100000">
                                          <p:val>
                                            <p:strVal val="ppt_y"/>
                                          </p:val>
                                        </p:tav>
                                      </p:tavLst>
                                    </p:anim>
                                    <p:animEffect transition="out" filter="fade">
                                      <p:cBhvr>
                                        <p:cTn id="614" dur="1000"/>
                                        <p:tgtEl>
                                          <p:spTgt spid="93"/>
                                        </p:tgtEl>
                                      </p:cBhvr>
                                    </p:animEffect>
                                    <p:set>
                                      <p:cBhvr>
                                        <p:cTn id="615" dur="1" fill="hold">
                                          <p:stCondLst>
                                            <p:cond delay="999"/>
                                          </p:stCondLst>
                                        </p:cTn>
                                        <p:tgtEl>
                                          <p:spTgt spid="93"/>
                                        </p:tgtEl>
                                        <p:attrNameLst>
                                          <p:attrName>style.visibility</p:attrName>
                                        </p:attrNameLst>
                                      </p:cBhvr>
                                      <p:to>
                                        <p:strVal val="hidden"/>
                                      </p:to>
                                    </p:set>
                                  </p:childTnLst>
                                </p:cTn>
                              </p:par>
                              <p:par>
                                <p:cTn id="616" presetID="29" presetClass="exit" presetSubtype="0" fill="hold" grpId="1" nodeType="withEffect">
                                  <p:stCondLst>
                                    <p:cond delay="0"/>
                                  </p:stCondLst>
                                  <p:childTnLst>
                                    <p:anim calcmode="lin" valueType="num">
                                      <p:cBhvr>
                                        <p:cTn id="617" dur="1000"/>
                                        <p:tgtEl>
                                          <p:spTgt spid="94"/>
                                        </p:tgtEl>
                                        <p:attrNameLst>
                                          <p:attrName>ppt_x</p:attrName>
                                        </p:attrNameLst>
                                      </p:cBhvr>
                                      <p:tavLst>
                                        <p:tav tm="0">
                                          <p:val>
                                            <p:strVal val="ppt_x"/>
                                          </p:val>
                                        </p:tav>
                                        <p:tav tm="100000">
                                          <p:val>
                                            <p:strVal val="ppt_x-.2"/>
                                          </p:val>
                                        </p:tav>
                                      </p:tavLst>
                                    </p:anim>
                                    <p:anim calcmode="lin" valueType="num">
                                      <p:cBhvr>
                                        <p:cTn id="618" dur="1000"/>
                                        <p:tgtEl>
                                          <p:spTgt spid="94"/>
                                        </p:tgtEl>
                                        <p:attrNameLst>
                                          <p:attrName>ppt_y</p:attrName>
                                        </p:attrNameLst>
                                      </p:cBhvr>
                                      <p:tavLst>
                                        <p:tav tm="0">
                                          <p:val>
                                            <p:strVal val="ppt_y"/>
                                          </p:val>
                                        </p:tav>
                                        <p:tav tm="100000">
                                          <p:val>
                                            <p:strVal val="ppt_y"/>
                                          </p:val>
                                        </p:tav>
                                      </p:tavLst>
                                    </p:anim>
                                    <p:animEffect transition="out" filter="fade">
                                      <p:cBhvr>
                                        <p:cTn id="619" dur="1000"/>
                                        <p:tgtEl>
                                          <p:spTgt spid="94"/>
                                        </p:tgtEl>
                                      </p:cBhvr>
                                    </p:animEffect>
                                    <p:set>
                                      <p:cBhvr>
                                        <p:cTn id="620" dur="1" fill="hold">
                                          <p:stCondLst>
                                            <p:cond delay="999"/>
                                          </p:stCondLst>
                                        </p:cTn>
                                        <p:tgtEl>
                                          <p:spTgt spid="94"/>
                                        </p:tgtEl>
                                        <p:attrNameLst>
                                          <p:attrName>style.visibility</p:attrName>
                                        </p:attrNameLst>
                                      </p:cBhvr>
                                      <p:to>
                                        <p:strVal val="hidden"/>
                                      </p:to>
                                    </p:set>
                                  </p:childTnLst>
                                </p:cTn>
                              </p:par>
                              <p:par>
                                <p:cTn id="621" presetID="29" presetClass="exit" presetSubtype="0" fill="hold" grpId="1" nodeType="withEffect">
                                  <p:stCondLst>
                                    <p:cond delay="0"/>
                                  </p:stCondLst>
                                  <p:childTnLst>
                                    <p:anim calcmode="lin" valueType="num">
                                      <p:cBhvr>
                                        <p:cTn id="622" dur="1000"/>
                                        <p:tgtEl>
                                          <p:spTgt spid="95"/>
                                        </p:tgtEl>
                                        <p:attrNameLst>
                                          <p:attrName>ppt_x</p:attrName>
                                        </p:attrNameLst>
                                      </p:cBhvr>
                                      <p:tavLst>
                                        <p:tav tm="0">
                                          <p:val>
                                            <p:strVal val="ppt_x"/>
                                          </p:val>
                                        </p:tav>
                                        <p:tav tm="100000">
                                          <p:val>
                                            <p:strVal val="ppt_x-.2"/>
                                          </p:val>
                                        </p:tav>
                                      </p:tavLst>
                                    </p:anim>
                                    <p:anim calcmode="lin" valueType="num">
                                      <p:cBhvr>
                                        <p:cTn id="623" dur="1000"/>
                                        <p:tgtEl>
                                          <p:spTgt spid="95"/>
                                        </p:tgtEl>
                                        <p:attrNameLst>
                                          <p:attrName>ppt_y</p:attrName>
                                        </p:attrNameLst>
                                      </p:cBhvr>
                                      <p:tavLst>
                                        <p:tav tm="0">
                                          <p:val>
                                            <p:strVal val="ppt_y"/>
                                          </p:val>
                                        </p:tav>
                                        <p:tav tm="100000">
                                          <p:val>
                                            <p:strVal val="ppt_y"/>
                                          </p:val>
                                        </p:tav>
                                      </p:tavLst>
                                    </p:anim>
                                    <p:animEffect transition="out" filter="fade">
                                      <p:cBhvr>
                                        <p:cTn id="624" dur="1000"/>
                                        <p:tgtEl>
                                          <p:spTgt spid="95"/>
                                        </p:tgtEl>
                                      </p:cBhvr>
                                    </p:animEffect>
                                    <p:set>
                                      <p:cBhvr>
                                        <p:cTn id="625" dur="1" fill="hold">
                                          <p:stCondLst>
                                            <p:cond delay="999"/>
                                          </p:stCondLst>
                                        </p:cTn>
                                        <p:tgtEl>
                                          <p:spTgt spid="95"/>
                                        </p:tgtEl>
                                        <p:attrNameLst>
                                          <p:attrName>style.visibility</p:attrName>
                                        </p:attrNameLst>
                                      </p:cBhvr>
                                      <p:to>
                                        <p:strVal val="hidden"/>
                                      </p:to>
                                    </p:set>
                                  </p:childTnLst>
                                </p:cTn>
                              </p:par>
                              <p:par>
                                <p:cTn id="626" presetID="29" presetClass="exit" presetSubtype="0" fill="hold" grpId="1" nodeType="withEffect">
                                  <p:stCondLst>
                                    <p:cond delay="0"/>
                                  </p:stCondLst>
                                  <p:childTnLst>
                                    <p:anim calcmode="lin" valueType="num">
                                      <p:cBhvr>
                                        <p:cTn id="627" dur="1000"/>
                                        <p:tgtEl>
                                          <p:spTgt spid="96"/>
                                        </p:tgtEl>
                                        <p:attrNameLst>
                                          <p:attrName>ppt_x</p:attrName>
                                        </p:attrNameLst>
                                      </p:cBhvr>
                                      <p:tavLst>
                                        <p:tav tm="0">
                                          <p:val>
                                            <p:strVal val="ppt_x"/>
                                          </p:val>
                                        </p:tav>
                                        <p:tav tm="100000">
                                          <p:val>
                                            <p:strVal val="ppt_x-.2"/>
                                          </p:val>
                                        </p:tav>
                                      </p:tavLst>
                                    </p:anim>
                                    <p:anim calcmode="lin" valueType="num">
                                      <p:cBhvr>
                                        <p:cTn id="628" dur="1000"/>
                                        <p:tgtEl>
                                          <p:spTgt spid="96"/>
                                        </p:tgtEl>
                                        <p:attrNameLst>
                                          <p:attrName>ppt_y</p:attrName>
                                        </p:attrNameLst>
                                      </p:cBhvr>
                                      <p:tavLst>
                                        <p:tav tm="0">
                                          <p:val>
                                            <p:strVal val="ppt_y"/>
                                          </p:val>
                                        </p:tav>
                                        <p:tav tm="100000">
                                          <p:val>
                                            <p:strVal val="ppt_y"/>
                                          </p:val>
                                        </p:tav>
                                      </p:tavLst>
                                    </p:anim>
                                    <p:animEffect transition="out" filter="fade">
                                      <p:cBhvr>
                                        <p:cTn id="629" dur="1000"/>
                                        <p:tgtEl>
                                          <p:spTgt spid="96"/>
                                        </p:tgtEl>
                                      </p:cBhvr>
                                    </p:animEffect>
                                    <p:set>
                                      <p:cBhvr>
                                        <p:cTn id="630" dur="1" fill="hold">
                                          <p:stCondLst>
                                            <p:cond delay="999"/>
                                          </p:stCondLst>
                                        </p:cTn>
                                        <p:tgtEl>
                                          <p:spTgt spid="96"/>
                                        </p:tgtEl>
                                        <p:attrNameLst>
                                          <p:attrName>style.visibility</p:attrName>
                                        </p:attrNameLst>
                                      </p:cBhvr>
                                      <p:to>
                                        <p:strVal val="hidden"/>
                                      </p:to>
                                    </p:set>
                                  </p:childTnLst>
                                </p:cTn>
                              </p:par>
                              <p:par>
                                <p:cTn id="631" presetID="29" presetClass="exit" presetSubtype="0" fill="hold" grpId="1" nodeType="withEffect">
                                  <p:stCondLst>
                                    <p:cond delay="0"/>
                                  </p:stCondLst>
                                  <p:childTnLst>
                                    <p:anim calcmode="lin" valueType="num">
                                      <p:cBhvr>
                                        <p:cTn id="632" dur="1000"/>
                                        <p:tgtEl>
                                          <p:spTgt spid="97"/>
                                        </p:tgtEl>
                                        <p:attrNameLst>
                                          <p:attrName>ppt_x</p:attrName>
                                        </p:attrNameLst>
                                      </p:cBhvr>
                                      <p:tavLst>
                                        <p:tav tm="0">
                                          <p:val>
                                            <p:strVal val="ppt_x"/>
                                          </p:val>
                                        </p:tav>
                                        <p:tav tm="100000">
                                          <p:val>
                                            <p:strVal val="ppt_x-.2"/>
                                          </p:val>
                                        </p:tav>
                                      </p:tavLst>
                                    </p:anim>
                                    <p:anim calcmode="lin" valueType="num">
                                      <p:cBhvr>
                                        <p:cTn id="633" dur="1000"/>
                                        <p:tgtEl>
                                          <p:spTgt spid="97"/>
                                        </p:tgtEl>
                                        <p:attrNameLst>
                                          <p:attrName>ppt_y</p:attrName>
                                        </p:attrNameLst>
                                      </p:cBhvr>
                                      <p:tavLst>
                                        <p:tav tm="0">
                                          <p:val>
                                            <p:strVal val="ppt_y"/>
                                          </p:val>
                                        </p:tav>
                                        <p:tav tm="100000">
                                          <p:val>
                                            <p:strVal val="ppt_y"/>
                                          </p:val>
                                        </p:tav>
                                      </p:tavLst>
                                    </p:anim>
                                    <p:animEffect transition="out" filter="fade">
                                      <p:cBhvr>
                                        <p:cTn id="634" dur="1000"/>
                                        <p:tgtEl>
                                          <p:spTgt spid="97"/>
                                        </p:tgtEl>
                                      </p:cBhvr>
                                    </p:animEffect>
                                    <p:set>
                                      <p:cBhvr>
                                        <p:cTn id="635" dur="1" fill="hold">
                                          <p:stCondLst>
                                            <p:cond delay="999"/>
                                          </p:stCondLst>
                                        </p:cTn>
                                        <p:tgtEl>
                                          <p:spTgt spid="97"/>
                                        </p:tgtEl>
                                        <p:attrNameLst>
                                          <p:attrName>style.visibility</p:attrName>
                                        </p:attrNameLst>
                                      </p:cBhvr>
                                      <p:to>
                                        <p:strVal val="hidden"/>
                                      </p:to>
                                    </p:set>
                                  </p:childTnLst>
                                </p:cTn>
                              </p:par>
                              <p:par>
                                <p:cTn id="636" presetID="29" presetClass="exit" presetSubtype="0" fill="hold" grpId="1" nodeType="withEffect">
                                  <p:stCondLst>
                                    <p:cond delay="0"/>
                                  </p:stCondLst>
                                  <p:childTnLst>
                                    <p:anim calcmode="lin" valueType="num">
                                      <p:cBhvr>
                                        <p:cTn id="637" dur="1000"/>
                                        <p:tgtEl>
                                          <p:spTgt spid="153"/>
                                        </p:tgtEl>
                                        <p:attrNameLst>
                                          <p:attrName>ppt_x</p:attrName>
                                        </p:attrNameLst>
                                      </p:cBhvr>
                                      <p:tavLst>
                                        <p:tav tm="0">
                                          <p:val>
                                            <p:strVal val="ppt_x"/>
                                          </p:val>
                                        </p:tav>
                                        <p:tav tm="100000">
                                          <p:val>
                                            <p:strVal val="ppt_x-.2"/>
                                          </p:val>
                                        </p:tav>
                                      </p:tavLst>
                                    </p:anim>
                                    <p:anim calcmode="lin" valueType="num">
                                      <p:cBhvr>
                                        <p:cTn id="638" dur="1000"/>
                                        <p:tgtEl>
                                          <p:spTgt spid="153"/>
                                        </p:tgtEl>
                                        <p:attrNameLst>
                                          <p:attrName>ppt_y</p:attrName>
                                        </p:attrNameLst>
                                      </p:cBhvr>
                                      <p:tavLst>
                                        <p:tav tm="0">
                                          <p:val>
                                            <p:strVal val="ppt_y"/>
                                          </p:val>
                                        </p:tav>
                                        <p:tav tm="100000">
                                          <p:val>
                                            <p:strVal val="ppt_y"/>
                                          </p:val>
                                        </p:tav>
                                      </p:tavLst>
                                    </p:anim>
                                    <p:animEffect transition="out" filter="fade">
                                      <p:cBhvr>
                                        <p:cTn id="639" dur="1000"/>
                                        <p:tgtEl>
                                          <p:spTgt spid="153"/>
                                        </p:tgtEl>
                                      </p:cBhvr>
                                    </p:animEffect>
                                    <p:set>
                                      <p:cBhvr>
                                        <p:cTn id="640" dur="1" fill="hold">
                                          <p:stCondLst>
                                            <p:cond delay="999"/>
                                          </p:stCondLst>
                                        </p:cTn>
                                        <p:tgtEl>
                                          <p:spTgt spid="153"/>
                                        </p:tgtEl>
                                        <p:attrNameLst>
                                          <p:attrName>style.visibility</p:attrName>
                                        </p:attrNameLst>
                                      </p:cBhvr>
                                      <p:to>
                                        <p:strVal val="hidden"/>
                                      </p:to>
                                    </p:set>
                                  </p:childTnLst>
                                </p:cTn>
                              </p:par>
                              <p:par>
                                <p:cTn id="641" presetID="29" presetClass="exit" presetSubtype="0" fill="hold" grpId="1" nodeType="withEffect">
                                  <p:stCondLst>
                                    <p:cond delay="0"/>
                                  </p:stCondLst>
                                  <p:childTnLst>
                                    <p:anim calcmode="lin" valueType="num">
                                      <p:cBhvr>
                                        <p:cTn id="642" dur="1000"/>
                                        <p:tgtEl>
                                          <p:spTgt spid="159"/>
                                        </p:tgtEl>
                                        <p:attrNameLst>
                                          <p:attrName>ppt_x</p:attrName>
                                        </p:attrNameLst>
                                      </p:cBhvr>
                                      <p:tavLst>
                                        <p:tav tm="0">
                                          <p:val>
                                            <p:strVal val="ppt_x"/>
                                          </p:val>
                                        </p:tav>
                                        <p:tav tm="100000">
                                          <p:val>
                                            <p:strVal val="ppt_x-.2"/>
                                          </p:val>
                                        </p:tav>
                                      </p:tavLst>
                                    </p:anim>
                                    <p:anim calcmode="lin" valueType="num">
                                      <p:cBhvr>
                                        <p:cTn id="643" dur="1000"/>
                                        <p:tgtEl>
                                          <p:spTgt spid="159"/>
                                        </p:tgtEl>
                                        <p:attrNameLst>
                                          <p:attrName>ppt_y</p:attrName>
                                        </p:attrNameLst>
                                      </p:cBhvr>
                                      <p:tavLst>
                                        <p:tav tm="0">
                                          <p:val>
                                            <p:strVal val="ppt_y"/>
                                          </p:val>
                                        </p:tav>
                                        <p:tav tm="100000">
                                          <p:val>
                                            <p:strVal val="ppt_y"/>
                                          </p:val>
                                        </p:tav>
                                      </p:tavLst>
                                    </p:anim>
                                    <p:animEffect transition="out" filter="fade">
                                      <p:cBhvr>
                                        <p:cTn id="644" dur="1000"/>
                                        <p:tgtEl>
                                          <p:spTgt spid="159"/>
                                        </p:tgtEl>
                                      </p:cBhvr>
                                    </p:animEffect>
                                    <p:set>
                                      <p:cBhvr>
                                        <p:cTn id="645" dur="1" fill="hold">
                                          <p:stCondLst>
                                            <p:cond delay="999"/>
                                          </p:stCondLst>
                                        </p:cTn>
                                        <p:tgtEl>
                                          <p:spTgt spid="159"/>
                                        </p:tgtEl>
                                        <p:attrNameLst>
                                          <p:attrName>style.visibility</p:attrName>
                                        </p:attrNameLst>
                                      </p:cBhvr>
                                      <p:to>
                                        <p:strVal val="hidden"/>
                                      </p:to>
                                    </p:set>
                                  </p:childTnLst>
                                </p:cTn>
                              </p:par>
                              <p:par>
                                <p:cTn id="646" presetID="29" presetClass="exit" presetSubtype="0" fill="hold" grpId="1" nodeType="withEffect">
                                  <p:stCondLst>
                                    <p:cond delay="0"/>
                                  </p:stCondLst>
                                  <p:childTnLst>
                                    <p:anim calcmode="lin" valueType="num">
                                      <p:cBhvr>
                                        <p:cTn id="647" dur="1000"/>
                                        <p:tgtEl>
                                          <p:spTgt spid="160"/>
                                        </p:tgtEl>
                                        <p:attrNameLst>
                                          <p:attrName>ppt_x</p:attrName>
                                        </p:attrNameLst>
                                      </p:cBhvr>
                                      <p:tavLst>
                                        <p:tav tm="0">
                                          <p:val>
                                            <p:strVal val="ppt_x"/>
                                          </p:val>
                                        </p:tav>
                                        <p:tav tm="100000">
                                          <p:val>
                                            <p:strVal val="ppt_x-.2"/>
                                          </p:val>
                                        </p:tav>
                                      </p:tavLst>
                                    </p:anim>
                                    <p:anim calcmode="lin" valueType="num">
                                      <p:cBhvr>
                                        <p:cTn id="648" dur="1000"/>
                                        <p:tgtEl>
                                          <p:spTgt spid="160"/>
                                        </p:tgtEl>
                                        <p:attrNameLst>
                                          <p:attrName>ppt_y</p:attrName>
                                        </p:attrNameLst>
                                      </p:cBhvr>
                                      <p:tavLst>
                                        <p:tav tm="0">
                                          <p:val>
                                            <p:strVal val="ppt_y"/>
                                          </p:val>
                                        </p:tav>
                                        <p:tav tm="100000">
                                          <p:val>
                                            <p:strVal val="ppt_y"/>
                                          </p:val>
                                        </p:tav>
                                      </p:tavLst>
                                    </p:anim>
                                    <p:animEffect transition="out" filter="fade">
                                      <p:cBhvr>
                                        <p:cTn id="649" dur="1000"/>
                                        <p:tgtEl>
                                          <p:spTgt spid="160"/>
                                        </p:tgtEl>
                                      </p:cBhvr>
                                    </p:animEffect>
                                    <p:set>
                                      <p:cBhvr>
                                        <p:cTn id="650" dur="1" fill="hold">
                                          <p:stCondLst>
                                            <p:cond delay="999"/>
                                          </p:stCondLst>
                                        </p:cTn>
                                        <p:tgtEl>
                                          <p:spTgt spid="160"/>
                                        </p:tgtEl>
                                        <p:attrNameLst>
                                          <p:attrName>style.visibility</p:attrName>
                                        </p:attrNameLst>
                                      </p:cBhvr>
                                      <p:to>
                                        <p:strVal val="hidden"/>
                                      </p:to>
                                    </p:set>
                                  </p:childTnLst>
                                </p:cTn>
                              </p:par>
                              <p:par>
                                <p:cTn id="651" presetID="29" presetClass="exit" presetSubtype="0" fill="hold" grpId="1" nodeType="withEffect">
                                  <p:stCondLst>
                                    <p:cond delay="0"/>
                                  </p:stCondLst>
                                  <p:childTnLst>
                                    <p:anim calcmode="lin" valueType="num">
                                      <p:cBhvr>
                                        <p:cTn id="652" dur="1000"/>
                                        <p:tgtEl>
                                          <p:spTgt spid="161"/>
                                        </p:tgtEl>
                                        <p:attrNameLst>
                                          <p:attrName>ppt_x</p:attrName>
                                        </p:attrNameLst>
                                      </p:cBhvr>
                                      <p:tavLst>
                                        <p:tav tm="0">
                                          <p:val>
                                            <p:strVal val="ppt_x"/>
                                          </p:val>
                                        </p:tav>
                                        <p:tav tm="100000">
                                          <p:val>
                                            <p:strVal val="ppt_x-.2"/>
                                          </p:val>
                                        </p:tav>
                                      </p:tavLst>
                                    </p:anim>
                                    <p:anim calcmode="lin" valueType="num">
                                      <p:cBhvr>
                                        <p:cTn id="653" dur="1000"/>
                                        <p:tgtEl>
                                          <p:spTgt spid="161"/>
                                        </p:tgtEl>
                                        <p:attrNameLst>
                                          <p:attrName>ppt_y</p:attrName>
                                        </p:attrNameLst>
                                      </p:cBhvr>
                                      <p:tavLst>
                                        <p:tav tm="0">
                                          <p:val>
                                            <p:strVal val="ppt_y"/>
                                          </p:val>
                                        </p:tav>
                                        <p:tav tm="100000">
                                          <p:val>
                                            <p:strVal val="ppt_y"/>
                                          </p:val>
                                        </p:tav>
                                      </p:tavLst>
                                    </p:anim>
                                    <p:animEffect transition="out" filter="fade">
                                      <p:cBhvr>
                                        <p:cTn id="654" dur="1000"/>
                                        <p:tgtEl>
                                          <p:spTgt spid="161"/>
                                        </p:tgtEl>
                                      </p:cBhvr>
                                    </p:animEffect>
                                    <p:set>
                                      <p:cBhvr>
                                        <p:cTn id="655" dur="1" fill="hold">
                                          <p:stCondLst>
                                            <p:cond delay="999"/>
                                          </p:stCondLst>
                                        </p:cTn>
                                        <p:tgtEl>
                                          <p:spTgt spid="161"/>
                                        </p:tgtEl>
                                        <p:attrNameLst>
                                          <p:attrName>style.visibility</p:attrName>
                                        </p:attrNameLst>
                                      </p:cBhvr>
                                      <p:to>
                                        <p:strVal val="hidden"/>
                                      </p:to>
                                    </p:set>
                                  </p:childTnLst>
                                </p:cTn>
                              </p:par>
                              <p:par>
                                <p:cTn id="656" presetID="29" presetClass="exit" presetSubtype="0" fill="hold" nodeType="withEffect">
                                  <p:stCondLst>
                                    <p:cond delay="0"/>
                                  </p:stCondLst>
                                  <p:childTnLst>
                                    <p:anim calcmode="lin" valueType="num">
                                      <p:cBhvr>
                                        <p:cTn id="657" dur="1000"/>
                                        <p:tgtEl>
                                          <p:spTgt spid="171"/>
                                        </p:tgtEl>
                                        <p:attrNameLst>
                                          <p:attrName>ppt_x</p:attrName>
                                        </p:attrNameLst>
                                      </p:cBhvr>
                                      <p:tavLst>
                                        <p:tav tm="0">
                                          <p:val>
                                            <p:strVal val="ppt_x"/>
                                          </p:val>
                                        </p:tav>
                                        <p:tav tm="100000">
                                          <p:val>
                                            <p:strVal val="ppt_x-.2"/>
                                          </p:val>
                                        </p:tav>
                                      </p:tavLst>
                                    </p:anim>
                                    <p:anim calcmode="lin" valueType="num">
                                      <p:cBhvr>
                                        <p:cTn id="658" dur="1000"/>
                                        <p:tgtEl>
                                          <p:spTgt spid="171"/>
                                        </p:tgtEl>
                                        <p:attrNameLst>
                                          <p:attrName>ppt_y</p:attrName>
                                        </p:attrNameLst>
                                      </p:cBhvr>
                                      <p:tavLst>
                                        <p:tav tm="0">
                                          <p:val>
                                            <p:strVal val="ppt_y"/>
                                          </p:val>
                                        </p:tav>
                                        <p:tav tm="100000">
                                          <p:val>
                                            <p:strVal val="ppt_y"/>
                                          </p:val>
                                        </p:tav>
                                      </p:tavLst>
                                    </p:anim>
                                    <p:animEffect transition="out" filter="fade">
                                      <p:cBhvr>
                                        <p:cTn id="659" dur="1000"/>
                                        <p:tgtEl>
                                          <p:spTgt spid="171"/>
                                        </p:tgtEl>
                                      </p:cBhvr>
                                    </p:animEffect>
                                    <p:set>
                                      <p:cBhvr>
                                        <p:cTn id="660" dur="1" fill="hold">
                                          <p:stCondLst>
                                            <p:cond delay="999"/>
                                          </p:stCondLst>
                                        </p:cTn>
                                        <p:tgtEl>
                                          <p:spTgt spid="171"/>
                                        </p:tgtEl>
                                        <p:attrNameLst>
                                          <p:attrName>style.visibility</p:attrName>
                                        </p:attrNameLst>
                                      </p:cBhvr>
                                      <p:to>
                                        <p:strVal val="hidden"/>
                                      </p:to>
                                    </p:set>
                                  </p:childTnLst>
                                </p:cTn>
                              </p:par>
                              <p:par>
                                <p:cTn id="661" presetID="29" presetClass="exit" presetSubtype="0" fill="hold" nodeType="withEffect">
                                  <p:stCondLst>
                                    <p:cond delay="0"/>
                                  </p:stCondLst>
                                  <p:childTnLst>
                                    <p:anim calcmode="lin" valueType="num">
                                      <p:cBhvr>
                                        <p:cTn id="662" dur="1000"/>
                                        <p:tgtEl>
                                          <p:spTgt spid="168"/>
                                        </p:tgtEl>
                                        <p:attrNameLst>
                                          <p:attrName>ppt_x</p:attrName>
                                        </p:attrNameLst>
                                      </p:cBhvr>
                                      <p:tavLst>
                                        <p:tav tm="0">
                                          <p:val>
                                            <p:strVal val="ppt_x"/>
                                          </p:val>
                                        </p:tav>
                                        <p:tav tm="100000">
                                          <p:val>
                                            <p:strVal val="ppt_x-.2"/>
                                          </p:val>
                                        </p:tav>
                                      </p:tavLst>
                                    </p:anim>
                                    <p:anim calcmode="lin" valueType="num">
                                      <p:cBhvr>
                                        <p:cTn id="663" dur="1000"/>
                                        <p:tgtEl>
                                          <p:spTgt spid="168"/>
                                        </p:tgtEl>
                                        <p:attrNameLst>
                                          <p:attrName>ppt_y</p:attrName>
                                        </p:attrNameLst>
                                      </p:cBhvr>
                                      <p:tavLst>
                                        <p:tav tm="0">
                                          <p:val>
                                            <p:strVal val="ppt_y"/>
                                          </p:val>
                                        </p:tav>
                                        <p:tav tm="100000">
                                          <p:val>
                                            <p:strVal val="ppt_y"/>
                                          </p:val>
                                        </p:tav>
                                      </p:tavLst>
                                    </p:anim>
                                    <p:animEffect transition="out" filter="fade">
                                      <p:cBhvr>
                                        <p:cTn id="664" dur="1000"/>
                                        <p:tgtEl>
                                          <p:spTgt spid="168"/>
                                        </p:tgtEl>
                                      </p:cBhvr>
                                    </p:animEffect>
                                    <p:set>
                                      <p:cBhvr>
                                        <p:cTn id="665" dur="1" fill="hold">
                                          <p:stCondLst>
                                            <p:cond delay="999"/>
                                          </p:stCondLst>
                                        </p:cTn>
                                        <p:tgtEl>
                                          <p:spTgt spid="168"/>
                                        </p:tgtEl>
                                        <p:attrNameLst>
                                          <p:attrName>style.visibility</p:attrName>
                                        </p:attrNameLst>
                                      </p:cBhvr>
                                      <p:to>
                                        <p:strVal val="hidden"/>
                                      </p:to>
                                    </p:set>
                                  </p:childTnLst>
                                </p:cTn>
                              </p:par>
                              <p:par>
                                <p:cTn id="666" presetID="29" presetClass="exit" presetSubtype="0" fill="hold" grpId="1" nodeType="withEffect">
                                  <p:stCondLst>
                                    <p:cond delay="0"/>
                                  </p:stCondLst>
                                  <p:childTnLst>
                                    <p:anim calcmode="lin" valueType="num">
                                      <p:cBhvr>
                                        <p:cTn id="667" dur="1000"/>
                                        <p:tgtEl>
                                          <p:spTgt spid="163"/>
                                        </p:tgtEl>
                                        <p:attrNameLst>
                                          <p:attrName>ppt_x</p:attrName>
                                        </p:attrNameLst>
                                      </p:cBhvr>
                                      <p:tavLst>
                                        <p:tav tm="0">
                                          <p:val>
                                            <p:strVal val="ppt_x"/>
                                          </p:val>
                                        </p:tav>
                                        <p:tav tm="100000">
                                          <p:val>
                                            <p:strVal val="ppt_x-.2"/>
                                          </p:val>
                                        </p:tav>
                                      </p:tavLst>
                                    </p:anim>
                                    <p:anim calcmode="lin" valueType="num">
                                      <p:cBhvr>
                                        <p:cTn id="668" dur="1000"/>
                                        <p:tgtEl>
                                          <p:spTgt spid="163"/>
                                        </p:tgtEl>
                                        <p:attrNameLst>
                                          <p:attrName>ppt_y</p:attrName>
                                        </p:attrNameLst>
                                      </p:cBhvr>
                                      <p:tavLst>
                                        <p:tav tm="0">
                                          <p:val>
                                            <p:strVal val="ppt_y"/>
                                          </p:val>
                                        </p:tav>
                                        <p:tav tm="100000">
                                          <p:val>
                                            <p:strVal val="ppt_y"/>
                                          </p:val>
                                        </p:tav>
                                      </p:tavLst>
                                    </p:anim>
                                    <p:animEffect transition="out" filter="fade">
                                      <p:cBhvr>
                                        <p:cTn id="669" dur="1000"/>
                                        <p:tgtEl>
                                          <p:spTgt spid="163"/>
                                        </p:tgtEl>
                                      </p:cBhvr>
                                    </p:animEffect>
                                    <p:set>
                                      <p:cBhvr>
                                        <p:cTn id="670" dur="1" fill="hold">
                                          <p:stCondLst>
                                            <p:cond delay="999"/>
                                          </p:stCondLst>
                                        </p:cTn>
                                        <p:tgtEl>
                                          <p:spTgt spid="163"/>
                                        </p:tgtEl>
                                        <p:attrNameLst>
                                          <p:attrName>style.visibility</p:attrName>
                                        </p:attrNameLst>
                                      </p:cBhvr>
                                      <p:to>
                                        <p:strVal val="hidden"/>
                                      </p:to>
                                    </p:set>
                                  </p:childTnLst>
                                </p:cTn>
                              </p:par>
                              <p:par>
                                <p:cTn id="671" presetID="29" presetClass="exit" presetSubtype="0" fill="hold" nodeType="withEffect">
                                  <p:stCondLst>
                                    <p:cond delay="0"/>
                                  </p:stCondLst>
                                  <p:childTnLst>
                                    <p:anim calcmode="lin" valueType="num">
                                      <p:cBhvr>
                                        <p:cTn id="672" dur="1000"/>
                                        <p:tgtEl>
                                          <p:spTgt spid="176"/>
                                        </p:tgtEl>
                                        <p:attrNameLst>
                                          <p:attrName>ppt_x</p:attrName>
                                        </p:attrNameLst>
                                      </p:cBhvr>
                                      <p:tavLst>
                                        <p:tav tm="0">
                                          <p:val>
                                            <p:strVal val="ppt_x"/>
                                          </p:val>
                                        </p:tav>
                                        <p:tav tm="100000">
                                          <p:val>
                                            <p:strVal val="ppt_x-.2"/>
                                          </p:val>
                                        </p:tav>
                                      </p:tavLst>
                                    </p:anim>
                                    <p:anim calcmode="lin" valueType="num">
                                      <p:cBhvr>
                                        <p:cTn id="673" dur="1000"/>
                                        <p:tgtEl>
                                          <p:spTgt spid="176"/>
                                        </p:tgtEl>
                                        <p:attrNameLst>
                                          <p:attrName>ppt_y</p:attrName>
                                        </p:attrNameLst>
                                      </p:cBhvr>
                                      <p:tavLst>
                                        <p:tav tm="0">
                                          <p:val>
                                            <p:strVal val="ppt_y"/>
                                          </p:val>
                                        </p:tav>
                                        <p:tav tm="100000">
                                          <p:val>
                                            <p:strVal val="ppt_y"/>
                                          </p:val>
                                        </p:tav>
                                      </p:tavLst>
                                    </p:anim>
                                    <p:animEffect transition="out" filter="fade">
                                      <p:cBhvr>
                                        <p:cTn id="674" dur="1000"/>
                                        <p:tgtEl>
                                          <p:spTgt spid="176"/>
                                        </p:tgtEl>
                                      </p:cBhvr>
                                    </p:animEffect>
                                    <p:set>
                                      <p:cBhvr>
                                        <p:cTn id="675" dur="1" fill="hold">
                                          <p:stCondLst>
                                            <p:cond delay="999"/>
                                          </p:stCondLst>
                                        </p:cTn>
                                        <p:tgtEl>
                                          <p:spTgt spid="176"/>
                                        </p:tgtEl>
                                        <p:attrNameLst>
                                          <p:attrName>style.visibility</p:attrName>
                                        </p:attrNameLst>
                                      </p:cBhvr>
                                      <p:to>
                                        <p:strVal val="hidden"/>
                                      </p:to>
                                    </p:set>
                                  </p:childTnLst>
                                </p:cTn>
                              </p:par>
                              <p:par>
                                <p:cTn id="676" presetID="29" presetClass="exit" presetSubtype="0" fill="hold" nodeType="withEffect">
                                  <p:stCondLst>
                                    <p:cond delay="0"/>
                                  </p:stCondLst>
                                  <p:childTnLst>
                                    <p:anim calcmode="lin" valueType="num">
                                      <p:cBhvr>
                                        <p:cTn id="677" dur="1000"/>
                                        <p:tgtEl>
                                          <p:spTgt spid="165"/>
                                        </p:tgtEl>
                                        <p:attrNameLst>
                                          <p:attrName>ppt_x</p:attrName>
                                        </p:attrNameLst>
                                      </p:cBhvr>
                                      <p:tavLst>
                                        <p:tav tm="0">
                                          <p:val>
                                            <p:strVal val="ppt_x"/>
                                          </p:val>
                                        </p:tav>
                                        <p:tav tm="100000">
                                          <p:val>
                                            <p:strVal val="ppt_x-.2"/>
                                          </p:val>
                                        </p:tav>
                                      </p:tavLst>
                                    </p:anim>
                                    <p:anim calcmode="lin" valueType="num">
                                      <p:cBhvr>
                                        <p:cTn id="678" dur="1000"/>
                                        <p:tgtEl>
                                          <p:spTgt spid="165"/>
                                        </p:tgtEl>
                                        <p:attrNameLst>
                                          <p:attrName>ppt_y</p:attrName>
                                        </p:attrNameLst>
                                      </p:cBhvr>
                                      <p:tavLst>
                                        <p:tav tm="0">
                                          <p:val>
                                            <p:strVal val="ppt_y"/>
                                          </p:val>
                                        </p:tav>
                                        <p:tav tm="100000">
                                          <p:val>
                                            <p:strVal val="ppt_y"/>
                                          </p:val>
                                        </p:tav>
                                      </p:tavLst>
                                    </p:anim>
                                    <p:animEffect transition="out" filter="fade">
                                      <p:cBhvr>
                                        <p:cTn id="679" dur="1000"/>
                                        <p:tgtEl>
                                          <p:spTgt spid="165"/>
                                        </p:tgtEl>
                                      </p:cBhvr>
                                    </p:animEffect>
                                    <p:set>
                                      <p:cBhvr>
                                        <p:cTn id="680" dur="1" fill="hold">
                                          <p:stCondLst>
                                            <p:cond delay="999"/>
                                          </p:stCondLst>
                                        </p:cTn>
                                        <p:tgtEl>
                                          <p:spTgt spid="165"/>
                                        </p:tgtEl>
                                        <p:attrNameLst>
                                          <p:attrName>style.visibility</p:attrName>
                                        </p:attrNameLst>
                                      </p:cBhvr>
                                      <p:to>
                                        <p:strVal val="hidden"/>
                                      </p:to>
                                    </p:set>
                                  </p:childTnLst>
                                </p:cTn>
                              </p:par>
                              <p:par>
                                <p:cTn id="681" presetID="29" presetClass="exit" presetSubtype="0" fill="hold" nodeType="withEffect">
                                  <p:stCondLst>
                                    <p:cond delay="0"/>
                                  </p:stCondLst>
                                  <p:childTnLst>
                                    <p:anim calcmode="lin" valueType="num">
                                      <p:cBhvr>
                                        <p:cTn id="682" dur="1000"/>
                                        <p:tgtEl>
                                          <p:spTgt spid="132"/>
                                        </p:tgtEl>
                                        <p:attrNameLst>
                                          <p:attrName>ppt_x</p:attrName>
                                        </p:attrNameLst>
                                      </p:cBhvr>
                                      <p:tavLst>
                                        <p:tav tm="0">
                                          <p:val>
                                            <p:strVal val="ppt_x"/>
                                          </p:val>
                                        </p:tav>
                                        <p:tav tm="100000">
                                          <p:val>
                                            <p:strVal val="ppt_x-.2"/>
                                          </p:val>
                                        </p:tav>
                                      </p:tavLst>
                                    </p:anim>
                                    <p:anim calcmode="lin" valueType="num">
                                      <p:cBhvr>
                                        <p:cTn id="683" dur="1000"/>
                                        <p:tgtEl>
                                          <p:spTgt spid="132"/>
                                        </p:tgtEl>
                                        <p:attrNameLst>
                                          <p:attrName>ppt_y</p:attrName>
                                        </p:attrNameLst>
                                      </p:cBhvr>
                                      <p:tavLst>
                                        <p:tav tm="0">
                                          <p:val>
                                            <p:strVal val="ppt_y"/>
                                          </p:val>
                                        </p:tav>
                                        <p:tav tm="100000">
                                          <p:val>
                                            <p:strVal val="ppt_y"/>
                                          </p:val>
                                        </p:tav>
                                      </p:tavLst>
                                    </p:anim>
                                    <p:animEffect transition="out" filter="fade">
                                      <p:cBhvr>
                                        <p:cTn id="684" dur="1000"/>
                                        <p:tgtEl>
                                          <p:spTgt spid="132"/>
                                        </p:tgtEl>
                                      </p:cBhvr>
                                    </p:animEffect>
                                    <p:set>
                                      <p:cBhvr>
                                        <p:cTn id="685" dur="1" fill="hold">
                                          <p:stCondLst>
                                            <p:cond delay="999"/>
                                          </p:stCondLst>
                                        </p:cTn>
                                        <p:tgtEl>
                                          <p:spTgt spid="132"/>
                                        </p:tgtEl>
                                        <p:attrNameLst>
                                          <p:attrName>style.visibility</p:attrName>
                                        </p:attrNameLst>
                                      </p:cBhvr>
                                      <p:to>
                                        <p:strVal val="hidden"/>
                                      </p:to>
                                    </p:set>
                                  </p:childTnLst>
                                </p:cTn>
                              </p:par>
                            </p:childTnLst>
                          </p:cTn>
                        </p:par>
                        <p:par>
                          <p:cTn id="686" fill="hold" nodeType="afterGroup">
                            <p:stCondLst>
                              <p:cond delay="1000"/>
                            </p:stCondLst>
                            <p:childTnLst>
                              <p:par>
                                <p:cTn id="687" presetID="17" presetClass="entr" presetSubtype="10" fill="hold" grpId="0" nodeType="afterEffect">
                                  <p:stCondLst>
                                    <p:cond delay="1000"/>
                                  </p:stCondLst>
                                  <p:childTnLst>
                                    <p:set>
                                      <p:cBhvr>
                                        <p:cTn id="688" dur="1" fill="hold">
                                          <p:stCondLst>
                                            <p:cond delay="0"/>
                                          </p:stCondLst>
                                        </p:cTn>
                                        <p:tgtEl>
                                          <p:spTgt spid="182"/>
                                        </p:tgtEl>
                                        <p:attrNameLst>
                                          <p:attrName>style.visibility</p:attrName>
                                        </p:attrNameLst>
                                      </p:cBhvr>
                                      <p:to>
                                        <p:strVal val="visible"/>
                                      </p:to>
                                    </p:set>
                                    <p:anim calcmode="lin" valueType="num">
                                      <p:cBhvr>
                                        <p:cTn id="689" dur="1000" fill="hold"/>
                                        <p:tgtEl>
                                          <p:spTgt spid="182"/>
                                        </p:tgtEl>
                                        <p:attrNameLst>
                                          <p:attrName>ppt_w</p:attrName>
                                        </p:attrNameLst>
                                      </p:cBhvr>
                                      <p:tavLst>
                                        <p:tav tm="0">
                                          <p:val>
                                            <p:fltVal val="0"/>
                                          </p:val>
                                        </p:tav>
                                        <p:tav tm="100000">
                                          <p:val>
                                            <p:strVal val="#ppt_w"/>
                                          </p:val>
                                        </p:tav>
                                      </p:tavLst>
                                    </p:anim>
                                    <p:anim calcmode="lin" valueType="num">
                                      <p:cBhvr>
                                        <p:cTn id="690" dur="1000" fill="hold"/>
                                        <p:tgtEl>
                                          <p:spTgt spid="182"/>
                                        </p:tgtEl>
                                        <p:attrNameLst>
                                          <p:attrName>ppt_h</p:attrName>
                                        </p:attrNameLst>
                                      </p:cBhvr>
                                      <p:tavLst>
                                        <p:tav tm="0">
                                          <p:val>
                                            <p:strVal val="#ppt_h"/>
                                          </p:val>
                                        </p:tav>
                                        <p:tav tm="100000">
                                          <p:val>
                                            <p:strVal val="#ppt_h"/>
                                          </p:val>
                                        </p:tav>
                                      </p:tavLst>
                                    </p:anim>
                                  </p:childTnLst>
                                </p:cTn>
                              </p:par>
                            </p:childTnLst>
                          </p:cTn>
                        </p:par>
                        <p:par>
                          <p:cTn id="691" fill="hold" nodeType="afterGroup">
                            <p:stCondLst>
                              <p:cond delay="3000"/>
                            </p:stCondLst>
                            <p:childTnLst>
                              <p:par>
                                <p:cTn id="692" presetID="17" presetClass="entr" presetSubtype="10" fill="hold" grpId="0" nodeType="afterEffect">
                                  <p:stCondLst>
                                    <p:cond delay="1000"/>
                                  </p:stCondLst>
                                  <p:childTnLst>
                                    <p:set>
                                      <p:cBhvr>
                                        <p:cTn id="693" dur="1" fill="hold">
                                          <p:stCondLst>
                                            <p:cond delay="0"/>
                                          </p:stCondLst>
                                        </p:cTn>
                                        <p:tgtEl>
                                          <p:spTgt spid="181"/>
                                        </p:tgtEl>
                                        <p:attrNameLst>
                                          <p:attrName>style.visibility</p:attrName>
                                        </p:attrNameLst>
                                      </p:cBhvr>
                                      <p:to>
                                        <p:strVal val="visible"/>
                                      </p:to>
                                    </p:set>
                                    <p:anim calcmode="lin" valueType="num">
                                      <p:cBhvr>
                                        <p:cTn id="694" dur="1000" fill="hold"/>
                                        <p:tgtEl>
                                          <p:spTgt spid="181"/>
                                        </p:tgtEl>
                                        <p:attrNameLst>
                                          <p:attrName>ppt_w</p:attrName>
                                        </p:attrNameLst>
                                      </p:cBhvr>
                                      <p:tavLst>
                                        <p:tav tm="0">
                                          <p:val>
                                            <p:fltVal val="0"/>
                                          </p:val>
                                        </p:tav>
                                        <p:tav tm="100000">
                                          <p:val>
                                            <p:strVal val="#ppt_w"/>
                                          </p:val>
                                        </p:tav>
                                      </p:tavLst>
                                    </p:anim>
                                    <p:anim calcmode="lin" valueType="num">
                                      <p:cBhvr>
                                        <p:cTn id="695" dur="1000" fill="hold"/>
                                        <p:tgtEl>
                                          <p:spTgt spid="18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82" grpId="0" animBg="1"/>
      <p:bldP spid="82" grpId="1" animBg="1"/>
      <p:bldP spid="83" grpId="0" animBg="1"/>
      <p:bldP spid="83" grpId="1" animBg="1"/>
      <p:bldP spid="84" grpId="0" animBg="1"/>
      <p:bldP spid="84" grpId="1" animBg="1"/>
      <p:bldP spid="85" grpId="0" animBg="1"/>
      <p:bldP spid="85" grpId="1" animBg="1"/>
      <p:bldP spid="86" grpId="0" animBg="1"/>
      <p:bldP spid="86" grpId="1" animBg="1"/>
      <p:bldP spid="87" grpId="0" animBg="1"/>
      <p:bldP spid="87" grpId="1" animBg="1"/>
      <p:bldP spid="88" grpId="0" animBg="1"/>
      <p:bldP spid="88" grpId="1" animBg="1"/>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3" grpId="0" animBg="1"/>
      <p:bldP spid="133" grpId="1" animBg="1"/>
      <p:bldP spid="134" grpId="0" animBg="1"/>
      <p:bldP spid="134" grpId="1" animBg="1"/>
      <p:bldP spid="135" grpId="0" animBg="1"/>
      <p:bldP spid="135" grpId="1" animBg="1"/>
      <p:bldP spid="136" grpId="0" animBg="1"/>
      <p:bldP spid="136" grpId="1" animBg="1"/>
      <p:bldP spid="137" grpId="0" animBg="1"/>
      <p:bldP spid="137" grpId="1" animBg="1"/>
      <p:bldP spid="138" grpId="0" animBg="1"/>
      <p:bldP spid="138" grpId="1" animBg="1"/>
      <p:bldP spid="139" grpId="0" animBg="1"/>
      <p:bldP spid="139" grpId="1" animBg="1"/>
      <p:bldP spid="140" grpId="0" animBg="1"/>
      <p:bldP spid="140" grpId="1" animBg="1"/>
      <p:bldP spid="141" grpId="0" animBg="1"/>
      <p:bldP spid="141" grpId="1" animBg="1"/>
      <p:bldP spid="142" grpId="0" animBg="1"/>
      <p:bldP spid="142" grpId="1" animBg="1"/>
      <p:bldP spid="143" grpId="0" animBg="1"/>
      <p:bldP spid="143" grpId="1" animBg="1"/>
      <p:bldP spid="144" grpId="0" animBg="1"/>
      <p:bldP spid="144" grpId="1" animBg="1"/>
      <p:bldP spid="145" grpId="0" animBg="1"/>
      <p:bldP spid="145" grpId="1" animBg="1"/>
      <p:bldP spid="146" grpId="0" animBg="1"/>
      <p:bldP spid="146" grpId="1" animBg="1"/>
      <p:bldP spid="147" grpId="0" animBg="1"/>
      <p:bldP spid="147" grpId="1" animBg="1"/>
      <p:bldP spid="148" grpId="0" animBg="1"/>
      <p:bldP spid="148" grpId="1" animBg="1"/>
      <p:bldP spid="153" grpId="0" animBg="1"/>
      <p:bldP spid="153" grpId="1" animBg="1"/>
      <p:bldP spid="155" grpId="0" animBg="1"/>
      <p:bldP spid="156" grpId="0" animBg="1"/>
      <p:bldP spid="157" grpId="0" animBg="1"/>
      <p:bldP spid="157" grpId="1" animBg="1"/>
      <p:bldP spid="158" grpId="0" animBg="1"/>
      <p:bldP spid="158" grpId="1" animBg="1"/>
      <p:bldP spid="159" grpId="0" animBg="1"/>
      <p:bldP spid="159" grpId="1" animBg="1"/>
      <p:bldP spid="160" grpId="0" animBg="1"/>
      <p:bldP spid="160" grpId="1" animBg="1"/>
      <p:bldP spid="161" grpId="0" animBg="1"/>
      <p:bldP spid="161" grpId="1" animBg="1"/>
      <p:bldP spid="162" grpId="0" animBg="1"/>
      <p:bldP spid="162" grpId="1" animBg="1"/>
      <p:bldP spid="163" grpId="0" animBg="1"/>
      <p:bldP spid="163" grpId="1" animBg="1"/>
      <p:bldP spid="180" grpId="0" animBg="1"/>
      <p:bldP spid="180" grpId="1" animBg="1"/>
      <p:bldP spid="181" grpId="0" animBg="1"/>
      <p:bldP spid="182"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52" name="Rectangle 8"/>
          <p:cNvSpPr>
            <a:spLocks noChangeArrowheads="1"/>
          </p:cNvSpPr>
          <p:nvPr/>
        </p:nvSpPr>
        <p:spPr bwMode="auto">
          <a:xfrm>
            <a:off x="76200" y="1524000"/>
            <a:ext cx="8991600" cy="5181600"/>
          </a:xfrm>
          <a:prstGeom prst="rect">
            <a:avLst/>
          </a:prstGeom>
          <a:noFill/>
          <a:ln w="9525">
            <a:noFill/>
            <a:miter lim="800000"/>
            <a:headEnd/>
            <a:tailEnd/>
          </a:ln>
          <a:effectLst/>
        </p:spPr>
        <p:txBody>
          <a:bodyPr/>
          <a:lstStyle/>
          <a:p>
            <a:pPr marL="360000" indent="-812800" algn="r" rtl="1">
              <a:lnSpc>
                <a:spcPct val="150000"/>
              </a:lnSpc>
              <a:spcBef>
                <a:spcPts val="0"/>
              </a:spcBef>
              <a:buClr>
                <a:schemeClr val="accent2"/>
              </a:buClr>
              <a:buFont typeface="Wingdings" pitchFamily="2" charset="2"/>
              <a:buAutoNum type="romanUcPeriod" startAt="2"/>
            </a:pPr>
            <a:r>
              <a:rPr lang="en-US" sz="1600" b="1" dirty="0">
                <a:solidFill>
                  <a:srgbClr val="000099"/>
                </a:solidFill>
                <a:latin typeface="Arial" charset="0"/>
                <a:cs typeface="B Nazanin" pitchFamily="2" charset="-78"/>
              </a:rPr>
              <a:t>C</a:t>
            </a:r>
            <a:r>
              <a:rPr lang="en-US" sz="1600" b="1" baseline="-25000" dirty="0">
                <a:solidFill>
                  <a:srgbClr val="000099"/>
                </a:solidFill>
                <a:latin typeface="Arial" charset="0"/>
                <a:cs typeface="B Nazanin" pitchFamily="2" charset="-78"/>
              </a:rPr>
              <a:t>PK</a:t>
            </a:r>
            <a:r>
              <a:rPr lang="fa-IR" sz="1600" b="1" dirty="0">
                <a:solidFill>
                  <a:srgbClr val="000099"/>
                </a:solidFill>
                <a:latin typeface="Arial" charset="0"/>
                <a:cs typeface="B Nazanin" pitchFamily="2" charset="-78"/>
              </a:rPr>
              <a:t>(</a:t>
            </a:r>
            <a:r>
              <a:rPr lang="en-US" sz="1600" b="1" dirty="0">
                <a:solidFill>
                  <a:srgbClr val="000099"/>
                </a:solidFill>
                <a:latin typeface="Arial" charset="0"/>
                <a:cs typeface="B Nazanin" pitchFamily="2" charset="-78"/>
              </a:rPr>
              <a:t>CAPABILITY PROCESS</a:t>
            </a:r>
            <a:r>
              <a:rPr lang="fa-IR" sz="1600" b="1" dirty="0" smtClean="0">
                <a:solidFill>
                  <a:srgbClr val="000099"/>
                </a:solidFill>
                <a:latin typeface="Arial" charset="0"/>
                <a:cs typeface="B Nazanin" pitchFamily="2" charset="-78"/>
              </a:rPr>
              <a:t>): </a:t>
            </a:r>
            <a:r>
              <a:rPr lang="fa-IR" sz="2400" dirty="0" smtClean="0">
                <a:solidFill>
                  <a:srgbClr val="000000"/>
                </a:solidFill>
                <a:cs typeface="B Nazanin" pitchFamily="2" charset="-78"/>
              </a:rPr>
              <a:t>شاخص </a:t>
            </a:r>
            <a:r>
              <a:rPr lang="en-US" sz="1800" dirty="0" smtClean="0">
                <a:solidFill>
                  <a:srgbClr val="000000"/>
                </a:solidFill>
                <a:cs typeface="B Nazanin" pitchFamily="2" charset="-78"/>
              </a:rPr>
              <a:t>C</a:t>
            </a:r>
            <a:r>
              <a:rPr lang="en-US" sz="1800" baseline="-25000" dirty="0" smtClean="0">
                <a:solidFill>
                  <a:srgbClr val="000000"/>
                </a:solidFill>
                <a:cs typeface="B Nazanin" pitchFamily="2" charset="-78"/>
              </a:rPr>
              <a:t>P</a:t>
            </a:r>
            <a:r>
              <a:rPr lang="fa-IR" sz="1800" baseline="-25000" dirty="0" smtClean="0">
                <a:solidFill>
                  <a:srgbClr val="000000"/>
                </a:solidFill>
                <a:cs typeface="B Nazanin" pitchFamily="2" charset="-78"/>
              </a:rPr>
              <a:t> </a:t>
            </a:r>
            <a:r>
              <a:rPr lang="fa-IR" sz="2400" dirty="0" smtClean="0">
                <a:solidFill>
                  <a:srgbClr val="000000"/>
                </a:solidFill>
                <a:cs typeface="B Nazanin" pitchFamily="2" charset="-78"/>
              </a:rPr>
              <a:t>مستقل </a:t>
            </a:r>
            <a:r>
              <a:rPr lang="fa-IR" sz="2400" dirty="0">
                <a:solidFill>
                  <a:srgbClr val="000000"/>
                </a:solidFill>
                <a:cs typeface="B Nazanin" pitchFamily="2" charset="-78"/>
              </a:rPr>
              <a:t>از اينكه حدود فرايند توليد دركدام قسمت از حدود </a:t>
            </a:r>
            <a:r>
              <a:rPr lang="fa-IR" sz="2400" dirty="0" smtClean="0">
                <a:solidFill>
                  <a:srgbClr val="000000"/>
                </a:solidFill>
                <a:cs typeface="B Nazanin" pitchFamily="2" charset="-78"/>
              </a:rPr>
              <a:t>تلورانس </a:t>
            </a:r>
            <a:r>
              <a:rPr lang="fa-IR" sz="2400" dirty="0">
                <a:solidFill>
                  <a:srgbClr val="000000"/>
                </a:solidFill>
                <a:cs typeface="B Nazanin" pitchFamily="2" charset="-78"/>
              </a:rPr>
              <a:t>قرار </a:t>
            </a:r>
            <a:r>
              <a:rPr lang="fa-IR" sz="2400" dirty="0" smtClean="0">
                <a:solidFill>
                  <a:srgbClr val="000000"/>
                </a:solidFill>
                <a:cs typeface="B Nazanin" pitchFamily="2" charset="-78"/>
              </a:rPr>
              <a:t>بگيرد، </a:t>
            </a:r>
            <a:r>
              <a:rPr lang="fa-IR" sz="2400" dirty="0">
                <a:solidFill>
                  <a:srgbClr val="000000"/>
                </a:solidFill>
                <a:cs typeface="B Nazanin" pitchFamily="2" charset="-78"/>
              </a:rPr>
              <a:t>مي تواند اعداد بزرگتر از يك باشد ؛يعني ممكن است فرايندي داراي </a:t>
            </a:r>
            <a:r>
              <a:rPr lang="en-US" sz="1800" dirty="0" smtClean="0">
                <a:solidFill>
                  <a:srgbClr val="000000"/>
                </a:solidFill>
                <a:cs typeface="B Nazanin" pitchFamily="2" charset="-78"/>
              </a:rPr>
              <a:t>C</a:t>
            </a:r>
            <a:r>
              <a:rPr lang="en-US" sz="1800" baseline="-25000" dirty="0" smtClean="0">
                <a:solidFill>
                  <a:srgbClr val="000000"/>
                </a:solidFill>
                <a:cs typeface="B Nazanin" pitchFamily="2" charset="-78"/>
              </a:rPr>
              <a:t>P</a:t>
            </a:r>
            <a:r>
              <a:rPr lang="en-US" sz="1800" dirty="0" smtClean="0">
                <a:solidFill>
                  <a:srgbClr val="000000"/>
                </a:solidFill>
                <a:cs typeface="B Nazanin" pitchFamily="2" charset="-78"/>
              </a:rPr>
              <a:t>&gt;1</a:t>
            </a:r>
            <a:r>
              <a:rPr lang="fa-IR" sz="1800" dirty="0" smtClean="0">
                <a:solidFill>
                  <a:srgbClr val="000000"/>
                </a:solidFill>
                <a:cs typeface="B Nazanin" pitchFamily="2" charset="-78"/>
              </a:rPr>
              <a:t> </a:t>
            </a:r>
            <a:r>
              <a:rPr lang="fa-IR" sz="2400" dirty="0" smtClean="0">
                <a:solidFill>
                  <a:srgbClr val="000000"/>
                </a:solidFill>
                <a:cs typeface="B Nazanin" pitchFamily="2" charset="-78"/>
              </a:rPr>
              <a:t>باشد </a:t>
            </a:r>
            <a:r>
              <a:rPr lang="fa-IR" sz="2400" dirty="0">
                <a:solidFill>
                  <a:srgbClr val="000000"/>
                </a:solidFill>
                <a:cs typeface="B Nazanin" pitchFamily="2" charset="-78"/>
              </a:rPr>
              <a:t>ولي در عين حال تمامي قطعات توليدي خارج از حدود تلرانس باشند</a:t>
            </a:r>
            <a:r>
              <a:rPr lang="fa-IR" sz="2400" dirty="0" smtClean="0">
                <a:solidFill>
                  <a:srgbClr val="000000"/>
                </a:solidFill>
                <a:cs typeface="B Nazanin" pitchFamily="2" charset="-78"/>
              </a:rPr>
              <a:t>. بنابراين </a:t>
            </a:r>
            <a:r>
              <a:rPr lang="en-US" sz="1800" dirty="0" smtClean="0">
                <a:solidFill>
                  <a:srgbClr val="000000"/>
                </a:solidFill>
                <a:cs typeface="B Nazanin" pitchFamily="2" charset="-78"/>
              </a:rPr>
              <a:t>C</a:t>
            </a:r>
            <a:r>
              <a:rPr lang="en-US" sz="1800" baseline="-25000" dirty="0" smtClean="0">
                <a:solidFill>
                  <a:srgbClr val="000000"/>
                </a:solidFill>
                <a:cs typeface="B Nazanin" pitchFamily="2" charset="-78"/>
              </a:rPr>
              <a:t>P</a:t>
            </a:r>
            <a:r>
              <a:rPr lang="fa-IR" sz="2400" baseline="-25000" dirty="0" smtClean="0">
                <a:solidFill>
                  <a:srgbClr val="000000"/>
                </a:solidFill>
                <a:cs typeface="B Nazanin" pitchFamily="2" charset="-78"/>
              </a:rPr>
              <a:t> </a:t>
            </a:r>
            <a:r>
              <a:rPr lang="fa-IR" sz="2400" dirty="0" smtClean="0">
                <a:solidFill>
                  <a:srgbClr val="000000"/>
                </a:solidFill>
                <a:cs typeface="B Nazanin" pitchFamily="2" charset="-78"/>
              </a:rPr>
              <a:t>با </a:t>
            </a:r>
            <a:r>
              <a:rPr lang="fa-IR" sz="2400" dirty="0">
                <a:solidFill>
                  <a:srgbClr val="000000"/>
                </a:solidFill>
                <a:cs typeface="B Nazanin" pitchFamily="2" charset="-78"/>
              </a:rPr>
              <a:t>فرض قرارگرفتن ميانگين توليد بروي ميانگين تلرانس قابل بررسي مي باشد.به دليل وجود اين نقص در شاخص </a:t>
            </a:r>
            <a:r>
              <a:rPr lang="en-US" sz="1800" dirty="0">
                <a:solidFill>
                  <a:srgbClr val="000000"/>
                </a:solidFill>
                <a:cs typeface="B Nazanin" pitchFamily="2" charset="-78"/>
              </a:rPr>
              <a:t>C</a:t>
            </a:r>
            <a:r>
              <a:rPr lang="en-US" sz="1800" baseline="-25000" dirty="0">
                <a:solidFill>
                  <a:srgbClr val="000000"/>
                </a:solidFill>
                <a:cs typeface="B Nazanin" pitchFamily="2" charset="-78"/>
              </a:rPr>
              <a:t>P</a:t>
            </a:r>
            <a:r>
              <a:rPr lang="fa-IR" sz="2400" dirty="0">
                <a:solidFill>
                  <a:srgbClr val="000000"/>
                </a:solidFill>
                <a:cs typeface="B Nazanin" pitchFamily="2" charset="-78"/>
              </a:rPr>
              <a:t> </a:t>
            </a:r>
            <a:r>
              <a:rPr lang="fa-IR" sz="2400" dirty="0" smtClean="0">
                <a:solidFill>
                  <a:srgbClr val="000000"/>
                </a:solidFill>
                <a:cs typeface="B Nazanin" pitchFamily="2" charset="-78"/>
              </a:rPr>
              <a:t>، شاخص </a:t>
            </a:r>
            <a:r>
              <a:rPr lang="fa-IR" sz="2400" dirty="0">
                <a:solidFill>
                  <a:srgbClr val="000000"/>
                </a:solidFill>
                <a:cs typeface="B Nazanin" pitchFamily="2" charset="-78"/>
              </a:rPr>
              <a:t>ديگري مطح مي شود تا علاوه بر در نظر گرفتن پراكندگي فرايند </a:t>
            </a:r>
            <a:r>
              <a:rPr lang="fa-IR" sz="2400" dirty="0" smtClean="0">
                <a:solidFill>
                  <a:srgbClr val="000000"/>
                </a:solidFill>
                <a:cs typeface="B Nazanin" pitchFamily="2" charset="-78"/>
              </a:rPr>
              <a:t>توليد، محل </a:t>
            </a:r>
            <a:r>
              <a:rPr lang="fa-IR" sz="2400" dirty="0">
                <a:solidFill>
                  <a:srgbClr val="000000"/>
                </a:solidFill>
                <a:cs typeface="B Nazanin" pitchFamily="2" charset="-78"/>
              </a:rPr>
              <a:t>قرار گرفتن فرايند نسبت به حدود تلرانس نيز ارزيابي شوداين فاكتور </a:t>
            </a:r>
            <a:r>
              <a:rPr lang="en-US" sz="1800" dirty="0" smtClean="0">
                <a:solidFill>
                  <a:srgbClr val="000000"/>
                </a:solidFill>
                <a:cs typeface="B Nazanin" pitchFamily="2" charset="-78"/>
              </a:rPr>
              <a:t>C</a:t>
            </a:r>
            <a:r>
              <a:rPr lang="en-US" sz="1800" baseline="-25000" dirty="0" smtClean="0">
                <a:solidFill>
                  <a:srgbClr val="000000"/>
                </a:solidFill>
                <a:cs typeface="B Nazanin" pitchFamily="2" charset="-78"/>
              </a:rPr>
              <a:t>PK</a:t>
            </a:r>
            <a:r>
              <a:rPr lang="fa-IR" sz="2400" baseline="-25000" dirty="0" smtClean="0">
                <a:solidFill>
                  <a:srgbClr val="000000"/>
                </a:solidFill>
                <a:cs typeface="B Nazanin" pitchFamily="2" charset="-78"/>
              </a:rPr>
              <a:t> </a:t>
            </a:r>
            <a:r>
              <a:rPr lang="fa-IR" sz="2400" dirty="0" smtClean="0">
                <a:solidFill>
                  <a:srgbClr val="000000"/>
                </a:solidFill>
                <a:cs typeface="B Nazanin" pitchFamily="2" charset="-78"/>
              </a:rPr>
              <a:t>نام </a:t>
            </a:r>
            <a:r>
              <a:rPr lang="fa-IR" sz="2400" dirty="0">
                <a:solidFill>
                  <a:srgbClr val="000000"/>
                </a:solidFill>
                <a:cs typeface="B Nazanin" pitchFamily="2" charset="-78"/>
              </a:rPr>
              <a:t>دارد و بصورت ذيل نمايش داده مي شود :</a:t>
            </a:r>
          </a:p>
          <a:p>
            <a:pPr marL="1168400" lvl="1" indent="-711200" algn="r" rtl="1">
              <a:spcBef>
                <a:spcPct val="20000"/>
              </a:spcBef>
              <a:buClr>
                <a:schemeClr val="accent2"/>
              </a:buClr>
              <a:buSzPct val="55000"/>
              <a:buFont typeface="Wingdings" pitchFamily="2" charset="2"/>
              <a:buAutoNum type="romanUcPeriod"/>
            </a:pPr>
            <a:endParaRPr lang="fa-IR" sz="2000" dirty="0">
              <a:solidFill>
                <a:srgbClr val="000000"/>
              </a:solidFill>
              <a:cs typeface="B Nazanin" pitchFamily="2" charset="-78"/>
            </a:endParaRPr>
          </a:p>
        </p:txBody>
      </p:sp>
      <p:graphicFrame>
        <p:nvGraphicFramePr>
          <p:cNvPr id="364553" name="Object 9"/>
          <p:cNvGraphicFramePr>
            <a:graphicFrameLocks noChangeAspect="1"/>
          </p:cNvGraphicFramePr>
          <p:nvPr/>
        </p:nvGraphicFramePr>
        <p:xfrm>
          <a:off x="879475" y="5486400"/>
          <a:ext cx="6088063" cy="865188"/>
        </p:xfrm>
        <a:graphic>
          <a:graphicData uri="http://schemas.openxmlformats.org/presentationml/2006/ole">
            <mc:AlternateContent xmlns:mc="http://schemas.openxmlformats.org/markup-compatibility/2006">
              <mc:Choice xmlns:v="urn:schemas-microsoft-com:vml" Requires="v">
                <p:oleObj spid="_x0000_s62486" name="Equation" r:id="rId3" imgW="3174840" imgH="457200" progId="Equation.3">
                  <p:embed/>
                </p:oleObj>
              </mc:Choice>
              <mc:Fallback>
                <p:oleObj name="Equation" r:id="rId3" imgW="3174840" imgH="45720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9475" y="5486400"/>
                        <a:ext cx="6088063" cy="865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6" name="Rectangle 5"/>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buFont typeface="Wingdings" pitchFamily="2" charset="2"/>
              <a:buNone/>
              <a:defRPr/>
            </a:pPr>
            <a:r>
              <a:rPr lang="fa-IR" sz="32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قابلیت فرآیند</a:t>
            </a:r>
          </a:p>
        </p:txBody>
      </p:sp>
      <p:sp>
        <p:nvSpPr>
          <p:cNvPr id="7" name="Rectangle 2"/>
          <p:cNvSpPr txBox="1">
            <a:spLocks noChangeArrowheads="1"/>
          </p:cNvSpPr>
          <p:nvPr/>
        </p:nvSpPr>
        <p:spPr bwMode="auto">
          <a:xfrm>
            <a:off x="381000" y="914400"/>
            <a:ext cx="83058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شاخص های سنجش توانایی فرآیند</a:t>
            </a:r>
          </a:p>
        </p:txBody>
      </p:sp>
    </p:spTree>
  </p:cSld>
  <p:clrMapOvr>
    <a:masterClrMapping/>
  </p:clrMapOvr>
  <p:transition spd="slow">
    <p:comb dir="vert"/>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4" name="Line 4"/>
          <p:cNvSpPr>
            <a:spLocks noChangeShapeType="1"/>
          </p:cNvSpPr>
          <p:nvPr/>
        </p:nvSpPr>
        <p:spPr bwMode="auto">
          <a:xfrm rot="5400000">
            <a:off x="2481324" y="1920203"/>
            <a:ext cx="7938" cy="3508131"/>
          </a:xfrm>
          <a:prstGeom prst="line">
            <a:avLst/>
          </a:prstGeom>
          <a:noFill/>
          <a:ln w="22225">
            <a:solidFill>
              <a:schemeClr val="tx1"/>
            </a:solidFill>
            <a:miter lim="800000"/>
            <a:headEnd/>
            <a:tailEnd/>
          </a:ln>
          <a:effectLst/>
        </p:spPr>
        <p:txBody>
          <a:bodyPr wrap="none" lIns="36000" tIns="36000" rIns="36000" bIns="36000"/>
          <a:lstStyle/>
          <a:p>
            <a:pPr algn="ctr"/>
            <a:endParaRPr lang="en-US" sz="1400"/>
          </a:p>
        </p:txBody>
      </p:sp>
      <p:sp>
        <p:nvSpPr>
          <p:cNvPr id="107525" name="Freeform 5"/>
          <p:cNvSpPr>
            <a:spLocks/>
          </p:cNvSpPr>
          <p:nvPr/>
        </p:nvSpPr>
        <p:spPr bwMode="auto">
          <a:xfrm>
            <a:off x="1639766" y="2592388"/>
            <a:ext cx="1657350" cy="1085850"/>
          </a:xfrm>
          <a:custGeom>
            <a:avLst/>
            <a:gdLst/>
            <a:ahLst/>
            <a:cxnLst>
              <a:cxn ang="0">
                <a:pos x="0" y="1304"/>
              </a:cxn>
              <a:cxn ang="0">
                <a:pos x="720" y="1112"/>
              </a:cxn>
              <a:cxn ang="0">
                <a:pos x="1440" y="728"/>
              </a:cxn>
              <a:cxn ang="0">
                <a:pos x="2160" y="8"/>
              </a:cxn>
              <a:cxn ang="0">
                <a:pos x="2880" y="776"/>
              </a:cxn>
              <a:cxn ang="0">
                <a:pos x="3600" y="1160"/>
              </a:cxn>
              <a:cxn ang="0">
                <a:pos x="4320" y="1304"/>
              </a:cxn>
            </a:cxnLst>
            <a:rect l="0" t="0" r="r" b="b"/>
            <a:pathLst>
              <a:path w="4320" h="1304">
                <a:moveTo>
                  <a:pt x="0" y="1304"/>
                </a:moveTo>
                <a:cubicBezTo>
                  <a:pt x="240" y="1256"/>
                  <a:pt x="480" y="1208"/>
                  <a:pt x="720" y="1112"/>
                </a:cubicBezTo>
                <a:cubicBezTo>
                  <a:pt x="960" y="1016"/>
                  <a:pt x="1200" y="912"/>
                  <a:pt x="1440" y="728"/>
                </a:cubicBezTo>
                <a:cubicBezTo>
                  <a:pt x="1680" y="544"/>
                  <a:pt x="1920" y="0"/>
                  <a:pt x="2160" y="8"/>
                </a:cubicBezTo>
                <a:cubicBezTo>
                  <a:pt x="2400" y="16"/>
                  <a:pt x="2640" y="584"/>
                  <a:pt x="2880" y="776"/>
                </a:cubicBezTo>
                <a:cubicBezTo>
                  <a:pt x="3120" y="968"/>
                  <a:pt x="3360" y="1072"/>
                  <a:pt x="3600" y="1160"/>
                </a:cubicBezTo>
                <a:cubicBezTo>
                  <a:pt x="3840" y="1248"/>
                  <a:pt x="4200" y="1280"/>
                  <a:pt x="4320" y="1304"/>
                </a:cubicBezTo>
              </a:path>
            </a:pathLst>
          </a:custGeom>
          <a:noFill/>
          <a:ln w="28575" cap="flat" cmpd="sng">
            <a:solidFill>
              <a:schemeClr val="tx1"/>
            </a:solidFill>
            <a:prstDash val="solid"/>
            <a:miter lim="800000"/>
            <a:headEnd type="none" w="med" len="med"/>
            <a:tailEnd type="none" w="med" len="med"/>
          </a:ln>
          <a:effectLst/>
        </p:spPr>
        <p:txBody>
          <a:bodyPr wrap="none" lIns="36000" tIns="36000" rIns="36000" bIns="36000"/>
          <a:lstStyle/>
          <a:p>
            <a:pPr algn="ctr"/>
            <a:endParaRPr lang="en-US" sz="1400"/>
          </a:p>
        </p:txBody>
      </p:sp>
      <p:sp>
        <p:nvSpPr>
          <p:cNvPr id="107526" name="Line 6"/>
          <p:cNvSpPr>
            <a:spLocks noChangeShapeType="1"/>
          </p:cNvSpPr>
          <p:nvPr/>
        </p:nvSpPr>
        <p:spPr bwMode="auto">
          <a:xfrm flipH="1">
            <a:off x="716574" y="2205038"/>
            <a:ext cx="0" cy="1439862"/>
          </a:xfrm>
          <a:prstGeom prst="line">
            <a:avLst/>
          </a:prstGeom>
          <a:noFill/>
          <a:ln w="22225">
            <a:solidFill>
              <a:srgbClr val="FF0000"/>
            </a:solidFill>
            <a:miter lim="800000"/>
            <a:headEnd/>
            <a:tailEnd/>
          </a:ln>
          <a:effectLst/>
        </p:spPr>
        <p:txBody>
          <a:bodyPr wrap="none" lIns="36000" tIns="36000" rIns="36000" bIns="36000"/>
          <a:lstStyle/>
          <a:p>
            <a:pPr algn="ctr"/>
            <a:endParaRPr lang="en-US" sz="1400"/>
          </a:p>
        </p:txBody>
      </p:sp>
      <p:sp>
        <p:nvSpPr>
          <p:cNvPr id="107527" name="Line 7"/>
          <p:cNvSpPr>
            <a:spLocks noChangeShapeType="1"/>
          </p:cNvSpPr>
          <p:nvPr/>
        </p:nvSpPr>
        <p:spPr bwMode="auto">
          <a:xfrm>
            <a:off x="4239358" y="2276476"/>
            <a:ext cx="0" cy="1368425"/>
          </a:xfrm>
          <a:prstGeom prst="line">
            <a:avLst/>
          </a:prstGeom>
          <a:noFill/>
          <a:ln w="22225">
            <a:solidFill>
              <a:srgbClr val="FF0000"/>
            </a:solidFill>
            <a:miter lim="800000"/>
            <a:headEnd/>
            <a:tailEnd/>
          </a:ln>
          <a:effectLst/>
        </p:spPr>
        <p:txBody>
          <a:bodyPr wrap="none" lIns="36000" tIns="36000" rIns="36000" bIns="36000"/>
          <a:lstStyle/>
          <a:p>
            <a:pPr algn="ctr"/>
            <a:endParaRPr lang="en-US" sz="1400"/>
          </a:p>
        </p:txBody>
      </p:sp>
      <p:sp>
        <p:nvSpPr>
          <p:cNvPr id="107528" name="Text Box 8"/>
          <p:cNvSpPr txBox="1">
            <a:spLocks noChangeArrowheads="1"/>
          </p:cNvSpPr>
          <p:nvPr/>
        </p:nvSpPr>
        <p:spPr bwMode="auto">
          <a:xfrm>
            <a:off x="517282" y="3632200"/>
            <a:ext cx="464526" cy="288147"/>
          </a:xfrm>
          <a:prstGeom prst="rect">
            <a:avLst/>
          </a:prstGeom>
          <a:noFill/>
          <a:ln w="9525">
            <a:noFill/>
            <a:miter lim="800000"/>
            <a:headEnd/>
            <a:tailEnd/>
          </a:ln>
          <a:effectLst/>
        </p:spPr>
        <p:txBody>
          <a:bodyPr lIns="36000" tIns="36000" rIns="36000" bIns="36000" anchor="ctr">
            <a:spAutoFit/>
          </a:bodyPr>
          <a:lstStyle/>
          <a:p>
            <a:pPr algn="ctr">
              <a:spcBef>
                <a:spcPct val="50000"/>
              </a:spcBef>
            </a:pPr>
            <a:r>
              <a:rPr lang="en-US" sz="1400" b="1">
                <a:solidFill>
                  <a:srgbClr val="F8332E"/>
                </a:solidFill>
                <a:latin typeface="Arial" charset="0"/>
                <a:cs typeface="Arial" charset="0"/>
              </a:rPr>
              <a:t>38</a:t>
            </a:r>
          </a:p>
        </p:txBody>
      </p:sp>
      <p:sp>
        <p:nvSpPr>
          <p:cNvPr id="107534" name="Line 14"/>
          <p:cNvSpPr>
            <a:spLocks noChangeShapeType="1"/>
          </p:cNvSpPr>
          <p:nvPr/>
        </p:nvSpPr>
        <p:spPr bwMode="auto">
          <a:xfrm>
            <a:off x="2445728" y="2593976"/>
            <a:ext cx="1465" cy="1071563"/>
          </a:xfrm>
          <a:prstGeom prst="line">
            <a:avLst/>
          </a:prstGeom>
          <a:noFill/>
          <a:ln w="38100" cap="rnd">
            <a:solidFill>
              <a:schemeClr val="tx1"/>
            </a:solidFill>
            <a:prstDash val="sysDot"/>
            <a:miter lim="800000"/>
            <a:headEnd/>
            <a:tailEnd/>
          </a:ln>
          <a:effectLst/>
        </p:spPr>
        <p:txBody>
          <a:bodyPr wrap="none" lIns="36000" tIns="36000" rIns="36000" bIns="36000"/>
          <a:lstStyle/>
          <a:p>
            <a:pPr algn="ctr"/>
            <a:endParaRPr lang="en-US" sz="1400"/>
          </a:p>
        </p:txBody>
      </p:sp>
      <p:sp>
        <p:nvSpPr>
          <p:cNvPr id="107535" name="Line 15"/>
          <p:cNvSpPr>
            <a:spLocks noChangeShapeType="1"/>
          </p:cNvSpPr>
          <p:nvPr/>
        </p:nvSpPr>
        <p:spPr bwMode="auto">
          <a:xfrm>
            <a:off x="2624505" y="3894139"/>
            <a:ext cx="729762" cy="1587"/>
          </a:xfrm>
          <a:prstGeom prst="line">
            <a:avLst/>
          </a:prstGeom>
          <a:noFill/>
          <a:ln w="9525">
            <a:solidFill>
              <a:schemeClr val="tx1"/>
            </a:solidFill>
            <a:miter lim="800000"/>
            <a:headEnd/>
            <a:tailEnd type="triangle" w="med" len="med"/>
          </a:ln>
          <a:effectLst/>
        </p:spPr>
        <p:txBody>
          <a:bodyPr wrap="none" lIns="36000" tIns="36000" rIns="36000" bIns="36000"/>
          <a:lstStyle/>
          <a:p>
            <a:pPr algn="ctr"/>
            <a:endParaRPr lang="en-US" sz="1400"/>
          </a:p>
        </p:txBody>
      </p:sp>
      <p:sp>
        <p:nvSpPr>
          <p:cNvPr id="107536" name="Line 16"/>
          <p:cNvSpPr>
            <a:spLocks noChangeShapeType="1"/>
          </p:cNvSpPr>
          <p:nvPr/>
        </p:nvSpPr>
        <p:spPr bwMode="auto">
          <a:xfrm flipH="1">
            <a:off x="1581150" y="3894139"/>
            <a:ext cx="803031" cy="1587"/>
          </a:xfrm>
          <a:prstGeom prst="line">
            <a:avLst/>
          </a:prstGeom>
          <a:noFill/>
          <a:ln w="9525">
            <a:solidFill>
              <a:schemeClr val="tx1"/>
            </a:solidFill>
            <a:miter lim="800000"/>
            <a:headEnd/>
            <a:tailEnd type="triangle" w="med" len="med"/>
          </a:ln>
          <a:effectLst/>
        </p:spPr>
        <p:txBody>
          <a:bodyPr wrap="none" lIns="36000" tIns="36000" rIns="36000" bIns="36000"/>
          <a:lstStyle/>
          <a:p>
            <a:pPr algn="ctr"/>
            <a:endParaRPr lang="en-US" sz="1400"/>
          </a:p>
        </p:txBody>
      </p:sp>
      <p:graphicFrame>
        <p:nvGraphicFramePr>
          <p:cNvPr id="107537" name="Object 17"/>
          <p:cNvGraphicFramePr>
            <a:graphicFrameLocks noChangeAspect="1"/>
          </p:cNvGraphicFramePr>
          <p:nvPr/>
        </p:nvGraphicFramePr>
        <p:xfrm>
          <a:off x="2766647" y="3967164"/>
          <a:ext cx="395654" cy="261937"/>
        </p:xfrm>
        <a:graphic>
          <a:graphicData uri="http://schemas.openxmlformats.org/presentationml/2006/ole">
            <mc:AlternateContent xmlns:mc="http://schemas.openxmlformats.org/markup-compatibility/2006">
              <mc:Choice xmlns:v="urn:schemas-microsoft-com:vml" Requires="v">
                <p:oleObj spid="_x0000_s63610" name="Equation" r:id="rId3" imgW="228600" imgH="177480" progId="Equation.3">
                  <p:embed/>
                </p:oleObj>
              </mc:Choice>
              <mc:Fallback>
                <p:oleObj name="Equation" r:id="rId3" imgW="228600" imgH="17748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6647" y="3967164"/>
                        <a:ext cx="395654" cy="261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7538" name="Object 18"/>
          <p:cNvGraphicFramePr>
            <a:graphicFrameLocks noChangeAspect="1"/>
          </p:cNvGraphicFramePr>
          <p:nvPr/>
        </p:nvGraphicFramePr>
        <p:xfrm>
          <a:off x="1817077" y="3967163"/>
          <a:ext cx="429358" cy="260350"/>
        </p:xfrm>
        <a:graphic>
          <a:graphicData uri="http://schemas.openxmlformats.org/presentationml/2006/ole">
            <mc:AlternateContent xmlns:mc="http://schemas.openxmlformats.org/markup-compatibility/2006">
              <mc:Choice xmlns:v="urn:schemas-microsoft-com:vml" Requires="v">
                <p:oleObj spid="_x0000_s63611" name="Equation" r:id="rId5" imgW="228600" imgH="177480" progId="Equation.3">
                  <p:embed/>
                </p:oleObj>
              </mc:Choice>
              <mc:Fallback>
                <p:oleObj name="Equation" r:id="rId5" imgW="228600" imgH="17748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7077" y="3967163"/>
                        <a:ext cx="429358" cy="260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7541" name="Line 21"/>
          <p:cNvSpPr>
            <a:spLocks noChangeShapeType="1"/>
          </p:cNvSpPr>
          <p:nvPr/>
        </p:nvSpPr>
        <p:spPr bwMode="auto">
          <a:xfrm flipH="1">
            <a:off x="1642696" y="2997200"/>
            <a:ext cx="4396" cy="655638"/>
          </a:xfrm>
          <a:prstGeom prst="line">
            <a:avLst/>
          </a:prstGeom>
          <a:noFill/>
          <a:ln w="25400">
            <a:solidFill>
              <a:schemeClr val="tx1"/>
            </a:solidFill>
            <a:miter lim="800000"/>
            <a:headEnd/>
            <a:tailEnd/>
          </a:ln>
          <a:effectLst/>
        </p:spPr>
        <p:txBody>
          <a:bodyPr wrap="none" lIns="36000" tIns="36000" rIns="36000" bIns="36000"/>
          <a:lstStyle/>
          <a:p>
            <a:pPr algn="ctr"/>
            <a:endParaRPr lang="en-US" sz="1400"/>
          </a:p>
        </p:txBody>
      </p:sp>
      <p:sp>
        <p:nvSpPr>
          <p:cNvPr id="107542" name="Text Box 22"/>
          <p:cNvSpPr txBox="1">
            <a:spLocks noChangeArrowheads="1"/>
          </p:cNvSpPr>
          <p:nvPr/>
        </p:nvSpPr>
        <p:spPr bwMode="auto">
          <a:xfrm>
            <a:off x="1182566" y="3644900"/>
            <a:ext cx="502626" cy="288147"/>
          </a:xfrm>
          <a:prstGeom prst="rect">
            <a:avLst/>
          </a:prstGeom>
          <a:noFill/>
          <a:ln w="9525">
            <a:noFill/>
            <a:miter lim="800000"/>
            <a:headEnd/>
            <a:tailEnd/>
          </a:ln>
          <a:effectLst/>
        </p:spPr>
        <p:txBody>
          <a:bodyPr lIns="36000" tIns="36000" rIns="36000" bIns="36000">
            <a:spAutoFit/>
          </a:bodyPr>
          <a:lstStyle/>
          <a:p>
            <a:pPr algn="ctr">
              <a:spcBef>
                <a:spcPct val="50000"/>
              </a:spcBef>
            </a:pPr>
            <a:r>
              <a:rPr lang="en-US" sz="1400" b="1">
                <a:latin typeface="Tahoma" pitchFamily="34" charset="0"/>
                <a:cs typeface="Zar Mazar" pitchFamily="2" charset="-78"/>
              </a:rPr>
              <a:t>44</a:t>
            </a:r>
          </a:p>
        </p:txBody>
      </p:sp>
      <p:sp>
        <p:nvSpPr>
          <p:cNvPr id="107543" name="Line 23"/>
          <p:cNvSpPr>
            <a:spLocks noChangeShapeType="1"/>
          </p:cNvSpPr>
          <p:nvPr/>
        </p:nvSpPr>
        <p:spPr bwMode="auto">
          <a:xfrm>
            <a:off x="3308838" y="3008314"/>
            <a:ext cx="1466" cy="636587"/>
          </a:xfrm>
          <a:prstGeom prst="line">
            <a:avLst/>
          </a:prstGeom>
          <a:noFill/>
          <a:ln w="9525">
            <a:solidFill>
              <a:schemeClr val="tx1"/>
            </a:solidFill>
            <a:miter lim="800000"/>
            <a:headEnd/>
            <a:tailEnd/>
          </a:ln>
          <a:effectLst/>
        </p:spPr>
        <p:txBody>
          <a:bodyPr wrap="none" lIns="36000" tIns="36000" rIns="36000" bIns="36000"/>
          <a:lstStyle/>
          <a:p>
            <a:pPr algn="ctr"/>
            <a:endParaRPr lang="en-US" sz="1400"/>
          </a:p>
        </p:txBody>
      </p:sp>
      <p:sp>
        <p:nvSpPr>
          <p:cNvPr id="107544" name="Text Box 24"/>
          <p:cNvSpPr txBox="1">
            <a:spLocks noChangeArrowheads="1"/>
          </p:cNvSpPr>
          <p:nvPr/>
        </p:nvSpPr>
        <p:spPr bwMode="auto">
          <a:xfrm>
            <a:off x="2299190" y="3746500"/>
            <a:ext cx="464526" cy="288147"/>
          </a:xfrm>
          <a:prstGeom prst="rect">
            <a:avLst/>
          </a:prstGeom>
          <a:noFill/>
          <a:ln w="9525" algn="ctr">
            <a:noFill/>
            <a:miter lim="800000"/>
            <a:headEnd/>
            <a:tailEnd/>
          </a:ln>
          <a:effectLst/>
        </p:spPr>
        <p:txBody>
          <a:bodyPr lIns="36000" tIns="36000" rIns="36000" bIns="36000" anchor="ctr">
            <a:spAutoFit/>
          </a:bodyPr>
          <a:lstStyle/>
          <a:p>
            <a:pPr algn="ctr">
              <a:spcBef>
                <a:spcPct val="50000"/>
              </a:spcBef>
            </a:pPr>
            <a:r>
              <a:rPr lang="en-US" sz="1400" b="1">
                <a:solidFill>
                  <a:srgbClr val="F8332E"/>
                </a:solidFill>
                <a:latin typeface="Arial" charset="0"/>
                <a:cs typeface="Arial" charset="0"/>
              </a:rPr>
              <a:t>50</a:t>
            </a:r>
          </a:p>
        </p:txBody>
      </p:sp>
      <p:sp>
        <p:nvSpPr>
          <p:cNvPr id="107545" name="Text Box 25"/>
          <p:cNvSpPr txBox="1">
            <a:spLocks noChangeArrowheads="1"/>
          </p:cNvSpPr>
          <p:nvPr/>
        </p:nvSpPr>
        <p:spPr bwMode="auto">
          <a:xfrm>
            <a:off x="3257550" y="3644900"/>
            <a:ext cx="449873" cy="288147"/>
          </a:xfrm>
          <a:prstGeom prst="rect">
            <a:avLst/>
          </a:prstGeom>
          <a:noFill/>
          <a:ln w="9525" algn="ctr">
            <a:noFill/>
            <a:miter lim="800000"/>
            <a:headEnd/>
            <a:tailEnd/>
          </a:ln>
          <a:effectLst/>
        </p:spPr>
        <p:txBody>
          <a:bodyPr lIns="36000" tIns="36000" rIns="36000" bIns="36000">
            <a:spAutoFit/>
          </a:bodyPr>
          <a:lstStyle/>
          <a:p>
            <a:pPr algn="ctr">
              <a:spcBef>
                <a:spcPct val="50000"/>
              </a:spcBef>
            </a:pPr>
            <a:r>
              <a:rPr lang="en-US" sz="1400" b="1">
                <a:latin typeface="Tahoma" pitchFamily="34" charset="0"/>
                <a:cs typeface="Zar Mazar" pitchFamily="2" charset="-78"/>
              </a:rPr>
              <a:t>56</a:t>
            </a:r>
          </a:p>
        </p:txBody>
      </p:sp>
      <p:sp>
        <p:nvSpPr>
          <p:cNvPr id="107546" name="Text Box 26"/>
          <p:cNvSpPr txBox="1">
            <a:spLocks noChangeArrowheads="1"/>
          </p:cNvSpPr>
          <p:nvPr/>
        </p:nvSpPr>
        <p:spPr bwMode="auto">
          <a:xfrm>
            <a:off x="4040066" y="3679825"/>
            <a:ext cx="470388" cy="288147"/>
          </a:xfrm>
          <a:prstGeom prst="rect">
            <a:avLst/>
          </a:prstGeom>
          <a:noFill/>
          <a:ln w="9525" algn="ctr">
            <a:noFill/>
            <a:miter lim="800000"/>
            <a:headEnd/>
            <a:tailEnd/>
          </a:ln>
          <a:effectLst/>
        </p:spPr>
        <p:txBody>
          <a:bodyPr lIns="36000" tIns="36000" rIns="36000" bIns="36000" anchor="ctr">
            <a:spAutoFit/>
          </a:bodyPr>
          <a:lstStyle/>
          <a:p>
            <a:pPr algn="ctr">
              <a:spcBef>
                <a:spcPct val="50000"/>
              </a:spcBef>
            </a:pPr>
            <a:r>
              <a:rPr lang="en-US" sz="1400" b="1">
                <a:solidFill>
                  <a:srgbClr val="F8332E"/>
                </a:solidFill>
                <a:latin typeface="Arial" charset="0"/>
                <a:cs typeface="Arial" charset="0"/>
              </a:rPr>
              <a:t>62</a:t>
            </a:r>
          </a:p>
        </p:txBody>
      </p:sp>
      <p:graphicFrame>
        <p:nvGraphicFramePr>
          <p:cNvPr id="107547" name="Object 27" descr="Newsprint"/>
          <p:cNvGraphicFramePr>
            <a:graphicFrameLocks noChangeAspect="1"/>
          </p:cNvGraphicFramePr>
          <p:nvPr/>
        </p:nvGraphicFramePr>
        <p:xfrm>
          <a:off x="1717431" y="1844675"/>
          <a:ext cx="1507881" cy="469900"/>
        </p:xfrm>
        <a:graphic>
          <a:graphicData uri="http://schemas.openxmlformats.org/presentationml/2006/ole">
            <mc:AlternateContent xmlns:mc="http://schemas.openxmlformats.org/markup-compatibility/2006">
              <mc:Choice xmlns:v="urn:schemas-microsoft-com:vml" Requires="v">
                <p:oleObj spid="_x0000_s63612" name="Equation" r:id="rId6" imgW="838080" imgH="241200" progId="Equation.3">
                  <p:embed/>
                </p:oleObj>
              </mc:Choice>
              <mc:Fallback>
                <p:oleObj name="Equation" r:id="rId6" imgW="838080" imgH="241200" progId="Equation.3">
                  <p:embed/>
                  <p:pic>
                    <p:nvPicPr>
                      <p:cNvPr id="0" name="Picture 4" descr="Newsprin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17431" y="1844675"/>
                        <a:ext cx="1507881" cy="469900"/>
                      </a:xfrm>
                      <a:prstGeom prst="rect">
                        <a:avLst/>
                      </a:prstGeom>
                      <a:blipFill dpi="0" rotWithShape="0">
                        <a:blip r:embed="rId8"/>
                        <a:srcRect/>
                        <a:tile tx="0" ty="0" sx="100000" sy="100000" flip="none" algn="tl"/>
                      </a:blipFill>
                      <a:ln w="9525">
                        <a:solidFill>
                          <a:srgbClr val="3366FF"/>
                        </a:solidFill>
                        <a:miter lim="800000"/>
                        <a:headEnd/>
                        <a:tailEnd/>
                      </a:ln>
                    </p:spPr>
                  </p:pic>
                </p:oleObj>
              </mc:Fallback>
            </mc:AlternateContent>
          </a:graphicData>
        </a:graphic>
      </p:graphicFrame>
      <p:sp>
        <p:nvSpPr>
          <p:cNvPr id="107565" name="Text Box 45"/>
          <p:cNvSpPr txBox="1">
            <a:spLocks noChangeArrowheads="1"/>
          </p:cNvSpPr>
          <p:nvPr/>
        </p:nvSpPr>
        <p:spPr bwMode="auto">
          <a:xfrm>
            <a:off x="3657601" y="2133601"/>
            <a:ext cx="653562" cy="288147"/>
          </a:xfrm>
          <a:prstGeom prst="rect">
            <a:avLst/>
          </a:prstGeom>
          <a:noFill/>
          <a:ln w="9525" algn="ctr">
            <a:noFill/>
            <a:miter lim="800000"/>
            <a:headEnd/>
            <a:tailEnd/>
          </a:ln>
          <a:effectLst/>
        </p:spPr>
        <p:txBody>
          <a:bodyPr wrap="square" lIns="36000" tIns="36000" rIns="36000" bIns="36000">
            <a:spAutoFit/>
          </a:bodyPr>
          <a:lstStyle/>
          <a:p>
            <a:pPr algn="ctr">
              <a:spcBef>
                <a:spcPct val="50000"/>
              </a:spcBef>
            </a:pPr>
            <a:r>
              <a:rPr lang="en-US" sz="1400" b="1" dirty="0">
                <a:solidFill>
                  <a:srgbClr val="FF0000"/>
                </a:solidFill>
              </a:rPr>
              <a:t>USL</a:t>
            </a:r>
          </a:p>
        </p:txBody>
      </p:sp>
      <p:sp>
        <p:nvSpPr>
          <p:cNvPr id="107566" name="Text Box 46"/>
          <p:cNvSpPr txBox="1">
            <a:spLocks noChangeArrowheads="1"/>
          </p:cNvSpPr>
          <p:nvPr/>
        </p:nvSpPr>
        <p:spPr bwMode="auto">
          <a:xfrm>
            <a:off x="697523" y="2125663"/>
            <a:ext cx="674077" cy="288147"/>
          </a:xfrm>
          <a:prstGeom prst="rect">
            <a:avLst/>
          </a:prstGeom>
          <a:noFill/>
          <a:ln w="9525" algn="ctr">
            <a:noFill/>
            <a:miter lim="800000"/>
            <a:headEnd/>
            <a:tailEnd/>
          </a:ln>
          <a:effectLst/>
        </p:spPr>
        <p:txBody>
          <a:bodyPr wrap="square" lIns="36000" tIns="36000" rIns="36000" bIns="36000">
            <a:spAutoFit/>
          </a:bodyPr>
          <a:lstStyle/>
          <a:p>
            <a:pPr algn="ctr">
              <a:spcBef>
                <a:spcPct val="50000"/>
              </a:spcBef>
            </a:pPr>
            <a:r>
              <a:rPr lang="en-US" sz="1400" b="1" dirty="0">
                <a:solidFill>
                  <a:srgbClr val="FF0000"/>
                </a:solidFill>
              </a:rPr>
              <a:t>LSL</a:t>
            </a:r>
          </a:p>
        </p:txBody>
      </p:sp>
      <p:sp>
        <p:nvSpPr>
          <p:cNvPr id="107596" name="Line 76"/>
          <p:cNvSpPr>
            <a:spLocks noChangeShapeType="1"/>
          </p:cNvSpPr>
          <p:nvPr/>
        </p:nvSpPr>
        <p:spPr bwMode="auto">
          <a:xfrm rot="5400000">
            <a:off x="2474302" y="4495312"/>
            <a:ext cx="0" cy="3588727"/>
          </a:xfrm>
          <a:prstGeom prst="line">
            <a:avLst/>
          </a:prstGeom>
          <a:noFill/>
          <a:ln w="22225">
            <a:solidFill>
              <a:schemeClr val="tx1"/>
            </a:solidFill>
            <a:miter lim="800000"/>
            <a:headEnd/>
            <a:tailEnd/>
          </a:ln>
          <a:effectLst/>
        </p:spPr>
        <p:txBody>
          <a:bodyPr wrap="none" lIns="36000" tIns="36000" rIns="36000" bIns="36000"/>
          <a:lstStyle/>
          <a:p>
            <a:pPr algn="ctr"/>
            <a:endParaRPr lang="en-US" sz="1400"/>
          </a:p>
        </p:txBody>
      </p:sp>
      <p:sp>
        <p:nvSpPr>
          <p:cNvPr id="107597" name="Freeform 77"/>
          <p:cNvSpPr>
            <a:spLocks/>
          </p:cNvSpPr>
          <p:nvPr/>
        </p:nvSpPr>
        <p:spPr bwMode="auto">
          <a:xfrm>
            <a:off x="2450123" y="5111751"/>
            <a:ext cx="1818543" cy="1177925"/>
          </a:xfrm>
          <a:custGeom>
            <a:avLst/>
            <a:gdLst/>
            <a:ahLst/>
            <a:cxnLst>
              <a:cxn ang="0">
                <a:pos x="0" y="1304"/>
              </a:cxn>
              <a:cxn ang="0">
                <a:pos x="720" y="1112"/>
              </a:cxn>
              <a:cxn ang="0">
                <a:pos x="1440" y="728"/>
              </a:cxn>
              <a:cxn ang="0">
                <a:pos x="2160" y="8"/>
              </a:cxn>
              <a:cxn ang="0">
                <a:pos x="2880" y="776"/>
              </a:cxn>
              <a:cxn ang="0">
                <a:pos x="3600" y="1160"/>
              </a:cxn>
              <a:cxn ang="0">
                <a:pos x="4320" y="1304"/>
              </a:cxn>
            </a:cxnLst>
            <a:rect l="0" t="0" r="r" b="b"/>
            <a:pathLst>
              <a:path w="4320" h="1304">
                <a:moveTo>
                  <a:pt x="0" y="1304"/>
                </a:moveTo>
                <a:cubicBezTo>
                  <a:pt x="240" y="1256"/>
                  <a:pt x="480" y="1208"/>
                  <a:pt x="720" y="1112"/>
                </a:cubicBezTo>
                <a:cubicBezTo>
                  <a:pt x="960" y="1016"/>
                  <a:pt x="1200" y="912"/>
                  <a:pt x="1440" y="728"/>
                </a:cubicBezTo>
                <a:cubicBezTo>
                  <a:pt x="1680" y="544"/>
                  <a:pt x="1920" y="0"/>
                  <a:pt x="2160" y="8"/>
                </a:cubicBezTo>
                <a:cubicBezTo>
                  <a:pt x="2400" y="16"/>
                  <a:pt x="2640" y="584"/>
                  <a:pt x="2880" y="776"/>
                </a:cubicBezTo>
                <a:cubicBezTo>
                  <a:pt x="3120" y="968"/>
                  <a:pt x="3360" y="1072"/>
                  <a:pt x="3600" y="1160"/>
                </a:cubicBezTo>
                <a:cubicBezTo>
                  <a:pt x="3840" y="1248"/>
                  <a:pt x="4200" y="1280"/>
                  <a:pt x="4320" y="1304"/>
                </a:cubicBezTo>
              </a:path>
            </a:pathLst>
          </a:custGeom>
          <a:noFill/>
          <a:ln w="28575" cap="flat" cmpd="sng">
            <a:solidFill>
              <a:schemeClr val="tx1"/>
            </a:solidFill>
            <a:prstDash val="solid"/>
            <a:miter lim="800000"/>
            <a:headEnd type="none" w="med" len="med"/>
            <a:tailEnd type="none" w="med" len="med"/>
          </a:ln>
          <a:effectLst/>
        </p:spPr>
        <p:txBody>
          <a:bodyPr wrap="none" lIns="36000" tIns="36000" rIns="36000" bIns="36000"/>
          <a:lstStyle/>
          <a:p>
            <a:pPr algn="ctr"/>
            <a:endParaRPr lang="en-US" sz="1400"/>
          </a:p>
        </p:txBody>
      </p:sp>
      <p:sp>
        <p:nvSpPr>
          <p:cNvPr id="107598" name="Line 78"/>
          <p:cNvSpPr>
            <a:spLocks noChangeShapeType="1"/>
          </p:cNvSpPr>
          <p:nvPr/>
        </p:nvSpPr>
        <p:spPr bwMode="auto">
          <a:xfrm flipH="1">
            <a:off x="650631" y="4849813"/>
            <a:ext cx="0" cy="1439862"/>
          </a:xfrm>
          <a:prstGeom prst="line">
            <a:avLst/>
          </a:prstGeom>
          <a:noFill/>
          <a:ln w="22225">
            <a:solidFill>
              <a:srgbClr val="FF0000"/>
            </a:solidFill>
            <a:miter lim="800000"/>
            <a:headEnd/>
            <a:tailEnd/>
          </a:ln>
          <a:effectLst/>
        </p:spPr>
        <p:txBody>
          <a:bodyPr wrap="none" lIns="36000" tIns="36000" rIns="36000" bIns="36000"/>
          <a:lstStyle/>
          <a:p>
            <a:pPr algn="ctr"/>
            <a:endParaRPr lang="en-US" sz="1400"/>
          </a:p>
        </p:txBody>
      </p:sp>
      <p:sp>
        <p:nvSpPr>
          <p:cNvPr id="107599" name="Line 79"/>
          <p:cNvSpPr>
            <a:spLocks noChangeShapeType="1"/>
          </p:cNvSpPr>
          <p:nvPr/>
        </p:nvSpPr>
        <p:spPr bwMode="auto">
          <a:xfrm flipH="1">
            <a:off x="4271597" y="4849813"/>
            <a:ext cx="0" cy="1439862"/>
          </a:xfrm>
          <a:prstGeom prst="line">
            <a:avLst/>
          </a:prstGeom>
          <a:noFill/>
          <a:ln w="22225">
            <a:solidFill>
              <a:srgbClr val="FF0000"/>
            </a:solidFill>
            <a:miter lim="800000"/>
            <a:headEnd/>
            <a:tailEnd/>
          </a:ln>
          <a:effectLst/>
        </p:spPr>
        <p:txBody>
          <a:bodyPr wrap="none" lIns="36000" tIns="36000" rIns="36000" bIns="36000"/>
          <a:lstStyle/>
          <a:p>
            <a:pPr algn="ctr"/>
            <a:endParaRPr lang="en-US" sz="1400"/>
          </a:p>
        </p:txBody>
      </p:sp>
      <p:sp>
        <p:nvSpPr>
          <p:cNvPr id="107600" name="Text Box 80"/>
          <p:cNvSpPr txBox="1">
            <a:spLocks noChangeArrowheads="1"/>
          </p:cNvSpPr>
          <p:nvPr/>
        </p:nvSpPr>
        <p:spPr bwMode="auto">
          <a:xfrm>
            <a:off x="567105" y="6276975"/>
            <a:ext cx="423496" cy="288147"/>
          </a:xfrm>
          <a:prstGeom prst="rect">
            <a:avLst/>
          </a:prstGeom>
          <a:noFill/>
          <a:ln w="9525" algn="ctr">
            <a:noFill/>
            <a:miter lim="800000"/>
            <a:headEnd/>
            <a:tailEnd/>
          </a:ln>
          <a:effectLst/>
        </p:spPr>
        <p:txBody>
          <a:bodyPr lIns="36000" tIns="36000" rIns="36000" bIns="36000" anchor="ctr">
            <a:spAutoFit/>
          </a:bodyPr>
          <a:lstStyle/>
          <a:p>
            <a:pPr algn="ctr">
              <a:spcBef>
                <a:spcPct val="50000"/>
              </a:spcBef>
            </a:pPr>
            <a:r>
              <a:rPr lang="en-US" sz="1400" b="1">
                <a:solidFill>
                  <a:srgbClr val="F8332E"/>
                </a:solidFill>
                <a:latin typeface="Arial" charset="0"/>
                <a:cs typeface="Arial" charset="0"/>
              </a:rPr>
              <a:t>38</a:t>
            </a:r>
          </a:p>
        </p:txBody>
      </p:sp>
      <p:sp>
        <p:nvSpPr>
          <p:cNvPr id="107601" name="Line 81"/>
          <p:cNvSpPr>
            <a:spLocks noChangeShapeType="1"/>
          </p:cNvSpPr>
          <p:nvPr/>
        </p:nvSpPr>
        <p:spPr bwMode="auto">
          <a:xfrm>
            <a:off x="3363059" y="5172075"/>
            <a:ext cx="1465" cy="1136650"/>
          </a:xfrm>
          <a:prstGeom prst="line">
            <a:avLst/>
          </a:prstGeom>
          <a:noFill/>
          <a:ln w="38100" cap="rnd">
            <a:solidFill>
              <a:schemeClr val="tx1"/>
            </a:solidFill>
            <a:prstDash val="sysDot"/>
            <a:miter lim="800000"/>
            <a:headEnd/>
            <a:tailEnd/>
          </a:ln>
          <a:effectLst/>
        </p:spPr>
        <p:txBody>
          <a:bodyPr wrap="none" lIns="36000" tIns="36000" rIns="36000" bIns="36000"/>
          <a:lstStyle/>
          <a:p>
            <a:pPr algn="ctr"/>
            <a:endParaRPr lang="en-US" sz="1400"/>
          </a:p>
        </p:txBody>
      </p:sp>
      <p:sp>
        <p:nvSpPr>
          <p:cNvPr id="107602" name="Line 82"/>
          <p:cNvSpPr>
            <a:spLocks noChangeShapeType="1"/>
          </p:cNvSpPr>
          <p:nvPr/>
        </p:nvSpPr>
        <p:spPr bwMode="auto">
          <a:xfrm flipH="1">
            <a:off x="2467708" y="6480175"/>
            <a:ext cx="854320" cy="1588"/>
          </a:xfrm>
          <a:prstGeom prst="line">
            <a:avLst/>
          </a:prstGeom>
          <a:noFill/>
          <a:ln w="9525">
            <a:solidFill>
              <a:schemeClr val="tx1"/>
            </a:solidFill>
            <a:miter lim="800000"/>
            <a:headEnd/>
            <a:tailEnd type="triangle" w="med" len="med"/>
          </a:ln>
          <a:effectLst/>
        </p:spPr>
        <p:txBody>
          <a:bodyPr wrap="none" lIns="36000" tIns="36000" rIns="36000" bIns="36000"/>
          <a:lstStyle/>
          <a:p>
            <a:pPr algn="ctr"/>
            <a:endParaRPr lang="en-US" sz="1400"/>
          </a:p>
        </p:txBody>
      </p:sp>
      <p:graphicFrame>
        <p:nvGraphicFramePr>
          <p:cNvPr id="107603" name="Object 83"/>
          <p:cNvGraphicFramePr>
            <a:graphicFrameLocks noChangeAspect="1"/>
          </p:cNvGraphicFramePr>
          <p:nvPr/>
        </p:nvGraphicFramePr>
        <p:xfrm>
          <a:off x="2646485" y="6586538"/>
          <a:ext cx="454269" cy="227012"/>
        </p:xfrm>
        <a:graphic>
          <a:graphicData uri="http://schemas.openxmlformats.org/presentationml/2006/ole">
            <mc:AlternateContent xmlns:mc="http://schemas.openxmlformats.org/markup-compatibility/2006">
              <mc:Choice xmlns:v="urn:schemas-microsoft-com:vml" Requires="v">
                <p:oleObj spid="_x0000_s63613" name="Equation" r:id="rId9" imgW="228600" imgH="177480" progId="Equation.3">
                  <p:embed/>
                </p:oleObj>
              </mc:Choice>
              <mc:Fallback>
                <p:oleObj name="Equation" r:id="rId9" imgW="228600" imgH="177480" progId="Equation.3">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6485" y="6586538"/>
                        <a:ext cx="454269" cy="2270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7604" name="Line 84"/>
          <p:cNvSpPr>
            <a:spLocks noChangeShapeType="1"/>
          </p:cNvSpPr>
          <p:nvPr/>
        </p:nvSpPr>
        <p:spPr bwMode="auto">
          <a:xfrm flipH="1">
            <a:off x="2445727" y="5157789"/>
            <a:ext cx="0" cy="1131887"/>
          </a:xfrm>
          <a:prstGeom prst="line">
            <a:avLst/>
          </a:prstGeom>
          <a:noFill/>
          <a:ln w="38100" cap="rnd">
            <a:solidFill>
              <a:srgbClr val="FF0000"/>
            </a:solidFill>
            <a:prstDash val="sysDot"/>
            <a:miter lim="800000"/>
            <a:headEnd/>
            <a:tailEnd/>
          </a:ln>
          <a:effectLst/>
        </p:spPr>
        <p:txBody>
          <a:bodyPr wrap="none" lIns="36000" tIns="36000" rIns="36000" bIns="36000"/>
          <a:lstStyle/>
          <a:p>
            <a:pPr algn="ctr"/>
            <a:endParaRPr lang="en-US" sz="1400"/>
          </a:p>
        </p:txBody>
      </p:sp>
      <p:sp>
        <p:nvSpPr>
          <p:cNvPr id="107606" name="Text Box 86"/>
          <p:cNvSpPr txBox="1">
            <a:spLocks noChangeArrowheads="1"/>
          </p:cNvSpPr>
          <p:nvPr/>
        </p:nvSpPr>
        <p:spPr bwMode="auto">
          <a:xfrm>
            <a:off x="2116016" y="6291263"/>
            <a:ext cx="490904" cy="288147"/>
          </a:xfrm>
          <a:prstGeom prst="rect">
            <a:avLst/>
          </a:prstGeom>
          <a:noFill/>
          <a:ln w="9525" algn="ctr">
            <a:noFill/>
            <a:miter lim="800000"/>
            <a:headEnd/>
            <a:tailEnd/>
          </a:ln>
          <a:effectLst/>
        </p:spPr>
        <p:txBody>
          <a:bodyPr lIns="36000" tIns="36000" rIns="36000" bIns="36000" anchor="ctr">
            <a:spAutoFit/>
          </a:bodyPr>
          <a:lstStyle/>
          <a:p>
            <a:pPr algn="ctr">
              <a:spcBef>
                <a:spcPct val="50000"/>
              </a:spcBef>
            </a:pPr>
            <a:r>
              <a:rPr lang="en-US" sz="1400" b="1">
                <a:solidFill>
                  <a:srgbClr val="F8332E"/>
                </a:solidFill>
                <a:latin typeface="Arial" charset="0"/>
                <a:cs typeface="Arial" charset="0"/>
              </a:rPr>
              <a:t>50</a:t>
            </a:r>
          </a:p>
        </p:txBody>
      </p:sp>
      <p:sp>
        <p:nvSpPr>
          <p:cNvPr id="107607" name="Text Box 87"/>
          <p:cNvSpPr txBox="1">
            <a:spLocks noChangeArrowheads="1"/>
          </p:cNvSpPr>
          <p:nvPr/>
        </p:nvSpPr>
        <p:spPr bwMode="auto">
          <a:xfrm>
            <a:off x="3313234" y="6327775"/>
            <a:ext cx="496765" cy="288147"/>
          </a:xfrm>
          <a:prstGeom prst="rect">
            <a:avLst/>
          </a:prstGeom>
          <a:noFill/>
          <a:ln w="9525" algn="ctr">
            <a:noFill/>
            <a:miter lim="800000"/>
            <a:headEnd/>
            <a:tailEnd/>
          </a:ln>
          <a:effectLst/>
        </p:spPr>
        <p:txBody>
          <a:bodyPr wrap="square" lIns="36000" tIns="36000" rIns="36000" bIns="36000">
            <a:spAutoFit/>
          </a:bodyPr>
          <a:lstStyle/>
          <a:p>
            <a:pPr algn="ctr">
              <a:spcBef>
                <a:spcPct val="50000"/>
              </a:spcBef>
            </a:pPr>
            <a:r>
              <a:rPr lang="en-US" sz="1400" b="1" dirty="0">
                <a:latin typeface="Tahoma" pitchFamily="34" charset="0"/>
                <a:cs typeface="Zar Mazar" pitchFamily="2" charset="-78"/>
              </a:rPr>
              <a:t>56</a:t>
            </a:r>
          </a:p>
        </p:txBody>
      </p:sp>
      <p:sp>
        <p:nvSpPr>
          <p:cNvPr id="107608" name="Text Box 88"/>
          <p:cNvSpPr txBox="1">
            <a:spLocks noChangeArrowheads="1"/>
          </p:cNvSpPr>
          <p:nvPr/>
        </p:nvSpPr>
        <p:spPr bwMode="auto">
          <a:xfrm>
            <a:off x="4085493" y="6276975"/>
            <a:ext cx="420566" cy="288147"/>
          </a:xfrm>
          <a:prstGeom prst="rect">
            <a:avLst/>
          </a:prstGeom>
          <a:noFill/>
          <a:ln w="9525" algn="ctr">
            <a:noFill/>
            <a:miter lim="800000"/>
            <a:headEnd/>
            <a:tailEnd/>
          </a:ln>
          <a:effectLst/>
        </p:spPr>
        <p:txBody>
          <a:bodyPr lIns="36000" tIns="36000" rIns="36000" bIns="36000" anchor="ctr">
            <a:spAutoFit/>
          </a:bodyPr>
          <a:lstStyle/>
          <a:p>
            <a:pPr algn="ctr">
              <a:spcBef>
                <a:spcPct val="50000"/>
              </a:spcBef>
            </a:pPr>
            <a:r>
              <a:rPr lang="en-US" sz="1400" b="1">
                <a:solidFill>
                  <a:srgbClr val="F8332E"/>
                </a:solidFill>
                <a:latin typeface="Arial" charset="0"/>
                <a:cs typeface="Arial" charset="0"/>
              </a:rPr>
              <a:t>62</a:t>
            </a:r>
          </a:p>
        </p:txBody>
      </p:sp>
      <p:sp>
        <p:nvSpPr>
          <p:cNvPr id="107609" name="Text Box 89"/>
          <p:cNvSpPr txBox="1">
            <a:spLocks noChangeArrowheads="1"/>
          </p:cNvSpPr>
          <p:nvPr/>
        </p:nvSpPr>
        <p:spPr bwMode="auto">
          <a:xfrm>
            <a:off x="3657600" y="5259388"/>
            <a:ext cx="633046" cy="288147"/>
          </a:xfrm>
          <a:prstGeom prst="rect">
            <a:avLst/>
          </a:prstGeom>
          <a:noFill/>
          <a:ln w="9525" algn="ctr">
            <a:noFill/>
            <a:miter lim="800000"/>
            <a:headEnd/>
            <a:tailEnd/>
          </a:ln>
          <a:effectLst/>
        </p:spPr>
        <p:txBody>
          <a:bodyPr lIns="36000" tIns="36000" rIns="36000" bIns="36000">
            <a:spAutoFit/>
          </a:bodyPr>
          <a:lstStyle/>
          <a:p>
            <a:pPr algn="ctr">
              <a:spcBef>
                <a:spcPct val="50000"/>
              </a:spcBef>
            </a:pPr>
            <a:r>
              <a:rPr lang="en-US" sz="1400" b="1" dirty="0">
                <a:solidFill>
                  <a:srgbClr val="FF0000"/>
                </a:solidFill>
              </a:rPr>
              <a:t>USL</a:t>
            </a:r>
          </a:p>
        </p:txBody>
      </p:sp>
      <p:sp>
        <p:nvSpPr>
          <p:cNvPr id="107610" name="Text Box 90"/>
          <p:cNvSpPr txBox="1">
            <a:spLocks noChangeArrowheads="1"/>
          </p:cNvSpPr>
          <p:nvPr/>
        </p:nvSpPr>
        <p:spPr bwMode="auto">
          <a:xfrm>
            <a:off x="637443" y="5226051"/>
            <a:ext cx="635977" cy="288147"/>
          </a:xfrm>
          <a:prstGeom prst="rect">
            <a:avLst/>
          </a:prstGeom>
          <a:noFill/>
          <a:ln w="9525" algn="ctr">
            <a:noFill/>
            <a:miter lim="800000"/>
            <a:headEnd/>
            <a:tailEnd/>
          </a:ln>
          <a:effectLst/>
        </p:spPr>
        <p:txBody>
          <a:bodyPr lIns="36000" tIns="36000" rIns="36000" bIns="36000">
            <a:spAutoFit/>
          </a:bodyPr>
          <a:lstStyle/>
          <a:p>
            <a:pPr algn="ctr">
              <a:spcBef>
                <a:spcPct val="50000"/>
              </a:spcBef>
            </a:pPr>
            <a:r>
              <a:rPr lang="en-US" sz="1400" b="1">
                <a:solidFill>
                  <a:srgbClr val="FF0000"/>
                </a:solidFill>
              </a:rPr>
              <a:t>LSL</a:t>
            </a:r>
          </a:p>
        </p:txBody>
      </p:sp>
      <p:graphicFrame>
        <p:nvGraphicFramePr>
          <p:cNvPr id="107612" name="Object 92" descr="Newsprint"/>
          <p:cNvGraphicFramePr>
            <a:graphicFrameLocks noGrp="1" noChangeAspect="1"/>
          </p:cNvGraphicFramePr>
          <p:nvPr>
            <p:ph idx="4294967295"/>
          </p:nvPr>
        </p:nvGraphicFramePr>
        <p:xfrm>
          <a:off x="1447800" y="4508500"/>
          <a:ext cx="1727689" cy="490538"/>
        </p:xfrm>
        <a:graphic>
          <a:graphicData uri="http://schemas.openxmlformats.org/presentationml/2006/ole">
            <mc:AlternateContent xmlns:mc="http://schemas.openxmlformats.org/markup-compatibility/2006">
              <mc:Choice xmlns:v="urn:schemas-microsoft-com:vml" Requires="v">
                <p:oleObj spid="_x0000_s63614" name="Equation" r:id="rId10" imgW="952200" imgH="241200" progId="Equation.3">
                  <p:embed/>
                </p:oleObj>
              </mc:Choice>
              <mc:Fallback>
                <p:oleObj name="Equation" r:id="rId10" imgW="952200" imgH="241200" progId="Equation.3">
                  <p:embed/>
                  <p:pic>
                    <p:nvPicPr>
                      <p:cNvPr id="0" name="Picture 6" descr="Newsprin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47800" y="4508500"/>
                        <a:ext cx="1727689" cy="490538"/>
                      </a:xfrm>
                      <a:prstGeom prst="rect">
                        <a:avLst/>
                      </a:prstGeom>
                      <a:blipFill dpi="0" rotWithShape="0">
                        <a:blip r:embed="rId8"/>
                        <a:srcRect/>
                        <a:tile tx="0" ty="0" sx="100000" sy="100000" flip="none" algn="tl"/>
                      </a:blipFill>
                      <a:ln w="9525">
                        <a:solidFill>
                          <a:srgbClr val="3366FF"/>
                        </a:solidFill>
                        <a:miter lim="800000"/>
                        <a:headEnd/>
                        <a:tailEnd/>
                      </a:ln>
                    </p:spPr>
                  </p:pic>
                </p:oleObj>
              </mc:Fallback>
            </mc:AlternateContent>
          </a:graphicData>
        </a:graphic>
      </p:graphicFrame>
      <p:graphicFrame>
        <p:nvGraphicFramePr>
          <p:cNvPr id="107614" name="Object 94" descr="Newsprint"/>
          <p:cNvGraphicFramePr>
            <a:graphicFrameLocks noChangeAspect="1"/>
          </p:cNvGraphicFramePr>
          <p:nvPr/>
        </p:nvGraphicFramePr>
        <p:xfrm>
          <a:off x="6056435" y="2997200"/>
          <a:ext cx="1934308" cy="503238"/>
        </p:xfrm>
        <a:graphic>
          <a:graphicData uri="http://schemas.openxmlformats.org/presentationml/2006/ole">
            <mc:AlternateContent xmlns:mc="http://schemas.openxmlformats.org/markup-compatibility/2006">
              <mc:Choice xmlns:v="urn:schemas-microsoft-com:vml" Requires="v">
                <p:oleObj spid="_x0000_s63615" name="Equation" r:id="rId12" imgW="1066680" imgH="241200" progId="Equation.3">
                  <p:embed/>
                </p:oleObj>
              </mc:Choice>
              <mc:Fallback>
                <p:oleObj name="Equation" r:id="rId12" imgW="1066680" imgH="241200" progId="Equation.3">
                  <p:embed/>
                  <p:pic>
                    <p:nvPicPr>
                      <p:cNvPr id="0" name="Picture 7" descr="Newsprint"/>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56435" y="2997200"/>
                        <a:ext cx="1934308" cy="503238"/>
                      </a:xfrm>
                      <a:prstGeom prst="rect">
                        <a:avLst/>
                      </a:prstGeom>
                      <a:blipFill dpi="0" rotWithShape="0">
                        <a:blip r:embed="rId8"/>
                        <a:srcRect/>
                        <a:tile tx="0" ty="0" sx="100000" sy="100000" flip="none" algn="tl"/>
                      </a:blipFill>
                      <a:ln w="9525">
                        <a:solidFill>
                          <a:srgbClr val="3366FF"/>
                        </a:solidFill>
                        <a:miter lim="800000"/>
                        <a:headEnd/>
                        <a:tailEnd/>
                      </a:ln>
                    </p:spPr>
                  </p:pic>
                </p:oleObj>
              </mc:Fallback>
            </mc:AlternateContent>
          </a:graphicData>
        </a:graphic>
      </p:graphicFrame>
      <p:sp>
        <p:nvSpPr>
          <p:cNvPr id="107615" name="Line 95"/>
          <p:cNvSpPr>
            <a:spLocks noChangeShapeType="1"/>
          </p:cNvSpPr>
          <p:nvPr/>
        </p:nvSpPr>
        <p:spPr bwMode="auto">
          <a:xfrm rot="5400000">
            <a:off x="6927606" y="2957025"/>
            <a:ext cx="0" cy="3588726"/>
          </a:xfrm>
          <a:prstGeom prst="line">
            <a:avLst/>
          </a:prstGeom>
          <a:noFill/>
          <a:ln w="22225">
            <a:solidFill>
              <a:schemeClr val="tx1"/>
            </a:solidFill>
            <a:miter lim="800000"/>
            <a:headEnd/>
            <a:tailEnd/>
          </a:ln>
          <a:effectLst/>
        </p:spPr>
        <p:txBody>
          <a:bodyPr wrap="none" lIns="36000" tIns="36000" rIns="36000" bIns="36000"/>
          <a:lstStyle/>
          <a:p>
            <a:pPr algn="ctr"/>
            <a:endParaRPr lang="en-US" sz="1400"/>
          </a:p>
        </p:txBody>
      </p:sp>
      <p:sp>
        <p:nvSpPr>
          <p:cNvPr id="107616" name="Freeform 96"/>
          <p:cNvSpPr>
            <a:spLocks/>
          </p:cNvSpPr>
          <p:nvPr/>
        </p:nvSpPr>
        <p:spPr bwMode="auto">
          <a:xfrm>
            <a:off x="5767754" y="3592514"/>
            <a:ext cx="1752600" cy="1150937"/>
          </a:xfrm>
          <a:custGeom>
            <a:avLst/>
            <a:gdLst/>
            <a:ahLst/>
            <a:cxnLst>
              <a:cxn ang="0">
                <a:pos x="0" y="1304"/>
              </a:cxn>
              <a:cxn ang="0">
                <a:pos x="720" y="1112"/>
              </a:cxn>
              <a:cxn ang="0">
                <a:pos x="1440" y="728"/>
              </a:cxn>
              <a:cxn ang="0">
                <a:pos x="2160" y="8"/>
              </a:cxn>
              <a:cxn ang="0">
                <a:pos x="2880" y="776"/>
              </a:cxn>
              <a:cxn ang="0">
                <a:pos x="3600" y="1160"/>
              </a:cxn>
              <a:cxn ang="0">
                <a:pos x="4320" y="1304"/>
              </a:cxn>
            </a:cxnLst>
            <a:rect l="0" t="0" r="r" b="b"/>
            <a:pathLst>
              <a:path w="4320" h="1304">
                <a:moveTo>
                  <a:pt x="0" y="1304"/>
                </a:moveTo>
                <a:cubicBezTo>
                  <a:pt x="240" y="1256"/>
                  <a:pt x="480" y="1208"/>
                  <a:pt x="720" y="1112"/>
                </a:cubicBezTo>
                <a:cubicBezTo>
                  <a:pt x="960" y="1016"/>
                  <a:pt x="1200" y="912"/>
                  <a:pt x="1440" y="728"/>
                </a:cubicBezTo>
                <a:cubicBezTo>
                  <a:pt x="1680" y="544"/>
                  <a:pt x="1920" y="0"/>
                  <a:pt x="2160" y="8"/>
                </a:cubicBezTo>
                <a:cubicBezTo>
                  <a:pt x="2400" y="16"/>
                  <a:pt x="2640" y="584"/>
                  <a:pt x="2880" y="776"/>
                </a:cubicBezTo>
                <a:cubicBezTo>
                  <a:pt x="3120" y="968"/>
                  <a:pt x="3360" y="1072"/>
                  <a:pt x="3600" y="1160"/>
                </a:cubicBezTo>
                <a:cubicBezTo>
                  <a:pt x="3840" y="1248"/>
                  <a:pt x="4200" y="1280"/>
                  <a:pt x="4320" y="1304"/>
                </a:cubicBezTo>
              </a:path>
            </a:pathLst>
          </a:custGeom>
          <a:noFill/>
          <a:ln w="28575" cap="flat" cmpd="sng">
            <a:solidFill>
              <a:schemeClr val="tx1"/>
            </a:solidFill>
            <a:prstDash val="solid"/>
            <a:miter lim="800000"/>
            <a:headEnd type="none" w="med" len="med"/>
            <a:tailEnd type="none" w="med" len="med"/>
          </a:ln>
          <a:effectLst/>
        </p:spPr>
        <p:txBody>
          <a:bodyPr wrap="none" lIns="36000" tIns="36000" rIns="36000" bIns="36000"/>
          <a:lstStyle/>
          <a:p>
            <a:pPr algn="ctr"/>
            <a:endParaRPr lang="en-US" sz="1400"/>
          </a:p>
        </p:txBody>
      </p:sp>
      <p:sp>
        <p:nvSpPr>
          <p:cNvPr id="107617" name="Line 97"/>
          <p:cNvSpPr>
            <a:spLocks noChangeShapeType="1"/>
          </p:cNvSpPr>
          <p:nvPr/>
        </p:nvSpPr>
        <p:spPr bwMode="auto">
          <a:xfrm flipH="1">
            <a:off x="5117123" y="3213100"/>
            <a:ext cx="0" cy="1511300"/>
          </a:xfrm>
          <a:prstGeom prst="line">
            <a:avLst/>
          </a:prstGeom>
          <a:noFill/>
          <a:ln w="22225">
            <a:solidFill>
              <a:srgbClr val="FF0000"/>
            </a:solidFill>
            <a:miter lim="800000"/>
            <a:headEnd/>
            <a:tailEnd/>
          </a:ln>
          <a:effectLst/>
        </p:spPr>
        <p:txBody>
          <a:bodyPr wrap="none" lIns="36000" tIns="36000" rIns="36000" bIns="36000"/>
          <a:lstStyle/>
          <a:p>
            <a:pPr algn="ctr"/>
            <a:endParaRPr lang="en-US" sz="1400"/>
          </a:p>
        </p:txBody>
      </p:sp>
      <p:sp>
        <p:nvSpPr>
          <p:cNvPr id="107618" name="Line 98"/>
          <p:cNvSpPr>
            <a:spLocks noChangeShapeType="1"/>
          </p:cNvSpPr>
          <p:nvPr/>
        </p:nvSpPr>
        <p:spPr bwMode="auto">
          <a:xfrm flipH="1">
            <a:off x="8727831" y="3303588"/>
            <a:ext cx="0" cy="1439862"/>
          </a:xfrm>
          <a:prstGeom prst="line">
            <a:avLst/>
          </a:prstGeom>
          <a:noFill/>
          <a:ln w="22225">
            <a:solidFill>
              <a:srgbClr val="FF0000"/>
            </a:solidFill>
            <a:miter lim="800000"/>
            <a:headEnd/>
            <a:tailEnd/>
          </a:ln>
          <a:effectLst/>
        </p:spPr>
        <p:txBody>
          <a:bodyPr wrap="none" lIns="36000" tIns="36000" rIns="36000" bIns="36000"/>
          <a:lstStyle/>
          <a:p>
            <a:pPr algn="ctr"/>
            <a:endParaRPr lang="en-US" sz="1400"/>
          </a:p>
        </p:txBody>
      </p:sp>
      <p:sp>
        <p:nvSpPr>
          <p:cNvPr id="107619" name="Text Box 99"/>
          <p:cNvSpPr txBox="1">
            <a:spLocks noChangeArrowheads="1"/>
          </p:cNvSpPr>
          <p:nvPr/>
        </p:nvSpPr>
        <p:spPr bwMode="auto">
          <a:xfrm>
            <a:off x="5020408" y="4738688"/>
            <a:ext cx="423497" cy="288147"/>
          </a:xfrm>
          <a:prstGeom prst="rect">
            <a:avLst/>
          </a:prstGeom>
          <a:noFill/>
          <a:ln w="9525" algn="ctr">
            <a:noFill/>
            <a:miter lim="800000"/>
            <a:headEnd/>
            <a:tailEnd/>
          </a:ln>
          <a:effectLst/>
        </p:spPr>
        <p:txBody>
          <a:bodyPr lIns="36000" tIns="36000" rIns="36000" bIns="36000" anchor="ctr">
            <a:spAutoFit/>
          </a:bodyPr>
          <a:lstStyle/>
          <a:p>
            <a:pPr algn="ctr">
              <a:spcBef>
                <a:spcPct val="50000"/>
              </a:spcBef>
            </a:pPr>
            <a:r>
              <a:rPr lang="en-US" sz="1400" b="1">
                <a:solidFill>
                  <a:srgbClr val="F8332E"/>
                </a:solidFill>
                <a:latin typeface="Arial" charset="0"/>
                <a:cs typeface="Arial" charset="0"/>
              </a:rPr>
              <a:t>38</a:t>
            </a:r>
          </a:p>
        </p:txBody>
      </p:sp>
      <p:sp>
        <p:nvSpPr>
          <p:cNvPr id="107620" name="Line 100"/>
          <p:cNvSpPr>
            <a:spLocks noChangeShapeType="1"/>
          </p:cNvSpPr>
          <p:nvPr/>
        </p:nvSpPr>
        <p:spPr bwMode="auto">
          <a:xfrm flipH="1">
            <a:off x="7562850" y="3787776"/>
            <a:ext cx="0" cy="936625"/>
          </a:xfrm>
          <a:prstGeom prst="line">
            <a:avLst/>
          </a:prstGeom>
          <a:noFill/>
          <a:ln w="9525">
            <a:solidFill>
              <a:schemeClr val="tx1"/>
            </a:solidFill>
            <a:miter lim="800000"/>
            <a:headEnd/>
            <a:tailEnd/>
          </a:ln>
          <a:effectLst/>
        </p:spPr>
        <p:txBody>
          <a:bodyPr wrap="none" lIns="36000" tIns="36000" rIns="36000" bIns="36000"/>
          <a:lstStyle/>
          <a:p>
            <a:pPr algn="ctr"/>
            <a:endParaRPr lang="en-US" sz="1400"/>
          </a:p>
        </p:txBody>
      </p:sp>
      <p:sp>
        <p:nvSpPr>
          <p:cNvPr id="107622" name="Line 102"/>
          <p:cNvSpPr>
            <a:spLocks noChangeShapeType="1"/>
          </p:cNvSpPr>
          <p:nvPr/>
        </p:nvSpPr>
        <p:spPr bwMode="auto">
          <a:xfrm flipH="1">
            <a:off x="7030915" y="3500438"/>
            <a:ext cx="0" cy="1250950"/>
          </a:xfrm>
          <a:prstGeom prst="line">
            <a:avLst/>
          </a:prstGeom>
          <a:noFill/>
          <a:ln w="38100" cap="rnd">
            <a:solidFill>
              <a:srgbClr val="FF0000"/>
            </a:solidFill>
            <a:prstDash val="sysDot"/>
            <a:miter lim="800000"/>
            <a:headEnd/>
            <a:tailEnd/>
          </a:ln>
          <a:effectLst/>
        </p:spPr>
        <p:txBody>
          <a:bodyPr wrap="none" lIns="36000" tIns="36000" rIns="36000" bIns="36000"/>
          <a:lstStyle/>
          <a:p>
            <a:pPr algn="ctr"/>
            <a:endParaRPr lang="en-US" sz="1400"/>
          </a:p>
        </p:txBody>
      </p:sp>
      <p:sp>
        <p:nvSpPr>
          <p:cNvPr id="107623" name="Text Box 103"/>
          <p:cNvSpPr txBox="1">
            <a:spLocks noChangeArrowheads="1"/>
          </p:cNvSpPr>
          <p:nvPr/>
        </p:nvSpPr>
        <p:spPr bwMode="auto">
          <a:xfrm>
            <a:off x="6855070" y="4691063"/>
            <a:ext cx="490904" cy="288147"/>
          </a:xfrm>
          <a:prstGeom prst="rect">
            <a:avLst/>
          </a:prstGeom>
          <a:noFill/>
          <a:ln w="9525" algn="ctr">
            <a:noFill/>
            <a:miter lim="800000"/>
            <a:headEnd/>
            <a:tailEnd/>
          </a:ln>
          <a:effectLst/>
        </p:spPr>
        <p:txBody>
          <a:bodyPr lIns="36000" tIns="36000" rIns="36000" bIns="36000" anchor="ctr">
            <a:spAutoFit/>
          </a:bodyPr>
          <a:lstStyle/>
          <a:p>
            <a:pPr algn="ctr">
              <a:spcBef>
                <a:spcPct val="50000"/>
              </a:spcBef>
            </a:pPr>
            <a:r>
              <a:rPr lang="en-US" sz="1400" b="1">
                <a:solidFill>
                  <a:srgbClr val="F8332E"/>
                </a:solidFill>
                <a:latin typeface="Arial" charset="0"/>
                <a:cs typeface="Arial" charset="0"/>
              </a:rPr>
              <a:t>50</a:t>
            </a:r>
          </a:p>
        </p:txBody>
      </p:sp>
      <p:sp>
        <p:nvSpPr>
          <p:cNvPr id="107625" name="Text Box 105"/>
          <p:cNvSpPr txBox="1">
            <a:spLocks noChangeArrowheads="1"/>
          </p:cNvSpPr>
          <p:nvPr/>
        </p:nvSpPr>
        <p:spPr bwMode="auto">
          <a:xfrm>
            <a:off x="8538797" y="4724400"/>
            <a:ext cx="420565" cy="288147"/>
          </a:xfrm>
          <a:prstGeom prst="rect">
            <a:avLst/>
          </a:prstGeom>
          <a:noFill/>
          <a:ln w="9525" algn="ctr">
            <a:noFill/>
            <a:miter lim="800000"/>
            <a:headEnd/>
            <a:tailEnd/>
          </a:ln>
          <a:effectLst/>
        </p:spPr>
        <p:txBody>
          <a:bodyPr lIns="36000" tIns="36000" rIns="36000" bIns="36000" anchor="ctr">
            <a:spAutoFit/>
          </a:bodyPr>
          <a:lstStyle/>
          <a:p>
            <a:pPr algn="ctr">
              <a:spcBef>
                <a:spcPct val="50000"/>
              </a:spcBef>
            </a:pPr>
            <a:r>
              <a:rPr lang="en-US" sz="1400" b="1">
                <a:solidFill>
                  <a:srgbClr val="F8332E"/>
                </a:solidFill>
                <a:latin typeface="Arial" charset="0"/>
                <a:cs typeface="Arial" charset="0"/>
              </a:rPr>
              <a:t>62</a:t>
            </a:r>
          </a:p>
        </p:txBody>
      </p:sp>
      <p:sp>
        <p:nvSpPr>
          <p:cNvPr id="107626" name="Text Box 106"/>
          <p:cNvSpPr txBox="1">
            <a:spLocks noChangeArrowheads="1"/>
          </p:cNvSpPr>
          <p:nvPr/>
        </p:nvSpPr>
        <p:spPr bwMode="auto">
          <a:xfrm>
            <a:off x="8228135" y="3213101"/>
            <a:ext cx="633046" cy="288147"/>
          </a:xfrm>
          <a:prstGeom prst="rect">
            <a:avLst/>
          </a:prstGeom>
          <a:noFill/>
          <a:ln w="9525" algn="ctr">
            <a:noFill/>
            <a:miter lim="800000"/>
            <a:headEnd/>
            <a:tailEnd/>
          </a:ln>
          <a:effectLst/>
        </p:spPr>
        <p:txBody>
          <a:bodyPr lIns="36000" tIns="36000" rIns="36000" bIns="36000">
            <a:spAutoFit/>
          </a:bodyPr>
          <a:lstStyle/>
          <a:p>
            <a:pPr algn="ctr">
              <a:spcBef>
                <a:spcPct val="50000"/>
              </a:spcBef>
            </a:pPr>
            <a:r>
              <a:rPr lang="en-US" sz="1400" b="1">
                <a:solidFill>
                  <a:srgbClr val="FF0000"/>
                </a:solidFill>
              </a:rPr>
              <a:t>USL</a:t>
            </a:r>
          </a:p>
        </p:txBody>
      </p:sp>
      <p:sp>
        <p:nvSpPr>
          <p:cNvPr id="107627" name="Text Box 107"/>
          <p:cNvSpPr txBox="1">
            <a:spLocks noChangeArrowheads="1"/>
          </p:cNvSpPr>
          <p:nvPr/>
        </p:nvSpPr>
        <p:spPr bwMode="auto">
          <a:xfrm>
            <a:off x="5090747" y="3133726"/>
            <a:ext cx="635977" cy="288147"/>
          </a:xfrm>
          <a:prstGeom prst="rect">
            <a:avLst/>
          </a:prstGeom>
          <a:noFill/>
          <a:ln w="9525">
            <a:noFill/>
            <a:miter lim="800000"/>
            <a:headEnd/>
            <a:tailEnd/>
          </a:ln>
          <a:effectLst/>
        </p:spPr>
        <p:txBody>
          <a:bodyPr lIns="36000" tIns="36000" rIns="36000" bIns="36000">
            <a:spAutoFit/>
          </a:bodyPr>
          <a:lstStyle/>
          <a:p>
            <a:pPr algn="ctr">
              <a:spcBef>
                <a:spcPct val="50000"/>
              </a:spcBef>
            </a:pPr>
            <a:r>
              <a:rPr lang="en-US" sz="1400" b="1">
                <a:solidFill>
                  <a:srgbClr val="FF0000"/>
                </a:solidFill>
              </a:rPr>
              <a:t>LSL</a:t>
            </a:r>
          </a:p>
        </p:txBody>
      </p:sp>
      <p:sp>
        <p:nvSpPr>
          <p:cNvPr id="107629" name="Line 109"/>
          <p:cNvSpPr>
            <a:spLocks noChangeShapeType="1"/>
          </p:cNvSpPr>
          <p:nvPr/>
        </p:nvSpPr>
        <p:spPr bwMode="auto">
          <a:xfrm flipH="1">
            <a:off x="2410558" y="2349500"/>
            <a:ext cx="35169" cy="1328738"/>
          </a:xfrm>
          <a:prstGeom prst="line">
            <a:avLst/>
          </a:prstGeom>
          <a:noFill/>
          <a:ln w="38100" cap="rnd">
            <a:solidFill>
              <a:srgbClr val="FF0000"/>
            </a:solidFill>
            <a:prstDash val="sysDot"/>
            <a:miter lim="800000"/>
            <a:headEnd/>
            <a:tailEnd/>
          </a:ln>
          <a:effectLst/>
        </p:spPr>
        <p:txBody>
          <a:bodyPr wrap="none" lIns="36000" tIns="36000" rIns="36000" bIns="36000"/>
          <a:lstStyle/>
          <a:p>
            <a:pPr algn="ctr"/>
            <a:endParaRPr lang="en-US" sz="1400"/>
          </a:p>
        </p:txBody>
      </p:sp>
      <p:sp>
        <p:nvSpPr>
          <p:cNvPr id="107630" name="Line 110"/>
          <p:cNvSpPr>
            <a:spLocks noChangeShapeType="1"/>
          </p:cNvSpPr>
          <p:nvPr/>
        </p:nvSpPr>
        <p:spPr bwMode="auto">
          <a:xfrm flipH="1">
            <a:off x="2494085" y="5407025"/>
            <a:ext cx="0" cy="863600"/>
          </a:xfrm>
          <a:prstGeom prst="line">
            <a:avLst/>
          </a:prstGeom>
          <a:noFill/>
          <a:ln w="9525">
            <a:solidFill>
              <a:schemeClr val="tx1"/>
            </a:solidFill>
            <a:miter lim="800000"/>
            <a:headEnd/>
            <a:tailEnd/>
          </a:ln>
          <a:effectLst/>
        </p:spPr>
        <p:txBody>
          <a:bodyPr wrap="none" lIns="36000" tIns="36000" rIns="36000" bIns="36000"/>
          <a:lstStyle/>
          <a:p>
            <a:pPr algn="ctr"/>
            <a:endParaRPr lang="en-US" sz="1400"/>
          </a:p>
        </p:txBody>
      </p:sp>
      <p:sp>
        <p:nvSpPr>
          <p:cNvPr id="107631" name="Line 111"/>
          <p:cNvSpPr>
            <a:spLocks noChangeShapeType="1"/>
          </p:cNvSpPr>
          <p:nvPr/>
        </p:nvSpPr>
        <p:spPr bwMode="auto">
          <a:xfrm flipH="1">
            <a:off x="4236428" y="5300664"/>
            <a:ext cx="2931" cy="974725"/>
          </a:xfrm>
          <a:prstGeom prst="line">
            <a:avLst/>
          </a:prstGeom>
          <a:noFill/>
          <a:ln w="9525">
            <a:solidFill>
              <a:schemeClr val="tx1"/>
            </a:solidFill>
            <a:miter lim="800000"/>
            <a:headEnd/>
            <a:tailEnd/>
          </a:ln>
          <a:effectLst/>
        </p:spPr>
        <p:txBody>
          <a:bodyPr wrap="none" lIns="36000" tIns="36000" rIns="36000" bIns="36000"/>
          <a:lstStyle/>
          <a:p>
            <a:pPr algn="ctr"/>
            <a:endParaRPr lang="en-US" sz="1400"/>
          </a:p>
        </p:txBody>
      </p:sp>
      <p:sp>
        <p:nvSpPr>
          <p:cNvPr id="107633" name="Line 113"/>
          <p:cNvSpPr>
            <a:spLocks noChangeShapeType="1"/>
          </p:cNvSpPr>
          <p:nvPr/>
        </p:nvSpPr>
        <p:spPr bwMode="auto">
          <a:xfrm>
            <a:off x="5767754" y="3751263"/>
            <a:ext cx="1466" cy="990600"/>
          </a:xfrm>
          <a:prstGeom prst="line">
            <a:avLst/>
          </a:prstGeom>
          <a:noFill/>
          <a:ln w="9525">
            <a:solidFill>
              <a:schemeClr val="tx1"/>
            </a:solidFill>
            <a:miter lim="800000"/>
            <a:headEnd/>
            <a:tailEnd/>
          </a:ln>
          <a:effectLst/>
        </p:spPr>
        <p:txBody>
          <a:bodyPr wrap="none" lIns="36000" tIns="36000" rIns="36000" bIns="36000"/>
          <a:lstStyle/>
          <a:p>
            <a:pPr algn="ctr"/>
            <a:endParaRPr lang="en-US" sz="1400"/>
          </a:p>
        </p:txBody>
      </p:sp>
      <p:sp>
        <p:nvSpPr>
          <p:cNvPr id="107634" name="Text Box 114"/>
          <p:cNvSpPr txBox="1">
            <a:spLocks noChangeArrowheads="1"/>
          </p:cNvSpPr>
          <p:nvPr/>
        </p:nvSpPr>
        <p:spPr bwMode="auto">
          <a:xfrm>
            <a:off x="7350369" y="4706938"/>
            <a:ext cx="574431" cy="288147"/>
          </a:xfrm>
          <a:prstGeom prst="rect">
            <a:avLst/>
          </a:prstGeom>
          <a:noFill/>
          <a:ln w="9525" algn="ctr">
            <a:noFill/>
            <a:miter lim="800000"/>
            <a:headEnd/>
            <a:tailEnd/>
          </a:ln>
          <a:effectLst/>
        </p:spPr>
        <p:txBody>
          <a:bodyPr wrap="square" lIns="36000" tIns="36000" rIns="36000" bIns="36000">
            <a:spAutoFit/>
          </a:bodyPr>
          <a:lstStyle/>
          <a:p>
            <a:pPr algn="ctr">
              <a:spcBef>
                <a:spcPct val="50000"/>
              </a:spcBef>
            </a:pPr>
            <a:r>
              <a:rPr lang="en-US" sz="1400" b="1" dirty="0">
                <a:latin typeface="Tahoma" pitchFamily="34" charset="0"/>
                <a:cs typeface="Zar Mazar" pitchFamily="2" charset="-78"/>
              </a:rPr>
              <a:t>53</a:t>
            </a:r>
          </a:p>
        </p:txBody>
      </p:sp>
      <p:sp>
        <p:nvSpPr>
          <p:cNvPr id="107635" name="Line 115"/>
          <p:cNvSpPr>
            <a:spLocks noChangeShapeType="1"/>
          </p:cNvSpPr>
          <p:nvPr/>
        </p:nvSpPr>
        <p:spPr bwMode="auto">
          <a:xfrm>
            <a:off x="6632331" y="3606800"/>
            <a:ext cx="1466" cy="1136650"/>
          </a:xfrm>
          <a:prstGeom prst="line">
            <a:avLst/>
          </a:prstGeom>
          <a:noFill/>
          <a:ln w="38100" cap="rnd">
            <a:solidFill>
              <a:schemeClr val="tx1"/>
            </a:solidFill>
            <a:prstDash val="sysDot"/>
            <a:miter lim="800000"/>
            <a:headEnd/>
            <a:tailEnd/>
          </a:ln>
          <a:effectLst/>
        </p:spPr>
        <p:txBody>
          <a:bodyPr wrap="none" lIns="36000" tIns="36000" rIns="36000" bIns="36000"/>
          <a:lstStyle/>
          <a:p>
            <a:pPr algn="ctr"/>
            <a:endParaRPr lang="en-US" sz="1400"/>
          </a:p>
        </p:txBody>
      </p:sp>
      <p:sp>
        <p:nvSpPr>
          <p:cNvPr id="107637" name="Text Box 117"/>
          <p:cNvSpPr txBox="1">
            <a:spLocks noChangeArrowheads="1"/>
          </p:cNvSpPr>
          <p:nvPr/>
        </p:nvSpPr>
        <p:spPr bwMode="auto">
          <a:xfrm>
            <a:off x="6324600" y="4676775"/>
            <a:ext cx="507024" cy="288147"/>
          </a:xfrm>
          <a:prstGeom prst="rect">
            <a:avLst/>
          </a:prstGeom>
          <a:noFill/>
          <a:ln w="9525" algn="ctr">
            <a:noFill/>
            <a:miter lim="800000"/>
            <a:headEnd/>
            <a:tailEnd/>
          </a:ln>
          <a:effectLst/>
        </p:spPr>
        <p:txBody>
          <a:bodyPr wrap="square" lIns="36000" tIns="36000" rIns="36000" bIns="36000">
            <a:spAutoFit/>
          </a:bodyPr>
          <a:lstStyle/>
          <a:p>
            <a:pPr algn="ctr">
              <a:spcBef>
                <a:spcPct val="50000"/>
              </a:spcBef>
            </a:pPr>
            <a:r>
              <a:rPr lang="en-US" sz="1400" b="1">
                <a:latin typeface="Tahoma" pitchFamily="34" charset="0"/>
                <a:cs typeface="Zar Mazar" pitchFamily="2" charset="-78"/>
              </a:rPr>
              <a:t>47</a:t>
            </a:r>
          </a:p>
        </p:txBody>
      </p:sp>
      <p:sp>
        <p:nvSpPr>
          <p:cNvPr id="107638" name="Text Box 118"/>
          <p:cNvSpPr txBox="1">
            <a:spLocks noChangeArrowheads="1"/>
          </p:cNvSpPr>
          <p:nvPr/>
        </p:nvSpPr>
        <p:spPr bwMode="auto">
          <a:xfrm>
            <a:off x="5486400" y="4724400"/>
            <a:ext cx="572966" cy="288147"/>
          </a:xfrm>
          <a:prstGeom prst="rect">
            <a:avLst/>
          </a:prstGeom>
          <a:noFill/>
          <a:ln w="9525" algn="ctr">
            <a:noFill/>
            <a:miter lim="800000"/>
            <a:headEnd/>
            <a:tailEnd/>
          </a:ln>
          <a:effectLst/>
        </p:spPr>
        <p:txBody>
          <a:bodyPr wrap="square" lIns="36000" tIns="36000" rIns="36000" bIns="36000">
            <a:spAutoFit/>
          </a:bodyPr>
          <a:lstStyle/>
          <a:p>
            <a:pPr algn="ctr">
              <a:spcBef>
                <a:spcPct val="50000"/>
              </a:spcBef>
            </a:pPr>
            <a:r>
              <a:rPr lang="en-US" sz="1400" b="1" dirty="0">
                <a:latin typeface="Tahoma" pitchFamily="34" charset="0"/>
                <a:cs typeface="Zar Mazar" pitchFamily="2" charset="-78"/>
              </a:rPr>
              <a:t>41</a:t>
            </a:r>
          </a:p>
        </p:txBody>
      </p:sp>
      <p:sp>
        <p:nvSpPr>
          <p:cNvPr id="57"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58" name="Rectangle 57"/>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buFont typeface="Wingdings" pitchFamily="2" charset="2"/>
              <a:buNone/>
              <a:defRPr/>
            </a:pPr>
            <a:r>
              <a:rPr lang="fa-IR" sz="32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قابلیت فرآیند</a:t>
            </a:r>
          </a:p>
        </p:txBody>
      </p:sp>
      <p:sp>
        <p:nvSpPr>
          <p:cNvPr id="59" name="Rectangle 2"/>
          <p:cNvSpPr txBox="1">
            <a:spLocks noChangeArrowheads="1"/>
          </p:cNvSpPr>
          <p:nvPr/>
        </p:nvSpPr>
        <p:spPr bwMode="auto">
          <a:xfrm>
            <a:off x="381000" y="914400"/>
            <a:ext cx="83058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مقایسه شاخص های سنجش توانایی فرآیند</a:t>
            </a:r>
          </a:p>
        </p:txBody>
      </p:sp>
    </p:spTree>
  </p:cSld>
  <p:clrMapOvr>
    <a:masterClrMapping/>
  </p:clrMapOvr>
  <p:transition spd="slow">
    <p:comb dir="vert"/>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3"/>
          <p:cNvSpPr>
            <a:spLocks noGrp="1" noChangeArrowheads="1"/>
          </p:cNvSpPr>
          <p:nvPr>
            <p:ph type="body" idx="4294967295"/>
          </p:nvPr>
        </p:nvSpPr>
        <p:spPr>
          <a:xfrm>
            <a:off x="0" y="1447800"/>
            <a:ext cx="8815754" cy="5257800"/>
          </a:xfrm>
        </p:spPr>
        <p:txBody>
          <a:bodyPr/>
          <a:lstStyle/>
          <a:p>
            <a:pPr algn="r" rtl="1">
              <a:buFont typeface="Wingdings" pitchFamily="2" charset="2"/>
              <a:buNone/>
            </a:pPr>
            <a:r>
              <a:rPr lang="fa-IR">
                <a:cs typeface="Zar Mazar" pitchFamily="2" charset="-78"/>
              </a:rPr>
              <a:t>          </a:t>
            </a:r>
          </a:p>
          <a:p>
            <a:pPr algn="r" rtl="1">
              <a:lnSpc>
                <a:spcPct val="30000"/>
              </a:lnSpc>
              <a:buFont typeface="Wingdings" pitchFamily="2" charset="2"/>
              <a:buNone/>
            </a:pPr>
            <a:endParaRPr lang="fa-IR">
              <a:solidFill>
                <a:srgbClr val="0000FF"/>
              </a:solidFill>
              <a:cs typeface="Zar Mazar" pitchFamily="2" charset="-78"/>
            </a:endParaRPr>
          </a:p>
          <a:p>
            <a:pPr algn="r" rtl="1">
              <a:lnSpc>
                <a:spcPct val="30000"/>
              </a:lnSpc>
              <a:buFont typeface="Wingdings" pitchFamily="2" charset="2"/>
              <a:buNone/>
            </a:pPr>
            <a:endParaRPr lang="fa-IR">
              <a:solidFill>
                <a:srgbClr val="0000FF"/>
              </a:solidFill>
              <a:cs typeface="Zar Mazar" pitchFamily="2" charset="-78"/>
            </a:endParaRPr>
          </a:p>
          <a:p>
            <a:pPr algn="r" rtl="1">
              <a:lnSpc>
                <a:spcPct val="30000"/>
              </a:lnSpc>
              <a:buFont typeface="Wingdings" pitchFamily="2" charset="2"/>
              <a:buNone/>
            </a:pPr>
            <a:endParaRPr lang="fa-IR">
              <a:solidFill>
                <a:srgbClr val="0000FF"/>
              </a:solidFill>
              <a:cs typeface="Zar Mazar" pitchFamily="2" charset="-78"/>
            </a:endParaRPr>
          </a:p>
          <a:p>
            <a:pPr algn="r" rtl="1">
              <a:lnSpc>
                <a:spcPct val="30000"/>
              </a:lnSpc>
              <a:buFont typeface="Wingdings" pitchFamily="2" charset="2"/>
              <a:buNone/>
            </a:pPr>
            <a:endParaRPr lang="fa-IR">
              <a:solidFill>
                <a:srgbClr val="0000FF"/>
              </a:solidFill>
              <a:cs typeface="Zar Mazar" pitchFamily="2" charset="-78"/>
            </a:endParaRPr>
          </a:p>
          <a:p>
            <a:pPr algn="r" rtl="1">
              <a:lnSpc>
                <a:spcPct val="30000"/>
              </a:lnSpc>
              <a:buFont typeface="Wingdings" pitchFamily="2" charset="2"/>
              <a:buNone/>
            </a:pPr>
            <a:endParaRPr lang="fa-IR">
              <a:solidFill>
                <a:srgbClr val="0000FF"/>
              </a:solidFill>
              <a:cs typeface="Zar Mazar" pitchFamily="2" charset="-78"/>
            </a:endParaRPr>
          </a:p>
          <a:p>
            <a:pPr algn="r" rtl="1">
              <a:lnSpc>
                <a:spcPct val="30000"/>
              </a:lnSpc>
              <a:buFont typeface="Wingdings" pitchFamily="2" charset="2"/>
              <a:buNone/>
            </a:pPr>
            <a:endParaRPr lang="fa-IR">
              <a:solidFill>
                <a:srgbClr val="0000FF"/>
              </a:solidFill>
              <a:cs typeface="Zar Mazar" pitchFamily="2" charset="-78"/>
            </a:endParaRPr>
          </a:p>
          <a:p>
            <a:pPr algn="r" rtl="1">
              <a:lnSpc>
                <a:spcPct val="30000"/>
              </a:lnSpc>
              <a:buFont typeface="Wingdings" pitchFamily="2" charset="2"/>
              <a:buNone/>
            </a:pPr>
            <a:endParaRPr lang="fa-IR">
              <a:solidFill>
                <a:srgbClr val="0000FF"/>
              </a:solidFill>
              <a:cs typeface="Zar Mazar" pitchFamily="2" charset="-78"/>
            </a:endParaRPr>
          </a:p>
          <a:p>
            <a:pPr algn="r" rtl="1">
              <a:lnSpc>
                <a:spcPct val="30000"/>
              </a:lnSpc>
              <a:buFont typeface="Wingdings" pitchFamily="2" charset="2"/>
              <a:buNone/>
            </a:pPr>
            <a:endParaRPr lang="fa-IR">
              <a:solidFill>
                <a:srgbClr val="0000FF"/>
              </a:solidFill>
              <a:cs typeface="Zar Mazar" pitchFamily="2" charset="-78"/>
            </a:endParaRPr>
          </a:p>
          <a:p>
            <a:pPr algn="r" rtl="1">
              <a:lnSpc>
                <a:spcPct val="30000"/>
              </a:lnSpc>
              <a:buFont typeface="Wingdings" pitchFamily="2" charset="2"/>
              <a:buNone/>
            </a:pPr>
            <a:endParaRPr lang="fa-IR">
              <a:solidFill>
                <a:srgbClr val="0000FF"/>
              </a:solidFill>
              <a:cs typeface="Zar Mazar" pitchFamily="2" charset="-78"/>
            </a:endParaRPr>
          </a:p>
          <a:p>
            <a:pPr algn="r" rtl="1">
              <a:lnSpc>
                <a:spcPct val="30000"/>
              </a:lnSpc>
              <a:buFont typeface="Wingdings" pitchFamily="2" charset="2"/>
              <a:buNone/>
            </a:pPr>
            <a:endParaRPr lang="fa-IR">
              <a:solidFill>
                <a:srgbClr val="0000FF"/>
              </a:solidFill>
              <a:cs typeface="Zar Mazar" pitchFamily="2" charset="-78"/>
            </a:endParaRPr>
          </a:p>
          <a:p>
            <a:pPr algn="r" rtl="1">
              <a:lnSpc>
                <a:spcPct val="30000"/>
              </a:lnSpc>
              <a:buFont typeface="Wingdings" pitchFamily="2" charset="2"/>
              <a:buNone/>
            </a:pPr>
            <a:endParaRPr lang="fa-IR">
              <a:solidFill>
                <a:srgbClr val="0000FF"/>
              </a:solidFill>
              <a:cs typeface="Zar Mazar" pitchFamily="2" charset="-78"/>
            </a:endParaRPr>
          </a:p>
          <a:p>
            <a:pPr algn="r" rtl="1">
              <a:lnSpc>
                <a:spcPct val="30000"/>
              </a:lnSpc>
              <a:buFont typeface="Wingdings" pitchFamily="2" charset="2"/>
              <a:buNone/>
            </a:pPr>
            <a:endParaRPr lang="fa-IR">
              <a:solidFill>
                <a:srgbClr val="0000FF"/>
              </a:solidFill>
              <a:cs typeface="Zar Mazar" pitchFamily="2" charset="-78"/>
            </a:endParaRPr>
          </a:p>
          <a:p>
            <a:pPr algn="r" rtl="1">
              <a:lnSpc>
                <a:spcPct val="30000"/>
              </a:lnSpc>
              <a:buFont typeface="Wingdings" pitchFamily="2" charset="2"/>
              <a:buNone/>
            </a:pPr>
            <a:endParaRPr lang="fa-IR">
              <a:solidFill>
                <a:srgbClr val="0000FF"/>
              </a:solidFill>
              <a:cs typeface="Zar Mazar" pitchFamily="2" charset="-78"/>
            </a:endParaRPr>
          </a:p>
          <a:p>
            <a:pPr algn="r" rtl="1">
              <a:lnSpc>
                <a:spcPct val="30000"/>
              </a:lnSpc>
              <a:buFont typeface="Wingdings" pitchFamily="2" charset="2"/>
              <a:buNone/>
            </a:pPr>
            <a:endParaRPr lang="fa-IR">
              <a:solidFill>
                <a:srgbClr val="0000FF"/>
              </a:solidFill>
              <a:cs typeface="Zar Mazar" pitchFamily="2" charset="-78"/>
            </a:endParaRPr>
          </a:p>
          <a:p>
            <a:pPr algn="r" rtl="1">
              <a:lnSpc>
                <a:spcPct val="30000"/>
              </a:lnSpc>
              <a:buFont typeface="Wingdings" pitchFamily="2" charset="2"/>
              <a:buNone/>
            </a:pPr>
            <a:endParaRPr lang="fa-IR">
              <a:solidFill>
                <a:srgbClr val="0000FF"/>
              </a:solidFill>
              <a:cs typeface="Zar Mazar" pitchFamily="2" charset="-78"/>
            </a:endParaRPr>
          </a:p>
        </p:txBody>
      </p:sp>
      <p:sp>
        <p:nvSpPr>
          <p:cNvPr id="109581" name="Text Box 13"/>
          <p:cNvSpPr txBox="1">
            <a:spLocks noChangeArrowheads="1"/>
          </p:cNvSpPr>
          <p:nvPr/>
        </p:nvSpPr>
        <p:spPr bwMode="auto">
          <a:xfrm>
            <a:off x="76200" y="1524000"/>
            <a:ext cx="8991600" cy="5216813"/>
          </a:xfrm>
          <a:prstGeom prst="rect">
            <a:avLst/>
          </a:prstGeom>
          <a:noFill/>
          <a:ln w="9525">
            <a:noFill/>
            <a:miter lim="800000"/>
            <a:headEnd/>
            <a:tailEnd/>
          </a:ln>
          <a:effectLst/>
        </p:spPr>
        <p:txBody>
          <a:bodyPr wrap="square">
            <a:spAutoFit/>
          </a:bodyPr>
          <a:lstStyle/>
          <a:p>
            <a:pPr algn="r" rtl="1">
              <a:lnSpc>
                <a:spcPct val="150000"/>
              </a:lnSpc>
              <a:spcBef>
                <a:spcPct val="50000"/>
              </a:spcBef>
            </a:pPr>
            <a:r>
              <a:rPr lang="fa-IR" dirty="0">
                <a:solidFill>
                  <a:srgbClr val="000000"/>
                </a:solidFill>
                <a:cs typeface="B Nazanin" pitchFamily="2" charset="-78"/>
              </a:rPr>
              <a:t>مقادير مختلف محاسبه شده براي شاخص </a:t>
            </a:r>
            <a:r>
              <a:rPr lang="en-US" dirty="0">
                <a:solidFill>
                  <a:srgbClr val="000000"/>
                </a:solidFill>
                <a:cs typeface="B Nazanin" pitchFamily="2" charset="-78"/>
              </a:rPr>
              <a:t>c</a:t>
            </a:r>
            <a:r>
              <a:rPr lang="en-US" baseline="-25000" dirty="0">
                <a:solidFill>
                  <a:srgbClr val="000000"/>
                </a:solidFill>
                <a:cs typeface="B Nazanin" pitchFamily="2" charset="-78"/>
              </a:rPr>
              <a:t>p</a:t>
            </a:r>
            <a:r>
              <a:rPr lang="en-US" dirty="0">
                <a:solidFill>
                  <a:srgbClr val="000000"/>
                </a:solidFill>
                <a:cs typeface="B Nazanin" pitchFamily="2" charset="-78"/>
              </a:rPr>
              <a:t> </a:t>
            </a:r>
            <a:r>
              <a:rPr lang="fa-IR" dirty="0">
                <a:solidFill>
                  <a:srgbClr val="000000"/>
                </a:solidFill>
                <a:cs typeface="B Nazanin" pitchFamily="2" charset="-78"/>
              </a:rPr>
              <a:t>نشان دهنده وضعيت فرايند بصورت ذيل است:</a:t>
            </a:r>
          </a:p>
          <a:p>
            <a:pPr algn="r" rtl="1">
              <a:lnSpc>
                <a:spcPct val="150000"/>
              </a:lnSpc>
              <a:spcBef>
                <a:spcPct val="50000"/>
              </a:spcBef>
            </a:pPr>
            <a:r>
              <a:rPr lang="en-US" sz="2000" dirty="0">
                <a:solidFill>
                  <a:srgbClr val="003399"/>
                </a:solidFill>
                <a:latin typeface="Arial" charset="0"/>
                <a:cs typeface="B Nazanin" pitchFamily="2" charset="-78"/>
              </a:rPr>
              <a:t>:C</a:t>
            </a:r>
            <a:r>
              <a:rPr lang="en-US" sz="2000" baseline="-25000" dirty="0">
                <a:solidFill>
                  <a:srgbClr val="003399"/>
                </a:solidFill>
                <a:latin typeface="Arial" charset="0"/>
                <a:cs typeface="B Nazanin" pitchFamily="2" charset="-78"/>
              </a:rPr>
              <a:t>PK</a:t>
            </a:r>
            <a:r>
              <a:rPr lang="en-US" sz="2000" dirty="0">
                <a:solidFill>
                  <a:srgbClr val="003399"/>
                </a:solidFill>
                <a:latin typeface="Arial" charset="0"/>
                <a:cs typeface="B Nazanin" pitchFamily="2" charset="-78"/>
              </a:rPr>
              <a:t> &gt; 1</a:t>
            </a:r>
            <a:r>
              <a:rPr lang="fa-IR" dirty="0">
                <a:solidFill>
                  <a:srgbClr val="000000"/>
                </a:solidFill>
                <a:latin typeface="Arial" charset="0"/>
                <a:cs typeface="B Nazanin" pitchFamily="2" charset="-78"/>
              </a:rPr>
              <a:t> </a:t>
            </a:r>
            <a:r>
              <a:rPr lang="fa-IR" dirty="0">
                <a:solidFill>
                  <a:srgbClr val="000000"/>
                </a:solidFill>
                <a:cs typeface="B Nazanin" pitchFamily="2" charset="-78"/>
              </a:rPr>
              <a:t>فرايند توانايي توليد قطعه را در محدوده مورد نظر مشتري دارد</a:t>
            </a:r>
            <a:endParaRPr lang="en-US" dirty="0">
              <a:solidFill>
                <a:srgbClr val="000000"/>
              </a:solidFill>
              <a:cs typeface="B Nazanin" pitchFamily="2" charset="-78"/>
            </a:endParaRPr>
          </a:p>
          <a:p>
            <a:pPr algn="r" rtl="1">
              <a:lnSpc>
                <a:spcPct val="150000"/>
              </a:lnSpc>
              <a:spcBef>
                <a:spcPct val="50000"/>
              </a:spcBef>
            </a:pPr>
            <a:r>
              <a:rPr lang="en-US" sz="1800" dirty="0" smtClean="0">
                <a:solidFill>
                  <a:srgbClr val="003399"/>
                </a:solidFill>
                <a:latin typeface="Arial" charset="0"/>
                <a:cs typeface="B Nazanin" pitchFamily="2" charset="-78"/>
              </a:rPr>
              <a:t>:C</a:t>
            </a:r>
            <a:r>
              <a:rPr lang="en-US" sz="1800" baseline="-25000" dirty="0" smtClean="0">
                <a:solidFill>
                  <a:srgbClr val="003399"/>
                </a:solidFill>
                <a:latin typeface="Arial" charset="0"/>
                <a:cs typeface="B Nazanin" pitchFamily="2" charset="-78"/>
              </a:rPr>
              <a:t>PK</a:t>
            </a:r>
            <a:r>
              <a:rPr lang="en-US" sz="1800" dirty="0" smtClean="0">
                <a:solidFill>
                  <a:srgbClr val="003399"/>
                </a:solidFill>
                <a:latin typeface="Arial" charset="0"/>
                <a:cs typeface="B Nazanin" pitchFamily="2" charset="-78"/>
              </a:rPr>
              <a:t> </a:t>
            </a:r>
            <a:r>
              <a:rPr lang="en-US" sz="1800" dirty="0">
                <a:solidFill>
                  <a:srgbClr val="003399"/>
                </a:solidFill>
                <a:latin typeface="Arial" charset="0"/>
                <a:cs typeface="B Nazanin" pitchFamily="2" charset="-78"/>
              </a:rPr>
              <a:t>= </a:t>
            </a:r>
            <a:r>
              <a:rPr lang="en-US" sz="1800" dirty="0" smtClean="0">
                <a:solidFill>
                  <a:srgbClr val="003399"/>
                </a:solidFill>
                <a:latin typeface="Arial" charset="0"/>
                <a:cs typeface="B Nazanin" pitchFamily="2" charset="-78"/>
              </a:rPr>
              <a:t>1</a:t>
            </a:r>
            <a:r>
              <a:rPr lang="fa-IR" sz="1800" dirty="0" smtClean="0">
                <a:solidFill>
                  <a:srgbClr val="003399"/>
                </a:solidFill>
                <a:latin typeface="Arial" charset="0"/>
                <a:cs typeface="B Nazanin" pitchFamily="2" charset="-78"/>
              </a:rPr>
              <a:t> </a:t>
            </a:r>
            <a:r>
              <a:rPr lang="fa-IR" dirty="0" smtClean="0">
                <a:solidFill>
                  <a:srgbClr val="000000"/>
                </a:solidFill>
                <a:cs typeface="B Nazanin" pitchFamily="2" charset="-78"/>
              </a:rPr>
              <a:t>فرايند </a:t>
            </a:r>
            <a:r>
              <a:rPr lang="fa-IR" dirty="0">
                <a:solidFill>
                  <a:srgbClr val="000000"/>
                </a:solidFill>
                <a:cs typeface="B Nazanin" pitchFamily="2" charset="-78"/>
              </a:rPr>
              <a:t>توانايي توليد قطعه را در محدوده مورد نظر مشتري با احتمال توليد قطعه معيوب دارد</a:t>
            </a:r>
            <a:endParaRPr lang="en-US" dirty="0">
              <a:solidFill>
                <a:srgbClr val="000000"/>
              </a:solidFill>
              <a:cs typeface="B Nazanin" pitchFamily="2" charset="-78"/>
            </a:endParaRPr>
          </a:p>
          <a:p>
            <a:pPr algn="r" rtl="1">
              <a:lnSpc>
                <a:spcPct val="150000"/>
              </a:lnSpc>
              <a:spcBef>
                <a:spcPct val="50000"/>
              </a:spcBef>
            </a:pPr>
            <a:r>
              <a:rPr lang="en-US" sz="1800" dirty="0">
                <a:solidFill>
                  <a:srgbClr val="003399"/>
                </a:solidFill>
                <a:latin typeface="Arial" charset="0"/>
                <a:cs typeface="B Nazanin" pitchFamily="2" charset="-78"/>
              </a:rPr>
              <a:t>C</a:t>
            </a:r>
            <a:r>
              <a:rPr lang="en-US" sz="1800" baseline="-25000" dirty="0">
                <a:solidFill>
                  <a:srgbClr val="003399"/>
                </a:solidFill>
                <a:latin typeface="Arial" charset="0"/>
                <a:cs typeface="B Nazanin" pitchFamily="2" charset="-78"/>
              </a:rPr>
              <a:t>PK</a:t>
            </a:r>
            <a:r>
              <a:rPr lang="en-US" sz="1800" dirty="0">
                <a:cs typeface="B Nazanin" pitchFamily="2" charset="-78"/>
              </a:rPr>
              <a:t> </a:t>
            </a:r>
            <a:r>
              <a:rPr lang="en-US" sz="1800" dirty="0">
                <a:solidFill>
                  <a:srgbClr val="003399"/>
                </a:solidFill>
                <a:latin typeface="Arial" charset="0"/>
                <a:cs typeface="B Nazanin" pitchFamily="2" charset="-78"/>
              </a:rPr>
              <a:t>&lt; 1</a:t>
            </a:r>
            <a:r>
              <a:rPr lang="fa-IR" sz="1800" dirty="0">
                <a:solidFill>
                  <a:srgbClr val="003399"/>
                </a:solidFill>
                <a:latin typeface="Arial" charset="0"/>
                <a:cs typeface="B Nazanin" pitchFamily="2" charset="-78"/>
              </a:rPr>
              <a:t>:</a:t>
            </a:r>
            <a:r>
              <a:rPr lang="fa-IR" sz="1800" dirty="0">
                <a:solidFill>
                  <a:srgbClr val="000000"/>
                </a:solidFill>
                <a:latin typeface="Arial" charset="0"/>
                <a:cs typeface="B Nazanin" pitchFamily="2" charset="-78"/>
              </a:rPr>
              <a:t> </a:t>
            </a:r>
            <a:r>
              <a:rPr lang="fa-IR" dirty="0">
                <a:solidFill>
                  <a:srgbClr val="000000"/>
                </a:solidFill>
                <a:cs typeface="B Nazanin" pitchFamily="2" charset="-78"/>
              </a:rPr>
              <a:t>فرايند توانايي توليد قطعه را در محدوده مورد ظر مشتري ندارد و حتما قطعه معيوب از اين فرايند خارج مي شود.</a:t>
            </a:r>
          </a:p>
          <a:p>
            <a:pPr algn="r" rtl="1">
              <a:lnSpc>
                <a:spcPct val="150000"/>
              </a:lnSpc>
              <a:spcBef>
                <a:spcPct val="50000"/>
              </a:spcBef>
              <a:buClr>
                <a:srgbClr val="FF0000"/>
              </a:buClr>
              <a:buFont typeface="Wingdings" pitchFamily="2" charset="2"/>
              <a:buChar char="ü"/>
            </a:pPr>
            <a:r>
              <a:rPr lang="fa-IR" dirty="0">
                <a:solidFill>
                  <a:srgbClr val="000000"/>
                </a:solidFill>
                <a:cs typeface="B Nazanin" pitchFamily="2" charset="-78"/>
              </a:rPr>
              <a:t> اغلب شركتهاي بزرگ دنيا مقدار را بعنوان حداقل معيار پذيرش  مطرح مي‌كنند.</a:t>
            </a:r>
          </a:p>
          <a:p>
            <a:pPr algn="r" rtl="1">
              <a:lnSpc>
                <a:spcPct val="150000"/>
              </a:lnSpc>
              <a:buClr>
                <a:srgbClr val="FF0000"/>
              </a:buClr>
              <a:buFont typeface="Wingdings" pitchFamily="2" charset="2"/>
              <a:buChar char="ü"/>
            </a:pPr>
            <a:r>
              <a:rPr lang="fa-IR" dirty="0">
                <a:solidFill>
                  <a:srgbClr val="000000"/>
                </a:solidFill>
                <a:cs typeface="B Nazanin" pitchFamily="2" charset="-78"/>
              </a:rPr>
              <a:t> شاخصهاي و زماني كاربرد دارند كه تولرانس مشخصه محصول بصورت دوطرفه مطرح باشد.</a:t>
            </a:r>
          </a:p>
        </p:txBody>
      </p:sp>
      <p:sp>
        <p:nvSpPr>
          <p:cNvPr id="5"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6" name="Rectangle 5"/>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buFont typeface="Wingdings" pitchFamily="2" charset="2"/>
              <a:buNone/>
              <a:defRPr/>
            </a:pPr>
            <a:r>
              <a:rPr lang="fa-IR" sz="32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قابلیت فرآیند</a:t>
            </a:r>
          </a:p>
        </p:txBody>
      </p:sp>
      <p:sp>
        <p:nvSpPr>
          <p:cNvPr id="7" name="Rectangle 2"/>
          <p:cNvSpPr txBox="1">
            <a:spLocks noChangeArrowheads="1"/>
          </p:cNvSpPr>
          <p:nvPr/>
        </p:nvSpPr>
        <p:spPr bwMode="auto">
          <a:xfrm>
            <a:off x="381000" y="914400"/>
            <a:ext cx="83058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rtl="1" eaLnBrk="0" hangingPunct="0">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آنالیز شاخص سنجش توانایی فرآیند</a:t>
            </a:r>
          </a:p>
        </p:txBody>
      </p:sp>
    </p:spTree>
  </p:cSld>
  <p:clrMapOvr>
    <a:masterClrMapping/>
  </p:clrMapOvr>
  <p:transition spd="slow">
    <p:comb dir="vert"/>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3"/>
          <p:cNvSpPr>
            <a:spLocks noGrp="1" noChangeArrowheads="1"/>
          </p:cNvSpPr>
          <p:nvPr>
            <p:ph type="body" idx="4294967295"/>
          </p:nvPr>
        </p:nvSpPr>
        <p:spPr>
          <a:xfrm>
            <a:off x="0" y="1447800"/>
            <a:ext cx="8815754" cy="5257800"/>
          </a:xfrm>
        </p:spPr>
        <p:txBody>
          <a:bodyPr/>
          <a:lstStyle/>
          <a:p>
            <a:pPr algn="r" rtl="1">
              <a:buFont typeface="Wingdings" pitchFamily="2" charset="2"/>
              <a:buNone/>
            </a:pPr>
            <a:r>
              <a:rPr lang="fa-IR" dirty="0">
                <a:cs typeface="Zar Mazar" pitchFamily="2" charset="-78"/>
              </a:rPr>
              <a:t>          </a:t>
            </a:r>
          </a:p>
          <a:p>
            <a:pPr algn="r" rtl="1">
              <a:lnSpc>
                <a:spcPct val="30000"/>
              </a:lnSpc>
              <a:buFont typeface="Wingdings" pitchFamily="2" charset="2"/>
              <a:buNone/>
            </a:pPr>
            <a:endParaRPr lang="fa-IR" dirty="0">
              <a:solidFill>
                <a:srgbClr val="0000FF"/>
              </a:solidFill>
              <a:cs typeface="Zar Mazar" pitchFamily="2" charset="-78"/>
            </a:endParaRPr>
          </a:p>
          <a:p>
            <a:pPr algn="r" rtl="1">
              <a:lnSpc>
                <a:spcPct val="30000"/>
              </a:lnSpc>
              <a:buFont typeface="Wingdings" pitchFamily="2" charset="2"/>
              <a:buNone/>
            </a:pPr>
            <a:endParaRPr lang="fa-IR" dirty="0">
              <a:solidFill>
                <a:srgbClr val="0000FF"/>
              </a:solidFill>
              <a:cs typeface="Zar Mazar" pitchFamily="2" charset="-78"/>
            </a:endParaRPr>
          </a:p>
          <a:p>
            <a:pPr algn="r" rtl="1">
              <a:lnSpc>
                <a:spcPct val="30000"/>
              </a:lnSpc>
              <a:buFont typeface="Wingdings" pitchFamily="2" charset="2"/>
              <a:buNone/>
            </a:pPr>
            <a:endParaRPr lang="fa-IR" dirty="0">
              <a:solidFill>
                <a:srgbClr val="0000FF"/>
              </a:solidFill>
              <a:cs typeface="Zar Mazar" pitchFamily="2" charset="-78"/>
            </a:endParaRPr>
          </a:p>
          <a:p>
            <a:pPr algn="r" rtl="1">
              <a:lnSpc>
                <a:spcPct val="30000"/>
              </a:lnSpc>
              <a:buFont typeface="Wingdings" pitchFamily="2" charset="2"/>
              <a:buNone/>
            </a:pPr>
            <a:endParaRPr lang="fa-IR" dirty="0">
              <a:solidFill>
                <a:srgbClr val="0000FF"/>
              </a:solidFill>
              <a:cs typeface="Zar Mazar" pitchFamily="2" charset="-78"/>
            </a:endParaRPr>
          </a:p>
          <a:p>
            <a:pPr algn="r" rtl="1">
              <a:lnSpc>
                <a:spcPct val="30000"/>
              </a:lnSpc>
              <a:buFont typeface="Wingdings" pitchFamily="2" charset="2"/>
              <a:buNone/>
            </a:pPr>
            <a:endParaRPr lang="fa-IR" dirty="0">
              <a:solidFill>
                <a:srgbClr val="0000FF"/>
              </a:solidFill>
              <a:cs typeface="Zar Mazar" pitchFamily="2" charset="-78"/>
            </a:endParaRPr>
          </a:p>
          <a:p>
            <a:pPr algn="r" rtl="1">
              <a:lnSpc>
                <a:spcPct val="30000"/>
              </a:lnSpc>
              <a:buFont typeface="Wingdings" pitchFamily="2" charset="2"/>
              <a:buNone/>
            </a:pPr>
            <a:endParaRPr lang="fa-IR" dirty="0">
              <a:solidFill>
                <a:srgbClr val="0000FF"/>
              </a:solidFill>
              <a:cs typeface="Zar Mazar" pitchFamily="2" charset="-78"/>
            </a:endParaRPr>
          </a:p>
          <a:p>
            <a:pPr algn="r" rtl="1">
              <a:lnSpc>
                <a:spcPct val="30000"/>
              </a:lnSpc>
              <a:buFont typeface="Wingdings" pitchFamily="2" charset="2"/>
              <a:buNone/>
            </a:pPr>
            <a:endParaRPr lang="fa-IR" dirty="0">
              <a:solidFill>
                <a:srgbClr val="0000FF"/>
              </a:solidFill>
              <a:cs typeface="Zar Mazar" pitchFamily="2" charset="-78"/>
            </a:endParaRPr>
          </a:p>
          <a:p>
            <a:pPr algn="r" rtl="1">
              <a:lnSpc>
                <a:spcPct val="30000"/>
              </a:lnSpc>
              <a:buFont typeface="Wingdings" pitchFamily="2" charset="2"/>
              <a:buNone/>
            </a:pPr>
            <a:endParaRPr lang="fa-IR" dirty="0">
              <a:solidFill>
                <a:srgbClr val="0000FF"/>
              </a:solidFill>
              <a:cs typeface="Zar Mazar" pitchFamily="2" charset="-78"/>
            </a:endParaRPr>
          </a:p>
          <a:p>
            <a:pPr algn="r" rtl="1">
              <a:lnSpc>
                <a:spcPct val="30000"/>
              </a:lnSpc>
              <a:buFont typeface="Wingdings" pitchFamily="2" charset="2"/>
              <a:buNone/>
            </a:pPr>
            <a:endParaRPr lang="fa-IR" dirty="0">
              <a:solidFill>
                <a:srgbClr val="0000FF"/>
              </a:solidFill>
              <a:cs typeface="Zar Mazar" pitchFamily="2" charset="-78"/>
            </a:endParaRPr>
          </a:p>
          <a:p>
            <a:pPr algn="r" rtl="1">
              <a:lnSpc>
                <a:spcPct val="30000"/>
              </a:lnSpc>
              <a:buFont typeface="Wingdings" pitchFamily="2" charset="2"/>
              <a:buNone/>
            </a:pPr>
            <a:endParaRPr lang="fa-IR" dirty="0">
              <a:solidFill>
                <a:srgbClr val="0000FF"/>
              </a:solidFill>
              <a:cs typeface="Zar Mazar" pitchFamily="2" charset="-78"/>
            </a:endParaRPr>
          </a:p>
          <a:p>
            <a:pPr algn="r" rtl="1">
              <a:lnSpc>
                <a:spcPct val="30000"/>
              </a:lnSpc>
              <a:buFont typeface="Wingdings" pitchFamily="2" charset="2"/>
              <a:buNone/>
            </a:pPr>
            <a:endParaRPr lang="fa-IR" dirty="0">
              <a:solidFill>
                <a:srgbClr val="0000FF"/>
              </a:solidFill>
              <a:cs typeface="Zar Mazar" pitchFamily="2" charset="-78"/>
            </a:endParaRPr>
          </a:p>
          <a:p>
            <a:pPr algn="r" rtl="1">
              <a:lnSpc>
                <a:spcPct val="30000"/>
              </a:lnSpc>
              <a:buFont typeface="Wingdings" pitchFamily="2" charset="2"/>
              <a:buNone/>
            </a:pPr>
            <a:endParaRPr lang="fa-IR" dirty="0">
              <a:solidFill>
                <a:srgbClr val="0000FF"/>
              </a:solidFill>
              <a:cs typeface="Zar Mazar" pitchFamily="2" charset="-78"/>
            </a:endParaRPr>
          </a:p>
          <a:p>
            <a:pPr algn="r" rtl="1">
              <a:lnSpc>
                <a:spcPct val="30000"/>
              </a:lnSpc>
              <a:buFont typeface="Wingdings" pitchFamily="2" charset="2"/>
              <a:buNone/>
            </a:pPr>
            <a:endParaRPr lang="fa-IR" dirty="0">
              <a:solidFill>
                <a:srgbClr val="0000FF"/>
              </a:solidFill>
              <a:cs typeface="Zar Mazar" pitchFamily="2" charset="-78"/>
            </a:endParaRPr>
          </a:p>
          <a:p>
            <a:pPr algn="r" rtl="1">
              <a:lnSpc>
                <a:spcPct val="30000"/>
              </a:lnSpc>
              <a:buFont typeface="Wingdings" pitchFamily="2" charset="2"/>
              <a:buNone/>
            </a:pPr>
            <a:endParaRPr lang="fa-IR" dirty="0">
              <a:solidFill>
                <a:srgbClr val="0000FF"/>
              </a:solidFill>
              <a:cs typeface="Zar Mazar" pitchFamily="2" charset="-78"/>
            </a:endParaRPr>
          </a:p>
          <a:p>
            <a:pPr algn="r" rtl="1">
              <a:lnSpc>
                <a:spcPct val="30000"/>
              </a:lnSpc>
              <a:buFont typeface="Wingdings" pitchFamily="2" charset="2"/>
              <a:buNone/>
            </a:pPr>
            <a:endParaRPr lang="fa-IR" dirty="0">
              <a:solidFill>
                <a:srgbClr val="0000FF"/>
              </a:solidFill>
              <a:cs typeface="Zar Mazar" pitchFamily="2" charset="-78"/>
            </a:endParaRPr>
          </a:p>
        </p:txBody>
      </p:sp>
      <p:sp>
        <p:nvSpPr>
          <p:cNvPr id="109581" name="Text Box 13"/>
          <p:cNvSpPr txBox="1">
            <a:spLocks noChangeArrowheads="1"/>
          </p:cNvSpPr>
          <p:nvPr/>
        </p:nvSpPr>
        <p:spPr bwMode="auto">
          <a:xfrm>
            <a:off x="76200" y="1524000"/>
            <a:ext cx="8991600" cy="1154162"/>
          </a:xfrm>
          <a:prstGeom prst="rect">
            <a:avLst/>
          </a:prstGeom>
          <a:noFill/>
          <a:ln w="9525">
            <a:noFill/>
            <a:miter lim="800000"/>
            <a:headEnd/>
            <a:tailEnd/>
          </a:ln>
          <a:effectLst/>
        </p:spPr>
        <p:txBody>
          <a:bodyPr wrap="square">
            <a:spAutoFit/>
          </a:bodyPr>
          <a:lstStyle/>
          <a:p>
            <a:pPr algn="r" rtl="1">
              <a:lnSpc>
                <a:spcPct val="150000"/>
              </a:lnSpc>
              <a:spcBef>
                <a:spcPct val="50000"/>
              </a:spcBef>
            </a:pPr>
            <a:r>
              <a:rPr lang="fa-IR" dirty="0" smtClean="0">
                <a:solidFill>
                  <a:srgbClr val="000000"/>
                </a:solidFill>
                <a:cs typeface="B Nazanin" pitchFamily="2" charset="-78"/>
              </a:rPr>
              <a:t>عملکرد فرایند با استفاده از داده های وصفی معمولا براساس تعداد اقلام نامنطبق (معیوب) و یا تعداد نقص (عیب) سنجیده می شود.</a:t>
            </a:r>
            <a:endParaRPr lang="fa-IR" dirty="0">
              <a:solidFill>
                <a:srgbClr val="000000"/>
              </a:solidFill>
              <a:cs typeface="B Nazanin" pitchFamily="2" charset="-78"/>
            </a:endParaRPr>
          </a:p>
        </p:txBody>
      </p:sp>
      <p:sp>
        <p:nvSpPr>
          <p:cNvPr id="5"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6" name="Rectangle 5"/>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buFont typeface="Wingdings" pitchFamily="2" charset="2"/>
              <a:buNone/>
              <a:defRPr/>
            </a:pPr>
            <a:r>
              <a:rPr lang="fa-IR" sz="32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قابلیت فرآیند</a:t>
            </a:r>
          </a:p>
        </p:txBody>
      </p:sp>
      <p:sp>
        <p:nvSpPr>
          <p:cNvPr id="7" name="Rectangle 2"/>
          <p:cNvSpPr txBox="1">
            <a:spLocks noChangeArrowheads="1"/>
          </p:cNvSpPr>
          <p:nvPr/>
        </p:nvSpPr>
        <p:spPr bwMode="auto">
          <a:xfrm>
            <a:off x="381000" y="914400"/>
            <a:ext cx="83058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rtl="1" eaLnBrk="0" hangingPunct="0">
              <a:defRPr/>
            </a:pPr>
            <a:r>
              <a:rPr lang="fa-IR" b="1" u="sng" dirty="0" smtClean="0">
                <a:ln w="11430"/>
                <a:solidFill>
                  <a:srgbClr val="008000"/>
                </a:solidFill>
                <a:effectLst>
                  <a:outerShdw blurRad="50800" dist="39000" dir="5460000" algn="tl">
                    <a:srgbClr val="000000">
                      <a:alpha val="38000"/>
                    </a:srgbClr>
                  </a:outerShdw>
                </a:effectLst>
                <a:cs typeface="B Titr" pitchFamily="2" charset="-78"/>
              </a:rPr>
              <a:t>شاخص سنجش توانایی فرآیند  با داده های وصفی</a:t>
            </a:r>
          </a:p>
        </p:txBody>
      </p:sp>
      <p:sp>
        <p:nvSpPr>
          <p:cNvPr id="8" name="Text Box 13"/>
          <p:cNvSpPr txBox="1">
            <a:spLocks noChangeArrowheads="1"/>
          </p:cNvSpPr>
          <p:nvPr/>
        </p:nvSpPr>
        <p:spPr bwMode="auto">
          <a:xfrm>
            <a:off x="76200" y="2808238"/>
            <a:ext cx="8991600" cy="1107996"/>
          </a:xfrm>
          <a:prstGeom prst="rect">
            <a:avLst/>
          </a:prstGeom>
          <a:noFill/>
          <a:ln w="9525">
            <a:noFill/>
            <a:miter lim="800000"/>
            <a:headEnd/>
            <a:tailEnd/>
          </a:ln>
          <a:effectLst/>
        </p:spPr>
        <p:txBody>
          <a:bodyPr wrap="square">
            <a:spAutoFit/>
          </a:bodyPr>
          <a:lstStyle/>
          <a:p>
            <a:pPr algn="r" rtl="1">
              <a:lnSpc>
                <a:spcPct val="150000"/>
              </a:lnSpc>
              <a:spcBef>
                <a:spcPts val="600"/>
              </a:spcBef>
            </a:pPr>
            <a:r>
              <a:rPr lang="fa-IR" sz="2200" dirty="0" smtClean="0">
                <a:solidFill>
                  <a:srgbClr val="000000"/>
                </a:solidFill>
                <a:cs typeface="B Nazanin" pitchFamily="2" charset="-78"/>
              </a:rPr>
              <a:t>شاخص ارزیابی عملکرد فرایند با استفاده از اطلاعات اقلام نامنطبق:</a:t>
            </a:r>
          </a:p>
          <a:p>
            <a:pPr algn="ctr" rtl="1">
              <a:spcBef>
                <a:spcPct val="50000"/>
              </a:spcBef>
            </a:pPr>
            <a:r>
              <a:rPr lang="en-US" sz="2200" dirty="0" err="1" smtClean="0">
                <a:solidFill>
                  <a:srgbClr val="000000"/>
                </a:solidFill>
                <a:cs typeface="B Nazanin" pitchFamily="2" charset="-78"/>
              </a:rPr>
              <a:t>ppm</a:t>
            </a:r>
            <a:r>
              <a:rPr lang="fa-IR" sz="2200" dirty="0" smtClean="0">
                <a:solidFill>
                  <a:srgbClr val="000000"/>
                </a:solidFill>
                <a:cs typeface="B Nazanin" pitchFamily="2" charset="-78"/>
              </a:rPr>
              <a:t> : تعداد اقلام معیوب در یک میلیون محصول ارائه شده</a:t>
            </a:r>
            <a:endParaRPr lang="fa-IR" sz="2200" dirty="0">
              <a:solidFill>
                <a:srgbClr val="000000"/>
              </a:solidFill>
              <a:cs typeface="B Nazanin" pitchFamily="2" charset="-78"/>
            </a:endParaRPr>
          </a:p>
        </p:txBody>
      </p:sp>
      <p:sp>
        <p:nvSpPr>
          <p:cNvPr id="9" name="Text Box 13"/>
          <p:cNvSpPr txBox="1">
            <a:spLocks noChangeArrowheads="1"/>
          </p:cNvSpPr>
          <p:nvPr/>
        </p:nvSpPr>
        <p:spPr bwMode="auto">
          <a:xfrm>
            <a:off x="76200" y="4267200"/>
            <a:ext cx="8991600" cy="557845"/>
          </a:xfrm>
          <a:prstGeom prst="rect">
            <a:avLst/>
          </a:prstGeom>
          <a:noFill/>
          <a:ln w="9525">
            <a:noFill/>
            <a:miter lim="800000"/>
            <a:headEnd/>
            <a:tailEnd/>
          </a:ln>
          <a:effectLst/>
        </p:spPr>
        <p:txBody>
          <a:bodyPr wrap="square">
            <a:spAutoFit/>
          </a:bodyPr>
          <a:lstStyle/>
          <a:p>
            <a:pPr algn="r" rtl="1">
              <a:lnSpc>
                <a:spcPct val="150000"/>
              </a:lnSpc>
              <a:spcBef>
                <a:spcPct val="50000"/>
              </a:spcBef>
            </a:pPr>
            <a:r>
              <a:rPr lang="fa-IR" sz="2200" dirty="0" smtClean="0">
                <a:solidFill>
                  <a:srgbClr val="000000"/>
                </a:solidFill>
                <a:cs typeface="B Nazanin" pitchFamily="2" charset="-78"/>
              </a:rPr>
              <a:t>شاخص ارزیابی عملکرد فرایند با استفاده از اطلاعات تعداد نقص ها ( عیب ها):</a:t>
            </a:r>
          </a:p>
        </p:txBody>
      </p:sp>
      <p:sp>
        <p:nvSpPr>
          <p:cNvPr id="10" name="Line 21"/>
          <p:cNvSpPr>
            <a:spLocks noChangeShapeType="1"/>
          </p:cNvSpPr>
          <p:nvPr/>
        </p:nvSpPr>
        <p:spPr bwMode="auto">
          <a:xfrm>
            <a:off x="1552800" y="5410200"/>
            <a:ext cx="1800000" cy="0"/>
          </a:xfrm>
          <a:prstGeom prst="line">
            <a:avLst/>
          </a:prstGeom>
          <a:noFill/>
          <a:ln w="25400">
            <a:solidFill>
              <a:schemeClr val="tx1"/>
            </a:solidFill>
            <a:round/>
            <a:headEnd/>
            <a:tailEnd/>
          </a:ln>
          <a:effectLst/>
        </p:spPr>
        <p:txBody>
          <a:bodyPr wrap="none"/>
          <a:lstStyle/>
          <a:p>
            <a:endParaRPr lang="en-US"/>
          </a:p>
        </p:txBody>
      </p:sp>
      <p:sp>
        <p:nvSpPr>
          <p:cNvPr id="11" name="Text Box 22"/>
          <p:cNvSpPr txBox="1">
            <a:spLocks noChangeArrowheads="1"/>
          </p:cNvSpPr>
          <p:nvPr/>
        </p:nvSpPr>
        <p:spPr bwMode="auto">
          <a:xfrm>
            <a:off x="1540119" y="4953000"/>
            <a:ext cx="1656000" cy="400110"/>
          </a:xfrm>
          <a:prstGeom prst="rect">
            <a:avLst/>
          </a:prstGeom>
          <a:noFill/>
          <a:ln w="9525">
            <a:noFill/>
            <a:miter lim="800000"/>
            <a:headEnd/>
            <a:tailEnd/>
          </a:ln>
          <a:effectLst/>
        </p:spPr>
        <p:txBody>
          <a:bodyPr wrap="square">
            <a:spAutoFit/>
          </a:bodyPr>
          <a:lstStyle/>
          <a:p>
            <a:pPr algn="ctr" rtl="1">
              <a:spcBef>
                <a:spcPct val="50000"/>
              </a:spcBef>
            </a:pPr>
            <a:r>
              <a:rPr lang="fa-IR" sz="2000" dirty="0" smtClean="0">
                <a:solidFill>
                  <a:srgbClr val="000000"/>
                </a:solidFill>
                <a:cs typeface="B Nazanin" panose="00000400000000000000" pitchFamily="2" charset="-78"/>
              </a:rPr>
              <a:t>تعداد کل نقص ها</a:t>
            </a:r>
            <a:endParaRPr lang="en-US" sz="2000" dirty="0">
              <a:solidFill>
                <a:srgbClr val="000000"/>
              </a:solidFill>
              <a:cs typeface="B Nazanin" panose="00000400000000000000" pitchFamily="2" charset="-78"/>
            </a:endParaRPr>
          </a:p>
        </p:txBody>
      </p:sp>
      <p:sp>
        <p:nvSpPr>
          <p:cNvPr id="12" name="Text Box 23"/>
          <p:cNvSpPr txBox="1">
            <a:spLocks noChangeArrowheads="1"/>
          </p:cNvSpPr>
          <p:nvPr/>
        </p:nvSpPr>
        <p:spPr bwMode="auto">
          <a:xfrm>
            <a:off x="1463919" y="5395200"/>
            <a:ext cx="1800000" cy="400110"/>
          </a:xfrm>
          <a:prstGeom prst="rect">
            <a:avLst/>
          </a:prstGeom>
          <a:noFill/>
          <a:ln w="9525">
            <a:noFill/>
            <a:miter lim="800000"/>
            <a:headEnd/>
            <a:tailEnd/>
          </a:ln>
          <a:effectLst/>
        </p:spPr>
        <p:txBody>
          <a:bodyPr wrap="square">
            <a:spAutoFit/>
          </a:bodyPr>
          <a:lstStyle/>
          <a:p>
            <a:pPr algn="ctr" rtl="1">
              <a:spcBef>
                <a:spcPct val="50000"/>
              </a:spcBef>
            </a:pPr>
            <a:r>
              <a:rPr lang="fa-IR" sz="2000" dirty="0" smtClean="0">
                <a:solidFill>
                  <a:srgbClr val="000000"/>
                </a:solidFill>
                <a:cs typeface="B Nazanin" panose="00000400000000000000" pitchFamily="2" charset="-78"/>
              </a:rPr>
              <a:t>تعداد کل واحدها</a:t>
            </a:r>
            <a:endParaRPr lang="en-US" sz="2000" dirty="0">
              <a:solidFill>
                <a:srgbClr val="000000"/>
              </a:solidFill>
              <a:cs typeface="B Nazanin" panose="00000400000000000000" pitchFamily="2" charset="-78"/>
            </a:endParaRPr>
          </a:p>
        </p:txBody>
      </p:sp>
      <p:graphicFrame>
        <p:nvGraphicFramePr>
          <p:cNvPr id="13" name="Object 39"/>
          <p:cNvGraphicFramePr>
            <a:graphicFrameLocks noChangeAspect="1"/>
          </p:cNvGraphicFramePr>
          <p:nvPr/>
        </p:nvGraphicFramePr>
        <p:xfrm>
          <a:off x="304800" y="5205288"/>
          <a:ext cx="1219200" cy="367915"/>
        </p:xfrm>
        <a:graphic>
          <a:graphicData uri="http://schemas.openxmlformats.org/presentationml/2006/ole">
            <mc:AlternateContent xmlns:mc="http://schemas.openxmlformats.org/markup-compatibility/2006">
              <mc:Choice xmlns:v="urn:schemas-microsoft-com:vml" Requires="v">
                <p:oleObj spid="_x0000_s259114" name="Equation" r:id="rId3" imgW="507960" imgH="177480" progId="Equation.3">
                  <p:embed/>
                </p:oleObj>
              </mc:Choice>
              <mc:Fallback>
                <p:oleObj name="Equation" r:id="rId3" imgW="507960" imgH="17748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5205288"/>
                        <a:ext cx="1219200" cy="36791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Text Box 22"/>
          <p:cNvSpPr txBox="1">
            <a:spLocks noChangeArrowheads="1"/>
          </p:cNvSpPr>
          <p:nvPr/>
        </p:nvSpPr>
        <p:spPr bwMode="auto">
          <a:xfrm>
            <a:off x="5442438" y="4953000"/>
            <a:ext cx="2033954" cy="400110"/>
          </a:xfrm>
          <a:prstGeom prst="rect">
            <a:avLst/>
          </a:prstGeom>
          <a:noFill/>
          <a:ln w="9525">
            <a:noFill/>
            <a:miter lim="800000"/>
            <a:headEnd/>
            <a:tailEnd/>
          </a:ln>
          <a:effectLst/>
        </p:spPr>
        <p:txBody>
          <a:bodyPr wrap="square">
            <a:spAutoFit/>
          </a:bodyPr>
          <a:lstStyle/>
          <a:p>
            <a:pPr algn="ctr" rtl="1">
              <a:spcBef>
                <a:spcPct val="50000"/>
              </a:spcBef>
            </a:pPr>
            <a:r>
              <a:rPr lang="fa-IR" sz="2000" dirty="0" smtClean="0">
                <a:solidFill>
                  <a:srgbClr val="000000"/>
                </a:solidFill>
                <a:cs typeface="B Nazanin" panose="00000400000000000000" pitchFamily="2" charset="-78"/>
              </a:rPr>
              <a:t>تعداد کل نقص ها</a:t>
            </a:r>
            <a:endParaRPr lang="en-US" sz="2000" dirty="0">
              <a:solidFill>
                <a:srgbClr val="000000"/>
              </a:solidFill>
              <a:cs typeface="B Nazanin" panose="00000400000000000000" pitchFamily="2" charset="-78"/>
            </a:endParaRPr>
          </a:p>
        </p:txBody>
      </p:sp>
      <p:sp>
        <p:nvSpPr>
          <p:cNvPr id="15" name="Text Box 23"/>
          <p:cNvSpPr txBox="1">
            <a:spLocks noChangeArrowheads="1"/>
          </p:cNvSpPr>
          <p:nvPr/>
        </p:nvSpPr>
        <p:spPr bwMode="auto">
          <a:xfrm>
            <a:off x="5366238" y="5334000"/>
            <a:ext cx="2376000" cy="688256"/>
          </a:xfrm>
          <a:prstGeom prst="rect">
            <a:avLst/>
          </a:prstGeom>
          <a:noFill/>
          <a:ln w="9525">
            <a:noFill/>
            <a:miter lim="800000"/>
            <a:headEnd/>
            <a:tailEnd/>
          </a:ln>
          <a:effectLst/>
        </p:spPr>
        <p:txBody>
          <a:bodyPr wrap="square" lIns="0" tIns="36000" rIns="0" bIns="36000">
            <a:spAutoFit/>
          </a:bodyPr>
          <a:lstStyle/>
          <a:p>
            <a:pPr algn="ctr" rtl="1">
              <a:spcBef>
                <a:spcPct val="50000"/>
              </a:spcBef>
            </a:pPr>
            <a:r>
              <a:rPr lang="fa-IR" sz="2000" dirty="0" smtClean="0">
                <a:solidFill>
                  <a:srgbClr val="000000"/>
                </a:solidFill>
                <a:cs typeface="B Nazanin" panose="00000400000000000000" pitchFamily="2" charset="-78"/>
              </a:rPr>
              <a:t>تعداد فرصت ها * تعداد واحدها</a:t>
            </a:r>
            <a:endParaRPr lang="en-US" sz="2000" dirty="0">
              <a:solidFill>
                <a:srgbClr val="000000"/>
              </a:solidFill>
              <a:cs typeface="B Nazanin" panose="00000400000000000000" pitchFamily="2" charset="-78"/>
            </a:endParaRPr>
          </a:p>
        </p:txBody>
      </p:sp>
      <p:graphicFrame>
        <p:nvGraphicFramePr>
          <p:cNvPr id="16" name="Object 39"/>
          <p:cNvGraphicFramePr>
            <a:graphicFrameLocks noChangeAspect="1"/>
          </p:cNvGraphicFramePr>
          <p:nvPr/>
        </p:nvGraphicFramePr>
        <p:xfrm>
          <a:off x="4207119" y="5205288"/>
          <a:ext cx="1219200" cy="367915"/>
        </p:xfrm>
        <a:graphic>
          <a:graphicData uri="http://schemas.openxmlformats.org/presentationml/2006/ole">
            <mc:AlternateContent xmlns:mc="http://schemas.openxmlformats.org/markup-compatibility/2006">
              <mc:Choice xmlns:v="urn:schemas-microsoft-com:vml" Requires="v">
                <p:oleObj spid="_x0000_s259115" name="Equation" r:id="rId5" imgW="507960" imgH="177480" progId="Equation.3">
                  <p:embed/>
                </p:oleObj>
              </mc:Choice>
              <mc:Fallback>
                <p:oleObj name="Equation" r:id="rId5" imgW="507960" imgH="17748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07119" y="5205288"/>
                        <a:ext cx="1219200" cy="36791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Line 21"/>
          <p:cNvSpPr>
            <a:spLocks noChangeShapeType="1"/>
          </p:cNvSpPr>
          <p:nvPr/>
        </p:nvSpPr>
        <p:spPr bwMode="auto">
          <a:xfrm>
            <a:off x="5743800" y="5410200"/>
            <a:ext cx="1800000" cy="0"/>
          </a:xfrm>
          <a:prstGeom prst="line">
            <a:avLst/>
          </a:prstGeom>
          <a:noFill/>
          <a:ln w="25400">
            <a:solidFill>
              <a:schemeClr val="tx1"/>
            </a:solidFill>
            <a:round/>
            <a:headEnd/>
            <a:tailEnd/>
          </a:ln>
          <a:effectLst/>
        </p:spPr>
        <p:txBody>
          <a:bodyPr wrap="none"/>
          <a:lstStyle/>
          <a:p>
            <a:endParaRPr lang="en-US"/>
          </a:p>
        </p:txBody>
      </p:sp>
    </p:spTree>
  </p:cSld>
  <p:clrMapOvr>
    <a:masterClrMapping/>
  </p:clrMapOvr>
  <p:transition spd="slow">
    <p:comb dir="vert"/>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0640" name="Group 240"/>
          <p:cNvGraphicFramePr>
            <a:graphicFrameLocks noGrp="1"/>
          </p:cNvGraphicFramePr>
          <p:nvPr>
            <p:ph type="tbl" idx="4294967295"/>
          </p:nvPr>
        </p:nvGraphicFramePr>
        <p:xfrm>
          <a:off x="685800" y="1752600"/>
          <a:ext cx="8018584" cy="4389120"/>
        </p:xfrm>
        <a:graphic>
          <a:graphicData uri="http://schemas.openxmlformats.org/drawingml/2006/table">
            <a:tbl>
              <a:tblPr/>
              <a:tblGrid>
                <a:gridCol w="1723292">
                  <a:extLst>
                    <a:ext uri="{9D8B030D-6E8A-4147-A177-3AD203B41FA5}">
                      <a16:colId xmlns:a16="http://schemas.microsoft.com/office/drawing/2014/main" xmlns="" val="20000"/>
                    </a:ext>
                  </a:extLst>
                </a:gridCol>
                <a:gridCol w="1951892">
                  <a:extLst>
                    <a:ext uri="{9D8B030D-6E8A-4147-A177-3AD203B41FA5}">
                      <a16:colId xmlns:a16="http://schemas.microsoft.com/office/drawing/2014/main" xmlns="" val="20001"/>
                    </a:ext>
                  </a:extLst>
                </a:gridCol>
                <a:gridCol w="2039816">
                  <a:extLst>
                    <a:ext uri="{9D8B030D-6E8A-4147-A177-3AD203B41FA5}">
                      <a16:colId xmlns:a16="http://schemas.microsoft.com/office/drawing/2014/main" xmlns="" val="20002"/>
                    </a:ext>
                  </a:extLst>
                </a:gridCol>
                <a:gridCol w="2303584">
                  <a:extLst>
                    <a:ext uri="{9D8B030D-6E8A-4147-A177-3AD203B41FA5}">
                      <a16:colId xmlns:a16="http://schemas.microsoft.com/office/drawing/2014/main" xmlns="" val="20003"/>
                    </a:ext>
                  </a:extLst>
                </a:gridCol>
              </a:tblGrid>
              <a:tr h="720725">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400" b="1" i="0" u="none" strike="noStrike" cap="none" normalizeH="0" baseline="0" dirty="0" smtClean="0">
                          <a:ln>
                            <a:noFill/>
                          </a:ln>
                          <a:solidFill>
                            <a:schemeClr val="tx1"/>
                          </a:solidFill>
                          <a:effectLst/>
                          <a:latin typeface="Arial" charset="0"/>
                          <a:cs typeface="B Nazanin" pitchFamily="2" charset="-78"/>
                        </a:rPr>
                        <a:t>C</a:t>
                      </a:r>
                      <a:r>
                        <a:rPr kumimoji="0" lang="en-US" sz="2400" b="1" i="0" u="none" strike="noStrike" cap="none" normalizeH="0" baseline="-25000" dirty="0" smtClean="0">
                          <a:ln>
                            <a:noFill/>
                          </a:ln>
                          <a:solidFill>
                            <a:schemeClr val="tx1"/>
                          </a:solidFill>
                          <a:effectLst/>
                          <a:latin typeface="Arial" charset="0"/>
                          <a:cs typeface="B Nazanin" pitchFamily="2" charset="-78"/>
                        </a:rPr>
                        <a:t>PK</a:t>
                      </a:r>
                    </a:p>
                  </a:txBody>
                  <a:tcPr marL="84406" marR="84406" anchor="ctr" anchorCtr="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fa-IR" sz="2400" b="0" i="0" u="none" strike="noStrike" cap="none" normalizeH="0" baseline="0" smtClean="0">
                          <a:ln>
                            <a:noFill/>
                          </a:ln>
                          <a:solidFill>
                            <a:schemeClr val="tx1"/>
                          </a:solidFill>
                          <a:effectLst/>
                          <a:latin typeface="Arial" charset="0"/>
                          <a:cs typeface="B Nazanin" pitchFamily="2" charset="-78"/>
                        </a:rPr>
                        <a:t>ميزان ضايعات (</a:t>
                      </a:r>
                      <a:r>
                        <a:rPr kumimoji="0" lang="en-US" sz="2400" b="1" i="0" u="none" strike="noStrike" cap="none" normalizeH="0" baseline="0" smtClean="0">
                          <a:ln>
                            <a:noFill/>
                          </a:ln>
                          <a:solidFill>
                            <a:schemeClr val="tx1"/>
                          </a:solidFill>
                          <a:effectLst/>
                          <a:latin typeface="Arial" charset="0"/>
                          <a:cs typeface="B Nazanin" pitchFamily="2" charset="-78"/>
                        </a:rPr>
                        <a:t>PPM</a:t>
                      </a:r>
                      <a:r>
                        <a:rPr kumimoji="0" lang="fa-IR" sz="2400" b="0" i="0" u="none" strike="noStrike" cap="none" normalizeH="0" baseline="0" smtClean="0">
                          <a:ln>
                            <a:noFill/>
                          </a:ln>
                          <a:solidFill>
                            <a:schemeClr val="tx1"/>
                          </a:solidFill>
                          <a:effectLst/>
                          <a:latin typeface="Arial" charset="0"/>
                          <a:cs typeface="B Nazanin" pitchFamily="2" charset="-78"/>
                        </a:rPr>
                        <a:t>)</a:t>
                      </a:r>
                      <a:endParaRPr kumimoji="0" lang="en-US" sz="2400" b="0" i="0" u="none" strike="noStrike" cap="none" normalizeH="0" baseline="0" smtClean="0">
                        <a:ln>
                          <a:noFill/>
                        </a:ln>
                        <a:solidFill>
                          <a:schemeClr val="tx1"/>
                        </a:solidFill>
                        <a:effectLst/>
                        <a:latin typeface="Arial" charset="0"/>
                        <a:cs typeface="B Nazanin" pitchFamily="2" charset="-78"/>
                      </a:endParaRP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400" b="1" i="0" u="none" strike="noStrike" cap="none" normalizeH="0" baseline="0" dirty="0" smtClean="0">
                          <a:ln>
                            <a:noFill/>
                          </a:ln>
                          <a:solidFill>
                            <a:schemeClr val="tx1"/>
                          </a:solidFill>
                          <a:effectLst/>
                          <a:latin typeface="Arial" charset="0"/>
                          <a:cs typeface="B Nazanin" pitchFamily="2" charset="-78"/>
                        </a:rPr>
                        <a:t>C</a:t>
                      </a:r>
                      <a:r>
                        <a:rPr kumimoji="0" lang="en-US" sz="2400" b="1" i="0" u="none" strike="noStrike" cap="none" normalizeH="0" baseline="-25000" dirty="0" smtClean="0">
                          <a:ln>
                            <a:noFill/>
                          </a:ln>
                          <a:solidFill>
                            <a:schemeClr val="tx1"/>
                          </a:solidFill>
                          <a:effectLst/>
                          <a:latin typeface="Arial" charset="0"/>
                          <a:cs typeface="B Nazanin" pitchFamily="2" charset="-78"/>
                        </a:rPr>
                        <a:t>PK</a:t>
                      </a:r>
                      <a:endParaRPr kumimoji="0" lang="en-US" sz="2400" b="1" i="0" u="none" strike="noStrike" cap="none" normalizeH="0" baseline="0" dirty="0" smtClean="0">
                        <a:ln>
                          <a:noFill/>
                        </a:ln>
                        <a:solidFill>
                          <a:schemeClr val="tx1"/>
                        </a:solidFill>
                        <a:effectLst/>
                        <a:latin typeface="Arial" charset="0"/>
                        <a:cs typeface="B Nazanin" pitchFamily="2" charset="-78"/>
                      </a:endParaRP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fa-IR" sz="2400" b="0" i="0" u="none" strike="noStrike" cap="none" normalizeH="0" baseline="0" smtClean="0">
                          <a:ln>
                            <a:noFill/>
                          </a:ln>
                          <a:solidFill>
                            <a:schemeClr val="tx1"/>
                          </a:solidFill>
                          <a:effectLst/>
                          <a:latin typeface="Arial" charset="0"/>
                          <a:cs typeface="B Nazanin" pitchFamily="2" charset="-78"/>
                        </a:rPr>
                        <a:t>ميزان ضايعات (</a:t>
                      </a:r>
                      <a:r>
                        <a:rPr kumimoji="0" lang="en-US" sz="2400" b="1" i="0" u="none" strike="noStrike" cap="none" normalizeH="0" baseline="0" smtClean="0">
                          <a:ln>
                            <a:noFill/>
                          </a:ln>
                          <a:solidFill>
                            <a:schemeClr val="tx1"/>
                          </a:solidFill>
                          <a:effectLst/>
                          <a:latin typeface="Arial" charset="0"/>
                          <a:cs typeface="B Nazanin" pitchFamily="2" charset="-78"/>
                        </a:rPr>
                        <a:t>PPM</a:t>
                      </a:r>
                      <a:r>
                        <a:rPr kumimoji="0" lang="fa-IR" sz="2400" b="0" i="0" u="none" strike="noStrike" cap="none" normalizeH="0" baseline="0" smtClean="0">
                          <a:ln>
                            <a:noFill/>
                          </a:ln>
                          <a:solidFill>
                            <a:schemeClr val="tx1"/>
                          </a:solidFill>
                          <a:effectLst/>
                          <a:latin typeface="Arial" charset="0"/>
                          <a:cs typeface="B Nazanin" pitchFamily="2" charset="-78"/>
                        </a:rPr>
                        <a:t>)</a:t>
                      </a:r>
                      <a:endParaRPr kumimoji="0" lang="en-US" sz="2400" b="0" i="0" u="none" strike="noStrike" cap="none" normalizeH="0" baseline="0" smtClean="0">
                        <a:ln>
                          <a:noFill/>
                        </a:ln>
                        <a:solidFill>
                          <a:schemeClr val="tx1"/>
                        </a:solidFill>
                        <a:effectLst/>
                        <a:latin typeface="Arial" charset="0"/>
                        <a:cs typeface="B Nazanin" pitchFamily="2" charset="-78"/>
                      </a:endParaRPr>
                    </a:p>
                  </a:txBody>
                  <a:tcPr marL="84406" marR="84406" anchor="ctr" anchorCtr="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74650">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0.5</a:t>
                      </a:r>
                    </a:p>
                  </a:txBody>
                  <a:tcPr marL="84406" marR="84406" anchor="ctr" anchorCtr="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620133</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1.33</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64</a:t>
                      </a:r>
                    </a:p>
                  </a:txBody>
                  <a:tcPr marL="84406" marR="84406" anchor="ctr" anchorCtr="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74650">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0.6</a:t>
                      </a:r>
                    </a:p>
                  </a:txBody>
                  <a:tcPr marL="84406" marR="84406" anchor="ctr" anchorCtr="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86071</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1.4</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26</a:t>
                      </a:r>
                    </a:p>
                  </a:txBody>
                  <a:tcPr marL="84406" marR="84406" anchor="ctr" anchorCtr="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73063">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0.7</a:t>
                      </a:r>
                    </a:p>
                  </a:txBody>
                  <a:tcPr marL="84406" marR="84406" anchor="ctr" anchorCtr="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73035</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1.5</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7</a:t>
                      </a:r>
                    </a:p>
                  </a:txBody>
                  <a:tcPr marL="84406" marR="84406" anchor="ctr" anchorCtr="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74650">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0.8</a:t>
                      </a:r>
                    </a:p>
                  </a:txBody>
                  <a:tcPr marL="84406" marR="84406" anchor="ctr" anchorCtr="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39616</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1.6</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2</a:t>
                      </a:r>
                    </a:p>
                  </a:txBody>
                  <a:tcPr marL="84406" marR="84406" anchor="ctr" anchorCtr="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74650">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0.9</a:t>
                      </a:r>
                    </a:p>
                  </a:txBody>
                  <a:tcPr marL="84406" marR="84406" anchor="ctr" anchorCtr="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9346</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1.7</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0.34</a:t>
                      </a:r>
                    </a:p>
                  </a:txBody>
                  <a:tcPr marL="84406" marR="84406" anchor="ctr" anchorCtr="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74650">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1</a:t>
                      </a:r>
                    </a:p>
                  </a:txBody>
                  <a:tcPr marL="84406" marR="84406" anchor="ctr" anchorCtr="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7002</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1.8</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0.06</a:t>
                      </a:r>
                    </a:p>
                  </a:txBody>
                  <a:tcPr marL="84406" marR="84406" anchor="ctr" anchorCtr="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74650">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1.1</a:t>
                      </a:r>
                    </a:p>
                  </a:txBody>
                  <a:tcPr marL="84406" marR="84406" anchor="ctr" anchorCtr="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966</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1.9</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0.012</a:t>
                      </a:r>
                    </a:p>
                  </a:txBody>
                  <a:tcPr marL="84406" marR="84406" anchor="ctr" anchorCtr="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374650">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1.2</a:t>
                      </a:r>
                    </a:p>
                  </a:txBody>
                  <a:tcPr marL="84406" marR="84406" anchor="ctr" anchorCtr="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318</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2</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0.002</a:t>
                      </a:r>
                    </a:p>
                  </a:txBody>
                  <a:tcPr marL="84406" marR="84406" anchor="ctr" anchorCtr="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374650">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1.3</a:t>
                      </a:r>
                    </a:p>
                  </a:txBody>
                  <a:tcPr marL="84406" marR="84406" anchor="ctr" anchorCtr="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B Nazanin" pitchFamily="2" charset="-78"/>
                        </a:rPr>
                        <a:t>96</a:t>
                      </a: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2000" b="1" i="0" u="none" strike="noStrike" cap="none" normalizeH="0" baseline="0" smtClean="0">
                        <a:ln>
                          <a:noFill/>
                        </a:ln>
                        <a:solidFill>
                          <a:schemeClr val="tx1"/>
                        </a:solidFill>
                        <a:effectLst/>
                        <a:latin typeface="Arial" charset="0"/>
                        <a:cs typeface="B Nazanin" pitchFamily="2" charset="-78"/>
                      </a:endParaRPr>
                    </a:p>
                  </a:txBody>
                  <a:tcPr marL="84406" marR="84406" anchor="ctr" anchorCtr="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2000" b="1" i="0" u="none" strike="noStrike" cap="none" normalizeH="0" baseline="0" dirty="0" smtClean="0">
                        <a:ln>
                          <a:noFill/>
                        </a:ln>
                        <a:solidFill>
                          <a:schemeClr val="tx1"/>
                        </a:solidFill>
                        <a:effectLst/>
                        <a:latin typeface="Arial" charset="0"/>
                        <a:cs typeface="B Nazanin" pitchFamily="2" charset="-78"/>
                      </a:endParaRPr>
                    </a:p>
                  </a:txBody>
                  <a:tcPr marL="84406" marR="84406" anchor="ctr" anchorCtr="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bl>
          </a:graphicData>
        </a:graphic>
      </p:graphicFrame>
      <p:sp>
        <p:nvSpPr>
          <p:cNvPr id="4" name="Line 5"/>
          <p:cNvSpPr>
            <a:spLocks noChangeShapeType="1"/>
          </p:cNvSpPr>
          <p:nvPr/>
        </p:nvSpPr>
        <p:spPr bwMode="auto">
          <a:xfrm flipH="1">
            <a:off x="0" y="838200"/>
            <a:ext cx="9144000" cy="0"/>
          </a:xfrm>
          <a:prstGeom prst="line">
            <a:avLst/>
          </a:prstGeom>
          <a:noFill/>
          <a:ln w="101600" cmpd="thickThin">
            <a:solidFill>
              <a:srgbClr val="800000"/>
            </a:solidFill>
            <a:round/>
            <a:headEnd/>
            <a:tailEnd/>
          </a:ln>
        </p:spPr>
        <p:txBody>
          <a:bodyPr/>
          <a:lstStyle/>
          <a:p>
            <a:endParaRPr lang="en-US"/>
          </a:p>
        </p:txBody>
      </p:sp>
      <p:sp>
        <p:nvSpPr>
          <p:cNvPr id="5" name="Rectangle 4"/>
          <p:cNvSpPr>
            <a:spLocks noChangeArrowheads="1"/>
          </p:cNvSpPr>
          <p:nvPr/>
        </p:nvSpPr>
        <p:spPr bwMode="auto">
          <a:xfrm>
            <a:off x="228600" y="76200"/>
            <a:ext cx="8763000" cy="606425"/>
          </a:xfrm>
          <a:prstGeom prst="rect">
            <a:avLst/>
          </a:prstGeom>
          <a:noFill/>
          <a:ln w="9525">
            <a:noFill/>
            <a:miter lim="800000"/>
            <a:headEnd/>
            <a:tailEnd/>
          </a:ln>
        </p:spPr>
        <p:txBody>
          <a:bodyPr anchor="ctr"/>
          <a:lstStyle/>
          <a:p>
            <a:pPr algn="ctr" rtl="1">
              <a:buFont typeface="Wingdings" pitchFamily="2" charset="2"/>
              <a:buNone/>
              <a:defRPr/>
            </a:pPr>
            <a:r>
              <a:rPr lang="fa-IR" sz="4000" b="1" dirty="0">
                <a:ln w="11430"/>
                <a:solidFill>
                  <a:srgbClr val="008000"/>
                </a:solidFill>
                <a:effectLst>
                  <a:outerShdw blurRad="50800" dist="39000" dir="5460000" algn="tl">
                    <a:srgbClr val="000000">
                      <a:alpha val="38000"/>
                    </a:srgbClr>
                  </a:outerShdw>
                </a:effectLst>
                <a:cs typeface="B Titr" pitchFamily="2" charset="-78"/>
              </a:rPr>
              <a:t>فصل </a:t>
            </a:r>
            <a:r>
              <a:rPr lang="fa-IR" sz="4000" b="1" dirty="0" smtClean="0">
                <a:ln w="11430"/>
                <a:solidFill>
                  <a:srgbClr val="008000"/>
                </a:solidFill>
                <a:effectLst>
                  <a:outerShdw blurRad="50800" dist="39000" dir="5460000" algn="tl">
                    <a:srgbClr val="000000">
                      <a:alpha val="38000"/>
                    </a:srgbClr>
                  </a:outerShdw>
                </a:effectLst>
                <a:cs typeface="B Titr" pitchFamily="2" charset="-78"/>
              </a:rPr>
              <a:t>نهم: </a:t>
            </a:r>
            <a:r>
              <a:rPr lang="fa-IR" sz="32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قابلیت فرآیند</a:t>
            </a:r>
          </a:p>
        </p:txBody>
      </p:sp>
      <p:sp>
        <p:nvSpPr>
          <p:cNvPr id="6" name="Rectangle 2"/>
          <p:cNvSpPr txBox="1">
            <a:spLocks noChangeArrowheads="1"/>
          </p:cNvSpPr>
          <p:nvPr/>
        </p:nvSpPr>
        <p:spPr bwMode="auto">
          <a:xfrm>
            <a:off x="381000" y="914400"/>
            <a:ext cx="83058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rtl="1" eaLnBrk="0" hangingPunct="0">
              <a:defRPr/>
            </a:pPr>
            <a:r>
              <a:rPr lang="fa-IR" sz="2800" b="1" u="sng" dirty="0" smtClean="0">
                <a:ln w="11430"/>
                <a:solidFill>
                  <a:srgbClr val="008000"/>
                </a:solidFill>
                <a:effectLst>
                  <a:outerShdw blurRad="50800" dist="39000" dir="5460000" algn="tl">
                    <a:srgbClr val="000000">
                      <a:alpha val="38000"/>
                    </a:srgbClr>
                  </a:outerShdw>
                </a:effectLst>
                <a:cs typeface="B Titr" pitchFamily="2" charset="-78"/>
              </a:rPr>
              <a:t>جدول مقایسه شاخص قابلیت فرآیند و میزان ضاعیات</a:t>
            </a:r>
          </a:p>
        </p:txBody>
      </p:sp>
    </p:spTree>
  </p:cSld>
  <p:clrMapOvr>
    <a:masterClrMapping/>
  </p:clrMapOvr>
  <p:transition spd="slow">
    <p:comb dir="vert"/>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AutoShape 2"/>
          <p:cNvSpPr>
            <a:spLocks noChangeArrowheads="1"/>
          </p:cNvSpPr>
          <p:nvPr/>
        </p:nvSpPr>
        <p:spPr bwMode="auto">
          <a:xfrm>
            <a:off x="228600" y="2387600"/>
            <a:ext cx="8763000" cy="2336800"/>
          </a:xfrm>
          <a:prstGeom prst="foldedCorner">
            <a:avLst>
              <a:gd name="adj" fmla="val 12500"/>
            </a:avLst>
          </a:prstGeom>
          <a:ln>
            <a:headEnd/>
            <a:tailEnd/>
          </a:ln>
        </p:spPr>
        <p:style>
          <a:lnRef idx="0">
            <a:schemeClr val="accent3"/>
          </a:lnRef>
          <a:fillRef idx="3">
            <a:schemeClr val="accent3"/>
          </a:fillRef>
          <a:effectRef idx="3">
            <a:schemeClr val="accent3"/>
          </a:effectRef>
          <a:fontRef idx="minor">
            <a:schemeClr val="lt1"/>
          </a:fontRef>
        </p:style>
        <p:txBody>
          <a:bodyPr wrap="square" anchor="ctr"/>
          <a:lstStyle/>
          <a:p>
            <a:pPr lvl="1" algn="ctr" rtl="1">
              <a:lnSpc>
                <a:spcPct val="200000"/>
              </a:lnSpc>
              <a:buBlip>
                <a:blip r:embed="rId2"/>
              </a:buBlip>
            </a:pPr>
            <a:r>
              <a:rPr lang="fa-IR" sz="4400" b="1" dirty="0" smtClean="0">
                <a:solidFill>
                  <a:srgbClr val="009900"/>
                </a:solidFill>
                <a:cs typeface="B Titr" pitchFamily="2" charset="-78"/>
              </a:rPr>
              <a:t>   طرح های نمونه گیری</a:t>
            </a:r>
          </a:p>
          <a:p>
            <a:pPr lvl="1" algn="ctr" rtl="1">
              <a:lnSpc>
                <a:spcPct val="200000"/>
              </a:lnSpc>
            </a:pPr>
            <a:r>
              <a:rPr lang="fa-IR" sz="3200" b="1" dirty="0" smtClean="0">
                <a:solidFill>
                  <a:srgbClr val="009900"/>
                </a:solidFill>
                <a:cs typeface="B Titr" pitchFamily="2" charset="-78"/>
              </a:rPr>
              <a:t>جهت رد یا پذیرش انباشته</a:t>
            </a:r>
            <a:endParaRPr lang="fa-IR" sz="3200" b="1" dirty="0" smtClean="0">
              <a:solidFill>
                <a:srgbClr val="009900"/>
              </a:solidFill>
              <a:latin typeface="Times New Roman" pitchFamily="18" charset="0"/>
              <a:cs typeface="Times New Roman" pitchFamily="18" charset="0"/>
            </a:endParaRPr>
          </a:p>
        </p:txBody>
      </p:sp>
    </p:spTree>
  </p:cSld>
  <p:clrMapOvr>
    <a:masterClrMapping/>
  </p:clrMapOvr>
  <p:transition spd="slow">
    <p:comb dir="vert"/>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7" name="Rectangle 3"/>
          <p:cNvSpPr>
            <a:spLocks noChangeArrowheads="1"/>
          </p:cNvSpPr>
          <p:nvPr/>
        </p:nvSpPr>
        <p:spPr bwMode="auto">
          <a:xfrm>
            <a:off x="152400" y="914400"/>
            <a:ext cx="8915400" cy="2308324"/>
          </a:xfrm>
          <a:prstGeom prst="rect">
            <a:avLst/>
          </a:prstGeom>
          <a:noFill/>
          <a:ln w="9525">
            <a:noFill/>
            <a:miter lim="800000"/>
            <a:headEnd/>
            <a:tailEnd/>
          </a:ln>
        </p:spPr>
        <p:txBody>
          <a:bodyPr wrap="square">
            <a:spAutoFit/>
          </a:bodyPr>
          <a:lstStyle/>
          <a:p>
            <a:pPr algn="just" rtl="1">
              <a:lnSpc>
                <a:spcPct val="150000"/>
              </a:lnSpc>
            </a:pPr>
            <a:r>
              <a:rPr lang="fa-IR" b="1" dirty="0" smtClean="0">
                <a:solidFill>
                  <a:srgbClr val="FF0000"/>
                </a:solidFill>
                <a:latin typeface="Verdana" pitchFamily="34" charset="0"/>
                <a:cs typeface="B Nazanin" pitchFamily="2" charset="-78"/>
              </a:rPr>
              <a:t>طرح های رد و پذیرش : </a:t>
            </a:r>
            <a:r>
              <a:rPr lang="fa-IR" dirty="0" smtClean="0">
                <a:latin typeface="Verdana" pitchFamily="34" charset="0"/>
                <a:cs typeface="B Nazanin" pitchFamily="2" charset="-78"/>
              </a:rPr>
              <a:t>این طرح ها برای کنترل مواد و قطعات ورودی و همچنین محصول نهایی مورد استفاده قرار می گیرد. در این حوزه دو نوع بازرسی بکار برده می شود:</a:t>
            </a:r>
          </a:p>
          <a:p>
            <a:pPr algn="just" rtl="1">
              <a:lnSpc>
                <a:spcPct val="150000"/>
              </a:lnSpc>
              <a:buFont typeface="Wingdings" pitchFamily="2" charset="2"/>
              <a:buChar char="v"/>
            </a:pPr>
            <a:r>
              <a:rPr lang="fa-IR" dirty="0" smtClean="0">
                <a:latin typeface="Verdana" pitchFamily="34" charset="0"/>
                <a:cs typeface="B Nazanin" pitchFamily="2" charset="-78"/>
              </a:rPr>
              <a:t>بازرسی 100%</a:t>
            </a:r>
          </a:p>
          <a:p>
            <a:pPr algn="just" rtl="1">
              <a:lnSpc>
                <a:spcPct val="150000"/>
              </a:lnSpc>
              <a:buFont typeface="Wingdings" pitchFamily="2" charset="2"/>
              <a:buChar char="v"/>
            </a:pPr>
            <a:r>
              <a:rPr lang="fa-IR" dirty="0" smtClean="0">
                <a:latin typeface="Verdana" pitchFamily="34" charset="0"/>
                <a:cs typeface="B Nazanin" pitchFamily="2" charset="-78"/>
              </a:rPr>
              <a:t>بازرسی بصورت نمونه گیری</a:t>
            </a:r>
            <a:endParaRPr lang="fa-IR" dirty="0">
              <a:latin typeface="Verdana" pitchFamily="34" charset="0"/>
              <a:cs typeface="B Nazanin" pitchFamily="2" charset="-78"/>
            </a:endParaRPr>
          </a:p>
        </p:txBody>
      </p:sp>
      <p:sp>
        <p:nvSpPr>
          <p:cNvPr id="1024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4400" b="1" dirty="0" smtClean="0">
                <a:ln w="11430"/>
                <a:solidFill>
                  <a:srgbClr val="008000"/>
                </a:solidFill>
                <a:effectLst>
                  <a:outerShdw blurRad="50800" dist="39000" dir="5460000" algn="tl">
                    <a:srgbClr val="000000">
                      <a:alpha val="38000"/>
                    </a:srgbClr>
                  </a:outerShdw>
                </a:effectLst>
                <a:cs typeface="B Titr" pitchFamily="2" charset="-78"/>
              </a:rPr>
              <a:t>مقدمه: </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طرح های رد و پذیرش</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5" name="Rectangle 4"/>
          <p:cNvSpPr/>
          <p:nvPr/>
        </p:nvSpPr>
        <p:spPr>
          <a:xfrm>
            <a:off x="3048000" y="3657600"/>
            <a:ext cx="1981200" cy="1219200"/>
          </a:xfrm>
          <a:prstGeom prst="rect">
            <a:avLst/>
          </a:prstGeom>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200400" y="3733800"/>
            <a:ext cx="16002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rgbClr val="FF0000"/>
                </a:solidFill>
                <a:cs typeface="B Jadid" pitchFamily="2" charset="-78"/>
              </a:rPr>
              <a:t>پردازش</a:t>
            </a:r>
            <a:endParaRPr lang="en-US" dirty="0">
              <a:solidFill>
                <a:srgbClr val="FF0000"/>
              </a:solidFill>
              <a:cs typeface="B Jadid" pitchFamily="2" charset="-78"/>
            </a:endParaRPr>
          </a:p>
        </p:txBody>
      </p:sp>
      <p:sp>
        <p:nvSpPr>
          <p:cNvPr id="10" name="Striped Right Arrow 9"/>
          <p:cNvSpPr/>
          <p:nvPr/>
        </p:nvSpPr>
        <p:spPr>
          <a:xfrm>
            <a:off x="3962400" y="4648200"/>
            <a:ext cx="152400" cy="152400"/>
          </a:xfrm>
          <a:prstGeom prst="stripedRight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1" name="Striped Right Arrow 10"/>
          <p:cNvSpPr/>
          <p:nvPr/>
        </p:nvSpPr>
        <p:spPr>
          <a:xfrm flipH="1">
            <a:off x="3886200" y="3657600"/>
            <a:ext cx="152400" cy="152400"/>
          </a:xfrm>
          <a:prstGeom prst="stripedRight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Striped Right Arrow 11"/>
          <p:cNvSpPr/>
          <p:nvPr/>
        </p:nvSpPr>
        <p:spPr>
          <a:xfrm rot="5400000">
            <a:off x="3115056" y="4145280"/>
            <a:ext cx="207264" cy="188976"/>
          </a:xfrm>
          <a:prstGeom prst="striped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Right Arrow Callout 13"/>
          <p:cNvSpPr/>
          <p:nvPr/>
        </p:nvSpPr>
        <p:spPr>
          <a:xfrm>
            <a:off x="1371600" y="3657600"/>
            <a:ext cx="1676400" cy="1143000"/>
          </a:xfrm>
          <a:prstGeom prst="rightArrowCallout">
            <a:avLst>
              <a:gd name="adj1" fmla="val 27133"/>
              <a:gd name="adj2" fmla="val 26067"/>
              <a:gd name="adj3" fmla="val 25000"/>
              <a:gd name="adj4" fmla="val 64977"/>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a-IR" dirty="0" smtClean="0">
                <a:solidFill>
                  <a:srgbClr val="0033CC"/>
                </a:solidFill>
                <a:cs typeface="B Nazanin" panose="00000400000000000000" pitchFamily="2" charset="-78"/>
              </a:rPr>
              <a:t>مواد و قطعات ورودی</a:t>
            </a:r>
            <a:endParaRPr lang="en-US" dirty="0">
              <a:solidFill>
                <a:srgbClr val="0033CC"/>
              </a:solidFill>
              <a:cs typeface="B Nazanin" panose="00000400000000000000" pitchFamily="2" charset="-78"/>
            </a:endParaRPr>
          </a:p>
        </p:txBody>
      </p:sp>
      <p:sp>
        <p:nvSpPr>
          <p:cNvPr id="15" name="Striped Right Arrow 14"/>
          <p:cNvSpPr/>
          <p:nvPr/>
        </p:nvSpPr>
        <p:spPr>
          <a:xfrm>
            <a:off x="5029200" y="3886200"/>
            <a:ext cx="838200" cy="6858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Multidocument 15"/>
          <p:cNvSpPr/>
          <p:nvPr/>
        </p:nvSpPr>
        <p:spPr>
          <a:xfrm>
            <a:off x="5791200" y="3505200"/>
            <a:ext cx="1828800" cy="1295400"/>
          </a:xfrm>
          <a:prstGeom prst="flowChartMulti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800" b="1" dirty="0" smtClean="0">
                <a:solidFill>
                  <a:srgbClr val="0033CC"/>
                </a:solidFill>
                <a:latin typeface="Vivaldi" pitchFamily="66" charset="0"/>
                <a:cs typeface="B Nazanin Outline" pitchFamily="2" charset="-78"/>
              </a:rPr>
              <a:t>قطعات و محصولات تولیدی</a:t>
            </a:r>
            <a:endParaRPr lang="en-US" sz="1800" b="1" dirty="0" smtClean="0">
              <a:solidFill>
                <a:srgbClr val="0033CC"/>
              </a:solidFill>
              <a:latin typeface="Vivaldi" pitchFamily="66" charset="0"/>
              <a:cs typeface="B Nazanin Outline" pitchFamily="2" charset="-78"/>
            </a:endParaRPr>
          </a:p>
        </p:txBody>
      </p:sp>
      <p:sp>
        <p:nvSpPr>
          <p:cNvPr id="17" name="Striped Right Arrow 16"/>
          <p:cNvSpPr/>
          <p:nvPr/>
        </p:nvSpPr>
        <p:spPr>
          <a:xfrm rot="-5400000">
            <a:off x="4678680" y="4145280"/>
            <a:ext cx="207264" cy="188976"/>
          </a:xfrm>
          <a:prstGeom prst="striped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8" name="TextBox 17"/>
          <p:cNvSpPr txBox="1"/>
          <p:nvPr/>
        </p:nvSpPr>
        <p:spPr>
          <a:xfrm>
            <a:off x="1219200" y="5562600"/>
            <a:ext cx="1524000" cy="461665"/>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rtlCol="0" anchor="ctr"/>
          <a:lstStyle/>
          <a:p>
            <a:pPr algn="ctr"/>
            <a:r>
              <a:rPr lang="fa-IR" dirty="0" smtClean="0">
                <a:solidFill>
                  <a:srgbClr val="0033CC"/>
                </a:solidFill>
                <a:latin typeface="+mn-lt"/>
                <a:cs typeface="B Aseman" pitchFamily="2" charset="-78"/>
              </a:rPr>
              <a:t>نمونه گیری</a:t>
            </a:r>
            <a:endParaRPr lang="en-US" dirty="0" smtClean="0">
              <a:solidFill>
                <a:srgbClr val="0033CC"/>
              </a:solidFill>
              <a:latin typeface="+mn-lt"/>
              <a:cs typeface="B Aseman" pitchFamily="2" charset="-78"/>
            </a:endParaRPr>
          </a:p>
        </p:txBody>
      </p:sp>
      <p:sp>
        <p:nvSpPr>
          <p:cNvPr id="19" name="TextBox 18"/>
          <p:cNvSpPr txBox="1"/>
          <p:nvPr/>
        </p:nvSpPr>
        <p:spPr>
          <a:xfrm>
            <a:off x="6019800" y="5562600"/>
            <a:ext cx="1524000" cy="461665"/>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rtlCol="0" anchor="ctr"/>
          <a:lstStyle/>
          <a:p>
            <a:pPr algn="ctr"/>
            <a:r>
              <a:rPr lang="fa-IR" dirty="0" smtClean="0">
                <a:solidFill>
                  <a:srgbClr val="0033CC"/>
                </a:solidFill>
                <a:latin typeface="+mn-lt"/>
                <a:cs typeface="B Aseman" pitchFamily="2" charset="-78"/>
              </a:rPr>
              <a:t>نمونه گیری</a:t>
            </a:r>
            <a:endParaRPr lang="en-US" dirty="0" smtClean="0">
              <a:solidFill>
                <a:srgbClr val="0033CC"/>
              </a:solidFill>
              <a:latin typeface="+mn-lt"/>
              <a:cs typeface="B Aseman" pitchFamily="2" charset="-78"/>
            </a:endParaRPr>
          </a:p>
        </p:txBody>
      </p:sp>
      <p:sp>
        <p:nvSpPr>
          <p:cNvPr id="20" name="Up Arrow 19"/>
          <p:cNvSpPr/>
          <p:nvPr/>
        </p:nvSpPr>
        <p:spPr>
          <a:xfrm>
            <a:off x="1676400" y="4876800"/>
            <a:ext cx="533400" cy="685800"/>
          </a:xfrm>
          <a:prstGeom prst="upArrow">
            <a:avLst/>
          </a:prstGeom>
          <a:solidFill>
            <a:srgbClr val="FF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Up Arrow 20"/>
          <p:cNvSpPr/>
          <p:nvPr/>
        </p:nvSpPr>
        <p:spPr>
          <a:xfrm>
            <a:off x="6477000" y="4876800"/>
            <a:ext cx="533400" cy="685800"/>
          </a:xfrm>
          <a:prstGeom prst="upArrow">
            <a:avLst/>
          </a:prstGeom>
          <a:solidFill>
            <a:srgbClr val="FF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35907"/>
                                        </p:tgtEl>
                                        <p:attrNameLst>
                                          <p:attrName>style.visibility</p:attrName>
                                        </p:attrNameLst>
                                      </p:cBhvr>
                                      <p:to>
                                        <p:strVal val="visible"/>
                                      </p:to>
                                    </p:set>
                                    <p:animEffect transition="in" filter="wedge">
                                      <p:cBhvr>
                                        <p:cTn id="7" dur="2000"/>
                                        <p:tgtEl>
                                          <p:spTgt spid="6359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907"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7" name="Rectangle 3"/>
          <p:cNvSpPr>
            <a:spLocks noChangeArrowheads="1"/>
          </p:cNvSpPr>
          <p:nvPr/>
        </p:nvSpPr>
        <p:spPr bwMode="auto">
          <a:xfrm>
            <a:off x="152400" y="914400"/>
            <a:ext cx="8915400" cy="2308324"/>
          </a:xfrm>
          <a:prstGeom prst="rect">
            <a:avLst/>
          </a:prstGeom>
          <a:noFill/>
          <a:ln w="9525">
            <a:noFill/>
            <a:miter lim="800000"/>
            <a:headEnd/>
            <a:tailEnd/>
          </a:ln>
        </p:spPr>
        <p:txBody>
          <a:bodyPr wrap="square">
            <a:spAutoFit/>
          </a:bodyPr>
          <a:lstStyle/>
          <a:p>
            <a:pPr algn="just" rtl="1">
              <a:lnSpc>
                <a:spcPct val="150000"/>
              </a:lnSpc>
            </a:pPr>
            <a:r>
              <a:rPr lang="fa-IR" b="1" dirty="0" smtClean="0">
                <a:solidFill>
                  <a:srgbClr val="FF0000"/>
                </a:solidFill>
                <a:latin typeface="Verdana" pitchFamily="34" charset="0"/>
                <a:cs typeface="B Nazanin" pitchFamily="2" charset="-78"/>
              </a:rPr>
              <a:t>طرح های رد و پذیرش : </a:t>
            </a:r>
            <a:r>
              <a:rPr lang="fa-IR" dirty="0" smtClean="0">
                <a:latin typeface="Verdana" pitchFamily="34" charset="0"/>
                <a:cs typeface="B Nazanin" pitchFamily="2" charset="-78"/>
              </a:rPr>
              <a:t>این طرح ها برای کنترل مواد و قطعات ورودی و همچنین محصول نهایی مورد استفاده قرار می گیرد. در این حوزه دو نوع بازرسی بکار برده می شود:</a:t>
            </a:r>
          </a:p>
          <a:p>
            <a:pPr algn="just" rtl="1">
              <a:lnSpc>
                <a:spcPct val="150000"/>
              </a:lnSpc>
              <a:buFont typeface="Wingdings" pitchFamily="2" charset="2"/>
              <a:buChar char="v"/>
            </a:pPr>
            <a:r>
              <a:rPr lang="fa-IR" dirty="0" smtClean="0">
                <a:latin typeface="Verdana" pitchFamily="34" charset="0"/>
                <a:cs typeface="B Nazanin" pitchFamily="2" charset="-78"/>
              </a:rPr>
              <a:t>بازرسی 100%</a:t>
            </a:r>
          </a:p>
          <a:p>
            <a:pPr algn="just" rtl="1">
              <a:lnSpc>
                <a:spcPct val="150000"/>
              </a:lnSpc>
              <a:buFont typeface="Wingdings" pitchFamily="2" charset="2"/>
              <a:buChar char="v"/>
            </a:pPr>
            <a:r>
              <a:rPr lang="fa-IR" dirty="0" smtClean="0">
                <a:latin typeface="Verdana" pitchFamily="34" charset="0"/>
                <a:cs typeface="B Nazanin" pitchFamily="2" charset="-78"/>
              </a:rPr>
              <a:t>بازرسی بصورت نمونه گیری</a:t>
            </a:r>
            <a:endParaRPr lang="fa-IR" dirty="0">
              <a:latin typeface="Verdana" pitchFamily="34" charset="0"/>
              <a:cs typeface="B Nazanin" pitchFamily="2" charset="-78"/>
            </a:endParaRPr>
          </a:p>
        </p:txBody>
      </p:sp>
      <p:sp>
        <p:nvSpPr>
          <p:cNvPr id="1024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4400" b="1" dirty="0" smtClean="0">
                <a:ln w="11430"/>
                <a:solidFill>
                  <a:srgbClr val="008000"/>
                </a:solidFill>
                <a:effectLst>
                  <a:outerShdw blurRad="50800" dist="39000" dir="5460000" algn="tl">
                    <a:srgbClr val="000000">
                      <a:alpha val="38000"/>
                    </a:srgbClr>
                  </a:outerShdw>
                </a:effectLst>
                <a:cs typeface="B Titr" pitchFamily="2" charset="-78"/>
              </a:rPr>
              <a:t>مقدمه: </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طرح های رد و پذیرش</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35907"/>
                                        </p:tgtEl>
                                        <p:attrNameLst>
                                          <p:attrName>style.visibility</p:attrName>
                                        </p:attrNameLst>
                                      </p:cBhvr>
                                      <p:to>
                                        <p:strVal val="visible"/>
                                      </p:to>
                                    </p:set>
                                    <p:animEffect transition="in" filter="wedge">
                                      <p:cBhvr>
                                        <p:cTn id="7" dur="2000"/>
                                        <p:tgtEl>
                                          <p:spTgt spid="6359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907"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4400" b="1" dirty="0" smtClean="0">
                <a:ln w="11430"/>
                <a:solidFill>
                  <a:srgbClr val="008000"/>
                </a:solidFill>
                <a:effectLst>
                  <a:outerShdw blurRad="50800" dist="39000" dir="5460000" algn="tl">
                    <a:srgbClr val="000000">
                      <a:alpha val="38000"/>
                    </a:srgbClr>
                  </a:outerShdw>
                </a:effectLst>
                <a:cs typeface="B Titr" pitchFamily="2" charset="-78"/>
              </a:rPr>
              <a:t>مقدمه: </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طرح های رد و پذیرش</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5" name="Rounded Rectangle 4"/>
          <p:cNvSpPr/>
          <p:nvPr/>
        </p:nvSpPr>
        <p:spPr>
          <a:xfrm>
            <a:off x="6629400" y="3124200"/>
            <a:ext cx="219456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b="1" dirty="0" smtClean="0">
                <a:solidFill>
                  <a:srgbClr val="FF0000"/>
                </a:solidFill>
                <a:latin typeface="Verdana" pitchFamily="34" charset="0"/>
                <a:cs typeface="B Nazanin" pitchFamily="2" charset="-78"/>
              </a:rPr>
              <a:t>طرح های نمونه گیری جهت رد یا پذیرش</a:t>
            </a:r>
            <a:endParaRPr lang="en-US" sz="2000" dirty="0"/>
          </a:p>
        </p:txBody>
      </p:sp>
      <p:sp>
        <p:nvSpPr>
          <p:cNvPr id="6" name="Rounded Rectangle 5"/>
          <p:cNvSpPr/>
          <p:nvPr/>
        </p:nvSpPr>
        <p:spPr>
          <a:xfrm>
            <a:off x="2331720" y="1981200"/>
            <a:ext cx="256032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latin typeface="Verdana" pitchFamily="34" charset="0"/>
                <a:cs typeface="B Nazanin" pitchFamily="2" charset="-78"/>
              </a:rPr>
              <a:t>طرح های یکبار نمونه گیری (</a:t>
            </a:r>
            <a:r>
              <a:rPr lang="en-US" sz="2000" dirty="0" smtClean="0">
                <a:solidFill>
                  <a:schemeClr val="tx1"/>
                </a:solidFill>
                <a:latin typeface="Verdana" pitchFamily="34" charset="0"/>
                <a:cs typeface="B Nazanin" pitchFamily="2" charset="-78"/>
              </a:rPr>
              <a:t>n , c</a:t>
            </a:r>
            <a:r>
              <a:rPr lang="fa-IR" sz="2000" dirty="0" smtClean="0">
                <a:solidFill>
                  <a:schemeClr val="tx1"/>
                </a:solidFill>
                <a:latin typeface="Verdana" pitchFamily="34" charset="0"/>
                <a:cs typeface="B Nazanin" pitchFamily="2" charset="-78"/>
              </a:rPr>
              <a:t>)</a:t>
            </a:r>
            <a:endParaRPr lang="en-US" sz="2000" dirty="0">
              <a:solidFill>
                <a:schemeClr val="tx1"/>
              </a:solidFill>
            </a:endParaRPr>
          </a:p>
        </p:txBody>
      </p:sp>
      <p:cxnSp>
        <p:nvCxnSpPr>
          <p:cNvPr id="8" name="Straight Connector 7"/>
          <p:cNvCxnSpPr>
            <a:stCxn id="6" idx="3"/>
            <a:endCxn id="5" idx="1"/>
          </p:cNvCxnSpPr>
          <p:nvPr/>
        </p:nvCxnSpPr>
        <p:spPr>
          <a:xfrm>
            <a:off x="4892040" y="2438400"/>
            <a:ext cx="1737360" cy="1143000"/>
          </a:xfrm>
          <a:prstGeom prst="line">
            <a:avLst/>
          </a:prstGeom>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2392680" y="3124200"/>
            <a:ext cx="256032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latin typeface="Verdana" pitchFamily="34" charset="0"/>
                <a:cs typeface="B Nazanin" pitchFamily="2" charset="-78"/>
              </a:rPr>
              <a:t>طرح های دوبارنمونه گیری</a:t>
            </a:r>
            <a:endParaRPr lang="en-US" sz="2000" dirty="0">
              <a:solidFill>
                <a:schemeClr val="tx1"/>
              </a:solidFill>
            </a:endParaRPr>
          </a:p>
        </p:txBody>
      </p:sp>
      <p:cxnSp>
        <p:nvCxnSpPr>
          <p:cNvPr id="11" name="Straight Connector 10"/>
          <p:cNvCxnSpPr>
            <a:stCxn id="10" idx="3"/>
            <a:endCxn id="5" idx="1"/>
          </p:cNvCxnSpPr>
          <p:nvPr/>
        </p:nvCxnSpPr>
        <p:spPr>
          <a:xfrm>
            <a:off x="4953000" y="3581400"/>
            <a:ext cx="16764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2468880" y="4343400"/>
            <a:ext cx="256032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latin typeface="Verdana" pitchFamily="34" charset="0"/>
                <a:cs typeface="B Nazanin" pitchFamily="2" charset="-78"/>
              </a:rPr>
              <a:t>طرح های چندبار نمونه گیری (پی در پی)</a:t>
            </a:r>
            <a:endParaRPr lang="en-US" sz="2000" dirty="0">
              <a:solidFill>
                <a:schemeClr val="tx1"/>
              </a:solidFill>
            </a:endParaRPr>
          </a:p>
        </p:txBody>
      </p:sp>
      <p:cxnSp>
        <p:nvCxnSpPr>
          <p:cNvPr id="16" name="Straight Connector 15"/>
          <p:cNvCxnSpPr>
            <a:stCxn id="15" idx="3"/>
            <a:endCxn id="5" idx="1"/>
          </p:cNvCxnSpPr>
          <p:nvPr/>
        </p:nvCxnSpPr>
        <p:spPr>
          <a:xfrm flipV="1">
            <a:off x="5029200" y="3581400"/>
            <a:ext cx="1600200" cy="12192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blinds/>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4"/>
          <p:cNvSpPr>
            <a:spLocks noChangeArrowheads="1"/>
          </p:cNvSpPr>
          <p:nvPr/>
        </p:nvSpPr>
        <p:spPr bwMode="auto">
          <a:xfrm>
            <a:off x="684213" y="76200"/>
            <a:ext cx="7772400" cy="606425"/>
          </a:xfrm>
          <a:prstGeom prst="rect">
            <a:avLst/>
          </a:prstGeom>
          <a:noFill/>
          <a:ln w="9525">
            <a:noFill/>
            <a:miter lim="800000"/>
            <a:headEnd/>
            <a:tailEnd/>
          </a:ln>
        </p:spPr>
        <p:txBody>
          <a:bodyPr anchor="ctr"/>
          <a:lstStyle/>
          <a:p>
            <a:pPr algn="ctr" rtl="1">
              <a:buFont typeface="Wingdings" pitchFamily="2" charset="2"/>
              <a:buNone/>
              <a:defRPr/>
            </a:pPr>
            <a:r>
              <a:rPr lang="fa-IR" sz="4400" b="1" dirty="0" smtClean="0">
                <a:ln w="11430"/>
                <a:solidFill>
                  <a:srgbClr val="008000"/>
                </a:solidFill>
                <a:effectLst>
                  <a:outerShdw blurRad="50800" dist="39000" dir="5460000" algn="tl">
                    <a:srgbClr val="000000">
                      <a:alpha val="38000"/>
                    </a:srgbClr>
                  </a:outerShdw>
                </a:effectLst>
                <a:cs typeface="B Titr" pitchFamily="2" charset="-78"/>
              </a:rPr>
              <a:t>مقدمه: </a:t>
            </a:r>
            <a:r>
              <a:rPr lang="fa-IR" sz="2800" b="1" dirty="0" smtClean="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rPr>
              <a:t>طرح های رد و پذیرش</a:t>
            </a:r>
            <a:endParaRPr lang="fa-IR" sz="2800" b="1" dirty="0">
              <a:ln w="24500" cmpd="dbl">
                <a:solidFill>
                  <a:schemeClr val="accent2">
                    <a:shade val="85000"/>
                    <a:satMod val="155000"/>
                  </a:schemeClr>
                </a:solidFill>
                <a:prstDash val="solid"/>
                <a:miter lim="800000"/>
              </a:ln>
              <a:solidFill>
                <a:srgbClr val="0033CC"/>
              </a:solidFill>
              <a:effectLst>
                <a:outerShdw blurRad="38100" dist="38100" dir="7020000" algn="tl">
                  <a:srgbClr val="000000">
                    <a:alpha val="35000"/>
                  </a:srgbClr>
                </a:outerShdw>
              </a:effectLst>
              <a:cs typeface="B Zar" pitchFamily="2" charset="-78"/>
            </a:endParaRPr>
          </a:p>
        </p:txBody>
      </p:sp>
      <p:sp>
        <p:nvSpPr>
          <p:cNvPr id="8196" name="Line 5"/>
          <p:cNvSpPr>
            <a:spLocks noChangeShapeType="1"/>
          </p:cNvSpPr>
          <p:nvPr/>
        </p:nvSpPr>
        <p:spPr bwMode="auto">
          <a:xfrm flipH="1">
            <a:off x="0" y="836613"/>
            <a:ext cx="9144000" cy="0"/>
          </a:xfrm>
          <a:prstGeom prst="line">
            <a:avLst/>
          </a:prstGeom>
          <a:noFill/>
          <a:ln w="101600" cmpd="thickThin">
            <a:solidFill>
              <a:srgbClr val="800000"/>
            </a:solidFill>
            <a:round/>
            <a:headEnd/>
            <a:tailEnd/>
          </a:ln>
        </p:spPr>
        <p:txBody>
          <a:bodyPr/>
          <a:lstStyle/>
          <a:p>
            <a:endParaRPr lang="en-US"/>
          </a:p>
        </p:txBody>
      </p:sp>
      <p:sp>
        <p:nvSpPr>
          <p:cNvPr id="5" name="Rounded Rectangle 4"/>
          <p:cNvSpPr/>
          <p:nvPr/>
        </p:nvSpPr>
        <p:spPr>
          <a:xfrm>
            <a:off x="6705600" y="914400"/>
            <a:ext cx="23622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rtl="1"/>
            <a:r>
              <a:rPr lang="fa-IR" sz="1800" b="1" dirty="0" smtClean="0">
                <a:solidFill>
                  <a:srgbClr val="FF0000"/>
                </a:solidFill>
                <a:latin typeface="Verdana" pitchFamily="34" charset="0"/>
                <a:cs typeface="B Nazanin" pitchFamily="2" charset="-78"/>
              </a:rPr>
              <a:t>طرح های یکبار نمونه گیری</a:t>
            </a:r>
            <a:endParaRPr lang="en-US" sz="1800" dirty="0"/>
          </a:p>
        </p:txBody>
      </p:sp>
      <p:pic>
        <p:nvPicPr>
          <p:cNvPr id="261122" name="Picture 2"/>
          <p:cNvPicPr>
            <a:picLocks noChangeAspect="1" noChangeArrowheads="1"/>
          </p:cNvPicPr>
          <p:nvPr/>
        </p:nvPicPr>
        <p:blipFill>
          <a:blip r:embed="rId2"/>
          <a:srcRect/>
          <a:stretch>
            <a:fillRect/>
          </a:stretch>
        </p:blipFill>
        <p:spPr bwMode="auto">
          <a:xfrm>
            <a:off x="381000" y="1143000"/>
            <a:ext cx="6096000" cy="5351517"/>
          </a:xfrm>
          <a:prstGeom prst="rect">
            <a:avLst/>
          </a:prstGeom>
          <a:noFill/>
          <a:ln w="9525">
            <a:noFill/>
            <a:miter lim="800000"/>
            <a:headEnd/>
            <a:tailEnd/>
          </a:ln>
          <a:effectLst/>
        </p:spPr>
      </p:pic>
    </p:spTree>
  </p:cSld>
  <p:clrMapOvr>
    <a:masterClrMapping/>
  </p:clrMapOvr>
  <p:transition spd="slow">
    <p:blinds/>
  </p:transition>
  <p:timing>
    <p:tnLst>
      <p:par>
        <p:cTn id="1" dur="indefinite" restart="never" nodeType="tmRoot"/>
      </p:par>
    </p:tnLst>
  </p:timing>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6066</TotalTime>
  <Words>6284</Words>
  <Application>Microsoft Office PowerPoint</Application>
  <PresentationFormat>On-screen Show (4:3)</PresentationFormat>
  <Paragraphs>965</Paragraphs>
  <Slides>109</Slides>
  <Notes>10</Notes>
  <HiddenSlides>3</HiddenSlides>
  <MMClips>0</MMClips>
  <ScaleCrop>false</ScaleCrop>
  <HeadingPairs>
    <vt:vector size="8" baseType="variant">
      <vt:variant>
        <vt:lpstr>Fonts Used</vt:lpstr>
      </vt:variant>
      <vt:variant>
        <vt:i4>18</vt:i4>
      </vt:variant>
      <vt:variant>
        <vt:lpstr>Theme</vt:lpstr>
      </vt:variant>
      <vt:variant>
        <vt:i4>1</vt:i4>
      </vt:variant>
      <vt:variant>
        <vt:lpstr>Embedded OLE Servers</vt:lpstr>
      </vt:variant>
      <vt:variant>
        <vt:i4>1</vt:i4>
      </vt:variant>
      <vt:variant>
        <vt:lpstr>Slide Titles</vt:lpstr>
      </vt:variant>
      <vt:variant>
        <vt:i4>109</vt:i4>
      </vt:variant>
    </vt:vector>
  </HeadingPairs>
  <TitlesOfParts>
    <vt:vector size="129" baseType="lpstr">
      <vt:lpstr>Algerian</vt:lpstr>
      <vt:lpstr>Arial</vt:lpstr>
      <vt:lpstr>B Aseman</vt:lpstr>
      <vt:lpstr>B Badr</vt:lpstr>
      <vt:lpstr>B Jadid</vt:lpstr>
      <vt:lpstr>B Lotus</vt:lpstr>
      <vt:lpstr>B Nazanin</vt:lpstr>
      <vt:lpstr>B Nazanin Outline</vt:lpstr>
      <vt:lpstr>B Titr</vt:lpstr>
      <vt:lpstr>B Zar</vt:lpstr>
      <vt:lpstr>Tahoma</vt:lpstr>
      <vt:lpstr>Times New Roman</vt:lpstr>
      <vt:lpstr>Titr Mazar</vt:lpstr>
      <vt:lpstr>Verdana</vt:lpstr>
      <vt:lpstr>Vivaldi</vt:lpstr>
      <vt:lpstr>Wingdings</vt:lpstr>
      <vt:lpstr>Wingdings 2</vt:lpstr>
      <vt:lpstr>Zar Mazar</vt:lpstr>
      <vt:lpstr>1_Default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sgs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سير تحول در نگرش به كيفيت :</dc:title>
  <dc:creator>518</dc:creator>
  <cp:lastModifiedBy>dell</cp:lastModifiedBy>
  <cp:revision>492</cp:revision>
  <dcterms:created xsi:type="dcterms:W3CDTF">2004-07-13T09:49:05Z</dcterms:created>
  <dcterms:modified xsi:type="dcterms:W3CDTF">2017-10-31T11:55:21Z</dcterms:modified>
</cp:coreProperties>
</file>