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2"/>
  </p:notes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D1AFE-350E-4E8E-BFF5-A49B1C1A9DEE}" type="datetimeFigureOut">
              <a:rPr lang="en-US" smtClean="0"/>
              <a:t>4/19/2016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02916-CD10-479D-8C8C-8AB802F60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753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906DB-9CE1-4825-A5FC-D7F609FE188B}" type="datetime1">
              <a:rPr lang="en-US" smtClean="0"/>
              <a:t>4/19/2016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FAC66-C8FB-4EDF-BB37-C104839B7E28}" type="datetime1">
              <a:rPr lang="en-US" smtClean="0"/>
              <a:t>4/19/2016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BB1A5-1B56-4277-AA6C-96100A701E6E}" type="datetime1">
              <a:rPr lang="en-US" smtClean="0"/>
              <a:t>4/19/2016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2A3B4-AC40-4538-B9C9-525B21345DC0}" type="datetime1">
              <a:rPr lang="en-US" smtClean="0"/>
              <a:t>4/19/2016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31638-D318-47B2-AD8C-6265E219E2F9}" type="datetime1">
              <a:rPr lang="en-US" smtClean="0"/>
              <a:t>4/19/2016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64DCB-7B89-414D-9C91-7E809B075FDC}" type="datetime1">
              <a:rPr lang="en-US" smtClean="0"/>
              <a:t>4/19/2016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E739F-5CC6-4187-BB78-43B04ABA464F}" type="datetime1">
              <a:rPr lang="en-US" smtClean="0"/>
              <a:t>4/19/2016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A0E3-CF64-496E-9A21-0FC774563CFB}" type="datetime1">
              <a:rPr lang="en-US" smtClean="0"/>
              <a:t>4/19/2016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>
            <a:lvl1pPr algn="r" rtl="1">
              <a:defRPr>
                <a:cs typeface="B Traffic" panose="00000400000000000000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>
            <a:normAutofit/>
          </a:bodyPr>
          <a:lstStyle>
            <a:lvl1pPr>
              <a:defRPr sz="2000">
                <a:cs typeface="B Yagut" panose="00000400000000000000" pitchFamily="2" charset="-78"/>
              </a:defRPr>
            </a:lvl1pPr>
            <a:lvl2pPr>
              <a:defRPr sz="1800">
                <a:cs typeface="B Yagut" panose="00000400000000000000" pitchFamily="2" charset="-78"/>
              </a:defRPr>
            </a:lvl2pPr>
            <a:lvl3pPr>
              <a:defRPr sz="1600">
                <a:cs typeface="B Yagut" panose="00000400000000000000" pitchFamily="2" charset="-78"/>
              </a:defRPr>
            </a:lvl3pPr>
            <a:lvl4pPr>
              <a:defRPr sz="1400">
                <a:cs typeface="B Yagut" panose="00000400000000000000" pitchFamily="2" charset="-78"/>
              </a:defRPr>
            </a:lvl4pPr>
            <a:lvl5pPr>
              <a:defRPr sz="1400">
                <a:cs typeface="B Yagut" panose="00000400000000000000" pitchFamily="2" charset="-78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4605-7295-4C02-B237-F6038553F3B7}" type="datetime1">
              <a:rPr lang="en-US" smtClean="0"/>
              <a:t>4/19/2016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C4907-CCF5-43B6-AAAF-266574A6250B}" type="datetime1">
              <a:rPr lang="en-US" smtClean="0"/>
              <a:t>4/19/2016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1BCD9-CEC5-4BBF-B257-16E55F52FE10}" type="datetime1">
              <a:rPr lang="en-US" smtClean="0"/>
              <a:t>4/19/2016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0F6F-DAE3-4409-8B69-48E0E71C8A23}" type="datetime1">
              <a:rPr lang="en-US" smtClean="0"/>
              <a:t>4/19/2016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07080-69DF-4315-AD92-8A42B3628DBF}" type="datetime1">
              <a:rPr lang="en-US" smtClean="0"/>
              <a:t>4/19/2016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0580-1F53-44C8-9E99-5F4501C2B44A}" type="datetime1">
              <a:rPr lang="en-US" smtClean="0"/>
              <a:t>4/19/2016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F0278-0232-46E7-9002-4DD6B52A070E}" type="datetime1">
              <a:rPr lang="en-US" smtClean="0"/>
              <a:t>4/19/2016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434D7-1A1D-454F-968A-614034995989}" type="datetime1">
              <a:rPr lang="en-US" smtClean="0"/>
              <a:t>4/19/2016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DF39D-FEAC-418F-8A1A-276829B43AA9}" type="datetime1">
              <a:rPr lang="en-US" smtClean="0"/>
              <a:t>4/19/2016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hf hdr="0" ftr="0" dt="0"/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Triggers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43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تمرین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err="1" smtClean="0"/>
              <a:t>تریگری</a:t>
            </a:r>
            <a:r>
              <a:rPr lang="fa-IR" dirty="0" smtClean="0"/>
              <a:t> ایجاد نمایید که بعد از ویرایش یک نمره یا اضافه کردن یک سطر به جدول </a:t>
            </a:r>
            <a:r>
              <a:rPr lang="en-US" dirty="0" smtClean="0"/>
              <a:t>sec</a:t>
            </a:r>
            <a:r>
              <a:rPr lang="fa-IR" dirty="0" smtClean="0"/>
              <a:t> معدل کل دانشجویانی که نمرات آنها متأثر شده است، به روز شود.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07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تريگرها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تريگرها نوع خاصي از </a:t>
            </a:r>
            <a:r>
              <a:rPr lang="en-US" dirty="0" smtClean="0"/>
              <a:t>Store Procedure</a:t>
            </a:r>
            <a:r>
              <a:rPr lang="fa-IR" dirty="0" smtClean="0"/>
              <a:t>ها هستند که بطور اتوماتيک وقتي کاربر قصد استفاده از دستورات اصلاح داده‌ها (</a:t>
            </a:r>
            <a:r>
              <a:rPr lang="en-US" dirty="0" smtClean="0"/>
              <a:t>insert, delete, update</a:t>
            </a:r>
            <a:r>
              <a:rPr lang="fa-IR" dirty="0" smtClean="0"/>
              <a:t>) روي جدول مشخصي را دارد، اجرا مي‌شوند.</a:t>
            </a:r>
            <a:endParaRPr lang="en-US" dirty="0" smtClean="0"/>
          </a:p>
          <a:p>
            <a:r>
              <a:rPr lang="en-US" dirty="0" smtClean="0"/>
              <a:t>Trigger</a:t>
            </a:r>
            <a:r>
              <a:rPr lang="fa-IR" dirty="0" smtClean="0"/>
              <a:t> قاعده يا قواعدي است که قبل يا بعد از رخداد يک رويداد در پايگاه داده بايد اعمال شود.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1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04088"/>
            <a:ext cx="8229600" cy="581772"/>
          </a:xfrm>
        </p:spPr>
        <p:txBody>
          <a:bodyPr>
            <a:noAutofit/>
          </a:bodyPr>
          <a:lstStyle/>
          <a:p>
            <a:r>
              <a:rPr lang="fa-IR" sz="4000" dirty="0"/>
              <a:t>طراحي و بکارگيري تريگرها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428736"/>
            <a:ext cx="8229600" cy="5214974"/>
          </a:xfrm>
        </p:spPr>
        <p:txBody>
          <a:bodyPr>
            <a:normAutofit/>
          </a:bodyPr>
          <a:lstStyle/>
          <a:p>
            <a:pPr algn="l" rtl="0">
              <a:buNone/>
            </a:pPr>
            <a:r>
              <a:rPr lang="en-US" dirty="0" smtClean="0"/>
              <a:t>CREATE TRIGGER </a:t>
            </a:r>
            <a:r>
              <a:rPr lang="en-US" sz="2400" i="1" dirty="0" err="1"/>
              <a:t>trigger_name</a:t>
            </a:r>
            <a:endParaRPr lang="en-US" i="1" dirty="0" smtClean="0"/>
          </a:p>
          <a:p>
            <a:pPr algn="l" rtl="0">
              <a:buNone/>
            </a:pPr>
            <a:r>
              <a:rPr lang="en-US" i="1" dirty="0" smtClean="0"/>
              <a:t> </a:t>
            </a:r>
            <a:r>
              <a:rPr lang="en-US" dirty="0" smtClean="0"/>
              <a:t>ON { </a:t>
            </a:r>
            <a:r>
              <a:rPr lang="en-US" i="1" dirty="0" smtClean="0"/>
              <a:t>table</a:t>
            </a:r>
            <a:r>
              <a:rPr lang="en-US" dirty="0" smtClean="0"/>
              <a:t> | </a:t>
            </a:r>
            <a:r>
              <a:rPr lang="en-US" i="1" dirty="0" smtClean="0"/>
              <a:t>view </a:t>
            </a:r>
            <a:r>
              <a:rPr lang="en-US" dirty="0" smtClean="0"/>
              <a:t>} </a:t>
            </a:r>
          </a:p>
          <a:p>
            <a:pPr algn="l" rtl="0">
              <a:buNone/>
            </a:pPr>
            <a:r>
              <a:rPr lang="en-US" smtClean="0"/>
              <a:t>{ AFTER </a:t>
            </a:r>
            <a:r>
              <a:rPr lang="en-US" dirty="0" smtClean="0"/>
              <a:t>| INSTEAD OF } </a:t>
            </a:r>
          </a:p>
          <a:p>
            <a:pPr algn="l" rtl="0">
              <a:buNone/>
            </a:pPr>
            <a:r>
              <a:rPr lang="en-US" dirty="0" smtClean="0"/>
              <a:t>{ [ INSERT ] [ </a:t>
            </a:r>
            <a:r>
              <a:rPr lang="en-US" b="1" dirty="0" smtClean="0"/>
              <a:t>,</a:t>
            </a:r>
            <a:r>
              <a:rPr lang="en-US" dirty="0" smtClean="0"/>
              <a:t> ] [ UPDATE ] [ </a:t>
            </a:r>
            <a:r>
              <a:rPr lang="en-US" b="1" dirty="0" smtClean="0"/>
              <a:t>,</a:t>
            </a:r>
            <a:r>
              <a:rPr lang="en-US" dirty="0" smtClean="0"/>
              <a:t> ] [ DELETE ] } [ WITH APPEND ] </a:t>
            </a:r>
          </a:p>
          <a:p>
            <a:pPr algn="l" rtl="0">
              <a:buNone/>
            </a:pPr>
            <a:r>
              <a:rPr lang="en-US" dirty="0" smtClean="0"/>
              <a:t>AS { </a:t>
            </a:r>
            <a:r>
              <a:rPr lang="en-US" i="1" dirty="0" err="1" smtClean="0"/>
              <a:t>sql_statement</a:t>
            </a:r>
            <a:r>
              <a:rPr lang="en-US" dirty="0" smtClean="0"/>
              <a:t> [ ; ]}</a:t>
            </a:r>
          </a:p>
          <a:p>
            <a:pPr algn="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394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fa-IR" dirty="0"/>
              <a:t>شرح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در صورت انتخاب </a:t>
            </a:r>
            <a:r>
              <a:rPr lang="en-US" dirty="0" smtClean="0"/>
              <a:t>AFTER</a:t>
            </a:r>
            <a:r>
              <a:rPr lang="fa-IR" dirty="0" smtClean="0"/>
              <a:t> دستورات بعد از عمل{</a:t>
            </a:r>
            <a:r>
              <a:rPr lang="en-US" sz="2800" dirty="0"/>
              <a:t>INSERT</a:t>
            </a:r>
            <a:r>
              <a:rPr lang="en-US" sz="2800" b="1" dirty="0"/>
              <a:t>,</a:t>
            </a:r>
            <a:r>
              <a:rPr lang="en-US" sz="2800" dirty="0"/>
              <a:t> UPDATE </a:t>
            </a:r>
            <a:r>
              <a:rPr lang="en-US" sz="2800" b="1" dirty="0"/>
              <a:t>,</a:t>
            </a:r>
            <a:r>
              <a:rPr lang="en-US" sz="2800" dirty="0"/>
              <a:t> DELETE</a:t>
            </a:r>
            <a:r>
              <a:rPr lang="fa-IR" sz="2800" dirty="0"/>
              <a:t>}</a:t>
            </a:r>
            <a:r>
              <a:rPr lang="fa-IR" dirty="0" smtClean="0"/>
              <a:t> اجرا مي‌شوند ولي در صورت انتخاب </a:t>
            </a:r>
            <a:r>
              <a:rPr lang="en-US" dirty="0" smtClean="0"/>
              <a:t>INSTEAD OF</a:t>
            </a:r>
            <a:r>
              <a:rPr lang="fa-IR" dirty="0" smtClean="0"/>
              <a:t> دستورات به جاي آن عمل‌ها اجرا مي‌شوند.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726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04088"/>
            <a:ext cx="8229600" cy="653210"/>
          </a:xfrm>
        </p:spPr>
        <p:txBody>
          <a:bodyPr>
            <a:normAutofit/>
          </a:bodyPr>
          <a:lstStyle/>
          <a:p>
            <a:pPr algn="just"/>
            <a:r>
              <a:rPr lang="fa-IR" dirty="0" smtClean="0"/>
              <a:t>مثال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571612"/>
            <a:ext cx="8229600" cy="4752988"/>
          </a:xfrm>
        </p:spPr>
        <p:txBody>
          <a:bodyPr>
            <a:normAutofit/>
          </a:bodyPr>
          <a:lstStyle/>
          <a:p>
            <a:pPr algn="l" rtl="0"/>
            <a:r>
              <a:rPr lang="en-US" dirty="0" smtClean="0"/>
              <a:t>CREATE TRIGGER TRIGGER2 ON stud</a:t>
            </a:r>
          </a:p>
          <a:p>
            <a:pPr algn="l" rtl="0">
              <a:buNone/>
            </a:pPr>
            <a:r>
              <a:rPr lang="en-US" dirty="0" smtClean="0"/>
              <a:t>INSTEAD of DELETE</a:t>
            </a:r>
          </a:p>
          <a:p>
            <a:pPr algn="l" rtl="0">
              <a:buNone/>
            </a:pPr>
            <a:r>
              <a:rPr lang="en-US" dirty="0" smtClean="0"/>
              <a:t>AS</a:t>
            </a:r>
          </a:p>
          <a:p>
            <a:pPr algn="l" rtl="0">
              <a:buNone/>
            </a:pPr>
            <a:r>
              <a:rPr lang="en-US" dirty="0" smtClean="0"/>
              <a:t>PRINT 'not deleted completed‘</a:t>
            </a:r>
          </a:p>
          <a:p>
            <a:pPr algn="l" rtl="0">
              <a:buNone/>
            </a:pPr>
            <a:endParaRPr lang="en-US" dirty="0" smtClean="0"/>
          </a:p>
          <a:p>
            <a:pPr algn="l" rtl="0"/>
            <a:r>
              <a:rPr lang="en-US" dirty="0" smtClean="0"/>
              <a:t>CREATE TRIGGER trigger3 ON stud</a:t>
            </a:r>
          </a:p>
          <a:p>
            <a:pPr algn="l" rtl="0">
              <a:buNone/>
            </a:pPr>
            <a:r>
              <a:rPr lang="en-US" dirty="0" smtClean="0"/>
              <a:t>AFTER  INSERT</a:t>
            </a:r>
          </a:p>
          <a:p>
            <a:pPr algn="l" rtl="0">
              <a:buNone/>
            </a:pPr>
            <a:r>
              <a:rPr lang="en-US" dirty="0" smtClean="0"/>
              <a:t>AS</a:t>
            </a:r>
          </a:p>
          <a:p>
            <a:pPr algn="l" rtl="0">
              <a:buNone/>
            </a:pPr>
            <a:r>
              <a:rPr lang="en-US" smtClean="0"/>
              <a:t>PRINT 'inserted </a:t>
            </a:r>
            <a:r>
              <a:rPr lang="en-US" dirty="0" smtClean="0"/>
              <a:t>completed'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20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04088"/>
            <a:ext cx="8229600" cy="581772"/>
          </a:xfrm>
        </p:spPr>
        <p:txBody>
          <a:bodyPr>
            <a:noAutofit/>
          </a:bodyPr>
          <a:lstStyle/>
          <a:p>
            <a:pPr algn="just"/>
            <a:r>
              <a:rPr lang="fa-IR" sz="4000" dirty="0"/>
              <a:t>شرح 2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8282" y="1428736"/>
            <a:ext cx="8643998" cy="5000660"/>
          </a:xfrm>
        </p:spPr>
        <p:txBody>
          <a:bodyPr>
            <a:normAutofit/>
          </a:bodyPr>
          <a:lstStyle/>
          <a:p>
            <a:r>
              <a:rPr lang="fa-IR" dirty="0" smtClean="0"/>
              <a:t>از تريگرها مي‌توان براي محافظت يا ثبت اطلاعات افرادي که در ديتابيس ما دستکاري مي‌کنند استفاده نمود.</a:t>
            </a:r>
          </a:p>
          <a:p>
            <a:endParaRPr lang="fa-IR" dirty="0" smtClean="0"/>
          </a:p>
          <a:p>
            <a:r>
              <a:rPr lang="fa-IR" dirty="0" smtClean="0"/>
              <a:t>وقتي تريگر </a:t>
            </a:r>
            <a:r>
              <a:rPr lang="en-US" sz="3000" dirty="0"/>
              <a:t>insert</a:t>
            </a:r>
            <a:r>
              <a:rPr lang="fa-IR" sz="3000" dirty="0"/>
              <a:t> </a:t>
            </a:r>
            <a:r>
              <a:rPr lang="fa-IR" dirty="0" smtClean="0"/>
              <a:t>ايجاد مي‌کنيم يک جدول مجازي به نام </a:t>
            </a:r>
            <a:r>
              <a:rPr lang="en-US" sz="3000" dirty="0"/>
              <a:t>inserted</a:t>
            </a:r>
            <a:r>
              <a:rPr lang="fa-IR" sz="3000" dirty="0"/>
              <a:t> </a:t>
            </a:r>
            <a:r>
              <a:rPr lang="fa-IR" dirty="0" smtClean="0"/>
              <a:t>و وقتي يک تريگر </a:t>
            </a:r>
            <a:r>
              <a:rPr lang="en-US" sz="3000" dirty="0"/>
              <a:t>delete</a:t>
            </a:r>
            <a:r>
              <a:rPr lang="fa-IR" sz="3000" dirty="0"/>
              <a:t> </a:t>
            </a:r>
            <a:r>
              <a:rPr lang="fa-IR" dirty="0" smtClean="0"/>
              <a:t>ايجاد مي‌کنيم يک جدول مجازي </a:t>
            </a:r>
            <a:r>
              <a:rPr lang="en-US" sz="3000" dirty="0"/>
              <a:t>deleted</a:t>
            </a:r>
            <a:r>
              <a:rPr lang="fa-IR" sz="3000" dirty="0"/>
              <a:t> </a:t>
            </a:r>
            <a:r>
              <a:rPr lang="fa-IR" dirty="0" smtClean="0"/>
              <a:t>ايجاد مي‌گردد، که سطرهاي درجي يا حذفي ما در اين جداول ذخيره مي‌شوند.</a:t>
            </a:r>
          </a:p>
          <a:p>
            <a:endParaRPr lang="fa-IR" dirty="0" smtClean="0"/>
          </a:p>
          <a:p>
            <a:r>
              <a:rPr lang="fa-IR" dirty="0" smtClean="0"/>
              <a:t>هنگامي که ما يک رکورد را ويرايش مي‌کنيم اطلاعات قبل از ويرايش در جدول </a:t>
            </a:r>
            <a:r>
              <a:rPr lang="en-US" sz="3000" dirty="0"/>
              <a:t>deleted</a:t>
            </a:r>
            <a:r>
              <a:rPr lang="fa-IR" sz="3000" dirty="0"/>
              <a:t> </a:t>
            </a:r>
            <a:r>
              <a:rPr lang="fa-IR" dirty="0" smtClean="0"/>
              <a:t>و اطلاعات بعد از ويرايش در جدول </a:t>
            </a:r>
            <a:r>
              <a:rPr lang="en-US" sz="3000" dirty="0"/>
              <a:t>inserted</a:t>
            </a:r>
            <a:r>
              <a:rPr lang="fa-IR" sz="3000" dirty="0"/>
              <a:t> </a:t>
            </a:r>
            <a:r>
              <a:rPr lang="fa-IR" dirty="0" smtClean="0"/>
              <a:t>ذخيره مي‌شوند.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62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fa-IR" sz="2800" dirty="0"/>
              <a:t>مثال: پرس و جویی که هنگام حذف دانشجويي از جدول </a:t>
            </a:r>
            <a:r>
              <a:rPr lang="en-US" sz="2800" dirty="0"/>
              <a:t>stud</a:t>
            </a:r>
            <a:r>
              <a:rPr lang="fa-IR" sz="2800" dirty="0"/>
              <a:t> شماره دانشجو، ساعت و تاريخ حذف در جدول </a:t>
            </a:r>
            <a:r>
              <a:rPr lang="en-US" sz="2800" dirty="0" err="1"/>
              <a:t>del_st</a:t>
            </a:r>
            <a:r>
              <a:rPr lang="fa-IR" sz="2800" dirty="0"/>
              <a:t> ذخيره گردد.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fa-IR" dirty="0" smtClean="0"/>
              <a:t>تذکر: قبل از ایجاد </a:t>
            </a:r>
            <a:r>
              <a:rPr lang="fa-IR" dirty="0" err="1" smtClean="0"/>
              <a:t>تریگر</a:t>
            </a:r>
            <a:r>
              <a:rPr lang="fa-IR" dirty="0" smtClean="0"/>
              <a:t> باید جدول </a:t>
            </a:r>
            <a:r>
              <a:rPr lang="en-US" dirty="0" err="1" smtClean="0"/>
              <a:t>del_st</a:t>
            </a:r>
            <a:r>
              <a:rPr lang="en-US" dirty="0" smtClean="0"/>
              <a:t> </a:t>
            </a:r>
            <a:r>
              <a:rPr lang="fa-IR" dirty="0" smtClean="0"/>
              <a:t> را ایجاد نمایید.</a:t>
            </a:r>
          </a:p>
          <a:p>
            <a:pPr algn="l" rtl="0">
              <a:buNone/>
            </a:pPr>
            <a:r>
              <a:rPr lang="en-US" dirty="0" smtClean="0"/>
              <a:t>CREATE TRIGGER td1 ON stud</a:t>
            </a:r>
          </a:p>
          <a:p>
            <a:pPr algn="l" rtl="0">
              <a:buNone/>
            </a:pPr>
            <a:r>
              <a:rPr lang="en-US" dirty="0" smtClean="0"/>
              <a:t>AFTER DELETE</a:t>
            </a:r>
          </a:p>
          <a:p>
            <a:pPr algn="l" rtl="0">
              <a:buNone/>
            </a:pPr>
            <a:r>
              <a:rPr lang="en-US" dirty="0" smtClean="0"/>
              <a:t>AS</a:t>
            </a:r>
          </a:p>
          <a:p>
            <a:pPr algn="l" rtl="0">
              <a:buNone/>
            </a:pPr>
            <a:r>
              <a:rPr lang="en-US" dirty="0" smtClean="0"/>
              <a:t>INSERT INTO </a:t>
            </a:r>
            <a:r>
              <a:rPr lang="en-US" dirty="0" err="1" smtClean="0"/>
              <a:t>del_st</a:t>
            </a:r>
            <a:r>
              <a:rPr lang="en-US" dirty="0" smtClean="0"/>
              <a:t> </a:t>
            </a:r>
          </a:p>
          <a:p>
            <a:pPr algn="l" rtl="0">
              <a:buNone/>
            </a:pPr>
            <a:r>
              <a:rPr lang="en-US" dirty="0"/>
              <a:t>SELECT </a:t>
            </a:r>
            <a:r>
              <a:rPr lang="en-US" dirty="0" smtClean="0"/>
              <a:t>s#, </a:t>
            </a:r>
            <a:r>
              <a:rPr lang="en-US" dirty="0"/>
              <a:t>GETDATE</a:t>
            </a:r>
            <a:r>
              <a:rPr lang="en-US" dirty="0" smtClean="0"/>
              <a:t>() </a:t>
            </a:r>
          </a:p>
          <a:p>
            <a:pPr algn="l" rtl="0">
              <a:buNone/>
            </a:pPr>
            <a:r>
              <a:rPr lang="en-US" dirty="0" smtClean="0"/>
              <a:t>FROM deleted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3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000" dirty="0" smtClean="0"/>
              <a:t>مثال: </a:t>
            </a:r>
            <a:r>
              <a:rPr lang="fa-IR" sz="2000" dirty="0" err="1" smtClean="0"/>
              <a:t>تریگری</a:t>
            </a:r>
            <a:r>
              <a:rPr lang="fa-IR" sz="2000" dirty="0" smtClean="0"/>
              <a:t> ایجاد نمایید که در صورت تغییر یک نمره در جدول </a:t>
            </a:r>
            <a:r>
              <a:rPr lang="en-US" sz="2000" dirty="0" smtClean="0"/>
              <a:t>sec</a:t>
            </a:r>
            <a:r>
              <a:rPr lang="fa-IR" sz="2000" dirty="0" smtClean="0"/>
              <a:t>، شماره دانشجویی، شماره درس، </a:t>
            </a:r>
            <a:r>
              <a:rPr lang="fa-IR" sz="2000" dirty="0" err="1" smtClean="0"/>
              <a:t>ترم</a:t>
            </a:r>
            <a:r>
              <a:rPr lang="fa-IR" sz="2000" dirty="0" smtClean="0"/>
              <a:t> تحصیلی، نمره قبلی و نمره جدید </a:t>
            </a:r>
            <a:r>
              <a:rPr lang="fa-IR" sz="2000" dirty="0" err="1" smtClean="0"/>
              <a:t>بهمراه</a:t>
            </a:r>
            <a:r>
              <a:rPr lang="fa-IR" sz="2000" dirty="0" smtClean="0"/>
              <a:t> تاریخ تغییر را در یک جدول نگه داری نماید.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a-IR" dirty="0" smtClean="0"/>
              <a:t>ابتدا جدول </a:t>
            </a:r>
            <a:r>
              <a:rPr lang="en-US" dirty="0" err="1" smtClean="0"/>
              <a:t>logscr</a:t>
            </a:r>
            <a:r>
              <a:rPr lang="en-US" dirty="0" smtClean="0"/>
              <a:t>(S#,c#,</a:t>
            </a:r>
            <a:r>
              <a:rPr lang="en-US" dirty="0" err="1" smtClean="0"/>
              <a:t>term,oldsc,newsc,dat</a:t>
            </a:r>
            <a:r>
              <a:rPr lang="en-US" dirty="0" smtClean="0"/>
              <a:t>)</a:t>
            </a:r>
            <a:r>
              <a:rPr lang="fa-IR" dirty="0" smtClean="0"/>
              <a:t> را ایجاد نمایید، سپس:</a:t>
            </a:r>
          </a:p>
          <a:p>
            <a:pPr algn="l" rtl="0">
              <a:buNone/>
            </a:pPr>
            <a:r>
              <a:rPr lang="en-US" dirty="0"/>
              <a:t>CREATE TRIGGER </a:t>
            </a:r>
            <a:r>
              <a:rPr lang="en-US" dirty="0" err="1" smtClean="0"/>
              <a:t>sec_sc</a:t>
            </a:r>
            <a:r>
              <a:rPr lang="en-US" dirty="0" smtClean="0"/>
              <a:t> ON sec</a:t>
            </a:r>
            <a:endParaRPr lang="en-US" dirty="0"/>
          </a:p>
          <a:p>
            <a:pPr algn="l" rtl="0">
              <a:buNone/>
            </a:pPr>
            <a:r>
              <a:rPr lang="en-US" dirty="0"/>
              <a:t>AFTER </a:t>
            </a:r>
            <a:r>
              <a:rPr lang="en-US" dirty="0" smtClean="0"/>
              <a:t>update</a:t>
            </a:r>
            <a:endParaRPr lang="en-US" dirty="0"/>
          </a:p>
          <a:p>
            <a:pPr algn="l" rtl="0">
              <a:buNone/>
            </a:pPr>
            <a:r>
              <a:rPr lang="en-US" dirty="0"/>
              <a:t>AS</a:t>
            </a:r>
          </a:p>
          <a:p>
            <a:pPr algn="l" rtl="0">
              <a:buNone/>
            </a:pPr>
            <a:r>
              <a:rPr lang="en-US" dirty="0"/>
              <a:t>INSERT INTO </a:t>
            </a:r>
            <a:r>
              <a:rPr lang="en-US" dirty="0" err="1" smtClean="0"/>
              <a:t>logscr</a:t>
            </a:r>
            <a:endParaRPr lang="en-US" dirty="0"/>
          </a:p>
          <a:p>
            <a:pPr algn="l" rtl="0">
              <a:buNone/>
            </a:pPr>
            <a:r>
              <a:rPr lang="en-US" dirty="0"/>
              <a:t>SELECT </a:t>
            </a:r>
            <a:r>
              <a:rPr lang="en-US" dirty="0" err="1" smtClean="0"/>
              <a:t>del.s</a:t>
            </a:r>
            <a:r>
              <a:rPr lang="en-US" dirty="0" smtClean="0"/>
              <a:t>#, </a:t>
            </a:r>
            <a:r>
              <a:rPr lang="en-US" dirty="0" err="1" smtClean="0"/>
              <a:t>del.c</a:t>
            </a:r>
            <a:r>
              <a:rPr lang="en-US" dirty="0" smtClean="0"/>
              <a:t>#, </a:t>
            </a:r>
            <a:r>
              <a:rPr lang="en-US" dirty="0" err="1" smtClean="0"/>
              <a:t>del.term</a:t>
            </a:r>
            <a:r>
              <a:rPr lang="en-US" dirty="0" smtClean="0"/>
              <a:t>, </a:t>
            </a:r>
            <a:r>
              <a:rPr lang="en-US" dirty="0" err="1" smtClean="0"/>
              <a:t>del.score,ins.score</a:t>
            </a:r>
            <a:r>
              <a:rPr lang="en-US" dirty="0" smtClean="0"/>
              <a:t>, </a:t>
            </a:r>
            <a:r>
              <a:rPr lang="en-US" dirty="0"/>
              <a:t>GETDATE() </a:t>
            </a:r>
          </a:p>
          <a:p>
            <a:pPr algn="l" rtl="0">
              <a:buNone/>
            </a:pPr>
            <a:r>
              <a:rPr lang="en-US" dirty="0"/>
              <a:t>FROM </a:t>
            </a:r>
            <a:r>
              <a:rPr lang="en-US" dirty="0" smtClean="0"/>
              <a:t>deleted as del ,inserted as ins</a:t>
            </a:r>
          </a:p>
          <a:p>
            <a:pPr algn="l" rtl="0">
              <a:buNone/>
            </a:pPr>
            <a:r>
              <a:rPr lang="en-US" dirty="0" smtClean="0"/>
              <a:t>Where </a:t>
            </a:r>
            <a:r>
              <a:rPr lang="en-US" dirty="0" err="1" smtClean="0"/>
              <a:t>del.s</a:t>
            </a:r>
            <a:r>
              <a:rPr lang="en-US" dirty="0" smtClean="0"/>
              <a:t>#=</a:t>
            </a:r>
            <a:r>
              <a:rPr lang="en-US" dirty="0" err="1" smtClean="0"/>
              <a:t>ins.s</a:t>
            </a:r>
            <a:r>
              <a:rPr lang="en-US" dirty="0" smtClean="0"/>
              <a:t>#</a:t>
            </a:r>
          </a:p>
          <a:p>
            <a:pPr algn="l" rtl="0">
              <a:buNone/>
            </a:pPr>
            <a:r>
              <a:rPr lang="en-US" dirty="0" smtClean="0"/>
              <a:t>And </a:t>
            </a:r>
            <a:r>
              <a:rPr lang="en-US" dirty="0" err="1" smtClean="0"/>
              <a:t>del.c</a:t>
            </a:r>
            <a:r>
              <a:rPr lang="en-US" dirty="0" smtClean="0"/>
              <a:t>#=</a:t>
            </a:r>
            <a:r>
              <a:rPr lang="en-US" dirty="0" err="1" smtClean="0"/>
              <a:t>ins.c</a:t>
            </a:r>
            <a:r>
              <a:rPr lang="en-US" dirty="0" smtClean="0"/>
              <a:t>#</a:t>
            </a:r>
          </a:p>
          <a:p>
            <a:pPr algn="l" rtl="0">
              <a:buNone/>
            </a:pPr>
            <a:r>
              <a:rPr lang="en-US" dirty="0" smtClean="0"/>
              <a:t>And </a:t>
            </a:r>
            <a:r>
              <a:rPr lang="en-US" dirty="0" err="1" smtClean="0"/>
              <a:t>del.term</a:t>
            </a:r>
            <a:r>
              <a:rPr lang="en-US" dirty="0" smtClean="0"/>
              <a:t>=</a:t>
            </a:r>
            <a:r>
              <a:rPr lang="en-US" dirty="0" err="1" smtClean="0"/>
              <a:t>ins.term</a:t>
            </a:r>
            <a:endParaRPr lang="en-US" dirty="0"/>
          </a:p>
          <a:p>
            <a:pPr marL="0" indent="0" algn="l" rtl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4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a-IR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B Titr" pitchFamily="2" charset="-78"/>
              </a:rPr>
              <a:t>فعال / غیر فعال نمودن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B Titr" pitchFamily="2" charset="-78"/>
              </a:rPr>
              <a:t>Trigger</a:t>
            </a:r>
            <a:r>
              <a:rPr lang="fa-IR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B Titr" pitchFamily="2" charset="-78"/>
              </a:rPr>
              <a:t> ها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B Titr" pitchFamily="2" charset="-78"/>
              </a:rPr>
              <a:t/>
            </a:r>
            <a:br>
              <a:rPr lang="en-US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B Titr" pitchFamily="2" charset="-78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a-IR" dirty="0">
                <a:latin typeface="Tahoma" pitchFamily="34" charset="0"/>
                <a:cs typeface="Tahoma" pitchFamily="34" charset="0"/>
              </a:rPr>
              <a:t>جهت فعال یا غیر فعال نمودن یک </a:t>
            </a:r>
            <a:r>
              <a:rPr lang="en-US" dirty="0">
                <a:latin typeface="Tahoma" pitchFamily="34" charset="0"/>
                <a:cs typeface="Tahoma" pitchFamily="34" charset="0"/>
              </a:rPr>
              <a:t>Trigger</a:t>
            </a:r>
            <a:r>
              <a:rPr lang="fa-IR" dirty="0">
                <a:latin typeface="Tahoma" pitchFamily="34" charset="0"/>
                <a:cs typeface="Tahoma" pitchFamily="34" charset="0"/>
              </a:rPr>
              <a:t> از قالب زیر استفاده می شود :</a:t>
            </a:r>
          </a:p>
          <a:p>
            <a:pPr marL="0" indent="0" algn="l" rtl="0">
              <a:lnSpc>
                <a:spcPct val="150000"/>
              </a:lnSpc>
              <a:buNone/>
            </a:pPr>
            <a:r>
              <a:rPr lang="en-US" b="1" dirty="0">
                <a:latin typeface="Tahoma" pitchFamily="34" charset="0"/>
                <a:cs typeface="Tahoma" pitchFamily="34" charset="0"/>
              </a:rPr>
              <a:t>Alter	{Table | View}	</a:t>
            </a:r>
            <a:r>
              <a:rPr lang="en-US" b="1" i="1" dirty="0">
                <a:latin typeface="Tahoma" pitchFamily="34" charset="0"/>
                <a:cs typeface="Tahoma" pitchFamily="34" charset="0"/>
              </a:rPr>
              <a:t>View </a:t>
            </a:r>
            <a:r>
              <a:rPr lang="fa-IR" b="1" i="1" dirty="0">
                <a:latin typeface="Tahoma" pitchFamily="34" charset="0"/>
                <a:cs typeface="Tahoma" pitchFamily="34" charset="0"/>
              </a:rPr>
              <a:t>نام جدول یا</a:t>
            </a:r>
          </a:p>
          <a:p>
            <a:pPr marL="0" indent="0" algn="l" rtl="0">
              <a:lnSpc>
                <a:spcPct val="150000"/>
              </a:lnSpc>
              <a:buNone/>
            </a:pPr>
            <a:r>
              <a:rPr lang="en-US" b="1" dirty="0">
                <a:latin typeface="Tahoma" pitchFamily="34" charset="0"/>
                <a:cs typeface="Tahoma" pitchFamily="34" charset="0"/>
              </a:rPr>
              <a:t>{Enable | Disable} Trigger {All | </a:t>
            </a:r>
            <a:r>
              <a:rPr lang="en-US" b="1" i="1" dirty="0">
                <a:latin typeface="Tahoma" pitchFamily="34" charset="0"/>
                <a:cs typeface="Tahoma" pitchFamily="34" charset="0"/>
              </a:rPr>
              <a:t>Trigger</a:t>
            </a:r>
            <a:r>
              <a:rPr lang="fa-IR" b="1" i="1" dirty="0">
                <a:latin typeface="Tahoma" pitchFamily="34" charset="0"/>
                <a:cs typeface="Tahoma" pitchFamily="34" charset="0"/>
              </a:rPr>
              <a:t>نام </a:t>
            </a:r>
            <a:r>
              <a:rPr lang="en-US" b="1" dirty="0">
                <a:latin typeface="Tahoma" pitchFamily="34" charset="0"/>
                <a:cs typeface="Tahoma" pitchFamily="34" charset="0"/>
              </a:rPr>
              <a:t>}</a:t>
            </a:r>
            <a:endParaRPr lang="fa-IR" b="1" dirty="0">
              <a:latin typeface="Tahoma" pitchFamily="34" charset="0"/>
              <a:cs typeface="Tahoma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617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1837</TotalTime>
  <Words>457</Words>
  <Application>Microsoft Office PowerPoint</Application>
  <PresentationFormat>Widescreen</PresentationFormat>
  <Paragraphs>57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Arial Black</vt:lpstr>
      <vt:lpstr>B Titr</vt:lpstr>
      <vt:lpstr>B Traffic</vt:lpstr>
      <vt:lpstr>B Yagut</vt:lpstr>
      <vt:lpstr>Calibri</vt:lpstr>
      <vt:lpstr>Century Gothic</vt:lpstr>
      <vt:lpstr>Tahoma</vt:lpstr>
      <vt:lpstr>Wingdings 3</vt:lpstr>
      <vt:lpstr>Wisp</vt:lpstr>
      <vt:lpstr>Triggers</vt:lpstr>
      <vt:lpstr>تريگرها</vt:lpstr>
      <vt:lpstr>طراحي و بکارگيري تريگرها</vt:lpstr>
      <vt:lpstr>شرح 1</vt:lpstr>
      <vt:lpstr>مثال</vt:lpstr>
      <vt:lpstr>شرح 2</vt:lpstr>
      <vt:lpstr>مثال: پرس و جویی که هنگام حذف دانشجويي از جدول stud شماره دانشجو، ساعت و تاريخ حذف در جدول del_st ذخيره گردد.</vt:lpstr>
      <vt:lpstr>مثال: تریگری ایجاد نمایید که در صورت تغییر یک نمره در جدول sec، شماره دانشجویی، شماره درس، ترم تحصیلی، نمره قبلی و نمره جدید بهمراه تاریخ تغییر را در یک جدول نگه داری نماید.</vt:lpstr>
      <vt:lpstr>فعال / غیر فعال نمودن Trigger ها </vt:lpstr>
      <vt:lpstr>تمرین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cursor</dc:title>
  <dc:creator>Mohsen</dc:creator>
  <cp:lastModifiedBy>Mohsen</cp:lastModifiedBy>
  <cp:revision>79</cp:revision>
  <dcterms:created xsi:type="dcterms:W3CDTF">2015-05-06T03:23:21Z</dcterms:created>
  <dcterms:modified xsi:type="dcterms:W3CDTF">2016-04-19T14:46:25Z</dcterms:modified>
</cp:coreProperties>
</file>