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4"/>
  </p:notesMasterIdLst>
  <p:sldIdLst>
    <p:sldId id="256" r:id="rId2"/>
    <p:sldId id="260" r:id="rId3"/>
    <p:sldId id="277" r:id="rId4"/>
    <p:sldId id="285" r:id="rId5"/>
    <p:sldId id="280" r:id="rId6"/>
    <p:sldId id="286" r:id="rId7"/>
    <p:sldId id="287" r:id="rId8"/>
    <p:sldId id="288" r:id="rId9"/>
    <p:sldId id="289" r:id="rId10"/>
    <p:sldId id="291" r:id="rId11"/>
    <p:sldId id="292" r:id="rId12"/>
    <p:sldId id="317"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8" r:id="rId32"/>
    <p:sldId id="319" r:id="rId33"/>
    <p:sldId id="321" r:id="rId34"/>
    <p:sldId id="320" r:id="rId35"/>
    <p:sldId id="313" r:id="rId36"/>
    <p:sldId id="316" r:id="rId37"/>
    <p:sldId id="336" r:id="rId38"/>
    <p:sldId id="322" r:id="rId39"/>
    <p:sldId id="323" r:id="rId40"/>
    <p:sldId id="324" r:id="rId41"/>
    <p:sldId id="325" r:id="rId42"/>
    <p:sldId id="326" r:id="rId43"/>
    <p:sldId id="327" r:id="rId44"/>
    <p:sldId id="328" r:id="rId45"/>
    <p:sldId id="329" r:id="rId46"/>
    <p:sldId id="330" r:id="rId47"/>
    <p:sldId id="334" r:id="rId48"/>
    <p:sldId id="335" r:id="rId49"/>
    <p:sldId id="332" r:id="rId50"/>
    <p:sldId id="333" r:id="rId51"/>
    <p:sldId id="337" r:id="rId52"/>
    <p:sldId id="258" r:id="rId53"/>
  </p:sldIdLst>
  <p:sldSz cx="9144000" cy="6858000" type="screen4x3"/>
  <p:notesSz cx="6858000" cy="9144000"/>
  <p:custDataLst>
    <p:tags r:id="rId5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8918" autoAdjust="0"/>
  </p:normalViewPr>
  <p:slideViewPr>
    <p:cSldViewPr>
      <p:cViewPr varScale="1">
        <p:scale>
          <a:sx n="74" d="100"/>
          <a:sy n="74" d="100"/>
        </p:scale>
        <p:origin x="126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434CFC-837A-410F-B857-5D143F9EAB30}" type="datetimeFigureOut">
              <a:rPr lang="en-US" smtClean="0"/>
              <a:pPr/>
              <a:t>11/23/2015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7ADE0E-4964-4DA6-91FA-F0AC63F9A0E5}" type="slidenum">
              <a:rPr lang="en-US" smtClean="0"/>
              <a:pPr/>
              <a:t>‹#›</a:t>
            </a:fld>
            <a:endParaRPr lang="en-US"/>
          </a:p>
        </p:txBody>
      </p:sp>
    </p:spTree>
    <p:extLst>
      <p:ext uri="{BB962C8B-B14F-4D97-AF65-F5344CB8AC3E}">
        <p14:creationId xmlns:p14="http://schemas.microsoft.com/office/powerpoint/2010/main" val="4078871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3400" y="2220479"/>
            <a:ext cx="7315200" cy="1374775"/>
          </a:xfrm>
          <a:solidFill>
            <a:schemeClr val="bg1"/>
          </a:solidFill>
        </p:spPr>
        <p:txBody>
          <a:bodyPr>
            <a:normAutofit/>
          </a:bodyPr>
          <a:lstStyle>
            <a:lvl1pPr algn="ctr">
              <a:defRPr sz="4000">
                <a:solidFill>
                  <a:schemeClr val="tx1"/>
                </a:solidFill>
              </a:defRPr>
            </a:lvl1pPr>
          </a:lstStyle>
          <a:p>
            <a:r>
              <a:rPr lang="fa-IR" dirty="0" smtClean="0"/>
              <a:t>برای ویرایش متن اصلی کلیک کنید</a:t>
            </a:r>
            <a:endParaRPr lang="en-US" dirty="0"/>
          </a:p>
        </p:txBody>
      </p:sp>
      <p:sp>
        <p:nvSpPr>
          <p:cNvPr id="3" name="Subtitle 2"/>
          <p:cNvSpPr>
            <a:spLocks noGrp="1"/>
          </p:cNvSpPr>
          <p:nvPr>
            <p:ph type="subTitle" idx="1" hasCustomPrompt="1"/>
          </p:nvPr>
        </p:nvSpPr>
        <p:spPr>
          <a:xfrm>
            <a:off x="990600" y="3290454"/>
            <a:ext cx="6400800" cy="914400"/>
          </a:xfrm>
        </p:spPr>
        <p:txBody>
          <a:bodyPr>
            <a:normAutofit/>
          </a:bodyPr>
          <a:lstStyle>
            <a:lvl1pPr marL="0" indent="0" algn="ctr">
              <a:buNone/>
              <a:defRPr sz="280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a-IR" dirty="0" smtClean="0"/>
              <a:t>برای ویرایش عنوان کلیک کنید</a:t>
            </a:r>
            <a:endParaRPr lang="en-US" dirty="0"/>
          </a:p>
        </p:txBody>
      </p:sp>
      <p:sp>
        <p:nvSpPr>
          <p:cNvPr id="4" name="Date Placeholder 3"/>
          <p:cNvSpPr>
            <a:spLocks noGrp="1"/>
          </p:cNvSpPr>
          <p:nvPr>
            <p:ph type="dt" sz="half" idx="10"/>
          </p:nvPr>
        </p:nvSpPr>
        <p:spPr>
          <a:xfrm>
            <a:off x="5029200" y="6324600"/>
            <a:ext cx="2133600" cy="365125"/>
          </a:xfrm>
          <a:prstGeom prst="rect">
            <a:avLst/>
          </a:prstGeom>
        </p:spPr>
        <p:txBody>
          <a:bodyPr/>
          <a:lstStyle/>
          <a:p>
            <a:fld id="{A28D465D-1179-4183-8AEB-23179357F639}" type="datetime1">
              <a:rPr lang="en-US" smtClean="0"/>
              <a:pPr/>
              <a:t>11/23/2015</a:t>
            </a:fld>
            <a:endParaRPr lang="en-US"/>
          </a:p>
        </p:txBody>
      </p:sp>
      <p:sp>
        <p:nvSpPr>
          <p:cNvPr id="5" name="Footer Placeholder 4"/>
          <p:cNvSpPr>
            <a:spLocks noGrp="1"/>
          </p:cNvSpPr>
          <p:nvPr>
            <p:ph type="ftr" sz="quarter" idx="11"/>
          </p:nvPr>
        </p:nvSpPr>
        <p:spPr/>
        <p:txBody>
          <a:bodyPr/>
          <a:lstStyle/>
          <a:p>
            <a:r>
              <a:rPr lang="fa-IR" smtClean="0"/>
              <a:t>توابع - فرهادي</a:t>
            </a:r>
            <a:endParaRPr lang="en-US" dirty="0"/>
          </a:p>
        </p:txBody>
      </p:sp>
      <p:sp>
        <p:nvSpPr>
          <p:cNvPr id="8" name="Text Placeholder 7"/>
          <p:cNvSpPr>
            <a:spLocks noGrp="1"/>
          </p:cNvSpPr>
          <p:nvPr>
            <p:ph type="body" sz="quarter" idx="13" hasCustomPrompt="1"/>
          </p:nvPr>
        </p:nvSpPr>
        <p:spPr>
          <a:xfrm>
            <a:off x="1981200" y="4419600"/>
            <a:ext cx="4343400" cy="609600"/>
          </a:xfrm>
        </p:spPr>
        <p:txBody>
          <a:bodyPr>
            <a:noAutofit/>
          </a:bodyPr>
          <a:lstStyle>
            <a:lvl1pPr algn="ctr">
              <a:buNone/>
              <a:defRPr sz="2400" baseline="0"/>
            </a:lvl1pPr>
          </a:lstStyle>
          <a:p>
            <a:pPr lvl="0"/>
            <a:r>
              <a:rPr lang="fa-IR" dirty="0" smtClean="0"/>
              <a:t>برای ویرایش ارائه دهنده کلیک کنید</a:t>
            </a:r>
            <a:endParaRPr lang="en-US" dirty="0"/>
          </a:p>
        </p:txBody>
      </p:sp>
      <p:sp>
        <p:nvSpPr>
          <p:cNvPr id="10" name="Text Placeholder 9"/>
          <p:cNvSpPr>
            <a:spLocks noGrp="1"/>
          </p:cNvSpPr>
          <p:nvPr>
            <p:ph type="body" sz="quarter" idx="15" hasCustomPrompt="1"/>
          </p:nvPr>
        </p:nvSpPr>
        <p:spPr>
          <a:xfrm>
            <a:off x="2209800" y="5029200"/>
            <a:ext cx="4114800" cy="457200"/>
          </a:xfrm>
        </p:spPr>
        <p:txBody>
          <a:bodyPr>
            <a:noAutofit/>
          </a:bodyPr>
          <a:lstStyle>
            <a:lvl1pPr algn="ctr">
              <a:buNone/>
              <a:defRPr sz="1600" baseline="0"/>
            </a:lvl1pPr>
          </a:lstStyle>
          <a:p>
            <a:pPr lvl="0"/>
            <a:r>
              <a:rPr lang="fa-IR" dirty="0" smtClean="0"/>
              <a:t>برای ویرایش ایمیل کلیک کنید</a:t>
            </a:r>
            <a:endParaRPr lang="en-US" dirty="0"/>
          </a:p>
        </p:txBody>
      </p:sp>
      <p:sp>
        <p:nvSpPr>
          <p:cNvPr id="14" name="Title Placeholder 1"/>
          <p:cNvSpPr txBox="1">
            <a:spLocks/>
          </p:cNvSpPr>
          <p:nvPr userDrawn="1"/>
        </p:nvSpPr>
        <p:spPr>
          <a:xfrm>
            <a:off x="529937" y="117764"/>
            <a:ext cx="7086600" cy="1143000"/>
          </a:xfrm>
          <a:prstGeom prst="rect">
            <a:avLst/>
          </a:prstGeom>
          <a:solidFill>
            <a:schemeClr val="tx2">
              <a:lumMod val="75000"/>
            </a:schemeClr>
          </a:solidFill>
        </p:spPr>
        <p:txBody>
          <a:bodyPr vert="horz" lIns="91440" tIns="45720" rIns="91440" bIns="45720" rtlCol="0" anchor="ctr">
            <a:normAutofit/>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fa-IR" sz="2600" b="0" i="0" u="none" strike="noStrike" kern="1200" cap="none" spc="0" normalizeH="0" baseline="0" noProof="0" dirty="0" smtClean="0">
                <a:ln>
                  <a:noFill/>
                </a:ln>
                <a:solidFill>
                  <a:schemeClr val="bg1"/>
                </a:solidFill>
                <a:effectLst/>
                <a:uLnTx/>
                <a:uFillTx/>
                <a:latin typeface="+mj-lt"/>
                <a:ea typeface="+mj-ea"/>
                <a:cs typeface="B Titr" pitchFamily="2" charset="-78"/>
              </a:rPr>
              <a:t>دانشگاه صنعتی شاهرود، مرکز آموزش‌های الکترونیکی</a:t>
            </a:r>
            <a:endParaRPr kumimoji="0" lang="en-US" sz="2600" b="0" i="0" u="none" strike="noStrike" kern="1200" cap="none" spc="0" normalizeH="0" baseline="0" noProof="0" dirty="0">
              <a:ln>
                <a:noFill/>
              </a:ln>
              <a:solidFill>
                <a:schemeClr val="bg1"/>
              </a:solidFill>
              <a:effectLst/>
              <a:uLnTx/>
              <a:uFillTx/>
              <a:latin typeface="+mj-lt"/>
              <a:ea typeface="+mj-ea"/>
              <a:cs typeface="B Titr" pitchFamily="2" charset="-78"/>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5029200" y="6324600"/>
            <a:ext cx="2133600" cy="365125"/>
          </a:xfrm>
          <a:prstGeom prst="rect">
            <a:avLst/>
          </a:prstGeom>
        </p:spPr>
        <p:txBody>
          <a:bodyPr/>
          <a:lstStyle/>
          <a:p>
            <a:fld id="{D6E79763-A236-4F83-8558-F6FFB7AD667F}" type="datetime1">
              <a:rPr lang="en-US" smtClean="0"/>
              <a:pPr/>
              <a:t>11/23/2015</a:t>
            </a:fld>
            <a:endParaRPr lang="en-US"/>
          </a:p>
        </p:txBody>
      </p:sp>
      <p:sp>
        <p:nvSpPr>
          <p:cNvPr id="5" name="Footer Placeholder 4"/>
          <p:cNvSpPr>
            <a:spLocks noGrp="1"/>
          </p:cNvSpPr>
          <p:nvPr>
            <p:ph type="ftr" sz="quarter" idx="11"/>
          </p:nvPr>
        </p:nvSpPr>
        <p:spPr/>
        <p:txBody>
          <a:bodyPr/>
          <a:lstStyle/>
          <a:p>
            <a:r>
              <a:rPr lang="fa-IR" smtClean="0"/>
              <a:t>توابع - فرهادي</a:t>
            </a:r>
            <a:endParaRPr lang="en-US"/>
          </a:p>
        </p:txBody>
      </p:sp>
      <p:sp>
        <p:nvSpPr>
          <p:cNvPr id="8" name="Text Placeholder 7"/>
          <p:cNvSpPr>
            <a:spLocks noGrp="1"/>
          </p:cNvSpPr>
          <p:nvPr>
            <p:ph type="body" sz="quarter" idx="13" hasCustomPrompt="1"/>
          </p:nvPr>
        </p:nvSpPr>
        <p:spPr>
          <a:xfrm>
            <a:off x="1828800" y="4419600"/>
            <a:ext cx="4343400" cy="609600"/>
          </a:xfrm>
        </p:spPr>
        <p:txBody>
          <a:bodyPr>
            <a:noAutofit/>
          </a:bodyPr>
          <a:lstStyle>
            <a:lvl1pPr algn="ctr">
              <a:buNone/>
              <a:defRPr sz="2400" baseline="0"/>
            </a:lvl1pPr>
          </a:lstStyle>
          <a:p>
            <a:pPr lvl="0"/>
            <a:r>
              <a:rPr lang="fa-IR" dirty="0" smtClean="0"/>
              <a:t>برای ویرایش ارائه دهنده کلیک کنید</a:t>
            </a:r>
            <a:endParaRPr lang="en-US" dirty="0"/>
          </a:p>
        </p:txBody>
      </p:sp>
      <p:sp>
        <p:nvSpPr>
          <p:cNvPr id="10" name="Text Placeholder 9"/>
          <p:cNvSpPr>
            <a:spLocks noGrp="1"/>
          </p:cNvSpPr>
          <p:nvPr>
            <p:ph type="body" sz="quarter" idx="15" hasCustomPrompt="1"/>
          </p:nvPr>
        </p:nvSpPr>
        <p:spPr>
          <a:xfrm>
            <a:off x="1828800" y="5181600"/>
            <a:ext cx="4114800" cy="457200"/>
          </a:xfrm>
        </p:spPr>
        <p:txBody>
          <a:bodyPr>
            <a:noAutofit/>
          </a:bodyPr>
          <a:lstStyle>
            <a:lvl1pPr algn="ctr">
              <a:buNone/>
              <a:defRPr sz="1600" baseline="0"/>
            </a:lvl1pPr>
          </a:lstStyle>
          <a:p>
            <a:pPr lvl="0"/>
            <a:r>
              <a:rPr lang="fa-IR" dirty="0" smtClean="0"/>
              <a:t>برای ویرایش ایمیل کلیک کنید</a:t>
            </a:r>
            <a:endParaRPr lang="en-US" dirty="0"/>
          </a:p>
        </p:txBody>
      </p:sp>
      <p:sp>
        <p:nvSpPr>
          <p:cNvPr id="14" name="Title Placeholder 1"/>
          <p:cNvSpPr txBox="1">
            <a:spLocks/>
          </p:cNvSpPr>
          <p:nvPr userDrawn="1"/>
        </p:nvSpPr>
        <p:spPr>
          <a:xfrm>
            <a:off x="529937" y="117764"/>
            <a:ext cx="7086600" cy="1143000"/>
          </a:xfrm>
          <a:prstGeom prst="rect">
            <a:avLst/>
          </a:prstGeom>
          <a:solidFill>
            <a:schemeClr val="tx2">
              <a:lumMod val="75000"/>
            </a:schemeClr>
          </a:solidFill>
        </p:spPr>
        <p:txBody>
          <a:bodyPr vert="horz" lIns="91440" tIns="45720" rIns="91440" bIns="45720" rtlCol="0" anchor="ctr">
            <a:normAutofit/>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fa-IR" sz="2600" b="0" i="0" u="none" strike="noStrike" kern="1200" cap="none" spc="0" normalizeH="0" baseline="0" noProof="0" dirty="0" smtClean="0">
                <a:ln>
                  <a:noFill/>
                </a:ln>
                <a:solidFill>
                  <a:schemeClr val="bg1"/>
                </a:solidFill>
                <a:effectLst/>
                <a:uLnTx/>
                <a:uFillTx/>
                <a:latin typeface="+mj-lt"/>
                <a:ea typeface="+mj-ea"/>
                <a:cs typeface="B Titr" pitchFamily="2" charset="-78"/>
              </a:rPr>
              <a:t>دانشگاه صنعتی شاهرود، مرکز آموزش‌های الکترونیکی</a:t>
            </a:r>
            <a:endParaRPr kumimoji="0" lang="en-US" sz="2600" b="0" i="0" u="none" strike="noStrike" kern="1200" cap="none" spc="0" normalizeH="0" baseline="0" noProof="0" dirty="0">
              <a:ln>
                <a:noFill/>
              </a:ln>
              <a:solidFill>
                <a:schemeClr val="bg1"/>
              </a:solidFill>
              <a:effectLst/>
              <a:uLnTx/>
              <a:uFillTx/>
              <a:latin typeface="+mj-lt"/>
              <a:ea typeface="+mj-ea"/>
              <a:cs typeface="B Titr" pitchFamily="2" charset="-78"/>
            </a:endParaRPr>
          </a:p>
        </p:txBody>
      </p:sp>
      <p:sp>
        <p:nvSpPr>
          <p:cNvPr id="17" name="TextBox 16"/>
          <p:cNvSpPr txBox="1"/>
          <p:nvPr userDrawn="1"/>
        </p:nvSpPr>
        <p:spPr>
          <a:xfrm>
            <a:off x="304800" y="2873514"/>
            <a:ext cx="8534400" cy="707886"/>
          </a:xfrm>
          <a:prstGeom prst="rect">
            <a:avLst/>
          </a:prstGeom>
          <a:noFill/>
        </p:spPr>
        <p:txBody>
          <a:bodyPr wrap="square" rtlCol="0">
            <a:spAutoFit/>
          </a:bodyPr>
          <a:lstStyle/>
          <a:p>
            <a:pPr algn="ctr" defTabSz="914400" rtl="1" eaLnBrk="1" latinLnBrk="0" hangingPunct="1">
              <a:spcBef>
                <a:spcPct val="0"/>
              </a:spcBef>
              <a:buNone/>
            </a:pPr>
            <a:r>
              <a:rPr lang="fa-IR" sz="4000" kern="1200" baseline="0" dirty="0" smtClean="0">
                <a:solidFill>
                  <a:schemeClr val="tx1"/>
                </a:solidFill>
                <a:latin typeface="+mj-lt"/>
                <a:ea typeface="+mj-ea"/>
                <a:cs typeface="B Titr" pitchFamily="2" charset="-78"/>
              </a:rPr>
              <a:t>با تشکر از توجه شما</a:t>
            </a:r>
            <a:endParaRPr lang="en-US" sz="4000" kern="1200" baseline="0" dirty="0" smtClean="0">
              <a:solidFill>
                <a:schemeClr val="tx1"/>
              </a:solidFill>
              <a:latin typeface="+mj-lt"/>
              <a:ea typeface="+mj-ea"/>
              <a:cs typeface="B Titr" pitchFamily="2" charset="-78"/>
            </a:endParaRPr>
          </a:p>
        </p:txBody>
      </p:sp>
      <p:sp>
        <p:nvSpPr>
          <p:cNvPr id="9" name="Slide Number Placeholder 3"/>
          <p:cNvSpPr>
            <a:spLocks noGrp="1"/>
          </p:cNvSpPr>
          <p:nvPr>
            <p:ph type="sldNum" sz="quarter" idx="12"/>
          </p:nvPr>
        </p:nvSpPr>
        <p:spPr>
          <a:xfrm>
            <a:off x="76200" y="6324600"/>
            <a:ext cx="838200" cy="365125"/>
          </a:xfrm>
        </p:spPr>
        <p:txBody>
          <a:bodyPr/>
          <a:lstStyle/>
          <a:p>
            <a:fld id="{6A94BF41-C151-4BD2-8E48-9E658513A674}"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a-IR" dirty="0" smtClean="0"/>
              <a:t>برای ویرایش متن اصلی کلیک کنید</a:t>
            </a:r>
            <a:endParaRPr lang="en-US" dirty="0"/>
          </a:p>
        </p:txBody>
      </p:sp>
      <p:sp>
        <p:nvSpPr>
          <p:cNvPr id="3" name="Content Placeholder 2"/>
          <p:cNvSpPr>
            <a:spLocks noGrp="1"/>
          </p:cNvSpPr>
          <p:nvPr>
            <p:ph idx="1" hasCustomPrompt="1"/>
          </p:nvPr>
        </p:nvSpPr>
        <p:spPr/>
        <p:txBody>
          <a:bodyPr/>
          <a:lstStyle>
            <a:lvl2pPr>
              <a:defRPr baseline="0"/>
            </a:lvl2pPr>
            <a:lvl4pPr>
              <a:defRPr baseline="0"/>
            </a:lvl4pPr>
            <a:lvl5pPr>
              <a:defRPr baseline="0"/>
            </a:lvl5pPr>
          </a:lstStyle>
          <a:p>
            <a:pPr lvl="0"/>
            <a:r>
              <a:rPr lang="fa-IR" dirty="0" smtClean="0"/>
              <a:t>برای ویرایش متن اصلی کلیک کنید</a:t>
            </a:r>
            <a:endParaRPr lang="en-US" dirty="0" smtClean="0"/>
          </a:p>
          <a:p>
            <a:pPr lvl="1"/>
            <a:r>
              <a:rPr lang="fa-IR" dirty="0" smtClean="0"/>
              <a:t>سطح دوم</a:t>
            </a:r>
            <a:endParaRPr lang="en-US" dirty="0" smtClean="0"/>
          </a:p>
          <a:p>
            <a:pPr lvl="2"/>
            <a:r>
              <a:rPr lang="fa-IR" dirty="0" smtClean="0"/>
              <a:t>سطح سوم</a:t>
            </a:r>
            <a:endParaRPr lang="en-US" dirty="0" smtClean="0"/>
          </a:p>
          <a:p>
            <a:pPr lvl="3"/>
            <a:r>
              <a:rPr lang="fa-IR" dirty="0" smtClean="0"/>
              <a:t>سطح چهارم</a:t>
            </a:r>
            <a:endParaRPr lang="en-US" dirty="0" smtClean="0"/>
          </a:p>
          <a:p>
            <a:pPr lvl="4"/>
            <a:r>
              <a:rPr lang="fa-IR" dirty="0" smtClean="0"/>
              <a:t>سطح پنجم</a:t>
            </a:r>
            <a:endParaRPr lang="en-US" dirty="0"/>
          </a:p>
        </p:txBody>
      </p:sp>
      <p:sp>
        <p:nvSpPr>
          <p:cNvPr id="4" name="Date Placeholder 3"/>
          <p:cNvSpPr>
            <a:spLocks noGrp="1"/>
          </p:cNvSpPr>
          <p:nvPr>
            <p:ph type="dt" sz="half" idx="10"/>
          </p:nvPr>
        </p:nvSpPr>
        <p:spPr>
          <a:xfrm>
            <a:off x="4876800" y="6324600"/>
            <a:ext cx="2133600" cy="365125"/>
          </a:xfrm>
          <a:prstGeom prst="rect">
            <a:avLst/>
          </a:prstGeom>
        </p:spPr>
        <p:txBody>
          <a:bodyPr/>
          <a:lstStyle/>
          <a:p>
            <a:fld id="{1EA66632-DABA-48C3-B67B-C81102BC6ABA}" type="datetime1">
              <a:rPr lang="en-US" smtClean="0"/>
              <a:pPr/>
              <a:t>11/23/2015</a:t>
            </a:fld>
            <a:endParaRPr lang="en-US"/>
          </a:p>
        </p:txBody>
      </p:sp>
      <p:sp>
        <p:nvSpPr>
          <p:cNvPr id="5" name="Footer Placeholder 4"/>
          <p:cNvSpPr>
            <a:spLocks noGrp="1"/>
          </p:cNvSpPr>
          <p:nvPr>
            <p:ph type="ftr" sz="quarter" idx="11"/>
          </p:nvPr>
        </p:nvSpPr>
        <p:spPr/>
        <p:txBody>
          <a:bodyPr/>
          <a:lstStyle/>
          <a:p>
            <a:r>
              <a:rPr lang="fa-IR" smtClean="0"/>
              <a:t>توابع - فرهادي</a:t>
            </a:r>
            <a:endParaRPr lang="en-US"/>
          </a:p>
        </p:txBody>
      </p:sp>
      <p:sp>
        <p:nvSpPr>
          <p:cNvPr id="6" name="Slide Number Placeholder 5"/>
          <p:cNvSpPr>
            <a:spLocks noGrp="1"/>
          </p:cNvSpPr>
          <p:nvPr>
            <p:ph type="sldNum" sz="quarter" idx="12"/>
          </p:nvPr>
        </p:nvSpPr>
        <p:spPr/>
        <p:txBody>
          <a:bodyPr/>
          <a:lstStyle/>
          <a:p>
            <a:fld id="{7F8B5327-662B-486C-A55F-C826F1128C71}"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5F00BBA-BC4C-4D32-89F0-4F4682CD564A}" type="datetime1">
              <a:rPr lang="en-US" smtClean="0"/>
              <a:pPr/>
              <a:t>11/23/2015</a:t>
            </a:fld>
            <a:endParaRPr lang="en-US"/>
          </a:p>
        </p:txBody>
      </p:sp>
      <p:sp>
        <p:nvSpPr>
          <p:cNvPr id="6" name="Footer Placeholder 5"/>
          <p:cNvSpPr>
            <a:spLocks noGrp="1"/>
          </p:cNvSpPr>
          <p:nvPr>
            <p:ph type="ftr" sz="quarter" idx="11"/>
          </p:nvPr>
        </p:nvSpPr>
        <p:spPr/>
        <p:txBody>
          <a:bodyPr/>
          <a:lstStyle/>
          <a:p>
            <a:r>
              <a:rPr lang="fa-IR" smtClean="0"/>
              <a:t>توابع - فرهادي</a:t>
            </a:r>
            <a:endParaRPr lang="en-US"/>
          </a:p>
        </p:txBody>
      </p:sp>
      <p:sp>
        <p:nvSpPr>
          <p:cNvPr id="7" name="Slide Number Placeholder 6"/>
          <p:cNvSpPr>
            <a:spLocks noGrp="1"/>
          </p:cNvSpPr>
          <p:nvPr>
            <p:ph type="sldNum" sz="quarter" idx="12"/>
          </p:nvPr>
        </p:nvSpPr>
        <p:spPr/>
        <p:txBody>
          <a:bodyPr/>
          <a:lstStyle/>
          <a:p>
            <a:fld id="{7F8B5327-662B-486C-A55F-C826F1128C71}"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029200" y="6340475"/>
            <a:ext cx="2133600" cy="365125"/>
          </a:xfrm>
          <a:prstGeom prst="rect">
            <a:avLst/>
          </a:prstGeom>
        </p:spPr>
        <p:txBody>
          <a:bodyPr/>
          <a:lstStyle/>
          <a:p>
            <a:fld id="{661F3D63-974F-47E1-A5D9-B2B00DA2FF59}" type="datetime1">
              <a:rPr lang="en-US" smtClean="0"/>
              <a:pPr/>
              <a:t>11/23/2015</a:t>
            </a:fld>
            <a:endParaRPr lang="en-US"/>
          </a:p>
        </p:txBody>
      </p:sp>
      <p:sp>
        <p:nvSpPr>
          <p:cNvPr id="8" name="Footer Placeholder 7"/>
          <p:cNvSpPr>
            <a:spLocks noGrp="1"/>
          </p:cNvSpPr>
          <p:nvPr>
            <p:ph type="ftr" sz="quarter" idx="11"/>
          </p:nvPr>
        </p:nvSpPr>
        <p:spPr/>
        <p:txBody>
          <a:bodyPr/>
          <a:lstStyle/>
          <a:p>
            <a:r>
              <a:rPr lang="fa-IR" smtClean="0"/>
              <a:t>توابع - فرهادي</a:t>
            </a:r>
            <a:endParaRPr lang="en-US"/>
          </a:p>
        </p:txBody>
      </p:sp>
      <p:sp>
        <p:nvSpPr>
          <p:cNvPr id="9" name="Slide Number Placeholder 8"/>
          <p:cNvSpPr>
            <a:spLocks noGrp="1"/>
          </p:cNvSpPr>
          <p:nvPr>
            <p:ph type="sldNum" sz="quarter" idx="12"/>
          </p:nvPr>
        </p:nvSpPr>
        <p:spPr/>
        <p:txBody>
          <a:bodyPr/>
          <a:lstStyle/>
          <a:p>
            <a:fld id="{7F8B5327-662B-486C-A55F-C826F1128C71}"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029200" y="6324600"/>
            <a:ext cx="2133600" cy="365125"/>
          </a:xfrm>
          <a:prstGeom prst="rect">
            <a:avLst/>
          </a:prstGeom>
        </p:spPr>
        <p:txBody>
          <a:bodyPr/>
          <a:lstStyle/>
          <a:p>
            <a:fld id="{90F7B216-D21B-4BF1-BD01-94D6FF5944C2}" type="datetime1">
              <a:rPr lang="en-US" smtClean="0"/>
              <a:pPr/>
              <a:t>11/23/2015</a:t>
            </a:fld>
            <a:endParaRPr lang="en-US"/>
          </a:p>
        </p:txBody>
      </p:sp>
      <p:sp>
        <p:nvSpPr>
          <p:cNvPr id="4" name="Footer Placeholder 3"/>
          <p:cNvSpPr>
            <a:spLocks noGrp="1"/>
          </p:cNvSpPr>
          <p:nvPr>
            <p:ph type="ftr" sz="quarter" idx="11"/>
          </p:nvPr>
        </p:nvSpPr>
        <p:spPr/>
        <p:txBody>
          <a:bodyPr/>
          <a:lstStyle/>
          <a:p>
            <a:r>
              <a:rPr lang="fa-IR" smtClean="0"/>
              <a:t>توابع - فرهادي</a:t>
            </a:r>
            <a:endParaRPr lang="en-US"/>
          </a:p>
        </p:txBody>
      </p:sp>
      <p:sp>
        <p:nvSpPr>
          <p:cNvPr id="5" name="Slide Number Placeholder 4"/>
          <p:cNvSpPr>
            <a:spLocks noGrp="1"/>
          </p:cNvSpPr>
          <p:nvPr>
            <p:ph type="sldNum" sz="quarter" idx="12"/>
          </p:nvPr>
        </p:nvSpPr>
        <p:spPr/>
        <p:txBody>
          <a:bodyPr/>
          <a:lstStyle/>
          <a:p>
            <a:fld id="{7F8B5327-662B-486C-A55F-C826F1128C71}" type="slidenum">
              <a:rPr lang="en-US" smtClean="0"/>
              <a:pPr/>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937" y="117764"/>
            <a:ext cx="7086600" cy="1143000"/>
          </a:xfrm>
          <a:prstGeom prst="rect">
            <a:avLst/>
          </a:prstGeom>
          <a:solidFill>
            <a:schemeClr val="tx2">
              <a:lumMod val="75000"/>
            </a:schemeClr>
          </a:solidFill>
        </p:spPr>
        <p:txBody>
          <a:bodyPr vert="horz" lIns="91440" tIns="45720" rIns="91440" bIns="45720" rtlCol="0" anchor="ctr">
            <a:normAutofit/>
          </a:bodyPr>
          <a:lstStyle/>
          <a:p>
            <a:r>
              <a:rPr lang="fa-IR" dirty="0" smtClean="0"/>
              <a:t>برای ویرایش متن اصلی کلیک کنید</a:t>
            </a:r>
            <a:endParaRPr lang="en-US" dirty="0"/>
          </a:p>
        </p:txBody>
      </p:sp>
      <p:sp>
        <p:nvSpPr>
          <p:cNvPr id="3" name="Text Placeholder 2"/>
          <p:cNvSpPr>
            <a:spLocks noGrp="1"/>
          </p:cNvSpPr>
          <p:nvPr>
            <p:ph type="body" idx="1"/>
          </p:nvPr>
        </p:nvSpPr>
        <p:spPr>
          <a:xfrm>
            <a:off x="457200" y="1570037"/>
            <a:ext cx="7467600" cy="4449763"/>
          </a:xfrm>
          <a:prstGeom prst="rect">
            <a:avLst/>
          </a:prstGeom>
        </p:spPr>
        <p:txBody>
          <a:bodyPr vert="horz" lIns="91440" tIns="45720" rIns="91440" bIns="45720" rtlCol="0">
            <a:normAutofit/>
          </a:bodyPr>
          <a:lstStyle/>
          <a:p>
            <a:pPr lvl="0"/>
            <a:r>
              <a:rPr lang="fa-IR" dirty="0" smtClean="0"/>
              <a:t>برای ویرایش متن اصلی کلیک کنید</a:t>
            </a:r>
            <a:endParaRPr lang="en-US" dirty="0" smtClean="0"/>
          </a:p>
          <a:p>
            <a:pPr lvl="1"/>
            <a:r>
              <a:rPr lang="fa-IR" dirty="0" smtClean="0"/>
              <a:t>سطح دوم</a:t>
            </a:r>
            <a:endParaRPr lang="en-US" dirty="0" smtClean="0"/>
          </a:p>
          <a:p>
            <a:pPr lvl="2"/>
            <a:r>
              <a:rPr lang="fa-IR" dirty="0" smtClean="0"/>
              <a:t>سطح سوم</a:t>
            </a:r>
            <a:endParaRPr lang="en-US" dirty="0" smtClean="0"/>
          </a:p>
          <a:p>
            <a:pPr lvl="3"/>
            <a:r>
              <a:rPr lang="fa-IR" dirty="0" smtClean="0"/>
              <a:t>سطح چهارم</a:t>
            </a:r>
            <a:endParaRPr lang="en-US" dirty="0" smtClean="0"/>
          </a:p>
          <a:p>
            <a:pPr lvl="4"/>
            <a:r>
              <a:rPr lang="fa-IR" dirty="0" smtClean="0"/>
              <a:t>سطح پنجم</a:t>
            </a:r>
            <a:endParaRPr lang="en-US" dirty="0"/>
          </a:p>
        </p:txBody>
      </p:sp>
      <p:sp>
        <p:nvSpPr>
          <p:cNvPr id="5" name="Footer Placeholder 4"/>
          <p:cNvSpPr>
            <a:spLocks noGrp="1"/>
          </p:cNvSpPr>
          <p:nvPr>
            <p:ph type="ftr" sz="quarter" idx="3"/>
          </p:nvPr>
        </p:nvSpPr>
        <p:spPr>
          <a:xfrm>
            <a:off x="1752600" y="6324600"/>
            <a:ext cx="2895600" cy="365125"/>
          </a:xfrm>
          <a:prstGeom prst="rect">
            <a:avLst/>
          </a:prstGeom>
        </p:spPr>
        <p:txBody>
          <a:bodyPr vert="horz" lIns="91440" tIns="45720" rIns="91440" bIns="45720" rtlCol="0" anchor="ctr"/>
          <a:lstStyle>
            <a:lvl1pPr algn="ctr" rtl="1">
              <a:defRPr sz="1200">
                <a:solidFill>
                  <a:schemeClr val="tx1">
                    <a:tint val="75000"/>
                  </a:schemeClr>
                </a:solidFill>
              </a:defRPr>
            </a:lvl1pPr>
          </a:lstStyle>
          <a:p>
            <a:r>
              <a:rPr lang="fa-IR" smtClean="0"/>
              <a:t>توابع - فرهادي</a:t>
            </a:r>
            <a:endParaRPr lang="en-US" dirty="0"/>
          </a:p>
        </p:txBody>
      </p:sp>
      <p:sp>
        <p:nvSpPr>
          <p:cNvPr id="6" name="Slide Number Placeholder 5"/>
          <p:cNvSpPr>
            <a:spLocks noGrp="1"/>
          </p:cNvSpPr>
          <p:nvPr>
            <p:ph type="sldNum" sz="quarter" idx="4"/>
          </p:nvPr>
        </p:nvSpPr>
        <p:spPr>
          <a:xfrm>
            <a:off x="76200" y="6324600"/>
            <a:ext cx="838200" cy="365125"/>
          </a:xfrm>
          <a:prstGeom prst="rect">
            <a:avLst/>
          </a:prstGeom>
        </p:spPr>
        <p:txBody>
          <a:bodyPr vert="horz" lIns="91440" tIns="45720" rIns="91440" bIns="45720" rtlCol="0" anchor="ctr"/>
          <a:lstStyle>
            <a:lvl1pPr algn="ctr" rtl="1">
              <a:defRPr sz="1200">
                <a:solidFill>
                  <a:schemeClr val="tx1">
                    <a:tint val="75000"/>
                  </a:schemeClr>
                </a:solidFill>
              </a:defRPr>
            </a:lvl1pPr>
          </a:lstStyle>
          <a:p>
            <a:fld id="{7F8B5327-662B-486C-A55F-C826F1128C71}" type="slidenum">
              <a:rPr lang="en-US" smtClean="0"/>
              <a:pPr/>
              <a:t>‹#›</a:t>
            </a:fld>
            <a:endParaRPr lang="en-US" dirty="0"/>
          </a:p>
        </p:txBody>
      </p:sp>
      <p:pic>
        <p:nvPicPr>
          <p:cNvPr id="11" name="Picture 34" descr="circle2"/>
          <p:cNvPicPr>
            <a:picLocks noChangeAspect="1" noChangeArrowheads="1"/>
          </p:cNvPicPr>
          <p:nvPr userDrawn="1"/>
        </p:nvPicPr>
        <p:blipFill>
          <a:blip r:embed="rId8" cstate="print"/>
          <a:srcRect/>
          <a:stretch>
            <a:fillRect/>
          </a:stretch>
        </p:blipFill>
        <p:spPr bwMode="auto">
          <a:xfrm flipH="1">
            <a:off x="5562600" y="4055555"/>
            <a:ext cx="3581400" cy="2802445"/>
          </a:xfrm>
          <a:prstGeom prst="rect">
            <a:avLst/>
          </a:prstGeom>
          <a:noFill/>
          <a:ln w="9525">
            <a:noFill/>
            <a:miter lim="800000"/>
            <a:headEnd/>
            <a:tailEnd/>
          </a:ln>
        </p:spPr>
      </p:pic>
      <p:sp>
        <p:nvSpPr>
          <p:cNvPr id="12" name="Oval 37"/>
          <p:cNvSpPr>
            <a:spLocks noChangeArrowheads="1"/>
          </p:cNvSpPr>
          <p:nvPr userDrawn="1"/>
        </p:nvSpPr>
        <p:spPr bwMode="auto">
          <a:xfrm>
            <a:off x="7772400" y="29585"/>
            <a:ext cx="1295400" cy="1295400"/>
          </a:xfrm>
          <a:prstGeom prst="ellipse">
            <a:avLst/>
          </a:prstGeom>
          <a:solidFill>
            <a:srgbClr val="000080"/>
          </a:solidFill>
          <a:ln w="9525">
            <a:noFill/>
            <a:round/>
            <a:headEnd/>
            <a:tailEnd/>
          </a:ln>
          <a:effectLst/>
        </p:spPr>
        <p:txBody>
          <a:bodyPr wrap="none" anchor="ctr"/>
          <a:lstStyle/>
          <a:p>
            <a:pPr algn="r" rtl="1"/>
            <a:endParaRPr lang="en-US"/>
          </a:p>
        </p:txBody>
      </p:sp>
      <p:pic>
        <p:nvPicPr>
          <p:cNvPr id="14" name="Picture 3" descr="C:\Users\Smh\Desktop\majazi-Logo-name.png"/>
          <p:cNvPicPr>
            <a:picLocks noChangeAspect="1" noChangeArrowheads="1"/>
          </p:cNvPicPr>
          <p:nvPr userDrawn="1"/>
        </p:nvPicPr>
        <p:blipFill>
          <a:blip r:embed="rId9" cstate="print"/>
          <a:srcRect/>
          <a:stretch>
            <a:fillRect/>
          </a:stretch>
        </p:blipFill>
        <p:spPr bwMode="auto">
          <a:xfrm>
            <a:off x="7874868" y="1359191"/>
            <a:ext cx="1037022" cy="622009"/>
          </a:xfrm>
          <a:prstGeom prst="rect">
            <a:avLst/>
          </a:prstGeom>
          <a:noFill/>
        </p:spPr>
      </p:pic>
      <p:sp>
        <p:nvSpPr>
          <p:cNvPr id="15" name="Date Placeholder 3"/>
          <p:cNvSpPr>
            <a:spLocks noGrp="1"/>
          </p:cNvSpPr>
          <p:nvPr>
            <p:ph type="dt" sz="half" idx="2"/>
          </p:nvPr>
        </p:nvSpPr>
        <p:spPr>
          <a:xfrm>
            <a:off x="5105400" y="6324600"/>
            <a:ext cx="2133600" cy="365125"/>
          </a:xfrm>
          <a:prstGeom prst="rect">
            <a:avLst/>
          </a:prstGeom>
        </p:spPr>
        <p:txBody>
          <a:bodyPr vert="horz" lIns="91440" tIns="45720" rIns="91440" bIns="45720" rtlCol="0" anchor="ctr"/>
          <a:lstStyle>
            <a:lvl1pPr algn="r" rtl="1">
              <a:defRPr sz="1200">
                <a:solidFill>
                  <a:schemeClr val="tx1">
                    <a:tint val="75000"/>
                  </a:schemeClr>
                </a:solidFill>
              </a:defRPr>
            </a:lvl1pPr>
          </a:lstStyle>
          <a:p>
            <a:fld id="{6B1B3E09-0B6D-4BA1-AB98-517648E1566A}" type="datetime1">
              <a:rPr lang="en-US" smtClean="0"/>
              <a:pPr/>
              <a:t>11/23/2015</a:t>
            </a:fld>
            <a:endParaRPr lang="en-US"/>
          </a:p>
        </p:txBody>
      </p:sp>
      <p:pic>
        <p:nvPicPr>
          <p:cNvPr id="1027" name="Picture 3"/>
          <p:cNvPicPr>
            <a:picLocks noChangeAspect="1" noChangeArrowheads="1"/>
          </p:cNvPicPr>
          <p:nvPr userDrawn="1"/>
        </p:nvPicPr>
        <p:blipFill>
          <a:blip r:embed="rId10" cstate="print">
            <a:extLst>
              <a:ext uri="{28A0092B-C50C-407E-A947-70E740481C1C}">
                <a14:useLocalDpi xmlns:a14="http://schemas.microsoft.com/office/drawing/2010/main" val="0"/>
              </a:ext>
            </a:extLst>
          </a:blip>
          <a:stretch>
            <a:fillRect/>
          </a:stretch>
        </p:blipFill>
        <p:spPr bwMode="auto">
          <a:xfrm>
            <a:off x="8000650" y="162935"/>
            <a:ext cx="818002"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5" r:id="rId1"/>
    <p:sldLayoutId id="2147483694" r:id="rId2"/>
    <p:sldLayoutId id="2147483686" r:id="rId3"/>
    <p:sldLayoutId id="2147483688" r:id="rId4"/>
    <p:sldLayoutId id="2147483689" r:id="rId5"/>
    <p:sldLayoutId id="2147483690" r:id="rId6"/>
  </p:sldLayoutIdLst>
  <p:timing>
    <p:tnLst>
      <p:par>
        <p:cTn id="1" dur="indefinite" restart="never" nodeType="tmRoot"/>
      </p:par>
    </p:tnLst>
  </p:timing>
  <p:hf hdr="0" dt="0"/>
  <p:txStyles>
    <p:titleStyle>
      <a:lvl1pPr algn="l" defTabSz="914400" rtl="1" eaLnBrk="1" latinLnBrk="0" hangingPunct="1">
        <a:spcBef>
          <a:spcPct val="0"/>
        </a:spcBef>
        <a:buNone/>
        <a:defRPr sz="2600" kern="1200" baseline="0">
          <a:solidFill>
            <a:schemeClr val="bg1"/>
          </a:solidFill>
          <a:latin typeface="+mj-lt"/>
          <a:ea typeface="+mj-ea"/>
          <a:cs typeface="B Titr" pitchFamily="2" charset="-78"/>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B Nazanin" pitchFamily="2" charset="-78"/>
        </a:defRPr>
      </a:lvl1pPr>
      <a:lvl2pPr marL="742950" indent="-285750" algn="r" defTabSz="914400" rtl="1" eaLnBrk="1" latinLnBrk="0" hangingPunct="1">
        <a:spcBef>
          <a:spcPct val="20000"/>
        </a:spcBef>
        <a:buFont typeface="Arial" pitchFamily="34" charset="0"/>
        <a:buChar char="–"/>
        <a:defRPr sz="2800" kern="1200" baseline="0">
          <a:solidFill>
            <a:schemeClr val="tx1"/>
          </a:solidFill>
          <a:latin typeface="+mn-lt"/>
          <a:ea typeface="+mn-ea"/>
          <a:cs typeface="B Nazanin" pitchFamily="2" charset="-78"/>
        </a:defRPr>
      </a:lvl2pPr>
      <a:lvl3pPr marL="1143000" indent="-228600" algn="r" defTabSz="914400" rtl="1" eaLnBrk="1" latinLnBrk="0" hangingPunct="1">
        <a:spcBef>
          <a:spcPct val="20000"/>
        </a:spcBef>
        <a:buFont typeface="Arial" pitchFamily="34" charset="0"/>
        <a:buChar char="•"/>
        <a:defRPr sz="2400" kern="1200" baseline="0">
          <a:solidFill>
            <a:schemeClr val="tx1"/>
          </a:solidFill>
          <a:latin typeface="+mn-lt"/>
          <a:ea typeface="+mn-ea"/>
          <a:cs typeface="B Nazanin" pitchFamily="2" charset="-78"/>
        </a:defRPr>
      </a:lvl3pPr>
      <a:lvl4pPr marL="1600200" indent="-228600" algn="r" defTabSz="914400" rtl="1" eaLnBrk="1" latinLnBrk="0" hangingPunct="1">
        <a:spcBef>
          <a:spcPct val="20000"/>
        </a:spcBef>
        <a:buFont typeface="Arial" pitchFamily="34" charset="0"/>
        <a:buChar char="–"/>
        <a:defRPr sz="2000" kern="1200" baseline="0">
          <a:solidFill>
            <a:schemeClr val="tx1"/>
          </a:solidFill>
          <a:latin typeface="+mn-lt"/>
          <a:ea typeface="+mn-ea"/>
          <a:cs typeface="B Nazanin" pitchFamily="2" charset="-78"/>
        </a:defRPr>
      </a:lvl4pPr>
      <a:lvl5pPr marL="2057400" indent="-228600" algn="r" defTabSz="914400" rtl="1" eaLnBrk="1" latinLnBrk="0" hangingPunct="1">
        <a:spcBef>
          <a:spcPct val="20000"/>
        </a:spcBef>
        <a:buFont typeface="Arial" pitchFamily="34" charset="0"/>
        <a:buChar char="»"/>
        <a:defRPr sz="2000" kern="1200" baseline="0">
          <a:solidFill>
            <a:schemeClr val="tx1"/>
          </a:solidFill>
          <a:latin typeface="+mn-lt"/>
          <a:ea typeface="+mn-ea"/>
          <a:cs typeface="B Nazanin" pitchFamily="2" charset="-7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5.wmf"/><Relationship Id="rId5" Type="http://schemas.openxmlformats.org/officeDocument/2006/relationships/oleObject" Target="../embeddings/oleObject2.bin"/><Relationship Id="rId4" Type="http://schemas.openxmlformats.org/officeDocument/2006/relationships/image" Target="../media/image4.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ctrTitle"/>
          </p:nvPr>
        </p:nvSpPr>
        <p:spPr>
          <a:xfrm>
            <a:off x="838200" y="2220479"/>
            <a:ext cx="7315200" cy="1374775"/>
          </a:xfrm>
        </p:spPr>
        <p:txBody>
          <a:bodyPr>
            <a:normAutofit/>
          </a:bodyPr>
          <a:lstStyle/>
          <a:p>
            <a:r>
              <a:rPr lang="fa-IR" dirty="0" smtClean="0"/>
              <a:t>{مباني کامپيوتر و برنامه‌نويسي}</a:t>
            </a:r>
            <a:endParaRPr lang="fa-IR" dirty="0"/>
          </a:p>
        </p:txBody>
      </p:sp>
      <p:sp>
        <p:nvSpPr>
          <p:cNvPr id="21" name="Subtitle 20"/>
          <p:cNvSpPr>
            <a:spLocks noGrp="1"/>
          </p:cNvSpPr>
          <p:nvPr>
            <p:ph type="subTitle" idx="1"/>
          </p:nvPr>
        </p:nvSpPr>
        <p:spPr>
          <a:xfrm>
            <a:off x="1295400" y="3733800"/>
            <a:ext cx="6400800" cy="914400"/>
          </a:xfrm>
        </p:spPr>
        <p:txBody>
          <a:bodyPr>
            <a:normAutofit/>
          </a:bodyPr>
          <a:lstStyle/>
          <a:p>
            <a:r>
              <a:rPr lang="fa-IR" dirty="0" smtClean="0">
                <a:cs typeface="B Lotus" pitchFamily="2" charset="-78"/>
              </a:rPr>
              <a:t>جلسه هفتم: توابع</a:t>
            </a:r>
            <a:endParaRPr lang="fa-IR" dirty="0">
              <a:cs typeface="B Lotus" pitchFamily="2" charset="-78"/>
            </a:endParaRPr>
          </a:p>
        </p:txBody>
      </p:sp>
      <p:sp>
        <p:nvSpPr>
          <p:cNvPr id="11" name="Text Placeholder 10"/>
          <p:cNvSpPr>
            <a:spLocks noGrp="1"/>
          </p:cNvSpPr>
          <p:nvPr>
            <p:ph type="body" sz="quarter" idx="13"/>
          </p:nvPr>
        </p:nvSpPr>
        <p:spPr>
          <a:xfrm>
            <a:off x="2324100" y="4419600"/>
            <a:ext cx="4343400" cy="609600"/>
          </a:xfrm>
        </p:spPr>
        <p:txBody>
          <a:bodyPr/>
          <a:lstStyle/>
          <a:p>
            <a:r>
              <a:rPr lang="fa-IR" dirty="0">
                <a:cs typeface="B Lotus" pitchFamily="2" charset="-78"/>
              </a:rPr>
              <a:t>ارائه دهنده: </a:t>
            </a:r>
            <a:r>
              <a:rPr lang="fa-IR" dirty="0" smtClean="0">
                <a:cs typeface="B Lotus" pitchFamily="2" charset="-78"/>
              </a:rPr>
              <a:t>محسن فرهادي</a:t>
            </a:r>
            <a:endParaRPr lang="fa-IR" dirty="0">
              <a:cs typeface="B Lotus" pitchFamily="2" charset="-78"/>
            </a:endParaRPr>
          </a:p>
        </p:txBody>
      </p:sp>
      <p:sp>
        <p:nvSpPr>
          <p:cNvPr id="8" name="Footer Placeholder 7"/>
          <p:cNvSpPr>
            <a:spLocks noGrp="1"/>
          </p:cNvSpPr>
          <p:nvPr>
            <p:ph type="ftr" sz="quarter" idx="11"/>
          </p:nvPr>
        </p:nvSpPr>
        <p:spPr/>
        <p:txBody>
          <a:bodyPr/>
          <a:lstStyle/>
          <a:p>
            <a:r>
              <a:rPr lang="fa-IR" smtClean="0"/>
              <a:t>توابع - فرهادي</a:t>
            </a:r>
            <a:endParaRPr lang="en-US" dirty="0"/>
          </a:p>
        </p:txBody>
      </p:sp>
      <p:sp>
        <p:nvSpPr>
          <p:cNvPr id="7" name="Text Placeholder 6"/>
          <p:cNvSpPr>
            <a:spLocks noGrp="1"/>
          </p:cNvSpPr>
          <p:nvPr>
            <p:ph type="body" sz="quarter" idx="15"/>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29937" y="332078"/>
            <a:ext cx="7086600" cy="668030"/>
          </a:xfrm>
        </p:spPr>
        <p:txBody>
          <a:bodyPr/>
          <a:lstStyle/>
          <a:p>
            <a:pPr algn="just"/>
            <a:r>
              <a:rPr lang="ar-SA" sz="2400" b="1" i="1" dirty="0" smtClean="0">
                <a:solidFill>
                  <a:srgbClr val="FF0000"/>
                </a:solidFill>
              </a:rPr>
              <a:t>تابع محلي</a:t>
            </a:r>
            <a:r>
              <a:rPr lang="ar-SA" sz="1600" dirty="0" smtClean="0"/>
              <a:t> </a:t>
            </a:r>
            <a:endParaRPr lang="en-US" sz="1600" dirty="0"/>
          </a:p>
        </p:txBody>
      </p:sp>
      <p:sp>
        <p:nvSpPr>
          <p:cNvPr id="7" name="Footer Placeholder 7"/>
          <p:cNvSpPr>
            <a:spLocks noGrp="1"/>
          </p:cNvSpPr>
          <p:nvPr>
            <p:ph type="ftr" sz="quarter" idx="11"/>
          </p:nvPr>
        </p:nvSpPr>
        <p:spPr/>
        <p:txBody>
          <a:bodyPr/>
          <a:lstStyle/>
          <a:p>
            <a:pPr algn="just"/>
            <a:r>
              <a:rPr lang="fa-IR" smtClean="0"/>
              <a:t>توابع - فرهادي</a:t>
            </a:r>
            <a:endParaRPr lang="en-US" dirty="0"/>
          </a:p>
        </p:txBody>
      </p:sp>
      <p:sp>
        <p:nvSpPr>
          <p:cNvPr id="4" name="Slide Number Placeholder 3"/>
          <p:cNvSpPr>
            <a:spLocks noGrp="1"/>
          </p:cNvSpPr>
          <p:nvPr>
            <p:ph type="sldNum" sz="quarter" idx="12"/>
          </p:nvPr>
        </p:nvSpPr>
        <p:spPr/>
        <p:txBody>
          <a:bodyPr/>
          <a:lstStyle/>
          <a:p>
            <a:pPr algn="just"/>
            <a:fld id="{6A94BF41-C151-4BD2-8E48-9E658513A674}" type="slidenum">
              <a:rPr lang="en-US" smtClean="0"/>
              <a:pPr algn="just"/>
              <a:t>10</a:t>
            </a:fld>
            <a:endParaRPr lang="en-US" dirty="0"/>
          </a:p>
        </p:txBody>
      </p:sp>
      <p:sp>
        <p:nvSpPr>
          <p:cNvPr id="8" name="Text Box 2"/>
          <p:cNvSpPr txBox="1">
            <a:spLocks noChangeArrowheads="1"/>
          </p:cNvSpPr>
          <p:nvPr/>
        </p:nvSpPr>
        <p:spPr bwMode="auto">
          <a:xfrm>
            <a:off x="285721" y="1214422"/>
            <a:ext cx="7500990" cy="3110724"/>
          </a:xfrm>
          <a:prstGeom prst="rect">
            <a:avLst/>
          </a:prstGeom>
          <a:noFill/>
          <a:ln w="12700" cap="sq" algn="ctr">
            <a:noFill/>
            <a:miter lim="800000"/>
            <a:headEnd/>
            <a:tailEnd/>
          </a:ln>
        </p:spPr>
        <p:txBody>
          <a:bodyPr wrap="square" lIns="90000" tIns="46800" rIns="90000" bIns="46800">
            <a:spAutoFit/>
          </a:bodyPr>
          <a:lstStyle/>
          <a:p>
            <a:pPr algn="just" rtl="1"/>
            <a:r>
              <a:rPr lang="ar-SA" sz="2800" dirty="0"/>
              <a:t>همان گونه که متغيرها مي‌توانند محلي باشند، توابع نيز مي‌توانند </a:t>
            </a:r>
            <a:r>
              <a:rPr lang="ar-SA" sz="2800" dirty="0">
                <a:solidFill>
                  <a:srgbClr val="FF0000"/>
                </a:solidFill>
              </a:rPr>
              <a:t>محلي</a:t>
            </a:r>
            <a:r>
              <a:rPr lang="ar-SA" sz="2800" dirty="0"/>
              <a:t> باشند.</a:t>
            </a:r>
            <a:endParaRPr lang="fa-IR" sz="2800" dirty="0"/>
          </a:p>
          <a:p>
            <a:pPr algn="just" rtl="1"/>
            <a:endParaRPr lang="fa-IR" sz="2800" dirty="0" smtClean="0"/>
          </a:p>
          <a:p>
            <a:pPr algn="just" rtl="1"/>
            <a:r>
              <a:rPr lang="ar-SA" sz="2800" dirty="0" smtClean="0"/>
              <a:t> </a:t>
            </a:r>
            <a:r>
              <a:rPr lang="ar-SA" sz="2800" dirty="0"/>
              <a:t>يک </a:t>
            </a:r>
            <a:r>
              <a:rPr lang="ar-SA" sz="2800" b="1" i="1" dirty="0">
                <a:solidFill>
                  <a:srgbClr val="FF0000"/>
                </a:solidFill>
              </a:rPr>
              <a:t>تابع محلي</a:t>
            </a:r>
            <a:r>
              <a:rPr lang="ar-SA" sz="2800" dirty="0"/>
              <a:t> تابعي است که درون يک تابع ديگر به کار رود</a:t>
            </a:r>
            <a:r>
              <a:rPr lang="ar-SA" sz="2800" dirty="0" smtClean="0"/>
              <a:t>.</a:t>
            </a:r>
            <a:endParaRPr lang="fa-IR" sz="2800" dirty="0" smtClean="0"/>
          </a:p>
          <a:p>
            <a:pPr algn="just" rtl="1"/>
            <a:endParaRPr lang="fa-IR" sz="2800" dirty="0" smtClean="0"/>
          </a:p>
          <a:p>
            <a:pPr algn="just" rtl="1"/>
            <a:r>
              <a:rPr lang="ar-SA" sz="2800" dirty="0" smtClean="0"/>
              <a:t> </a:t>
            </a:r>
            <a:r>
              <a:rPr lang="ar-SA" sz="2800" dirty="0"/>
              <a:t>با استفاده از چند تابع ساده و ترکيب آن‌ها مي‌توان توابع پيچيده‌تري ساخت.</a:t>
            </a:r>
            <a:r>
              <a:rPr lang="fa-IR" sz="2800" dirty="0"/>
              <a:t>  </a:t>
            </a:r>
            <a:endParaRPr lang="en-US" sz="2800"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2000"/>
                                        <p:tgtEl>
                                          <p:spTgt spid="8">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4" end="4"/>
                                            </p:txEl>
                                          </p:spTgt>
                                        </p:tgtEl>
                                        <p:attrNameLst>
                                          <p:attrName>style.visibility</p:attrName>
                                        </p:attrNameLst>
                                      </p:cBhvr>
                                      <p:to>
                                        <p:strVal val="visible"/>
                                      </p:to>
                                    </p:set>
                                    <p:animEffect transition="in" filter="fade">
                                      <p:cBhvr>
                                        <p:cTn id="10" dur="20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937772"/>
            <a:ext cx="7820052" cy="1815882"/>
          </a:xfrm>
          <a:prstGeom prst="rect">
            <a:avLst/>
          </a:prstGeom>
          <a:noFill/>
          <a:ln w="9525">
            <a:noFill/>
            <a:miter lim="800000"/>
            <a:headEnd/>
            <a:tailEnd/>
          </a:ln>
        </p:spPr>
        <p:txBody>
          <a:bodyPr wrap="square">
            <a:spAutoFit/>
          </a:bodyPr>
          <a:lstStyle/>
          <a:p>
            <a:pPr algn="just" rtl="1"/>
            <a:r>
              <a:rPr lang="ar-SA" sz="2800" b="1" dirty="0" smtClean="0"/>
              <a:t>در رياضيات، تابع جايگشت را با </a:t>
            </a:r>
            <a:r>
              <a:rPr lang="en-US" sz="2800" b="1" dirty="0" smtClean="0"/>
              <a:t>p(</a:t>
            </a:r>
            <a:r>
              <a:rPr lang="en-US" sz="2800" b="1" dirty="0" err="1" smtClean="0"/>
              <a:t>n,k</a:t>
            </a:r>
            <a:r>
              <a:rPr lang="en-US" sz="2800" b="1" dirty="0" smtClean="0"/>
              <a:t>)</a:t>
            </a:r>
            <a:r>
              <a:rPr lang="fa-IR" sz="2800" b="1" dirty="0" smtClean="0"/>
              <a:t> </a:t>
            </a:r>
            <a:r>
              <a:rPr lang="ar-SA" sz="2800" b="1" dirty="0" smtClean="0"/>
              <a:t>نشان مي‌دهند. اين تابع بيان مي‌کند که به چند طريق مي‌توان </a:t>
            </a:r>
            <a:r>
              <a:rPr lang="en-US" sz="2800" b="1" dirty="0" smtClean="0"/>
              <a:t>k</a:t>
            </a:r>
            <a:r>
              <a:rPr lang="ar-SA" sz="2800" b="1" dirty="0" smtClean="0"/>
              <a:t> عنصر دلخواه از يک مجموعۀ </a:t>
            </a:r>
            <a:r>
              <a:rPr lang="en-US" sz="2800" b="1" dirty="0" smtClean="0"/>
              <a:t>n</a:t>
            </a:r>
            <a:r>
              <a:rPr lang="ar-SA" sz="2800" b="1" dirty="0" smtClean="0"/>
              <a:t> عنصري را کنار يکديگر قرار داد. براي اين محاسبه از رابطۀ زير استفاده مي‌شود:</a:t>
            </a:r>
            <a:endParaRPr lang="en-US" sz="2800" b="1" dirty="0"/>
          </a:p>
        </p:txBody>
      </p:sp>
      <p:sp>
        <p:nvSpPr>
          <p:cNvPr id="9" name="Title 8"/>
          <p:cNvSpPr>
            <a:spLocks noGrp="1"/>
          </p:cNvSpPr>
          <p:nvPr>
            <p:ph type="title"/>
          </p:nvPr>
        </p:nvSpPr>
        <p:spPr>
          <a:xfrm>
            <a:off x="529937" y="332078"/>
            <a:ext cx="7086600" cy="668030"/>
          </a:xfrm>
        </p:spPr>
        <p:txBody>
          <a:bodyPr/>
          <a:lstStyle/>
          <a:p>
            <a:pPr algn="just"/>
            <a:r>
              <a:rPr lang="fa-IR" sz="2400" b="1" dirty="0" smtClean="0">
                <a:solidFill>
                  <a:srgbClr val="FF0066"/>
                </a:solidFill>
              </a:rPr>
              <a:t>مثال: تابع محلي</a:t>
            </a:r>
            <a:endParaRPr lang="ar-SA" sz="2400" dirty="0">
              <a:solidFill>
                <a:srgbClr val="FF0066"/>
              </a:solidFill>
            </a:endParaRPr>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11</a:t>
            </a:fld>
            <a:endParaRPr lang="en-US" dirty="0"/>
          </a:p>
        </p:txBody>
      </p:sp>
      <p:graphicFrame>
        <p:nvGraphicFramePr>
          <p:cNvPr id="437254" name="Object 6"/>
          <p:cNvGraphicFramePr>
            <a:graphicFrameLocks noChangeAspect="1"/>
          </p:cNvGraphicFramePr>
          <p:nvPr/>
        </p:nvGraphicFramePr>
        <p:xfrm>
          <a:off x="533405" y="3500438"/>
          <a:ext cx="2808287" cy="1076325"/>
        </p:xfrm>
        <a:graphic>
          <a:graphicData uri="http://schemas.openxmlformats.org/presentationml/2006/ole">
            <mc:AlternateContent xmlns:mc="http://schemas.openxmlformats.org/markup-compatibility/2006">
              <mc:Choice xmlns:v="urn:schemas-microsoft-com:vml" Requires="v">
                <p:oleObj spid="_x0000_s1070" name="Equation" r:id="rId3" imgW="1091726" imgH="418918" progId="Equation.3">
                  <p:embed/>
                </p:oleObj>
              </mc:Choice>
              <mc:Fallback>
                <p:oleObj name="Equation" r:id="rId3" imgW="1091726" imgH="418918"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5" y="3500438"/>
                        <a:ext cx="2808287" cy="1076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37257" name="Object 9"/>
          <p:cNvGraphicFramePr>
            <a:graphicFrameLocks noChangeAspect="1"/>
          </p:cNvGraphicFramePr>
          <p:nvPr/>
        </p:nvGraphicFramePr>
        <p:xfrm>
          <a:off x="533405" y="4651377"/>
          <a:ext cx="4752975" cy="1008062"/>
        </p:xfrm>
        <a:graphic>
          <a:graphicData uri="http://schemas.openxmlformats.org/presentationml/2006/ole">
            <mc:AlternateContent xmlns:mc="http://schemas.openxmlformats.org/markup-compatibility/2006">
              <mc:Choice xmlns:v="urn:schemas-microsoft-com:vml" Requires="v">
                <p:oleObj spid="_x0000_s1071" name="Equation" r:id="rId5" imgW="1968500" imgH="419100" progId="Equation.3">
                  <p:embed/>
                </p:oleObj>
              </mc:Choice>
              <mc:Fallback>
                <p:oleObj name="Equation" r:id="rId5" imgW="1968500" imgH="4191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5" y="4651377"/>
                        <a:ext cx="4752975" cy="10080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37254"/>
                                        </p:tgtEl>
                                        <p:attrNameLst>
                                          <p:attrName>style.visibility</p:attrName>
                                        </p:attrNameLst>
                                      </p:cBhvr>
                                      <p:to>
                                        <p:strVal val="visible"/>
                                      </p:to>
                                    </p:set>
                                    <p:animEffect transition="in" filter="fade">
                                      <p:cBhvr>
                                        <p:cTn id="7" dur="2000"/>
                                        <p:tgtEl>
                                          <p:spTgt spid="437254"/>
                                        </p:tgtEl>
                                      </p:cBhvr>
                                    </p:animEffect>
                                  </p:childTnLst>
                                </p:cTn>
                              </p:par>
                              <p:par>
                                <p:cTn id="8" presetID="10" presetClass="entr" presetSubtype="0" fill="hold" nodeType="withEffect">
                                  <p:stCondLst>
                                    <p:cond delay="0"/>
                                  </p:stCondLst>
                                  <p:childTnLst>
                                    <p:set>
                                      <p:cBhvr>
                                        <p:cTn id="9" dur="1" fill="hold">
                                          <p:stCondLst>
                                            <p:cond delay="0"/>
                                          </p:stCondLst>
                                        </p:cTn>
                                        <p:tgtEl>
                                          <p:spTgt spid="437257"/>
                                        </p:tgtEl>
                                        <p:attrNameLst>
                                          <p:attrName>style.visibility</p:attrName>
                                        </p:attrNameLst>
                                      </p:cBhvr>
                                      <p:to>
                                        <p:strVal val="visible"/>
                                      </p:to>
                                    </p:set>
                                    <p:animEffect transition="in" filter="fade">
                                      <p:cBhvr>
                                        <p:cTn id="10" dur="2000"/>
                                        <p:tgtEl>
                                          <p:spTgt spid="437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29937" y="332078"/>
            <a:ext cx="7086600" cy="668030"/>
          </a:xfrm>
        </p:spPr>
        <p:txBody>
          <a:bodyPr/>
          <a:lstStyle/>
          <a:p>
            <a:pPr algn="just"/>
            <a:r>
              <a:rPr lang="ar-SA" sz="2400" b="1" dirty="0" smtClean="0"/>
              <a:t>تابع فاكتوريل</a:t>
            </a:r>
            <a:endParaRPr lang="ar-SA" sz="24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12</a:t>
            </a:fld>
            <a:endParaRPr lang="en-US" dirty="0"/>
          </a:p>
        </p:txBody>
      </p:sp>
      <p:sp>
        <p:nvSpPr>
          <p:cNvPr id="12" name="Text Box 2"/>
          <p:cNvSpPr txBox="1">
            <a:spLocks noChangeArrowheads="1"/>
          </p:cNvSpPr>
          <p:nvPr/>
        </p:nvSpPr>
        <p:spPr bwMode="auto">
          <a:xfrm>
            <a:off x="571472" y="1285860"/>
            <a:ext cx="7072362" cy="4711163"/>
          </a:xfrm>
          <a:prstGeom prst="rect">
            <a:avLst/>
          </a:prstGeom>
          <a:noFill/>
          <a:ln w="12700" cap="sq" algn="ctr">
            <a:noFill/>
            <a:miter lim="800000"/>
            <a:headEnd/>
            <a:tailEnd/>
          </a:ln>
        </p:spPr>
        <p:txBody>
          <a:bodyPr wrap="square" lIns="90000" tIns="46800" rIns="90000" bIns="46800">
            <a:spAutoFit/>
          </a:bodyPr>
          <a:lstStyle/>
          <a:p>
            <a:pPr algn="just" rtl="1"/>
            <a:r>
              <a:rPr lang="ar-SA" sz="2400" b="1" dirty="0" smtClean="0"/>
              <a:t>فاكتوريل </a:t>
            </a:r>
            <a:r>
              <a:rPr lang="ar-SA" sz="2400" b="1" dirty="0"/>
              <a:t>عدد صحيح </a:t>
            </a:r>
            <a:r>
              <a:rPr lang="en-US" sz="2400" b="1" dirty="0"/>
              <a:t>n</a:t>
            </a:r>
            <a:r>
              <a:rPr lang="fa-IR" sz="2400" b="1" dirty="0"/>
              <a:t> </a:t>
            </a:r>
            <a:r>
              <a:rPr lang="ar-SA" sz="2400" b="1" dirty="0"/>
              <a:t>برابر است </a:t>
            </a:r>
            <a:r>
              <a:rPr lang="ar-SA" sz="2400" b="1" dirty="0" smtClean="0"/>
              <a:t>با:</a:t>
            </a:r>
            <a:r>
              <a:rPr lang="fa-IR" sz="2400" b="1" dirty="0" smtClean="0"/>
              <a:t>   </a:t>
            </a:r>
            <a:r>
              <a:rPr lang="en-US" sz="2000" dirty="0" smtClean="0"/>
              <a:t>n</a:t>
            </a:r>
            <a:r>
              <a:rPr lang="en-US" sz="2000" dirty="0"/>
              <a:t>! = n(n-1)(n-2)..(3)(2)(1)</a:t>
            </a:r>
            <a:endParaRPr lang="fa-IR" sz="2000" b="1" dirty="0"/>
          </a:p>
          <a:p>
            <a:pPr algn="just" rtl="1"/>
            <a:r>
              <a:rPr lang="ar-SA" sz="2400" b="1" dirty="0"/>
              <a:t>تابع زير، فاکتوريل عدد </a:t>
            </a:r>
            <a:r>
              <a:rPr lang="en-US" sz="2400" b="1" dirty="0"/>
              <a:t>n</a:t>
            </a:r>
            <a:r>
              <a:rPr lang="ar-SA" sz="2400" b="1" dirty="0"/>
              <a:t> را محاسبه مي‌کند‌:</a:t>
            </a:r>
            <a:endParaRPr lang="en-US" sz="2400" b="1" dirty="0"/>
          </a:p>
          <a:p>
            <a:r>
              <a:rPr lang="en-US" sz="2800" b="1" dirty="0"/>
              <a:t>long fact(</a:t>
            </a:r>
            <a:r>
              <a:rPr lang="en-US" sz="2800" b="1" dirty="0" err="1"/>
              <a:t>int</a:t>
            </a:r>
            <a:r>
              <a:rPr lang="en-US" sz="2800" b="1" dirty="0"/>
              <a:t> n)</a:t>
            </a:r>
            <a:endParaRPr lang="en-US" sz="2800" dirty="0"/>
          </a:p>
          <a:p>
            <a:r>
              <a:rPr lang="en-US" sz="2800" dirty="0"/>
              <a:t>{  //returns n! = n*(n-1)*(n-2)*...*(2)*(1)</a:t>
            </a:r>
          </a:p>
          <a:p>
            <a:r>
              <a:rPr lang="en-US" sz="2800" dirty="0"/>
              <a:t>   if (n &lt; 0) return 0</a:t>
            </a:r>
            <a:r>
              <a:rPr lang="en-US" sz="2800" dirty="0" smtClean="0"/>
              <a:t>;</a:t>
            </a:r>
          </a:p>
          <a:p>
            <a:r>
              <a:rPr lang="en-US" sz="2800" dirty="0" smtClean="0"/>
              <a:t>   long  f=1;</a:t>
            </a:r>
            <a:endParaRPr lang="en-US" sz="2800" dirty="0"/>
          </a:p>
          <a:p>
            <a:r>
              <a:rPr lang="en-US" sz="2800" dirty="0"/>
              <a:t>   </a:t>
            </a:r>
            <a:r>
              <a:rPr lang="en-US" sz="2800" dirty="0" smtClean="0"/>
              <a:t>for(</a:t>
            </a:r>
            <a:r>
              <a:rPr lang="en-US" sz="2800" dirty="0" err="1" smtClean="0"/>
              <a:t>int</a:t>
            </a:r>
            <a:r>
              <a:rPr lang="en-US" sz="2800" dirty="0" smtClean="0"/>
              <a:t>  </a:t>
            </a:r>
            <a:r>
              <a:rPr lang="en-US" sz="2800" dirty="0" err="1" smtClean="0"/>
              <a:t>i</a:t>
            </a:r>
            <a:r>
              <a:rPr lang="en-US" sz="2800" dirty="0" smtClean="0"/>
              <a:t>=n; </a:t>
            </a:r>
            <a:r>
              <a:rPr lang="en-US" sz="2800" dirty="0" err="1" smtClean="0"/>
              <a:t>i</a:t>
            </a:r>
            <a:r>
              <a:rPr lang="en-US" sz="2800" dirty="0" smtClean="0"/>
              <a:t>&gt;1 ; </a:t>
            </a:r>
            <a:r>
              <a:rPr lang="en-US" sz="2800" dirty="0" err="1" smtClean="0"/>
              <a:t>i</a:t>
            </a:r>
            <a:r>
              <a:rPr lang="en-US" sz="2800" dirty="0" smtClean="0"/>
              <a:t>--)</a:t>
            </a:r>
            <a:endParaRPr lang="en-US" sz="2800" dirty="0"/>
          </a:p>
          <a:p>
            <a:r>
              <a:rPr lang="en-US" sz="2800" dirty="0" smtClean="0"/>
              <a:t>        f </a:t>
            </a:r>
            <a:r>
              <a:rPr lang="en-US" sz="2800" dirty="0"/>
              <a:t>*= </a:t>
            </a:r>
            <a:r>
              <a:rPr lang="en-US" sz="2800" dirty="0" err="1" smtClean="0"/>
              <a:t>i</a:t>
            </a:r>
            <a:r>
              <a:rPr lang="en-US" sz="2800" dirty="0" smtClean="0"/>
              <a:t>;</a:t>
            </a:r>
            <a:endParaRPr lang="en-US" sz="2800" dirty="0"/>
          </a:p>
          <a:p>
            <a:r>
              <a:rPr lang="en-US" sz="2800" dirty="0"/>
              <a:t>   return f;</a:t>
            </a:r>
          </a:p>
          <a:p>
            <a:r>
              <a:rPr lang="en-US" sz="2800" dirty="0" smtClean="0"/>
              <a:t>}</a:t>
            </a:r>
          </a:p>
          <a:p>
            <a:pPr algn="r" rtl="1"/>
            <a:r>
              <a:rPr lang="en-US" sz="2800" dirty="0" smtClean="0"/>
              <a:t>n </a:t>
            </a:r>
            <a:r>
              <a:rPr lang="fa-IR" sz="2800" dirty="0" smtClean="0"/>
              <a:t>، </a:t>
            </a:r>
            <a:r>
              <a:rPr lang="en-US" sz="2800" dirty="0" smtClean="0"/>
              <a:t>f</a:t>
            </a:r>
            <a:r>
              <a:rPr lang="fa-IR" sz="2800" dirty="0" smtClean="0"/>
              <a:t> و </a:t>
            </a:r>
            <a:r>
              <a:rPr lang="en-US" sz="2800" dirty="0" err="1" smtClean="0"/>
              <a:t>i</a:t>
            </a:r>
            <a:r>
              <a:rPr lang="fa-IR" sz="2800" dirty="0" smtClean="0"/>
              <a:t> متغيرهاي محلي هستند.</a:t>
            </a:r>
            <a:endParaRPr lang="en-US" sz="2800"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dissolve">
                                      <p:cBhvr>
                                        <p:cTn id="7" dur="500"/>
                                        <p:tgtEl>
                                          <p:spTgt spid="12">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dissolve">
                                      <p:cBhvr>
                                        <p:cTn id="11" dur="500"/>
                                        <p:tgtEl>
                                          <p:spTgt spid="12">
                                            <p:txEl>
                                              <p:pRg st="1" end="1"/>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dissolve">
                                      <p:cBhvr>
                                        <p:cTn id="15" dur="500"/>
                                        <p:tgtEl>
                                          <p:spTgt spid="12">
                                            <p:txEl>
                                              <p:pRg st="2" end="2"/>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dissolve">
                                      <p:cBhvr>
                                        <p:cTn id="19" dur="500"/>
                                        <p:tgtEl>
                                          <p:spTgt spid="12">
                                            <p:txEl>
                                              <p:pRg st="3" end="3"/>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dissolve">
                                      <p:cBhvr>
                                        <p:cTn id="23" dur="500"/>
                                        <p:tgtEl>
                                          <p:spTgt spid="12">
                                            <p:txEl>
                                              <p:pRg st="4" end="4"/>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animEffect transition="in" filter="dissolve">
                                      <p:cBhvr>
                                        <p:cTn id="27" dur="500"/>
                                        <p:tgtEl>
                                          <p:spTgt spid="12">
                                            <p:txEl>
                                              <p:pRg st="5" end="5"/>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animEffect transition="in" filter="dissolve">
                                      <p:cBhvr>
                                        <p:cTn id="31" dur="500"/>
                                        <p:tgtEl>
                                          <p:spTgt spid="12">
                                            <p:txEl>
                                              <p:pRg st="6" end="6"/>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12">
                                            <p:txEl>
                                              <p:pRg st="7" end="7"/>
                                            </p:txEl>
                                          </p:spTgt>
                                        </p:tgtEl>
                                        <p:attrNameLst>
                                          <p:attrName>style.visibility</p:attrName>
                                        </p:attrNameLst>
                                      </p:cBhvr>
                                      <p:to>
                                        <p:strVal val="visible"/>
                                      </p:to>
                                    </p:set>
                                    <p:animEffect transition="in" filter="dissolve">
                                      <p:cBhvr>
                                        <p:cTn id="35" dur="500"/>
                                        <p:tgtEl>
                                          <p:spTgt spid="12">
                                            <p:txEl>
                                              <p:pRg st="7" end="7"/>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12">
                                            <p:txEl>
                                              <p:pRg st="8" end="8"/>
                                            </p:txEl>
                                          </p:spTgt>
                                        </p:tgtEl>
                                        <p:attrNameLst>
                                          <p:attrName>style.visibility</p:attrName>
                                        </p:attrNameLst>
                                      </p:cBhvr>
                                      <p:to>
                                        <p:strVal val="visible"/>
                                      </p:to>
                                    </p:set>
                                    <p:animEffect transition="in" filter="dissolve">
                                      <p:cBhvr>
                                        <p:cTn id="39" dur="500"/>
                                        <p:tgtEl>
                                          <p:spTgt spid="12">
                                            <p:txEl>
                                              <p:pRg st="8" end="8"/>
                                            </p:txEl>
                                          </p:spTgt>
                                        </p:tgtEl>
                                      </p:cBhvr>
                                    </p:animEffect>
                                  </p:childTnLst>
                                </p:cTn>
                              </p:par>
                            </p:childTnLst>
                          </p:cTn>
                        </p:par>
                        <p:par>
                          <p:cTn id="40" fill="hold">
                            <p:stCondLst>
                              <p:cond delay="4500"/>
                            </p:stCondLst>
                            <p:childTnLst>
                              <p:par>
                                <p:cTn id="41" presetID="9" presetClass="entr" presetSubtype="0" fill="hold" nodeType="afterEffect">
                                  <p:stCondLst>
                                    <p:cond delay="0"/>
                                  </p:stCondLst>
                                  <p:childTnLst>
                                    <p:set>
                                      <p:cBhvr>
                                        <p:cTn id="42" dur="1" fill="hold">
                                          <p:stCondLst>
                                            <p:cond delay="0"/>
                                          </p:stCondLst>
                                        </p:cTn>
                                        <p:tgtEl>
                                          <p:spTgt spid="12">
                                            <p:txEl>
                                              <p:pRg st="9" end="9"/>
                                            </p:txEl>
                                          </p:spTgt>
                                        </p:tgtEl>
                                        <p:attrNameLst>
                                          <p:attrName>style.visibility</p:attrName>
                                        </p:attrNameLst>
                                      </p:cBhvr>
                                      <p:to>
                                        <p:strVal val="visible"/>
                                      </p:to>
                                    </p:set>
                                    <p:animEffect transition="in" filter="dissolve">
                                      <p:cBhvr>
                                        <p:cTn id="43" dur="500"/>
                                        <p:tgtEl>
                                          <p:spTgt spid="12">
                                            <p:txEl>
                                              <p:pRg st="9" end="9"/>
                                            </p:txEl>
                                          </p:spTgt>
                                        </p:tgtEl>
                                      </p:cBhvr>
                                    </p:animEffect>
                                  </p:childTnLst>
                                </p:cTn>
                              </p:par>
                            </p:childTnLst>
                          </p:cTn>
                        </p:par>
                        <p:par>
                          <p:cTn id="44" fill="hold">
                            <p:stCondLst>
                              <p:cond delay="5000"/>
                            </p:stCondLst>
                            <p:childTnLst>
                              <p:par>
                                <p:cTn id="45" presetID="9" presetClass="entr" presetSubtype="0" fill="hold" nodeType="afterEffect">
                                  <p:stCondLst>
                                    <p:cond delay="0"/>
                                  </p:stCondLst>
                                  <p:childTnLst>
                                    <p:set>
                                      <p:cBhvr>
                                        <p:cTn id="46" dur="1" fill="hold">
                                          <p:stCondLst>
                                            <p:cond delay="0"/>
                                          </p:stCondLst>
                                        </p:cTn>
                                        <p:tgtEl>
                                          <p:spTgt spid="12">
                                            <p:txEl>
                                              <p:pRg st="10" end="10"/>
                                            </p:txEl>
                                          </p:spTgt>
                                        </p:tgtEl>
                                        <p:attrNameLst>
                                          <p:attrName>style.visibility</p:attrName>
                                        </p:attrNameLst>
                                      </p:cBhvr>
                                      <p:to>
                                        <p:strVal val="visible"/>
                                      </p:to>
                                    </p:set>
                                    <p:animEffect transition="in" filter="dissolve">
                                      <p:cBhvr>
                                        <p:cTn id="47" dur="500"/>
                                        <p:tgtEl>
                                          <p:spTgt spid="1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937772"/>
            <a:ext cx="7820052" cy="4278094"/>
          </a:xfrm>
          <a:prstGeom prst="rect">
            <a:avLst/>
          </a:prstGeom>
          <a:noFill/>
          <a:ln w="9525">
            <a:noFill/>
            <a:miter lim="800000"/>
            <a:headEnd/>
            <a:tailEnd/>
          </a:ln>
        </p:spPr>
        <p:txBody>
          <a:bodyPr wrap="square">
            <a:spAutoFit/>
          </a:bodyPr>
          <a:lstStyle/>
          <a:p>
            <a:pPr algn="just" rtl="1"/>
            <a:r>
              <a:rPr lang="ar-SA" sz="2800" b="1" dirty="0" smtClean="0"/>
              <a:t>كد زير تابع جايگشت را پياده‌سازي‌ مي‌كند:</a:t>
            </a:r>
            <a:endParaRPr lang="en-US" sz="2800" b="1" dirty="0" smtClean="0"/>
          </a:p>
          <a:p>
            <a:endParaRPr lang="fa-IR" sz="2800" b="1" dirty="0" smtClean="0"/>
          </a:p>
          <a:p>
            <a:r>
              <a:rPr lang="en-US" sz="2800" b="1" dirty="0" smtClean="0"/>
              <a:t>long perm(</a:t>
            </a:r>
            <a:r>
              <a:rPr lang="en-US" sz="2800" b="1" dirty="0" err="1" smtClean="0"/>
              <a:t>int</a:t>
            </a:r>
            <a:r>
              <a:rPr lang="en-US" sz="2800" b="1" dirty="0" smtClean="0"/>
              <a:t> n, </a:t>
            </a:r>
            <a:r>
              <a:rPr lang="en-US" sz="2800" b="1" dirty="0" err="1" smtClean="0"/>
              <a:t>int</a:t>
            </a:r>
            <a:r>
              <a:rPr lang="en-US" sz="2800" b="1" dirty="0" smtClean="0"/>
              <a:t> k)</a:t>
            </a:r>
          </a:p>
          <a:p>
            <a:r>
              <a:rPr lang="en-US" sz="2800" b="1" dirty="0" smtClean="0"/>
              <a:t>{// returns P(</a:t>
            </a:r>
            <a:r>
              <a:rPr lang="en-US" sz="2800" b="1" dirty="0" err="1" smtClean="0"/>
              <a:t>n,k</a:t>
            </a:r>
            <a:r>
              <a:rPr lang="en-US" sz="2800" b="1" dirty="0" smtClean="0"/>
              <a:t>),</a:t>
            </a:r>
            <a:r>
              <a:rPr lang="en-US" sz="2000" b="1" dirty="0" smtClean="0"/>
              <a:t> the number of the permutations of k from n:</a:t>
            </a:r>
          </a:p>
          <a:p>
            <a:r>
              <a:rPr lang="en-US" sz="2800" b="1" dirty="0" smtClean="0"/>
              <a:t>   if (n &lt; 0 || k &lt; 0 || k &gt; n) return 0;</a:t>
            </a:r>
          </a:p>
          <a:p>
            <a:r>
              <a:rPr lang="en-US" sz="2800" b="1" dirty="0" smtClean="0"/>
              <a:t>   return fact(n)/fact(n-k);</a:t>
            </a:r>
          </a:p>
          <a:p>
            <a:r>
              <a:rPr lang="en-US" sz="2800" b="1" dirty="0" smtClean="0"/>
              <a:t>}</a:t>
            </a:r>
            <a:endParaRPr lang="fa-IR" sz="2800" b="1" dirty="0" smtClean="0"/>
          </a:p>
          <a:p>
            <a:pPr algn="just" rtl="1"/>
            <a:r>
              <a:rPr lang="ar-SA" sz="2800" b="1" dirty="0" smtClean="0"/>
              <a:t>اين تابع، خود از تابع ديگري که همان تابع فاکتوريل است استفاده کرده</a:t>
            </a:r>
            <a:r>
              <a:rPr lang="fa-IR" sz="2800" b="1" dirty="0" smtClean="0"/>
              <a:t> است</a:t>
            </a:r>
            <a:r>
              <a:rPr lang="ar-SA" sz="2800" b="1" dirty="0" smtClean="0"/>
              <a:t>.</a:t>
            </a:r>
            <a:endParaRPr lang="fa-IR" sz="2800" b="1" dirty="0" smtClean="0"/>
          </a:p>
          <a:p>
            <a:pPr algn="just" rtl="1"/>
            <a:r>
              <a:rPr lang="ar-SA" sz="2000" b="1" dirty="0" smtClean="0"/>
              <a:t>شرط به کار رفته در دستور </a:t>
            </a:r>
            <a:r>
              <a:rPr lang="en-US" sz="2000" b="1" dirty="0" smtClean="0"/>
              <a:t>if</a:t>
            </a:r>
            <a:r>
              <a:rPr lang="ar-SA" sz="2000" b="1" dirty="0" smtClean="0"/>
              <a:t> براي محدود کردن حالت‌هاي غير ممکن استفاده شده است.</a:t>
            </a:r>
            <a:endParaRPr lang="fa-IR" sz="2000" b="1" dirty="0" smtClean="0"/>
          </a:p>
        </p:txBody>
      </p:sp>
      <p:sp>
        <p:nvSpPr>
          <p:cNvPr id="9" name="Title 8"/>
          <p:cNvSpPr>
            <a:spLocks noGrp="1"/>
          </p:cNvSpPr>
          <p:nvPr>
            <p:ph type="title"/>
          </p:nvPr>
        </p:nvSpPr>
        <p:spPr>
          <a:xfrm>
            <a:off x="529937" y="332078"/>
            <a:ext cx="7086600" cy="668030"/>
          </a:xfrm>
        </p:spPr>
        <p:txBody>
          <a:bodyPr/>
          <a:lstStyle/>
          <a:p>
            <a:pPr algn="just"/>
            <a:r>
              <a:rPr lang="ar-SA" sz="2400" b="1" dirty="0" smtClean="0">
                <a:solidFill>
                  <a:srgbClr val="FF0066"/>
                </a:solidFill>
              </a:rPr>
              <a:t>توابع ساخت كاربر</a:t>
            </a:r>
            <a:endParaRPr lang="ar-SA" sz="2400" dirty="0">
              <a:solidFill>
                <a:srgbClr val="FF0066"/>
              </a:solidFill>
            </a:endParaRPr>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13</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937772"/>
            <a:ext cx="7820052" cy="3785652"/>
          </a:xfrm>
          <a:prstGeom prst="rect">
            <a:avLst/>
          </a:prstGeom>
          <a:noFill/>
          <a:ln w="9525">
            <a:noFill/>
            <a:miter lim="800000"/>
            <a:headEnd/>
            <a:tailEnd/>
          </a:ln>
        </p:spPr>
        <p:txBody>
          <a:bodyPr wrap="square">
            <a:spAutoFit/>
          </a:bodyPr>
          <a:lstStyle/>
          <a:p>
            <a:r>
              <a:rPr lang="en-US" sz="2400" b="1" dirty="0" smtClean="0"/>
              <a:t>Long  fact(</a:t>
            </a:r>
            <a:r>
              <a:rPr lang="en-US" sz="2400" b="1" dirty="0" err="1" smtClean="0"/>
              <a:t>int</a:t>
            </a:r>
            <a:r>
              <a:rPr lang="en-US" sz="2400" b="1" dirty="0" smtClean="0"/>
              <a:t>);</a:t>
            </a:r>
            <a:endParaRPr lang="fa-IR" sz="2400" b="1" dirty="0" smtClean="0"/>
          </a:p>
          <a:p>
            <a:r>
              <a:rPr lang="en-US" sz="2400" b="1" dirty="0" smtClean="0"/>
              <a:t>long perm(</a:t>
            </a:r>
            <a:r>
              <a:rPr lang="en-US" sz="2400" b="1" dirty="0" err="1" smtClean="0"/>
              <a:t>int,int</a:t>
            </a:r>
            <a:r>
              <a:rPr lang="en-US" sz="2400" b="1" dirty="0" smtClean="0"/>
              <a:t>);</a:t>
            </a:r>
          </a:p>
          <a:p>
            <a:r>
              <a:rPr lang="en-US" sz="2400" b="1" dirty="0" smtClean="0"/>
              <a:t>// </a:t>
            </a:r>
            <a:r>
              <a:rPr lang="en-US" sz="2000" b="1" dirty="0" smtClean="0"/>
              <a:t>returns P(</a:t>
            </a:r>
            <a:r>
              <a:rPr lang="en-US" sz="2000" b="1" dirty="0" err="1" smtClean="0"/>
              <a:t>n,k</a:t>
            </a:r>
            <a:r>
              <a:rPr lang="en-US" sz="2000" b="1" dirty="0" smtClean="0"/>
              <a:t>), the number of permutations of k from n:</a:t>
            </a:r>
            <a:endParaRPr lang="en-US" sz="2400" b="1" dirty="0" smtClean="0"/>
          </a:p>
          <a:p>
            <a:r>
              <a:rPr lang="en-US" sz="2400" b="1" dirty="0" err="1" smtClean="0"/>
              <a:t>int</a:t>
            </a:r>
            <a:r>
              <a:rPr lang="en-US" sz="2400" b="1" dirty="0" smtClean="0"/>
              <a:t> main()</a:t>
            </a:r>
          </a:p>
          <a:p>
            <a:r>
              <a:rPr lang="en-US" sz="2400" b="1" dirty="0" smtClean="0"/>
              <a:t>{  // tests the perm() function:</a:t>
            </a:r>
          </a:p>
          <a:p>
            <a:r>
              <a:rPr lang="en-US" sz="2400" b="1" dirty="0" smtClean="0"/>
              <a:t>   </a:t>
            </a:r>
            <a:r>
              <a:rPr lang="en-US" sz="2400" b="1" dirty="0" smtClean="0">
                <a:solidFill>
                  <a:srgbClr val="FF0000"/>
                </a:solidFill>
              </a:rPr>
              <a:t>for</a:t>
            </a:r>
            <a:r>
              <a:rPr lang="en-US" sz="2400" b="1" dirty="0" smtClean="0"/>
              <a:t> (</a:t>
            </a:r>
            <a:r>
              <a:rPr lang="en-US" sz="2400" b="1" dirty="0" err="1" smtClean="0"/>
              <a:t>int</a:t>
            </a:r>
            <a:r>
              <a:rPr lang="en-US" sz="2400" b="1" dirty="0" smtClean="0"/>
              <a:t> </a:t>
            </a:r>
            <a:r>
              <a:rPr lang="en-US" sz="2400" b="1" dirty="0" err="1" smtClean="0"/>
              <a:t>i</a:t>
            </a:r>
            <a:r>
              <a:rPr lang="en-US" sz="2400" b="1" dirty="0" smtClean="0"/>
              <a:t> = -1; </a:t>
            </a:r>
            <a:r>
              <a:rPr lang="en-US" sz="2400" b="1" dirty="0" err="1" smtClean="0"/>
              <a:t>i</a:t>
            </a:r>
            <a:r>
              <a:rPr lang="en-US" sz="2400" b="1" dirty="0" smtClean="0"/>
              <a:t> &lt; 8; </a:t>
            </a:r>
            <a:r>
              <a:rPr lang="en-US" sz="2400" b="1" dirty="0" err="1" smtClean="0"/>
              <a:t>i</a:t>
            </a:r>
            <a:r>
              <a:rPr lang="en-US" sz="2400" b="1" dirty="0" smtClean="0"/>
              <a:t>++)</a:t>
            </a:r>
          </a:p>
          <a:p>
            <a:r>
              <a:rPr lang="en-US" sz="2400" b="1" dirty="0" smtClean="0"/>
              <a:t>   </a:t>
            </a:r>
            <a:r>
              <a:rPr lang="en-US" sz="2400" b="1" dirty="0" smtClean="0">
                <a:solidFill>
                  <a:srgbClr val="FF0000"/>
                </a:solidFill>
              </a:rPr>
              <a:t>{</a:t>
            </a:r>
            <a:r>
              <a:rPr lang="en-US" sz="2400" b="1" dirty="0" smtClean="0"/>
              <a:t>  for (</a:t>
            </a:r>
            <a:r>
              <a:rPr lang="en-US" sz="2400" b="1" dirty="0" err="1" smtClean="0"/>
              <a:t>int</a:t>
            </a:r>
            <a:r>
              <a:rPr lang="en-US" sz="2400" b="1" dirty="0" smtClean="0"/>
              <a:t> j= -1; j &lt;= i+1; j++)</a:t>
            </a:r>
          </a:p>
          <a:p>
            <a:r>
              <a:rPr lang="en-US" sz="2400" b="1" dirty="0" smtClean="0"/>
              <a:t>         </a:t>
            </a:r>
            <a:r>
              <a:rPr lang="en-US" sz="2400" b="1" dirty="0" err="1" smtClean="0"/>
              <a:t>cout</a:t>
            </a:r>
            <a:r>
              <a:rPr lang="en-US" sz="2400" b="1" dirty="0" smtClean="0"/>
              <a:t> &lt;&lt; " " &lt;&lt; perm(</a:t>
            </a:r>
            <a:r>
              <a:rPr lang="en-US" sz="2400" b="1" dirty="0" err="1" smtClean="0"/>
              <a:t>i,j</a:t>
            </a:r>
            <a:r>
              <a:rPr lang="en-US" sz="2400" b="1" dirty="0" smtClean="0"/>
              <a:t>);</a:t>
            </a:r>
          </a:p>
          <a:p>
            <a:r>
              <a:rPr lang="en-US" sz="2400" b="1" dirty="0" smtClean="0"/>
              <a:t>      </a:t>
            </a:r>
            <a:r>
              <a:rPr lang="en-US" sz="2400" b="1" dirty="0" err="1" smtClean="0"/>
              <a:t>cout</a:t>
            </a:r>
            <a:r>
              <a:rPr lang="en-US" sz="2400" b="1" dirty="0" smtClean="0"/>
              <a:t> &lt;&lt; </a:t>
            </a:r>
            <a:r>
              <a:rPr lang="en-US" sz="2400" b="1" dirty="0" err="1" smtClean="0"/>
              <a:t>endl</a:t>
            </a:r>
            <a:r>
              <a:rPr lang="en-US" sz="2400" b="1" dirty="0" smtClean="0"/>
              <a:t>;  </a:t>
            </a:r>
            <a:r>
              <a:rPr lang="en-US" sz="2400" b="1" dirty="0" smtClean="0">
                <a:solidFill>
                  <a:srgbClr val="FF0000"/>
                </a:solidFill>
              </a:rPr>
              <a:t>}</a:t>
            </a:r>
            <a:endParaRPr lang="fa-IR" sz="2400" b="1" dirty="0" smtClean="0">
              <a:solidFill>
                <a:srgbClr val="FF0000"/>
              </a:solidFill>
            </a:endParaRPr>
          </a:p>
          <a:p>
            <a:r>
              <a:rPr lang="en-US" sz="2400" b="1" dirty="0" smtClean="0"/>
              <a:t>}</a:t>
            </a:r>
            <a:endParaRPr lang="en-US" sz="2400" b="1" dirty="0"/>
          </a:p>
        </p:txBody>
      </p:sp>
      <p:sp>
        <p:nvSpPr>
          <p:cNvPr id="9" name="Title 8"/>
          <p:cNvSpPr>
            <a:spLocks noGrp="1"/>
          </p:cNvSpPr>
          <p:nvPr>
            <p:ph type="title"/>
          </p:nvPr>
        </p:nvSpPr>
        <p:spPr>
          <a:xfrm>
            <a:off x="529937" y="332078"/>
            <a:ext cx="7086600" cy="668030"/>
          </a:xfrm>
        </p:spPr>
        <p:txBody>
          <a:bodyPr>
            <a:normAutofit/>
          </a:bodyPr>
          <a:lstStyle/>
          <a:p>
            <a:pPr algn="just"/>
            <a:r>
              <a:rPr lang="ar-SA" sz="2800" b="1" dirty="0" smtClean="0"/>
              <a:t> برنامۀ آزمون براي تابع </a:t>
            </a:r>
            <a:r>
              <a:rPr lang="en-US" sz="2800" b="1" dirty="0" smtClean="0"/>
              <a:t>perm()</a:t>
            </a:r>
            <a:endParaRPr lang="en-US" sz="2800" b="1"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14</a:t>
            </a:fld>
            <a:endParaRPr lang="en-US" dirty="0"/>
          </a:p>
        </p:txBody>
      </p:sp>
      <p:sp>
        <p:nvSpPr>
          <p:cNvPr id="6" name="Text Box 3"/>
          <p:cNvSpPr txBox="1">
            <a:spLocks noChangeArrowheads="1"/>
          </p:cNvSpPr>
          <p:nvPr/>
        </p:nvSpPr>
        <p:spPr bwMode="auto">
          <a:xfrm>
            <a:off x="5270500" y="3500438"/>
            <a:ext cx="3816350" cy="2088906"/>
          </a:xfrm>
          <a:prstGeom prst="rect">
            <a:avLst/>
          </a:prstGeom>
          <a:solidFill>
            <a:srgbClr val="808080"/>
          </a:solidFill>
          <a:ln w="12700" cap="sq" algn="ctr">
            <a:noFill/>
            <a:miter lim="800000"/>
            <a:headEnd/>
            <a:tailEnd/>
          </a:ln>
        </p:spPr>
        <p:txBody>
          <a:bodyPr wrap="square" lIns="90000" tIns="46800" rIns="90000" bIns="46800">
            <a:spAutoFit/>
          </a:bodyPr>
          <a:lstStyle/>
          <a:p>
            <a:pPr algn="l">
              <a:lnSpc>
                <a:spcPct val="80000"/>
              </a:lnSpc>
            </a:pPr>
            <a:r>
              <a:rPr lang="en-US" sz="1800" b="1" dirty="0">
                <a:solidFill>
                  <a:schemeClr val="accent2"/>
                </a:solidFill>
              </a:rPr>
              <a:t>0 0</a:t>
            </a:r>
          </a:p>
          <a:p>
            <a:pPr algn="l">
              <a:lnSpc>
                <a:spcPct val="80000"/>
              </a:lnSpc>
            </a:pPr>
            <a:r>
              <a:rPr lang="en-US" sz="1800" b="1" dirty="0">
                <a:solidFill>
                  <a:schemeClr val="accent2"/>
                </a:solidFill>
              </a:rPr>
              <a:t>0 1 0</a:t>
            </a:r>
          </a:p>
          <a:p>
            <a:pPr algn="l">
              <a:lnSpc>
                <a:spcPct val="80000"/>
              </a:lnSpc>
            </a:pPr>
            <a:r>
              <a:rPr lang="en-US" sz="1800" b="1" dirty="0">
                <a:solidFill>
                  <a:schemeClr val="accent2"/>
                </a:solidFill>
              </a:rPr>
              <a:t>0 1 1 0</a:t>
            </a:r>
          </a:p>
          <a:p>
            <a:pPr algn="l">
              <a:lnSpc>
                <a:spcPct val="80000"/>
              </a:lnSpc>
            </a:pPr>
            <a:r>
              <a:rPr lang="en-US" sz="1800" b="1" dirty="0">
                <a:solidFill>
                  <a:schemeClr val="accent2"/>
                </a:solidFill>
              </a:rPr>
              <a:t>0 1 2 2 0</a:t>
            </a:r>
          </a:p>
          <a:p>
            <a:pPr algn="l">
              <a:lnSpc>
                <a:spcPct val="80000"/>
              </a:lnSpc>
            </a:pPr>
            <a:r>
              <a:rPr lang="en-US" sz="1800" b="1" dirty="0">
                <a:solidFill>
                  <a:schemeClr val="accent2"/>
                </a:solidFill>
              </a:rPr>
              <a:t>0 1 3 6 6 0</a:t>
            </a:r>
          </a:p>
          <a:p>
            <a:pPr algn="l">
              <a:lnSpc>
                <a:spcPct val="80000"/>
              </a:lnSpc>
            </a:pPr>
            <a:r>
              <a:rPr lang="en-US" sz="1800" b="1" dirty="0">
                <a:solidFill>
                  <a:schemeClr val="accent2"/>
                </a:solidFill>
              </a:rPr>
              <a:t>0 1 4 12 24 24 0</a:t>
            </a:r>
          </a:p>
          <a:p>
            <a:pPr algn="l">
              <a:lnSpc>
                <a:spcPct val="80000"/>
              </a:lnSpc>
            </a:pPr>
            <a:r>
              <a:rPr lang="en-US" sz="1800" b="1" dirty="0">
                <a:solidFill>
                  <a:schemeClr val="accent2"/>
                </a:solidFill>
              </a:rPr>
              <a:t>0 1 5 20 60 120 120 0</a:t>
            </a:r>
          </a:p>
          <a:p>
            <a:pPr algn="l">
              <a:lnSpc>
                <a:spcPct val="80000"/>
              </a:lnSpc>
            </a:pPr>
            <a:r>
              <a:rPr lang="en-US" sz="1800" b="1" dirty="0">
                <a:solidFill>
                  <a:schemeClr val="accent2"/>
                </a:solidFill>
              </a:rPr>
              <a:t>0 1 6 30 120 360 720 720 0</a:t>
            </a:r>
          </a:p>
          <a:p>
            <a:pPr algn="l">
              <a:lnSpc>
                <a:spcPct val="80000"/>
              </a:lnSpc>
            </a:pPr>
            <a:r>
              <a:rPr lang="en-US" sz="1800" b="1" dirty="0">
                <a:solidFill>
                  <a:schemeClr val="accent2"/>
                </a:solidFill>
              </a:rPr>
              <a:t>0 1 7 42 210 840 2520 5040 5040 0</a:t>
            </a:r>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2.5"/>
                                          </p:val>
                                        </p:tav>
                                        <p:tav tm="100000">
                                          <p:val>
                                            <p:strVal val="#ppt_w"/>
                                          </p:val>
                                        </p:tav>
                                      </p:tavLst>
                                    </p:anim>
                                    <p:anim calcmode="lin" valueType="num">
                                      <p:cBhvr>
                                        <p:cTn id="8" dur="500" fill="hold"/>
                                        <p:tgtEl>
                                          <p:spTgt spid="6"/>
                                        </p:tgtEl>
                                        <p:attrNameLst>
                                          <p:attrName>ppt_h</p:attrName>
                                        </p:attrNameLst>
                                      </p:cBhvr>
                                      <p:tavLst>
                                        <p:tav tm="0">
                                          <p:val>
                                            <p:strVal val="#ppt_h*0.01"/>
                                          </p:val>
                                        </p:tav>
                                        <p:tav tm="100000">
                                          <p:val>
                                            <p:strVal val="#ppt_h"/>
                                          </p:val>
                                        </p:tav>
                                      </p:tavLst>
                                    </p:anim>
                                    <p:anim calcmode="lin" valueType="num">
                                      <p:cBhvr>
                                        <p:cTn id="9" dur="500" fill="hold"/>
                                        <p:tgtEl>
                                          <p:spTgt spid="6"/>
                                        </p:tgtEl>
                                        <p:attrNameLst>
                                          <p:attrName>ppt_x</p:attrName>
                                        </p:attrNameLst>
                                      </p:cBhvr>
                                      <p:tavLst>
                                        <p:tav tm="0">
                                          <p:val>
                                            <p:strVal val="#ppt_x"/>
                                          </p:val>
                                        </p:tav>
                                        <p:tav tm="100000">
                                          <p:val>
                                            <p:strVal val="#ppt_x"/>
                                          </p:val>
                                        </p:tav>
                                      </p:tavLst>
                                    </p:anim>
                                    <p:anim calcmode="lin" valueType="num">
                                      <p:cBhvr>
                                        <p:cTn id="10" dur="500" fill="hold"/>
                                        <p:tgtEl>
                                          <p:spTgt spid="6"/>
                                        </p:tgtEl>
                                        <p:attrNameLst>
                                          <p:attrName>ppt_y</p:attrName>
                                        </p:attrNameLst>
                                      </p:cBhvr>
                                      <p:tavLst>
                                        <p:tav tm="0">
                                          <p:val>
                                            <p:strVal val="#ppt_h+1"/>
                                          </p:val>
                                        </p:tav>
                                        <p:tav tm="100000">
                                          <p:val>
                                            <p:strVal val="#ppt_y"/>
                                          </p:val>
                                        </p:tav>
                                      </p:tavLst>
                                    </p:anim>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937772"/>
            <a:ext cx="7820052" cy="3416320"/>
          </a:xfrm>
          <a:prstGeom prst="rect">
            <a:avLst/>
          </a:prstGeom>
          <a:noFill/>
          <a:ln w="9525">
            <a:noFill/>
            <a:miter lim="800000"/>
            <a:headEnd/>
            <a:tailEnd/>
          </a:ln>
        </p:spPr>
        <p:txBody>
          <a:bodyPr wrap="square">
            <a:spAutoFit/>
          </a:bodyPr>
          <a:lstStyle/>
          <a:p>
            <a:pPr algn="just" rtl="1"/>
            <a:r>
              <a:rPr lang="ar-SA" sz="2400" b="1" dirty="0" smtClean="0"/>
              <a:t>يک تابع </a:t>
            </a:r>
            <a:r>
              <a:rPr lang="en-US" sz="2400" b="1" dirty="0" smtClean="0">
                <a:solidFill>
                  <a:srgbClr val="CC00CC"/>
                </a:solidFill>
              </a:rPr>
              <a:t>void</a:t>
            </a:r>
            <a:r>
              <a:rPr lang="ar-SA" sz="2400" b="1" dirty="0" smtClean="0"/>
              <a:t> تابعي است که هيچ مقدار بازگشتي ندارد</a:t>
            </a:r>
            <a:r>
              <a:rPr lang="en-US" sz="2400" b="1" dirty="0" smtClean="0"/>
              <a:t>.</a:t>
            </a:r>
          </a:p>
          <a:p>
            <a:pPr algn="just" rtl="1"/>
            <a:endParaRPr lang="en-US" sz="2400" b="1" dirty="0" smtClean="0"/>
          </a:p>
          <a:p>
            <a:pPr algn="just" rtl="1"/>
            <a:r>
              <a:rPr lang="ar-SA" sz="2400" b="1" dirty="0" smtClean="0"/>
              <a:t>از آن‌جا كه يك تابع </a:t>
            </a:r>
            <a:r>
              <a:rPr lang="en-US" sz="2400" b="1" dirty="0" smtClean="0"/>
              <a:t>void</a:t>
            </a:r>
            <a:r>
              <a:rPr lang="ar-SA" sz="2400" b="1" dirty="0" smtClean="0"/>
              <a:t> مقداري را برنمي‌گرداند، نيازي به دستور </a:t>
            </a:r>
            <a:r>
              <a:rPr lang="en-US" sz="2400" b="1" dirty="0" smtClean="0"/>
              <a:t>return</a:t>
            </a:r>
            <a:r>
              <a:rPr lang="ar-SA" sz="2400" b="1" dirty="0" smtClean="0"/>
              <a:t> نيست ولي اگر قرار باشد اين دستور را در تابع </a:t>
            </a:r>
            <a:r>
              <a:rPr lang="en-US" sz="2400" b="1" dirty="0" smtClean="0"/>
              <a:t>void</a:t>
            </a:r>
            <a:r>
              <a:rPr lang="ar-SA" sz="2400" b="1" dirty="0" smtClean="0"/>
              <a:t> قرار دهيم، بايد آن را به شکل تنها استفاده کنيم بدون اين که بعد از کلمۀ </a:t>
            </a:r>
            <a:r>
              <a:rPr lang="en-US" sz="2400" b="1" dirty="0" smtClean="0"/>
              <a:t>return</a:t>
            </a:r>
            <a:r>
              <a:rPr lang="ar-SA" sz="2400" b="1" dirty="0" smtClean="0"/>
              <a:t> هيچ چيز ديگري بيايد:</a:t>
            </a:r>
            <a:endParaRPr lang="en-US" sz="2400" b="1" dirty="0" smtClean="0"/>
          </a:p>
          <a:p>
            <a:pPr algn="just"/>
            <a:r>
              <a:rPr lang="en-US" sz="2400" b="1" dirty="0" smtClean="0">
                <a:solidFill>
                  <a:srgbClr val="FF0000"/>
                </a:solidFill>
              </a:rPr>
              <a:t>return;</a:t>
            </a:r>
            <a:endParaRPr lang="ar-SA" sz="2400" b="1" dirty="0" smtClean="0">
              <a:solidFill>
                <a:srgbClr val="FF0000"/>
              </a:solidFill>
            </a:endParaRPr>
          </a:p>
          <a:p>
            <a:pPr algn="just" rtl="1"/>
            <a:r>
              <a:rPr lang="ar-SA" sz="2400" b="1" dirty="0" smtClean="0"/>
              <a:t>در اين حالت دستور </a:t>
            </a:r>
            <a:r>
              <a:rPr lang="en-US" sz="2400" b="1" dirty="0" smtClean="0"/>
              <a:t>return</a:t>
            </a:r>
            <a:r>
              <a:rPr lang="ar-SA" sz="2400" b="1" dirty="0" smtClean="0"/>
              <a:t> فقط تابع را خاتمه مي‌دهد. </a:t>
            </a:r>
            <a:endParaRPr lang="en-US" sz="2400" b="1" dirty="0" smtClean="0"/>
          </a:p>
          <a:p>
            <a:pPr algn="just" rtl="1"/>
            <a:endParaRPr lang="en-US" sz="2400" dirty="0"/>
          </a:p>
        </p:txBody>
      </p:sp>
      <p:sp>
        <p:nvSpPr>
          <p:cNvPr id="9" name="Title 8"/>
          <p:cNvSpPr>
            <a:spLocks noGrp="1"/>
          </p:cNvSpPr>
          <p:nvPr>
            <p:ph type="title"/>
          </p:nvPr>
        </p:nvSpPr>
        <p:spPr>
          <a:xfrm>
            <a:off x="529937" y="332078"/>
            <a:ext cx="7086600" cy="668030"/>
          </a:xfrm>
        </p:spPr>
        <p:txBody>
          <a:bodyPr/>
          <a:lstStyle/>
          <a:p>
            <a:pPr algn="just"/>
            <a:r>
              <a:rPr lang="ar-SA" sz="3200" b="1" dirty="0" smtClean="0">
                <a:solidFill>
                  <a:srgbClr val="FF0000"/>
                </a:solidFill>
              </a:rPr>
              <a:t>تابع </a:t>
            </a:r>
            <a:r>
              <a:rPr lang="en-US" sz="3200" b="1" dirty="0" smtClean="0">
                <a:solidFill>
                  <a:srgbClr val="FF0000"/>
                </a:solidFill>
              </a:rPr>
              <a:t>void</a:t>
            </a:r>
            <a:endParaRPr lang="en-US" sz="32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15</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937772"/>
            <a:ext cx="8031836" cy="2308324"/>
          </a:xfrm>
          <a:prstGeom prst="rect">
            <a:avLst/>
          </a:prstGeom>
          <a:noFill/>
          <a:ln w="9525">
            <a:noFill/>
            <a:miter lim="800000"/>
            <a:headEnd/>
            <a:tailEnd/>
          </a:ln>
        </p:spPr>
        <p:txBody>
          <a:bodyPr wrap="square">
            <a:spAutoFit/>
          </a:bodyPr>
          <a:lstStyle/>
          <a:p>
            <a:pPr algn="just" rtl="1">
              <a:spcBef>
                <a:spcPct val="0"/>
              </a:spcBef>
            </a:pPr>
            <a:r>
              <a:rPr lang="ar-SA" sz="2800" dirty="0" smtClean="0"/>
              <a:t>در بسياري از اوقات لازم است در برنامه، شرطي بررسي شود. </a:t>
            </a:r>
            <a:endParaRPr lang="en-US" sz="2800" dirty="0" smtClean="0"/>
          </a:p>
          <a:p>
            <a:pPr algn="just" rtl="1">
              <a:spcBef>
                <a:spcPct val="0"/>
              </a:spcBef>
            </a:pPr>
            <a:r>
              <a:rPr lang="ar-SA" sz="2800" dirty="0" smtClean="0"/>
              <a:t>اگر بررسي اين شرط به دستورات زيادي نياز داشته باشد، بهتر است که يک تابع اين بررسي را انجام دهد. اين کار مخصوصا هنگامي که از حلقه‌ها استفاده مي‌شود بسيار مفيد است.</a:t>
            </a:r>
            <a:endParaRPr lang="en-US" sz="2800" dirty="0" smtClean="0"/>
          </a:p>
          <a:p>
            <a:pPr algn="just" rtl="1">
              <a:spcBef>
                <a:spcPct val="0"/>
              </a:spcBef>
            </a:pPr>
            <a:r>
              <a:rPr lang="ar-SA" sz="3200" b="1" dirty="0" smtClean="0"/>
              <a:t>توابع </a:t>
            </a:r>
            <a:r>
              <a:rPr lang="fa-IR" sz="3200" b="1" dirty="0" smtClean="0"/>
              <a:t>منطقی </a:t>
            </a:r>
            <a:r>
              <a:rPr lang="ar-SA" sz="3200" b="1" dirty="0" smtClean="0"/>
              <a:t>فقط دو مقدار را برمي‌گردانند: </a:t>
            </a:r>
            <a:r>
              <a:rPr lang="en-US" sz="3200" b="1" dirty="0" smtClean="0">
                <a:solidFill>
                  <a:srgbClr val="CC00CC"/>
                </a:solidFill>
              </a:rPr>
              <a:t>true</a:t>
            </a:r>
            <a:r>
              <a:rPr lang="ar-SA" sz="3200" b="1" dirty="0" smtClean="0"/>
              <a:t> يا </a:t>
            </a:r>
            <a:r>
              <a:rPr lang="en-US" sz="3200" b="1" dirty="0" smtClean="0">
                <a:solidFill>
                  <a:srgbClr val="FF0000"/>
                </a:solidFill>
              </a:rPr>
              <a:t>false</a:t>
            </a:r>
            <a:r>
              <a:rPr lang="ar-SA" sz="3200" b="1" dirty="0" smtClean="0"/>
              <a:t> </a:t>
            </a:r>
            <a:r>
              <a:rPr lang="ar-SA" sz="2800" b="1" dirty="0" smtClean="0"/>
              <a:t>  </a:t>
            </a:r>
            <a:endParaRPr lang="en-US" sz="2800" b="1" dirty="0"/>
          </a:p>
        </p:txBody>
      </p:sp>
      <p:sp>
        <p:nvSpPr>
          <p:cNvPr id="9" name="Title 8"/>
          <p:cNvSpPr>
            <a:spLocks noGrp="1"/>
          </p:cNvSpPr>
          <p:nvPr>
            <p:ph type="title"/>
          </p:nvPr>
        </p:nvSpPr>
        <p:spPr>
          <a:xfrm>
            <a:off x="529937" y="332078"/>
            <a:ext cx="7086600" cy="668030"/>
          </a:xfrm>
        </p:spPr>
        <p:txBody>
          <a:bodyPr/>
          <a:lstStyle/>
          <a:p>
            <a:pPr algn="just"/>
            <a:r>
              <a:rPr lang="ar-SA" sz="3200" b="1" dirty="0" smtClean="0">
                <a:solidFill>
                  <a:srgbClr val="FF0000"/>
                </a:solidFill>
              </a:rPr>
              <a:t>توابع بولي</a:t>
            </a:r>
            <a:r>
              <a:rPr lang="en-US" sz="3200" b="1" dirty="0" smtClean="0">
                <a:solidFill>
                  <a:srgbClr val="FF0000"/>
                </a:solidFill>
              </a:rPr>
              <a:t> </a:t>
            </a:r>
            <a:r>
              <a:rPr lang="fa-IR" sz="3200" b="1" dirty="0" smtClean="0">
                <a:solidFill>
                  <a:srgbClr val="FF0000"/>
                </a:solidFill>
              </a:rPr>
              <a:t> (منطقي)</a:t>
            </a:r>
            <a:endParaRPr lang="en-US" sz="32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16</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500174"/>
            <a:ext cx="7358114" cy="4401205"/>
          </a:xfrm>
          <a:prstGeom prst="rect">
            <a:avLst/>
          </a:prstGeom>
          <a:noFill/>
          <a:ln w="9525">
            <a:noFill/>
            <a:miter lim="800000"/>
            <a:headEnd/>
            <a:tailEnd/>
          </a:ln>
        </p:spPr>
        <p:txBody>
          <a:bodyPr wrap="square">
            <a:spAutoFit/>
          </a:bodyPr>
          <a:lstStyle/>
          <a:p>
            <a:pPr algn="just" rtl="1"/>
            <a:r>
              <a:rPr lang="ar-SA" sz="2000" b="1" dirty="0" smtClean="0"/>
              <a:t>کد زير يك تابع </a:t>
            </a:r>
            <a:r>
              <a:rPr lang="fa-IR" sz="2000" b="1" dirty="0" smtClean="0"/>
              <a:t>منطقی </a:t>
            </a:r>
            <a:r>
              <a:rPr lang="ar-SA" sz="2000" b="1" dirty="0" smtClean="0"/>
              <a:t>است كه تشخيص مي‌دهد آيا عدد صحيح ارسال شده به آن، اول است يا خير:</a:t>
            </a:r>
            <a:endParaRPr lang="en-US" sz="2000" b="1" dirty="0" smtClean="0"/>
          </a:p>
          <a:p>
            <a:r>
              <a:rPr lang="en-US" sz="2400" b="1" dirty="0" err="1" smtClean="0"/>
              <a:t>bool</a:t>
            </a:r>
            <a:r>
              <a:rPr lang="en-US" sz="2400" dirty="0" smtClean="0"/>
              <a:t> </a:t>
            </a:r>
            <a:r>
              <a:rPr lang="en-US" sz="2400" dirty="0" err="1" smtClean="0"/>
              <a:t>isPrime</a:t>
            </a:r>
            <a:r>
              <a:rPr lang="en-US" sz="2400" dirty="0" smtClean="0"/>
              <a:t>(</a:t>
            </a:r>
            <a:r>
              <a:rPr lang="en-US" sz="2400" dirty="0" err="1" smtClean="0"/>
              <a:t>int</a:t>
            </a:r>
            <a:r>
              <a:rPr lang="en-US" sz="2400" dirty="0" smtClean="0"/>
              <a:t> n)</a:t>
            </a:r>
          </a:p>
          <a:p>
            <a:r>
              <a:rPr lang="en-US" sz="2400" dirty="0" smtClean="0"/>
              <a:t>{  // returns true if n is prime, false otherwise:</a:t>
            </a:r>
          </a:p>
          <a:p>
            <a:r>
              <a:rPr lang="en-US" sz="2400" dirty="0" smtClean="0"/>
              <a:t>   float </a:t>
            </a:r>
            <a:r>
              <a:rPr lang="en-US" sz="2400" dirty="0" err="1" smtClean="0"/>
              <a:t>sqrtn</a:t>
            </a:r>
            <a:r>
              <a:rPr lang="en-US" sz="2400" dirty="0" smtClean="0"/>
              <a:t> = </a:t>
            </a:r>
            <a:r>
              <a:rPr lang="en-US" sz="2400" dirty="0" err="1" smtClean="0"/>
              <a:t>sqrt</a:t>
            </a:r>
            <a:r>
              <a:rPr lang="en-US" sz="2400" dirty="0" smtClean="0"/>
              <a:t>(n);</a:t>
            </a:r>
          </a:p>
          <a:p>
            <a:r>
              <a:rPr lang="en-US" sz="2400" dirty="0" smtClean="0"/>
              <a:t>   if (n &lt; 2) return </a:t>
            </a:r>
            <a:r>
              <a:rPr lang="en-US" sz="2400" b="1" dirty="0" smtClean="0"/>
              <a:t>false</a:t>
            </a:r>
            <a:r>
              <a:rPr lang="en-US" sz="2400" dirty="0" smtClean="0"/>
              <a:t>;      // 0 and 1 are not primes</a:t>
            </a:r>
          </a:p>
          <a:p>
            <a:r>
              <a:rPr lang="en-US" sz="2400" dirty="0" smtClean="0"/>
              <a:t>   if (n &lt; 4) return </a:t>
            </a:r>
            <a:r>
              <a:rPr lang="en-US" sz="2400" b="1" dirty="0" smtClean="0"/>
              <a:t>true</a:t>
            </a:r>
            <a:r>
              <a:rPr lang="en-US" sz="2400" dirty="0" smtClean="0"/>
              <a:t>;       // 2 and 3 are the first primes</a:t>
            </a:r>
          </a:p>
          <a:p>
            <a:r>
              <a:rPr lang="en-US" sz="2400" dirty="0" smtClean="0"/>
              <a:t>   if (n%2 == 0) return </a:t>
            </a:r>
            <a:r>
              <a:rPr lang="en-US" sz="2400" b="1" dirty="0" smtClean="0"/>
              <a:t>false</a:t>
            </a:r>
            <a:r>
              <a:rPr lang="en-US" sz="2400" dirty="0" smtClean="0"/>
              <a:t>;   // 2 is the only even prime</a:t>
            </a:r>
          </a:p>
          <a:p>
            <a:r>
              <a:rPr lang="en-US" sz="2400" dirty="0" smtClean="0"/>
              <a:t>   for (</a:t>
            </a:r>
            <a:r>
              <a:rPr lang="en-US" sz="2400" dirty="0" err="1" smtClean="0"/>
              <a:t>int</a:t>
            </a:r>
            <a:r>
              <a:rPr lang="en-US" sz="2400" dirty="0" smtClean="0"/>
              <a:t> d=3; d &lt;= </a:t>
            </a:r>
            <a:r>
              <a:rPr lang="en-US" sz="2400" dirty="0" err="1" smtClean="0"/>
              <a:t>sqrtn</a:t>
            </a:r>
            <a:r>
              <a:rPr lang="en-US" sz="2400" dirty="0" smtClean="0"/>
              <a:t>; d += 2)</a:t>
            </a:r>
          </a:p>
          <a:p>
            <a:r>
              <a:rPr lang="en-US" sz="2400" dirty="0" smtClean="0"/>
              <a:t>      if (</a:t>
            </a:r>
            <a:r>
              <a:rPr lang="en-US" sz="2400" dirty="0" err="1" smtClean="0"/>
              <a:t>n%d</a:t>
            </a:r>
            <a:r>
              <a:rPr lang="en-US" sz="2400" dirty="0" smtClean="0"/>
              <a:t> == 0) return </a:t>
            </a:r>
            <a:r>
              <a:rPr lang="en-US" sz="2400" b="1" dirty="0" smtClean="0"/>
              <a:t>false</a:t>
            </a:r>
            <a:r>
              <a:rPr lang="en-US" sz="2400" dirty="0" smtClean="0"/>
              <a:t>; // n has a nontrivial divisor</a:t>
            </a:r>
          </a:p>
          <a:p>
            <a:r>
              <a:rPr lang="en-US" sz="2400" dirty="0" smtClean="0"/>
              <a:t>   return </a:t>
            </a:r>
            <a:r>
              <a:rPr lang="en-US" sz="2400" b="1" dirty="0" smtClean="0"/>
              <a:t>true</a:t>
            </a:r>
            <a:r>
              <a:rPr lang="en-US" sz="2400" dirty="0" smtClean="0"/>
              <a:t>;                  // n has no nontrivial divisors</a:t>
            </a:r>
          </a:p>
          <a:p>
            <a:r>
              <a:rPr lang="en-US" sz="2400" dirty="0" smtClean="0"/>
              <a:t>}</a:t>
            </a:r>
            <a:endParaRPr lang="en-US" sz="2400" dirty="0"/>
          </a:p>
        </p:txBody>
      </p:sp>
      <p:sp>
        <p:nvSpPr>
          <p:cNvPr id="9" name="Title 8"/>
          <p:cNvSpPr>
            <a:spLocks noGrp="1"/>
          </p:cNvSpPr>
          <p:nvPr>
            <p:ph type="title"/>
          </p:nvPr>
        </p:nvSpPr>
        <p:spPr>
          <a:xfrm>
            <a:off x="529937" y="332078"/>
            <a:ext cx="7086600" cy="668030"/>
          </a:xfrm>
        </p:spPr>
        <p:txBody>
          <a:bodyPr>
            <a:normAutofit/>
          </a:bodyPr>
          <a:lstStyle/>
          <a:p>
            <a:pPr algn="just"/>
            <a:r>
              <a:rPr lang="ar-SA" sz="2400" b="1" dirty="0" smtClean="0"/>
              <a:t> مثال</a:t>
            </a:r>
            <a:r>
              <a:rPr lang="fa-IR" sz="2400" b="1" dirty="0" smtClean="0"/>
              <a:t>:</a:t>
            </a:r>
            <a:r>
              <a:rPr lang="ar-SA" sz="2400" b="1" dirty="0" smtClean="0"/>
              <a:t> تابعي‌ كه‌ اول بودن اعداد را بررسي مي‌كند</a:t>
            </a:r>
            <a:endParaRPr lang="fa-IR" sz="2400" b="1" dirty="0" smtClean="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17</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937772"/>
            <a:ext cx="7820052" cy="2677656"/>
          </a:xfrm>
          <a:prstGeom prst="rect">
            <a:avLst/>
          </a:prstGeom>
          <a:noFill/>
          <a:ln w="9525">
            <a:noFill/>
            <a:miter lim="800000"/>
            <a:headEnd/>
            <a:tailEnd/>
          </a:ln>
        </p:spPr>
        <p:txBody>
          <a:bodyPr wrap="square">
            <a:spAutoFit/>
          </a:bodyPr>
          <a:lstStyle/>
          <a:p>
            <a:pPr algn="just" rtl="1"/>
            <a:r>
              <a:rPr lang="ar-SA" sz="2800" b="1" dirty="0" smtClean="0">
                <a:solidFill>
                  <a:srgbClr val="800000"/>
                </a:solidFill>
              </a:rPr>
              <a:t>ت</a:t>
            </a:r>
            <a:r>
              <a:rPr lang="fa-IR" sz="2800" b="1" dirty="0" smtClean="0">
                <a:solidFill>
                  <a:srgbClr val="800000"/>
                </a:solidFill>
              </a:rPr>
              <a:t>و</a:t>
            </a:r>
            <a:r>
              <a:rPr lang="ar-SA" sz="2800" b="1" dirty="0" smtClean="0">
                <a:solidFill>
                  <a:srgbClr val="800000"/>
                </a:solidFill>
              </a:rPr>
              <a:t>ابع خروجي</a:t>
            </a:r>
            <a:r>
              <a:rPr lang="ar-SA" sz="2800" b="1" dirty="0" smtClean="0"/>
              <a:t>؛ </a:t>
            </a:r>
            <a:r>
              <a:rPr lang="ar-SA" sz="2800" b="1" dirty="0" smtClean="0">
                <a:solidFill>
                  <a:srgbClr val="006600"/>
                </a:solidFill>
              </a:rPr>
              <a:t>يعني توابعي که فقط براي چاپ نتايج به کار مي‌روند و هيچ مقدار بازگشتي ندارند.</a:t>
            </a:r>
            <a:endParaRPr lang="fa-IR" sz="2800" b="1" dirty="0" smtClean="0">
              <a:solidFill>
                <a:srgbClr val="006600"/>
              </a:solidFill>
            </a:endParaRPr>
          </a:p>
          <a:p>
            <a:pPr algn="just" rtl="1"/>
            <a:endParaRPr lang="fa-IR" sz="2800" b="1" dirty="0" smtClean="0">
              <a:solidFill>
                <a:srgbClr val="006600"/>
              </a:solidFill>
            </a:endParaRPr>
          </a:p>
          <a:p>
            <a:pPr algn="just" rtl="1"/>
            <a:r>
              <a:rPr lang="ar-SA" sz="2800" b="1" dirty="0" smtClean="0"/>
              <a:t> </a:t>
            </a:r>
            <a:r>
              <a:rPr lang="ar-SA" sz="2800" b="1" dirty="0" smtClean="0">
                <a:solidFill>
                  <a:srgbClr val="FF0000"/>
                </a:solidFill>
              </a:rPr>
              <a:t>توابع ورودي</a:t>
            </a:r>
            <a:r>
              <a:rPr lang="fa-IR" sz="2800" b="1" dirty="0" smtClean="0">
                <a:solidFill>
                  <a:srgbClr val="FF0000"/>
                </a:solidFill>
              </a:rPr>
              <a:t>:</a:t>
            </a:r>
            <a:r>
              <a:rPr lang="ar-SA" sz="2800" b="1" dirty="0" smtClean="0"/>
              <a:t> </a:t>
            </a:r>
            <a:r>
              <a:rPr lang="ar-SA" sz="2800" b="1" dirty="0" smtClean="0">
                <a:solidFill>
                  <a:schemeClr val="hlink"/>
                </a:solidFill>
              </a:rPr>
              <a:t>توابع ورودي فقط براي دريافت ورودي و ارسال آن به برنامۀ اصلي به کار مي‌روند و هيچ پارامتري ندارند.</a:t>
            </a:r>
            <a:r>
              <a:rPr lang="ar-SA" sz="2800" b="1" dirty="0" smtClean="0"/>
              <a:t> </a:t>
            </a:r>
            <a:endParaRPr lang="fa-IR" sz="2800" b="1" dirty="0" smtClean="0"/>
          </a:p>
          <a:p>
            <a:pPr algn="just" rtl="1"/>
            <a:endParaRPr lang="fa-IR" sz="2800" b="1" dirty="0">
              <a:solidFill>
                <a:srgbClr val="006600"/>
              </a:solidFill>
            </a:endParaRPr>
          </a:p>
        </p:txBody>
      </p:sp>
      <p:sp>
        <p:nvSpPr>
          <p:cNvPr id="9" name="Title 8"/>
          <p:cNvSpPr>
            <a:spLocks noGrp="1"/>
          </p:cNvSpPr>
          <p:nvPr>
            <p:ph type="title"/>
          </p:nvPr>
        </p:nvSpPr>
        <p:spPr>
          <a:xfrm>
            <a:off x="529937" y="332078"/>
            <a:ext cx="7086600" cy="668030"/>
          </a:xfrm>
        </p:spPr>
        <p:txBody>
          <a:bodyPr/>
          <a:lstStyle/>
          <a:p>
            <a:pPr algn="just"/>
            <a:r>
              <a:rPr lang="ar-SA" sz="3200" b="1" dirty="0" smtClean="0">
                <a:solidFill>
                  <a:srgbClr val="FF0000"/>
                </a:solidFill>
                <a:effectLst>
                  <a:outerShdw blurRad="38100" dist="38100" dir="2700000" algn="tl">
                    <a:srgbClr val="000000"/>
                  </a:outerShdw>
                </a:effectLst>
              </a:rPr>
              <a:t>توابع ورودي/خروجي (</a:t>
            </a:r>
            <a:r>
              <a:rPr lang="en-US" sz="3200" b="1" dirty="0" smtClean="0">
                <a:solidFill>
                  <a:srgbClr val="FF0000"/>
                </a:solidFill>
                <a:effectLst>
                  <a:outerShdw blurRad="38100" dist="38100" dir="2700000" algn="tl">
                    <a:srgbClr val="000000"/>
                  </a:outerShdw>
                </a:effectLst>
              </a:rPr>
              <a:t>I/O</a:t>
            </a:r>
            <a:r>
              <a:rPr lang="fa-IR" sz="3200" b="1" dirty="0" smtClean="0">
                <a:solidFill>
                  <a:srgbClr val="FF0000"/>
                </a:solidFill>
                <a:effectLst>
                  <a:outerShdw blurRad="38100" dist="38100" dir="2700000" algn="tl">
                    <a:srgbClr val="000000"/>
                  </a:outerShdw>
                </a:effectLst>
              </a:rPr>
              <a:t>)</a:t>
            </a:r>
            <a:endParaRPr lang="en-US" sz="32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18</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937772"/>
            <a:ext cx="7820052" cy="1908215"/>
          </a:xfrm>
          <a:prstGeom prst="rect">
            <a:avLst/>
          </a:prstGeom>
          <a:noFill/>
          <a:ln w="9525">
            <a:noFill/>
            <a:miter lim="800000"/>
            <a:headEnd/>
            <a:tailEnd/>
          </a:ln>
        </p:spPr>
        <p:txBody>
          <a:bodyPr wrap="square">
            <a:spAutoFit/>
          </a:bodyPr>
          <a:lstStyle/>
          <a:p>
            <a:pPr marL="609600" indent="-609600" algn="just" rtl="1"/>
            <a:r>
              <a:rPr lang="fa-IR" sz="2400" b="1" dirty="0" smtClean="0">
                <a:solidFill>
                  <a:schemeClr val="tx2"/>
                </a:solidFill>
                <a:sym typeface="Wingdings" pitchFamily="2" charset="2"/>
              </a:rPr>
              <a:t>1- روش فراخوانی با مقدار (</a:t>
            </a:r>
            <a:r>
              <a:rPr lang="en-US" sz="2400" b="1" dirty="0" smtClean="0">
                <a:solidFill>
                  <a:schemeClr val="tx2"/>
                </a:solidFill>
                <a:sym typeface="Wingdings" pitchFamily="2" charset="2"/>
              </a:rPr>
              <a:t>(Call by value</a:t>
            </a:r>
            <a:r>
              <a:rPr lang="en-US" sz="2400" b="1" dirty="0" smtClean="0">
                <a:sym typeface="Wingdings" pitchFamily="2" charset="2"/>
              </a:rPr>
              <a:t> </a:t>
            </a:r>
          </a:p>
          <a:p>
            <a:pPr marL="609600" indent="-609600" algn="just" rtl="1"/>
            <a:r>
              <a:rPr lang="fa-IR" sz="2400" b="1" dirty="0" smtClean="0">
                <a:sym typeface="Wingdings" pitchFamily="2" charset="2"/>
              </a:rPr>
              <a:t>(مقادير آرگومان‌ها در پارامترها کپي مي‌شوند.)</a:t>
            </a:r>
            <a:endParaRPr lang="en-US" sz="2400" b="1" dirty="0" smtClean="0">
              <a:sym typeface="Wingdings" pitchFamily="2" charset="2"/>
            </a:endParaRPr>
          </a:p>
          <a:p>
            <a:pPr marL="990600" lvl="1" indent="-533400" algn="just" rtl="1"/>
            <a:endParaRPr lang="fa-IR" b="1" dirty="0" smtClean="0">
              <a:solidFill>
                <a:schemeClr val="tx2"/>
              </a:solidFill>
              <a:sym typeface="Wingdings" pitchFamily="2" charset="2"/>
            </a:endParaRPr>
          </a:p>
          <a:p>
            <a:pPr marL="609600" indent="-609600" algn="just" rtl="1"/>
            <a:r>
              <a:rPr lang="fa-IR" sz="2400" b="1" dirty="0" smtClean="0">
                <a:solidFill>
                  <a:schemeClr val="tx2"/>
                </a:solidFill>
                <a:sym typeface="Wingdings" pitchFamily="2" charset="2"/>
              </a:rPr>
              <a:t> 2- روش فراخوانی با ارجاع</a:t>
            </a:r>
            <a:r>
              <a:rPr lang="fa-IR" sz="2400" b="1" dirty="0" smtClean="0">
                <a:sym typeface="Wingdings" pitchFamily="2" charset="2"/>
              </a:rPr>
              <a:t> </a:t>
            </a:r>
            <a:r>
              <a:rPr lang="en-US" sz="2400" b="1" dirty="0" smtClean="0">
                <a:solidFill>
                  <a:schemeClr val="tx2"/>
                </a:solidFill>
                <a:sym typeface="Wingdings" pitchFamily="2" charset="2"/>
              </a:rPr>
              <a:t>Call by reference)</a:t>
            </a:r>
            <a:r>
              <a:rPr lang="fa-IR" sz="2400" b="1" dirty="0" smtClean="0">
                <a:solidFill>
                  <a:schemeClr val="tx2"/>
                </a:solidFill>
                <a:sym typeface="Wingdings" pitchFamily="2" charset="2"/>
              </a:rPr>
              <a:t>)</a:t>
            </a:r>
          </a:p>
          <a:p>
            <a:pPr marL="609600" indent="-609600" algn="just" rtl="1"/>
            <a:r>
              <a:rPr lang="fa-IR" sz="2400" b="1" dirty="0" smtClean="0">
                <a:solidFill>
                  <a:schemeClr val="tx2"/>
                </a:solidFill>
                <a:sym typeface="Wingdings" pitchFamily="2" charset="2"/>
              </a:rPr>
              <a:t>(آدرس آرگومان‌ها به پارامترها منتقل مي‌شود.)</a:t>
            </a:r>
          </a:p>
        </p:txBody>
      </p:sp>
      <p:sp>
        <p:nvSpPr>
          <p:cNvPr id="9" name="Title 8"/>
          <p:cNvSpPr>
            <a:spLocks noGrp="1"/>
          </p:cNvSpPr>
          <p:nvPr>
            <p:ph type="title"/>
          </p:nvPr>
        </p:nvSpPr>
        <p:spPr>
          <a:xfrm>
            <a:off x="529937" y="332078"/>
            <a:ext cx="7086600" cy="668030"/>
          </a:xfrm>
        </p:spPr>
        <p:txBody>
          <a:bodyPr/>
          <a:lstStyle/>
          <a:p>
            <a:pPr algn="just"/>
            <a:r>
              <a:rPr lang="fa-IR" sz="3200" b="1" dirty="0" smtClean="0">
                <a:sym typeface="Wingdings" pitchFamily="2" charset="2"/>
              </a:rPr>
              <a:t>روشهای ارسال پارامترها به تابع</a:t>
            </a:r>
            <a:endParaRPr lang="en-US" sz="32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19</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838200" y="1937772"/>
            <a:ext cx="7277334" cy="3416320"/>
          </a:xfrm>
          <a:prstGeom prst="rect">
            <a:avLst/>
          </a:prstGeom>
          <a:noFill/>
          <a:ln w="9525">
            <a:noFill/>
            <a:miter lim="800000"/>
            <a:headEnd/>
            <a:tailEnd/>
          </a:ln>
        </p:spPr>
        <p:txBody>
          <a:bodyPr wrap="square">
            <a:spAutoFit/>
          </a:bodyPr>
          <a:lstStyle/>
          <a:p>
            <a:pPr marL="609600" indent="-609600" algn="r" rtl="1">
              <a:spcBef>
                <a:spcPct val="20000"/>
              </a:spcBef>
              <a:buClr>
                <a:schemeClr val="hlink"/>
              </a:buClr>
              <a:buSzPct val="80000"/>
              <a:buFont typeface="+mj-lt"/>
              <a:buAutoNum type="arabicPeriod"/>
              <a:defRPr/>
            </a:pPr>
            <a:r>
              <a:rPr lang="ar-SA" sz="2400" dirty="0" smtClean="0">
                <a:effectLst>
                  <a:outerShdw blurRad="38100" dist="38100" dir="2700000" algn="tl">
                    <a:srgbClr val="000000"/>
                  </a:outerShdw>
                </a:effectLst>
              </a:rPr>
              <a:t>كامپايل جداگانۀ توابع</a:t>
            </a:r>
            <a:endParaRPr lang="fa-IR" sz="2400" dirty="0" smtClean="0">
              <a:effectLst>
                <a:outerShdw blurRad="38100" dist="38100" dir="2700000" algn="tl">
                  <a:srgbClr val="000000"/>
                </a:outerShdw>
              </a:effectLst>
            </a:endParaRPr>
          </a:p>
          <a:p>
            <a:pPr marL="609600" indent="-609600" algn="r" rtl="1">
              <a:spcBef>
                <a:spcPct val="20000"/>
              </a:spcBef>
              <a:buClr>
                <a:schemeClr val="hlink"/>
              </a:buClr>
              <a:buSzPct val="80000"/>
              <a:buFont typeface="+mj-lt"/>
              <a:buAutoNum type="arabicPeriod"/>
              <a:defRPr/>
            </a:pPr>
            <a:r>
              <a:rPr lang="ar-SA" sz="2400" dirty="0" smtClean="0">
                <a:effectLst>
                  <a:outerShdw blurRad="38100" dist="38100" dir="2700000" algn="tl">
                    <a:srgbClr val="000000"/>
                  </a:outerShdw>
                </a:effectLst>
              </a:rPr>
              <a:t>متغيرهاي محلي، توابع محلي</a:t>
            </a:r>
            <a:endParaRPr lang="fa-IR" sz="2400" dirty="0" smtClean="0">
              <a:effectLst>
                <a:outerShdw blurRad="38100" dist="38100" dir="2700000" algn="tl">
                  <a:srgbClr val="000000"/>
                </a:outerShdw>
              </a:effectLst>
            </a:endParaRPr>
          </a:p>
          <a:p>
            <a:pPr marL="609600" indent="-609600" algn="r" rtl="1">
              <a:buFont typeface="+mj-lt"/>
              <a:buAutoNum type="arabicPeriod"/>
              <a:defRPr/>
            </a:pPr>
            <a:r>
              <a:rPr lang="ar-SA" sz="2400" dirty="0" smtClean="0">
                <a:effectLst>
                  <a:outerShdw blurRad="38100" dist="38100" dir="2700000" algn="tl">
                    <a:srgbClr val="000000"/>
                  </a:outerShdw>
                </a:effectLst>
              </a:rPr>
              <a:t>تابع </a:t>
            </a:r>
            <a:r>
              <a:rPr lang="en-US" sz="2400" dirty="0" smtClean="0">
                <a:effectLst>
                  <a:outerShdw blurRad="38100" dist="38100" dir="2700000" algn="tl">
                    <a:srgbClr val="000000"/>
                  </a:outerShdw>
                </a:effectLst>
              </a:rPr>
              <a:t>void</a:t>
            </a:r>
            <a:endParaRPr lang="fa-IR" sz="2400" dirty="0" smtClean="0">
              <a:effectLst>
                <a:outerShdw blurRad="38100" dist="38100" dir="2700000" algn="tl">
                  <a:srgbClr val="000000"/>
                </a:outerShdw>
              </a:effectLst>
            </a:endParaRPr>
          </a:p>
          <a:p>
            <a:pPr marL="609600" indent="-609600" algn="r" rtl="1">
              <a:buFont typeface="+mj-lt"/>
              <a:buAutoNum type="arabicPeriod"/>
              <a:defRPr/>
            </a:pPr>
            <a:r>
              <a:rPr lang="ar-SA" sz="2400" dirty="0" smtClean="0">
                <a:effectLst>
                  <a:outerShdw blurRad="38100" dist="38100" dir="2700000" algn="tl">
                    <a:srgbClr val="000000"/>
                  </a:outerShdw>
                </a:effectLst>
              </a:rPr>
              <a:t>توابع بولي</a:t>
            </a:r>
            <a:endParaRPr lang="fa-IR" sz="2400" dirty="0" smtClean="0">
              <a:effectLst>
                <a:outerShdw blurRad="38100" dist="38100" dir="2700000" algn="tl">
                  <a:srgbClr val="000000"/>
                </a:outerShdw>
              </a:effectLst>
            </a:endParaRPr>
          </a:p>
          <a:p>
            <a:pPr marL="609600" indent="-609600" algn="r" rtl="1">
              <a:buFont typeface="+mj-lt"/>
              <a:buAutoNum type="arabicPeriod"/>
              <a:defRPr/>
            </a:pPr>
            <a:r>
              <a:rPr lang="ar-SA" sz="2400" dirty="0" smtClean="0">
                <a:effectLst>
                  <a:outerShdw blurRad="38100" dist="38100" dir="2700000" algn="tl">
                    <a:srgbClr val="000000"/>
                  </a:outerShdw>
                </a:effectLst>
              </a:rPr>
              <a:t>توابع ورودي/خروجي</a:t>
            </a:r>
            <a:r>
              <a:rPr lang="ar-SA" sz="2400" dirty="0" smtClean="0">
                <a:cs typeface="B Koodak" pitchFamily="2" charset="-78"/>
              </a:rPr>
              <a:t> (</a:t>
            </a:r>
            <a:r>
              <a:rPr lang="en-US" sz="2400" dirty="0" smtClean="0">
                <a:cs typeface="B Koodak" pitchFamily="2" charset="-78"/>
              </a:rPr>
              <a:t>I/O</a:t>
            </a:r>
            <a:r>
              <a:rPr lang="ar-SA" sz="2400" dirty="0" smtClean="0">
                <a:cs typeface="B Koodak" pitchFamily="2" charset="-78"/>
              </a:rPr>
              <a:t>)</a:t>
            </a:r>
            <a:r>
              <a:rPr lang="ar-SA" sz="2400" dirty="0" smtClean="0"/>
              <a:t> </a:t>
            </a:r>
            <a:endParaRPr lang="fa-IR" sz="2400" dirty="0" smtClean="0">
              <a:effectLst>
                <a:outerShdw blurRad="38100" dist="38100" dir="2700000" algn="tl">
                  <a:srgbClr val="000000"/>
                </a:outerShdw>
              </a:effectLst>
            </a:endParaRPr>
          </a:p>
          <a:p>
            <a:pPr marL="609600" indent="-609600" algn="r" rtl="1">
              <a:buFont typeface="+mj-lt"/>
              <a:buAutoNum type="arabicPeriod"/>
              <a:defRPr/>
            </a:pPr>
            <a:r>
              <a:rPr lang="ar-SA" sz="2400" dirty="0" smtClean="0">
                <a:effectLst>
                  <a:outerShdw blurRad="38100" dist="38100" dir="2700000" algn="tl">
                    <a:srgbClr val="000000"/>
                  </a:outerShdw>
                </a:effectLst>
              </a:rPr>
              <a:t>ارسال به طريق ارجاع (آدرس)</a:t>
            </a:r>
            <a:endParaRPr lang="fa-IR" sz="2400" dirty="0" smtClean="0">
              <a:effectLst>
                <a:outerShdw blurRad="38100" dist="38100" dir="2700000" algn="tl">
                  <a:srgbClr val="000000"/>
                </a:outerShdw>
              </a:effectLst>
            </a:endParaRPr>
          </a:p>
          <a:p>
            <a:pPr marL="609600" indent="-609600" algn="r" rtl="1">
              <a:buFont typeface="+mj-lt"/>
              <a:buAutoNum type="arabicPeriod"/>
              <a:defRPr/>
            </a:pPr>
            <a:r>
              <a:rPr lang="ar-SA" sz="2400" dirty="0" smtClean="0">
                <a:effectLst>
                  <a:outerShdw blurRad="38100" dist="38100" dir="2700000" algn="tl">
                    <a:srgbClr val="000000"/>
                  </a:outerShdw>
                </a:effectLst>
              </a:rPr>
              <a:t>تابع‌ </a:t>
            </a:r>
            <a:r>
              <a:rPr lang="fa-IR" sz="2400" dirty="0" smtClean="0">
                <a:effectLst>
                  <a:outerShdw blurRad="38100" dist="38100" dir="2700000" algn="tl">
                    <a:srgbClr val="000000"/>
                  </a:outerShdw>
                </a:effectLst>
              </a:rPr>
              <a:t>بازگشتي</a:t>
            </a:r>
          </a:p>
          <a:p>
            <a:pPr marL="609600" indent="-609600" algn="r" rtl="1">
              <a:buFont typeface="+mj-lt"/>
              <a:buAutoNum type="arabicPeriod"/>
              <a:defRPr/>
            </a:pPr>
            <a:endParaRPr lang="fa-IR" sz="2400" dirty="0" smtClean="0">
              <a:effectLst>
                <a:outerShdw blurRad="38100" dist="38100" dir="2700000" algn="tl">
                  <a:srgbClr val="000000"/>
                </a:outerShdw>
              </a:effectLst>
            </a:endParaRPr>
          </a:p>
          <a:p>
            <a:pPr marL="609600" indent="-609600" algn="r" rtl="1">
              <a:spcBef>
                <a:spcPct val="20000"/>
              </a:spcBef>
              <a:buClr>
                <a:schemeClr val="hlink"/>
              </a:buClr>
              <a:buSzPct val="80000"/>
              <a:buFont typeface="+mj-lt"/>
              <a:buAutoNum type="arabicPeriod"/>
              <a:defRPr/>
            </a:pPr>
            <a:endParaRPr lang="fa-IR" sz="1600" dirty="0">
              <a:solidFill>
                <a:srgbClr val="003399"/>
              </a:solidFill>
              <a:cs typeface="B Homa" pitchFamily="2" charset="-78"/>
            </a:endParaRPr>
          </a:p>
        </p:txBody>
      </p:sp>
      <p:sp>
        <p:nvSpPr>
          <p:cNvPr id="9" name="Title 8"/>
          <p:cNvSpPr>
            <a:spLocks noGrp="1"/>
          </p:cNvSpPr>
          <p:nvPr>
            <p:ph type="title"/>
          </p:nvPr>
        </p:nvSpPr>
        <p:spPr>
          <a:xfrm>
            <a:off x="529937" y="332078"/>
            <a:ext cx="7086600" cy="668030"/>
          </a:xfrm>
        </p:spPr>
        <p:txBody>
          <a:bodyPr/>
          <a:lstStyle/>
          <a:p>
            <a:pPr algn="just"/>
            <a:r>
              <a:rPr lang="fa-IR" sz="2400" dirty="0" smtClean="0"/>
              <a:t>{توابع (فهرست مطالب)}</a:t>
            </a:r>
            <a:endParaRPr lang="en-US"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a:t>
            </a:fld>
            <a:endParaRPr lang="en-US" dirty="0"/>
          </a:p>
        </p:txBody>
      </p:sp>
    </p:spTree>
    <p:extLst>
      <p:ext uri="{BB962C8B-B14F-4D97-AF65-F5344CB8AC3E}">
        <p14:creationId xmlns:p14="http://schemas.microsoft.com/office/powerpoint/2010/main" val="986820536"/>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937772"/>
            <a:ext cx="7820052" cy="2677656"/>
          </a:xfrm>
          <a:prstGeom prst="rect">
            <a:avLst/>
          </a:prstGeom>
          <a:noFill/>
          <a:ln w="9525">
            <a:noFill/>
            <a:miter lim="800000"/>
            <a:headEnd/>
            <a:tailEnd/>
          </a:ln>
        </p:spPr>
        <p:txBody>
          <a:bodyPr wrap="square">
            <a:spAutoFit/>
          </a:bodyPr>
          <a:lstStyle/>
          <a:p>
            <a:pPr algn="just" rtl="1"/>
            <a:r>
              <a:rPr lang="fa-IR" sz="2400" b="1" dirty="0" smtClean="0"/>
              <a:t>در اين روش </a:t>
            </a:r>
            <a:r>
              <a:rPr lang="ar-SA" sz="2400" b="1" dirty="0" smtClean="0"/>
              <a:t>ابتدا مقدار متغيري که در فراخواني تابع ذکر شده برآورد مي‌شود و سپس اين مقدار به پارامترهاي محلي تابع فرستاده مي‌شود.</a:t>
            </a:r>
            <a:endParaRPr lang="fa-IR" sz="2400" b="1" dirty="0" smtClean="0"/>
          </a:p>
          <a:p>
            <a:pPr algn="just" rtl="1"/>
            <a:endParaRPr lang="fa-IR" sz="2400" b="1" dirty="0" smtClean="0"/>
          </a:p>
          <a:p>
            <a:pPr algn="just" rtl="1"/>
            <a:r>
              <a:rPr lang="ar-SA" sz="2400" b="1" dirty="0" smtClean="0"/>
              <a:t>تغيير دادن </a:t>
            </a:r>
            <a:r>
              <a:rPr lang="fa-IR" sz="2400" b="1" dirty="0" smtClean="0"/>
              <a:t>مقادير پارامترها </a:t>
            </a:r>
            <a:r>
              <a:rPr lang="ar-SA" sz="2400" b="1" dirty="0" smtClean="0"/>
              <a:t>درون تابع هيچ تاثيري بر </a:t>
            </a:r>
            <a:r>
              <a:rPr lang="fa-IR" sz="2400" b="1" dirty="0" smtClean="0"/>
              <a:t>مقدار آرگومان در تابع </a:t>
            </a:r>
            <a:r>
              <a:rPr lang="ar-SA" sz="2400" b="1" dirty="0" smtClean="0"/>
              <a:t>اصلي ندارد. به همين دليل به </a:t>
            </a:r>
            <a:r>
              <a:rPr lang="fa-IR" sz="2400" b="1" dirty="0" smtClean="0"/>
              <a:t>آن </a:t>
            </a:r>
            <a:r>
              <a:rPr lang="ar-SA" sz="2400" b="1" dirty="0" smtClean="0"/>
              <a:t>يک پارامتر «</a:t>
            </a:r>
            <a:r>
              <a:rPr lang="ar-SA" sz="2400" b="1" dirty="0" smtClean="0">
                <a:solidFill>
                  <a:srgbClr val="002060"/>
                </a:solidFill>
              </a:rPr>
              <a:t>فقط خواندني</a:t>
            </a:r>
            <a:r>
              <a:rPr lang="ar-SA" sz="2400" b="1" dirty="0" smtClean="0"/>
              <a:t>» مي‌گويند.</a:t>
            </a:r>
            <a:endParaRPr lang="en-US" sz="2400" b="1" dirty="0" smtClean="0"/>
          </a:p>
          <a:p>
            <a:pPr algn="just" rtl="1"/>
            <a:endParaRPr lang="en-US" sz="2400" b="1" dirty="0"/>
          </a:p>
        </p:txBody>
      </p:sp>
      <p:sp>
        <p:nvSpPr>
          <p:cNvPr id="9" name="Title 8"/>
          <p:cNvSpPr>
            <a:spLocks noGrp="1"/>
          </p:cNvSpPr>
          <p:nvPr>
            <p:ph type="title"/>
          </p:nvPr>
        </p:nvSpPr>
        <p:spPr>
          <a:xfrm>
            <a:off x="529937" y="332078"/>
            <a:ext cx="7086600" cy="668030"/>
          </a:xfrm>
        </p:spPr>
        <p:txBody>
          <a:bodyPr/>
          <a:lstStyle/>
          <a:p>
            <a:pPr algn="just"/>
            <a:r>
              <a:rPr lang="fa-IR" sz="3200" b="1" dirty="0" smtClean="0">
                <a:solidFill>
                  <a:srgbClr val="FF0000"/>
                </a:solidFill>
                <a:sym typeface="Wingdings" pitchFamily="2" charset="2"/>
              </a:rPr>
              <a:t>روش فراخوانی با مقدار</a:t>
            </a:r>
            <a:endParaRPr lang="en-US" sz="3200" dirty="0">
              <a:solidFill>
                <a:srgbClr val="FF0000"/>
              </a:solidFill>
            </a:endParaRPr>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20</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2228671"/>
            <a:ext cx="7820052" cy="3108543"/>
          </a:xfrm>
          <a:prstGeom prst="rect">
            <a:avLst/>
          </a:prstGeom>
          <a:noFill/>
          <a:ln w="9525">
            <a:noFill/>
            <a:miter lim="800000"/>
            <a:headEnd/>
            <a:tailEnd/>
          </a:ln>
        </p:spPr>
        <p:txBody>
          <a:bodyPr wrap="square">
            <a:spAutoFit/>
          </a:bodyPr>
          <a:lstStyle/>
          <a:p>
            <a:pPr algn="just" rtl="1"/>
            <a:r>
              <a:rPr lang="ar-SA" sz="2800" b="1" dirty="0" smtClean="0"/>
              <a:t> وقتي ارسال به وسيلۀ مقدار باشد، هنگام فراخواني تابع مي‌توان از عبارات استفاده کرد. </a:t>
            </a:r>
            <a:endParaRPr lang="fa-IR" sz="2800" b="1" dirty="0" smtClean="0"/>
          </a:p>
          <a:p>
            <a:pPr algn="just" rtl="1"/>
            <a:r>
              <a:rPr lang="ar-SA" sz="2800" b="1" dirty="0" smtClean="0"/>
              <a:t>مثلا تابع </a:t>
            </a:r>
            <a:r>
              <a:rPr lang="en-US" sz="2800" b="1" dirty="0" smtClean="0"/>
              <a:t>cube()</a:t>
            </a:r>
            <a:r>
              <a:rPr lang="ar-SA" sz="2800" b="1" dirty="0" smtClean="0"/>
              <a:t> را مي‌توان به صورت</a:t>
            </a:r>
            <a:r>
              <a:rPr lang="en-US" sz="2800" b="1" dirty="0" smtClean="0"/>
              <a:t>cube(2*x-3) </a:t>
            </a:r>
            <a:r>
              <a:rPr lang="ar-SA" sz="2800" b="1" dirty="0" smtClean="0"/>
              <a:t> فراخواني کرد يا به شکل </a:t>
            </a:r>
            <a:r>
              <a:rPr lang="en-US" sz="2800" b="1" dirty="0" smtClean="0"/>
              <a:t>cube(2*</a:t>
            </a:r>
            <a:r>
              <a:rPr lang="en-US" sz="2800" b="1" dirty="0" err="1" smtClean="0"/>
              <a:t>sqrt</a:t>
            </a:r>
            <a:r>
              <a:rPr lang="en-US" sz="2800" b="1" dirty="0" smtClean="0"/>
              <a:t>(x)-cube(3))</a:t>
            </a:r>
            <a:r>
              <a:rPr lang="ar-SA" sz="2800" b="1" dirty="0" smtClean="0"/>
              <a:t> فراخواني نمود. در هر يک از اين حالات، عبارت درون پرانتز به شکل يک مقدار تکي برآورد شده و حاصل آن مقدار به تابع فرستاده مي‌شود.</a:t>
            </a:r>
            <a:r>
              <a:rPr lang="en-US" sz="2800" b="1" dirty="0" smtClean="0"/>
              <a:t> </a:t>
            </a:r>
          </a:p>
          <a:p>
            <a:pPr algn="just" rtl="1"/>
            <a:endParaRPr lang="en-US" sz="2800" b="1" dirty="0" smtClean="0"/>
          </a:p>
        </p:txBody>
      </p:sp>
      <p:sp>
        <p:nvSpPr>
          <p:cNvPr id="9" name="Title 8"/>
          <p:cNvSpPr>
            <a:spLocks noGrp="1"/>
          </p:cNvSpPr>
          <p:nvPr>
            <p:ph type="title"/>
          </p:nvPr>
        </p:nvSpPr>
        <p:spPr>
          <a:xfrm>
            <a:off x="529937" y="332078"/>
            <a:ext cx="7086600" cy="668030"/>
          </a:xfrm>
        </p:spPr>
        <p:txBody>
          <a:bodyPr/>
          <a:lstStyle/>
          <a:p>
            <a:pPr algn="just"/>
            <a:r>
              <a:rPr lang="ar-SA" sz="3200" b="1" dirty="0" smtClean="0"/>
              <a:t>ارسال به وسيلۀ مقدار</a:t>
            </a:r>
            <a:endParaRPr lang="en-US" sz="32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21</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71472" y="1857364"/>
            <a:ext cx="7358114" cy="3108543"/>
          </a:xfrm>
          <a:prstGeom prst="rect">
            <a:avLst/>
          </a:prstGeom>
          <a:noFill/>
          <a:ln w="9525">
            <a:noFill/>
            <a:miter lim="800000"/>
            <a:headEnd/>
            <a:tailEnd/>
          </a:ln>
        </p:spPr>
        <p:txBody>
          <a:bodyPr wrap="square">
            <a:spAutoFit/>
          </a:bodyPr>
          <a:lstStyle/>
          <a:p>
            <a:pPr algn="just" rtl="1"/>
            <a:r>
              <a:rPr lang="ar-SA" sz="2800" b="1" dirty="0" smtClean="0"/>
              <a:t>ارسال به طريق مقدار باعث مي‌شود که متغيرهاي برنامۀ اصلي از تغييرات ناخواسته در توابع مصون بمانند.</a:t>
            </a:r>
            <a:endParaRPr lang="en-US" sz="2800" b="1" dirty="0" smtClean="0"/>
          </a:p>
          <a:p>
            <a:pPr algn="just" rtl="1"/>
            <a:r>
              <a:rPr lang="ar-SA" sz="2800" b="1" dirty="0" smtClean="0"/>
              <a:t> </a:t>
            </a:r>
            <a:endParaRPr lang="fa-IR" sz="2800" b="1" dirty="0" smtClean="0"/>
          </a:p>
          <a:p>
            <a:pPr algn="just" rtl="1"/>
            <a:r>
              <a:rPr lang="ar-SA" sz="2800" b="1" dirty="0" smtClean="0"/>
              <a:t>اما گاهي اوقات عمدا مي‌خواهيم اين اتفاق رخ دهد. يعني مي‌خواهيم که تابع بتواند محتويات متغير فرستاده شده به آن را دست‌کاري کند. در اين حالت از </a:t>
            </a:r>
            <a:r>
              <a:rPr lang="ar-SA" sz="2800" b="1" i="1" dirty="0" smtClean="0">
                <a:solidFill>
                  <a:srgbClr val="CC00CC"/>
                </a:solidFill>
              </a:rPr>
              <a:t>ارسال به طريق ارجاع</a:t>
            </a:r>
            <a:r>
              <a:rPr lang="ar-SA" sz="2800" b="1" dirty="0" smtClean="0"/>
              <a:t> ‌استفاده مي‌کنيم. </a:t>
            </a:r>
            <a:endParaRPr lang="en-US" sz="2800" b="1" dirty="0"/>
          </a:p>
        </p:txBody>
      </p:sp>
      <p:sp>
        <p:nvSpPr>
          <p:cNvPr id="9" name="Title 8"/>
          <p:cNvSpPr>
            <a:spLocks noGrp="1"/>
          </p:cNvSpPr>
          <p:nvPr>
            <p:ph type="title"/>
          </p:nvPr>
        </p:nvSpPr>
        <p:spPr>
          <a:xfrm>
            <a:off x="529937" y="332078"/>
            <a:ext cx="7086600" cy="668030"/>
          </a:xfrm>
        </p:spPr>
        <p:txBody>
          <a:bodyPr/>
          <a:lstStyle/>
          <a:p>
            <a:pPr algn="just"/>
            <a:r>
              <a:rPr lang="ar-SA" sz="3200" b="1" dirty="0" smtClean="0">
                <a:solidFill>
                  <a:srgbClr val="FF0000"/>
                </a:solidFill>
              </a:rPr>
              <a:t> ارسال به طريق ارجاع</a:t>
            </a:r>
            <a:r>
              <a:rPr lang="en-US" sz="3200" b="1" dirty="0" smtClean="0">
                <a:solidFill>
                  <a:srgbClr val="FF0000"/>
                </a:solidFill>
              </a:rPr>
              <a:t>‌</a:t>
            </a:r>
            <a:r>
              <a:rPr lang="ar-SA" sz="3200" b="1" dirty="0" smtClean="0">
                <a:solidFill>
                  <a:srgbClr val="FF0000"/>
                </a:solidFill>
              </a:rPr>
              <a:t> (آدرس)</a:t>
            </a:r>
            <a:endParaRPr lang="en-US" sz="32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22</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14314" y="1357298"/>
            <a:ext cx="7572396" cy="3539430"/>
          </a:xfrm>
          <a:prstGeom prst="rect">
            <a:avLst/>
          </a:prstGeom>
          <a:noFill/>
          <a:ln w="9525">
            <a:noFill/>
            <a:miter lim="800000"/>
            <a:headEnd/>
            <a:tailEnd/>
          </a:ln>
        </p:spPr>
        <p:txBody>
          <a:bodyPr wrap="square">
            <a:spAutoFit/>
          </a:bodyPr>
          <a:lstStyle/>
          <a:p>
            <a:pPr algn="just" rtl="1"/>
            <a:r>
              <a:rPr lang="ar-SA" sz="2800" b="1" dirty="0" smtClean="0"/>
              <a:t>براي اين که مشخص کنيم يک پارامتر به طريق ارجاع ارسال مي‌شود، علامت</a:t>
            </a:r>
            <a:r>
              <a:rPr lang="en-US" sz="2800" b="1" dirty="0" smtClean="0">
                <a:solidFill>
                  <a:schemeClr val="accent2">
                    <a:lumMod val="50000"/>
                  </a:schemeClr>
                </a:solidFill>
              </a:rPr>
              <a:t>&amp;</a:t>
            </a:r>
            <a:r>
              <a:rPr lang="ar-SA" sz="2800" b="1" dirty="0" smtClean="0"/>
              <a:t>را به نوع پارامتر در فهرست پارامترهاي تابع اضافه مي‌کنيم. اين باعث مي‌شود که تابع به جاي اين که يک کپي محلي از آن آرگومان ايجاد کند، خود آرگومان محلي را به کار بگيرد.</a:t>
            </a:r>
            <a:endParaRPr lang="en-US" sz="2800" b="1" dirty="0" smtClean="0"/>
          </a:p>
          <a:p>
            <a:pPr algn="just" rtl="1"/>
            <a:r>
              <a:rPr lang="ar-SA" sz="2800" b="1" dirty="0" smtClean="0"/>
              <a:t> به اين ترتيب تابع هم مي‌تواند مقدار آرگومان فرستاده شده را بخواند و هم مي‌تواند مقدار آن را تغيير دهد. در اين حالت آن پارامتر يک پارامتر </a:t>
            </a:r>
            <a:r>
              <a:rPr lang="ar-SA" sz="2800" b="1" dirty="0" smtClean="0">
                <a:solidFill>
                  <a:srgbClr val="800000"/>
                </a:solidFill>
              </a:rPr>
              <a:t>«خواندني-نوشتني»</a:t>
            </a:r>
            <a:r>
              <a:rPr lang="ar-SA" sz="2800" b="1" dirty="0" smtClean="0"/>
              <a:t> خواهد بود. </a:t>
            </a:r>
            <a:endParaRPr lang="en-US" sz="2800" b="1" dirty="0"/>
          </a:p>
        </p:txBody>
      </p:sp>
      <p:sp>
        <p:nvSpPr>
          <p:cNvPr id="9" name="Title 8"/>
          <p:cNvSpPr>
            <a:spLocks noGrp="1"/>
          </p:cNvSpPr>
          <p:nvPr>
            <p:ph type="title"/>
          </p:nvPr>
        </p:nvSpPr>
        <p:spPr>
          <a:xfrm>
            <a:off x="529937" y="332078"/>
            <a:ext cx="7086600" cy="668030"/>
          </a:xfrm>
        </p:spPr>
        <p:txBody>
          <a:bodyPr/>
          <a:lstStyle/>
          <a:p>
            <a:pPr algn="just"/>
            <a:r>
              <a:rPr lang="ar-SA" sz="3200" b="1" dirty="0" smtClean="0">
                <a:solidFill>
                  <a:srgbClr val="FF0000"/>
                </a:solidFill>
              </a:rPr>
              <a:t> ارسال به طريق ارجاع</a:t>
            </a:r>
            <a:r>
              <a:rPr lang="en-US" sz="3200" b="1" dirty="0" smtClean="0">
                <a:solidFill>
                  <a:srgbClr val="FF0000"/>
                </a:solidFill>
              </a:rPr>
              <a:t>‌</a:t>
            </a:r>
            <a:r>
              <a:rPr lang="ar-SA" sz="3200" b="1" dirty="0" smtClean="0">
                <a:solidFill>
                  <a:srgbClr val="FF0000"/>
                </a:solidFill>
              </a:rPr>
              <a:t> (آدرس)</a:t>
            </a:r>
            <a:endParaRPr lang="en-US" sz="32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23</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2228671"/>
            <a:ext cx="7820052" cy="954107"/>
          </a:xfrm>
          <a:prstGeom prst="rect">
            <a:avLst/>
          </a:prstGeom>
          <a:noFill/>
          <a:ln w="9525">
            <a:noFill/>
            <a:miter lim="800000"/>
            <a:headEnd/>
            <a:tailEnd/>
          </a:ln>
        </p:spPr>
        <p:txBody>
          <a:bodyPr wrap="square">
            <a:spAutoFit/>
          </a:bodyPr>
          <a:lstStyle/>
          <a:p>
            <a:pPr algn="just" rtl="1"/>
            <a:r>
              <a:rPr lang="ar-SA" sz="2800" b="1" dirty="0" smtClean="0"/>
              <a:t>هر تغييري که روي پارامتر </a:t>
            </a:r>
            <a:r>
              <a:rPr lang="ar-SA" sz="2800" b="1" dirty="0" smtClean="0">
                <a:solidFill>
                  <a:srgbClr val="FF0000"/>
                </a:solidFill>
              </a:rPr>
              <a:t>خواندني-نوشتني</a:t>
            </a:r>
            <a:r>
              <a:rPr lang="ar-SA" sz="2800" b="1" dirty="0" smtClean="0"/>
              <a:t> در تابع صورت گيرد به طور مستقيم روي متغير برنامۀ اصلي اعمال مي‌شود. </a:t>
            </a:r>
            <a:endParaRPr lang="en-US" sz="2800" b="1" dirty="0"/>
          </a:p>
        </p:txBody>
      </p:sp>
      <p:sp>
        <p:nvSpPr>
          <p:cNvPr id="9" name="Title 8"/>
          <p:cNvSpPr>
            <a:spLocks noGrp="1"/>
          </p:cNvSpPr>
          <p:nvPr>
            <p:ph type="title"/>
          </p:nvPr>
        </p:nvSpPr>
        <p:spPr>
          <a:xfrm>
            <a:off x="529937" y="332078"/>
            <a:ext cx="7086600" cy="668030"/>
          </a:xfrm>
        </p:spPr>
        <p:txBody>
          <a:bodyPr>
            <a:normAutofit/>
          </a:bodyPr>
          <a:lstStyle/>
          <a:p>
            <a:pPr algn="just"/>
            <a:r>
              <a:rPr lang="fa-IR" sz="2400" b="1" dirty="0" smtClean="0"/>
              <a:t>توجه: </a:t>
            </a:r>
            <a:r>
              <a:rPr lang="ar-SA" sz="2400" b="1" dirty="0" smtClean="0">
                <a:solidFill>
                  <a:srgbClr val="FF0000"/>
                </a:solidFill>
              </a:rPr>
              <a:t> ارسال به طريق ارجاع</a:t>
            </a:r>
            <a:r>
              <a:rPr lang="en-US" sz="2400" b="1" dirty="0" smtClean="0">
                <a:solidFill>
                  <a:srgbClr val="FF0000"/>
                </a:solidFill>
              </a:rPr>
              <a:t>‌</a:t>
            </a:r>
            <a:r>
              <a:rPr lang="ar-SA" sz="2400" b="1" dirty="0" smtClean="0">
                <a:solidFill>
                  <a:srgbClr val="FF0000"/>
                </a:solidFill>
              </a:rPr>
              <a:t> </a:t>
            </a:r>
            <a:endParaRPr lang="en-US" sz="24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24</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20" y="1928802"/>
            <a:ext cx="7715304" cy="3108543"/>
          </a:xfrm>
          <a:prstGeom prst="rect">
            <a:avLst/>
          </a:prstGeom>
          <a:noFill/>
          <a:ln w="9525">
            <a:noFill/>
            <a:miter lim="800000"/>
            <a:headEnd/>
            <a:tailEnd/>
          </a:ln>
        </p:spPr>
        <p:txBody>
          <a:bodyPr wrap="square">
            <a:spAutoFit/>
          </a:bodyPr>
          <a:lstStyle/>
          <a:p>
            <a:pPr algn="just" rtl="1"/>
            <a:r>
              <a:rPr lang="ar-SA" sz="2800" b="1" dirty="0" smtClean="0"/>
              <a:t>تابع‌ كوچك‌ زير در مرتب کردن داده‌ها کاربرد فراوان دارد:</a:t>
            </a:r>
            <a:endParaRPr lang="en-US" sz="2800" b="1" dirty="0" smtClean="0"/>
          </a:p>
          <a:p>
            <a:r>
              <a:rPr lang="en-US" sz="2800" b="1" dirty="0" smtClean="0"/>
              <a:t>void swap(float&amp; x, float&amp; y)</a:t>
            </a:r>
          </a:p>
          <a:p>
            <a:r>
              <a:rPr lang="en-US" sz="2800" b="1" dirty="0" smtClean="0"/>
              <a:t>{  // exchanges the values of x and y:</a:t>
            </a:r>
          </a:p>
          <a:p>
            <a:r>
              <a:rPr lang="en-US" sz="2800" b="1" dirty="0" smtClean="0"/>
              <a:t>   float temp = x;</a:t>
            </a:r>
          </a:p>
          <a:p>
            <a:r>
              <a:rPr lang="en-US" sz="2800" b="1" dirty="0" smtClean="0"/>
              <a:t>   x = y;</a:t>
            </a:r>
          </a:p>
          <a:p>
            <a:r>
              <a:rPr lang="en-US" sz="2800" b="1" dirty="0" smtClean="0"/>
              <a:t>   y = temp;</a:t>
            </a:r>
          </a:p>
          <a:p>
            <a:r>
              <a:rPr lang="en-US" sz="2800" b="1" dirty="0" smtClean="0"/>
              <a:t>}</a:t>
            </a:r>
            <a:endParaRPr lang="en-US" sz="2800" b="1" dirty="0"/>
          </a:p>
        </p:txBody>
      </p:sp>
      <p:sp>
        <p:nvSpPr>
          <p:cNvPr id="9" name="Title 8"/>
          <p:cNvSpPr>
            <a:spLocks noGrp="1"/>
          </p:cNvSpPr>
          <p:nvPr>
            <p:ph type="title"/>
          </p:nvPr>
        </p:nvSpPr>
        <p:spPr>
          <a:xfrm>
            <a:off x="529937" y="332078"/>
            <a:ext cx="7086600" cy="668030"/>
          </a:xfrm>
        </p:spPr>
        <p:txBody>
          <a:bodyPr/>
          <a:lstStyle/>
          <a:p>
            <a:pPr algn="just"/>
            <a:r>
              <a:rPr lang="ar-SA" sz="3200" b="1" dirty="0" smtClean="0"/>
              <a:t>* مثال</a:t>
            </a:r>
            <a:r>
              <a:rPr lang="fa-IR" sz="3200" b="1" dirty="0" smtClean="0"/>
              <a:t>:</a:t>
            </a:r>
            <a:r>
              <a:rPr lang="ar-SA" sz="3200" b="1" dirty="0" smtClean="0"/>
              <a:t> تابع‌ </a:t>
            </a:r>
            <a:r>
              <a:rPr lang="en-US" sz="3200" b="1" dirty="0" smtClean="0"/>
              <a:t>swap()</a:t>
            </a:r>
            <a:endParaRPr lang="fa-IR" sz="3200" b="1"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25</a:t>
            </a:fld>
            <a:endParaRPr lang="en-US" dirty="0"/>
          </a:p>
        </p:txBody>
      </p:sp>
      <p:sp>
        <p:nvSpPr>
          <p:cNvPr id="6" name="Text Box 4"/>
          <p:cNvSpPr txBox="1">
            <a:spLocks noChangeArrowheads="1"/>
          </p:cNvSpPr>
          <p:nvPr/>
        </p:nvSpPr>
        <p:spPr bwMode="auto">
          <a:xfrm>
            <a:off x="3492500" y="3571876"/>
            <a:ext cx="5400675" cy="2248950"/>
          </a:xfrm>
          <a:prstGeom prst="rect">
            <a:avLst/>
          </a:prstGeom>
          <a:solidFill>
            <a:srgbClr val="AAAABE"/>
          </a:solidFill>
          <a:ln w="12700" cap="sq" algn="ctr">
            <a:noFill/>
            <a:miter lim="800000"/>
            <a:headEnd/>
            <a:tailEnd/>
          </a:ln>
        </p:spPr>
        <p:txBody>
          <a:bodyPr lIns="90000" tIns="46800" rIns="90000" bIns="46800">
            <a:spAutoFit/>
          </a:bodyPr>
          <a:lstStyle/>
          <a:p>
            <a:pPr algn="just" rtl="1"/>
            <a:r>
              <a:rPr lang="ar-SA" sz="2800" b="1" dirty="0"/>
              <a:t>هدف‌ اين تابع جابجا کردن دو عنصري است که به آن فرستاده مي‌شوند. براي اين منظور پارامترهاي </a:t>
            </a:r>
            <a:r>
              <a:rPr lang="en-US" sz="2800" b="1" dirty="0"/>
              <a:t>x</a:t>
            </a:r>
            <a:r>
              <a:rPr lang="ar-SA" sz="2800" b="1" dirty="0"/>
              <a:t> و </a:t>
            </a:r>
            <a:r>
              <a:rPr lang="en-US" sz="2800" b="1" dirty="0"/>
              <a:t>y</a:t>
            </a:r>
            <a:r>
              <a:rPr lang="ar-SA" sz="2800" b="1" dirty="0"/>
              <a:t> به صورت پارامترهاي ارجاع تعريف شده‌اند:</a:t>
            </a:r>
            <a:endParaRPr lang="en-US" sz="2800" b="1" dirty="0"/>
          </a:p>
          <a:p>
            <a:pPr algn="l" rtl="1"/>
            <a:r>
              <a:rPr lang="en-US" sz="2800" b="1" dirty="0"/>
              <a:t>float&amp; x, float&amp; y</a:t>
            </a:r>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20" y="1357298"/>
            <a:ext cx="7429552" cy="4154984"/>
          </a:xfrm>
          <a:prstGeom prst="rect">
            <a:avLst/>
          </a:prstGeom>
          <a:noFill/>
          <a:ln w="9525">
            <a:noFill/>
            <a:miter lim="800000"/>
            <a:headEnd/>
            <a:tailEnd/>
          </a:ln>
        </p:spPr>
        <p:txBody>
          <a:bodyPr wrap="square">
            <a:spAutoFit/>
          </a:bodyPr>
          <a:lstStyle/>
          <a:p>
            <a:pPr algn="r" rtl="1"/>
            <a:r>
              <a:rPr lang="ar-SA" sz="2400" b="1" dirty="0" smtClean="0"/>
              <a:t>عملگر ارجاع‌ </a:t>
            </a:r>
            <a:r>
              <a:rPr lang="fa-IR" sz="2400" dirty="0" smtClean="0"/>
              <a:t>&amp;</a:t>
            </a:r>
            <a:r>
              <a:rPr lang="ar-SA" sz="2400" b="1" dirty="0" smtClean="0"/>
              <a:t> موجب‌ مي‌شود كه‌ به جاي </a:t>
            </a:r>
            <a:r>
              <a:rPr lang="en-US" sz="2400" b="1" dirty="0" smtClean="0"/>
              <a:t>x</a:t>
            </a:r>
            <a:r>
              <a:rPr lang="ar-SA" sz="2400" b="1" dirty="0" smtClean="0"/>
              <a:t> و </a:t>
            </a:r>
            <a:r>
              <a:rPr lang="en-US" sz="2400" b="1" dirty="0" smtClean="0"/>
              <a:t>y</a:t>
            </a:r>
            <a:r>
              <a:rPr lang="ar-SA" sz="2400" b="1" dirty="0" smtClean="0"/>
              <a:t> آرگومان‌هاي ارسالي قرار بگيرند</a:t>
            </a:r>
            <a:r>
              <a:rPr lang="en-US" sz="2400" b="1" dirty="0" smtClean="0"/>
              <a:t>.</a:t>
            </a:r>
          </a:p>
          <a:p>
            <a:pPr rtl="1"/>
            <a:r>
              <a:rPr lang="en-US" sz="2400" b="1" dirty="0" smtClean="0"/>
              <a:t>void swap(float&amp;, float&amp;);</a:t>
            </a:r>
          </a:p>
          <a:p>
            <a:pPr rtl="1"/>
            <a:r>
              <a:rPr lang="en-US" sz="2400" b="1" dirty="0" smtClean="0"/>
              <a:t>// exchanges the values of x and y:</a:t>
            </a:r>
          </a:p>
          <a:p>
            <a:pPr rtl="1"/>
            <a:r>
              <a:rPr lang="en-US" sz="2400" b="1" dirty="0" err="1" smtClean="0"/>
              <a:t>int</a:t>
            </a:r>
            <a:r>
              <a:rPr lang="en-US" sz="2400" b="1" dirty="0" smtClean="0"/>
              <a:t> main()</a:t>
            </a:r>
          </a:p>
          <a:p>
            <a:pPr rtl="1"/>
            <a:r>
              <a:rPr lang="en-US" sz="2400" b="1" dirty="0" smtClean="0"/>
              <a:t>{  // tests the swap() function:</a:t>
            </a:r>
          </a:p>
          <a:p>
            <a:pPr rtl="1"/>
            <a:r>
              <a:rPr lang="en-US" sz="2400" b="1" dirty="0" smtClean="0"/>
              <a:t>   float a = 55.5, b = 88.8;</a:t>
            </a:r>
          </a:p>
          <a:p>
            <a:pPr rtl="1"/>
            <a:r>
              <a:rPr lang="en-US" sz="2400" b="1" dirty="0" smtClean="0"/>
              <a:t>   </a:t>
            </a:r>
            <a:r>
              <a:rPr lang="en-US" sz="2400" b="1" dirty="0" err="1" smtClean="0"/>
              <a:t>cout</a:t>
            </a:r>
            <a:r>
              <a:rPr lang="en-US" sz="2400" b="1" dirty="0" smtClean="0"/>
              <a:t> &lt;&lt; "a = " &lt;&lt; a &lt;&lt; ", b = " &lt;&lt; b &lt;&lt; </a:t>
            </a:r>
            <a:r>
              <a:rPr lang="en-US" sz="2400" b="1" dirty="0" err="1" smtClean="0"/>
              <a:t>endl</a:t>
            </a:r>
            <a:r>
              <a:rPr lang="en-US" sz="2400" b="1" dirty="0" smtClean="0"/>
              <a:t>;</a:t>
            </a:r>
          </a:p>
          <a:p>
            <a:pPr rtl="1"/>
            <a:r>
              <a:rPr lang="en-US" sz="2400" b="1" dirty="0" smtClean="0"/>
              <a:t>   swap(</a:t>
            </a:r>
            <a:r>
              <a:rPr lang="en-US" sz="2400" b="1" dirty="0" err="1" smtClean="0"/>
              <a:t>a,b</a:t>
            </a:r>
            <a:r>
              <a:rPr lang="en-US" sz="2400" b="1" dirty="0" smtClean="0"/>
              <a:t>);</a:t>
            </a:r>
          </a:p>
          <a:p>
            <a:pPr rtl="1"/>
            <a:r>
              <a:rPr lang="en-US" sz="2400" b="1" dirty="0" smtClean="0"/>
              <a:t>   </a:t>
            </a:r>
            <a:r>
              <a:rPr lang="en-US" sz="2400" b="1" dirty="0" err="1" smtClean="0"/>
              <a:t>cout</a:t>
            </a:r>
            <a:r>
              <a:rPr lang="en-US" sz="2400" b="1" dirty="0" smtClean="0"/>
              <a:t> &lt;&lt; "a = " &lt;&lt; a &lt;&lt; ", b = " &lt;&lt; b &lt;&lt; </a:t>
            </a:r>
            <a:r>
              <a:rPr lang="en-US" sz="2400" b="1" dirty="0" err="1" smtClean="0"/>
              <a:t>endl</a:t>
            </a:r>
            <a:r>
              <a:rPr lang="en-US" sz="2400" b="1" dirty="0" smtClean="0"/>
              <a:t>;</a:t>
            </a:r>
          </a:p>
          <a:p>
            <a:pPr rtl="1"/>
            <a:r>
              <a:rPr lang="en-US" sz="2400" b="1" dirty="0" smtClean="0"/>
              <a:t>}</a:t>
            </a:r>
            <a:endParaRPr lang="en-US" sz="2400" b="1" dirty="0"/>
          </a:p>
        </p:txBody>
      </p:sp>
      <p:sp>
        <p:nvSpPr>
          <p:cNvPr id="9" name="Title 8"/>
          <p:cNvSpPr>
            <a:spLocks noGrp="1"/>
          </p:cNvSpPr>
          <p:nvPr>
            <p:ph type="title"/>
          </p:nvPr>
        </p:nvSpPr>
        <p:spPr>
          <a:xfrm>
            <a:off x="529937" y="332078"/>
            <a:ext cx="7086600" cy="668030"/>
          </a:xfrm>
        </p:spPr>
        <p:txBody>
          <a:bodyPr/>
          <a:lstStyle/>
          <a:p>
            <a:pPr algn="just"/>
            <a:r>
              <a:rPr lang="ar-SA" sz="3200" b="1" dirty="0" smtClean="0"/>
              <a:t>برنامۀ آزمون</a:t>
            </a:r>
            <a:r>
              <a:rPr lang="fa-IR" sz="3200" b="1" dirty="0" smtClean="0"/>
              <a:t> </a:t>
            </a:r>
            <a:r>
              <a:rPr lang="en-US" sz="3200" b="1" dirty="0" smtClean="0"/>
              <a:t>swap()</a:t>
            </a:r>
            <a:endParaRPr lang="en-US" sz="3200" b="1" dirty="0">
              <a:solidFill>
                <a:srgbClr val="FF0000"/>
              </a:solidFill>
            </a:endParaRPr>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26</a:t>
            </a:fld>
            <a:endParaRPr lang="en-US" dirty="0"/>
          </a:p>
        </p:txBody>
      </p:sp>
      <p:sp>
        <p:nvSpPr>
          <p:cNvPr id="12" name="Text Box 3"/>
          <p:cNvSpPr txBox="1">
            <a:spLocks noChangeArrowheads="1"/>
          </p:cNvSpPr>
          <p:nvPr/>
        </p:nvSpPr>
        <p:spPr bwMode="auto">
          <a:xfrm>
            <a:off x="1250958" y="5605482"/>
            <a:ext cx="4464050" cy="609600"/>
          </a:xfrm>
          <a:prstGeom prst="rect">
            <a:avLst/>
          </a:prstGeom>
          <a:solidFill>
            <a:srgbClr val="C0C0C0"/>
          </a:solidFill>
          <a:ln w="12700" cap="sq" algn="ctr">
            <a:noFill/>
            <a:miter lim="800000"/>
            <a:headEnd/>
            <a:tailEnd/>
          </a:ln>
        </p:spPr>
        <p:txBody>
          <a:bodyPr lIns="90000" tIns="46800" rIns="90000" bIns="46800">
            <a:spAutoFit/>
          </a:bodyPr>
          <a:lstStyle/>
          <a:p>
            <a:pPr algn="l">
              <a:lnSpc>
                <a:spcPct val="60000"/>
              </a:lnSpc>
            </a:pPr>
            <a:r>
              <a:rPr lang="en-US" sz="2000" b="1" dirty="0">
                <a:solidFill>
                  <a:srgbClr val="000000"/>
                </a:solidFill>
                <a:latin typeface="Courier New" pitchFamily="49" charset="0"/>
                <a:ea typeface="SimSun" pitchFamily="2" charset="-122"/>
                <a:cs typeface="Courier New" pitchFamily="49" charset="0"/>
              </a:rPr>
              <a:t>a = 55.5, b = 88.8</a:t>
            </a:r>
          </a:p>
          <a:p>
            <a:pPr algn="l">
              <a:lnSpc>
                <a:spcPct val="60000"/>
              </a:lnSpc>
            </a:pPr>
            <a:r>
              <a:rPr lang="en-US" sz="2000" b="1" dirty="0">
                <a:solidFill>
                  <a:srgbClr val="000000"/>
                </a:solidFill>
                <a:latin typeface="Courier New" pitchFamily="49" charset="0"/>
                <a:ea typeface="SimSun" pitchFamily="2" charset="-122"/>
                <a:cs typeface="Courier New" pitchFamily="49" charset="0"/>
              </a:rPr>
              <a:t>a = 88.8, b = 55.5</a:t>
            </a:r>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29937" y="332078"/>
            <a:ext cx="7086600" cy="668030"/>
          </a:xfrm>
        </p:spPr>
        <p:txBody>
          <a:bodyPr>
            <a:noAutofit/>
          </a:bodyPr>
          <a:lstStyle/>
          <a:p>
            <a:pPr algn="just">
              <a:defRPr/>
            </a:pPr>
            <a:r>
              <a:rPr lang="ar-SA" sz="2000" b="1" dirty="0" smtClean="0"/>
              <a:t>خلاصۀ تفاوت‌هاي بين ارسال از طريق مقدار و ارسال از طريق ارجاع</a:t>
            </a:r>
            <a:endParaRPr lang="en-US" sz="20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27</a:t>
            </a:fld>
            <a:endParaRPr lang="en-US" dirty="0"/>
          </a:p>
        </p:txBody>
      </p:sp>
      <p:graphicFrame>
        <p:nvGraphicFramePr>
          <p:cNvPr id="6" name="Group 2"/>
          <p:cNvGraphicFramePr>
            <a:graphicFrameLocks noGrp="1"/>
          </p:cNvGraphicFramePr>
          <p:nvPr/>
        </p:nvGraphicFramePr>
        <p:xfrm>
          <a:off x="179387" y="1418438"/>
          <a:ext cx="7535885" cy="4796644"/>
        </p:xfrm>
        <a:graphic>
          <a:graphicData uri="http://schemas.openxmlformats.org/drawingml/2006/table">
            <a:tbl>
              <a:tblPr rtl="1"/>
              <a:tblGrid>
                <a:gridCol w="3611792"/>
                <a:gridCol w="3501760"/>
                <a:gridCol w="422333"/>
              </a:tblGrid>
              <a:tr h="659763">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imes New Roman" pitchFamily="18" charset="0"/>
                          <a:ea typeface="SimSun" pitchFamily="2" charset="-122"/>
                          <a:cs typeface="B Koodak" pitchFamily="2" charset="-78"/>
                        </a:rPr>
                        <a:t>ارسال از طريق </a:t>
                      </a:r>
                      <a:r>
                        <a:rPr kumimoji="0" lang="ar-SA" sz="2400" b="1" i="0" u="none" strike="noStrike" cap="none" normalizeH="0" baseline="0" dirty="0" smtClean="0">
                          <a:ln>
                            <a:noFill/>
                          </a:ln>
                          <a:solidFill>
                            <a:srgbClr val="FF0000"/>
                          </a:solidFill>
                          <a:effectLst/>
                          <a:latin typeface="Times New Roman" pitchFamily="18" charset="0"/>
                          <a:ea typeface="SimSun" pitchFamily="2" charset="-122"/>
                          <a:cs typeface="B Koodak" pitchFamily="2" charset="-78"/>
                        </a:rPr>
                        <a:t>ارجاع</a:t>
                      </a:r>
                      <a:endParaRPr kumimoji="0" lang="ar-SA" sz="2400" b="1" i="0" u="none" strike="noStrike" cap="none" normalizeH="0" baseline="0" dirty="0" smtClean="0">
                        <a:ln>
                          <a:noFill/>
                        </a:ln>
                        <a:solidFill>
                          <a:srgbClr val="FF0000"/>
                        </a:solidFill>
                        <a:effectLst/>
                        <a:latin typeface="Arial" charset="0"/>
                        <a:ea typeface="SimSun" pitchFamily="2" charset="-122"/>
                        <a:cs typeface="B Koodak" pitchFamily="2" charset="-78"/>
                      </a:endParaRPr>
                    </a:p>
                  </a:txBody>
                  <a:tcPr marL="90000" marR="90000" marT="46800" marB="4680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ارسال از طريق </a:t>
                      </a:r>
                      <a:r>
                        <a:rPr kumimoji="0" lang="ar-SA" sz="2400" b="1" i="0" u="none" strike="noStrike" cap="none" normalizeH="0" baseline="0" smtClean="0">
                          <a:ln>
                            <a:noFill/>
                          </a:ln>
                          <a:solidFill>
                            <a:srgbClr val="FF0000"/>
                          </a:solidFill>
                          <a:effectLst/>
                          <a:latin typeface="Times New Roman" pitchFamily="18" charset="0"/>
                          <a:ea typeface="SimSun" pitchFamily="2" charset="-122"/>
                          <a:cs typeface="B Koodak" pitchFamily="2" charset="-78"/>
                        </a:rPr>
                        <a:t>مقدار</a:t>
                      </a:r>
                      <a:endParaRPr kumimoji="0" lang="ar-SA" sz="2400" b="1" i="0" u="none" strike="noStrike" cap="none" normalizeH="0" baseline="0" smtClean="0">
                        <a:ln>
                          <a:noFill/>
                        </a:ln>
                        <a:solidFill>
                          <a:srgbClr val="FF0000"/>
                        </a:solidFill>
                        <a:effectLst/>
                        <a:latin typeface="Arial" charset="0"/>
                        <a:ea typeface="SimSun" pitchFamily="2" charset="-122"/>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2400" b="1" i="0" u="none" strike="noStrike" cap="none" normalizeH="0" baseline="0" smtClean="0">
                        <a:ln>
                          <a:noFill/>
                        </a:ln>
                        <a:solidFill>
                          <a:srgbClr val="FF0000"/>
                        </a:solidFill>
                        <a:effectLst/>
                        <a:latin typeface="Arial" charset="0"/>
                        <a:ea typeface="SimSun" pitchFamily="2" charset="-122"/>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599806">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3200" b="1" i="0" u="none" strike="noStrike" cap="none" normalizeH="0" baseline="0" smtClean="0">
                          <a:ln>
                            <a:noFill/>
                          </a:ln>
                          <a:solidFill>
                            <a:schemeClr val="tx1"/>
                          </a:solidFill>
                          <a:effectLst/>
                          <a:latin typeface="Courier New" pitchFamily="49" charset="0"/>
                          <a:ea typeface="SimSun" pitchFamily="2" charset="-122"/>
                          <a:cs typeface="B Koodak" pitchFamily="2" charset="-78"/>
                        </a:rPr>
                        <a:t>int</a:t>
                      </a:r>
                      <a:r>
                        <a:rPr kumimoji="0" lang="en-US" sz="3200" b="1" i="0" u="none" strike="noStrike" cap="none" normalizeH="0" baseline="0" smtClean="0">
                          <a:ln>
                            <a:noFill/>
                          </a:ln>
                          <a:solidFill>
                            <a:srgbClr val="FF0000"/>
                          </a:solidFill>
                          <a:effectLst/>
                          <a:latin typeface="Courier New" pitchFamily="49" charset="0"/>
                          <a:ea typeface="SimSun" pitchFamily="2" charset="-122"/>
                          <a:cs typeface="B Koodak" pitchFamily="2" charset="-78"/>
                        </a:rPr>
                        <a:t>&amp;</a:t>
                      </a:r>
                      <a:r>
                        <a:rPr kumimoji="0" lang="en-US" sz="3200" b="1" i="0" u="none" strike="noStrike" cap="none" normalizeH="0" baseline="0" smtClean="0">
                          <a:ln>
                            <a:noFill/>
                          </a:ln>
                          <a:solidFill>
                            <a:schemeClr val="tx1"/>
                          </a:solidFill>
                          <a:effectLst/>
                          <a:latin typeface="Courier New" pitchFamily="49" charset="0"/>
                          <a:ea typeface="SimSun" pitchFamily="2" charset="-122"/>
                          <a:cs typeface="B Koodak" pitchFamily="2" charset="-78"/>
                        </a:rPr>
                        <a:t> x;</a:t>
                      </a:r>
                      <a:endParaRPr kumimoji="0" lang="en-US" sz="3200" b="1" i="0" u="none" strike="noStrike" cap="none" normalizeH="0" baseline="0" smtClean="0">
                        <a:ln>
                          <a:noFill/>
                        </a:ln>
                        <a:solidFill>
                          <a:schemeClr val="tx1"/>
                        </a:solidFill>
                        <a:effectLst/>
                        <a:latin typeface="Arial" charset="0"/>
                        <a:ea typeface="SimSun" pitchFamily="2" charset="-122"/>
                        <a:cs typeface="B Koodak" pitchFamily="2" charset="-78"/>
                      </a:endParaRPr>
                    </a:p>
                  </a:txBody>
                  <a:tcPr marL="90000" marR="90000" marT="46800" marB="4680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3200" b="1" i="0" u="none" strike="noStrike" cap="none" normalizeH="0" baseline="0" smtClean="0">
                          <a:ln>
                            <a:noFill/>
                          </a:ln>
                          <a:solidFill>
                            <a:schemeClr val="tx1"/>
                          </a:solidFill>
                          <a:effectLst/>
                          <a:latin typeface="Courier New" pitchFamily="49" charset="0"/>
                          <a:ea typeface="SimSun" pitchFamily="2" charset="-122"/>
                          <a:cs typeface="B Koodak" pitchFamily="2" charset="-78"/>
                        </a:rPr>
                        <a:t>int x;</a:t>
                      </a:r>
                      <a:endParaRPr kumimoji="0" lang="en-US" sz="3200" b="1" i="0" u="none" strike="noStrike" cap="none" normalizeH="0" baseline="0" smtClean="0">
                        <a:ln>
                          <a:noFill/>
                        </a:ln>
                        <a:solidFill>
                          <a:schemeClr val="tx1"/>
                        </a:solidFill>
                        <a:effectLst/>
                        <a:latin typeface="Arial" charset="0"/>
                        <a:ea typeface="SimSun" pitchFamily="2" charset="-122"/>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3200" b="1" i="0" u="none" strike="noStrike" cap="none" normalizeH="0" baseline="0" dirty="0" smtClean="0">
                          <a:ln>
                            <a:noFill/>
                          </a:ln>
                          <a:solidFill>
                            <a:schemeClr val="tx1"/>
                          </a:solidFill>
                          <a:effectLst/>
                          <a:latin typeface="Arial" charset="0"/>
                          <a:ea typeface="SimSun" pitchFamily="2" charset="-122"/>
                          <a:cs typeface="B Koodak" pitchFamily="2" charset="-78"/>
                        </a:rPr>
                        <a:t>1</a:t>
                      </a:r>
                      <a:endParaRPr kumimoji="0" lang="en-US" sz="3200" b="1" i="0" u="none" strike="noStrike" cap="none" normalizeH="0" baseline="0" dirty="0" smtClean="0">
                        <a:ln>
                          <a:noFill/>
                        </a:ln>
                        <a:solidFill>
                          <a:schemeClr val="tx1"/>
                        </a:solidFill>
                        <a:effectLst/>
                        <a:latin typeface="Arial" charset="0"/>
                        <a:ea typeface="SimSun" pitchFamily="2" charset="-122"/>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184">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پارامتر </a:t>
                      </a:r>
                      <a:r>
                        <a:rPr kumimoji="0" lang="en-US"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x</a:t>
                      </a:r>
                      <a:r>
                        <a:rPr kumimoji="0" lang="ar-SA"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 يک ارجاع است</a:t>
                      </a:r>
                      <a:endParaRPr kumimoji="0" lang="ar-SA" sz="2000" b="1" i="0" u="none" strike="noStrike" cap="none" normalizeH="0" baseline="0" smtClean="0">
                        <a:ln>
                          <a:noFill/>
                        </a:ln>
                        <a:solidFill>
                          <a:schemeClr val="tx1"/>
                        </a:solidFill>
                        <a:effectLst/>
                        <a:latin typeface="Arial" charset="0"/>
                        <a:cs typeface="B Koodak" pitchFamily="2" charset="-78"/>
                      </a:endParaRPr>
                    </a:p>
                  </a:txBody>
                  <a:tcPr marL="90000" marR="90000" marT="46800" marB="4680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پارامتر </a:t>
                      </a:r>
                      <a:r>
                        <a:rPr kumimoji="0" lang="en-US"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x</a:t>
                      </a:r>
                      <a:r>
                        <a:rPr kumimoji="0" lang="ar-SA"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 يک متغير محلي است</a:t>
                      </a:r>
                      <a:endParaRPr kumimoji="0" lang="ar-SA" sz="2000" b="1" i="0" u="none" strike="noStrike" cap="none" normalizeH="0" baseline="0" smtClean="0">
                        <a:ln>
                          <a:noFill/>
                        </a:ln>
                        <a:solidFill>
                          <a:schemeClr val="tx1"/>
                        </a:solidFill>
                        <a:effectLst/>
                        <a:latin typeface="Arial" charset="0"/>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tx1"/>
                          </a:solidFill>
                          <a:effectLst/>
                          <a:latin typeface="Arial" charset="0"/>
                          <a:cs typeface="B Koodak" pitchFamily="2" charset="-78"/>
                        </a:rPr>
                        <a:t>2</a:t>
                      </a:r>
                      <a:endParaRPr kumimoji="0" lang="ar-SA" sz="2000" b="1" i="0" u="none" strike="noStrike" cap="none" normalizeH="0" baseline="0" dirty="0" smtClean="0">
                        <a:ln>
                          <a:noFill/>
                        </a:ln>
                        <a:solidFill>
                          <a:schemeClr val="tx1"/>
                        </a:solidFill>
                        <a:effectLst/>
                        <a:latin typeface="Arial" charset="0"/>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184">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ea typeface="SimSun" pitchFamily="2" charset="-122"/>
                          <a:cs typeface="B Koodak" pitchFamily="2" charset="-78"/>
                        </a:rPr>
                        <a:t>x</a:t>
                      </a:r>
                      <a:r>
                        <a:rPr kumimoji="0" lang="ar-SA" sz="2000" b="1" i="0" u="none" strike="noStrike" cap="none" normalizeH="0" baseline="0" dirty="0" smtClean="0">
                          <a:ln>
                            <a:noFill/>
                          </a:ln>
                          <a:solidFill>
                            <a:schemeClr val="tx1"/>
                          </a:solidFill>
                          <a:effectLst/>
                          <a:latin typeface="Times New Roman" pitchFamily="18" charset="0"/>
                          <a:ea typeface="SimSun" pitchFamily="2" charset="-122"/>
                          <a:cs typeface="B Koodak" pitchFamily="2" charset="-78"/>
                        </a:rPr>
                        <a:t> مترادف با آرگومان است</a:t>
                      </a:r>
                      <a:endParaRPr kumimoji="0" lang="ar-SA" sz="2000" b="1" i="0" u="none" strike="noStrike" cap="none" normalizeH="0" baseline="0" dirty="0" smtClean="0">
                        <a:ln>
                          <a:noFill/>
                        </a:ln>
                        <a:solidFill>
                          <a:schemeClr val="tx1"/>
                        </a:solidFill>
                        <a:effectLst/>
                        <a:latin typeface="Arial" charset="0"/>
                        <a:cs typeface="B Koodak" pitchFamily="2" charset="-78"/>
                      </a:endParaRPr>
                    </a:p>
                  </a:txBody>
                  <a:tcPr marL="90000" marR="90000" marT="46800" marB="4680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x</a:t>
                      </a:r>
                      <a:r>
                        <a:rPr kumimoji="0" lang="ar-SA"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 يک کپي از آرگومان است</a:t>
                      </a:r>
                      <a:endParaRPr kumimoji="0" lang="ar-SA" sz="2000" b="1" i="0" u="none" strike="noStrike" cap="none" normalizeH="0" baseline="0" smtClean="0">
                        <a:ln>
                          <a:noFill/>
                        </a:ln>
                        <a:solidFill>
                          <a:schemeClr val="tx1"/>
                        </a:solidFill>
                        <a:effectLst/>
                        <a:latin typeface="Arial" charset="0"/>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tx1"/>
                          </a:solidFill>
                          <a:effectLst/>
                          <a:latin typeface="Arial" charset="0"/>
                          <a:cs typeface="B Koodak" pitchFamily="2" charset="-78"/>
                        </a:rPr>
                        <a:t>3</a:t>
                      </a:r>
                      <a:endParaRPr kumimoji="0" lang="ar-SA" sz="2000" b="1" i="0" u="none" strike="noStrike" cap="none" normalizeH="0" baseline="0" dirty="0" smtClean="0">
                        <a:ln>
                          <a:noFill/>
                        </a:ln>
                        <a:solidFill>
                          <a:schemeClr val="tx1"/>
                        </a:solidFill>
                        <a:effectLst/>
                        <a:latin typeface="Arial" charset="0"/>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184">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مي‌تواند محتويات آرگومان را تغيير دهد</a:t>
                      </a:r>
                      <a:endParaRPr kumimoji="0" lang="ar-SA" sz="2000" b="1" i="0" u="none" strike="noStrike" cap="none" normalizeH="0" baseline="0" smtClean="0">
                        <a:ln>
                          <a:noFill/>
                        </a:ln>
                        <a:solidFill>
                          <a:schemeClr val="tx1"/>
                        </a:solidFill>
                        <a:effectLst/>
                        <a:latin typeface="Arial" charset="0"/>
                        <a:ea typeface="SimSun" pitchFamily="2" charset="-122"/>
                        <a:cs typeface="B Koodak" pitchFamily="2" charset="-78"/>
                      </a:endParaRPr>
                    </a:p>
                  </a:txBody>
                  <a:tcPr marL="90000" marR="90000" marT="46800" marB="4680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تغيير محتويات آرگومان ممکن نيست</a:t>
                      </a:r>
                      <a:endParaRPr kumimoji="0" lang="ar-SA" sz="2000" b="1" i="0" u="none" strike="noStrike" cap="none" normalizeH="0" baseline="0" smtClean="0">
                        <a:ln>
                          <a:noFill/>
                        </a:ln>
                        <a:solidFill>
                          <a:schemeClr val="tx1"/>
                        </a:solidFill>
                        <a:effectLst/>
                        <a:latin typeface="Arial" charset="0"/>
                        <a:ea typeface="SimSun" pitchFamily="2" charset="-122"/>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tx1"/>
                          </a:solidFill>
                          <a:effectLst/>
                          <a:latin typeface="Arial" charset="0"/>
                          <a:ea typeface="SimSun" pitchFamily="2" charset="-122"/>
                          <a:cs typeface="B Koodak" pitchFamily="2" charset="-78"/>
                        </a:rPr>
                        <a:t>4</a:t>
                      </a:r>
                      <a:endParaRPr kumimoji="0" lang="ar-SA" sz="2000" b="1" i="0" u="none" strike="noStrike" cap="none" normalizeH="0" baseline="0" dirty="0" smtClean="0">
                        <a:ln>
                          <a:noFill/>
                        </a:ln>
                        <a:solidFill>
                          <a:schemeClr val="tx1"/>
                        </a:solidFill>
                        <a:effectLst/>
                        <a:latin typeface="Arial" charset="0"/>
                        <a:ea typeface="SimSun" pitchFamily="2" charset="-122"/>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12339">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آرگومان ارسال شده از طريق ارجاع فقط بايد يک متغير باشد</a:t>
                      </a:r>
                      <a:endParaRPr kumimoji="0" lang="ar-SA" sz="2000" b="1" i="0" u="none" strike="noStrike" cap="none" normalizeH="0" baseline="0" smtClean="0">
                        <a:ln>
                          <a:noFill/>
                        </a:ln>
                        <a:solidFill>
                          <a:schemeClr val="tx1"/>
                        </a:solidFill>
                        <a:effectLst/>
                        <a:latin typeface="Arial" charset="0"/>
                        <a:ea typeface="SimSun" pitchFamily="2" charset="-122"/>
                        <a:cs typeface="B Koodak" pitchFamily="2" charset="-78"/>
                      </a:endParaRPr>
                    </a:p>
                  </a:txBody>
                  <a:tcPr marL="90000" marR="90000" marT="46800" marB="4680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آرگومان ارسال شده از طريق مقدار مي‌تواند يک ثابت، يک متغير يا يک عبارت باشد</a:t>
                      </a:r>
                      <a:endParaRPr kumimoji="0" lang="ar-SA" sz="2000" b="1" i="0" u="none" strike="noStrike" cap="none" normalizeH="0" baseline="0" smtClean="0">
                        <a:ln>
                          <a:noFill/>
                        </a:ln>
                        <a:solidFill>
                          <a:schemeClr val="tx1"/>
                        </a:solidFill>
                        <a:effectLst/>
                        <a:latin typeface="Arial" charset="0"/>
                        <a:ea typeface="SimSun" pitchFamily="2" charset="-122"/>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tx1"/>
                          </a:solidFill>
                          <a:effectLst/>
                          <a:latin typeface="Arial" charset="0"/>
                          <a:ea typeface="SimSun" pitchFamily="2" charset="-122"/>
                          <a:cs typeface="B Koodak" pitchFamily="2" charset="-78"/>
                        </a:rPr>
                        <a:t>5</a:t>
                      </a:r>
                      <a:endParaRPr kumimoji="0" lang="ar-SA" sz="2000" b="1" i="0" u="none" strike="noStrike" cap="none" normalizeH="0" baseline="0" dirty="0" smtClean="0">
                        <a:ln>
                          <a:noFill/>
                        </a:ln>
                        <a:solidFill>
                          <a:schemeClr val="tx1"/>
                        </a:solidFill>
                        <a:effectLst/>
                        <a:latin typeface="Arial" charset="0"/>
                        <a:ea typeface="SimSun" pitchFamily="2" charset="-122"/>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184">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chemeClr val="tx1"/>
                          </a:solidFill>
                          <a:effectLst/>
                          <a:latin typeface="Times New Roman" pitchFamily="18" charset="0"/>
                          <a:ea typeface="SimSun" pitchFamily="2" charset="-122"/>
                          <a:cs typeface="B Koodak" pitchFamily="2" charset="-78"/>
                        </a:rPr>
                        <a:t>آرگومان خواندني-نوشتني است</a:t>
                      </a:r>
                      <a:endParaRPr kumimoji="0" lang="ar-SA" sz="2000" b="1" i="0" u="none" strike="noStrike" cap="none" normalizeH="0" baseline="0" smtClean="0">
                        <a:ln>
                          <a:noFill/>
                        </a:ln>
                        <a:solidFill>
                          <a:schemeClr val="tx1"/>
                        </a:solidFill>
                        <a:effectLst/>
                        <a:latin typeface="Arial" charset="0"/>
                        <a:ea typeface="SimSun" pitchFamily="2" charset="-122"/>
                        <a:cs typeface="B Koodak" pitchFamily="2" charset="-78"/>
                      </a:endParaRPr>
                    </a:p>
                  </a:txBody>
                  <a:tcPr marL="90000" marR="90000" marT="46800" marB="4680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Times New Roman" pitchFamily="18" charset="0"/>
                          <a:ea typeface="SimSun" pitchFamily="2" charset="-122"/>
                          <a:cs typeface="B Koodak" pitchFamily="2" charset="-78"/>
                        </a:rPr>
                        <a:t>آرگومان فقط خواندني است</a:t>
                      </a:r>
                      <a:endParaRPr kumimoji="0" lang="ar-SA" sz="2000" b="1" i="0" u="none" strike="noStrike" cap="none" normalizeH="0" baseline="0" dirty="0" smtClean="0">
                        <a:ln>
                          <a:noFill/>
                        </a:ln>
                        <a:solidFill>
                          <a:schemeClr val="tx1"/>
                        </a:solidFill>
                        <a:effectLst/>
                        <a:latin typeface="Arial" charset="0"/>
                        <a:ea typeface="SimSun" pitchFamily="2" charset="-122"/>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tx1"/>
                          </a:solidFill>
                          <a:effectLst/>
                          <a:latin typeface="Arial" charset="0"/>
                          <a:ea typeface="SimSun" pitchFamily="2" charset="-122"/>
                          <a:cs typeface="B Koodak" pitchFamily="2" charset="-78"/>
                        </a:rPr>
                        <a:t>6</a:t>
                      </a:r>
                      <a:endParaRPr kumimoji="0" lang="ar-SA" sz="2000" b="1" i="0" u="none" strike="noStrike" cap="none" normalizeH="0" baseline="0" dirty="0" smtClean="0">
                        <a:ln>
                          <a:noFill/>
                        </a:ln>
                        <a:solidFill>
                          <a:schemeClr val="tx1"/>
                        </a:solidFill>
                        <a:effectLst/>
                        <a:latin typeface="Arial" charset="0"/>
                        <a:ea typeface="SimSun" pitchFamily="2" charset="-122"/>
                        <a:cs typeface="B Koodak" pitchFamily="2" charset="-78"/>
                      </a:endParaRPr>
                    </a:p>
                  </a:txBody>
                  <a:tcPr marL="90000" marR="90000" marT="46800" marB="4680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285720" y="1928802"/>
            <a:ext cx="7715304" cy="3108543"/>
          </a:xfrm>
          <a:prstGeom prst="rect">
            <a:avLst/>
          </a:prstGeom>
          <a:noFill/>
          <a:ln w="9525">
            <a:noFill/>
            <a:miter lim="800000"/>
            <a:headEnd/>
            <a:tailEnd/>
          </a:ln>
        </p:spPr>
        <p:txBody>
          <a:bodyPr wrap="square">
            <a:spAutoFit/>
          </a:bodyPr>
          <a:lstStyle/>
          <a:p>
            <a:pPr algn="just" rtl="1">
              <a:buFont typeface="Wingdings" pitchFamily="2" charset="2"/>
              <a:buChar char="ü"/>
            </a:pPr>
            <a:r>
              <a:rPr lang="ar-SA" sz="2800" b="1" dirty="0" smtClean="0"/>
              <a:t>يكي‌ از مواقعي‌ كه‌ پارامترهاي‌ ارجاع‌ مورد نياز هستند جايي‌ است‌ كه‌ تابع‌ بايد بيش از يك‌ مقدار را بازگرداند.</a:t>
            </a:r>
            <a:endParaRPr lang="fa-IR" sz="2800" b="1" dirty="0" smtClean="0"/>
          </a:p>
          <a:p>
            <a:pPr algn="just" rtl="1">
              <a:buFont typeface="Wingdings" pitchFamily="2" charset="2"/>
              <a:buChar char="ü"/>
            </a:pPr>
            <a:endParaRPr lang="fa-IR" sz="2800" b="1" dirty="0" smtClean="0"/>
          </a:p>
          <a:p>
            <a:pPr algn="just" rtl="1">
              <a:buFont typeface="Wingdings" pitchFamily="2" charset="2"/>
              <a:buChar char="ü"/>
            </a:pPr>
            <a:r>
              <a:rPr lang="ar-SA" sz="2800" b="1" dirty="0" smtClean="0"/>
              <a:t>دستور </a:t>
            </a:r>
            <a:r>
              <a:rPr lang="en-US" sz="2800" b="1" dirty="0" smtClean="0"/>
              <a:t>return</a:t>
            </a:r>
            <a:r>
              <a:rPr lang="ar-SA" sz="2800" b="1" dirty="0" smtClean="0"/>
              <a:t> فقط مي‌تواند يك‌ مقدار را برگرداند.</a:t>
            </a:r>
            <a:endParaRPr lang="fa-IR" sz="2800" b="1" dirty="0" smtClean="0"/>
          </a:p>
          <a:p>
            <a:pPr algn="just" rtl="1"/>
            <a:r>
              <a:rPr lang="ar-SA" sz="2800" b="1" dirty="0" smtClean="0"/>
              <a:t> </a:t>
            </a:r>
            <a:endParaRPr lang="fa-IR" sz="2800" b="1" dirty="0" smtClean="0"/>
          </a:p>
          <a:p>
            <a:pPr algn="just" rtl="1">
              <a:buFont typeface="Wingdings" pitchFamily="2" charset="2"/>
              <a:buChar char="ü"/>
            </a:pPr>
            <a:r>
              <a:rPr lang="ar-SA" sz="2800" b="1" dirty="0" smtClean="0"/>
              <a:t>بنابراين‌ اگر </a:t>
            </a:r>
            <a:r>
              <a:rPr lang="fa-IR" sz="2800" b="1" dirty="0" smtClean="0"/>
              <a:t>نياز به بازگشت </a:t>
            </a:r>
            <a:r>
              <a:rPr lang="ar-SA" sz="2800" b="1" dirty="0" smtClean="0"/>
              <a:t>بيش از يك‌ مقدار </a:t>
            </a:r>
            <a:r>
              <a:rPr lang="fa-IR" sz="2800" b="1" dirty="0" smtClean="0"/>
              <a:t>از تابع باشد</a:t>
            </a:r>
            <a:r>
              <a:rPr lang="ar-SA" sz="2800" b="1" dirty="0" smtClean="0"/>
              <a:t>، اين‌ كار را </a:t>
            </a:r>
            <a:r>
              <a:rPr lang="ar-SA" sz="2800" b="1" dirty="0" smtClean="0">
                <a:solidFill>
                  <a:srgbClr val="FF0000"/>
                </a:solidFill>
              </a:rPr>
              <a:t>پارامترهاي‌ ارجاع‌</a:t>
            </a:r>
            <a:r>
              <a:rPr lang="ar-SA" sz="2800" b="1" dirty="0" smtClean="0"/>
              <a:t> انجام‌ مي‌دهند. </a:t>
            </a:r>
            <a:endParaRPr lang="en-US" sz="2800" b="1" dirty="0"/>
          </a:p>
        </p:txBody>
      </p:sp>
      <p:sp>
        <p:nvSpPr>
          <p:cNvPr id="9" name="Title 8"/>
          <p:cNvSpPr>
            <a:spLocks noGrp="1"/>
          </p:cNvSpPr>
          <p:nvPr>
            <p:ph type="title"/>
          </p:nvPr>
        </p:nvSpPr>
        <p:spPr>
          <a:xfrm>
            <a:off x="529937" y="332078"/>
            <a:ext cx="7086600" cy="668030"/>
          </a:xfrm>
        </p:spPr>
        <p:txBody>
          <a:bodyPr>
            <a:normAutofit/>
          </a:bodyPr>
          <a:lstStyle/>
          <a:p>
            <a:pPr algn="just">
              <a:defRPr/>
            </a:pPr>
            <a:r>
              <a:rPr lang="fa-IR" sz="2800" b="1" dirty="0" smtClean="0"/>
              <a:t>نياز به بازگشت </a:t>
            </a:r>
            <a:r>
              <a:rPr lang="ar-SA" sz="2800" b="1" dirty="0" smtClean="0"/>
              <a:t>بيش از يك‌ مقدار</a:t>
            </a:r>
            <a:endParaRPr lang="en-US" sz="28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28</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857364"/>
            <a:ext cx="7358114" cy="3785652"/>
          </a:xfrm>
          <a:prstGeom prst="rect">
            <a:avLst/>
          </a:prstGeom>
          <a:noFill/>
          <a:ln w="9525">
            <a:noFill/>
            <a:miter lim="800000"/>
            <a:headEnd/>
            <a:tailEnd/>
          </a:ln>
        </p:spPr>
        <p:txBody>
          <a:bodyPr wrap="square">
            <a:spAutoFit/>
          </a:bodyPr>
          <a:lstStyle/>
          <a:p>
            <a:pPr algn="just" rtl="1">
              <a:lnSpc>
                <a:spcPct val="150000"/>
              </a:lnSpc>
            </a:pPr>
            <a:r>
              <a:rPr lang="ar-SA" sz="2000" b="1" dirty="0" smtClean="0"/>
              <a:t>تابع‌ زير از طريق دو پارامتر </a:t>
            </a:r>
            <a:r>
              <a:rPr lang="fa-IR" sz="2000" b="1" dirty="0" smtClean="0"/>
              <a:t>ار</a:t>
            </a:r>
            <a:r>
              <a:rPr lang="ar-SA" sz="2000" b="1" dirty="0" smtClean="0"/>
              <a:t>جاع، دو مقدار را بازمي‌گرداند: </a:t>
            </a:r>
            <a:r>
              <a:rPr lang="en-US" sz="2000" b="1" dirty="0" smtClean="0"/>
              <a:t>area</a:t>
            </a:r>
            <a:r>
              <a:rPr lang="fa-IR" sz="2000" b="1" dirty="0" smtClean="0"/>
              <a:t> (</a:t>
            </a:r>
            <a:r>
              <a:rPr lang="ar-SA" sz="2000" b="1" dirty="0" smtClean="0"/>
              <a:t>مساحت‌) و </a:t>
            </a:r>
            <a:r>
              <a:rPr lang="en-US" sz="2000" b="1" dirty="0" smtClean="0"/>
              <a:t>perimeter</a:t>
            </a:r>
            <a:r>
              <a:rPr lang="fa-IR" sz="2000" b="1" dirty="0" smtClean="0"/>
              <a:t> </a:t>
            </a:r>
            <a:r>
              <a:rPr lang="ar-SA" sz="2000" b="1" dirty="0" smtClean="0"/>
              <a:t>(محيط</a:t>
            </a:r>
            <a:r>
              <a:rPr lang="fa-IR" sz="2000" b="1" dirty="0" smtClean="0"/>
              <a:t>)،</a:t>
            </a:r>
            <a:r>
              <a:rPr lang="ar-SA" sz="2000" b="1" dirty="0" smtClean="0"/>
              <a:t>  براي دايره‌اي که شعاع آن عدد مفروض </a:t>
            </a:r>
            <a:r>
              <a:rPr lang="en-US" sz="2000" b="1" dirty="0" smtClean="0"/>
              <a:t>r</a:t>
            </a:r>
            <a:r>
              <a:rPr lang="ar-SA" sz="2000" b="1" dirty="0" smtClean="0"/>
              <a:t> است:</a:t>
            </a:r>
            <a:endParaRPr lang="en-US" sz="2000" b="1" dirty="0" smtClean="0"/>
          </a:p>
          <a:p>
            <a:pPr rtl="1">
              <a:lnSpc>
                <a:spcPct val="150000"/>
              </a:lnSpc>
            </a:pPr>
            <a:r>
              <a:rPr lang="en-US" sz="2000" b="1" dirty="0" smtClean="0"/>
              <a:t>void </a:t>
            </a:r>
            <a:r>
              <a:rPr lang="en-US" sz="2000" b="1" dirty="0" err="1" smtClean="0"/>
              <a:t>ComputeCircle</a:t>
            </a:r>
            <a:r>
              <a:rPr lang="en-US" sz="2000" b="1" dirty="0" smtClean="0"/>
              <a:t>(double&amp; area, double&amp; perimeter, double r)</a:t>
            </a:r>
          </a:p>
          <a:p>
            <a:pPr rtl="1">
              <a:lnSpc>
                <a:spcPct val="150000"/>
              </a:lnSpc>
            </a:pPr>
            <a:r>
              <a:rPr lang="en-US" sz="2000" b="1" dirty="0" smtClean="0"/>
              <a:t>{</a:t>
            </a:r>
            <a:r>
              <a:rPr lang="en-US" sz="1600" b="1" dirty="0" smtClean="0"/>
              <a:t>  // returns the area and </a:t>
            </a:r>
            <a:r>
              <a:rPr lang="en-US" sz="1600" b="1" dirty="0" err="1" smtClean="0"/>
              <a:t>perimeterof</a:t>
            </a:r>
            <a:r>
              <a:rPr lang="en-US" sz="1600" b="1" dirty="0" smtClean="0"/>
              <a:t> a circle with radius r:</a:t>
            </a:r>
          </a:p>
          <a:p>
            <a:pPr rtl="1">
              <a:lnSpc>
                <a:spcPct val="150000"/>
              </a:lnSpc>
            </a:pPr>
            <a:r>
              <a:rPr lang="en-US" sz="2000" b="1" dirty="0" smtClean="0"/>
              <a:t>   const double PI = 3.141592653589793;</a:t>
            </a:r>
          </a:p>
          <a:p>
            <a:pPr rtl="1">
              <a:lnSpc>
                <a:spcPct val="150000"/>
              </a:lnSpc>
            </a:pPr>
            <a:r>
              <a:rPr lang="en-US" sz="2000" b="1" dirty="0" smtClean="0"/>
              <a:t>   area = PI*r*r;</a:t>
            </a:r>
          </a:p>
          <a:p>
            <a:pPr rtl="1">
              <a:lnSpc>
                <a:spcPct val="150000"/>
              </a:lnSpc>
            </a:pPr>
            <a:r>
              <a:rPr lang="en-US" sz="2000" b="1" dirty="0" smtClean="0"/>
              <a:t>   perimeter= 2*PI*r;</a:t>
            </a:r>
          </a:p>
          <a:p>
            <a:pPr rtl="1">
              <a:lnSpc>
                <a:spcPct val="150000"/>
              </a:lnSpc>
            </a:pPr>
            <a:r>
              <a:rPr lang="en-US" sz="2000" b="1" dirty="0" smtClean="0"/>
              <a:t>}</a:t>
            </a:r>
            <a:endParaRPr lang="en-US" sz="2000" b="1" dirty="0"/>
          </a:p>
        </p:txBody>
      </p:sp>
      <p:sp>
        <p:nvSpPr>
          <p:cNvPr id="9" name="Title 8"/>
          <p:cNvSpPr>
            <a:spLocks noGrp="1"/>
          </p:cNvSpPr>
          <p:nvPr>
            <p:ph type="title"/>
          </p:nvPr>
        </p:nvSpPr>
        <p:spPr>
          <a:xfrm>
            <a:off x="529937" y="332078"/>
            <a:ext cx="7086600" cy="668030"/>
          </a:xfrm>
        </p:spPr>
        <p:txBody>
          <a:bodyPr>
            <a:normAutofit/>
          </a:bodyPr>
          <a:lstStyle/>
          <a:p>
            <a:pPr algn="just"/>
            <a:r>
              <a:rPr lang="ar-SA" sz="2400" b="1" dirty="0" smtClean="0"/>
              <a:t>مثال</a:t>
            </a:r>
            <a:r>
              <a:rPr lang="fa-IR" sz="2400" b="1" dirty="0" smtClean="0"/>
              <a:t>:</a:t>
            </a:r>
            <a:r>
              <a:rPr lang="ar-SA" sz="2400" b="1" dirty="0" smtClean="0"/>
              <a:t> بازگشت‌ بيشتر از يك‌ مقدار</a:t>
            </a:r>
            <a:endParaRPr lang="fa-IR" sz="2400" b="1" dirty="0" smtClean="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29</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3570208"/>
          </a:xfrm>
          <a:prstGeom prst="rect">
            <a:avLst/>
          </a:prstGeom>
          <a:noFill/>
          <a:ln w="9525">
            <a:noFill/>
            <a:miter lim="800000"/>
            <a:headEnd/>
            <a:tailEnd/>
          </a:ln>
        </p:spPr>
        <p:txBody>
          <a:bodyPr wrap="square">
            <a:spAutoFit/>
          </a:bodyPr>
          <a:lstStyle/>
          <a:p>
            <a:pPr algn="just" rtl="1">
              <a:spcAft>
                <a:spcPts val="1200"/>
              </a:spcAft>
              <a:buFont typeface="Wingdings" pitchFamily="2" charset="2"/>
              <a:buChar char="ü"/>
            </a:pPr>
            <a:r>
              <a:rPr lang="ar-SA" sz="2800" dirty="0" smtClean="0"/>
              <a:t>برنامه‌هاي واقعي و تجاري بسيار بزرگ‌تر از برنامه‌هايي هستند که تاکنون بررسي کرديم. </a:t>
            </a:r>
            <a:endParaRPr lang="fa-IR" sz="2800" dirty="0" smtClean="0"/>
          </a:p>
          <a:p>
            <a:pPr algn="just" rtl="1">
              <a:spcAft>
                <a:spcPts val="1200"/>
              </a:spcAft>
              <a:buFont typeface="Wingdings" pitchFamily="2" charset="2"/>
              <a:buChar char="ü"/>
            </a:pPr>
            <a:r>
              <a:rPr lang="ar-SA" sz="2800" dirty="0" smtClean="0"/>
              <a:t>براي اين که برنامه‌هاي بزرگ قابل مديريت باشند، برنامه‌نويسان اين برنامه‌ها را به </a:t>
            </a:r>
            <a:r>
              <a:rPr lang="ar-SA" sz="2800" i="1" dirty="0" smtClean="0"/>
              <a:t>زيربرنامه‌هايي</a:t>
            </a:r>
            <a:r>
              <a:rPr lang="ar-SA" sz="2800" dirty="0" smtClean="0"/>
              <a:t> بخش‌بندي مي‌کنند. </a:t>
            </a:r>
            <a:endParaRPr lang="fa-IR" sz="2800" dirty="0" smtClean="0"/>
          </a:p>
          <a:p>
            <a:pPr algn="ctr" rtl="1">
              <a:spcAft>
                <a:spcPts val="1200"/>
              </a:spcAft>
            </a:pPr>
            <a:r>
              <a:rPr lang="ar-SA" sz="2800" b="1" dirty="0" smtClean="0"/>
              <a:t>اين زيربرنامه‌ها «</a:t>
            </a:r>
            <a:r>
              <a:rPr lang="ar-SA" sz="2800" b="1" dirty="0" smtClean="0">
                <a:solidFill>
                  <a:srgbClr val="FF5050"/>
                </a:solidFill>
              </a:rPr>
              <a:t>تابع</a:t>
            </a:r>
            <a:r>
              <a:rPr lang="ar-SA" sz="2800" b="1" dirty="0" smtClean="0"/>
              <a:t>» ناميده مي‌شوند. </a:t>
            </a:r>
            <a:endParaRPr lang="fa-IR" sz="2800" b="1" dirty="0" smtClean="0"/>
          </a:p>
          <a:p>
            <a:pPr algn="just" rtl="1">
              <a:spcAft>
                <a:spcPts val="1200"/>
              </a:spcAft>
              <a:buFont typeface="Wingdings" pitchFamily="2" charset="2"/>
              <a:buChar char="ü"/>
            </a:pPr>
            <a:r>
              <a:rPr lang="ar-SA" sz="2800" dirty="0" smtClean="0"/>
              <a:t>توابع را مي‌توان به طور جداگانه کامپايل و آزمايش نمود و در برنامه‌هاي مختلف دوباره از آن‌ها استفاده کرد</a:t>
            </a:r>
            <a:r>
              <a:rPr lang="fa-IR" sz="2800" dirty="0" smtClean="0"/>
              <a:t>.</a:t>
            </a:r>
            <a:r>
              <a:rPr lang="fa-IR" sz="2800" dirty="0" smtClean="0">
                <a:solidFill>
                  <a:schemeClr val="tx2"/>
                </a:solidFill>
              </a:rPr>
              <a:t> </a:t>
            </a:r>
            <a:endParaRPr lang="en-US" sz="2800" dirty="0">
              <a:solidFill>
                <a:schemeClr val="tx2"/>
              </a:solidFill>
            </a:endParaRPr>
          </a:p>
        </p:txBody>
      </p:sp>
      <p:sp>
        <p:nvSpPr>
          <p:cNvPr id="9" name="Title 8"/>
          <p:cNvSpPr>
            <a:spLocks noGrp="1"/>
          </p:cNvSpPr>
          <p:nvPr>
            <p:ph type="title"/>
          </p:nvPr>
        </p:nvSpPr>
        <p:spPr>
          <a:xfrm>
            <a:off x="529937" y="403516"/>
            <a:ext cx="7086600" cy="668030"/>
          </a:xfrm>
        </p:spPr>
        <p:txBody>
          <a:bodyPr/>
          <a:lstStyle/>
          <a:p>
            <a:pPr algn="just">
              <a:lnSpc>
                <a:spcPct val="150000"/>
              </a:lnSpc>
            </a:pPr>
            <a:r>
              <a:rPr lang="fa-IR" sz="2400" dirty="0" smtClean="0"/>
              <a:t>مقدمه</a:t>
            </a:r>
            <a:endParaRPr lang="en-US" sz="24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a:t>
            </a:fld>
            <a:endParaRPr lang="en-US" dirty="0"/>
          </a:p>
        </p:txBody>
      </p:sp>
    </p:spTree>
    <p:extLst>
      <p:ext uri="{BB962C8B-B14F-4D97-AF65-F5344CB8AC3E}">
        <p14:creationId xmlns:p14="http://schemas.microsoft.com/office/powerpoint/2010/main" val="986820536"/>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3046397"/>
            <a:ext cx="7358114" cy="954107"/>
          </a:xfrm>
          <a:prstGeom prst="rect">
            <a:avLst/>
          </a:prstGeom>
          <a:noFill/>
          <a:ln w="9525">
            <a:noFill/>
            <a:miter lim="800000"/>
            <a:headEnd/>
            <a:tailEnd/>
          </a:ln>
        </p:spPr>
        <p:txBody>
          <a:bodyPr wrap="square">
            <a:spAutoFit/>
          </a:bodyPr>
          <a:lstStyle/>
          <a:p>
            <a:pPr algn="just" rtl="1">
              <a:buFont typeface="Wingdings" pitchFamily="2" charset="2"/>
              <a:buChar char="ü"/>
            </a:pPr>
            <a:r>
              <a:rPr lang="ar-SA" sz="2800" b="1" dirty="0" smtClean="0">
                <a:cs typeface="B Nazanin" pitchFamily="2" charset="-78"/>
              </a:rPr>
              <a:t>تابع بازگشتي يا </a:t>
            </a:r>
            <a:r>
              <a:rPr lang="en-US" sz="2800" b="1" dirty="0" smtClean="0">
                <a:cs typeface="B Nazanin" pitchFamily="2" charset="-78"/>
              </a:rPr>
              <a:t>recursive</a:t>
            </a:r>
            <a:r>
              <a:rPr lang="ar-SA" sz="2800" b="1" dirty="0" smtClean="0">
                <a:cs typeface="B Nazanin" pitchFamily="2" charset="-78"/>
              </a:rPr>
              <a:t> تابعي </a:t>
            </a:r>
            <a:r>
              <a:rPr lang="fa-IR" sz="2800" b="1" dirty="0" smtClean="0">
                <a:cs typeface="B Nazanin" pitchFamily="2" charset="-78"/>
              </a:rPr>
              <a:t>است که </a:t>
            </a:r>
            <a:r>
              <a:rPr lang="fa-IR" altLang="zh-CN" sz="2800" b="1" dirty="0" smtClean="0"/>
              <a:t>خودش را به صورت مستقيم يا غير مستقيم فراخوانی کند.</a:t>
            </a:r>
            <a:endParaRPr lang="en-US" sz="2800" dirty="0"/>
          </a:p>
        </p:txBody>
      </p:sp>
      <p:sp>
        <p:nvSpPr>
          <p:cNvPr id="9" name="Title 8"/>
          <p:cNvSpPr>
            <a:spLocks noGrp="1"/>
          </p:cNvSpPr>
          <p:nvPr>
            <p:ph type="title"/>
          </p:nvPr>
        </p:nvSpPr>
        <p:spPr>
          <a:xfrm>
            <a:off x="529937" y="332078"/>
            <a:ext cx="7086600" cy="668030"/>
          </a:xfrm>
        </p:spPr>
        <p:txBody>
          <a:bodyPr>
            <a:normAutofit/>
          </a:bodyPr>
          <a:lstStyle/>
          <a:p>
            <a:pPr algn="just"/>
            <a:r>
              <a:rPr lang="fa-IR" sz="2800" dirty="0" smtClean="0"/>
              <a:t>توابع بازگشتي </a:t>
            </a:r>
            <a:r>
              <a:rPr lang="ar-SA" sz="2800" dirty="0" smtClean="0"/>
              <a:t>(</a:t>
            </a:r>
            <a:r>
              <a:rPr lang="en-US" sz="2800" dirty="0" smtClean="0"/>
              <a:t>recursive functions</a:t>
            </a:r>
            <a:r>
              <a:rPr lang="fa-IR" sz="2800" dirty="0" smtClean="0"/>
              <a:t>)</a:t>
            </a:r>
            <a:endParaRPr lang="en-US" sz="28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30</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358114" cy="2431435"/>
          </a:xfrm>
          <a:prstGeom prst="rect">
            <a:avLst/>
          </a:prstGeom>
          <a:noFill/>
          <a:ln w="9525">
            <a:noFill/>
            <a:miter lim="800000"/>
            <a:headEnd/>
            <a:tailEnd/>
          </a:ln>
        </p:spPr>
        <p:txBody>
          <a:bodyPr wrap="square">
            <a:spAutoFit/>
          </a:bodyPr>
          <a:lstStyle/>
          <a:p>
            <a:pPr algn="just" rtl="1">
              <a:buFont typeface="Wingdings" pitchFamily="2" charset="2"/>
              <a:buChar char="q"/>
            </a:pPr>
            <a:r>
              <a:rPr lang="fa-IR" sz="2800" dirty="0" smtClean="0">
                <a:cs typeface="B Lotus" pitchFamily="2" charset="-78"/>
              </a:rPr>
              <a:t> </a:t>
            </a:r>
            <a:r>
              <a:rPr lang="ar-SA" sz="2800" dirty="0" smtClean="0">
                <a:cs typeface="B Lotus" pitchFamily="2" charset="-78"/>
              </a:rPr>
              <a:t>مسائلی که می</a:t>
            </a:r>
            <a:r>
              <a:rPr lang="fa-IR" sz="2800" dirty="0" smtClean="0">
                <a:cs typeface="B Lotus" pitchFamily="2" charset="-78"/>
              </a:rPr>
              <a:t> </a:t>
            </a:r>
            <a:r>
              <a:rPr lang="ar-SA" sz="2800" dirty="0" smtClean="0">
                <a:cs typeface="B Lotus" pitchFamily="2" charset="-78"/>
              </a:rPr>
              <a:t>توانند توسط بازگشت پذیری حل شوند</a:t>
            </a:r>
            <a:r>
              <a:rPr lang="fa-IR" sz="2800" dirty="0" smtClean="0">
                <a:cs typeface="B Lotus" pitchFamily="2" charset="-78"/>
              </a:rPr>
              <a:t>،</a:t>
            </a:r>
            <a:r>
              <a:rPr lang="ar-SA" sz="2800" dirty="0" smtClean="0">
                <a:cs typeface="B Lotus" pitchFamily="2" charset="-78"/>
              </a:rPr>
              <a:t> دارای مشخصات زیر هستند :</a:t>
            </a:r>
          </a:p>
          <a:p>
            <a:pPr lvl="1" algn="just" rtl="1">
              <a:buFont typeface="Wingdings" pitchFamily="2" charset="2"/>
              <a:buChar char="q"/>
            </a:pPr>
            <a:r>
              <a:rPr lang="fa-IR" sz="2400" dirty="0" smtClean="0">
                <a:cs typeface="B Lotus" pitchFamily="2" charset="-78"/>
              </a:rPr>
              <a:t> </a:t>
            </a:r>
            <a:r>
              <a:rPr lang="ar-SA" sz="2400" dirty="0" smtClean="0">
                <a:cs typeface="B Lotus" pitchFamily="2" charset="-78"/>
              </a:rPr>
              <a:t>یک یا</a:t>
            </a:r>
            <a:r>
              <a:rPr lang="fa-IR" sz="2400" dirty="0" smtClean="0">
                <a:cs typeface="B Lotus" pitchFamily="2" charset="-78"/>
              </a:rPr>
              <a:t>  </a:t>
            </a:r>
            <a:r>
              <a:rPr lang="ar-SA" sz="2400" dirty="0" smtClean="0">
                <a:cs typeface="B Lotus" pitchFamily="2" charset="-78"/>
              </a:rPr>
              <a:t>چند حالت توقف با راه حلی ساده دارند که به صورت بازگشت پذیر </a:t>
            </a:r>
            <a:r>
              <a:rPr lang="fa-IR" sz="2400" dirty="0" smtClean="0">
                <a:cs typeface="B Lotus" pitchFamily="2" charset="-78"/>
              </a:rPr>
              <a:t>ه</a:t>
            </a:r>
            <a:r>
              <a:rPr lang="ar-SA" sz="2400" dirty="0" smtClean="0">
                <a:cs typeface="B Lotus" pitchFamily="2" charset="-78"/>
              </a:rPr>
              <a:t>ستند.</a:t>
            </a:r>
          </a:p>
          <a:p>
            <a:pPr lvl="1" algn="just" rtl="1">
              <a:buFont typeface="Wingdings" pitchFamily="2" charset="2"/>
              <a:buChar char="q"/>
            </a:pPr>
            <a:r>
              <a:rPr lang="fa-IR" sz="2400" dirty="0" smtClean="0">
                <a:cs typeface="B Lotus" pitchFamily="2" charset="-78"/>
              </a:rPr>
              <a:t> </a:t>
            </a:r>
            <a:r>
              <a:rPr lang="ar-SA" sz="2400" dirty="0" smtClean="0">
                <a:cs typeface="B Lotus" pitchFamily="2" charset="-78"/>
              </a:rPr>
              <a:t>مسئله به سمت حالت های توقف میل کند.</a:t>
            </a:r>
            <a:endParaRPr lang="fa-IR" sz="2400" dirty="0" smtClean="0">
              <a:cs typeface="B Lotus" pitchFamily="2" charset="-78"/>
            </a:endParaRPr>
          </a:p>
          <a:p>
            <a:pPr algn="just" rtl="1">
              <a:buFont typeface="Wingdings" pitchFamily="2" charset="2"/>
              <a:buChar char="q"/>
            </a:pPr>
            <a:endParaRPr lang="fa-IR" sz="2400" dirty="0" smtClean="0">
              <a:cs typeface="B Lotus" pitchFamily="2" charset="-78"/>
            </a:endParaRPr>
          </a:p>
        </p:txBody>
      </p:sp>
      <p:sp>
        <p:nvSpPr>
          <p:cNvPr id="9" name="Title 8"/>
          <p:cNvSpPr>
            <a:spLocks noGrp="1"/>
          </p:cNvSpPr>
          <p:nvPr>
            <p:ph type="title"/>
          </p:nvPr>
        </p:nvSpPr>
        <p:spPr>
          <a:xfrm>
            <a:off x="529937" y="332078"/>
            <a:ext cx="7086600" cy="668030"/>
          </a:xfrm>
        </p:spPr>
        <p:txBody>
          <a:bodyPr>
            <a:normAutofit/>
          </a:bodyPr>
          <a:lstStyle/>
          <a:p>
            <a:pPr algn="just"/>
            <a:r>
              <a:rPr lang="fa-IR" altLang="ar-SA" sz="2800" b="1" dirty="0" smtClean="0">
                <a:solidFill>
                  <a:schemeClr val="accent2">
                    <a:lumMod val="50000"/>
                  </a:schemeClr>
                </a:solidFill>
                <a:effectLst>
                  <a:outerShdw blurRad="38100" dist="38100" dir="2700000" algn="tl">
                    <a:srgbClr val="C0C0C0"/>
                  </a:outerShdw>
                </a:effectLst>
                <a:latin typeface="Times New Roman" pitchFamily="18" charset="0"/>
              </a:rPr>
              <a:t> خواص و راه حل های بازگشت پذیر</a:t>
            </a:r>
            <a:endParaRPr lang="en-US" sz="2800" dirty="0">
              <a:solidFill>
                <a:schemeClr val="accent2">
                  <a:lumMod val="50000"/>
                </a:schemeClr>
              </a:solidFill>
            </a:endParaRPr>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31</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358114" cy="3293209"/>
          </a:xfrm>
          <a:prstGeom prst="rect">
            <a:avLst/>
          </a:prstGeom>
          <a:noFill/>
          <a:ln w="9525">
            <a:noFill/>
            <a:miter lim="800000"/>
            <a:headEnd/>
            <a:tailEnd/>
          </a:ln>
        </p:spPr>
        <p:txBody>
          <a:bodyPr wrap="square">
            <a:spAutoFit/>
          </a:bodyPr>
          <a:lstStyle/>
          <a:p>
            <a:pPr algn="just" rtl="1">
              <a:buFont typeface="Wingdings" pitchFamily="2" charset="2"/>
              <a:buChar char="q"/>
            </a:pPr>
            <a:r>
              <a:rPr lang="ar-SA" sz="2800" dirty="0" smtClean="0">
                <a:cs typeface="B Lotus" pitchFamily="2" charset="-78"/>
              </a:rPr>
              <a:t>گام های زیر را برای حل یک مسئله بازگشت پذیر دنبال کنید:</a:t>
            </a:r>
            <a:endParaRPr lang="fa-IR" sz="2800" dirty="0" smtClean="0">
              <a:cs typeface="B Lotus" pitchFamily="2" charset="-78"/>
            </a:endParaRPr>
          </a:p>
          <a:p>
            <a:pPr lvl="1" algn="just" rtl="1">
              <a:buFont typeface="Wingdings" pitchFamily="2" charset="2"/>
              <a:buChar char="q"/>
            </a:pPr>
            <a:r>
              <a:rPr lang="ar-SA" sz="2000" dirty="0" smtClean="0">
                <a:cs typeface="B Lotus" pitchFamily="2" charset="-78"/>
              </a:rPr>
              <a:t>فهم مسئله </a:t>
            </a:r>
          </a:p>
          <a:p>
            <a:pPr lvl="1" algn="just" rtl="1">
              <a:buFont typeface="Wingdings" pitchFamily="2" charset="2"/>
              <a:buChar char="q"/>
            </a:pPr>
            <a:r>
              <a:rPr lang="ar-SA" sz="2000" dirty="0" smtClean="0">
                <a:cs typeface="B Lotus" pitchFamily="2" charset="-78"/>
              </a:rPr>
              <a:t>تعین حالت های توقف </a:t>
            </a:r>
          </a:p>
          <a:p>
            <a:pPr lvl="1" algn="just" rtl="1">
              <a:buFont typeface="Wingdings" pitchFamily="2" charset="2"/>
              <a:buChar char="q"/>
            </a:pPr>
            <a:r>
              <a:rPr lang="ar-SA" sz="2000" dirty="0" smtClean="0">
                <a:cs typeface="B Lotus" pitchFamily="2" charset="-78"/>
              </a:rPr>
              <a:t>تعیین گام های بازگشت پذیری</a:t>
            </a:r>
            <a:endParaRPr lang="fa-IR" sz="2000" dirty="0" smtClean="0">
              <a:cs typeface="B Lotus" pitchFamily="2" charset="-78"/>
            </a:endParaRPr>
          </a:p>
          <a:p>
            <a:pPr algn="just" rtl="1">
              <a:buFont typeface="Wingdings" pitchFamily="2" charset="2"/>
              <a:buChar char="q"/>
            </a:pPr>
            <a:r>
              <a:rPr lang="fa-IR" sz="2400" dirty="0" smtClean="0">
                <a:cs typeface="B Lotus" pitchFamily="2" charset="-78"/>
              </a:rPr>
              <a:t>الگوریتم های بازگشت پذیر معمولا به شکل زیر هستند:</a:t>
            </a:r>
          </a:p>
          <a:p>
            <a:pPr algn="just" rtl="1">
              <a:buFont typeface="Wingdings" pitchFamily="2" charset="2"/>
              <a:buChar char="q"/>
            </a:pPr>
            <a:endParaRPr lang="fa-IR" sz="2400" dirty="0" smtClean="0">
              <a:cs typeface="B Lotus" pitchFamily="2" charset="-78"/>
            </a:endParaRPr>
          </a:p>
          <a:p>
            <a:pPr algn="just">
              <a:buFont typeface="Wingdings" pitchFamily="2" charset="2"/>
              <a:buNone/>
            </a:pPr>
            <a:r>
              <a:rPr lang="en-US" sz="2400" dirty="0" smtClean="0">
                <a:cs typeface="B Lotus" pitchFamily="2" charset="-78"/>
              </a:rPr>
              <a:t>If</a:t>
            </a:r>
            <a:r>
              <a:rPr lang="fa-IR" sz="2400" dirty="0" smtClean="0">
                <a:cs typeface="B Lotus" pitchFamily="2" charset="-78"/>
              </a:rPr>
              <a:t> </a:t>
            </a:r>
            <a:r>
              <a:rPr lang="en-US" sz="2400" dirty="0" smtClean="0">
                <a:cs typeface="B Lotus" pitchFamily="2" charset="-78"/>
              </a:rPr>
              <a:t> </a:t>
            </a:r>
            <a:r>
              <a:rPr lang="fa-IR" sz="2400" dirty="0" smtClean="0">
                <a:cs typeface="B Lotus" pitchFamily="2" charset="-78"/>
              </a:rPr>
              <a:t>   </a:t>
            </a:r>
            <a:r>
              <a:rPr lang="fa-IR" sz="2400" dirty="0" smtClean="0">
                <a:solidFill>
                  <a:srgbClr val="FE610A"/>
                </a:solidFill>
                <a:cs typeface="B Lotus" pitchFamily="2" charset="-78"/>
              </a:rPr>
              <a:t>( شرط_توقف )</a:t>
            </a:r>
            <a:r>
              <a:rPr lang="en-US" sz="2400" dirty="0" smtClean="0">
                <a:cs typeface="B Lotus" pitchFamily="2" charset="-78"/>
              </a:rPr>
              <a:t> </a:t>
            </a:r>
            <a:r>
              <a:rPr lang="fa-IR" sz="2400" dirty="0" smtClean="0">
                <a:cs typeface="B Lotus" pitchFamily="2" charset="-78"/>
              </a:rPr>
              <a:t>  آن را حل کن</a:t>
            </a:r>
            <a:endParaRPr lang="en-US" sz="2400" dirty="0" smtClean="0">
              <a:cs typeface="B Lotus" pitchFamily="2" charset="-78"/>
            </a:endParaRPr>
          </a:p>
          <a:p>
            <a:pPr algn="just">
              <a:buFont typeface="Wingdings" pitchFamily="2" charset="2"/>
              <a:buNone/>
            </a:pPr>
            <a:r>
              <a:rPr lang="en-US" sz="2400" dirty="0" smtClean="0">
                <a:cs typeface="B Lotus" pitchFamily="2" charset="-78"/>
              </a:rPr>
              <a:t>else </a:t>
            </a:r>
            <a:r>
              <a:rPr lang="fa-IR" sz="2400" dirty="0" smtClean="0">
                <a:cs typeface="B Lotus" pitchFamily="2" charset="-78"/>
              </a:rPr>
              <a:t>مساله را با استفاده از بازگشت پذیری به حالت های ساده تر تجزیه کن</a:t>
            </a:r>
            <a:endParaRPr lang="en-US" sz="2400" dirty="0" smtClean="0">
              <a:cs typeface="B Lotus" pitchFamily="2" charset="-78"/>
            </a:endParaRPr>
          </a:p>
          <a:p>
            <a:pPr algn="just" rtl="1">
              <a:buFont typeface="Wingdings" pitchFamily="2" charset="2"/>
              <a:buChar char="q"/>
            </a:pPr>
            <a:endParaRPr lang="en-US" sz="2400" dirty="0" smtClean="0">
              <a:cs typeface="B Lotus" pitchFamily="2" charset="-78"/>
            </a:endParaRPr>
          </a:p>
        </p:txBody>
      </p:sp>
      <p:sp>
        <p:nvSpPr>
          <p:cNvPr id="9" name="Title 8"/>
          <p:cNvSpPr>
            <a:spLocks noGrp="1"/>
          </p:cNvSpPr>
          <p:nvPr>
            <p:ph type="title"/>
          </p:nvPr>
        </p:nvSpPr>
        <p:spPr>
          <a:xfrm>
            <a:off x="529937" y="332078"/>
            <a:ext cx="7086600" cy="668030"/>
          </a:xfrm>
        </p:spPr>
        <p:txBody>
          <a:bodyPr>
            <a:normAutofit/>
          </a:bodyPr>
          <a:lstStyle/>
          <a:p>
            <a:pPr algn="just"/>
            <a:r>
              <a:rPr lang="fa-IR" altLang="ar-SA" sz="2800" b="1" dirty="0" smtClean="0">
                <a:solidFill>
                  <a:schemeClr val="accent2">
                    <a:lumMod val="50000"/>
                  </a:schemeClr>
                </a:solidFill>
                <a:effectLst>
                  <a:outerShdw blurRad="38100" dist="38100" dir="2700000" algn="tl">
                    <a:srgbClr val="C0C0C0"/>
                  </a:outerShdw>
                </a:effectLst>
                <a:latin typeface="Times New Roman" pitchFamily="18" charset="0"/>
              </a:rPr>
              <a:t> خواص و راه حل های بازگشت پذیر</a:t>
            </a:r>
            <a:endParaRPr lang="en-US" sz="2800" dirty="0">
              <a:solidFill>
                <a:schemeClr val="accent2">
                  <a:lumMod val="50000"/>
                </a:schemeClr>
              </a:solidFill>
            </a:endParaRPr>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32</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358114" cy="4339650"/>
          </a:xfrm>
          <a:prstGeom prst="rect">
            <a:avLst/>
          </a:prstGeom>
          <a:noFill/>
          <a:ln w="9525">
            <a:noFill/>
            <a:miter lim="800000"/>
            <a:headEnd/>
            <a:tailEnd/>
          </a:ln>
        </p:spPr>
        <p:txBody>
          <a:bodyPr wrap="square">
            <a:spAutoFit/>
          </a:bodyPr>
          <a:lstStyle/>
          <a:p>
            <a:pPr algn="just"/>
            <a:r>
              <a:rPr lang="en-US" sz="2800" dirty="0" smtClean="0"/>
              <a:t>n! = 1*2*3*4* … * (n-1) * n</a:t>
            </a:r>
          </a:p>
          <a:p>
            <a:pPr algn="just"/>
            <a:endParaRPr lang="en-US" sz="2800" dirty="0" smtClean="0"/>
          </a:p>
          <a:p>
            <a:pPr algn="just"/>
            <a:r>
              <a:rPr lang="en-US" sz="2800" dirty="0" smtClean="0"/>
              <a:t>F(n) = n! = (n-1)!  * n</a:t>
            </a:r>
          </a:p>
          <a:p>
            <a:pPr algn="just"/>
            <a:endParaRPr lang="en-US" sz="2800" dirty="0" smtClean="0"/>
          </a:p>
          <a:p>
            <a:pPr algn="just"/>
            <a:r>
              <a:rPr lang="en-US" sz="2800" dirty="0" smtClean="0"/>
              <a:t>	   1	          if (n==0)</a:t>
            </a:r>
          </a:p>
          <a:p>
            <a:pPr algn="just"/>
            <a:r>
              <a:rPr lang="en-US" sz="2800" dirty="0" smtClean="0"/>
              <a:t>F(n)=</a:t>
            </a:r>
          </a:p>
          <a:p>
            <a:pPr algn="just"/>
            <a:r>
              <a:rPr lang="en-US" sz="2800" dirty="0" smtClean="0"/>
              <a:t>	   n*F(n-1)   if (n!=0)</a:t>
            </a:r>
          </a:p>
          <a:p>
            <a:pPr algn="just"/>
            <a:endParaRPr lang="en-US" sz="2800" dirty="0" smtClean="0"/>
          </a:p>
          <a:p>
            <a:pPr algn="just" rtl="1"/>
            <a:r>
              <a:rPr lang="fa-IR" sz="2400" b="1" dirty="0" smtClean="0">
                <a:cs typeface="B Nazanin" pitchFamily="2" charset="-78"/>
              </a:rPr>
              <a:t>در اسلاید بعد تابع بازگشتی مورد نظر پیاده سازی شده است.</a:t>
            </a:r>
            <a:endParaRPr lang="en-US" sz="2400" b="1" dirty="0" smtClean="0">
              <a:cs typeface="B Nazanin" pitchFamily="2" charset="-78"/>
            </a:endParaRPr>
          </a:p>
          <a:p>
            <a:pPr algn="just"/>
            <a:endParaRPr lang="en-US" sz="2800" dirty="0"/>
          </a:p>
        </p:txBody>
      </p:sp>
      <p:sp>
        <p:nvSpPr>
          <p:cNvPr id="9" name="Title 8"/>
          <p:cNvSpPr>
            <a:spLocks noGrp="1"/>
          </p:cNvSpPr>
          <p:nvPr>
            <p:ph type="title"/>
          </p:nvPr>
        </p:nvSpPr>
        <p:spPr>
          <a:xfrm>
            <a:off x="529937" y="332078"/>
            <a:ext cx="7086600" cy="668030"/>
          </a:xfrm>
        </p:spPr>
        <p:txBody>
          <a:bodyPr>
            <a:normAutofit/>
          </a:bodyPr>
          <a:lstStyle/>
          <a:p>
            <a:pPr algn="just"/>
            <a:r>
              <a:rPr lang="fa-IR" sz="2800" dirty="0" smtClean="0"/>
              <a:t>محاسبه فاکتوریل از طریق تابع بازگشتی</a:t>
            </a:r>
            <a:endParaRPr lang="en-US" sz="28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33</a:t>
            </a:fld>
            <a:endParaRPr lang="en-US" dirty="0"/>
          </a:p>
        </p:txBody>
      </p:sp>
      <p:sp>
        <p:nvSpPr>
          <p:cNvPr id="12" name="Left Brace 11"/>
          <p:cNvSpPr/>
          <p:nvPr/>
        </p:nvSpPr>
        <p:spPr>
          <a:xfrm>
            <a:off x="1500166" y="3643314"/>
            <a:ext cx="142876" cy="11430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358114" cy="4918269"/>
          </a:xfrm>
          <a:prstGeom prst="rect">
            <a:avLst/>
          </a:prstGeom>
          <a:noFill/>
          <a:ln w="9525">
            <a:noFill/>
            <a:miter lim="800000"/>
            <a:headEnd/>
            <a:tailEnd/>
          </a:ln>
        </p:spPr>
        <p:txBody>
          <a:bodyPr wrap="square">
            <a:spAutoFit/>
          </a:bodyPr>
          <a:lstStyle/>
          <a:p>
            <a:pPr algn="just"/>
            <a:r>
              <a:rPr lang="en-US" sz="2800" dirty="0" smtClean="0"/>
              <a:t>	   1	          if (n==0)</a:t>
            </a:r>
          </a:p>
          <a:p>
            <a:pPr algn="just"/>
            <a:r>
              <a:rPr lang="en-US" sz="2800" dirty="0" smtClean="0"/>
              <a:t>F(n)=</a:t>
            </a:r>
          </a:p>
          <a:p>
            <a:pPr algn="just"/>
            <a:r>
              <a:rPr lang="en-US" sz="2800" dirty="0" smtClean="0"/>
              <a:t>	   n*F(n-1)   if (n!=0)</a:t>
            </a:r>
          </a:p>
          <a:p>
            <a:pPr>
              <a:lnSpc>
                <a:spcPct val="80000"/>
              </a:lnSpc>
              <a:buFontTx/>
              <a:buNone/>
            </a:pPr>
            <a:endParaRPr lang="en-US" sz="2800" b="1" dirty="0" smtClean="0">
              <a:solidFill>
                <a:schemeClr val="tx2">
                  <a:lumMod val="50000"/>
                </a:schemeClr>
              </a:solidFill>
              <a:cs typeface="Arial" pitchFamily="34" charset="0"/>
            </a:endParaRPr>
          </a:p>
          <a:p>
            <a:pPr>
              <a:lnSpc>
                <a:spcPct val="80000"/>
              </a:lnSpc>
              <a:buFontTx/>
              <a:buNone/>
            </a:pPr>
            <a:endParaRPr lang="en-US" sz="2800" b="1" dirty="0" smtClean="0">
              <a:solidFill>
                <a:schemeClr val="tx2">
                  <a:lumMod val="50000"/>
                </a:schemeClr>
              </a:solidFill>
              <a:cs typeface="Arial" pitchFamily="34" charset="0"/>
            </a:endParaRPr>
          </a:p>
          <a:p>
            <a:pPr>
              <a:lnSpc>
                <a:spcPct val="80000"/>
              </a:lnSpc>
              <a:buFontTx/>
              <a:buNone/>
            </a:pPr>
            <a:r>
              <a:rPr lang="en-US" sz="2800" b="1" dirty="0" smtClean="0">
                <a:solidFill>
                  <a:schemeClr val="tx2">
                    <a:lumMod val="50000"/>
                  </a:schemeClr>
                </a:solidFill>
                <a:cs typeface="Arial" pitchFamily="34" charset="0"/>
              </a:rPr>
              <a:t>long </a:t>
            </a:r>
            <a:r>
              <a:rPr lang="en-US" sz="2800" b="1" dirty="0" err="1" smtClean="0">
                <a:solidFill>
                  <a:schemeClr val="tx2">
                    <a:lumMod val="50000"/>
                  </a:schemeClr>
                </a:solidFill>
                <a:cs typeface="Arial" pitchFamily="34" charset="0"/>
              </a:rPr>
              <a:t>int</a:t>
            </a:r>
            <a:r>
              <a:rPr lang="en-US" sz="2800" b="1" dirty="0" smtClean="0">
                <a:solidFill>
                  <a:schemeClr val="tx2">
                    <a:lumMod val="50000"/>
                  </a:schemeClr>
                </a:solidFill>
                <a:cs typeface="Arial" pitchFamily="34" charset="0"/>
              </a:rPr>
              <a:t> factorial(</a:t>
            </a:r>
            <a:r>
              <a:rPr lang="en-US" sz="2800" b="1" dirty="0" err="1" smtClean="0">
                <a:solidFill>
                  <a:schemeClr val="tx2">
                    <a:lumMod val="50000"/>
                  </a:schemeClr>
                </a:solidFill>
                <a:cs typeface="Arial" pitchFamily="34" charset="0"/>
              </a:rPr>
              <a:t>int</a:t>
            </a:r>
            <a:r>
              <a:rPr lang="en-US" sz="2800" b="1" dirty="0" smtClean="0">
                <a:solidFill>
                  <a:schemeClr val="tx2">
                    <a:lumMod val="50000"/>
                  </a:schemeClr>
                </a:solidFill>
                <a:cs typeface="Arial" pitchFamily="34" charset="0"/>
              </a:rPr>
              <a:t> n)</a:t>
            </a:r>
          </a:p>
          <a:p>
            <a:pPr>
              <a:lnSpc>
                <a:spcPct val="80000"/>
              </a:lnSpc>
              <a:buFontTx/>
              <a:buNone/>
            </a:pPr>
            <a:r>
              <a:rPr lang="en-US" sz="2800" b="1" dirty="0" smtClean="0">
                <a:solidFill>
                  <a:schemeClr val="tx2">
                    <a:lumMod val="50000"/>
                  </a:schemeClr>
                </a:solidFill>
                <a:cs typeface="Arial" pitchFamily="34" charset="0"/>
              </a:rPr>
              <a:t>{</a:t>
            </a:r>
          </a:p>
          <a:p>
            <a:pPr>
              <a:lnSpc>
                <a:spcPct val="80000"/>
              </a:lnSpc>
              <a:buFontTx/>
              <a:buNone/>
            </a:pPr>
            <a:r>
              <a:rPr lang="fa-IR" sz="2800" b="1" dirty="0" smtClean="0">
                <a:solidFill>
                  <a:schemeClr val="tx2">
                    <a:lumMod val="50000"/>
                  </a:schemeClr>
                </a:solidFill>
                <a:cs typeface="Arial" pitchFamily="34" charset="0"/>
              </a:rPr>
              <a:t>	</a:t>
            </a:r>
            <a:r>
              <a:rPr lang="en-US" sz="2800" b="1" dirty="0" smtClean="0">
                <a:solidFill>
                  <a:schemeClr val="tx2">
                    <a:lumMod val="50000"/>
                  </a:schemeClr>
                </a:solidFill>
                <a:cs typeface="Arial" pitchFamily="34" charset="0"/>
              </a:rPr>
              <a:t>if(n==0)</a:t>
            </a:r>
          </a:p>
          <a:p>
            <a:pPr>
              <a:lnSpc>
                <a:spcPct val="80000"/>
              </a:lnSpc>
              <a:buFontTx/>
              <a:buNone/>
            </a:pPr>
            <a:r>
              <a:rPr lang="fa-IR" sz="2800" b="1" dirty="0" smtClean="0">
                <a:solidFill>
                  <a:schemeClr val="tx2">
                    <a:lumMod val="50000"/>
                  </a:schemeClr>
                </a:solidFill>
                <a:cs typeface="Arial" pitchFamily="34" charset="0"/>
              </a:rPr>
              <a:t>		</a:t>
            </a:r>
            <a:r>
              <a:rPr lang="en-US" sz="2800" b="1" dirty="0" smtClean="0">
                <a:solidFill>
                  <a:schemeClr val="tx2">
                    <a:lumMod val="50000"/>
                  </a:schemeClr>
                </a:solidFill>
                <a:cs typeface="Arial" pitchFamily="34" charset="0"/>
              </a:rPr>
              <a:t>return(1);</a:t>
            </a:r>
          </a:p>
          <a:p>
            <a:pPr>
              <a:lnSpc>
                <a:spcPct val="80000"/>
              </a:lnSpc>
              <a:buFontTx/>
              <a:buNone/>
            </a:pPr>
            <a:r>
              <a:rPr lang="fa-IR" sz="2800" b="1" dirty="0" smtClean="0">
                <a:solidFill>
                  <a:schemeClr val="tx2">
                    <a:lumMod val="50000"/>
                  </a:schemeClr>
                </a:solidFill>
                <a:cs typeface="Arial" pitchFamily="34" charset="0"/>
              </a:rPr>
              <a:t>	</a:t>
            </a:r>
            <a:r>
              <a:rPr lang="en-US" sz="2800" b="1" dirty="0" smtClean="0">
                <a:solidFill>
                  <a:schemeClr val="tx2">
                    <a:lumMod val="50000"/>
                  </a:schemeClr>
                </a:solidFill>
                <a:cs typeface="Arial" pitchFamily="34" charset="0"/>
              </a:rPr>
              <a:t>else </a:t>
            </a:r>
          </a:p>
          <a:p>
            <a:pPr>
              <a:lnSpc>
                <a:spcPct val="80000"/>
              </a:lnSpc>
              <a:buFontTx/>
              <a:buNone/>
            </a:pPr>
            <a:r>
              <a:rPr lang="fa-IR" sz="2800" b="1" dirty="0" smtClean="0">
                <a:solidFill>
                  <a:schemeClr val="tx2">
                    <a:lumMod val="50000"/>
                  </a:schemeClr>
                </a:solidFill>
                <a:cs typeface="Arial" pitchFamily="34" charset="0"/>
              </a:rPr>
              <a:t>		</a:t>
            </a:r>
            <a:r>
              <a:rPr lang="en-US" sz="2800" b="1" dirty="0" smtClean="0">
                <a:solidFill>
                  <a:schemeClr val="tx2">
                    <a:lumMod val="50000"/>
                  </a:schemeClr>
                </a:solidFill>
                <a:cs typeface="Arial" pitchFamily="34" charset="0"/>
              </a:rPr>
              <a:t>return(n *factorial(n-1) ) ;</a:t>
            </a:r>
          </a:p>
          <a:p>
            <a:pPr>
              <a:lnSpc>
                <a:spcPct val="80000"/>
              </a:lnSpc>
              <a:buFontTx/>
              <a:buNone/>
            </a:pPr>
            <a:r>
              <a:rPr lang="en-US" sz="2800" b="1" dirty="0" smtClean="0">
                <a:solidFill>
                  <a:schemeClr val="tx2">
                    <a:lumMod val="50000"/>
                  </a:schemeClr>
                </a:solidFill>
                <a:cs typeface="Arial" pitchFamily="34" charset="0"/>
              </a:rPr>
              <a:t>}</a:t>
            </a:r>
          </a:p>
          <a:p>
            <a:pPr algn="just"/>
            <a:endParaRPr lang="en-US" sz="2800" dirty="0">
              <a:solidFill>
                <a:schemeClr val="tx2">
                  <a:lumMod val="50000"/>
                </a:schemeClr>
              </a:solidFill>
            </a:endParaRPr>
          </a:p>
        </p:txBody>
      </p:sp>
      <p:sp>
        <p:nvSpPr>
          <p:cNvPr id="9" name="Title 8"/>
          <p:cNvSpPr>
            <a:spLocks noGrp="1"/>
          </p:cNvSpPr>
          <p:nvPr>
            <p:ph type="title"/>
          </p:nvPr>
        </p:nvSpPr>
        <p:spPr>
          <a:xfrm>
            <a:off x="529937" y="332078"/>
            <a:ext cx="7086600" cy="668030"/>
          </a:xfrm>
        </p:spPr>
        <p:txBody>
          <a:bodyPr>
            <a:normAutofit/>
          </a:bodyPr>
          <a:lstStyle/>
          <a:p>
            <a:pPr algn="just"/>
            <a:r>
              <a:rPr lang="fa-IR" sz="2800" dirty="0" smtClean="0"/>
              <a:t>محاسبه فاکتوریل از طریق تابع بازگشتی</a:t>
            </a:r>
            <a:endParaRPr lang="en-US" sz="28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34</a:t>
            </a:fld>
            <a:endParaRPr lang="en-US" dirty="0"/>
          </a:p>
        </p:txBody>
      </p:sp>
      <p:sp>
        <p:nvSpPr>
          <p:cNvPr id="11" name="Left Brace 10"/>
          <p:cNvSpPr/>
          <p:nvPr/>
        </p:nvSpPr>
        <p:spPr>
          <a:xfrm>
            <a:off x="1500166" y="1928802"/>
            <a:ext cx="142876" cy="11430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358114" cy="2862322"/>
          </a:xfrm>
          <a:prstGeom prst="rect">
            <a:avLst/>
          </a:prstGeom>
          <a:noFill/>
          <a:ln w="9525">
            <a:noFill/>
            <a:miter lim="800000"/>
            <a:headEnd/>
            <a:tailEnd/>
          </a:ln>
        </p:spPr>
        <p:txBody>
          <a:bodyPr wrap="square">
            <a:spAutoFit/>
          </a:bodyPr>
          <a:lstStyle/>
          <a:p>
            <a:pPr algn="just" rtl="1"/>
            <a:r>
              <a:rPr lang="fa-IR" sz="2400" dirty="0" smtClean="0"/>
              <a:t>تابعي که دو عدد </a:t>
            </a:r>
            <a:r>
              <a:rPr lang="fa-IR" sz="2400" dirty="0" smtClean="0">
                <a:solidFill>
                  <a:srgbClr val="C00000"/>
                </a:solidFill>
              </a:rPr>
              <a:t>صحيح مثبت</a:t>
            </a:r>
            <a:r>
              <a:rPr lang="fa-IR" sz="2400" dirty="0" smtClean="0"/>
              <a:t> </a:t>
            </a:r>
            <a:r>
              <a:rPr lang="en-US" sz="2400" dirty="0" smtClean="0"/>
              <a:t>x</a:t>
            </a:r>
            <a:r>
              <a:rPr lang="fa-IR" sz="2400" dirty="0" smtClean="0"/>
              <a:t> و </a:t>
            </a:r>
            <a:r>
              <a:rPr lang="en-US" sz="2400" dirty="0" smtClean="0"/>
              <a:t>y</a:t>
            </a:r>
            <a:r>
              <a:rPr lang="fa-IR" sz="2400" dirty="0" smtClean="0"/>
              <a:t> را بعنوان پارامتر گرفته و </a:t>
            </a:r>
            <a:r>
              <a:rPr lang="en-US" sz="2400" dirty="0" err="1" smtClean="0"/>
              <a:t>x</a:t>
            </a:r>
            <a:r>
              <a:rPr lang="en-US" sz="2400" baseline="30000" dirty="0" err="1" smtClean="0"/>
              <a:t>y</a:t>
            </a:r>
            <a:r>
              <a:rPr lang="fa-IR" sz="2400" dirty="0" smtClean="0"/>
              <a:t> را بصورت بازگشتي محاسبه نموده و بعنوان خروجي بازگرداند.</a:t>
            </a:r>
            <a:endParaRPr lang="en-US" sz="2400" dirty="0" smtClean="0"/>
          </a:p>
          <a:p>
            <a:pPr algn="just"/>
            <a:r>
              <a:rPr lang="en-US" sz="3200" dirty="0" err="1" smtClean="0"/>
              <a:t>x</a:t>
            </a:r>
            <a:r>
              <a:rPr lang="en-US" sz="3200" baseline="30000" dirty="0" err="1" smtClean="0"/>
              <a:t>y</a:t>
            </a:r>
            <a:r>
              <a:rPr lang="en-US" sz="3200" dirty="0" smtClean="0"/>
              <a:t>= x * x</a:t>
            </a:r>
            <a:r>
              <a:rPr lang="en-US" sz="3200" baseline="30000" dirty="0" smtClean="0"/>
              <a:t>(y-1)</a:t>
            </a:r>
          </a:p>
          <a:p>
            <a:pPr algn="just" rtl="1"/>
            <a:endParaRPr lang="en-US" sz="2400" dirty="0" smtClean="0"/>
          </a:p>
          <a:p>
            <a:pPr algn="just"/>
            <a:r>
              <a:rPr lang="en-US" sz="2400" dirty="0" smtClean="0"/>
              <a:t>	    1		 if (y==0)</a:t>
            </a:r>
          </a:p>
          <a:p>
            <a:pPr algn="just"/>
            <a:r>
              <a:rPr lang="en-US" sz="2400" dirty="0" smtClean="0"/>
              <a:t>F(</a:t>
            </a:r>
            <a:r>
              <a:rPr lang="en-US" sz="2400" dirty="0" err="1" smtClean="0"/>
              <a:t>x,y</a:t>
            </a:r>
            <a:r>
              <a:rPr lang="en-US" sz="2400" dirty="0" smtClean="0"/>
              <a:t>)= </a:t>
            </a:r>
          </a:p>
          <a:p>
            <a:pPr algn="just"/>
            <a:r>
              <a:rPr lang="en-US" sz="2400" dirty="0" smtClean="0"/>
              <a:t>	    x*F(x,y-1)    if (y&gt;0)</a:t>
            </a:r>
            <a:endParaRPr lang="en-US" sz="2800" dirty="0" smtClean="0"/>
          </a:p>
        </p:txBody>
      </p:sp>
      <p:sp>
        <p:nvSpPr>
          <p:cNvPr id="9" name="Title 8"/>
          <p:cNvSpPr>
            <a:spLocks noGrp="1"/>
          </p:cNvSpPr>
          <p:nvPr>
            <p:ph type="title"/>
          </p:nvPr>
        </p:nvSpPr>
        <p:spPr>
          <a:xfrm>
            <a:off x="529937" y="332078"/>
            <a:ext cx="7086600" cy="668030"/>
          </a:xfrm>
        </p:spPr>
        <p:txBody>
          <a:bodyPr>
            <a:normAutofit/>
          </a:bodyPr>
          <a:lstStyle/>
          <a:p>
            <a:pPr algn="just"/>
            <a:r>
              <a:rPr lang="fa-IR" sz="2800" dirty="0" smtClean="0"/>
              <a:t>مثال: تابع </a:t>
            </a:r>
            <a:r>
              <a:rPr lang="en-US" sz="2800" dirty="0" err="1" smtClean="0"/>
              <a:t>x</a:t>
            </a:r>
            <a:r>
              <a:rPr lang="en-US" sz="2800" baseline="30000" dirty="0" err="1" smtClean="0"/>
              <a:t>y</a:t>
            </a:r>
            <a:r>
              <a:rPr lang="en-US" sz="2800" baseline="30000" dirty="0" smtClean="0"/>
              <a:t>	</a:t>
            </a:r>
            <a:r>
              <a:rPr lang="fa-IR" sz="2800" dirty="0" smtClean="0"/>
              <a:t> بصورت بازگشتي </a:t>
            </a:r>
            <a:r>
              <a:rPr lang="en-US" sz="2800" dirty="0" smtClean="0">
                <a:solidFill>
                  <a:srgbClr val="FF0000"/>
                </a:solidFill>
              </a:rPr>
              <a:t>)</a:t>
            </a:r>
            <a:r>
              <a:rPr lang="fa-IR" sz="2800" dirty="0" smtClean="0">
                <a:solidFill>
                  <a:srgbClr val="FF0000"/>
                </a:solidFill>
              </a:rPr>
              <a:t>صحيح مثبت</a:t>
            </a:r>
            <a:r>
              <a:rPr lang="fa-IR" sz="2800" dirty="0" smtClean="0"/>
              <a:t> </a:t>
            </a:r>
            <a:r>
              <a:rPr lang="en-US" sz="2800" dirty="0" smtClean="0">
                <a:solidFill>
                  <a:srgbClr val="FF0000"/>
                </a:solidFill>
              </a:rPr>
              <a:t>(</a:t>
            </a:r>
            <a:endParaRPr lang="en-US" sz="28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35</a:t>
            </a:fld>
            <a:endParaRPr lang="en-US" dirty="0"/>
          </a:p>
        </p:txBody>
      </p:sp>
      <p:sp>
        <p:nvSpPr>
          <p:cNvPr id="6" name="Left Brace 5"/>
          <p:cNvSpPr/>
          <p:nvPr/>
        </p:nvSpPr>
        <p:spPr>
          <a:xfrm>
            <a:off x="1571604" y="3429000"/>
            <a:ext cx="71438" cy="100013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500034" y="1785926"/>
            <a:ext cx="7358114" cy="3970318"/>
          </a:xfrm>
          <a:prstGeom prst="rect">
            <a:avLst/>
          </a:prstGeom>
          <a:noFill/>
          <a:ln w="9525">
            <a:noFill/>
            <a:miter lim="800000"/>
            <a:headEnd/>
            <a:tailEnd/>
          </a:ln>
        </p:spPr>
        <p:txBody>
          <a:bodyPr wrap="square">
            <a:spAutoFit/>
          </a:bodyPr>
          <a:lstStyle/>
          <a:p>
            <a:pPr algn="just"/>
            <a:r>
              <a:rPr lang="en-US" sz="3200" dirty="0" err="1" smtClean="0"/>
              <a:t>x</a:t>
            </a:r>
            <a:r>
              <a:rPr lang="en-US" sz="3200" baseline="30000" dirty="0" err="1" smtClean="0"/>
              <a:t>y</a:t>
            </a:r>
            <a:r>
              <a:rPr lang="en-US" sz="3200" dirty="0" smtClean="0"/>
              <a:t>= x * x</a:t>
            </a:r>
            <a:r>
              <a:rPr lang="en-US" sz="3200" baseline="30000" dirty="0" smtClean="0"/>
              <a:t>(y-1)</a:t>
            </a:r>
          </a:p>
          <a:p>
            <a:pPr algn="just" rtl="1"/>
            <a:endParaRPr lang="en-US" sz="2400" dirty="0" smtClean="0"/>
          </a:p>
          <a:p>
            <a:pPr algn="just"/>
            <a:r>
              <a:rPr lang="en-US" sz="2800" dirty="0" smtClean="0"/>
              <a:t>long  </a:t>
            </a:r>
            <a:r>
              <a:rPr lang="en-US" sz="2800" dirty="0" err="1" smtClean="0"/>
              <a:t>pow</a:t>
            </a:r>
            <a:r>
              <a:rPr lang="en-US" sz="2800" dirty="0" smtClean="0"/>
              <a:t> (</a:t>
            </a:r>
            <a:r>
              <a:rPr lang="en-US" sz="2800" dirty="0" err="1" smtClean="0"/>
              <a:t>int</a:t>
            </a:r>
            <a:r>
              <a:rPr lang="en-US" sz="2800" dirty="0" smtClean="0"/>
              <a:t> x, </a:t>
            </a:r>
            <a:r>
              <a:rPr lang="en-US" sz="2800" dirty="0" err="1" smtClean="0"/>
              <a:t>int</a:t>
            </a:r>
            <a:r>
              <a:rPr lang="en-US" sz="2800" dirty="0" smtClean="0"/>
              <a:t> y)</a:t>
            </a:r>
          </a:p>
          <a:p>
            <a:pPr algn="just"/>
            <a:r>
              <a:rPr lang="en-US" sz="2800" dirty="0" smtClean="0"/>
              <a:t> {</a:t>
            </a:r>
          </a:p>
          <a:p>
            <a:pPr algn="just"/>
            <a:r>
              <a:rPr lang="en-US" sz="2800" dirty="0" smtClean="0"/>
              <a:t>   if (y == 0)</a:t>
            </a:r>
          </a:p>
          <a:p>
            <a:pPr algn="just"/>
            <a:r>
              <a:rPr lang="en-US" sz="2800" dirty="0" smtClean="0"/>
              <a:t>	return 1;</a:t>
            </a:r>
          </a:p>
          <a:p>
            <a:pPr algn="just"/>
            <a:r>
              <a:rPr lang="en-US" sz="2800" dirty="0" smtClean="0"/>
              <a:t>   else</a:t>
            </a:r>
          </a:p>
          <a:p>
            <a:pPr algn="just"/>
            <a:r>
              <a:rPr lang="en-US" sz="2800" dirty="0" smtClean="0"/>
              <a:t>	return ( x * </a:t>
            </a:r>
            <a:r>
              <a:rPr lang="en-US" sz="2800" dirty="0" err="1" smtClean="0"/>
              <a:t>pow</a:t>
            </a:r>
            <a:r>
              <a:rPr lang="en-US" sz="2800" dirty="0" smtClean="0"/>
              <a:t> (x , y-1));</a:t>
            </a:r>
          </a:p>
          <a:p>
            <a:pPr algn="just"/>
            <a:r>
              <a:rPr lang="en-US" sz="2800" dirty="0" smtClean="0"/>
              <a:t>  }</a:t>
            </a:r>
            <a:endParaRPr lang="en-US" sz="2800" dirty="0"/>
          </a:p>
        </p:txBody>
      </p:sp>
      <p:sp>
        <p:nvSpPr>
          <p:cNvPr id="9" name="Title 8"/>
          <p:cNvSpPr>
            <a:spLocks noGrp="1"/>
          </p:cNvSpPr>
          <p:nvPr>
            <p:ph type="title"/>
          </p:nvPr>
        </p:nvSpPr>
        <p:spPr>
          <a:xfrm>
            <a:off x="529937" y="332078"/>
            <a:ext cx="7086600" cy="668030"/>
          </a:xfrm>
        </p:spPr>
        <p:txBody>
          <a:bodyPr>
            <a:normAutofit/>
          </a:bodyPr>
          <a:lstStyle/>
          <a:p>
            <a:pPr algn="just"/>
            <a:r>
              <a:rPr lang="fa-IR" sz="2800" dirty="0" smtClean="0"/>
              <a:t>مثال: تابع </a:t>
            </a:r>
            <a:r>
              <a:rPr lang="en-US" sz="2800" dirty="0" err="1" smtClean="0"/>
              <a:t>x</a:t>
            </a:r>
            <a:r>
              <a:rPr lang="en-US" sz="2800" baseline="30000" dirty="0" err="1" smtClean="0"/>
              <a:t>y</a:t>
            </a:r>
            <a:r>
              <a:rPr lang="en-US" sz="2800" baseline="30000" dirty="0" smtClean="0"/>
              <a:t>	</a:t>
            </a:r>
            <a:r>
              <a:rPr lang="fa-IR" sz="2800" dirty="0" smtClean="0"/>
              <a:t> بصورت بازگشتي </a:t>
            </a:r>
            <a:r>
              <a:rPr lang="en-US" sz="2800" dirty="0" smtClean="0">
                <a:solidFill>
                  <a:srgbClr val="FF0000"/>
                </a:solidFill>
              </a:rPr>
              <a:t>)</a:t>
            </a:r>
            <a:r>
              <a:rPr lang="fa-IR" sz="2800" dirty="0" smtClean="0">
                <a:solidFill>
                  <a:srgbClr val="FF0000"/>
                </a:solidFill>
              </a:rPr>
              <a:t>صحيح مثبت</a:t>
            </a:r>
            <a:r>
              <a:rPr lang="fa-IR" sz="2800" dirty="0" smtClean="0"/>
              <a:t> </a:t>
            </a:r>
            <a:r>
              <a:rPr lang="en-US" sz="2800" dirty="0" smtClean="0">
                <a:solidFill>
                  <a:srgbClr val="FF0000"/>
                </a:solidFill>
              </a:rPr>
              <a:t>(</a:t>
            </a:r>
            <a:endParaRPr lang="en-US" sz="28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36</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400" dirty="0" smtClean="0"/>
              <a:t>مثال: محاسبه جمله </a:t>
            </a:r>
            <a:r>
              <a:rPr lang="en-US" sz="2400" dirty="0" smtClean="0"/>
              <a:t>n</a:t>
            </a:r>
            <a:r>
              <a:rPr lang="fa-IR" sz="2400" dirty="0" smtClean="0"/>
              <a:t>ام و جمع </a:t>
            </a:r>
            <a:r>
              <a:rPr lang="en-US" sz="2400" dirty="0" smtClean="0"/>
              <a:t>n</a:t>
            </a:r>
            <a:r>
              <a:rPr lang="fa-IR" sz="2400" dirty="0" smtClean="0"/>
              <a:t> جمله اول از سری فیبوناچی</a:t>
            </a:r>
            <a:endParaRPr lang="fa-IR" sz="2400" dirty="0"/>
          </a:p>
        </p:txBody>
      </p:sp>
      <p:sp>
        <p:nvSpPr>
          <p:cNvPr id="3" name="Footer Placeholder 2"/>
          <p:cNvSpPr>
            <a:spLocks noGrp="1"/>
          </p:cNvSpPr>
          <p:nvPr>
            <p:ph type="ftr" sz="quarter" idx="11"/>
          </p:nvPr>
        </p:nvSpPr>
        <p:spPr/>
        <p:txBody>
          <a:bodyPr/>
          <a:lstStyle/>
          <a:p>
            <a:r>
              <a:rPr lang="fa-IR" dirty="0" smtClean="0"/>
              <a:t>توابع - فرهادي</a:t>
            </a:r>
            <a:endParaRPr lang="en-US" dirty="0"/>
          </a:p>
        </p:txBody>
      </p:sp>
      <p:sp>
        <p:nvSpPr>
          <p:cNvPr id="4" name="Slide Number Placeholder 3"/>
          <p:cNvSpPr>
            <a:spLocks noGrp="1"/>
          </p:cNvSpPr>
          <p:nvPr>
            <p:ph type="sldNum" sz="quarter" idx="12"/>
          </p:nvPr>
        </p:nvSpPr>
        <p:spPr/>
        <p:txBody>
          <a:bodyPr/>
          <a:lstStyle/>
          <a:p>
            <a:fld id="{7F8B5327-662B-486C-A55F-C826F1128C71}" type="slidenum">
              <a:rPr lang="en-US" smtClean="0"/>
              <a:pPr/>
              <a:t>37</a:t>
            </a:fld>
            <a:endParaRPr lang="en-US"/>
          </a:p>
        </p:txBody>
      </p:sp>
      <p:sp>
        <p:nvSpPr>
          <p:cNvPr id="5" name="Rectangle 4"/>
          <p:cNvSpPr/>
          <p:nvPr/>
        </p:nvSpPr>
        <p:spPr>
          <a:xfrm>
            <a:off x="76200" y="2354282"/>
            <a:ext cx="4104456" cy="3970318"/>
          </a:xfrm>
          <a:prstGeom prst="rect">
            <a:avLst/>
          </a:prstGeom>
          <a:ln>
            <a:solidFill>
              <a:schemeClr val="accent1"/>
            </a:solidFill>
          </a:ln>
        </p:spPr>
        <p:txBody>
          <a:bodyPr wrap="square">
            <a:spAutoFit/>
          </a:bodyPr>
          <a:lstStyle/>
          <a:p>
            <a:r>
              <a:rPr lang="fa-IR" dirty="0"/>
              <a:t>#</a:t>
            </a:r>
            <a:r>
              <a:rPr lang="fa-IR" dirty="0" smtClean="0"/>
              <a:t>include&lt;iostream</a:t>
            </a:r>
            <a:r>
              <a:rPr lang="en-US" dirty="0" smtClean="0"/>
              <a:t>&gt;</a:t>
            </a:r>
            <a:endParaRPr lang="fa-IR" dirty="0"/>
          </a:p>
          <a:p>
            <a:r>
              <a:rPr lang="fa-IR" dirty="0"/>
              <a:t>using namespace std;</a:t>
            </a:r>
          </a:p>
          <a:p>
            <a:r>
              <a:rPr lang="fa-IR" dirty="0"/>
              <a:t>int fibu(int);</a:t>
            </a:r>
          </a:p>
          <a:p>
            <a:r>
              <a:rPr lang="fa-IR" dirty="0"/>
              <a:t>int fibu_sum(int);</a:t>
            </a:r>
          </a:p>
          <a:p>
            <a:r>
              <a:rPr lang="fa-IR" dirty="0"/>
              <a:t>int main()</a:t>
            </a:r>
          </a:p>
          <a:p>
            <a:r>
              <a:rPr lang="en-US" dirty="0" smtClean="0"/>
              <a:t>{</a:t>
            </a:r>
            <a:endParaRPr lang="fa-IR" dirty="0"/>
          </a:p>
          <a:p>
            <a:r>
              <a:rPr lang="fa-IR" dirty="0" smtClean="0"/>
              <a:t>int </a:t>
            </a:r>
            <a:r>
              <a:rPr lang="fa-IR" dirty="0"/>
              <a:t>n;</a:t>
            </a:r>
          </a:p>
          <a:p>
            <a:r>
              <a:rPr lang="fa-IR" dirty="0" smtClean="0"/>
              <a:t>cout</a:t>
            </a:r>
            <a:r>
              <a:rPr lang="fa-IR" dirty="0"/>
              <a:t>&lt;&lt;"please </a:t>
            </a:r>
            <a:r>
              <a:rPr lang="fa-IR" dirty="0" smtClean="0"/>
              <a:t>ente</a:t>
            </a:r>
            <a:r>
              <a:rPr lang="en-US" dirty="0" smtClean="0"/>
              <a:t>r one number: </a:t>
            </a:r>
            <a:r>
              <a:rPr lang="fa-IR" dirty="0" smtClean="0"/>
              <a:t>“</a:t>
            </a:r>
            <a:r>
              <a:rPr lang="en-US" dirty="0" smtClean="0"/>
              <a:t>;</a:t>
            </a:r>
            <a:endParaRPr lang="fa-IR" dirty="0"/>
          </a:p>
          <a:p>
            <a:r>
              <a:rPr lang="fa-IR" dirty="0" smtClean="0"/>
              <a:t>cin</a:t>
            </a:r>
            <a:r>
              <a:rPr lang="fa-IR" dirty="0"/>
              <a:t>&gt;&gt;n;</a:t>
            </a:r>
          </a:p>
          <a:p>
            <a:r>
              <a:rPr lang="fa-IR" dirty="0" smtClean="0"/>
              <a:t>cout</a:t>
            </a:r>
            <a:r>
              <a:rPr lang="fa-IR" dirty="0"/>
              <a:t>&lt;&lt; "fib(n)= "&lt;&lt; fibu(n);</a:t>
            </a:r>
          </a:p>
          <a:p>
            <a:r>
              <a:rPr lang="fa-IR" dirty="0" smtClean="0"/>
              <a:t>cout</a:t>
            </a:r>
            <a:r>
              <a:rPr lang="fa-IR" dirty="0"/>
              <a:t>&lt;&lt; "\nfibu_sum(n)= "&lt;&lt; fibu_sum(n);</a:t>
            </a:r>
          </a:p>
          <a:p>
            <a:r>
              <a:rPr lang="fa-IR" dirty="0" smtClean="0"/>
              <a:t>return </a:t>
            </a:r>
            <a:r>
              <a:rPr lang="fa-IR" dirty="0"/>
              <a:t>0;</a:t>
            </a:r>
          </a:p>
          <a:p>
            <a:r>
              <a:rPr lang="en-US" dirty="0" smtClean="0"/>
              <a:t>}</a:t>
            </a:r>
            <a:endParaRPr lang="fa-IR" dirty="0"/>
          </a:p>
          <a:p>
            <a:endParaRPr lang="fa-IR" dirty="0"/>
          </a:p>
        </p:txBody>
      </p:sp>
      <p:sp>
        <p:nvSpPr>
          <p:cNvPr id="6" name="Rectangle 5"/>
          <p:cNvSpPr/>
          <p:nvPr/>
        </p:nvSpPr>
        <p:spPr>
          <a:xfrm>
            <a:off x="5436096" y="5090994"/>
            <a:ext cx="3563888" cy="1754326"/>
          </a:xfrm>
          <a:prstGeom prst="rect">
            <a:avLst/>
          </a:prstGeom>
          <a:ln>
            <a:solidFill>
              <a:schemeClr val="accent1"/>
            </a:solidFill>
          </a:ln>
        </p:spPr>
        <p:txBody>
          <a:bodyPr wrap="square">
            <a:spAutoFit/>
          </a:bodyPr>
          <a:lstStyle/>
          <a:p>
            <a:r>
              <a:rPr lang="fa-IR" dirty="0"/>
              <a:t>int fibu_sum(int n)</a:t>
            </a:r>
          </a:p>
          <a:p>
            <a:r>
              <a:rPr lang="fa-IR" dirty="0"/>
              <a:t>{</a:t>
            </a:r>
          </a:p>
          <a:p>
            <a:r>
              <a:rPr lang="fa-IR" dirty="0" smtClean="0"/>
              <a:t>if </a:t>
            </a:r>
            <a:r>
              <a:rPr lang="fa-IR" dirty="0"/>
              <a:t>(n</a:t>
            </a:r>
            <a:r>
              <a:rPr lang="fa-IR" dirty="0" smtClean="0"/>
              <a:t>==</a:t>
            </a:r>
            <a:r>
              <a:rPr lang="en-US" dirty="0" smtClean="0"/>
              <a:t>1)</a:t>
            </a:r>
            <a:endParaRPr lang="fa-IR" dirty="0"/>
          </a:p>
          <a:p>
            <a:r>
              <a:rPr lang="fa-IR" dirty="0"/>
              <a:t>	return </a:t>
            </a:r>
            <a:r>
              <a:rPr lang="en-US" dirty="0"/>
              <a:t> </a:t>
            </a:r>
            <a:r>
              <a:rPr lang="en-US" dirty="0" smtClean="0"/>
              <a:t>1;</a:t>
            </a:r>
            <a:endParaRPr lang="fa-IR" dirty="0"/>
          </a:p>
          <a:p>
            <a:r>
              <a:rPr lang="fa-IR" dirty="0" smtClean="0"/>
              <a:t>return(fibu(n</a:t>
            </a:r>
            <a:r>
              <a:rPr lang="fa-IR" dirty="0"/>
              <a:t>)+</a:t>
            </a:r>
            <a:r>
              <a:rPr lang="fa-IR" dirty="0" smtClean="0"/>
              <a:t>fibu_sum</a:t>
            </a:r>
            <a:r>
              <a:rPr lang="en-US" dirty="0" smtClean="0"/>
              <a:t>(n-1));</a:t>
            </a:r>
            <a:endParaRPr lang="fa-IR" dirty="0"/>
          </a:p>
          <a:p>
            <a:r>
              <a:rPr lang="fa-IR" dirty="0"/>
              <a:t>}</a:t>
            </a:r>
          </a:p>
        </p:txBody>
      </p:sp>
      <p:sp>
        <p:nvSpPr>
          <p:cNvPr id="7" name="Rectangle 6"/>
          <p:cNvSpPr/>
          <p:nvPr/>
        </p:nvSpPr>
        <p:spPr>
          <a:xfrm>
            <a:off x="5423292" y="2348880"/>
            <a:ext cx="3693320" cy="2031325"/>
          </a:xfrm>
          <a:prstGeom prst="rect">
            <a:avLst/>
          </a:prstGeom>
          <a:ln>
            <a:solidFill>
              <a:schemeClr val="accent1"/>
            </a:solidFill>
          </a:ln>
        </p:spPr>
        <p:txBody>
          <a:bodyPr wrap="square">
            <a:spAutoFit/>
          </a:bodyPr>
          <a:lstStyle/>
          <a:p>
            <a:r>
              <a:rPr lang="fa-IR" dirty="0"/>
              <a:t>int fibu(int </a:t>
            </a:r>
            <a:r>
              <a:rPr lang="fa-IR" dirty="0" smtClean="0"/>
              <a:t>n</a:t>
            </a:r>
            <a:r>
              <a:rPr lang="en-US" dirty="0" smtClean="0"/>
              <a:t>)</a:t>
            </a:r>
          </a:p>
          <a:p>
            <a:r>
              <a:rPr lang="en-US" dirty="0"/>
              <a:t>{</a:t>
            </a:r>
            <a:endParaRPr lang="fa-IR" dirty="0" smtClean="0"/>
          </a:p>
          <a:p>
            <a:r>
              <a:rPr lang="fa-IR" dirty="0" smtClean="0"/>
              <a:t>if(n</a:t>
            </a:r>
            <a:r>
              <a:rPr lang="fa-IR" dirty="0"/>
              <a:t>==1||n==</a:t>
            </a:r>
            <a:r>
              <a:rPr lang="fa-IR" dirty="0" smtClean="0"/>
              <a:t>2</a:t>
            </a:r>
            <a:r>
              <a:rPr lang="en-US" dirty="0" smtClean="0"/>
              <a:t>)</a:t>
            </a:r>
            <a:endParaRPr lang="fa-IR" dirty="0"/>
          </a:p>
          <a:p>
            <a:r>
              <a:rPr lang="fa-IR" dirty="0"/>
              <a:t>	return </a:t>
            </a:r>
            <a:r>
              <a:rPr lang="en-US" dirty="0" smtClean="0"/>
              <a:t>1;</a:t>
            </a:r>
            <a:endParaRPr lang="fa-IR" dirty="0"/>
          </a:p>
          <a:p>
            <a:r>
              <a:rPr lang="fa-IR" dirty="0" smtClean="0"/>
              <a:t>else</a:t>
            </a:r>
            <a:endParaRPr lang="fa-IR" dirty="0"/>
          </a:p>
          <a:p>
            <a:r>
              <a:rPr lang="fa-IR" dirty="0"/>
              <a:t>	</a:t>
            </a:r>
            <a:r>
              <a:rPr lang="fa-IR" dirty="0" smtClean="0"/>
              <a:t>return(fibu(n-1</a:t>
            </a:r>
            <a:r>
              <a:rPr lang="en-US" dirty="0" smtClean="0"/>
              <a:t>)</a:t>
            </a:r>
            <a:r>
              <a:rPr lang="fa-IR" dirty="0" smtClean="0"/>
              <a:t>+fibu(n-2</a:t>
            </a:r>
            <a:r>
              <a:rPr lang="en-US" dirty="0" smtClean="0"/>
              <a:t>))</a:t>
            </a:r>
            <a:r>
              <a:rPr lang="fa-IR" dirty="0" smtClean="0"/>
              <a:t>;</a:t>
            </a:r>
            <a:endParaRPr lang="fa-IR" dirty="0"/>
          </a:p>
          <a:p>
            <a:r>
              <a:rPr lang="en-US" dirty="0" smtClean="0"/>
              <a:t>}</a:t>
            </a:r>
            <a:endParaRPr lang="fa-IR" dirty="0"/>
          </a:p>
        </p:txBody>
      </p:sp>
    </p:spTree>
    <p:extLst>
      <p:ext uri="{BB962C8B-B14F-4D97-AF65-F5344CB8AC3E}">
        <p14:creationId xmlns:p14="http://schemas.microsoft.com/office/powerpoint/2010/main" val="36684932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algn="r"/>
            <a:r>
              <a:rPr lang="fa-IR" dirty="0" smtClean="0"/>
              <a:t>کلاس‌هاي حافظه و حوزه متغيرها</a:t>
            </a:r>
            <a:endParaRPr lang="en-US" dirty="0" smtClean="0"/>
          </a:p>
        </p:txBody>
      </p:sp>
      <p:sp>
        <p:nvSpPr>
          <p:cNvPr id="71683" name="Rectangle 3"/>
          <p:cNvSpPr>
            <a:spLocks noGrp="1" noChangeArrowheads="1"/>
          </p:cNvSpPr>
          <p:nvPr>
            <p:ph type="body" idx="1"/>
          </p:nvPr>
        </p:nvSpPr>
        <p:spPr>
          <a:xfrm>
            <a:off x="457200" y="2132856"/>
            <a:ext cx="8229600" cy="4420344"/>
          </a:xfrm>
        </p:spPr>
        <p:txBody>
          <a:bodyPr/>
          <a:lstStyle/>
          <a:p>
            <a:pPr algn="just"/>
            <a:r>
              <a:rPr lang="fa-IR" dirty="0" smtClean="0"/>
              <a:t>کلاس حافظه، ويژگيي از متغير است که دو چيز را در مورد متغير مشخص مي‌کند:</a:t>
            </a:r>
          </a:p>
          <a:p>
            <a:pPr>
              <a:buFontTx/>
              <a:buNone/>
            </a:pPr>
            <a:r>
              <a:rPr lang="fa-IR" dirty="0" smtClean="0"/>
              <a:t>1- حوزه متغير </a:t>
            </a:r>
            <a:r>
              <a:rPr lang="fa-IR" sz="2800" dirty="0" smtClean="0"/>
              <a:t>(متغير در چه جاهايي از برنامه قابل دستيابي است.)</a:t>
            </a:r>
          </a:p>
          <a:p>
            <a:pPr>
              <a:buFontTx/>
              <a:buNone/>
            </a:pPr>
            <a:r>
              <a:rPr lang="fa-IR" dirty="0" smtClean="0"/>
              <a:t>2- طول عمر متغير </a:t>
            </a:r>
            <a:r>
              <a:rPr lang="fa-IR" sz="2800" dirty="0" smtClean="0"/>
              <a:t>(متغير کي به وجود مي‌آيد و کي از بين مي‌رود.)</a:t>
            </a:r>
          </a:p>
        </p:txBody>
      </p:sp>
    </p:spTree>
    <p:extLst>
      <p:ext uri="{BB962C8B-B14F-4D97-AF65-F5344CB8AC3E}">
        <p14:creationId xmlns:p14="http://schemas.microsoft.com/office/powerpoint/2010/main" val="12056005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lgn="r"/>
            <a:r>
              <a:rPr lang="fa-IR" sz="3600" dirty="0" smtClean="0"/>
              <a:t>کلاس حافظه در </a:t>
            </a:r>
            <a:r>
              <a:rPr lang="en-US" sz="3600" dirty="0" smtClean="0"/>
              <a:t>C++</a:t>
            </a:r>
          </a:p>
        </p:txBody>
      </p:sp>
      <p:sp>
        <p:nvSpPr>
          <p:cNvPr id="72707" name="Rectangle 3"/>
          <p:cNvSpPr>
            <a:spLocks noGrp="1" noChangeArrowheads="1"/>
          </p:cNvSpPr>
          <p:nvPr>
            <p:ph type="body" idx="1"/>
          </p:nvPr>
        </p:nvSpPr>
        <p:spPr/>
        <p:txBody>
          <a:bodyPr/>
          <a:lstStyle/>
          <a:p>
            <a:r>
              <a:rPr lang="fa-IR" smtClean="0"/>
              <a:t>چهار نوع کلاس حافظه در </a:t>
            </a:r>
            <a:r>
              <a:rPr lang="en-US" smtClean="0"/>
              <a:t>C++</a:t>
            </a:r>
            <a:r>
              <a:rPr lang="fa-IR" smtClean="0"/>
              <a:t> قابل استفاده است:</a:t>
            </a:r>
          </a:p>
          <a:p>
            <a:pPr>
              <a:buFontTx/>
              <a:buNone/>
            </a:pPr>
            <a:r>
              <a:rPr lang="fa-IR" sz="2800" smtClean="0"/>
              <a:t>1- کلاس حافظه اتوماتيک</a:t>
            </a:r>
          </a:p>
          <a:p>
            <a:pPr>
              <a:buFontTx/>
              <a:buNone/>
            </a:pPr>
            <a:r>
              <a:rPr lang="fa-IR" sz="2800" smtClean="0"/>
              <a:t>2- کلاس حافظه ثبات</a:t>
            </a:r>
          </a:p>
          <a:p>
            <a:pPr>
              <a:buFontTx/>
              <a:buNone/>
            </a:pPr>
            <a:r>
              <a:rPr lang="fa-IR" sz="2800" smtClean="0"/>
              <a:t>3- کلاس حافظه استاتيک</a:t>
            </a:r>
          </a:p>
          <a:p>
            <a:pPr>
              <a:buFontTx/>
              <a:buNone/>
            </a:pPr>
            <a:r>
              <a:rPr lang="fa-IR" sz="2800" smtClean="0"/>
              <a:t>4- کلاس حافظه خارجي</a:t>
            </a:r>
            <a:endParaRPr lang="en-US" sz="2800" smtClean="0"/>
          </a:p>
          <a:p>
            <a:pPr algn="just"/>
            <a:r>
              <a:rPr lang="fa-IR" smtClean="0"/>
              <a:t>براي تعيين کلاس حافظه براي متغيرها، به صورت زير عمل مي‌شود:</a:t>
            </a:r>
          </a:p>
          <a:p>
            <a:pPr algn="l" rtl="0">
              <a:buFontTx/>
              <a:buNone/>
            </a:pPr>
            <a:r>
              <a:rPr lang="en-US" smtClean="0"/>
              <a:t>&lt;</a:t>
            </a:r>
            <a:r>
              <a:rPr lang="fa-IR" smtClean="0"/>
              <a:t>کلاس حافظه</a:t>
            </a:r>
            <a:r>
              <a:rPr lang="en-US" smtClean="0"/>
              <a:t>&gt;    &lt;</a:t>
            </a:r>
            <a:r>
              <a:rPr lang="fa-IR" smtClean="0"/>
              <a:t>نوع متغير</a:t>
            </a:r>
            <a:r>
              <a:rPr lang="en-US" smtClean="0"/>
              <a:t>&gt;   </a:t>
            </a:r>
            <a:r>
              <a:rPr lang="fa-IR" smtClean="0"/>
              <a:t>نام متغير</a:t>
            </a:r>
            <a:r>
              <a:rPr lang="en-US" smtClean="0"/>
              <a:t>;</a:t>
            </a:r>
          </a:p>
        </p:txBody>
      </p:sp>
    </p:spTree>
    <p:extLst>
      <p:ext uri="{BB962C8B-B14F-4D97-AF65-F5344CB8AC3E}">
        <p14:creationId xmlns:p14="http://schemas.microsoft.com/office/powerpoint/2010/main" val="28089474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28802"/>
            <a:ext cx="7505934" cy="1877437"/>
          </a:xfrm>
          <a:prstGeom prst="rect">
            <a:avLst/>
          </a:prstGeom>
          <a:noFill/>
          <a:ln w="9525">
            <a:noFill/>
            <a:miter lim="800000"/>
            <a:headEnd/>
            <a:tailEnd/>
          </a:ln>
        </p:spPr>
        <p:txBody>
          <a:bodyPr wrap="square">
            <a:spAutoFit/>
          </a:bodyPr>
          <a:lstStyle/>
          <a:p>
            <a:pPr algn="just" rtl="1">
              <a:spcAft>
                <a:spcPts val="1200"/>
              </a:spcAft>
            </a:pPr>
            <a:r>
              <a:rPr lang="ar-SA" sz="2400" dirty="0" smtClean="0">
                <a:solidFill>
                  <a:srgbClr val="006600"/>
                </a:solidFill>
              </a:rPr>
              <a:t>انتظار مي‌رود پس از </a:t>
            </a:r>
            <a:r>
              <a:rPr lang="fa-IR" sz="2400" dirty="0" smtClean="0">
                <a:solidFill>
                  <a:srgbClr val="006600"/>
                </a:solidFill>
              </a:rPr>
              <a:t>پايان</a:t>
            </a:r>
            <a:r>
              <a:rPr lang="ar-SA" sz="2400" dirty="0" smtClean="0">
                <a:solidFill>
                  <a:srgbClr val="006600"/>
                </a:solidFill>
              </a:rPr>
              <a:t> اين </a:t>
            </a:r>
            <a:r>
              <a:rPr lang="fa-IR" sz="2400" dirty="0" smtClean="0">
                <a:solidFill>
                  <a:srgbClr val="006600"/>
                </a:solidFill>
              </a:rPr>
              <a:t>جلسه</a:t>
            </a:r>
            <a:r>
              <a:rPr lang="ar-SA" sz="2400" dirty="0" smtClean="0">
                <a:solidFill>
                  <a:srgbClr val="006600"/>
                </a:solidFill>
              </a:rPr>
              <a:t> بتوانيد:</a:t>
            </a:r>
            <a:endParaRPr lang="fa-IR" sz="2400" dirty="0" smtClean="0">
              <a:solidFill>
                <a:srgbClr val="006600"/>
              </a:solidFill>
            </a:endParaRPr>
          </a:p>
          <a:p>
            <a:pPr algn="just" rtl="1">
              <a:spcAft>
                <a:spcPts val="1200"/>
              </a:spcAft>
              <a:buFontTx/>
              <a:buChar char="-"/>
            </a:pPr>
            <a:r>
              <a:rPr lang="ar-SA" sz="2400" b="1" dirty="0" smtClean="0"/>
              <a:t>تفاوت ارسال به طريق «ارجاع» و ارسال به طريق «مقدار» را بيان کنيد و شکل استفاده از هر يک را بدانيد.</a:t>
            </a:r>
            <a:endParaRPr lang="fa-IR" sz="2400" b="1" dirty="0" smtClean="0"/>
          </a:p>
          <a:p>
            <a:pPr algn="just" rtl="1">
              <a:spcAft>
                <a:spcPts val="1200"/>
              </a:spcAft>
            </a:pPr>
            <a:r>
              <a:rPr lang="ar-SA" sz="2400" b="1" dirty="0" smtClean="0"/>
              <a:t>- فرق بين تابع </a:t>
            </a:r>
            <a:r>
              <a:rPr lang="en-US" sz="2400" b="1" dirty="0" smtClean="0">
                <a:latin typeface="SimHei" pitchFamily="2" charset="-122"/>
                <a:ea typeface="SimHei" pitchFamily="2" charset="-122"/>
              </a:rPr>
              <a:t>void</a:t>
            </a:r>
            <a:r>
              <a:rPr lang="ar-SA" sz="2400" b="1" dirty="0" smtClean="0"/>
              <a:t> با ساير توابع را بدانيد.</a:t>
            </a:r>
            <a:endParaRPr lang="en-US" sz="2400" b="1" dirty="0"/>
          </a:p>
        </p:txBody>
      </p:sp>
      <p:sp>
        <p:nvSpPr>
          <p:cNvPr id="9" name="Title 8"/>
          <p:cNvSpPr>
            <a:spLocks noGrp="1"/>
          </p:cNvSpPr>
          <p:nvPr>
            <p:ph type="title"/>
          </p:nvPr>
        </p:nvSpPr>
        <p:spPr>
          <a:xfrm>
            <a:off x="529937" y="571480"/>
            <a:ext cx="7086600" cy="689284"/>
          </a:xfrm>
        </p:spPr>
        <p:txBody>
          <a:bodyPr/>
          <a:lstStyle/>
          <a:p>
            <a:pPr algn="just">
              <a:lnSpc>
                <a:spcPct val="150000"/>
              </a:lnSpc>
            </a:pPr>
            <a:r>
              <a:rPr lang="fa-IR" sz="2400" dirty="0" smtClean="0"/>
              <a:t>کلیات موضوع – </a:t>
            </a:r>
            <a:r>
              <a:rPr lang="fa-IR" sz="2400" b="1" dirty="0" smtClean="0"/>
              <a:t>هدف‌هاي رفتاري</a:t>
            </a:r>
            <a:endParaRPr lang="en-US" sz="2400" b="1"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4</a:t>
            </a:fld>
            <a:endParaRPr lang="en-US" dirty="0"/>
          </a:p>
        </p:txBody>
      </p:sp>
    </p:spTree>
    <p:extLst>
      <p:ext uri="{BB962C8B-B14F-4D97-AF65-F5344CB8AC3E}">
        <p14:creationId xmlns:p14="http://schemas.microsoft.com/office/powerpoint/2010/main" val="1110340357"/>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algn="r"/>
            <a:r>
              <a:rPr lang="fa-IR" dirty="0" smtClean="0"/>
              <a:t>کلاس حافظه اتوماتيک</a:t>
            </a:r>
            <a:endParaRPr lang="en-US" dirty="0" smtClean="0"/>
          </a:p>
        </p:txBody>
      </p:sp>
      <p:sp>
        <p:nvSpPr>
          <p:cNvPr id="73731" name="Rectangle 3"/>
          <p:cNvSpPr>
            <a:spLocks noGrp="1" noChangeArrowheads="1"/>
          </p:cNvSpPr>
          <p:nvPr>
            <p:ph type="body" idx="1"/>
          </p:nvPr>
        </p:nvSpPr>
        <p:spPr/>
        <p:txBody>
          <a:bodyPr/>
          <a:lstStyle/>
          <a:p>
            <a:pPr algn="just"/>
            <a:r>
              <a:rPr lang="fa-IR" smtClean="0"/>
              <a:t>متغيرهايي که در داخل تابعي تعريف مي‌شوند (متغيرهاي محلي)، با فراخواني تابع ايجاد مي‌شوند و با خاتمه اجراي تابع از بين مي‌رود. کلاس حافظه اين متغيرها </a:t>
            </a:r>
            <a:r>
              <a:rPr lang="fa-IR" b="1" smtClean="0"/>
              <a:t>اتوماتيک</a:t>
            </a:r>
            <a:r>
              <a:rPr lang="fa-IR" smtClean="0"/>
              <a:t> است.</a:t>
            </a:r>
          </a:p>
          <a:p>
            <a:pPr algn="just"/>
            <a:endParaRPr lang="fa-IR" smtClean="0"/>
          </a:p>
          <a:p>
            <a:pPr algn="just" rtl="0"/>
            <a:r>
              <a:rPr lang="en-US" smtClean="0"/>
              <a:t>auto  float  m;</a:t>
            </a:r>
          </a:p>
        </p:txBody>
      </p:sp>
    </p:spTree>
    <p:extLst>
      <p:ext uri="{BB962C8B-B14F-4D97-AF65-F5344CB8AC3E}">
        <p14:creationId xmlns:p14="http://schemas.microsoft.com/office/powerpoint/2010/main" val="326700152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algn="r"/>
            <a:r>
              <a:rPr lang="fa-IR" dirty="0" smtClean="0"/>
              <a:t>کلاس حافظه ثبات</a:t>
            </a:r>
            <a:endParaRPr lang="en-US" dirty="0" smtClean="0"/>
          </a:p>
        </p:txBody>
      </p:sp>
      <p:sp>
        <p:nvSpPr>
          <p:cNvPr id="74755" name="Rectangle 3"/>
          <p:cNvSpPr>
            <a:spLocks noGrp="1" noChangeArrowheads="1"/>
          </p:cNvSpPr>
          <p:nvPr>
            <p:ph type="body" idx="1"/>
          </p:nvPr>
        </p:nvSpPr>
        <p:spPr/>
        <p:txBody>
          <a:bodyPr>
            <a:normAutofit fontScale="92500"/>
          </a:bodyPr>
          <a:lstStyle/>
          <a:p>
            <a:pPr algn="just"/>
            <a:r>
              <a:rPr lang="fa-IR" smtClean="0"/>
              <a:t>کلاس حافظه ثبات به کامپايلر پيشنهاد مي‌کند که متغير اتوماتيک را در ثبات پردازنده قرار دهد. بنابراين، حوزه و طول عمر متغيرهاي کلاس حافظه ثبات مثل اتوماتيک است.</a:t>
            </a:r>
          </a:p>
          <a:p>
            <a:pPr algn="just"/>
            <a:endParaRPr lang="fa-IR" smtClean="0"/>
          </a:p>
          <a:p>
            <a:pPr algn="just" rtl="0"/>
            <a:r>
              <a:rPr lang="en-US" smtClean="0"/>
              <a:t>register  int  p;</a:t>
            </a:r>
          </a:p>
          <a:p>
            <a:pPr algn="just">
              <a:buFontTx/>
              <a:buNone/>
            </a:pPr>
            <a:r>
              <a:rPr lang="fa-IR" sz="2400" smtClean="0"/>
              <a:t>  </a:t>
            </a:r>
            <a:r>
              <a:rPr lang="en-US" sz="2400" smtClean="0"/>
              <a:t>    </a:t>
            </a:r>
            <a:r>
              <a:rPr lang="fa-IR" sz="2400" smtClean="0"/>
              <a:t>- محدوديت‌هاي کلاس حافظه ثبات:</a:t>
            </a:r>
          </a:p>
          <a:p>
            <a:pPr algn="just"/>
            <a:r>
              <a:rPr lang="fa-IR" sz="2400" smtClean="0"/>
              <a:t>فقط براي متغير محلي قابل استفاده است.</a:t>
            </a:r>
          </a:p>
          <a:p>
            <a:pPr algn="just"/>
            <a:r>
              <a:rPr lang="fa-IR" sz="2400" smtClean="0"/>
              <a:t>انواع کاراکتر، صحيح و اشاره‌گر مي‌تواند با کلاس حافظه ثبات تعريف شوند.</a:t>
            </a:r>
          </a:p>
          <a:p>
            <a:pPr algn="just"/>
            <a:r>
              <a:rPr lang="fa-IR" sz="2400" smtClean="0"/>
              <a:t>تعداد اندکي از متغيرها را مي‌توان با اين کلاس تعريف نمود.</a:t>
            </a:r>
            <a:endParaRPr lang="en-US" sz="2400" smtClean="0"/>
          </a:p>
        </p:txBody>
      </p:sp>
    </p:spTree>
    <p:extLst>
      <p:ext uri="{BB962C8B-B14F-4D97-AF65-F5344CB8AC3E}">
        <p14:creationId xmlns:p14="http://schemas.microsoft.com/office/powerpoint/2010/main" val="12145189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algn="r"/>
            <a:r>
              <a:rPr lang="fa-IR" dirty="0" smtClean="0"/>
              <a:t>کلاس حافظه استاتيک</a:t>
            </a:r>
            <a:endParaRPr lang="en-US" dirty="0" smtClean="0"/>
          </a:p>
        </p:txBody>
      </p:sp>
      <p:sp>
        <p:nvSpPr>
          <p:cNvPr id="75779" name="Rectangle 3"/>
          <p:cNvSpPr>
            <a:spLocks noGrp="1" noChangeArrowheads="1"/>
          </p:cNvSpPr>
          <p:nvPr>
            <p:ph type="body" idx="1"/>
          </p:nvPr>
        </p:nvSpPr>
        <p:spPr/>
        <p:txBody>
          <a:bodyPr>
            <a:normAutofit fontScale="92500"/>
          </a:bodyPr>
          <a:lstStyle/>
          <a:p>
            <a:pPr>
              <a:lnSpc>
                <a:spcPct val="90000"/>
              </a:lnSpc>
              <a:buFontTx/>
              <a:buNone/>
            </a:pPr>
            <a:r>
              <a:rPr lang="fa-IR" sz="3600" dirty="0" smtClean="0"/>
              <a:t>1- متغير استاتيک محلي (در داخل تابع تعريف مي‌شود)</a:t>
            </a:r>
          </a:p>
          <a:p>
            <a:pPr>
              <a:lnSpc>
                <a:spcPct val="90000"/>
              </a:lnSpc>
              <a:buFontTx/>
              <a:buNone/>
            </a:pPr>
            <a:r>
              <a:rPr lang="fa-IR" sz="3600" dirty="0" smtClean="0"/>
              <a:t>2- متغير استاتيک عمومي (در خارج تابع تعريف مي‌شود)</a:t>
            </a:r>
          </a:p>
          <a:p>
            <a:pPr>
              <a:lnSpc>
                <a:spcPct val="90000"/>
              </a:lnSpc>
            </a:pPr>
            <a:r>
              <a:rPr lang="fa-IR" sz="2400" dirty="0" smtClean="0"/>
              <a:t>مقدار اوليه متغيرهاي استاتيک محلي و استاتيک عمومي صفر است.</a:t>
            </a:r>
          </a:p>
          <a:p>
            <a:pPr>
              <a:lnSpc>
                <a:spcPct val="90000"/>
              </a:lnSpc>
            </a:pPr>
            <a:endParaRPr lang="fa-IR" sz="2800" dirty="0" smtClean="0"/>
          </a:p>
          <a:p>
            <a:pPr>
              <a:lnSpc>
                <a:spcPct val="90000"/>
              </a:lnSpc>
            </a:pPr>
            <a:r>
              <a:rPr lang="fa-IR" dirty="0" smtClean="0"/>
              <a:t>ويژگي‌هاي متغيرهاي استاتيک محلي</a:t>
            </a:r>
          </a:p>
          <a:p>
            <a:pPr>
              <a:lnSpc>
                <a:spcPct val="90000"/>
              </a:lnSpc>
              <a:buFontTx/>
              <a:buNone/>
            </a:pPr>
            <a:r>
              <a:rPr lang="fa-IR" sz="2800" dirty="0" smtClean="0"/>
              <a:t>1- فقط در همان تابعي که تعريف مي‌شوند قابل استفاده‌اند.</a:t>
            </a:r>
          </a:p>
          <a:p>
            <a:pPr>
              <a:lnSpc>
                <a:spcPct val="90000"/>
              </a:lnSpc>
              <a:buFontTx/>
              <a:buNone/>
            </a:pPr>
            <a:r>
              <a:rPr lang="fa-IR" sz="2800" dirty="0" smtClean="0"/>
              <a:t>2- هنگام فراخواني تابع ايجاد مي‌شوند و هنگام خروج از تابع، آخرين مقدار خود را حفظ مي‌کنند.</a:t>
            </a:r>
          </a:p>
          <a:p>
            <a:pPr>
              <a:lnSpc>
                <a:spcPct val="90000"/>
              </a:lnSpc>
              <a:buFontTx/>
              <a:buNone/>
            </a:pPr>
            <a:r>
              <a:rPr lang="fa-IR" sz="2800" dirty="0" smtClean="0"/>
              <a:t>3- فقط يک‌بار مقدار اوليه مي‌گيرند.</a:t>
            </a:r>
            <a:endParaRPr lang="en-US" sz="2800" dirty="0" smtClean="0"/>
          </a:p>
        </p:txBody>
      </p:sp>
    </p:spTree>
    <p:extLst>
      <p:ext uri="{BB962C8B-B14F-4D97-AF65-F5344CB8AC3E}">
        <p14:creationId xmlns:p14="http://schemas.microsoft.com/office/powerpoint/2010/main" val="336500614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457200" y="152400"/>
            <a:ext cx="8229600" cy="792163"/>
          </a:xfrm>
        </p:spPr>
        <p:txBody>
          <a:bodyPr>
            <a:normAutofit fontScale="90000"/>
          </a:bodyPr>
          <a:lstStyle/>
          <a:p>
            <a:pPr algn="r"/>
            <a:r>
              <a:rPr lang="fa-IR" sz="2400" dirty="0" smtClean="0"/>
              <a:t>مثال: متغير </a:t>
            </a:r>
            <a:r>
              <a:rPr lang="en-US" sz="2400" dirty="0" err="1" smtClean="0"/>
              <a:t>i</a:t>
            </a:r>
            <a:r>
              <a:rPr lang="fa-IR" sz="2400" dirty="0" smtClean="0"/>
              <a:t> در برنامه اصلي با کلاس حافظه ثبات و در تابع </a:t>
            </a:r>
            <a:r>
              <a:rPr lang="en-US" sz="2400" dirty="0" smtClean="0"/>
              <a:t>test</a:t>
            </a:r>
            <a:r>
              <a:rPr lang="fa-IR" sz="2400" dirty="0" smtClean="0"/>
              <a:t>، متغير </a:t>
            </a:r>
            <a:r>
              <a:rPr lang="en-US" sz="2400" dirty="0" smtClean="0"/>
              <a:t> x</a:t>
            </a:r>
            <a:r>
              <a:rPr lang="fa-IR" sz="2400" dirty="0" smtClean="0"/>
              <a:t>با کلاس حافظه اتوماتيک و متغير </a:t>
            </a:r>
            <a:r>
              <a:rPr lang="en-US" sz="2400" dirty="0" smtClean="0"/>
              <a:t>y</a:t>
            </a:r>
            <a:r>
              <a:rPr lang="fa-IR" sz="2400" dirty="0" smtClean="0"/>
              <a:t> با کلاس حافظه استاتيک تعريف شده‌اند.</a:t>
            </a:r>
            <a:endParaRPr lang="en-US" sz="2400" dirty="0" smtClean="0"/>
          </a:p>
        </p:txBody>
      </p:sp>
      <p:sp>
        <p:nvSpPr>
          <p:cNvPr id="76803" name="Rectangle 3"/>
          <p:cNvSpPr>
            <a:spLocks noGrp="1" noChangeArrowheads="1"/>
          </p:cNvSpPr>
          <p:nvPr>
            <p:ph type="body" idx="1"/>
          </p:nvPr>
        </p:nvSpPr>
        <p:spPr>
          <a:xfrm>
            <a:off x="457200" y="1066800"/>
            <a:ext cx="8229600" cy="5486400"/>
          </a:xfrm>
        </p:spPr>
        <p:txBody>
          <a:bodyPr/>
          <a:lstStyle/>
          <a:p>
            <a:pPr algn="l" rtl="0">
              <a:lnSpc>
                <a:spcPct val="80000"/>
              </a:lnSpc>
              <a:buFontTx/>
              <a:buNone/>
            </a:pPr>
            <a:r>
              <a:rPr lang="en-US" sz="2800" dirty="0" smtClean="0"/>
              <a:t>#include &lt;</a:t>
            </a:r>
            <a:r>
              <a:rPr lang="en-US" sz="2800" dirty="0" err="1" smtClean="0"/>
              <a:t>iostream.h</a:t>
            </a:r>
            <a:r>
              <a:rPr lang="en-US" sz="2800" dirty="0" smtClean="0"/>
              <a:t>&gt;</a:t>
            </a:r>
          </a:p>
          <a:p>
            <a:pPr algn="l" rtl="0">
              <a:lnSpc>
                <a:spcPct val="80000"/>
              </a:lnSpc>
              <a:buFontTx/>
              <a:buNone/>
            </a:pPr>
            <a:r>
              <a:rPr lang="en-US" sz="2800" dirty="0" smtClean="0"/>
              <a:t>void test(void);</a:t>
            </a:r>
          </a:p>
          <a:p>
            <a:pPr algn="l" rtl="0">
              <a:lnSpc>
                <a:spcPct val="80000"/>
              </a:lnSpc>
              <a:buFontTx/>
              <a:buNone/>
            </a:pPr>
            <a:r>
              <a:rPr lang="en-US" sz="2800" dirty="0" err="1" smtClean="0"/>
              <a:t>int</a:t>
            </a:r>
            <a:r>
              <a:rPr lang="en-US" sz="2800" dirty="0" smtClean="0"/>
              <a:t> main()</a:t>
            </a:r>
          </a:p>
          <a:p>
            <a:pPr algn="l" rtl="0">
              <a:lnSpc>
                <a:spcPct val="80000"/>
              </a:lnSpc>
              <a:buFontTx/>
              <a:buNone/>
            </a:pPr>
            <a:r>
              <a:rPr lang="en-US" sz="2800" dirty="0" smtClean="0"/>
              <a:t>{</a:t>
            </a:r>
          </a:p>
          <a:p>
            <a:pPr algn="l" rtl="0">
              <a:lnSpc>
                <a:spcPct val="80000"/>
              </a:lnSpc>
              <a:buFontTx/>
              <a:buNone/>
            </a:pPr>
            <a:r>
              <a:rPr lang="en-US" sz="2800" dirty="0" smtClean="0"/>
              <a:t>  register </a:t>
            </a:r>
            <a:r>
              <a:rPr lang="en-US" sz="2800" dirty="0" err="1" smtClean="0"/>
              <a:t>int</a:t>
            </a:r>
            <a:r>
              <a:rPr lang="en-US" sz="2800" dirty="0" smtClean="0"/>
              <a:t> </a:t>
            </a:r>
            <a:r>
              <a:rPr lang="en-US" sz="2800" dirty="0" err="1" smtClean="0"/>
              <a:t>i</a:t>
            </a:r>
            <a:r>
              <a:rPr lang="en-US" sz="2800" dirty="0" smtClean="0"/>
              <a:t>;</a:t>
            </a:r>
          </a:p>
          <a:p>
            <a:pPr algn="l" rtl="0">
              <a:lnSpc>
                <a:spcPct val="80000"/>
              </a:lnSpc>
              <a:buFontTx/>
              <a:buNone/>
            </a:pPr>
            <a:r>
              <a:rPr lang="en-US" sz="2800" dirty="0" smtClean="0"/>
              <a:t>  for(</a:t>
            </a:r>
            <a:r>
              <a:rPr lang="en-US" sz="2800" dirty="0" err="1" smtClean="0"/>
              <a:t>i</a:t>
            </a:r>
            <a:r>
              <a:rPr lang="en-US" sz="2800" dirty="0" smtClean="0"/>
              <a:t>=0; </a:t>
            </a:r>
            <a:r>
              <a:rPr lang="en-US" sz="2800" dirty="0" err="1" smtClean="0"/>
              <a:t>i</a:t>
            </a:r>
            <a:r>
              <a:rPr lang="en-US" sz="2800" dirty="0" smtClean="0"/>
              <a:t>&lt;5 ; </a:t>
            </a:r>
            <a:r>
              <a:rPr lang="en-US" sz="2800" dirty="0" err="1" smtClean="0"/>
              <a:t>i</a:t>
            </a:r>
            <a:r>
              <a:rPr lang="en-US" sz="2800" dirty="0" smtClean="0"/>
              <a:t>++)</a:t>
            </a:r>
          </a:p>
          <a:p>
            <a:pPr algn="l" rtl="0">
              <a:lnSpc>
                <a:spcPct val="80000"/>
              </a:lnSpc>
              <a:buFontTx/>
              <a:buNone/>
            </a:pPr>
            <a:r>
              <a:rPr lang="en-US" sz="2800" dirty="0" smtClean="0"/>
              <a:t>    test();</a:t>
            </a:r>
          </a:p>
          <a:p>
            <a:pPr algn="l" rtl="0">
              <a:lnSpc>
                <a:spcPct val="80000"/>
              </a:lnSpc>
              <a:buFontTx/>
              <a:buNone/>
            </a:pPr>
            <a:r>
              <a:rPr lang="en-US" sz="2800" dirty="0" smtClean="0"/>
              <a:t>  return 0;</a:t>
            </a:r>
          </a:p>
          <a:p>
            <a:pPr algn="l" rtl="0">
              <a:lnSpc>
                <a:spcPct val="80000"/>
              </a:lnSpc>
              <a:buFontTx/>
              <a:buNone/>
            </a:pPr>
            <a:r>
              <a:rPr lang="en-US" sz="2800" dirty="0" smtClean="0"/>
              <a:t>}</a:t>
            </a:r>
          </a:p>
          <a:p>
            <a:pPr algn="l" rtl="0">
              <a:lnSpc>
                <a:spcPct val="80000"/>
              </a:lnSpc>
              <a:buFontTx/>
              <a:buNone/>
            </a:pPr>
            <a:endParaRPr lang="en-US" sz="2800" dirty="0" smtClean="0"/>
          </a:p>
        </p:txBody>
      </p:sp>
      <p:sp>
        <p:nvSpPr>
          <p:cNvPr id="113668" name="Text Box 4"/>
          <p:cNvSpPr txBox="1">
            <a:spLocks noChangeArrowheads="1"/>
          </p:cNvSpPr>
          <p:nvPr/>
        </p:nvSpPr>
        <p:spPr bwMode="auto">
          <a:xfrm>
            <a:off x="4495800" y="1600200"/>
            <a:ext cx="4419600" cy="4848225"/>
          </a:xfrm>
          <a:prstGeom prst="rect">
            <a:avLst/>
          </a:prstGeom>
          <a:noFill/>
          <a:ln w="9525">
            <a:solidFill>
              <a:schemeClr val="tx1"/>
            </a:solidFill>
            <a:miter lim="800000"/>
            <a:headEnd/>
            <a:tailEnd/>
          </a:ln>
          <a:effectLst>
            <a:prstShdw prst="shdw17" dist="17961" dir="2700000">
              <a:schemeClr val="tx1">
                <a:gamma/>
                <a:shade val="60000"/>
                <a:invGamma/>
              </a:schemeClr>
            </a:prstShdw>
          </a:effectLst>
        </p:spPr>
        <p:txBody>
          <a:bodyPr>
            <a:spAutoFit/>
          </a:bodyPr>
          <a:lstStyle/>
          <a:p>
            <a:pPr algn="l" rtl="0">
              <a:spcBef>
                <a:spcPct val="50000"/>
              </a:spcBef>
              <a:defRPr/>
            </a:pPr>
            <a:r>
              <a:rPr lang="en-US">
                <a:latin typeface="Arial" charset="0"/>
                <a:cs typeface="Arial" charset="0"/>
              </a:rPr>
              <a:t>void test(void)</a:t>
            </a:r>
          </a:p>
          <a:p>
            <a:pPr algn="l" rtl="0">
              <a:spcBef>
                <a:spcPct val="50000"/>
              </a:spcBef>
              <a:defRPr/>
            </a:pPr>
            <a:r>
              <a:rPr lang="en-US">
                <a:latin typeface="Arial" charset="0"/>
                <a:cs typeface="Arial" charset="0"/>
              </a:rPr>
              <a:t>{</a:t>
            </a:r>
          </a:p>
          <a:p>
            <a:pPr algn="l" rtl="0">
              <a:spcBef>
                <a:spcPct val="50000"/>
              </a:spcBef>
              <a:defRPr/>
            </a:pPr>
            <a:r>
              <a:rPr lang="en-US">
                <a:latin typeface="Arial" charset="0"/>
                <a:cs typeface="Arial" charset="0"/>
              </a:rPr>
              <a:t>  int x=0; //automatic variable</a:t>
            </a:r>
          </a:p>
          <a:p>
            <a:pPr algn="l" rtl="0">
              <a:spcBef>
                <a:spcPct val="50000"/>
              </a:spcBef>
              <a:defRPr/>
            </a:pPr>
            <a:r>
              <a:rPr lang="en-US">
                <a:latin typeface="Arial" charset="0"/>
                <a:cs typeface="Arial" charset="0"/>
              </a:rPr>
              <a:t>  static int y = 0;</a:t>
            </a:r>
          </a:p>
          <a:p>
            <a:pPr algn="l" rtl="0">
              <a:spcBef>
                <a:spcPct val="50000"/>
              </a:spcBef>
              <a:defRPr/>
            </a:pPr>
            <a:r>
              <a:rPr lang="en-US">
                <a:latin typeface="Arial" charset="0"/>
                <a:cs typeface="Arial" charset="0"/>
              </a:rPr>
              <a:t>  cout &lt;&lt; “\n auto x=“&lt;&lt;x;</a:t>
            </a:r>
          </a:p>
          <a:p>
            <a:pPr algn="l" rtl="0">
              <a:spcBef>
                <a:spcPct val="50000"/>
              </a:spcBef>
              <a:defRPr/>
            </a:pPr>
            <a:r>
              <a:rPr lang="en-US">
                <a:latin typeface="Arial" charset="0"/>
                <a:cs typeface="Arial" charset="0"/>
              </a:rPr>
              <a:t>  cout &lt;&lt; “, static y=“ &lt;&lt;y;</a:t>
            </a:r>
          </a:p>
          <a:p>
            <a:pPr algn="l" rtl="0">
              <a:spcBef>
                <a:spcPct val="50000"/>
              </a:spcBef>
              <a:defRPr/>
            </a:pPr>
            <a:r>
              <a:rPr lang="en-US">
                <a:latin typeface="Arial" charset="0"/>
                <a:cs typeface="Arial" charset="0"/>
              </a:rPr>
              <a:t>  x++;</a:t>
            </a:r>
          </a:p>
          <a:p>
            <a:pPr algn="l" rtl="0">
              <a:spcBef>
                <a:spcPct val="50000"/>
              </a:spcBef>
              <a:defRPr/>
            </a:pPr>
            <a:r>
              <a:rPr lang="en-US">
                <a:latin typeface="Arial" charset="0"/>
                <a:cs typeface="Arial" charset="0"/>
              </a:rPr>
              <a:t>  y++;</a:t>
            </a:r>
          </a:p>
          <a:p>
            <a:pPr algn="l" rtl="0">
              <a:spcBef>
                <a:spcPct val="50000"/>
              </a:spcBef>
              <a:defRPr/>
            </a:pPr>
            <a:r>
              <a:rPr lang="en-US">
                <a:latin typeface="Arial" charset="0"/>
                <a:cs typeface="Arial" charset="0"/>
              </a:rPr>
              <a:t>}</a:t>
            </a:r>
          </a:p>
        </p:txBody>
      </p:sp>
    </p:spTree>
    <p:extLst>
      <p:ext uri="{BB962C8B-B14F-4D97-AF65-F5344CB8AC3E}">
        <p14:creationId xmlns:p14="http://schemas.microsoft.com/office/powerpoint/2010/main" val="22166642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algn="r"/>
            <a:r>
              <a:rPr lang="fa-IR" sz="3200" smtClean="0"/>
              <a:t>خروجي</a:t>
            </a:r>
            <a:endParaRPr lang="en-US" sz="3200" smtClean="0"/>
          </a:p>
        </p:txBody>
      </p:sp>
      <p:sp>
        <p:nvSpPr>
          <p:cNvPr id="77827" name="Rectangle 3"/>
          <p:cNvSpPr>
            <a:spLocks noGrp="1" noChangeArrowheads="1"/>
          </p:cNvSpPr>
          <p:nvPr>
            <p:ph type="body" idx="1"/>
          </p:nvPr>
        </p:nvSpPr>
        <p:spPr/>
        <p:txBody>
          <a:bodyPr/>
          <a:lstStyle/>
          <a:p>
            <a:pPr algn="l" rtl="0">
              <a:buFontTx/>
              <a:buNone/>
            </a:pPr>
            <a:r>
              <a:rPr lang="en-US" smtClean="0"/>
              <a:t> auto  x = 0 , static  y = 0</a:t>
            </a:r>
          </a:p>
          <a:p>
            <a:pPr algn="l" rtl="0">
              <a:buFontTx/>
              <a:buNone/>
            </a:pPr>
            <a:r>
              <a:rPr lang="en-US" smtClean="0"/>
              <a:t> auto  x = 0 , static  y = 1</a:t>
            </a:r>
          </a:p>
          <a:p>
            <a:pPr algn="l" rtl="0">
              <a:buFontTx/>
              <a:buNone/>
            </a:pPr>
            <a:r>
              <a:rPr lang="en-US" smtClean="0"/>
              <a:t> auto  x = 0 , static  y = 2</a:t>
            </a:r>
          </a:p>
          <a:p>
            <a:pPr algn="l" rtl="0">
              <a:buFontTx/>
              <a:buNone/>
            </a:pPr>
            <a:r>
              <a:rPr lang="en-US" smtClean="0"/>
              <a:t> auto  x = 0 , static  y = 3</a:t>
            </a:r>
          </a:p>
          <a:p>
            <a:pPr algn="l" rtl="0">
              <a:buFontTx/>
              <a:buNone/>
            </a:pPr>
            <a:r>
              <a:rPr lang="en-US" smtClean="0"/>
              <a:t> auto  x = 0 , static  y = 4</a:t>
            </a:r>
          </a:p>
          <a:p>
            <a:pPr algn="l" rtl="0">
              <a:buFontTx/>
              <a:buNone/>
            </a:pPr>
            <a:endParaRPr lang="en-US" smtClean="0"/>
          </a:p>
        </p:txBody>
      </p:sp>
    </p:spTree>
    <p:extLst>
      <p:ext uri="{BB962C8B-B14F-4D97-AF65-F5344CB8AC3E}">
        <p14:creationId xmlns:p14="http://schemas.microsoft.com/office/powerpoint/2010/main" val="15069476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457200" y="274638"/>
            <a:ext cx="7239000" cy="715962"/>
          </a:xfrm>
        </p:spPr>
        <p:txBody>
          <a:bodyPr/>
          <a:lstStyle/>
          <a:p>
            <a:pPr algn="r"/>
            <a:r>
              <a:rPr lang="fa-IR" sz="3600" dirty="0" smtClean="0"/>
              <a:t>متغيرهاي استاتيک عمومي</a:t>
            </a:r>
            <a:endParaRPr lang="en-US" sz="3600" dirty="0" smtClean="0"/>
          </a:p>
        </p:txBody>
      </p:sp>
      <p:sp>
        <p:nvSpPr>
          <p:cNvPr id="78851" name="Rectangle 3"/>
          <p:cNvSpPr>
            <a:spLocks noGrp="1" noChangeArrowheads="1"/>
          </p:cNvSpPr>
          <p:nvPr>
            <p:ph type="body" idx="1"/>
          </p:nvPr>
        </p:nvSpPr>
        <p:spPr>
          <a:xfrm>
            <a:off x="457200" y="1066800"/>
            <a:ext cx="7239000" cy="5486400"/>
          </a:xfrm>
        </p:spPr>
        <p:txBody>
          <a:bodyPr/>
          <a:lstStyle/>
          <a:p>
            <a:pPr algn="just"/>
            <a:r>
              <a:rPr lang="fa-IR" dirty="0" smtClean="0"/>
              <a:t>در خارج از توابع تعريف مي‌شوند. اين متغيرها در توابعي که بعد از آنها تعريف مي‌شوند قابل استفاده‌اند.</a:t>
            </a:r>
          </a:p>
          <a:p>
            <a:pPr algn="l" rtl="0">
              <a:buNone/>
            </a:pPr>
            <a:r>
              <a:rPr lang="en-US" sz="2000" dirty="0"/>
              <a:t>#include   </a:t>
            </a:r>
            <a:r>
              <a:rPr lang="en-US" sz="2000" dirty="0" smtClean="0"/>
              <a:t>&lt;</a:t>
            </a:r>
            <a:r>
              <a:rPr lang="en-US" sz="2000" dirty="0" err="1" smtClean="0"/>
              <a:t>iostream</a:t>
            </a:r>
            <a:r>
              <a:rPr lang="en-US" sz="2000" dirty="0" smtClean="0"/>
              <a:t>&gt;</a:t>
            </a:r>
            <a:endParaRPr lang="en-US" sz="2000" dirty="0"/>
          </a:p>
          <a:p>
            <a:pPr algn="l" rtl="0">
              <a:buFontTx/>
              <a:buNone/>
            </a:pPr>
            <a:r>
              <a:rPr lang="en-US" sz="2000" dirty="0" smtClean="0"/>
              <a:t>void  f1(void);</a:t>
            </a:r>
          </a:p>
          <a:p>
            <a:pPr algn="l" rtl="0">
              <a:buFontTx/>
              <a:buNone/>
            </a:pPr>
            <a:r>
              <a:rPr lang="en-US" sz="2000" dirty="0" smtClean="0"/>
              <a:t>void  f2(void);</a:t>
            </a:r>
          </a:p>
          <a:p>
            <a:pPr algn="l" rtl="0">
              <a:buFontTx/>
              <a:buNone/>
            </a:pPr>
            <a:r>
              <a:rPr lang="en-US" sz="2000" dirty="0" err="1" smtClean="0"/>
              <a:t>int</a:t>
            </a:r>
            <a:r>
              <a:rPr lang="en-US" sz="2000" dirty="0" smtClean="0"/>
              <a:t>  main ()  {</a:t>
            </a:r>
          </a:p>
          <a:p>
            <a:pPr algn="l" rtl="0">
              <a:buFontTx/>
              <a:buNone/>
            </a:pPr>
            <a:r>
              <a:rPr lang="en-US" sz="2000" dirty="0" smtClean="0"/>
              <a:t>  …</a:t>
            </a:r>
          </a:p>
          <a:p>
            <a:pPr algn="l" rtl="0">
              <a:buFontTx/>
              <a:buNone/>
            </a:pPr>
            <a:r>
              <a:rPr lang="en-US" sz="2000" dirty="0" smtClean="0"/>
              <a:t>  f1();</a:t>
            </a:r>
          </a:p>
          <a:p>
            <a:pPr algn="l" rtl="0">
              <a:buFontTx/>
              <a:buNone/>
            </a:pPr>
            <a:r>
              <a:rPr lang="en-US" sz="2000" dirty="0" smtClean="0"/>
              <a:t>  …</a:t>
            </a:r>
          </a:p>
          <a:p>
            <a:pPr algn="l" rtl="0">
              <a:buFontTx/>
              <a:buNone/>
            </a:pPr>
            <a:r>
              <a:rPr lang="en-US" sz="2000" dirty="0" smtClean="0"/>
              <a:t>  f2();</a:t>
            </a:r>
          </a:p>
          <a:p>
            <a:pPr algn="l" rtl="0">
              <a:buFontTx/>
              <a:buNone/>
            </a:pPr>
            <a:r>
              <a:rPr lang="en-US" sz="2000" dirty="0" smtClean="0"/>
              <a:t>  …</a:t>
            </a:r>
          </a:p>
          <a:p>
            <a:pPr algn="l" rtl="0">
              <a:buFontTx/>
              <a:buNone/>
            </a:pPr>
            <a:r>
              <a:rPr lang="en-US" sz="2000" dirty="0" smtClean="0"/>
              <a:t>  return 0;</a:t>
            </a:r>
          </a:p>
          <a:p>
            <a:pPr algn="l" rtl="0">
              <a:buFontTx/>
              <a:buNone/>
            </a:pPr>
            <a:r>
              <a:rPr lang="en-US" sz="2000" dirty="0" smtClean="0"/>
              <a:t>}</a:t>
            </a:r>
          </a:p>
        </p:txBody>
      </p:sp>
      <p:sp>
        <p:nvSpPr>
          <p:cNvPr id="115716" name="Text Box 4"/>
          <p:cNvSpPr txBox="1">
            <a:spLocks noChangeArrowheads="1"/>
          </p:cNvSpPr>
          <p:nvPr/>
        </p:nvSpPr>
        <p:spPr bwMode="auto">
          <a:xfrm>
            <a:off x="4648200" y="2438400"/>
            <a:ext cx="3048000" cy="4124325"/>
          </a:xfrm>
          <a:prstGeom prst="rect">
            <a:avLst/>
          </a:prstGeom>
          <a:noFill/>
          <a:ln w="9525">
            <a:solidFill>
              <a:schemeClr val="tx1"/>
            </a:solidFill>
            <a:miter lim="800000"/>
            <a:headEnd/>
            <a:tailEnd/>
          </a:ln>
          <a:effectLst>
            <a:prstShdw prst="shdw17" dist="17961" dir="2700000">
              <a:schemeClr val="tx1">
                <a:gamma/>
                <a:shade val="60000"/>
                <a:invGamma/>
              </a:schemeClr>
            </a:prstShdw>
          </a:effectLst>
        </p:spPr>
        <p:txBody>
          <a:bodyPr>
            <a:spAutoFit/>
          </a:bodyPr>
          <a:lstStyle/>
          <a:p>
            <a:pPr algn="l" rtl="0">
              <a:spcBef>
                <a:spcPct val="50000"/>
              </a:spcBef>
              <a:defRPr/>
            </a:pPr>
            <a:r>
              <a:rPr lang="en-US">
                <a:latin typeface="Arial" charset="0"/>
                <a:cs typeface="Arial" charset="0"/>
              </a:rPr>
              <a:t>static int x , y;</a:t>
            </a:r>
          </a:p>
          <a:p>
            <a:pPr algn="l" rtl="0">
              <a:spcBef>
                <a:spcPct val="50000"/>
              </a:spcBef>
              <a:defRPr/>
            </a:pPr>
            <a:r>
              <a:rPr lang="en-US" sz="2000">
                <a:latin typeface="Arial" charset="0"/>
                <a:cs typeface="Arial" charset="0"/>
              </a:rPr>
              <a:t>void  f1(void)</a:t>
            </a:r>
          </a:p>
          <a:p>
            <a:pPr algn="l" rtl="0">
              <a:spcBef>
                <a:spcPct val="50000"/>
              </a:spcBef>
              <a:defRPr/>
            </a:pPr>
            <a:r>
              <a:rPr lang="en-US" sz="2000">
                <a:latin typeface="Arial" charset="0"/>
                <a:cs typeface="Arial" charset="0"/>
              </a:rPr>
              <a:t>{</a:t>
            </a:r>
          </a:p>
          <a:p>
            <a:pPr algn="l" rtl="0">
              <a:spcBef>
                <a:spcPct val="50000"/>
              </a:spcBef>
              <a:defRPr/>
            </a:pPr>
            <a:r>
              <a:rPr lang="en-US" sz="2000">
                <a:latin typeface="Arial" charset="0"/>
                <a:cs typeface="Arial" charset="0"/>
              </a:rPr>
              <a:t>  …</a:t>
            </a:r>
          </a:p>
          <a:p>
            <a:pPr algn="l" rtl="0">
              <a:spcBef>
                <a:spcPct val="50000"/>
              </a:spcBef>
              <a:defRPr/>
            </a:pPr>
            <a:r>
              <a:rPr lang="en-US" sz="2000">
                <a:latin typeface="Arial" charset="0"/>
                <a:cs typeface="Arial" charset="0"/>
              </a:rPr>
              <a:t>}</a:t>
            </a:r>
          </a:p>
          <a:p>
            <a:pPr algn="l" rtl="0">
              <a:spcBef>
                <a:spcPct val="50000"/>
              </a:spcBef>
              <a:defRPr/>
            </a:pPr>
            <a:r>
              <a:rPr lang="en-US" sz="2000">
                <a:latin typeface="Arial" charset="0"/>
                <a:cs typeface="Arial" charset="0"/>
              </a:rPr>
              <a:t>void  f2(void)</a:t>
            </a:r>
          </a:p>
          <a:p>
            <a:pPr algn="l" rtl="0">
              <a:spcBef>
                <a:spcPct val="50000"/>
              </a:spcBef>
              <a:defRPr/>
            </a:pPr>
            <a:r>
              <a:rPr lang="en-US" sz="2000">
                <a:latin typeface="Arial" charset="0"/>
                <a:cs typeface="Arial" charset="0"/>
              </a:rPr>
              <a:t>{</a:t>
            </a:r>
          </a:p>
          <a:p>
            <a:pPr algn="l" rtl="0">
              <a:spcBef>
                <a:spcPct val="50000"/>
              </a:spcBef>
              <a:defRPr/>
            </a:pPr>
            <a:r>
              <a:rPr lang="en-US" sz="2000">
                <a:latin typeface="Arial" charset="0"/>
                <a:cs typeface="Arial" charset="0"/>
              </a:rPr>
              <a:t>  …</a:t>
            </a:r>
          </a:p>
          <a:p>
            <a:pPr algn="l" rtl="0">
              <a:spcBef>
                <a:spcPct val="50000"/>
              </a:spcBef>
              <a:defRPr/>
            </a:pPr>
            <a:r>
              <a:rPr lang="en-US" sz="2000">
                <a:latin typeface="Arial" charset="0"/>
                <a:cs typeface="Arial" charset="0"/>
              </a:rPr>
              <a:t>}</a:t>
            </a:r>
          </a:p>
        </p:txBody>
      </p:sp>
    </p:spTree>
    <p:extLst>
      <p:ext uri="{BB962C8B-B14F-4D97-AF65-F5344CB8AC3E}">
        <p14:creationId xmlns:p14="http://schemas.microsoft.com/office/powerpoint/2010/main" val="225699505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algn="r"/>
            <a:r>
              <a:rPr lang="fa-IR" sz="4000" dirty="0" smtClean="0"/>
              <a:t>کلاس حافظه خارجي</a:t>
            </a:r>
            <a:endParaRPr lang="en-US" sz="4000" dirty="0" smtClean="0"/>
          </a:p>
        </p:txBody>
      </p:sp>
      <p:sp>
        <p:nvSpPr>
          <p:cNvPr id="79875" name="Rectangle 3"/>
          <p:cNvSpPr>
            <a:spLocks noGrp="1" noChangeArrowheads="1"/>
          </p:cNvSpPr>
          <p:nvPr>
            <p:ph type="body" idx="1"/>
          </p:nvPr>
        </p:nvSpPr>
        <p:spPr/>
        <p:txBody>
          <a:bodyPr/>
          <a:lstStyle/>
          <a:p>
            <a:r>
              <a:rPr lang="fa-IR" smtClean="0"/>
              <a:t>متغيرهايي که در خارج از توابع تعريف مي‌شوند داراي کلاس حافظه خارجي‌اند.</a:t>
            </a:r>
          </a:p>
          <a:p>
            <a:pPr>
              <a:buFontTx/>
              <a:buNone/>
            </a:pPr>
            <a:r>
              <a:rPr lang="fa-IR" sz="2800" smtClean="0"/>
              <a:t>1- با شروع برنامه ايجاد مي‌شوند و تا پايان اجراي برنامه حضور دارند.</a:t>
            </a:r>
          </a:p>
          <a:p>
            <a:pPr>
              <a:buFontTx/>
              <a:buNone/>
            </a:pPr>
            <a:r>
              <a:rPr lang="fa-IR" sz="2800" smtClean="0"/>
              <a:t>2- در سرتاسر برنامه قابل استفاده‌اند.</a:t>
            </a:r>
            <a:endParaRPr lang="en-US" sz="2800" smtClean="0"/>
          </a:p>
        </p:txBody>
      </p:sp>
    </p:spTree>
    <p:extLst>
      <p:ext uri="{BB962C8B-B14F-4D97-AF65-F5344CB8AC3E}">
        <p14:creationId xmlns:p14="http://schemas.microsoft.com/office/powerpoint/2010/main" val="284299136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تفاوت متغیرهای استاتیک عمومی و متغیرهای عمومی</a:t>
            </a:r>
            <a:endParaRPr lang="fa-IR" dirty="0"/>
          </a:p>
        </p:txBody>
      </p:sp>
      <p:sp>
        <p:nvSpPr>
          <p:cNvPr id="3" name="Content Placeholder 2"/>
          <p:cNvSpPr>
            <a:spLocks noGrp="1"/>
          </p:cNvSpPr>
          <p:nvPr>
            <p:ph idx="1"/>
          </p:nvPr>
        </p:nvSpPr>
        <p:spPr/>
        <p:txBody>
          <a:bodyPr>
            <a:normAutofit/>
          </a:bodyPr>
          <a:lstStyle/>
          <a:p>
            <a:r>
              <a:rPr lang="fa-IR" sz="2800" dirty="0" smtClean="0"/>
              <a:t>اگر کل برنامه </a:t>
            </a:r>
            <a:r>
              <a:rPr lang="en-US" sz="2800" dirty="0" smtClean="0"/>
              <a:t>C++</a:t>
            </a:r>
            <a:r>
              <a:rPr lang="fa-IR" sz="2800" dirty="0" smtClean="0"/>
              <a:t> در یک فایل باشد، هیچ تفاوتی ندارند.</a:t>
            </a:r>
          </a:p>
          <a:p>
            <a:endParaRPr lang="fa-IR" sz="2800" dirty="0"/>
          </a:p>
          <a:p>
            <a:r>
              <a:rPr lang="fa-IR" sz="2800" dirty="0" smtClean="0"/>
              <a:t>هنگامی که بخش های مختلف یک برنامه در چند فایل مختلف هستند، </a:t>
            </a:r>
            <a:r>
              <a:rPr lang="fa-IR" sz="2800" dirty="0" smtClean="0">
                <a:solidFill>
                  <a:srgbClr val="002060"/>
                </a:solidFill>
              </a:rPr>
              <a:t>متغیرهای استاتیک عمومی فقط در یک فایل </a:t>
            </a:r>
            <a:r>
              <a:rPr lang="fa-IR" sz="2800" dirty="0" smtClean="0"/>
              <a:t>ولی </a:t>
            </a:r>
            <a:r>
              <a:rPr lang="fa-IR" sz="2800" dirty="0" smtClean="0">
                <a:solidFill>
                  <a:srgbClr val="002060"/>
                </a:solidFill>
              </a:rPr>
              <a:t>متغیرهای عمومی در تمام فایل ها</a:t>
            </a:r>
            <a:r>
              <a:rPr lang="fa-IR" sz="2800" dirty="0" smtClean="0"/>
              <a:t> قابل دستیابی هستند.</a:t>
            </a:r>
          </a:p>
          <a:p>
            <a:endParaRPr lang="fa-IR" sz="2800" dirty="0" smtClean="0"/>
          </a:p>
          <a:p>
            <a:r>
              <a:rPr lang="fa-IR" sz="2800" dirty="0" smtClean="0"/>
              <a:t>برای دستیابی به متغیرهای عمومی در سایر فایل ها، باید آنها را با دستور </a:t>
            </a:r>
            <a:r>
              <a:rPr lang="en-US" sz="2800" dirty="0" smtClean="0">
                <a:solidFill>
                  <a:srgbClr val="FF0000"/>
                </a:solidFill>
              </a:rPr>
              <a:t>extern</a:t>
            </a:r>
            <a:r>
              <a:rPr lang="fa-IR" sz="2800" dirty="0" smtClean="0">
                <a:solidFill>
                  <a:srgbClr val="FF0000"/>
                </a:solidFill>
              </a:rPr>
              <a:t> </a:t>
            </a:r>
            <a:r>
              <a:rPr lang="fa-IR" sz="2800" dirty="0" smtClean="0"/>
              <a:t>به کامپایلر اعلام کرد.</a:t>
            </a:r>
            <a:endParaRPr lang="fa-IR" sz="2800" dirty="0"/>
          </a:p>
        </p:txBody>
      </p:sp>
      <p:sp>
        <p:nvSpPr>
          <p:cNvPr id="4" name="Footer Placeholder 3"/>
          <p:cNvSpPr>
            <a:spLocks noGrp="1"/>
          </p:cNvSpPr>
          <p:nvPr>
            <p:ph type="ftr" sz="quarter" idx="11"/>
          </p:nvPr>
        </p:nvSpPr>
        <p:spPr/>
        <p:txBody>
          <a:bodyPr/>
          <a:lstStyle/>
          <a:p>
            <a:r>
              <a:rPr lang="fa-IR" smtClean="0"/>
              <a:t>توابع - فرهادي</a:t>
            </a:r>
            <a:endParaRPr lang="en-US"/>
          </a:p>
        </p:txBody>
      </p:sp>
      <p:sp>
        <p:nvSpPr>
          <p:cNvPr id="5" name="Slide Number Placeholder 4"/>
          <p:cNvSpPr>
            <a:spLocks noGrp="1"/>
          </p:cNvSpPr>
          <p:nvPr>
            <p:ph type="sldNum" sz="quarter" idx="12"/>
          </p:nvPr>
        </p:nvSpPr>
        <p:spPr/>
        <p:txBody>
          <a:bodyPr/>
          <a:lstStyle/>
          <a:p>
            <a:fld id="{7F8B5327-662B-486C-A55F-C826F1128C71}" type="slidenum">
              <a:rPr lang="en-US" smtClean="0"/>
              <a:pPr/>
              <a:t>47</a:t>
            </a:fld>
            <a:endParaRPr lang="en-US" dirty="0"/>
          </a:p>
        </p:txBody>
      </p:sp>
    </p:spTree>
    <p:extLst>
      <p:ext uri="{BB962C8B-B14F-4D97-AF65-F5344CB8AC3E}">
        <p14:creationId xmlns:p14="http://schemas.microsoft.com/office/powerpoint/2010/main" val="580226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مثال: متغیرهای عمومی و استاتیک عمومی</a:t>
            </a:r>
            <a:endParaRPr lang="fa-IR" dirty="0"/>
          </a:p>
        </p:txBody>
      </p:sp>
      <p:sp>
        <p:nvSpPr>
          <p:cNvPr id="3" name="Content Placeholder 2"/>
          <p:cNvSpPr>
            <a:spLocks noGrp="1"/>
          </p:cNvSpPr>
          <p:nvPr>
            <p:ph idx="1"/>
          </p:nvPr>
        </p:nvSpPr>
        <p:spPr>
          <a:xfrm>
            <a:off x="529937" y="1874837"/>
            <a:ext cx="3572644" cy="4449763"/>
          </a:xfrm>
          <a:ln>
            <a:solidFill>
              <a:schemeClr val="accent1"/>
            </a:solidFill>
          </a:ln>
        </p:spPr>
        <p:txBody>
          <a:bodyPr>
            <a:normAutofit fontScale="77500" lnSpcReduction="20000"/>
          </a:bodyPr>
          <a:lstStyle/>
          <a:p>
            <a:pPr marL="0" indent="0" algn="ctr">
              <a:buNone/>
            </a:pPr>
            <a:r>
              <a:rPr lang="fa-IR" dirty="0" smtClean="0"/>
              <a:t>فایل </a:t>
            </a:r>
            <a:r>
              <a:rPr lang="en-US" dirty="0" smtClean="0"/>
              <a:t>t1.cpp</a:t>
            </a:r>
          </a:p>
          <a:p>
            <a:pPr marL="0" indent="0" algn="l" rtl="0">
              <a:buNone/>
            </a:pPr>
            <a:r>
              <a:rPr lang="en-US" dirty="0" smtClean="0"/>
              <a:t>#include &lt;t2.cpp&gt;</a:t>
            </a:r>
          </a:p>
          <a:p>
            <a:pPr marL="0" indent="0" algn="l" rtl="0">
              <a:buNone/>
            </a:pPr>
            <a:r>
              <a:rPr lang="en-US" dirty="0" smtClean="0"/>
              <a:t>static </a:t>
            </a:r>
            <a:r>
              <a:rPr lang="en-US" dirty="0" err="1" smtClean="0"/>
              <a:t>int</a:t>
            </a:r>
            <a:r>
              <a:rPr lang="en-US" dirty="0" smtClean="0"/>
              <a:t> </a:t>
            </a:r>
            <a:r>
              <a:rPr lang="en-US" dirty="0" err="1" smtClean="0"/>
              <a:t>x,y</a:t>
            </a:r>
            <a:r>
              <a:rPr lang="en-US" dirty="0" smtClean="0"/>
              <a:t>;</a:t>
            </a:r>
          </a:p>
          <a:p>
            <a:pPr marL="0" indent="0" algn="l" rtl="0">
              <a:buNone/>
            </a:pPr>
            <a:r>
              <a:rPr lang="en-US" dirty="0" err="1" smtClean="0"/>
              <a:t>int</a:t>
            </a:r>
            <a:r>
              <a:rPr lang="en-US" dirty="0" smtClean="0"/>
              <a:t> </a:t>
            </a:r>
            <a:r>
              <a:rPr lang="en-US" dirty="0" err="1" smtClean="0"/>
              <a:t>m,n</a:t>
            </a:r>
            <a:r>
              <a:rPr lang="en-US" dirty="0" smtClean="0"/>
              <a:t>;</a:t>
            </a:r>
          </a:p>
          <a:p>
            <a:pPr marL="0" indent="0" algn="l" rtl="0">
              <a:buNone/>
            </a:pPr>
            <a:r>
              <a:rPr lang="en-US" dirty="0" err="1" smtClean="0"/>
              <a:t>int</a:t>
            </a:r>
            <a:r>
              <a:rPr lang="en-US" dirty="0" smtClean="0"/>
              <a:t> main()</a:t>
            </a:r>
          </a:p>
          <a:p>
            <a:pPr marL="0" indent="0" algn="l" rtl="0">
              <a:buNone/>
            </a:pPr>
            <a:r>
              <a:rPr lang="en-US" dirty="0"/>
              <a:t> </a:t>
            </a:r>
            <a:r>
              <a:rPr lang="en-US" dirty="0" smtClean="0"/>
              <a:t> {</a:t>
            </a:r>
          </a:p>
          <a:p>
            <a:pPr marL="457200" lvl="1" indent="0" algn="l" rtl="0">
              <a:buNone/>
            </a:pPr>
            <a:r>
              <a:rPr lang="en-US" dirty="0" smtClean="0"/>
              <a:t>.</a:t>
            </a:r>
          </a:p>
          <a:p>
            <a:pPr marL="457200" lvl="1" indent="0" algn="l" rtl="0">
              <a:buNone/>
            </a:pPr>
            <a:r>
              <a:rPr lang="en-US" dirty="0" smtClean="0"/>
              <a:t>m=6;</a:t>
            </a:r>
          </a:p>
          <a:p>
            <a:pPr marL="457200" lvl="1" indent="0" algn="l" rtl="0">
              <a:buNone/>
            </a:pPr>
            <a:r>
              <a:rPr lang="en-US" dirty="0" smtClean="0"/>
              <a:t>x=5;</a:t>
            </a:r>
          </a:p>
          <a:p>
            <a:pPr marL="457200" lvl="1" indent="0" algn="l" rtl="0">
              <a:buNone/>
            </a:pPr>
            <a:r>
              <a:rPr lang="en-US" dirty="0" smtClean="0"/>
              <a:t>n=10;</a:t>
            </a:r>
          </a:p>
          <a:p>
            <a:pPr marL="457200" lvl="1" indent="0" algn="l" rtl="0">
              <a:buNone/>
            </a:pPr>
            <a:endParaRPr lang="en-US" dirty="0" smtClean="0"/>
          </a:p>
          <a:p>
            <a:pPr marL="457200" lvl="1" indent="0" algn="l" rtl="0">
              <a:buNone/>
            </a:pPr>
            <a:r>
              <a:rPr lang="en-US" dirty="0"/>
              <a:t>}</a:t>
            </a:r>
            <a:endParaRPr lang="fa-IR" dirty="0"/>
          </a:p>
        </p:txBody>
      </p:sp>
      <p:sp>
        <p:nvSpPr>
          <p:cNvPr id="4" name="Footer Placeholder 3"/>
          <p:cNvSpPr>
            <a:spLocks noGrp="1"/>
          </p:cNvSpPr>
          <p:nvPr>
            <p:ph type="ftr" sz="quarter" idx="11"/>
          </p:nvPr>
        </p:nvSpPr>
        <p:spPr/>
        <p:txBody>
          <a:bodyPr/>
          <a:lstStyle/>
          <a:p>
            <a:r>
              <a:rPr lang="fa-IR" smtClean="0"/>
              <a:t>توابع - فرهادي</a:t>
            </a:r>
            <a:endParaRPr lang="en-US"/>
          </a:p>
        </p:txBody>
      </p:sp>
      <p:sp>
        <p:nvSpPr>
          <p:cNvPr id="5" name="Slide Number Placeholder 4"/>
          <p:cNvSpPr>
            <a:spLocks noGrp="1"/>
          </p:cNvSpPr>
          <p:nvPr>
            <p:ph type="sldNum" sz="quarter" idx="12"/>
          </p:nvPr>
        </p:nvSpPr>
        <p:spPr/>
        <p:txBody>
          <a:bodyPr/>
          <a:lstStyle/>
          <a:p>
            <a:fld id="{7F8B5327-662B-486C-A55F-C826F1128C71}" type="slidenum">
              <a:rPr lang="en-US" smtClean="0"/>
              <a:pPr/>
              <a:t>48</a:t>
            </a:fld>
            <a:endParaRPr lang="en-US" dirty="0"/>
          </a:p>
        </p:txBody>
      </p:sp>
      <p:sp>
        <p:nvSpPr>
          <p:cNvPr id="6" name="Content Placeholder 2"/>
          <p:cNvSpPr txBox="1">
            <a:spLocks/>
          </p:cNvSpPr>
          <p:nvPr/>
        </p:nvSpPr>
        <p:spPr>
          <a:xfrm>
            <a:off x="4283968" y="1874836"/>
            <a:ext cx="3572644" cy="4449763"/>
          </a:xfrm>
          <a:prstGeom prst="rect">
            <a:avLst/>
          </a:prstGeom>
          <a:ln>
            <a:solidFill>
              <a:schemeClr val="accent1"/>
            </a:solidFill>
          </a:ln>
        </p:spPr>
        <p:txBody>
          <a:bodyPr vert="horz" lIns="91440" tIns="45720" rIns="91440" bIns="45720" rtlCol="0">
            <a:normAutofit fontScale="92500" lnSpcReduction="10000"/>
          </a:bodyPr>
          <a:lst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B Nazanin" pitchFamily="2" charset="-78"/>
              </a:defRPr>
            </a:lvl1pPr>
            <a:lvl2pPr marL="742950" indent="-285750" algn="r" defTabSz="914400" rtl="1" eaLnBrk="1" latinLnBrk="0" hangingPunct="1">
              <a:spcBef>
                <a:spcPct val="20000"/>
              </a:spcBef>
              <a:buFont typeface="Arial" pitchFamily="34" charset="0"/>
              <a:buChar char="–"/>
              <a:defRPr sz="2800" kern="1200" baseline="0">
                <a:solidFill>
                  <a:schemeClr val="tx1"/>
                </a:solidFill>
                <a:latin typeface="+mn-lt"/>
                <a:ea typeface="+mn-ea"/>
                <a:cs typeface="B Nazanin" pitchFamily="2" charset="-78"/>
              </a:defRPr>
            </a:lvl2pPr>
            <a:lvl3pPr marL="1143000" indent="-228600" algn="r" defTabSz="914400" rtl="1" eaLnBrk="1" latinLnBrk="0" hangingPunct="1">
              <a:spcBef>
                <a:spcPct val="20000"/>
              </a:spcBef>
              <a:buFont typeface="Arial" pitchFamily="34" charset="0"/>
              <a:buChar char="•"/>
              <a:defRPr sz="2400" kern="1200" baseline="0">
                <a:solidFill>
                  <a:schemeClr val="tx1"/>
                </a:solidFill>
                <a:latin typeface="+mn-lt"/>
                <a:ea typeface="+mn-ea"/>
                <a:cs typeface="B Nazanin" pitchFamily="2" charset="-78"/>
              </a:defRPr>
            </a:lvl3pPr>
            <a:lvl4pPr marL="1600200" indent="-228600" algn="r" defTabSz="914400" rtl="1" eaLnBrk="1" latinLnBrk="0" hangingPunct="1">
              <a:spcBef>
                <a:spcPct val="20000"/>
              </a:spcBef>
              <a:buFont typeface="Arial" pitchFamily="34" charset="0"/>
              <a:buChar char="–"/>
              <a:defRPr sz="2000" kern="1200" baseline="0">
                <a:solidFill>
                  <a:schemeClr val="tx1"/>
                </a:solidFill>
                <a:latin typeface="+mn-lt"/>
                <a:ea typeface="+mn-ea"/>
                <a:cs typeface="B Nazanin" pitchFamily="2" charset="-78"/>
              </a:defRPr>
            </a:lvl4pPr>
            <a:lvl5pPr marL="2057400" indent="-228600" algn="r" defTabSz="914400" rtl="1" eaLnBrk="1" latinLnBrk="0" hangingPunct="1">
              <a:spcBef>
                <a:spcPct val="20000"/>
              </a:spcBef>
              <a:buFont typeface="Arial" pitchFamily="34" charset="0"/>
              <a:buChar char="»"/>
              <a:defRPr sz="2000" kern="1200" baseline="0">
                <a:solidFill>
                  <a:schemeClr val="tx1"/>
                </a:solidFill>
                <a:latin typeface="+mn-lt"/>
                <a:ea typeface="+mn-ea"/>
                <a:cs typeface="B Nazanin" pitchFamily="2" charset="-7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fa-IR" dirty="0" smtClean="0"/>
              <a:t>فایل </a:t>
            </a:r>
            <a:r>
              <a:rPr lang="en-US" dirty="0" smtClean="0"/>
              <a:t>t2.cpp</a:t>
            </a:r>
          </a:p>
          <a:p>
            <a:pPr marL="0" indent="0" algn="l" rtl="0">
              <a:buFont typeface="Arial" pitchFamily="34" charset="0"/>
              <a:buNone/>
            </a:pPr>
            <a:r>
              <a:rPr lang="en-US" dirty="0" smtClean="0"/>
              <a:t>extern </a:t>
            </a:r>
            <a:r>
              <a:rPr lang="en-US" dirty="0" err="1" smtClean="0"/>
              <a:t>int</a:t>
            </a:r>
            <a:r>
              <a:rPr lang="en-US" dirty="0" smtClean="0"/>
              <a:t> </a:t>
            </a:r>
            <a:r>
              <a:rPr lang="en-US" dirty="0" err="1" smtClean="0"/>
              <a:t>m,n</a:t>
            </a:r>
            <a:r>
              <a:rPr lang="en-US" dirty="0" smtClean="0"/>
              <a:t>;</a:t>
            </a:r>
          </a:p>
          <a:p>
            <a:pPr marL="0" indent="0" algn="l" rtl="0">
              <a:buFont typeface="Arial" pitchFamily="34" charset="0"/>
              <a:buNone/>
            </a:pPr>
            <a:r>
              <a:rPr lang="en-US" dirty="0" err="1" smtClean="0"/>
              <a:t>int</a:t>
            </a:r>
            <a:r>
              <a:rPr lang="en-US" dirty="0" smtClean="0"/>
              <a:t> </a:t>
            </a:r>
            <a:r>
              <a:rPr lang="en-US" dirty="0" err="1" smtClean="0"/>
              <a:t>func</a:t>
            </a:r>
            <a:r>
              <a:rPr lang="en-US" dirty="0" smtClean="0"/>
              <a:t>()</a:t>
            </a:r>
          </a:p>
          <a:p>
            <a:pPr marL="0" indent="0" algn="l" rtl="0">
              <a:buFont typeface="Arial" pitchFamily="34" charset="0"/>
              <a:buNone/>
            </a:pPr>
            <a:r>
              <a:rPr lang="en-US" dirty="0" smtClean="0"/>
              <a:t>  {</a:t>
            </a:r>
          </a:p>
          <a:p>
            <a:pPr marL="457200" lvl="1" indent="0" algn="l" rtl="0">
              <a:buFont typeface="Arial" pitchFamily="34" charset="0"/>
              <a:buNone/>
            </a:pPr>
            <a:r>
              <a:rPr lang="en-US" dirty="0" smtClean="0"/>
              <a:t>.</a:t>
            </a:r>
          </a:p>
          <a:p>
            <a:pPr marL="457200" lvl="1" indent="0" algn="l" rtl="0">
              <a:buFont typeface="Arial" pitchFamily="34" charset="0"/>
              <a:buNone/>
            </a:pPr>
            <a:r>
              <a:rPr lang="en-US" dirty="0" smtClean="0"/>
              <a:t>m = n / m;</a:t>
            </a:r>
          </a:p>
          <a:p>
            <a:pPr marL="457200" lvl="1" indent="0" algn="l" rtl="0">
              <a:buFont typeface="Arial" pitchFamily="34" charset="0"/>
              <a:buNone/>
            </a:pPr>
            <a:r>
              <a:rPr lang="en-US" dirty="0" smtClean="0"/>
              <a:t>.</a:t>
            </a:r>
          </a:p>
          <a:p>
            <a:pPr marL="457200" lvl="1" indent="0" algn="l" rtl="0">
              <a:buFont typeface="Arial" pitchFamily="34" charset="0"/>
              <a:buNone/>
            </a:pPr>
            <a:r>
              <a:rPr lang="en-US" dirty="0"/>
              <a:t>.</a:t>
            </a:r>
            <a:endParaRPr lang="en-US" dirty="0" smtClean="0"/>
          </a:p>
          <a:p>
            <a:pPr marL="457200" lvl="1" indent="0" algn="l" rtl="0">
              <a:buFont typeface="Arial" pitchFamily="34" charset="0"/>
              <a:buNone/>
            </a:pPr>
            <a:r>
              <a:rPr lang="en-US" dirty="0" smtClean="0"/>
              <a:t>}</a:t>
            </a:r>
            <a:endParaRPr lang="fa-IR" dirty="0"/>
          </a:p>
        </p:txBody>
      </p:sp>
    </p:spTree>
    <p:extLst>
      <p:ext uri="{BB962C8B-B14F-4D97-AF65-F5344CB8AC3E}">
        <p14:creationId xmlns:p14="http://schemas.microsoft.com/office/powerpoint/2010/main" val="11959072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توابع همنام</a:t>
            </a:r>
            <a:endParaRPr lang="fa-IR" dirty="0"/>
          </a:p>
        </p:txBody>
      </p:sp>
      <p:sp>
        <p:nvSpPr>
          <p:cNvPr id="3" name="Content Placeholder 2"/>
          <p:cNvSpPr>
            <a:spLocks noGrp="1"/>
          </p:cNvSpPr>
          <p:nvPr>
            <p:ph idx="1"/>
          </p:nvPr>
        </p:nvSpPr>
        <p:spPr/>
        <p:txBody>
          <a:bodyPr/>
          <a:lstStyle/>
          <a:p>
            <a:r>
              <a:rPr lang="fa-IR" dirty="0" smtClean="0"/>
              <a:t>در </a:t>
            </a:r>
            <a:r>
              <a:rPr lang="en-US" dirty="0" smtClean="0"/>
              <a:t>C++</a:t>
            </a:r>
            <a:r>
              <a:rPr lang="fa-IR" dirty="0" smtClean="0"/>
              <a:t> می توان توابع همنام ایجاد نمود.</a:t>
            </a:r>
          </a:p>
          <a:p>
            <a:r>
              <a:rPr lang="fa-IR" dirty="0" smtClean="0"/>
              <a:t>برای تشخیص این توابع باید لیست پارامترها، تعداد یا نوع آنها متفاوت باشند.</a:t>
            </a:r>
          </a:p>
          <a:p>
            <a:r>
              <a:rPr lang="fa-IR" dirty="0" smtClean="0"/>
              <a:t>مثال:</a:t>
            </a:r>
          </a:p>
          <a:p>
            <a:pPr algn="l" rtl="0"/>
            <a:r>
              <a:rPr lang="en-US" dirty="0" err="1"/>
              <a:t>int</a:t>
            </a:r>
            <a:r>
              <a:rPr lang="en-US" dirty="0"/>
              <a:t> </a:t>
            </a:r>
            <a:r>
              <a:rPr lang="en-US" dirty="0" err="1"/>
              <a:t>myfunction</a:t>
            </a:r>
            <a:r>
              <a:rPr lang="en-US" dirty="0"/>
              <a:t>(</a:t>
            </a:r>
            <a:r>
              <a:rPr lang="en-US" dirty="0" err="1"/>
              <a:t>int,int</a:t>
            </a:r>
            <a:r>
              <a:rPr lang="en-US" dirty="0"/>
              <a:t>);</a:t>
            </a:r>
          </a:p>
          <a:p>
            <a:pPr algn="l" rtl="0"/>
            <a:r>
              <a:rPr lang="en-US" dirty="0" err="1"/>
              <a:t>int</a:t>
            </a:r>
            <a:r>
              <a:rPr lang="en-US" dirty="0"/>
              <a:t> </a:t>
            </a:r>
            <a:r>
              <a:rPr lang="en-US" dirty="0" err="1"/>
              <a:t>myfunction</a:t>
            </a:r>
            <a:r>
              <a:rPr lang="en-US" dirty="0"/>
              <a:t>(</a:t>
            </a:r>
            <a:r>
              <a:rPr lang="en-US" dirty="0" err="1"/>
              <a:t>long,long</a:t>
            </a:r>
            <a:r>
              <a:rPr lang="en-US" dirty="0"/>
              <a:t>);</a:t>
            </a:r>
            <a:endParaRPr lang="fa-IR" dirty="0"/>
          </a:p>
          <a:p>
            <a:pPr algn="l" rtl="0"/>
            <a:r>
              <a:rPr lang="en-US" dirty="0" err="1" smtClean="0"/>
              <a:t>int</a:t>
            </a:r>
            <a:r>
              <a:rPr lang="en-US" dirty="0" smtClean="0"/>
              <a:t> </a:t>
            </a:r>
            <a:r>
              <a:rPr lang="en-US" dirty="0" err="1" smtClean="0"/>
              <a:t>myfunction</a:t>
            </a:r>
            <a:r>
              <a:rPr lang="en-US" dirty="0" smtClean="0"/>
              <a:t>(long);</a:t>
            </a:r>
            <a:endParaRPr lang="fa-IR" dirty="0"/>
          </a:p>
        </p:txBody>
      </p:sp>
      <p:sp>
        <p:nvSpPr>
          <p:cNvPr id="4" name="Footer Placeholder 3"/>
          <p:cNvSpPr>
            <a:spLocks noGrp="1"/>
          </p:cNvSpPr>
          <p:nvPr>
            <p:ph type="ftr" sz="quarter" idx="11"/>
          </p:nvPr>
        </p:nvSpPr>
        <p:spPr/>
        <p:txBody>
          <a:bodyPr/>
          <a:lstStyle/>
          <a:p>
            <a:r>
              <a:rPr lang="fa-IR" smtClean="0"/>
              <a:t>توابع - فرهادي</a:t>
            </a:r>
            <a:endParaRPr lang="en-US"/>
          </a:p>
        </p:txBody>
      </p:sp>
      <p:sp>
        <p:nvSpPr>
          <p:cNvPr id="5" name="Slide Number Placeholder 4"/>
          <p:cNvSpPr>
            <a:spLocks noGrp="1"/>
          </p:cNvSpPr>
          <p:nvPr>
            <p:ph type="sldNum" sz="quarter" idx="12"/>
          </p:nvPr>
        </p:nvSpPr>
        <p:spPr/>
        <p:txBody>
          <a:bodyPr/>
          <a:lstStyle/>
          <a:p>
            <a:fld id="{7F8B5327-662B-486C-A55F-C826F1128C71}" type="slidenum">
              <a:rPr lang="en-US" smtClean="0"/>
              <a:pPr/>
              <a:t>49</a:t>
            </a:fld>
            <a:endParaRPr lang="en-US" dirty="0"/>
          </a:p>
        </p:txBody>
      </p:sp>
    </p:spTree>
    <p:extLst>
      <p:ext uri="{BB962C8B-B14F-4D97-AF65-F5344CB8AC3E}">
        <p14:creationId xmlns:p14="http://schemas.microsoft.com/office/powerpoint/2010/main" val="36182202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3539430"/>
          </a:xfrm>
          <a:prstGeom prst="rect">
            <a:avLst/>
          </a:prstGeom>
          <a:noFill/>
          <a:ln w="9525">
            <a:noFill/>
            <a:miter lim="800000"/>
            <a:headEnd/>
            <a:tailEnd/>
          </a:ln>
        </p:spPr>
        <p:txBody>
          <a:bodyPr wrap="square">
            <a:spAutoFit/>
          </a:bodyPr>
          <a:lstStyle/>
          <a:p>
            <a:pPr algn="just" rtl="1">
              <a:spcBef>
                <a:spcPct val="0"/>
              </a:spcBef>
              <a:defRPr/>
            </a:pPr>
            <a:r>
              <a:rPr lang="fa-IR" sz="2000" dirty="0" smtClean="0">
                <a:solidFill>
                  <a:schemeClr val="tx2"/>
                </a:solidFill>
                <a:effectLst>
                  <a:outerShdw blurRad="38100" dist="38100" dir="2700000" algn="tl">
                    <a:srgbClr val="000000"/>
                  </a:outerShdw>
                </a:effectLst>
              </a:rPr>
              <a:t> </a:t>
            </a:r>
            <a:r>
              <a:rPr lang="ar-SA" sz="2800" b="1" dirty="0" smtClean="0">
                <a:effectLst>
                  <a:outerShdw blurRad="38100" dist="38100" dir="2700000" algn="tl">
                    <a:srgbClr val="000000"/>
                  </a:outerShdw>
                </a:effectLst>
              </a:rPr>
              <a:t>اغلب اين طور است که تعريف و بدنۀ توابع در فايل‌هاي جداگانه‌اي قرار مي‌گيرد. اين فايل‌ها به طور مستقل کامپايل مي‌شوند و سپس به برنامۀ اصلي که آن توابع را به کار مي‌گيرد الصاق</a:t>
            </a:r>
            <a:r>
              <a:rPr lang="fa-IR" sz="2800" b="1" dirty="0" smtClean="0">
                <a:effectLst>
                  <a:outerShdw blurRad="38100" dist="38100" dir="2700000" algn="tl">
                    <a:srgbClr val="000000"/>
                  </a:outerShdw>
                </a:effectLst>
              </a:rPr>
              <a:t> </a:t>
            </a:r>
            <a:r>
              <a:rPr lang="ar-SA" sz="2800" b="1" dirty="0" smtClean="0">
                <a:effectLst>
                  <a:outerShdw blurRad="38100" dist="38100" dir="2700000" algn="tl">
                    <a:srgbClr val="000000"/>
                  </a:outerShdw>
                </a:effectLst>
              </a:rPr>
              <a:t>مي‌شوند.</a:t>
            </a:r>
            <a:r>
              <a:rPr lang="ar-SA" sz="2800" dirty="0" smtClean="0"/>
              <a:t> </a:t>
            </a:r>
            <a:endParaRPr lang="fa-IR" sz="2800" dirty="0" smtClean="0"/>
          </a:p>
          <a:p>
            <a:pPr algn="just" rtl="1">
              <a:spcBef>
                <a:spcPct val="0"/>
              </a:spcBef>
              <a:defRPr/>
            </a:pPr>
            <a:r>
              <a:rPr lang="en-US" sz="2800" dirty="0" smtClean="0">
                <a:cs typeface="B Koodak" pitchFamily="2" charset="-78"/>
              </a:rPr>
              <a:t> </a:t>
            </a:r>
            <a:r>
              <a:rPr lang="ar-SA" sz="2800" dirty="0" smtClean="0">
                <a:cs typeface="B Koodak" pitchFamily="2" charset="-78"/>
              </a:rPr>
              <a:t>توابع کتابخانۀ </a:t>
            </a:r>
            <a:r>
              <a:rPr lang="en-US" sz="2800" dirty="0" smtClean="0">
                <a:cs typeface="B Koodak" pitchFamily="2" charset="-78"/>
              </a:rPr>
              <a:t>C++</a:t>
            </a:r>
            <a:r>
              <a:rPr lang="ar-SA" sz="2800" dirty="0" smtClean="0">
                <a:cs typeface="B Koodak" pitchFamily="2" charset="-78"/>
              </a:rPr>
              <a:t> استاندارد به همين شکل پياده‌سازي شده‌اند و هنگامي که يکي از آن توابع را در برنامه‌هايتان به کار مي‌بريد بايد با دستور راهنماي پيش‌پردازنده، فايل آن توابع را به برنامه‌تان ضميمه </a:t>
            </a:r>
            <a:r>
              <a:rPr lang="fa-IR" sz="2800" dirty="0" smtClean="0">
                <a:cs typeface="B Koodak" pitchFamily="2" charset="-78"/>
              </a:rPr>
              <a:t>مي‌</a:t>
            </a:r>
            <a:r>
              <a:rPr lang="ar-SA" sz="2800" dirty="0" smtClean="0">
                <a:cs typeface="B Koodak" pitchFamily="2" charset="-78"/>
              </a:rPr>
              <a:t>کنيد.</a:t>
            </a:r>
            <a:endParaRPr lang="en-US" sz="2800" dirty="0"/>
          </a:p>
        </p:txBody>
      </p:sp>
      <p:sp>
        <p:nvSpPr>
          <p:cNvPr id="9" name="Title 8"/>
          <p:cNvSpPr>
            <a:spLocks noGrp="1"/>
          </p:cNvSpPr>
          <p:nvPr>
            <p:ph type="title"/>
          </p:nvPr>
        </p:nvSpPr>
        <p:spPr>
          <a:xfrm>
            <a:off x="529937" y="332078"/>
            <a:ext cx="7086600" cy="668030"/>
          </a:xfrm>
        </p:spPr>
        <p:txBody>
          <a:bodyPr/>
          <a:lstStyle/>
          <a:p>
            <a:pPr algn="just">
              <a:lnSpc>
                <a:spcPct val="150000"/>
              </a:lnSpc>
            </a:pPr>
            <a:r>
              <a:rPr lang="ar-SA" sz="2400" b="1" dirty="0" smtClean="0">
                <a:solidFill>
                  <a:srgbClr val="FF0000"/>
                </a:solidFill>
              </a:rPr>
              <a:t>كامپايل جداگانۀ توابع</a:t>
            </a:r>
            <a:endParaRPr lang="en-US" sz="2400" dirty="0"/>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5</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آرگومان های فرضی</a:t>
            </a:r>
            <a:endParaRPr lang="fa-IR" dirty="0"/>
          </a:p>
        </p:txBody>
      </p:sp>
      <p:sp>
        <p:nvSpPr>
          <p:cNvPr id="3" name="Content Placeholder 2"/>
          <p:cNvSpPr>
            <a:spLocks noGrp="1"/>
          </p:cNvSpPr>
          <p:nvPr>
            <p:ph idx="1"/>
          </p:nvPr>
        </p:nvSpPr>
        <p:spPr/>
        <p:txBody>
          <a:bodyPr/>
          <a:lstStyle/>
          <a:p>
            <a:r>
              <a:rPr lang="fa-IR" dirty="0" smtClean="0"/>
              <a:t>به ازای هر پارامتری که در الگوی تابع تعریف می شود، هنگام فراخوانی باید مقداری به آن ارسال گردد. </a:t>
            </a:r>
          </a:p>
          <a:p>
            <a:pPr algn="just"/>
            <a:r>
              <a:rPr lang="fa-IR" sz="2400" dirty="0" smtClean="0"/>
              <a:t>اگر برای این آرگومان مقدار پیش فرض تعیین شود، در صورتی که هنگام فراخوانی تابع، آرگومان آن را ارسال نکنید، کامپایلر از مقدار پیش فرض استفاده خواهد کرد.</a:t>
            </a:r>
          </a:p>
          <a:p>
            <a:r>
              <a:rPr lang="fa-IR" dirty="0" smtClean="0"/>
              <a:t>مثال:</a:t>
            </a:r>
          </a:p>
          <a:p>
            <a:pPr marL="0" indent="0" algn="l">
              <a:buNone/>
            </a:pPr>
            <a:r>
              <a:rPr lang="en-US" dirty="0"/>
              <a:t>long </a:t>
            </a:r>
            <a:r>
              <a:rPr lang="en-US" dirty="0" err="1"/>
              <a:t>myfunction</a:t>
            </a:r>
            <a:r>
              <a:rPr lang="en-US" dirty="0"/>
              <a:t> (</a:t>
            </a:r>
            <a:r>
              <a:rPr lang="en-US" dirty="0" err="1"/>
              <a:t>int</a:t>
            </a:r>
            <a:r>
              <a:rPr lang="en-US" dirty="0"/>
              <a:t> = 50);</a:t>
            </a:r>
            <a:endParaRPr lang="fa-IR" dirty="0"/>
          </a:p>
          <a:p>
            <a:endParaRPr lang="fa-IR" dirty="0"/>
          </a:p>
        </p:txBody>
      </p:sp>
      <p:sp>
        <p:nvSpPr>
          <p:cNvPr id="4" name="Footer Placeholder 3"/>
          <p:cNvSpPr>
            <a:spLocks noGrp="1"/>
          </p:cNvSpPr>
          <p:nvPr>
            <p:ph type="ftr" sz="quarter" idx="11"/>
          </p:nvPr>
        </p:nvSpPr>
        <p:spPr/>
        <p:txBody>
          <a:bodyPr/>
          <a:lstStyle/>
          <a:p>
            <a:r>
              <a:rPr lang="fa-IR" smtClean="0"/>
              <a:t>توابع - فرهادي</a:t>
            </a:r>
            <a:endParaRPr lang="en-US"/>
          </a:p>
        </p:txBody>
      </p:sp>
      <p:sp>
        <p:nvSpPr>
          <p:cNvPr id="5" name="Slide Number Placeholder 4"/>
          <p:cNvSpPr>
            <a:spLocks noGrp="1"/>
          </p:cNvSpPr>
          <p:nvPr>
            <p:ph type="sldNum" sz="quarter" idx="12"/>
          </p:nvPr>
        </p:nvSpPr>
        <p:spPr/>
        <p:txBody>
          <a:bodyPr/>
          <a:lstStyle/>
          <a:p>
            <a:fld id="{7F8B5327-662B-486C-A55F-C826F1128C71}" type="slidenum">
              <a:rPr lang="en-US" smtClean="0"/>
              <a:pPr/>
              <a:t>50</a:t>
            </a:fld>
            <a:endParaRPr lang="en-US" dirty="0"/>
          </a:p>
        </p:txBody>
      </p:sp>
    </p:spTree>
    <p:extLst>
      <p:ext uri="{BB962C8B-B14F-4D97-AF65-F5344CB8AC3E}">
        <p14:creationId xmlns:p14="http://schemas.microsoft.com/office/powerpoint/2010/main" val="32880606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تمرین</a:t>
            </a:r>
            <a:endParaRPr lang="en-US" dirty="0"/>
          </a:p>
        </p:txBody>
      </p:sp>
      <p:sp>
        <p:nvSpPr>
          <p:cNvPr id="3" name="Content Placeholder 2"/>
          <p:cNvSpPr>
            <a:spLocks noGrp="1"/>
          </p:cNvSpPr>
          <p:nvPr>
            <p:ph idx="1"/>
          </p:nvPr>
        </p:nvSpPr>
        <p:spPr/>
        <p:txBody>
          <a:bodyPr/>
          <a:lstStyle/>
          <a:p>
            <a:r>
              <a:rPr lang="fa-IR" dirty="0" smtClean="0"/>
              <a:t>دو تابع برای محاسبه توان و </a:t>
            </a:r>
            <a:r>
              <a:rPr lang="fa-IR" dirty="0" err="1" smtClean="0"/>
              <a:t>فاکتوریل</a:t>
            </a:r>
            <a:r>
              <a:rPr lang="fa-IR" dirty="0" smtClean="0"/>
              <a:t> نوشته، سپس </a:t>
            </a:r>
            <a:r>
              <a:rPr lang="fa-IR" dirty="0" err="1" smtClean="0"/>
              <a:t>برنامه‌ای</a:t>
            </a:r>
            <a:r>
              <a:rPr lang="fa-IR" dirty="0" smtClean="0"/>
              <a:t> بنویسید که دو مقدار </a:t>
            </a:r>
            <a:r>
              <a:rPr lang="en-US" dirty="0" smtClean="0"/>
              <a:t>x</a:t>
            </a:r>
            <a:r>
              <a:rPr lang="fa-IR" dirty="0" smtClean="0"/>
              <a:t>‌ و </a:t>
            </a:r>
            <a:r>
              <a:rPr lang="en-US" dirty="0" smtClean="0"/>
              <a:t>y</a:t>
            </a:r>
            <a:r>
              <a:rPr lang="fa-IR" dirty="0" smtClean="0"/>
              <a:t> را از ورودی خوانده و با فراخوانی این دو تابع، سری زیر را با دقت 0/001 محاسبه نماید.</a:t>
            </a:r>
          </a:p>
          <a:p>
            <a:pPr marL="0" indent="0" algn="l" rtl="0">
              <a:buNone/>
            </a:pPr>
            <a:r>
              <a:rPr lang="en-US" dirty="0" smtClean="0"/>
              <a:t>S=x-x</a:t>
            </a:r>
            <a:r>
              <a:rPr lang="en-US" baseline="30000" dirty="0" smtClean="0"/>
              <a:t>3</a:t>
            </a:r>
            <a:r>
              <a:rPr lang="en-US" dirty="0" smtClean="0"/>
              <a:t>/3!+x</a:t>
            </a:r>
            <a:r>
              <a:rPr lang="en-US" baseline="30000" dirty="0" smtClean="0"/>
              <a:t>5</a:t>
            </a:r>
            <a:r>
              <a:rPr lang="en-US" dirty="0" smtClean="0"/>
              <a:t>/5!-…</a:t>
            </a:r>
            <a:endParaRPr lang="fa-IR" dirty="0" smtClean="0"/>
          </a:p>
          <a:p>
            <a:pPr algn="r"/>
            <a:r>
              <a:rPr lang="fa-IR" dirty="0" smtClean="0"/>
              <a:t>تابع بازگشتی بنویسید که یک عدد </a:t>
            </a:r>
            <a:r>
              <a:rPr lang="fa-IR" dirty="0" err="1" smtClean="0"/>
              <a:t>باینری</a:t>
            </a:r>
            <a:r>
              <a:rPr lang="fa-IR" dirty="0" smtClean="0"/>
              <a:t> را دریافت کرده‏، معادل </a:t>
            </a:r>
            <a:r>
              <a:rPr lang="fa-IR" dirty="0" err="1" smtClean="0"/>
              <a:t>دسیمال</a:t>
            </a:r>
            <a:r>
              <a:rPr lang="fa-IR" dirty="0" smtClean="0"/>
              <a:t> آنرا محاسبه نماید.</a:t>
            </a:r>
            <a:endParaRPr lang="en-US" dirty="0"/>
          </a:p>
        </p:txBody>
      </p:sp>
      <p:sp>
        <p:nvSpPr>
          <p:cNvPr id="4" name="Footer Placeholder 3"/>
          <p:cNvSpPr>
            <a:spLocks noGrp="1"/>
          </p:cNvSpPr>
          <p:nvPr>
            <p:ph type="ftr" sz="quarter" idx="11"/>
          </p:nvPr>
        </p:nvSpPr>
        <p:spPr/>
        <p:txBody>
          <a:bodyPr/>
          <a:lstStyle/>
          <a:p>
            <a:r>
              <a:rPr lang="fa-IR" smtClean="0"/>
              <a:t>توابع - فرهادي</a:t>
            </a:r>
            <a:endParaRPr lang="en-US"/>
          </a:p>
        </p:txBody>
      </p:sp>
      <p:sp>
        <p:nvSpPr>
          <p:cNvPr id="5" name="Slide Number Placeholder 4"/>
          <p:cNvSpPr>
            <a:spLocks noGrp="1"/>
          </p:cNvSpPr>
          <p:nvPr>
            <p:ph type="sldNum" sz="quarter" idx="12"/>
          </p:nvPr>
        </p:nvSpPr>
        <p:spPr/>
        <p:txBody>
          <a:bodyPr/>
          <a:lstStyle/>
          <a:p>
            <a:fld id="{7F8B5327-662B-486C-A55F-C826F1128C71}" type="slidenum">
              <a:rPr lang="en-US" smtClean="0"/>
              <a:pPr/>
              <a:t>51</a:t>
            </a:fld>
            <a:endParaRPr lang="en-US" dirty="0"/>
          </a:p>
        </p:txBody>
      </p:sp>
    </p:spTree>
    <p:extLst>
      <p:ext uri="{BB962C8B-B14F-4D97-AF65-F5344CB8AC3E}">
        <p14:creationId xmlns:p14="http://schemas.microsoft.com/office/powerpoint/2010/main" val="41287070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fa-IR" smtClean="0"/>
              <a:t>توابع - فرهادي</a:t>
            </a:r>
            <a:endParaRPr lang="en-US" dirty="0"/>
          </a:p>
        </p:txBody>
      </p:sp>
      <p:sp>
        <p:nvSpPr>
          <p:cNvPr id="2" name="Text Placeholder 1"/>
          <p:cNvSpPr>
            <a:spLocks noGrp="1"/>
          </p:cNvSpPr>
          <p:nvPr>
            <p:ph type="body" sz="quarter" idx="13"/>
          </p:nvPr>
        </p:nvSpPr>
        <p:spPr/>
        <p:txBody>
          <a:bodyPr/>
          <a:lstStyle/>
          <a:p>
            <a:r>
              <a:rPr lang="fa-IR" dirty="0">
                <a:cs typeface="B Lotus" pitchFamily="2" charset="-78"/>
              </a:rPr>
              <a:t>ارائه دهنده: </a:t>
            </a:r>
            <a:r>
              <a:rPr lang="fa-IR" dirty="0" smtClean="0">
                <a:cs typeface="B Lotus" pitchFamily="2" charset="-78"/>
              </a:rPr>
              <a:t>محسن فرهادي</a:t>
            </a:r>
            <a:endParaRPr lang="fa-IR" dirty="0">
              <a:cs typeface="B Lotus" pitchFamily="2" charset="-78"/>
            </a:endParaRPr>
          </a:p>
          <a:p>
            <a:endParaRPr lang="en-US" dirty="0"/>
          </a:p>
        </p:txBody>
      </p:sp>
      <p:sp>
        <p:nvSpPr>
          <p:cNvPr id="3" name="Text Placeholder 2"/>
          <p:cNvSpPr>
            <a:spLocks noGrp="1"/>
          </p:cNvSpPr>
          <p:nvPr>
            <p:ph type="body" sz="quarter" idx="15"/>
          </p:nvPr>
        </p:nvSpPr>
        <p:spPr/>
        <p:txBody>
          <a:bodyPr/>
          <a:lstStyle/>
          <a:p>
            <a:endParaRPr lang="en-US" dirty="0"/>
          </a:p>
        </p:txBody>
      </p:sp>
      <p:sp>
        <p:nvSpPr>
          <p:cNvPr id="7" name="Slide Number Placeholder 6"/>
          <p:cNvSpPr>
            <a:spLocks noGrp="1"/>
          </p:cNvSpPr>
          <p:nvPr>
            <p:ph type="sldNum" sz="quarter" idx="12"/>
          </p:nvPr>
        </p:nvSpPr>
        <p:spPr/>
        <p:txBody>
          <a:bodyPr/>
          <a:lstStyle/>
          <a:p>
            <a:fld id="{6A94BF41-C151-4BD2-8E48-9E658513A674}" type="slidenum">
              <a:rPr lang="en-US" smtClean="0"/>
              <a:pPr/>
              <a:t>52</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609600" y="1937772"/>
            <a:ext cx="7505934" cy="3970318"/>
          </a:xfrm>
          <a:prstGeom prst="rect">
            <a:avLst/>
          </a:prstGeom>
          <a:noFill/>
          <a:ln w="9525">
            <a:noFill/>
            <a:miter lim="800000"/>
            <a:headEnd/>
            <a:tailEnd/>
          </a:ln>
        </p:spPr>
        <p:txBody>
          <a:bodyPr wrap="square">
            <a:spAutoFit/>
          </a:bodyPr>
          <a:lstStyle/>
          <a:p>
            <a:pPr algn="just" rtl="1">
              <a:defRPr/>
            </a:pPr>
            <a:r>
              <a:rPr lang="fa-IR" sz="2800" dirty="0" smtClean="0">
                <a:solidFill>
                  <a:srgbClr val="800000"/>
                </a:solidFill>
                <a:cs typeface="B Koodak" pitchFamily="2" charset="-78"/>
              </a:rPr>
              <a:t>1-</a:t>
            </a:r>
            <a:r>
              <a:rPr lang="ar-SA" sz="2800" dirty="0" smtClean="0">
                <a:solidFill>
                  <a:srgbClr val="800000"/>
                </a:solidFill>
                <a:cs typeface="B Koodak" pitchFamily="2" charset="-78"/>
              </a:rPr>
              <a:t> اولين مزيت «</a:t>
            </a:r>
            <a:r>
              <a:rPr lang="ar-SA" sz="2800" dirty="0" smtClean="0">
                <a:solidFill>
                  <a:srgbClr val="006600"/>
                </a:solidFill>
                <a:cs typeface="B Koodak" pitchFamily="2" charset="-78"/>
              </a:rPr>
              <a:t>مخفي‌سازي اطلاعات</a:t>
            </a:r>
            <a:r>
              <a:rPr lang="ar-SA" sz="2800" dirty="0" smtClean="0">
                <a:solidFill>
                  <a:srgbClr val="800000"/>
                </a:solidFill>
                <a:cs typeface="B Koodak" pitchFamily="2" charset="-78"/>
              </a:rPr>
              <a:t>» است. </a:t>
            </a:r>
            <a:endParaRPr lang="fa-IR" sz="2800" dirty="0" smtClean="0">
              <a:solidFill>
                <a:srgbClr val="800000"/>
              </a:solidFill>
              <a:cs typeface="B Koodak" pitchFamily="2" charset="-78"/>
            </a:endParaRPr>
          </a:p>
          <a:p>
            <a:pPr algn="just" rtl="1">
              <a:defRPr/>
            </a:pPr>
            <a:r>
              <a:rPr lang="fa-IR" sz="2800" dirty="0" smtClean="0">
                <a:solidFill>
                  <a:srgbClr val="800000"/>
                </a:solidFill>
                <a:cs typeface="B Koodak" pitchFamily="2" charset="-78"/>
              </a:rPr>
              <a:t>2-</a:t>
            </a:r>
            <a:r>
              <a:rPr lang="ar-SA" sz="2800" dirty="0" smtClean="0">
                <a:solidFill>
                  <a:srgbClr val="800000"/>
                </a:solidFill>
                <a:cs typeface="B Koodak" pitchFamily="2" charset="-78"/>
              </a:rPr>
              <a:t>مزيت ديگر اين است که توابع مورد نياز را مي‌توان قبل از اين که برنامۀ اصلي نوشته شود، </a:t>
            </a:r>
            <a:r>
              <a:rPr lang="ar-SA" sz="2800" dirty="0" smtClean="0">
                <a:solidFill>
                  <a:srgbClr val="006600"/>
                </a:solidFill>
                <a:cs typeface="B Koodak" pitchFamily="2" charset="-78"/>
              </a:rPr>
              <a:t>جداگانه آزمايش</a:t>
            </a:r>
            <a:r>
              <a:rPr lang="ar-SA" sz="2800" dirty="0" smtClean="0">
                <a:solidFill>
                  <a:srgbClr val="800000"/>
                </a:solidFill>
                <a:cs typeface="B Koodak" pitchFamily="2" charset="-78"/>
              </a:rPr>
              <a:t> نمود. </a:t>
            </a:r>
            <a:endParaRPr lang="fa-IR" sz="2800" dirty="0" smtClean="0">
              <a:solidFill>
                <a:srgbClr val="800000"/>
              </a:solidFill>
              <a:cs typeface="B Koodak" pitchFamily="2" charset="-78"/>
            </a:endParaRPr>
          </a:p>
          <a:p>
            <a:pPr algn="just" rtl="1">
              <a:defRPr/>
            </a:pPr>
            <a:r>
              <a:rPr lang="fa-IR" sz="2800" dirty="0" smtClean="0">
                <a:solidFill>
                  <a:srgbClr val="800000"/>
                </a:solidFill>
                <a:cs typeface="B Koodak" pitchFamily="2" charset="-78"/>
              </a:rPr>
              <a:t>3-</a:t>
            </a:r>
            <a:r>
              <a:rPr lang="ar-SA" sz="2800" dirty="0" smtClean="0">
                <a:solidFill>
                  <a:srgbClr val="800000"/>
                </a:solidFill>
                <a:cs typeface="B Koodak" pitchFamily="2" charset="-78"/>
              </a:rPr>
              <a:t>سومين مزيت اين است که در هر زماني به راحتي مي‌توان تعريف توابع را عوض کرد بدون اين که لازم باشد برنامۀ اصلي تغيير يابد.</a:t>
            </a:r>
            <a:endParaRPr lang="fa-IR" sz="2800" dirty="0" smtClean="0">
              <a:solidFill>
                <a:srgbClr val="800000"/>
              </a:solidFill>
              <a:cs typeface="B Koodak" pitchFamily="2" charset="-78"/>
            </a:endParaRPr>
          </a:p>
          <a:p>
            <a:pPr algn="just" rtl="1">
              <a:defRPr/>
            </a:pPr>
            <a:r>
              <a:rPr lang="fa-IR" sz="2800" dirty="0" smtClean="0">
                <a:solidFill>
                  <a:srgbClr val="800000"/>
                </a:solidFill>
                <a:cs typeface="B Koodak" pitchFamily="2" charset="-78"/>
              </a:rPr>
              <a:t>4-</a:t>
            </a:r>
            <a:r>
              <a:rPr lang="ar-SA" sz="2800" dirty="0" smtClean="0">
                <a:solidFill>
                  <a:srgbClr val="800000"/>
                </a:solidFill>
                <a:cs typeface="B Koodak" pitchFamily="2" charset="-78"/>
              </a:rPr>
              <a:t>چهارمين مزيت هم اين است که مي‌توانيد يک بار يک تابع را کامپايل و ذخيره کنيد و از آن پس در برنامه‌هاي مختلفي از همان تابع استفاده ببريد. </a:t>
            </a:r>
            <a:endParaRPr lang="en-US" sz="2800" dirty="0" smtClean="0">
              <a:solidFill>
                <a:srgbClr val="800000"/>
              </a:solidFill>
              <a:cs typeface="B Koodak" pitchFamily="2" charset="-78"/>
            </a:endParaRPr>
          </a:p>
        </p:txBody>
      </p:sp>
      <p:sp>
        <p:nvSpPr>
          <p:cNvPr id="9" name="Title 8"/>
          <p:cNvSpPr>
            <a:spLocks noGrp="1"/>
          </p:cNvSpPr>
          <p:nvPr>
            <p:ph type="title"/>
          </p:nvPr>
        </p:nvSpPr>
        <p:spPr>
          <a:xfrm>
            <a:off x="529937" y="332078"/>
            <a:ext cx="7086600" cy="668030"/>
          </a:xfrm>
        </p:spPr>
        <p:txBody>
          <a:bodyPr/>
          <a:lstStyle/>
          <a:p>
            <a:pPr algn="just"/>
            <a:r>
              <a:rPr lang="fa-IR" sz="2400" b="1" dirty="0" smtClean="0">
                <a:solidFill>
                  <a:srgbClr val="FF0000"/>
                </a:solidFill>
              </a:rPr>
              <a:t>مزيت </a:t>
            </a:r>
            <a:r>
              <a:rPr lang="ar-SA" sz="2400" b="1" dirty="0" smtClean="0">
                <a:solidFill>
                  <a:srgbClr val="FF0000"/>
                </a:solidFill>
              </a:rPr>
              <a:t>كامپايل جداگانۀ توابع</a:t>
            </a:r>
            <a:endParaRPr lang="ar-SA" sz="2400" dirty="0">
              <a:solidFill>
                <a:srgbClr val="FF0066"/>
              </a:solidFill>
            </a:endParaRPr>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6</a:t>
            </a:fld>
            <a:endParaRPr lang="en-US"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937772"/>
            <a:ext cx="7820052" cy="2554545"/>
          </a:xfrm>
          <a:prstGeom prst="rect">
            <a:avLst/>
          </a:prstGeom>
          <a:noFill/>
          <a:ln w="9525">
            <a:noFill/>
            <a:miter lim="800000"/>
            <a:headEnd/>
            <a:tailEnd/>
          </a:ln>
        </p:spPr>
        <p:txBody>
          <a:bodyPr wrap="square">
            <a:spAutoFit/>
          </a:bodyPr>
          <a:lstStyle/>
          <a:p>
            <a:pPr algn="just" rtl="1"/>
            <a:r>
              <a:rPr lang="ar-SA" sz="2800" b="1" dirty="0" smtClean="0"/>
              <a:t>تابع </a:t>
            </a:r>
            <a:r>
              <a:rPr lang="en-US" sz="2800" b="1" dirty="0" smtClean="0"/>
              <a:t>max()</a:t>
            </a:r>
            <a:r>
              <a:rPr lang="ar-SA" sz="2800" b="1" dirty="0" smtClean="0"/>
              <a:t> را به خاطر بياوريد. براي اين که اين تابع را در فايل جداگانه‌اي قرار دهيم، تعريف آن را در فايلي به نام </a:t>
            </a:r>
            <a:r>
              <a:rPr lang="en-US" sz="2800" b="1" dirty="0" smtClean="0"/>
              <a:t>max.cpp</a:t>
            </a:r>
            <a:r>
              <a:rPr lang="ar-SA" sz="2800" b="1" dirty="0" smtClean="0"/>
              <a:t> ذخيره مي‌کنيم. فايل </a:t>
            </a:r>
            <a:r>
              <a:rPr lang="en-US" sz="2800" b="1" dirty="0" smtClean="0"/>
              <a:t>max.cpp</a:t>
            </a:r>
            <a:r>
              <a:rPr lang="ar-SA" sz="2800" b="1" dirty="0" smtClean="0"/>
              <a:t> شامل کد </a:t>
            </a:r>
            <a:r>
              <a:rPr lang="fa-IR" sz="2800" b="1" dirty="0" smtClean="0"/>
              <a:t>زير</a:t>
            </a:r>
            <a:r>
              <a:rPr lang="ar-SA" sz="2800" b="1" dirty="0" smtClean="0"/>
              <a:t> است:</a:t>
            </a:r>
            <a:endParaRPr lang="fa-IR" sz="2800" b="1" dirty="0" smtClean="0"/>
          </a:p>
          <a:p>
            <a:r>
              <a:rPr lang="en-US" sz="2800" b="1" dirty="0" smtClean="0">
                <a:latin typeface="Courier" pitchFamily="49" charset="0"/>
                <a:ea typeface="SimSun" pitchFamily="2" charset="-122"/>
              </a:rPr>
              <a:t>max.cpp</a:t>
            </a:r>
          </a:p>
          <a:p>
            <a:pPr rtl="1"/>
            <a:endParaRPr lang="en-US" sz="2000" dirty="0" smtClean="0">
              <a:ea typeface="SimSun" pitchFamily="2" charset="-122"/>
            </a:endParaRPr>
          </a:p>
          <a:p>
            <a:pPr algn="just" rtl="1"/>
            <a:endParaRPr lang="en-US" sz="2800" b="1" dirty="0"/>
          </a:p>
        </p:txBody>
      </p:sp>
      <p:sp>
        <p:nvSpPr>
          <p:cNvPr id="9" name="Title 8"/>
          <p:cNvSpPr>
            <a:spLocks noGrp="1"/>
          </p:cNvSpPr>
          <p:nvPr>
            <p:ph type="title"/>
          </p:nvPr>
        </p:nvSpPr>
        <p:spPr>
          <a:xfrm>
            <a:off x="529937" y="332078"/>
            <a:ext cx="7086600" cy="668030"/>
          </a:xfrm>
        </p:spPr>
        <p:txBody>
          <a:bodyPr/>
          <a:lstStyle/>
          <a:p>
            <a:pPr algn="just"/>
            <a:r>
              <a:rPr lang="fa-IR" sz="2400" b="1" dirty="0" smtClean="0"/>
              <a:t>مثال: کامپايل جداگانه تابع</a:t>
            </a:r>
            <a:endParaRPr lang="ar-SA" sz="2400" dirty="0">
              <a:solidFill>
                <a:srgbClr val="FF0066"/>
              </a:solidFill>
            </a:endParaRPr>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7</a:t>
            </a:fld>
            <a:endParaRPr lang="en-US" dirty="0"/>
          </a:p>
        </p:txBody>
      </p:sp>
      <p:sp>
        <p:nvSpPr>
          <p:cNvPr id="6" name="Rectangle 4"/>
          <p:cNvSpPr>
            <a:spLocks noChangeArrowheads="1"/>
          </p:cNvSpPr>
          <p:nvPr/>
        </p:nvSpPr>
        <p:spPr bwMode="auto">
          <a:xfrm>
            <a:off x="428596" y="3714752"/>
            <a:ext cx="6358781" cy="2585610"/>
          </a:xfrm>
          <a:prstGeom prst="rect">
            <a:avLst/>
          </a:prstGeom>
          <a:solidFill>
            <a:srgbClr val="FFFFFF"/>
          </a:solidFill>
          <a:ln w="9525">
            <a:solidFill>
              <a:srgbClr val="000000"/>
            </a:solidFill>
            <a:miter lim="800000"/>
            <a:headEnd/>
            <a:tailEnd/>
          </a:ln>
        </p:spPr>
        <p:txBody>
          <a:bodyPr/>
          <a:lstStyle/>
          <a:p>
            <a:pPr algn="l">
              <a:lnSpc>
                <a:spcPct val="120000"/>
              </a:lnSpc>
              <a:spcAft>
                <a:spcPts val="600"/>
              </a:spcAft>
            </a:pPr>
            <a:r>
              <a:rPr lang="en-US" sz="2800" b="1" dirty="0" err="1">
                <a:solidFill>
                  <a:srgbClr val="FFC000"/>
                </a:solidFill>
                <a:latin typeface="Courier New" pitchFamily="49" charset="0"/>
              </a:rPr>
              <a:t>int</a:t>
            </a:r>
            <a:r>
              <a:rPr lang="en-US" sz="2800" b="1" dirty="0">
                <a:solidFill>
                  <a:srgbClr val="FFC000"/>
                </a:solidFill>
                <a:latin typeface="Courier New" pitchFamily="49" charset="0"/>
              </a:rPr>
              <a:t> max(</a:t>
            </a:r>
            <a:r>
              <a:rPr lang="en-US" sz="2800" b="1" dirty="0" err="1">
                <a:solidFill>
                  <a:srgbClr val="FFC000"/>
                </a:solidFill>
                <a:latin typeface="Courier New" pitchFamily="49" charset="0"/>
              </a:rPr>
              <a:t>int</a:t>
            </a:r>
            <a:r>
              <a:rPr lang="en-US" sz="2800" b="1" dirty="0">
                <a:solidFill>
                  <a:srgbClr val="FFC000"/>
                </a:solidFill>
                <a:latin typeface="Courier New" pitchFamily="49" charset="0"/>
              </a:rPr>
              <a:t> x, </a:t>
            </a:r>
            <a:r>
              <a:rPr lang="en-US" sz="2800" b="1" dirty="0" err="1">
                <a:solidFill>
                  <a:srgbClr val="FFC000"/>
                </a:solidFill>
                <a:latin typeface="Courier New" pitchFamily="49" charset="0"/>
              </a:rPr>
              <a:t>int</a:t>
            </a:r>
            <a:r>
              <a:rPr lang="en-US" sz="2800" b="1" dirty="0">
                <a:solidFill>
                  <a:srgbClr val="FFC000"/>
                </a:solidFill>
                <a:latin typeface="Courier New" pitchFamily="49" charset="0"/>
              </a:rPr>
              <a:t> y)</a:t>
            </a:r>
          </a:p>
          <a:p>
            <a:pPr algn="l">
              <a:lnSpc>
                <a:spcPct val="120000"/>
              </a:lnSpc>
              <a:spcAft>
                <a:spcPts val="600"/>
              </a:spcAft>
            </a:pPr>
            <a:r>
              <a:rPr lang="en-US" sz="2800" b="1" dirty="0">
                <a:solidFill>
                  <a:srgbClr val="FFC000"/>
                </a:solidFill>
                <a:latin typeface="Courier New" pitchFamily="49" charset="0"/>
              </a:rPr>
              <a:t>{  if (x &lt; y) return y;</a:t>
            </a:r>
          </a:p>
          <a:p>
            <a:pPr algn="l">
              <a:lnSpc>
                <a:spcPct val="120000"/>
              </a:lnSpc>
              <a:spcAft>
                <a:spcPts val="600"/>
              </a:spcAft>
            </a:pPr>
            <a:r>
              <a:rPr lang="en-US" sz="2800" b="1" dirty="0">
                <a:solidFill>
                  <a:srgbClr val="FFC000"/>
                </a:solidFill>
                <a:latin typeface="Courier New" pitchFamily="49" charset="0"/>
              </a:rPr>
              <a:t>   else return x;</a:t>
            </a:r>
          </a:p>
          <a:p>
            <a:pPr algn="l">
              <a:lnSpc>
                <a:spcPct val="120000"/>
              </a:lnSpc>
              <a:spcAft>
                <a:spcPts val="600"/>
              </a:spcAft>
            </a:pPr>
            <a:r>
              <a:rPr lang="en-US" sz="2800" b="1" dirty="0">
                <a:solidFill>
                  <a:srgbClr val="FFC000"/>
                </a:solidFill>
                <a:latin typeface="Courier New" pitchFamily="49" charset="0"/>
              </a:rPr>
              <a:t>}</a:t>
            </a:r>
            <a:endParaRPr lang="en-US" sz="2800" b="1" dirty="0">
              <a:solidFill>
                <a:srgbClr val="FFC000"/>
              </a:solidFill>
            </a:endParaRPr>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29937" y="332078"/>
            <a:ext cx="7086600" cy="668030"/>
          </a:xfrm>
        </p:spPr>
        <p:txBody>
          <a:bodyPr/>
          <a:lstStyle/>
          <a:p>
            <a:pPr algn="just"/>
            <a:r>
              <a:rPr lang="fa-IR" sz="2400" b="1" dirty="0" smtClean="0"/>
              <a:t>روش استفاده از توابع جداگانه کامپايل شده در برنامه اصلي</a:t>
            </a:r>
            <a:endParaRPr lang="ar-SA" sz="2400" dirty="0">
              <a:solidFill>
                <a:srgbClr val="FF0066"/>
              </a:solidFill>
            </a:endParaRPr>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8</a:t>
            </a:fld>
            <a:endParaRPr lang="en-US" dirty="0"/>
          </a:p>
        </p:txBody>
      </p:sp>
      <p:sp>
        <p:nvSpPr>
          <p:cNvPr id="6" name="Text Box 3"/>
          <p:cNvSpPr txBox="1">
            <a:spLocks noChangeArrowheads="1"/>
          </p:cNvSpPr>
          <p:nvPr/>
        </p:nvSpPr>
        <p:spPr bwMode="auto">
          <a:xfrm>
            <a:off x="322265" y="1071546"/>
            <a:ext cx="7535883" cy="5449826"/>
          </a:xfrm>
          <a:prstGeom prst="rect">
            <a:avLst/>
          </a:prstGeom>
          <a:noFill/>
          <a:ln w="12700" cap="sq" algn="ctr">
            <a:noFill/>
            <a:miter lim="800000"/>
            <a:headEnd/>
            <a:tailEnd/>
          </a:ln>
        </p:spPr>
        <p:txBody>
          <a:bodyPr wrap="square" lIns="90000" tIns="46800" rIns="90000" bIns="46800">
            <a:spAutoFit/>
          </a:bodyPr>
          <a:lstStyle/>
          <a:p>
            <a:pPr algn="just" rtl="1"/>
            <a:r>
              <a:rPr lang="fa-IR" sz="2800" dirty="0" smtClean="0"/>
              <a:t>كافي است عبارت: </a:t>
            </a:r>
            <a:r>
              <a:rPr lang="en-US" sz="2800" dirty="0" smtClean="0"/>
              <a:t>#include &lt;max.cpp&gt;</a:t>
            </a:r>
            <a:r>
              <a:rPr lang="fa-IR" sz="2800" dirty="0" smtClean="0"/>
              <a:t> را به اول برنامه اصلي وقبل از</a:t>
            </a:r>
            <a:r>
              <a:rPr lang="en-US" sz="2800" dirty="0" smtClean="0">
                <a:solidFill>
                  <a:srgbClr val="FF0000"/>
                </a:solidFill>
              </a:rPr>
              <a:t>main()</a:t>
            </a:r>
            <a:r>
              <a:rPr lang="en-US" sz="2800" dirty="0" smtClean="0"/>
              <a:t> </a:t>
            </a:r>
            <a:r>
              <a:rPr lang="fa-IR" sz="2800" dirty="0" smtClean="0"/>
              <a:t> اضافه كنيم:</a:t>
            </a:r>
            <a:endParaRPr lang="en-US" sz="2800" dirty="0" smtClean="0"/>
          </a:p>
          <a:p>
            <a:pPr algn="just"/>
            <a:endParaRPr lang="fa-IR" sz="400" b="1" dirty="0" smtClean="0">
              <a:solidFill>
                <a:srgbClr val="FF0000"/>
              </a:solidFill>
            </a:endParaRPr>
          </a:p>
          <a:p>
            <a:r>
              <a:rPr lang="en-US" sz="2800" b="1" dirty="0" smtClean="0">
                <a:solidFill>
                  <a:srgbClr val="FF0000"/>
                </a:solidFill>
              </a:rPr>
              <a:t>#</a:t>
            </a:r>
            <a:r>
              <a:rPr lang="en-US" sz="2800" b="1" dirty="0">
                <a:solidFill>
                  <a:srgbClr val="FF0000"/>
                </a:solidFill>
              </a:rPr>
              <a:t>include &lt;max.cpp&gt;</a:t>
            </a:r>
            <a:r>
              <a:rPr lang="fa-IR" sz="2800" dirty="0">
                <a:solidFill>
                  <a:srgbClr val="FF0000"/>
                </a:solidFill>
              </a:rPr>
              <a:t> </a:t>
            </a:r>
            <a:endParaRPr lang="en-US" sz="2800" dirty="0">
              <a:solidFill>
                <a:srgbClr val="FF0000"/>
              </a:solidFill>
            </a:endParaRPr>
          </a:p>
          <a:p>
            <a:r>
              <a:rPr lang="en-US" sz="2800" dirty="0" err="1"/>
              <a:t>int</a:t>
            </a:r>
            <a:r>
              <a:rPr lang="en-US" sz="2800" dirty="0"/>
              <a:t> main()</a:t>
            </a:r>
          </a:p>
          <a:p>
            <a:r>
              <a:rPr lang="en-US" sz="2800" dirty="0"/>
              <a:t>{  // tests the max() function:</a:t>
            </a:r>
          </a:p>
          <a:p>
            <a:r>
              <a:rPr lang="en-US" sz="2800" dirty="0"/>
              <a:t>   </a:t>
            </a:r>
            <a:r>
              <a:rPr lang="en-US" sz="2800" dirty="0" err="1"/>
              <a:t>int</a:t>
            </a:r>
            <a:r>
              <a:rPr lang="en-US" sz="2800" dirty="0"/>
              <a:t> m, n;</a:t>
            </a:r>
          </a:p>
          <a:p>
            <a:r>
              <a:rPr lang="en-US" sz="2800" dirty="0"/>
              <a:t>   do</a:t>
            </a:r>
          </a:p>
          <a:p>
            <a:r>
              <a:rPr lang="en-US" sz="2800" dirty="0"/>
              <a:t>   {  </a:t>
            </a:r>
            <a:r>
              <a:rPr lang="en-US" sz="2800" dirty="0" err="1"/>
              <a:t>cin</a:t>
            </a:r>
            <a:r>
              <a:rPr lang="en-US" sz="2800" dirty="0"/>
              <a:t> &gt;&gt; m &gt;&gt; n;</a:t>
            </a:r>
          </a:p>
          <a:p>
            <a:r>
              <a:rPr lang="en-US" sz="2800" dirty="0"/>
              <a:t>      </a:t>
            </a:r>
            <a:r>
              <a:rPr lang="en-US" sz="2800" dirty="0" err="1"/>
              <a:t>cout</a:t>
            </a:r>
            <a:r>
              <a:rPr lang="en-US" sz="2800" dirty="0"/>
              <a:t> &lt;&lt; "\</a:t>
            </a:r>
            <a:r>
              <a:rPr lang="en-US" sz="2800" dirty="0" err="1"/>
              <a:t>tmax</a:t>
            </a:r>
            <a:r>
              <a:rPr lang="en-US" sz="2800" dirty="0"/>
              <a:t>(" &lt;&lt; m &lt;&lt; "," &lt;&lt; n &lt;&lt; ") = " </a:t>
            </a:r>
          </a:p>
          <a:p>
            <a:r>
              <a:rPr lang="en-US" sz="2800" dirty="0"/>
              <a:t>           &lt;&lt; max(</a:t>
            </a:r>
            <a:r>
              <a:rPr lang="en-US" sz="2800" dirty="0" err="1"/>
              <a:t>m,n</a:t>
            </a:r>
            <a:r>
              <a:rPr lang="en-US" sz="2800" dirty="0"/>
              <a:t>) &lt;&lt; </a:t>
            </a:r>
            <a:r>
              <a:rPr lang="en-US" sz="2800" dirty="0" err="1"/>
              <a:t>endl</a:t>
            </a:r>
            <a:r>
              <a:rPr lang="en-US" sz="2800" dirty="0"/>
              <a:t>;</a:t>
            </a:r>
          </a:p>
          <a:p>
            <a:r>
              <a:rPr lang="en-US" sz="2800" dirty="0"/>
              <a:t>  }</a:t>
            </a:r>
          </a:p>
          <a:p>
            <a:r>
              <a:rPr lang="en-US" sz="2800" dirty="0"/>
              <a:t>   while (m != 0);}</a:t>
            </a:r>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0"/>
          <p:cNvSpPr>
            <a:spLocks noChangeArrowheads="1"/>
          </p:cNvSpPr>
          <p:nvPr/>
        </p:nvSpPr>
        <p:spPr bwMode="auto">
          <a:xfrm>
            <a:off x="428596" y="1937772"/>
            <a:ext cx="7820052" cy="584775"/>
          </a:xfrm>
          <a:prstGeom prst="rect">
            <a:avLst/>
          </a:prstGeom>
          <a:solidFill>
            <a:schemeClr val="bg1"/>
          </a:solidFill>
          <a:ln w="9525">
            <a:noFill/>
            <a:miter lim="800000"/>
            <a:headEnd/>
            <a:tailEnd/>
          </a:ln>
        </p:spPr>
        <p:txBody>
          <a:bodyPr wrap="square">
            <a:spAutoFit/>
          </a:bodyPr>
          <a:lstStyle/>
          <a:p>
            <a:pPr algn="just" rtl="1">
              <a:spcBef>
                <a:spcPct val="0"/>
              </a:spcBef>
            </a:pPr>
            <a:endParaRPr lang="en-US" sz="3200" dirty="0"/>
          </a:p>
        </p:txBody>
      </p:sp>
      <p:sp>
        <p:nvSpPr>
          <p:cNvPr id="9" name="Title 8"/>
          <p:cNvSpPr>
            <a:spLocks noGrp="1"/>
          </p:cNvSpPr>
          <p:nvPr>
            <p:ph type="title"/>
          </p:nvPr>
        </p:nvSpPr>
        <p:spPr>
          <a:xfrm>
            <a:off x="529937" y="332078"/>
            <a:ext cx="7086600" cy="668030"/>
          </a:xfrm>
        </p:spPr>
        <p:txBody>
          <a:bodyPr/>
          <a:lstStyle/>
          <a:p>
            <a:pPr algn="just"/>
            <a:r>
              <a:rPr lang="ar-SA" sz="2400" b="1" dirty="0" smtClean="0">
                <a:solidFill>
                  <a:srgbClr val="FF0000"/>
                </a:solidFill>
              </a:rPr>
              <a:t>متغيرهاي محلي، توابع محلي</a:t>
            </a:r>
            <a:endParaRPr lang="ar-SA" sz="2400" dirty="0">
              <a:solidFill>
                <a:srgbClr val="FF0066"/>
              </a:solidFill>
            </a:endParaRPr>
          </a:p>
        </p:txBody>
      </p:sp>
      <p:sp>
        <p:nvSpPr>
          <p:cNvPr id="7" name="Footer Placeholder 7"/>
          <p:cNvSpPr>
            <a:spLocks noGrp="1"/>
          </p:cNvSpPr>
          <p:nvPr>
            <p:ph type="ftr" sz="quarter" idx="11"/>
          </p:nvPr>
        </p:nvSpPr>
        <p:spPr/>
        <p:txBody>
          <a:bodyPr/>
          <a:lstStyle/>
          <a:p>
            <a:r>
              <a:rPr lang="fa-IR" smtClean="0"/>
              <a:t>توابع - فرهادي</a:t>
            </a:r>
            <a:endParaRPr lang="en-US" dirty="0"/>
          </a:p>
        </p:txBody>
      </p:sp>
      <p:sp>
        <p:nvSpPr>
          <p:cNvPr id="4" name="Slide Number Placeholder 3"/>
          <p:cNvSpPr>
            <a:spLocks noGrp="1"/>
          </p:cNvSpPr>
          <p:nvPr>
            <p:ph type="sldNum" sz="quarter" idx="12"/>
          </p:nvPr>
        </p:nvSpPr>
        <p:spPr/>
        <p:txBody>
          <a:bodyPr/>
          <a:lstStyle/>
          <a:p>
            <a:fld id="{6A94BF41-C151-4BD2-8E48-9E658513A674}" type="slidenum">
              <a:rPr lang="en-US" smtClean="0"/>
              <a:pPr/>
              <a:t>9</a:t>
            </a:fld>
            <a:endParaRPr lang="en-US" dirty="0"/>
          </a:p>
        </p:txBody>
      </p:sp>
      <p:sp>
        <p:nvSpPr>
          <p:cNvPr id="40" name="Text Box 17"/>
          <p:cNvSpPr txBox="1">
            <a:spLocks noChangeArrowheads="1"/>
          </p:cNvSpPr>
          <p:nvPr/>
        </p:nvSpPr>
        <p:spPr bwMode="auto">
          <a:xfrm>
            <a:off x="250825" y="2071678"/>
            <a:ext cx="7893075" cy="3110724"/>
          </a:xfrm>
          <a:prstGeom prst="rect">
            <a:avLst/>
          </a:prstGeom>
          <a:noFill/>
          <a:ln w="12700" cap="sq" algn="ctr">
            <a:noFill/>
            <a:miter lim="800000"/>
            <a:headEnd/>
            <a:tailEnd type="none" w="lg" len="lg"/>
          </a:ln>
        </p:spPr>
        <p:txBody>
          <a:bodyPr wrap="square" lIns="90000" tIns="46800" rIns="90000" bIns="46800">
            <a:spAutoFit/>
          </a:bodyPr>
          <a:lstStyle/>
          <a:p>
            <a:pPr algn="just" rtl="1"/>
            <a:r>
              <a:rPr lang="ar-SA" sz="2800" i="1" dirty="0" smtClean="0">
                <a:solidFill>
                  <a:srgbClr val="006600"/>
                </a:solidFill>
              </a:rPr>
              <a:t>متغير محلي</a:t>
            </a:r>
            <a:r>
              <a:rPr lang="ar-SA" sz="2800" b="1" dirty="0" smtClean="0"/>
              <a:t>، متغيري است که در داخل يک بلوک اعلان گردد. اين گونه متغيرها فقط در داخل همان بلوکي که اعلان مي‌شوند قابل دستيابي هستند. </a:t>
            </a:r>
            <a:endParaRPr lang="en-US" sz="2800" b="1" dirty="0" smtClean="0"/>
          </a:p>
          <a:p>
            <a:pPr algn="just" rtl="1"/>
            <a:r>
              <a:rPr lang="ar-SA" sz="2800" b="1" dirty="0" smtClean="0"/>
              <a:t>چون بدنۀ تابع، خودش يک بلوک است پس متغيرهاي اعلان شده در يک تابع متغيرهاي محلي براي آن تابع هستند.</a:t>
            </a:r>
            <a:r>
              <a:rPr lang="ar-SA" sz="2800" dirty="0" smtClean="0"/>
              <a:t> </a:t>
            </a:r>
            <a:endParaRPr lang="fa-IR" sz="2800" dirty="0" smtClean="0"/>
          </a:p>
          <a:p>
            <a:pPr algn="ctr" rtl="1">
              <a:defRPr/>
            </a:pPr>
            <a:r>
              <a:rPr lang="ar-SA" sz="2800" b="1" dirty="0" smtClean="0">
                <a:solidFill>
                  <a:schemeClr val="bg1">
                    <a:lumMod val="50000"/>
                  </a:schemeClr>
                </a:solidFill>
              </a:rPr>
              <a:t>پارامترهاي تابع </a:t>
            </a:r>
            <a:r>
              <a:rPr lang="ar-SA" sz="2800" b="1" dirty="0" smtClean="0">
                <a:solidFill>
                  <a:srgbClr val="FF9900"/>
                </a:solidFill>
              </a:rPr>
              <a:t>نيز متغيرهاي محلي محسوب مي‌شوند.</a:t>
            </a:r>
            <a:r>
              <a:rPr lang="ar-SA" sz="2800" dirty="0" smtClean="0">
                <a:solidFill>
                  <a:srgbClr val="FF9900"/>
                </a:solidFill>
              </a:rPr>
              <a:t> </a:t>
            </a:r>
            <a:endParaRPr lang="en-US" sz="2800" dirty="0" smtClean="0">
              <a:solidFill>
                <a:srgbClr val="FF9900"/>
              </a:solidFill>
            </a:endParaRPr>
          </a:p>
          <a:p>
            <a:pPr algn="just" rtl="1"/>
            <a:endParaRPr lang="en-US" sz="2800" dirty="0"/>
          </a:p>
        </p:txBody>
      </p:sp>
    </p:spTree>
    <p:extLst>
      <p:ext uri="{BB962C8B-B14F-4D97-AF65-F5344CB8AC3E}">
        <p14:creationId xmlns:p14="http://schemas.microsoft.com/office/powerpoint/2010/main" val="849812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نام درس}&amp;quot;&quot;/&gt;&lt;property id=&quot;20307&quot; value=&quot;256&quot;/&gt;&lt;/object&gt;&lt;object type=&quot;3&quot; unique_id=&quot;10005&quot;&gt;&lt;property id=&quot;20148&quot; value=&quot;5&quot;/&gt;&lt;property id=&quot;20300&quot; value=&quot;Slide 2&quot;/&gt;&lt;property id=&quot;20307&quot; value=&quot;260&quot;/&gt;&lt;/object&gt;&lt;object type=&quot;3&quot; unique_id=&quot;10006&quot;&gt;&lt;property id=&quot;20148&quot; value=&quot;5&quot;/&gt;&lt;property id=&quot;20300&quot; value=&quot;Slide 3&quot;/&gt;&lt;property id=&quot;20307&quot; value=&quot;277&quot;/&gt;&lt;/object&gt;&lt;object type=&quot;3&quot; unique_id=&quot;10009&quot;&gt;&lt;property id=&quot;20148&quot; value=&quot;5&quot;/&gt;&lt;property id=&quot;20300&quot; value=&quot;Slide 9&quot;/&gt;&lt;property id=&quot;20307&quot; value=&quot;258&quot;/&gt;&lt;/object&gt;&lt;object type=&quot;3&quot; unique_id=&quot;10057&quot;&gt;&lt;property id=&quot;20148&quot; value=&quot;5&quot;/&gt;&lt;property id=&quot;20300&quot; value=&quot;Slide 4&quot;/&gt;&lt;property id=&quot;20307&quot; value=&quot;278&quot;/&gt;&lt;/object&gt;&lt;object type=&quot;3&quot; unique_id=&quot;10094&quot;&gt;&lt;property id=&quot;20148&quot; value=&quot;5&quot;/&gt;&lt;property id=&quot;20300&quot; value=&quot;Slide 5&quot;/&gt;&lt;property id=&quot;20307&quot; value=&quot;279&quot;/&gt;&lt;/object&gt;&lt;object type=&quot;3&quot; unique_id=&quot;10095&quot;&gt;&lt;property id=&quot;20148&quot; value=&quot;5&quot;/&gt;&lt;property id=&quot;20300&quot; value=&quot;Slide 6&quot;/&gt;&lt;property id=&quot;20307&quot; value=&quot;280&quot;/&gt;&lt;/object&gt;&lt;object type=&quot;3&quot; unique_id=&quot;10150&quot;&gt;&lt;property id=&quot;20148&quot; value=&quot;5&quot;/&gt;&lt;property id=&quot;20300&quot; value=&quot;Slide 7&quot;/&gt;&lt;property id=&quot;20307&quot; value=&quot;281&quot;/&gt;&lt;/object&gt;&lt;object type=&quot;3&quot; unique_id=&quot;10251&quot;&gt;&lt;property id=&quot;20148&quot; value=&quot;5&quot;/&gt;&lt;property id=&quot;20300&quot; value=&quot;Slide 8&quot;/&gt;&lt;property id=&quot;20307&quot; value=&quot;282&quot;/&gt;&lt;/object&gt;&lt;/object&gt;&lt;/object&gt;&lt;/database&gt;"/>
  <p:tag name="ISPRING_RESOURCE_PATHS_HASH_2" val="e18615a7ccc54a8ab9e947dc9da7651e488a52f"/>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6">
      <a:majorFont>
        <a:latin typeface="Times New Roman"/>
        <a:ea typeface=""/>
        <a:cs typeface="B Titr"/>
      </a:majorFont>
      <a:minorFont>
        <a:latin typeface="Times New Roman"/>
        <a:ea typeface=""/>
        <a:cs typeface="B Nazani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11712</TotalTime>
  <Words>3483</Words>
  <Application>Microsoft Office PowerPoint</Application>
  <PresentationFormat>On-screen Show (4:3)</PresentationFormat>
  <Paragraphs>504</Paragraphs>
  <Slides>52</Slides>
  <Notes>0</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67" baseType="lpstr">
      <vt:lpstr>SimHei</vt:lpstr>
      <vt:lpstr>SimSun</vt:lpstr>
      <vt:lpstr>Arial</vt:lpstr>
      <vt:lpstr>B Homa</vt:lpstr>
      <vt:lpstr>B Koodak</vt:lpstr>
      <vt:lpstr>B Lotus</vt:lpstr>
      <vt:lpstr>B Nazanin</vt:lpstr>
      <vt:lpstr>B Titr</vt:lpstr>
      <vt:lpstr>Calibri</vt:lpstr>
      <vt:lpstr>Courier</vt:lpstr>
      <vt:lpstr>Courier New</vt:lpstr>
      <vt:lpstr>Times New Roman</vt:lpstr>
      <vt:lpstr>Wingdings</vt:lpstr>
      <vt:lpstr>Office Theme</vt:lpstr>
      <vt:lpstr>Equation</vt:lpstr>
      <vt:lpstr>{مباني کامپيوتر و برنامه‌نويسي}</vt:lpstr>
      <vt:lpstr>{توابع (فهرست مطالب)}</vt:lpstr>
      <vt:lpstr>مقدمه</vt:lpstr>
      <vt:lpstr>کلیات موضوع – هدف‌هاي رفتاري</vt:lpstr>
      <vt:lpstr>كامپايل جداگانۀ توابع</vt:lpstr>
      <vt:lpstr>مزيت كامپايل جداگانۀ توابع</vt:lpstr>
      <vt:lpstr>مثال: کامپايل جداگانه تابع</vt:lpstr>
      <vt:lpstr>روش استفاده از توابع جداگانه کامپايل شده در برنامه اصلي</vt:lpstr>
      <vt:lpstr>متغيرهاي محلي، توابع محلي</vt:lpstr>
      <vt:lpstr>تابع محلي </vt:lpstr>
      <vt:lpstr>مثال: تابع محلي</vt:lpstr>
      <vt:lpstr>تابع فاكتوريل</vt:lpstr>
      <vt:lpstr>توابع ساخت كاربر</vt:lpstr>
      <vt:lpstr> برنامۀ آزمون براي تابع perm()</vt:lpstr>
      <vt:lpstr>تابع void</vt:lpstr>
      <vt:lpstr>توابع بولي  (منطقي)</vt:lpstr>
      <vt:lpstr> مثال: تابعي‌ كه‌ اول بودن اعداد را بررسي مي‌كند</vt:lpstr>
      <vt:lpstr>توابع ورودي/خروجي (I/O)</vt:lpstr>
      <vt:lpstr>روشهای ارسال پارامترها به تابع</vt:lpstr>
      <vt:lpstr>روش فراخوانی با مقدار</vt:lpstr>
      <vt:lpstr>ارسال به وسيلۀ مقدار</vt:lpstr>
      <vt:lpstr> ارسال به طريق ارجاع‌ (آدرس)</vt:lpstr>
      <vt:lpstr> ارسال به طريق ارجاع‌ (آدرس)</vt:lpstr>
      <vt:lpstr>توجه:  ارسال به طريق ارجاع‌ </vt:lpstr>
      <vt:lpstr>* مثال: تابع‌ swap()</vt:lpstr>
      <vt:lpstr>برنامۀ آزمون swap()</vt:lpstr>
      <vt:lpstr>خلاصۀ تفاوت‌هاي بين ارسال از طريق مقدار و ارسال از طريق ارجاع</vt:lpstr>
      <vt:lpstr>نياز به بازگشت بيش از يك‌ مقدار</vt:lpstr>
      <vt:lpstr>مثال: بازگشت‌ بيشتر از يك‌ مقدار</vt:lpstr>
      <vt:lpstr>توابع بازگشتي (recursive functions)</vt:lpstr>
      <vt:lpstr> خواص و راه حل های بازگشت پذیر</vt:lpstr>
      <vt:lpstr> خواص و راه حل های بازگشت پذیر</vt:lpstr>
      <vt:lpstr>محاسبه فاکتوریل از طریق تابع بازگشتی</vt:lpstr>
      <vt:lpstr>محاسبه فاکتوریل از طریق تابع بازگشتی</vt:lpstr>
      <vt:lpstr>مثال: تابع xy  بصورت بازگشتي )صحيح مثبت (</vt:lpstr>
      <vt:lpstr>مثال: تابع xy  بصورت بازگشتي )صحيح مثبت (</vt:lpstr>
      <vt:lpstr>مثال: محاسبه جمله nام و جمع n جمله اول از سری فیبوناچی</vt:lpstr>
      <vt:lpstr>کلاس‌هاي حافظه و حوزه متغيرها</vt:lpstr>
      <vt:lpstr>کلاس حافظه در C++</vt:lpstr>
      <vt:lpstr>کلاس حافظه اتوماتيک</vt:lpstr>
      <vt:lpstr>کلاس حافظه ثبات</vt:lpstr>
      <vt:lpstr>کلاس حافظه استاتيک</vt:lpstr>
      <vt:lpstr>مثال: متغير i در برنامه اصلي با کلاس حافظه ثبات و در تابع test، متغير  xبا کلاس حافظه اتوماتيک و متغير y با کلاس حافظه استاتيک تعريف شده‌اند.</vt:lpstr>
      <vt:lpstr>خروجي</vt:lpstr>
      <vt:lpstr>متغيرهاي استاتيک عمومي</vt:lpstr>
      <vt:lpstr>کلاس حافظه خارجي</vt:lpstr>
      <vt:lpstr>تفاوت متغیرهای استاتیک عمومی و متغیرهای عمومی</vt:lpstr>
      <vt:lpstr>مثال: متغیرهای عمومی و استاتیک عمومی</vt:lpstr>
      <vt:lpstr>توابع همنام</vt:lpstr>
      <vt:lpstr>آرگومان های فرضی</vt:lpstr>
      <vt:lpstr>تمرین</vt:lpstr>
      <vt:lpstr>PowerPoint Presentation</vt:lpstr>
    </vt:vector>
  </TitlesOfParts>
  <Company>semoho.com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Seyyed Moslem Hosseini</dc:creator>
  <cp:lastModifiedBy>Mohsen</cp:lastModifiedBy>
  <cp:revision>282</cp:revision>
  <dcterms:created xsi:type="dcterms:W3CDTF">2012-03-12T06:58:54Z</dcterms:created>
  <dcterms:modified xsi:type="dcterms:W3CDTF">2015-11-25T04:42:08Z</dcterms:modified>
</cp:coreProperties>
</file>