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3" r:id="rId16"/>
    <p:sldId id="286" r:id="rId17"/>
    <p:sldId id="271" r:id="rId18"/>
    <p:sldId id="313" r:id="rId19"/>
    <p:sldId id="272" r:id="rId20"/>
    <p:sldId id="273" r:id="rId21"/>
    <p:sldId id="282" r:id="rId22"/>
    <p:sldId id="274" r:id="rId23"/>
    <p:sldId id="275" r:id="rId24"/>
    <p:sldId id="276" r:id="rId25"/>
    <p:sldId id="277" r:id="rId26"/>
    <p:sldId id="278" r:id="rId27"/>
    <p:sldId id="284" r:id="rId28"/>
    <p:sldId id="287" r:id="rId29"/>
    <p:sldId id="288" r:id="rId30"/>
    <p:sldId id="290" r:id="rId31"/>
    <p:sldId id="289" r:id="rId32"/>
    <p:sldId id="279" r:id="rId33"/>
    <p:sldId id="280" r:id="rId34"/>
    <p:sldId id="281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</p:sldIdLst>
  <p:sldSz cx="9144000" cy="6858000" type="screen4x3"/>
  <p:notesSz cx="69977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0" Type="http://schemas.openxmlformats.org/officeDocument/2006/relationships/image" Target="../media/image19.emf"/><Relationship Id="rId4" Type="http://schemas.openxmlformats.org/officeDocument/2006/relationships/image" Target="../media/image13.emf"/><Relationship Id="rId9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55A85DD6-66B1-40A0-A01A-833BAD7826CE}" type="datetimeFigureOut">
              <a:rPr lang="en-US" smtClean="0"/>
              <a:pPr/>
              <a:t>3/5/2018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5"/>
            <a:ext cx="5598160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38E234DD-FCF6-455B-998C-BB03726D32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562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C3F964-6A8C-4E15-A4FB-F1FFDD294DFB}" type="slidenum">
              <a:rPr lang="ar-SA"/>
              <a:pPr/>
              <a:t>1</a:t>
            </a:fld>
            <a:endParaRPr lang="en-US"/>
          </a:p>
        </p:txBody>
      </p:sp>
      <p:sp>
        <p:nvSpPr>
          <p:cNvPr id="331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1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95343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FF765A-4D53-47D4-90FC-E543EB9FF35F}" type="slidenum">
              <a:rPr lang="ar-SA"/>
              <a:pPr/>
              <a:t>10</a:t>
            </a:fld>
            <a:endParaRPr lang="en-US"/>
          </a:p>
        </p:txBody>
      </p:sp>
      <p:sp>
        <p:nvSpPr>
          <p:cNvPr id="340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0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3818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A808E0-2057-44D3-BD83-86FD96E4B64F}" type="slidenum">
              <a:rPr lang="ar-SA"/>
              <a:pPr/>
              <a:t>11</a:t>
            </a:fld>
            <a:endParaRPr lang="en-US"/>
          </a:p>
        </p:txBody>
      </p:sp>
      <p:sp>
        <p:nvSpPr>
          <p:cNvPr id="342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2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87119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2DD8B-6F71-4241-B730-A5D99C112348}" type="slidenum">
              <a:rPr lang="ar-SA"/>
              <a:pPr/>
              <a:t>12</a:t>
            </a:fld>
            <a:endParaRPr lang="en-US"/>
          </a:p>
        </p:txBody>
      </p:sp>
      <p:sp>
        <p:nvSpPr>
          <p:cNvPr id="343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3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1489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AA33A7-CDD7-4DC0-9CF7-C5E4EA43BA36}" type="slidenum">
              <a:rPr lang="ar-SA"/>
              <a:pPr/>
              <a:t>13</a:t>
            </a:fld>
            <a:endParaRPr lang="en-US"/>
          </a:p>
        </p:txBody>
      </p:sp>
      <p:sp>
        <p:nvSpPr>
          <p:cNvPr id="344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4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51310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DF585E-B6FB-4E05-A0DC-8E0D2393EF55}" type="slidenum">
              <a:rPr lang="ar-SA"/>
              <a:pPr/>
              <a:t>14</a:t>
            </a:fld>
            <a:endParaRPr lang="en-US"/>
          </a:p>
        </p:txBody>
      </p:sp>
      <p:sp>
        <p:nvSpPr>
          <p:cNvPr id="345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5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7954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A029C3-D2FD-4281-9A79-B9969D176914}" type="slidenum">
              <a:rPr lang="ar-SA"/>
              <a:pPr/>
              <a:t>17</a:t>
            </a:fld>
            <a:endParaRPr lang="en-US"/>
          </a:p>
        </p:txBody>
      </p:sp>
      <p:sp>
        <p:nvSpPr>
          <p:cNvPr id="346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6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4663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D2DD8B-6F71-4241-B730-A5D99C112348}" type="slidenum">
              <a:rPr lang="ar-SA"/>
              <a:pPr/>
              <a:t>18</a:t>
            </a:fld>
            <a:endParaRPr lang="en-US"/>
          </a:p>
        </p:txBody>
      </p:sp>
      <p:sp>
        <p:nvSpPr>
          <p:cNvPr id="343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3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65970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CC6FE6-F080-4D13-8B94-54E23CF19CAB}" type="slidenum">
              <a:rPr lang="ar-SA"/>
              <a:pPr/>
              <a:t>19</a:t>
            </a:fld>
            <a:endParaRPr lang="en-US"/>
          </a:p>
        </p:txBody>
      </p:sp>
      <p:sp>
        <p:nvSpPr>
          <p:cNvPr id="347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7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08618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F4BED6-7401-45BC-A37C-46B3F83442C0}" type="slidenum">
              <a:rPr lang="ar-SA"/>
              <a:pPr/>
              <a:t>20</a:t>
            </a:fld>
            <a:endParaRPr lang="en-US"/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3808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43CD4C-332B-438F-A52D-053B18E19033}" type="slidenum">
              <a:rPr lang="ar-SA"/>
              <a:pPr/>
              <a:t>22</a:t>
            </a:fld>
            <a:endParaRPr lang="en-US"/>
          </a:p>
        </p:txBody>
      </p:sp>
      <p:sp>
        <p:nvSpPr>
          <p:cNvPr id="349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49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32831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65A81C-DBE7-498C-B939-833B15F76083}" type="slidenum">
              <a:rPr lang="ar-SA"/>
              <a:pPr/>
              <a:t>2</a:t>
            </a:fld>
            <a:endParaRPr lang="en-US"/>
          </a:p>
        </p:txBody>
      </p:sp>
      <p:sp>
        <p:nvSpPr>
          <p:cNvPr id="332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2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3856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8EFA97-C23F-4772-8662-CE6B019A01F5}" type="slidenum">
              <a:rPr lang="ar-SA"/>
              <a:pPr/>
              <a:t>23</a:t>
            </a:fld>
            <a:endParaRPr lang="en-US"/>
          </a:p>
        </p:txBody>
      </p:sp>
      <p:sp>
        <p:nvSpPr>
          <p:cNvPr id="350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0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077461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DF303A-593B-4ACB-8319-7FE3EDE7544E}" type="slidenum">
              <a:rPr lang="ar-SA"/>
              <a:pPr/>
              <a:t>24</a:t>
            </a:fld>
            <a:endParaRPr lang="en-US"/>
          </a:p>
        </p:txBody>
      </p:sp>
      <p:sp>
        <p:nvSpPr>
          <p:cNvPr id="351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1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08860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74ED34-B12A-4984-ADC1-8BD863369078}" type="slidenum">
              <a:rPr lang="ar-SA"/>
              <a:pPr/>
              <a:t>25</a:t>
            </a:fld>
            <a:endParaRPr lang="en-US"/>
          </a:p>
        </p:txBody>
      </p:sp>
      <p:sp>
        <p:nvSpPr>
          <p:cNvPr id="352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2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35066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44EE24-573B-4B51-8409-2C0B08BEA592}" type="slidenum">
              <a:rPr lang="ar-SA"/>
              <a:pPr/>
              <a:t>26</a:t>
            </a:fld>
            <a:endParaRPr lang="en-US"/>
          </a:p>
        </p:txBody>
      </p:sp>
      <p:sp>
        <p:nvSpPr>
          <p:cNvPr id="353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3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21917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45278-7021-490B-8EF4-A4CC4EDAE7B2}" type="slidenum">
              <a:rPr lang="ar-SA"/>
              <a:pPr/>
              <a:t>32</a:t>
            </a:fld>
            <a:endParaRPr lang="en-US"/>
          </a:p>
        </p:txBody>
      </p:sp>
      <p:sp>
        <p:nvSpPr>
          <p:cNvPr id="354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4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35122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4EEA06-0874-4E27-9685-7DB2DF18FAF4}" type="slidenum">
              <a:rPr lang="ar-SA"/>
              <a:pPr/>
              <a:t>33</a:t>
            </a:fld>
            <a:endParaRPr lang="en-US"/>
          </a:p>
        </p:txBody>
      </p:sp>
      <p:sp>
        <p:nvSpPr>
          <p:cNvPr id="355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5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982107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F7B13-40AC-4BD6-81F2-089D55C5DBB4}" type="slidenum">
              <a:rPr lang="ar-SA"/>
              <a:pPr/>
              <a:t>34</a:t>
            </a:fld>
            <a:endParaRPr lang="en-US"/>
          </a:p>
        </p:txBody>
      </p:sp>
      <p:sp>
        <p:nvSpPr>
          <p:cNvPr id="356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56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82097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E234DD-FCF6-455B-998C-BB03726D32D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86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5E8974-9CDC-4A12-B226-ED323B167D3B}" type="slidenum">
              <a:rPr lang="ar-SA"/>
              <a:pPr/>
              <a:t>3</a:t>
            </a:fld>
            <a:endParaRPr lang="en-US"/>
          </a:p>
        </p:txBody>
      </p:sp>
      <p:sp>
        <p:nvSpPr>
          <p:cNvPr id="333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3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08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C01AFC-82C0-411E-BC49-5880F98AACE3}" type="slidenum">
              <a:rPr lang="ar-SA"/>
              <a:pPr/>
              <a:t>4</a:t>
            </a:fld>
            <a:endParaRPr lang="en-US"/>
          </a:p>
        </p:txBody>
      </p:sp>
      <p:sp>
        <p:nvSpPr>
          <p:cNvPr id="334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4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23029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74400-D150-4165-AC40-E15B36490657}" type="slidenum">
              <a:rPr lang="ar-SA"/>
              <a:pPr/>
              <a:t>5</a:t>
            </a:fld>
            <a:endParaRPr lang="en-US"/>
          </a:p>
        </p:txBody>
      </p:sp>
      <p:sp>
        <p:nvSpPr>
          <p:cNvPr id="335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5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98760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20EAE9-6D20-4116-BA5D-BBEF1A46B051}" type="slidenum">
              <a:rPr lang="ar-SA"/>
              <a:pPr/>
              <a:t>6</a:t>
            </a:fld>
            <a:endParaRPr lang="en-US"/>
          </a:p>
        </p:txBody>
      </p:sp>
      <p:sp>
        <p:nvSpPr>
          <p:cNvPr id="336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6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58336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39CC74-4FD9-4E8F-A5EB-87A016CB8E76}" type="slidenum">
              <a:rPr lang="ar-SA"/>
              <a:pPr/>
              <a:t>7</a:t>
            </a:fld>
            <a:endParaRPr lang="en-US"/>
          </a:p>
        </p:txBody>
      </p:sp>
      <p:sp>
        <p:nvSpPr>
          <p:cNvPr id="337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7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30427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FEC959-9DB2-4005-B0EE-BCA74ECFEA3F}" type="slidenum">
              <a:rPr lang="ar-SA"/>
              <a:pPr/>
              <a:t>8</a:t>
            </a:fld>
            <a:endParaRPr lang="en-US"/>
          </a:p>
        </p:txBody>
      </p:sp>
      <p:sp>
        <p:nvSpPr>
          <p:cNvPr id="338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8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5781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881167-EA2A-4E7B-B59C-5C69624BB60D}" type="slidenum">
              <a:rPr lang="ar-SA"/>
              <a:pPr/>
              <a:t>9</a:t>
            </a:fld>
            <a:endParaRPr lang="en-US"/>
          </a:p>
        </p:txBody>
      </p:sp>
      <p:sp>
        <p:nvSpPr>
          <p:cNvPr id="339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46375" y="1268413"/>
            <a:ext cx="9001125" cy="6750050"/>
          </a:xfrm>
          <a:ln/>
        </p:spPr>
      </p:sp>
      <p:sp>
        <p:nvSpPr>
          <p:cNvPr id="339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770" y="4405335"/>
            <a:ext cx="5598160" cy="41703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094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E8FAA29-4C31-4CD7-92F2-AAADD5064F74}" type="datetime1">
              <a:rPr lang="en-US" smtClean="0"/>
              <a:t>3/5/2018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0158D-1287-46E3-BA17-5BFD24309A8F}" type="datetime1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901A1-E016-406E-9453-513A894E9811}" type="datetime1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91A8F24-63B2-469F-9668-F71ACAC4C7DD}" type="datetime1">
              <a:rPr lang="en-US" altLang="en-US" smtClean="0"/>
              <a:t>3/5/2018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840B595-EAF3-4A12-89D4-2B43D22D8615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 rtl="1">
              <a:defRPr>
                <a:cs typeface="B Nazanin" panose="00000400000000000000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algn="r" rtl="1">
              <a:defRPr>
                <a:cs typeface="B Nazanin" pitchFamily="2" charset="-78"/>
              </a:defRPr>
            </a:lvl1pPr>
            <a:lvl2pPr algn="r" rtl="1">
              <a:defRPr>
                <a:cs typeface="B Nazanin" pitchFamily="2" charset="-78"/>
              </a:defRPr>
            </a:lvl2pPr>
            <a:lvl3pPr algn="r" rtl="1">
              <a:defRPr>
                <a:cs typeface="B Nazanin" pitchFamily="2" charset="-78"/>
              </a:defRPr>
            </a:lvl3pPr>
            <a:lvl4pPr algn="r" rtl="1">
              <a:defRPr>
                <a:cs typeface="B Nazanin" pitchFamily="2" charset="-78"/>
              </a:defRPr>
            </a:lvl4pPr>
            <a:lvl5pPr algn="r" rtl="1">
              <a:defRPr>
                <a:cs typeface="B Nazani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24D7201-8A2A-40E1-95D6-E1AA67F8FADD}" type="datetime1">
              <a:rPr lang="en-US" smtClean="0"/>
              <a:t>3/5/2018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C341446-AA09-4A5D-83B1-4F19C47B9239}" type="datetime1">
              <a:rPr lang="en-US" smtClean="0"/>
              <a:t>3/5/2018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7F22-1D3C-4100-BCC6-514A6CD62885}" type="datetime1">
              <a:rPr lang="en-US" smtClean="0"/>
              <a:t>3/5/2018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DFF-21AD-42E3-845A-D8B6CBE39462}" type="datetime1">
              <a:rPr lang="en-US" smtClean="0"/>
              <a:t>3/5/2018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fld id="{09330423-D4E9-4AC7-82DE-332C2BE9D027}" type="datetime1">
              <a:rPr lang="en-US" smtClean="0"/>
              <a:t>3/5/2018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fld id="{7D30F557-232D-4CBF-BE0D-E28D9CEF4CD6}" type="datetime1">
              <a:rPr lang="en-US" smtClean="0"/>
              <a:t>3/5/2018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B Nazanin" panose="00000400000000000000" pitchFamily="2" charset="-78"/>
              </a:defRPr>
            </a:lvl1pPr>
          </a:lstStyle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C50B87E-88F3-45C2-A1A9-ACA0AA2C28A4}" type="datetime1">
              <a:rPr lang="en-US" smtClean="0"/>
              <a:t>3/5/2018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ED5351-011E-4BEC-8E6B-388648399CA7}" type="datetime1">
              <a:rPr lang="en-US" smtClean="0"/>
              <a:t>3/5/2018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A252BA-715C-4DFD-89BE-A52297E71FA4}" type="datetime1">
              <a:rPr lang="en-US" smtClean="0"/>
              <a:t>3/5/2018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798DC72-7BE7-43E6-98F3-E10724DAEA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7.emf"/><Relationship Id="rId3" Type="http://schemas.openxmlformats.org/officeDocument/2006/relationships/oleObject" Target="../embeddings/oleObject6.bin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4.e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emf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20.emf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Microsoft_Excel_97-2003_Worksheet1.xls"/><Relationship Id="rId10" Type="http://schemas.openxmlformats.org/officeDocument/2006/relationships/image" Target="../media/image13.e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10.e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5.emf"/><Relationship Id="rId22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7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emf"/><Relationship Id="rId4" Type="http://schemas.openxmlformats.org/officeDocument/2006/relationships/oleObject" Target="../embeddings/Microsoft_Excel_97-2003_Worksheet2.xls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22263"/>
            <a:ext cx="9144000" cy="422275"/>
          </a:xfrm>
        </p:spPr>
        <p:txBody>
          <a:bodyPr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endParaRPr lang="en-US" sz="3200" smtClean="0">
              <a:cs typeface="Nazanin" pitchFamily="2" charset="-78"/>
            </a:endParaRP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897063" y="1047750"/>
            <a:ext cx="5218112" cy="48910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algn="ctr" defTabSz="762000" rtl="1" eaLnBrk="0" hangingPunct="0">
              <a:lnSpc>
                <a:spcPct val="85000"/>
              </a:lnSpc>
            </a:pPr>
            <a:r>
              <a:rPr kumimoji="1" lang="fa-IR" altLang="ko-KR" sz="5500" b="1" u="none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pitchFamily="34" charset="-127"/>
                <a:cs typeface="B Titr" pitchFamily="2" charset="-78"/>
              </a:rPr>
              <a:t>سازمان و طراحي</a:t>
            </a:r>
          </a:p>
          <a:p>
            <a:pPr algn="ctr" defTabSz="762000" rtl="1" eaLnBrk="0" hangingPunct="0">
              <a:lnSpc>
                <a:spcPct val="85000"/>
              </a:lnSpc>
            </a:pPr>
            <a:r>
              <a:rPr kumimoji="1" lang="fa-IR" altLang="ko-KR" sz="5500" b="1" u="none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굴림" pitchFamily="34" charset="-127"/>
                <a:cs typeface="B Titr" pitchFamily="2" charset="-78"/>
              </a:rPr>
              <a:t> کامپيوتر پايه</a:t>
            </a: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fa-IR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  <a:p>
            <a:pPr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25" y="455613"/>
            <a:ext cx="2922275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ثبات‌هاي کامپيوتر پايه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971800" y="4386263"/>
            <a:ext cx="2508700" cy="2867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85000"/>
              </a:lnSpc>
            </a:pP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List of BC Registers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1371600" y="4652963"/>
            <a:ext cx="5902325" cy="18843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857250" y="4638675"/>
            <a:ext cx="6237286" cy="21238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DR           16        Data Register	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مقدار عملوند را نگه مي دارد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AR           12        Address Register        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آدرس عملوند را نگه مي دارد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AC           16        Accumulator	 	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ثبات همه منظوره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 smtClean="0">
                <a:ea typeface="굴림" pitchFamily="34" charset="-127"/>
                <a:cs typeface="B Nazanin" panose="00000400000000000000" pitchFamily="2" charset="-78"/>
              </a:rPr>
              <a:t>IR	16        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Instruction Register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را نگه مي دارد    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کد عمليات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PC           12        Program Counter	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را نگه مي دارد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آدرس دستورالعمل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TR           16        Temporary Register    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داده هاي موقتي را نگه مي دارد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INPR         8         Input Register             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کاراکتر ورودي را نگه مي دارد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91000"/>
              </a:lnSpc>
              <a:spcBef>
                <a:spcPct val="18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OUTR       </a:t>
            </a:r>
            <a:r>
              <a:rPr kumimoji="1" lang="en-US" altLang="ko-KR" sz="1400" b="1" u="none" dirty="0" smtClean="0">
                <a:ea typeface="굴림" pitchFamily="34" charset="-127"/>
                <a:cs typeface="B Nazanin" panose="00000400000000000000" pitchFamily="2" charset="-78"/>
              </a:rPr>
              <a:t>8         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Output Register           </a:t>
            </a:r>
            <a:r>
              <a:rPr kumimoji="1" lang="fa-IR" altLang="ko-KR" sz="1400" b="1" u="none" dirty="0">
                <a:ea typeface="굴림" pitchFamily="34" charset="-127"/>
                <a:cs typeface="B Nazanin" panose="00000400000000000000" pitchFamily="2" charset="-78"/>
              </a:rPr>
              <a:t>کاراکتر خروجي را نگه مي دارد</a:t>
            </a: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2822" name="Rectangle 6"/>
          <p:cNvSpPr>
            <a:spLocks noChangeArrowheads="1"/>
          </p:cNvSpPr>
          <p:nvPr/>
        </p:nvSpPr>
        <p:spPr bwMode="auto">
          <a:xfrm>
            <a:off x="622300" y="792163"/>
            <a:ext cx="2077493" cy="3390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ar-SA" altLang="ko-KR" b="1" u="none" dirty="0">
                <a:ea typeface="굴림" pitchFamily="34" charset="-127"/>
                <a:cs typeface="B Nazanin" pitchFamily="2" charset="-78"/>
              </a:rPr>
              <a:t>ثبات ها</a:t>
            </a:r>
            <a:r>
              <a:rPr kumimoji="1" lang="fa-IR" altLang="ko-KR" b="1" u="none" dirty="0">
                <a:ea typeface="굴림" pitchFamily="34" charset="-127"/>
                <a:cs typeface="B Nazanin" pitchFamily="2" charset="-78"/>
              </a:rPr>
              <a:t> در</a:t>
            </a:r>
            <a:r>
              <a:rPr kumimoji="1" lang="ar-SA" altLang="ko-KR" b="1" u="none" dirty="0">
                <a:ea typeface="굴림" pitchFamily="34" charset="-127"/>
                <a:cs typeface="B Nazanin" pitchFamily="2" charset="-78"/>
              </a:rPr>
              <a:t> کامپيوتر پايه</a:t>
            </a:r>
            <a:endParaRPr kumimoji="1" lang="en-US" altLang="ko-KR" b="1" u="none" dirty="0"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62823" name="Rectangle 7"/>
          <p:cNvSpPr>
            <a:spLocks noChangeArrowheads="1"/>
          </p:cNvSpPr>
          <p:nvPr/>
        </p:nvSpPr>
        <p:spPr bwMode="auto">
          <a:xfrm>
            <a:off x="2070100" y="1538288"/>
            <a:ext cx="1582738" cy="22383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24" name="Rectangle 8"/>
          <p:cNvSpPr>
            <a:spLocks noChangeArrowheads="1"/>
          </p:cNvSpPr>
          <p:nvPr/>
        </p:nvSpPr>
        <p:spPr bwMode="auto">
          <a:xfrm>
            <a:off x="1939925" y="1335088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11</a:t>
            </a:r>
          </a:p>
        </p:txBody>
      </p:sp>
      <p:sp>
        <p:nvSpPr>
          <p:cNvPr id="162825" name="Rectangle 9"/>
          <p:cNvSpPr>
            <a:spLocks noChangeArrowheads="1"/>
          </p:cNvSpPr>
          <p:nvPr/>
        </p:nvSpPr>
        <p:spPr bwMode="auto">
          <a:xfrm>
            <a:off x="3494088" y="1335088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26" name="Rectangle 10"/>
          <p:cNvSpPr>
            <a:spLocks noChangeArrowheads="1"/>
          </p:cNvSpPr>
          <p:nvPr/>
        </p:nvSpPr>
        <p:spPr bwMode="auto">
          <a:xfrm>
            <a:off x="2682875" y="1519238"/>
            <a:ext cx="45846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PC</a:t>
            </a:r>
          </a:p>
        </p:txBody>
      </p:sp>
      <p:sp>
        <p:nvSpPr>
          <p:cNvPr id="162827" name="Rectangle 11"/>
          <p:cNvSpPr>
            <a:spLocks noChangeArrowheads="1"/>
          </p:cNvSpPr>
          <p:nvPr/>
        </p:nvSpPr>
        <p:spPr bwMode="auto">
          <a:xfrm>
            <a:off x="1500188" y="2624138"/>
            <a:ext cx="2152650" cy="2222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28" name="Rectangle 12"/>
          <p:cNvSpPr>
            <a:spLocks noChangeArrowheads="1"/>
          </p:cNvSpPr>
          <p:nvPr/>
        </p:nvSpPr>
        <p:spPr bwMode="auto">
          <a:xfrm>
            <a:off x="1384300" y="2430463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62829" name="Rectangle 13"/>
          <p:cNvSpPr>
            <a:spLocks noChangeArrowheads="1"/>
          </p:cNvSpPr>
          <p:nvPr/>
        </p:nvSpPr>
        <p:spPr bwMode="auto">
          <a:xfrm>
            <a:off x="3494088" y="2430463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30" name="Rectangle 14"/>
          <p:cNvSpPr>
            <a:spLocks noChangeArrowheads="1"/>
          </p:cNvSpPr>
          <p:nvPr/>
        </p:nvSpPr>
        <p:spPr bwMode="auto">
          <a:xfrm>
            <a:off x="2282825" y="2605088"/>
            <a:ext cx="408767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IR</a:t>
            </a:r>
          </a:p>
        </p:txBody>
      </p:sp>
      <p:sp>
        <p:nvSpPr>
          <p:cNvPr id="162831" name="Rectangle 15"/>
          <p:cNvSpPr>
            <a:spLocks noChangeArrowheads="1"/>
          </p:cNvSpPr>
          <p:nvPr/>
        </p:nvSpPr>
        <p:spPr bwMode="auto">
          <a:xfrm>
            <a:off x="1500188" y="3165475"/>
            <a:ext cx="2152650" cy="225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32" name="Rectangle 16"/>
          <p:cNvSpPr>
            <a:spLocks noChangeArrowheads="1"/>
          </p:cNvSpPr>
          <p:nvPr/>
        </p:nvSpPr>
        <p:spPr bwMode="auto">
          <a:xfrm>
            <a:off x="1384300" y="2952750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62833" name="Rectangle 17"/>
          <p:cNvSpPr>
            <a:spLocks noChangeArrowheads="1"/>
          </p:cNvSpPr>
          <p:nvPr/>
        </p:nvSpPr>
        <p:spPr bwMode="auto">
          <a:xfrm>
            <a:off x="3494088" y="295275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34" name="Rectangle 18"/>
          <p:cNvSpPr>
            <a:spLocks noChangeArrowheads="1"/>
          </p:cNvSpPr>
          <p:nvPr/>
        </p:nvSpPr>
        <p:spPr bwMode="auto">
          <a:xfrm>
            <a:off x="2282825" y="3146425"/>
            <a:ext cx="45846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TR</a:t>
            </a:r>
          </a:p>
        </p:txBody>
      </p:sp>
      <p:sp>
        <p:nvSpPr>
          <p:cNvPr id="162835" name="Rectangle 19"/>
          <p:cNvSpPr>
            <a:spLocks noChangeArrowheads="1"/>
          </p:cNvSpPr>
          <p:nvPr/>
        </p:nvSpPr>
        <p:spPr bwMode="auto">
          <a:xfrm>
            <a:off x="1500188" y="3709988"/>
            <a:ext cx="941387" cy="2222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36" name="Rectangle 20"/>
          <p:cNvSpPr>
            <a:spLocks noChangeArrowheads="1"/>
          </p:cNvSpPr>
          <p:nvPr/>
        </p:nvSpPr>
        <p:spPr bwMode="auto">
          <a:xfrm>
            <a:off x="1384300" y="348615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162837" name="Rectangle 21"/>
          <p:cNvSpPr>
            <a:spLocks noChangeArrowheads="1"/>
          </p:cNvSpPr>
          <p:nvPr/>
        </p:nvSpPr>
        <p:spPr bwMode="auto">
          <a:xfrm>
            <a:off x="3494088" y="348615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38" name="Rectangle 22"/>
          <p:cNvSpPr>
            <a:spLocks noChangeArrowheads="1"/>
          </p:cNvSpPr>
          <p:nvPr/>
        </p:nvSpPr>
        <p:spPr bwMode="auto">
          <a:xfrm>
            <a:off x="1625600" y="3687763"/>
            <a:ext cx="756618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OUTR</a:t>
            </a:r>
          </a:p>
        </p:txBody>
      </p:sp>
      <p:sp>
        <p:nvSpPr>
          <p:cNvPr id="162839" name="Rectangle 23"/>
          <p:cNvSpPr>
            <a:spLocks noChangeArrowheads="1"/>
          </p:cNvSpPr>
          <p:nvPr/>
        </p:nvSpPr>
        <p:spPr bwMode="auto">
          <a:xfrm>
            <a:off x="4410075" y="3165475"/>
            <a:ext cx="2154238" cy="225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40" name="Rectangle 24"/>
          <p:cNvSpPr>
            <a:spLocks noChangeArrowheads="1"/>
          </p:cNvSpPr>
          <p:nvPr/>
        </p:nvSpPr>
        <p:spPr bwMode="auto">
          <a:xfrm>
            <a:off x="4294188" y="2943225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62841" name="Rectangle 25"/>
          <p:cNvSpPr>
            <a:spLocks noChangeArrowheads="1"/>
          </p:cNvSpPr>
          <p:nvPr/>
        </p:nvSpPr>
        <p:spPr bwMode="auto">
          <a:xfrm>
            <a:off x="6405563" y="2943225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42" name="Rectangle 26"/>
          <p:cNvSpPr>
            <a:spLocks noChangeArrowheads="1"/>
          </p:cNvSpPr>
          <p:nvPr/>
        </p:nvSpPr>
        <p:spPr bwMode="auto">
          <a:xfrm>
            <a:off x="5191125" y="3146425"/>
            <a:ext cx="477696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DR</a:t>
            </a:r>
          </a:p>
        </p:txBody>
      </p:sp>
      <p:sp>
        <p:nvSpPr>
          <p:cNvPr id="162843" name="Rectangle 27"/>
          <p:cNvSpPr>
            <a:spLocks noChangeArrowheads="1"/>
          </p:cNvSpPr>
          <p:nvPr/>
        </p:nvSpPr>
        <p:spPr bwMode="auto">
          <a:xfrm>
            <a:off x="4410075" y="3709988"/>
            <a:ext cx="2154238" cy="2222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44" name="Rectangle 28"/>
          <p:cNvSpPr>
            <a:spLocks noChangeArrowheads="1"/>
          </p:cNvSpPr>
          <p:nvPr/>
        </p:nvSpPr>
        <p:spPr bwMode="auto">
          <a:xfrm>
            <a:off x="4294188" y="3505200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62845" name="Rectangle 29"/>
          <p:cNvSpPr>
            <a:spLocks noChangeArrowheads="1"/>
          </p:cNvSpPr>
          <p:nvPr/>
        </p:nvSpPr>
        <p:spPr bwMode="auto">
          <a:xfrm>
            <a:off x="6407150" y="350520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46" name="Rectangle 30"/>
          <p:cNvSpPr>
            <a:spLocks noChangeArrowheads="1"/>
          </p:cNvSpPr>
          <p:nvPr/>
        </p:nvSpPr>
        <p:spPr bwMode="auto">
          <a:xfrm>
            <a:off x="5191125" y="3687763"/>
            <a:ext cx="45846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AC</a:t>
            </a:r>
          </a:p>
        </p:txBody>
      </p:sp>
      <p:sp>
        <p:nvSpPr>
          <p:cNvPr id="162847" name="Rectangle 31"/>
          <p:cNvSpPr>
            <a:spLocks noChangeArrowheads="1"/>
          </p:cNvSpPr>
          <p:nvPr/>
        </p:nvSpPr>
        <p:spPr bwMode="auto">
          <a:xfrm>
            <a:off x="2070100" y="2079625"/>
            <a:ext cx="1582738" cy="225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48" name="Rectangle 32"/>
          <p:cNvSpPr>
            <a:spLocks noChangeArrowheads="1"/>
          </p:cNvSpPr>
          <p:nvPr/>
        </p:nvSpPr>
        <p:spPr bwMode="auto">
          <a:xfrm>
            <a:off x="1939925" y="1866900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11</a:t>
            </a:r>
          </a:p>
        </p:txBody>
      </p:sp>
      <p:sp>
        <p:nvSpPr>
          <p:cNvPr id="162849" name="Rectangle 33"/>
          <p:cNvSpPr>
            <a:spLocks noChangeArrowheads="1"/>
          </p:cNvSpPr>
          <p:nvPr/>
        </p:nvSpPr>
        <p:spPr bwMode="auto">
          <a:xfrm>
            <a:off x="3494088" y="186690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50" name="Rectangle 34"/>
          <p:cNvSpPr>
            <a:spLocks noChangeArrowheads="1"/>
          </p:cNvSpPr>
          <p:nvPr/>
        </p:nvSpPr>
        <p:spPr bwMode="auto">
          <a:xfrm>
            <a:off x="2682875" y="2060575"/>
            <a:ext cx="464872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AR</a:t>
            </a:r>
          </a:p>
        </p:txBody>
      </p:sp>
      <p:sp>
        <p:nvSpPr>
          <p:cNvPr id="162851" name="Rectangle 35"/>
          <p:cNvSpPr>
            <a:spLocks noChangeArrowheads="1"/>
          </p:cNvSpPr>
          <p:nvPr/>
        </p:nvSpPr>
        <p:spPr bwMode="auto">
          <a:xfrm>
            <a:off x="2711450" y="3709988"/>
            <a:ext cx="941388" cy="2222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52" name="Rectangle 36"/>
          <p:cNvSpPr>
            <a:spLocks noChangeArrowheads="1"/>
          </p:cNvSpPr>
          <p:nvPr/>
        </p:nvSpPr>
        <p:spPr bwMode="auto">
          <a:xfrm>
            <a:off x="2767013" y="3687763"/>
            <a:ext cx="694102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INPR</a:t>
            </a:r>
          </a:p>
        </p:txBody>
      </p:sp>
      <p:sp>
        <p:nvSpPr>
          <p:cNvPr id="162853" name="Rectangle 37"/>
          <p:cNvSpPr>
            <a:spLocks noChangeArrowheads="1"/>
          </p:cNvSpPr>
          <p:nvPr/>
        </p:nvSpPr>
        <p:spPr bwMode="auto">
          <a:xfrm>
            <a:off x="2282825" y="348615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2854" name="Rectangle 38"/>
          <p:cNvSpPr>
            <a:spLocks noChangeArrowheads="1"/>
          </p:cNvSpPr>
          <p:nvPr/>
        </p:nvSpPr>
        <p:spPr bwMode="auto">
          <a:xfrm>
            <a:off x="2595563" y="348615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162855" name="Rectangle 39"/>
          <p:cNvSpPr>
            <a:spLocks noChangeArrowheads="1"/>
          </p:cNvSpPr>
          <p:nvPr/>
        </p:nvSpPr>
        <p:spPr bwMode="auto">
          <a:xfrm>
            <a:off x="4410075" y="1439863"/>
            <a:ext cx="2154238" cy="10636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56" name="Rectangle 40"/>
          <p:cNvSpPr>
            <a:spLocks noChangeArrowheads="1"/>
          </p:cNvSpPr>
          <p:nvPr/>
        </p:nvSpPr>
        <p:spPr bwMode="auto">
          <a:xfrm>
            <a:off x="4964113" y="1663700"/>
            <a:ext cx="945773" cy="4775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Memory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2857" name="Rectangle 41"/>
          <p:cNvSpPr>
            <a:spLocks noChangeArrowheads="1"/>
          </p:cNvSpPr>
          <p:nvPr/>
        </p:nvSpPr>
        <p:spPr bwMode="auto">
          <a:xfrm>
            <a:off x="5359400" y="2166938"/>
            <a:ext cx="182808" cy="4775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2858" name="Rectangle 42"/>
          <p:cNvSpPr>
            <a:spLocks noChangeArrowheads="1"/>
          </p:cNvSpPr>
          <p:nvPr/>
        </p:nvSpPr>
        <p:spPr bwMode="auto">
          <a:xfrm>
            <a:off x="4965700" y="1957388"/>
            <a:ext cx="1009893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4096 x 16</a:t>
            </a:r>
          </a:p>
        </p:txBody>
      </p:sp>
      <p:sp>
        <p:nvSpPr>
          <p:cNvPr id="162859" name="Line 43"/>
          <p:cNvSpPr>
            <a:spLocks noChangeShapeType="1"/>
          </p:cNvSpPr>
          <p:nvPr/>
        </p:nvSpPr>
        <p:spPr bwMode="auto">
          <a:xfrm>
            <a:off x="1171575" y="1200150"/>
            <a:ext cx="0" cy="294322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0" name="Line 44"/>
          <p:cNvSpPr>
            <a:spLocks noChangeShapeType="1"/>
          </p:cNvSpPr>
          <p:nvPr/>
        </p:nvSpPr>
        <p:spPr bwMode="auto">
          <a:xfrm rot="-5400000">
            <a:off x="4078288" y="1316038"/>
            <a:ext cx="0" cy="57912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1" name="Line 45"/>
          <p:cNvSpPr>
            <a:spLocks noChangeShapeType="1"/>
          </p:cNvSpPr>
          <p:nvPr/>
        </p:nvSpPr>
        <p:spPr bwMode="auto">
          <a:xfrm rot="-5400000">
            <a:off x="2584450" y="-168275"/>
            <a:ext cx="0" cy="276225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2" name="Line 46"/>
          <p:cNvSpPr>
            <a:spLocks noChangeShapeType="1"/>
          </p:cNvSpPr>
          <p:nvPr/>
        </p:nvSpPr>
        <p:spPr bwMode="auto">
          <a:xfrm>
            <a:off x="3968750" y="1254125"/>
            <a:ext cx="0" cy="161925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3" name="Line 47"/>
          <p:cNvSpPr>
            <a:spLocks noChangeShapeType="1"/>
          </p:cNvSpPr>
          <p:nvPr/>
        </p:nvSpPr>
        <p:spPr bwMode="auto">
          <a:xfrm rot="-5400000">
            <a:off x="5456238" y="1417638"/>
            <a:ext cx="0" cy="29337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4" name="Line 48"/>
          <p:cNvSpPr>
            <a:spLocks noChangeShapeType="1"/>
          </p:cNvSpPr>
          <p:nvPr/>
        </p:nvSpPr>
        <p:spPr bwMode="auto">
          <a:xfrm>
            <a:off x="6940550" y="2892425"/>
            <a:ext cx="0" cy="1228725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2865" name="Text Box 49"/>
          <p:cNvSpPr txBox="1">
            <a:spLocks noChangeArrowheads="1"/>
          </p:cNvSpPr>
          <p:nvPr/>
        </p:nvSpPr>
        <p:spPr bwMode="auto">
          <a:xfrm>
            <a:off x="6927850" y="2676525"/>
            <a:ext cx="609462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CPU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68663" y="417513"/>
            <a:ext cx="2960747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سيستم گذرگاه عمومي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3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188" y="1844675"/>
            <a:ext cx="7656512" cy="1698625"/>
          </a:xfrm>
          <a:noFill/>
        </p:spPr>
        <p:txBody>
          <a:bodyPr>
            <a:normAutofit/>
          </a:bodyPr>
          <a:lstStyle/>
          <a:p>
            <a:pPr algn="r" rtl="1" eaLnBrk="1" hangingPunct="1"/>
            <a:r>
              <a:rPr lang="fa-IR" altLang="ko-KR" sz="2800" dirty="0" smtClean="0"/>
              <a:t>ثبات ها در کامپيوتر پايه با استفاده از گذرگاه به هم متصل شده‌اند</a:t>
            </a:r>
            <a:endParaRPr lang="en-US" altLang="ko-KR" sz="2800" dirty="0" smtClean="0">
              <a:ea typeface="굴림" pitchFamily="34" charset="-127"/>
            </a:endParaRPr>
          </a:p>
          <a:p>
            <a:r>
              <a:rPr lang="fa-IR" altLang="ko-KR" sz="2800" dirty="0" smtClean="0"/>
              <a:t>استفاده از گذرگاه نسبت به اتصال مستقيم ثبات‌ها، باعث صرفه‌جويي در سيم‌بندي مي‌شود.</a:t>
            </a:r>
            <a:endParaRPr lang="en-US" altLang="ko-KR" sz="28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304800"/>
            <a:ext cx="2960747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سيستم گذرگاه عمومي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4867" name="Arc 3"/>
          <p:cNvSpPr>
            <a:spLocks/>
          </p:cNvSpPr>
          <p:nvPr/>
        </p:nvSpPr>
        <p:spPr bwMode="auto">
          <a:xfrm>
            <a:off x="5649913" y="828675"/>
            <a:ext cx="106362" cy="74613"/>
          </a:xfrm>
          <a:custGeom>
            <a:avLst/>
            <a:gdLst>
              <a:gd name="T0" fmla="*/ 8598 w 21600"/>
              <a:gd name="T1" fmla="*/ 74613 h 17255"/>
              <a:gd name="T2" fmla="*/ 9110 w 21600"/>
              <a:gd name="T3" fmla="*/ 0 h 17255"/>
              <a:gd name="T4" fmla="*/ 106362 w 21600"/>
              <a:gd name="T5" fmla="*/ 37819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5138738" y="762000"/>
            <a:ext cx="373501" cy="2559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S2</a:t>
            </a:r>
          </a:p>
        </p:txBody>
      </p:sp>
      <p:sp>
        <p:nvSpPr>
          <p:cNvPr id="164869" name="Line 5"/>
          <p:cNvSpPr>
            <a:spLocks noChangeShapeType="1"/>
          </p:cNvSpPr>
          <p:nvPr/>
        </p:nvSpPr>
        <p:spPr bwMode="auto">
          <a:xfrm>
            <a:off x="5761038" y="831850"/>
            <a:ext cx="5191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0" name="Freeform 6"/>
          <p:cNvSpPr>
            <a:spLocks/>
          </p:cNvSpPr>
          <p:nvPr/>
        </p:nvSpPr>
        <p:spPr bwMode="auto">
          <a:xfrm>
            <a:off x="6134100" y="830263"/>
            <a:ext cx="158750" cy="349250"/>
          </a:xfrm>
          <a:custGeom>
            <a:avLst/>
            <a:gdLst>
              <a:gd name="T0" fmla="*/ 0 w 113"/>
              <a:gd name="T1" fmla="*/ 288 h 289"/>
              <a:gd name="T2" fmla="*/ 112 w 113"/>
              <a:gd name="T3" fmla="*/ 288 h 289"/>
              <a:gd name="T4" fmla="*/ 112 w 113"/>
              <a:gd name="T5" fmla="*/ 0 h 289"/>
              <a:gd name="T6" fmla="*/ 0 60000 65536"/>
              <a:gd name="T7" fmla="*/ 0 60000 65536"/>
              <a:gd name="T8" fmla="*/ 0 60000 65536"/>
              <a:gd name="T9" fmla="*/ 0 w 113"/>
              <a:gd name="T10" fmla="*/ 0 h 289"/>
              <a:gd name="T11" fmla="*/ 113 w 113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" h="289">
                <a:moveTo>
                  <a:pt x="0" y="288"/>
                </a:moveTo>
                <a:lnTo>
                  <a:pt x="112" y="288"/>
                </a:lnTo>
                <a:lnTo>
                  <a:pt x="112" y="0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1" name="Oval 7"/>
          <p:cNvSpPr>
            <a:spLocks noChangeArrowheads="1"/>
          </p:cNvSpPr>
          <p:nvPr/>
        </p:nvSpPr>
        <p:spPr bwMode="auto">
          <a:xfrm>
            <a:off x="1617663" y="823913"/>
            <a:ext cx="157162" cy="55562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2" name="Line 8"/>
          <p:cNvSpPr>
            <a:spLocks noChangeShapeType="1"/>
          </p:cNvSpPr>
          <p:nvPr/>
        </p:nvSpPr>
        <p:spPr bwMode="auto">
          <a:xfrm>
            <a:off x="5753100" y="825500"/>
            <a:ext cx="0" cy="361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84250" y="846138"/>
            <a:ext cx="5283201" cy="5699124"/>
            <a:chOff x="620" y="533"/>
            <a:chExt cx="3328" cy="3590"/>
          </a:xfrm>
        </p:grpSpPr>
        <p:sp>
          <p:nvSpPr>
            <p:cNvPr id="164874" name="Line 10"/>
            <p:cNvSpPr>
              <a:spLocks noChangeShapeType="1"/>
            </p:cNvSpPr>
            <p:nvPr/>
          </p:nvSpPr>
          <p:spPr bwMode="auto">
            <a:xfrm>
              <a:off x="3469" y="546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5" name="Arc 11"/>
            <p:cNvSpPr>
              <a:spLocks/>
            </p:cNvSpPr>
            <p:nvPr/>
          </p:nvSpPr>
          <p:spPr bwMode="auto">
            <a:xfrm>
              <a:off x="3559" y="592"/>
              <a:ext cx="67" cy="48"/>
            </a:xfrm>
            <a:custGeom>
              <a:avLst/>
              <a:gdLst>
                <a:gd name="T0" fmla="*/ 5 w 21600"/>
                <a:gd name="T1" fmla="*/ 48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6" name="Line 12"/>
            <p:cNvSpPr>
              <a:spLocks noChangeShapeType="1"/>
            </p:cNvSpPr>
            <p:nvPr/>
          </p:nvSpPr>
          <p:spPr bwMode="auto">
            <a:xfrm>
              <a:off x="3469" y="619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7" name="Arc 13"/>
            <p:cNvSpPr>
              <a:spLocks/>
            </p:cNvSpPr>
            <p:nvPr/>
          </p:nvSpPr>
          <p:spPr bwMode="auto">
            <a:xfrm>
              <a:off x="3559" y="660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8" name="Line 14"/>
            <p:cNvSpPr>
              <a:spLocks noChangeShapeType="1"/>
            </p:cNvSpPr>
            <p:nvPr/>
          </p:nvSpPr>
          <p:spPr bwMode="auto">
            <a:xfrm>
              <a:off x="3469" y="686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9" name="Rectangle 15"/>
            <p:cNvSpPr>
              <a:spLocks noChangeArrowheads="1"/>
            </p:cNvSpPr>
            <p:nvPr/>
          </p:nvSpPr>
          <p:spPr bwMode="auto">
            <a:xfrm>
              <a:off x="3237" y="547"/>
              <a:ext cx="23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S1</a:t>
              </a:r>
            </a:p>
          </p:txBody>
        </p:sp>
        <p:sp>
          <p:nvSpPr>
            <p:cNvPr id="164880" name="Rectangle 16"/>
            <p:cNvSpPr>
              <a:spLocks noChangeArrowheads="1"/>
            </p:cNvSpPr>
            <p:nvPr/>
          </p:nvSpPr>
          <p:spPr bwMode="auto">
            <a:xfrm>
              <a:off x="3246" y="615"/>
              <a:ext cx="23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S0</a:t>
              </a:r>
            </a:p>
          </p:txBody>
        </p:sp>
        <p:sp>
          <p:nvSpPr>
            <p:cNvPr id="164881" name="Freeform 17"/>
            <p:cNvSpPr>
              <a:spLocks/>
            </p:cNvSpPr>
            <p:nvPr/>
          </p:nvSpPr>
          <p:spPr bwMode="auto">
            <a:xfrm>
              <a:off x="3622" y="750"/>
              <a:ext cx="111" cy="3232"/>
            </a:xfrm>
            <a:custGeom>
              <a:avLst/>
              <a:gdLst>
                <a:gd name="T0" fmla="*/ 0 w 125"/>
                <a:gd name="T1" fmla="*/ 0 h 4233"/>
                <a:gd name="T2" fmla="*/ 124 w 125"/>
                <a:gd name="T3" fmla="*/ 0 h 4233"/>
                <a:gd name="T4" fmla="*/ 124 w 125"/>
                <a:gd name="T5" fmla="*/ 4232 h 4233"/>
                <a:gd name="T6" fmla="*/ 0 60000 65536"/>
                <a:gd name="T7" fmla="*/ 0 60000 65536"/>
                <a:gd name="T8" fmla="*/ 0 60000 65536"/>
                <a:gd name="T9" fmla="*/ 0 w 125"/>
                <a:gd name="T10" fmla="*/ 0 h 4233"/>
                <a:gd name="T11" fmla="*/ 125 w 125"/>
                <a:gd name="T12" fmla="*/ 4233 h 42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5" h="4233">
                  <a:moveTo>
                    <a:pt x="0" y="0"/>
                  </a:moveTo>
                  <a:lnTo>
                    <a:pt x="124" y="0"/>
                  </a:lnTo>
                  <a:lnTo>
                    <a:pt x="124" y="4232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2" name="Line 18"/>
            <p:cNvSpPr>
              <a:spLocks noChangeShapeType="1"/>
            </p:cNvSpPr>
            <p:nvPr/>
          </p:nvSpPr>
          <p:spPr bwMode="auto">
            <a:xfrm>
              <a:off x="3867" y="747"/>
              <a:ext cx="0" cy="333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3" name="Rectangle 19"/>
            <p:cNvSpPr>
              <a:spLocks noChangeArrowheads="1"/>
            </p:cNvSpPr>
            <p:nvPr/>
          </p:nvSpPr>
          <p:spPr bwMode="auto">
            <a:xfrm>
              <a:off x="3642" y="547"/>
              <a:ext cx="3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Bus</a:t>
              </a:r>
            </a:p>
          </p:txBody>
        </p:sp>
        <p:sp>
          <p:nvSpPr>
            <p:cNvPr id="164884" name="Rectangle 20"/>
            <p:cNvSpPr>
              <a:spLocks noChangeArrowheads="1"/>
            </p:cNvSpPr>
            <p:nvPr/>
          </p:nvSpPr>
          <p:spPr bwMode="auto">
            <a:xfrm>
              <a:off x="2282" y="755"/>
              <a:ext cx="767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Memory unit</a:t>
              </a:r>
            </a:p>
            <a:p>
              <a:pPr algn="l" defTabSz="762000" eaLnBrk="0" latinLnBrk="1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885" name="Rectangle 21"/>
            <p:cNvSpPr>
              <a:spLocks noChangeArrowheads="1"/>
            </p:cNvSpPr>
            <p:nvPr/>
          </p:nvSpPr>
          <p:spPr bwMode="auto">
            <a:xfrm>
              <a:off x="2341" y="841"/>
              <a:ext cx="56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4096 x 16</a:t>
              </a:r>
            </a:p>
          </p:txBody>
        </p:sp>
        <p:sp>
          <p:nvSpPr>
            <p:cNvPr id="164886" name="Rectangle 22"/>
            <p:cNvSpPr>
              <a:spLocks noChangeArrowheads="1"/>
            </p:cNvSpPr>
            <p:nvPr/>
          </p:nvSpPr>
          <p:spPr bwMode="auto">
            <a:xfrm>
              <a:off x="2171" y="726"/>
              <a:ext cx="875" cy="262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7" name="Rectangle 23"/>
            <p:cNvSpPr>
              <a:spLocks noChangeArrowheads="1"/>
            </p:cNvSpPr>
            <p:nvPr/>
          </p:nvSpPr>
          <p:spPr bwMode="auto">
            <a:xfrm>
              <a:off x="2227" y="1421"/>
              <a:ext cx="8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INR  CLR</a:t>
              </a:r>
            </a:p>
          </p:txBody>
        </p:sp>
        <p:sp>
          <p:nvSpPr>
            <p:cNvPr id="164888" name="Arc 24"/>
            <p:cNvSpPr>
              <a:spLocks/>
            </p:cNvSpPr>
            <p:nvPr/>
          </p:nvSpPr>
          <p:spPr bwMode="auto">
            <a:xfrm>
              <a:off x="3673" y="798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9" name="Line 25"/>
            <p:cNvSpPr>
              <a:spLocks noChangeShapeType="1"/>
            </p:cNvSpPr>
            <p:nvPr/>
          </p:nvSpPr>
          <p:spPr bwMode="auto">
            <a:xfrm>
              <a:off x="3049" y="826"/>
              <a:ext cx="63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0" name="Rectangle 26"/>
            <p:cNvSpPr>
              <a:spLocks noChangeArrowheads="1"/>
            </p:cNvSpPr>
            <p:nvPr/>
          </p:nvSpPr>
          <p:spPr bwMode="auto">
            <a:xfrm>
              <a:off x="3033" y="926"/>
              <a:ext cx="52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Address</a:t>
              </a:r>
            </a:p>
          </p:txBody>
        </p:sp>
        <p:sp>
          <p:nvSpPr>
            <p:cNvPr id="164891" name="Arc 27"/>
            <p:cNvSpPr>
              <a:spLocks/>
            </p:cNvSpPr>
            <p:nvPr/>
          </p:nvSpPr>
          <p:spPr bwMode="auto">
            <a:xfrm>
              <a:off x="3053" y="905"/>
              <a:ext cx="67" cy="46"/>
            </a:xfrm>
            <a:custGeom>
              <a:avLst/>
              <a:gdLst>
                <a:gd name="T0" fmla="*/ 61 w 21600"/>
                <a:gd name="T1" fmla="*/ 0 h 17464"/>
                <a:gd name="T2" fmla="*/ 61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2" name="Freeform 28"/>
            <p:cNvSpPr>
              <a:spLocks/>
            </p:cNvSpPr>
            <p:nvPr/>
          </p:nvSpPr>
          <p:spPr bwMode="auto">
            <a:xfrm>
              <a:off x="3110" y="928"/>
              <a:ext cx="385" cy="367"/>
            </a:xfrm>
            <a:custGeom>
              <a:avLst/>
              <a:gdLst>
                <a:gd name="T0" fmla="*/ 0 w 433"/>
                <a:gd name="T1" fmla="*/ 0 h 481"/>
                <a:gd name="T2" fmla="*/ 432 w 433"/>
                <a:gd name="T3" fmla="*/ 0 h 481"/>
                <a:gd name="T4" fmla="*/ 432 w 433"/>
                <a:gd name="T5" fmla="*/ 480 h 481"/>
                <a:gd name="T6" fmla="*/ 0 60000 65536"/>
                <a:gd name="T7" fmla="*/ 0 60000 65536"/>
                <a:gd name="T8" fmla="*/ 0 60000 65536"/>
                <a:gd name="T9" fmla="*/ 0 w 433"/>
                <a:gd name="T10" fmla="*/ 0 h 481"/>
                <a:gd name="T11" fmla="*/ 433 w 433"/>
                <a:gd name="T12" fmla="*/ 481 h 4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3" h="481">
                  <a:moveTo>
                    <a:pt x="0" y="0"/>
                  </a:moveTo>
                  <a:lnTo>
                    <a:pt x="432" y="0"/>
                  </a:lnTo>
                  <a:lnTo>
                    <a:pt x="432" y="48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3" name="Line 29"/>
            <p:cNvSpPr>
              <a:spLocks noChangeShapeType="1"/>
            </p:cNvSpPr>
            <p:nvPr/>
          </p:nvSpPr>
          <p:spPr bwMode="auto">
            <a:xfrm>
              <a:off x="2815" y="992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4" name="Rectangle 30"/>
            <p:cNvSpPr>
              <a:spLocks noChangeArrowheads="1"/>
            </p:cNvSpPr>
            <p:nvPr/>
          </p:nvSpPr>
          <p:spPr bwMode="auto">
            <a:xfrm>
              <a:off x="2641" y="1067"/>
              <a:ext cx="37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Read</a:t>
              </a:r>
            </a:p>
          </p:txBody>
        </p:sp>
        <p:sp>
          <p:nvSpPr>
            <p:cNvPr id="164895" name="Rectangle 31"/>
            <p:cNvSpPr>
              <a:spLocks noChangeArrowheads="1"/>
            </p:cNvSpPr>
            <p:nvPr/>
          </p:nvSpPr>
          <p:spPr bwMode="auto">
            <a:xfrm>
              <a:off x="2191" y="1067"/>
              <a:ext cx="39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Write</a:t>
              </a:r>
            </a:p>
          </p:txBody>
        </p:sp>
        <p:sp>
          <p:nvSpPr>
            <p:cNvPr id="164896" name="Rectangle 32"/>
            <p:cNvSpPr>
              <a:spLocks noChangeArrowheads="1"/>
            </p:cNvSpPr>
            <p:nvPr/>
          </p:nvSpPr>
          <p:spPr bwMode="auto">
            <a:xfrm>
              <a:off x="2267" y="1235"/>
              <a:ext cx="789" cy="12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7" name="Line 33"/>
            <p:cNvSpPr>
              <a:spLocks noChangeShapeType="1"/>
            </p:cNvSpPr>
            <p:nvPr/>
          </p:nvSpPr>
          <p:spPr bwMode="auto">
            <a:xfrm flipH="1">
              <a:off x="2541" y="1361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8" name="Line 34"/>
            <p:cNvSpPr>
              <a:spLocks noChangeShapeType="1"/>
            </p:cNvSpPr>
            <p:nvPr/>
          </p:nvSpPr>
          <p:spPr bwMode="auto">
            <a:xfrm>
              <a:off x="2747" y="1358"/>
              <a:ext cx="0" cy="7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9" name="Freeform 35"/>
            <p:cNvSpPr>
              <a:spLocks/>
            </p:cNvSpPr>
            <p:nvPr/>
          </p:nvSpPr>
          <p:spPr bwMode="auto">
            <a:xfrm>
              <a:off x="2942" y="1364"/>
              <a:ext cx="314" cy="74"/>
            </a:xfrm>
            <a:custGeom>
              <a:avLst/>
              <a:gdLst>
                <a:gd name="T0" fmla="*/ 0 w 353"/>
                <a:gd name="T1" fmla="*/ 0 h 97"/>
                <a:gd name="T2" fmla="*/ 0 w 353"/>
                <a:gd name="T3" fmla="*/ 96 h 97"/>
                <a:gd name="T4" fmla="*/ 352 w 353"/>
                <a:gd name="T5" fmla="*/ 96 h 97"/>
                <a:gd name="T6" fmla="*/ 0 60000 65536"/>
                <a:gd name="T7" fmla="*/ 0 60000 65536"/>
                <a:gd name="T8" fmla="*/ 0 60000 65536"/>
                <a:gd name="T9" fmla="*/ 0 w 353"/>
                <a:gd name="T10" fmla="*/ 0 h 97"/>
                <a:gd name="T11" fmla="*/ 353 w 353"/>
                <a:gd name="T12" fmla="*/ 97 h 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3" h="97">
                  <a:moveTo>
                    <a:pt x="0" y="0"/>
                  </a:moveTo>
                  <a:lnTo>
                    <a:pt x="0" y="96"/>
                  </a:lnTo>
                  <a:lnTo>
                    <a:pt x="352" y="9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0" name="Arc 36"/>
            <p:cNvSpPr>
              <a:spLocks/>
            </p:cNvSpPr>
            <p:nvPr/>
          </p:nvSpPr>
          <p:spPr bwMode="auto">
            <a:xfrm>
              <a:off x="3676" y="1277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1" name="Line 37"/>
            <p:cNvSpPr>
              <a:spLocks noChangeShapeType="1"/>
            </p:cNvSpPr>
            <p:nvPr/>
          </p:nvSpPr>
          <p:spPr bwMode="auto">
            <a:xfrm>
              <a:off x="3071" y="1300"/>
              <a:ext cx="6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2" name="Rectangle 38"/>
            <p:cNvSpPr>
              <a:spLocks noChangeArrowheads="1"/>
            </p:cNvSpPr>
            <p:nvPr/>
          </p:nvSpPr>
          <p:spPr bwMode="auto">
            <a:xfrm>
              <a:off x="2530" y="1218"/>
              <a:ext cx="293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AR</a:t>
              </a:r>
            </a:p>
          </p:txBody>
        </p:sp>
        <p:sp>
          <p:nvSpPr>
            <p:cNvPr id="164903" name="Freeform 39"/>
            <p:cNvSpPr>
              <a:spLocks/>
            </p:cNvSpPr>
            <p:nvPr/>
          </p:nvSpPr>
          <p:spPr bwMode="auto">
            <a:xfrm>
              <a:off x="2903" y="1318"/>
              <a:ext cx="87" cy="32"/>
            </a:xfrm>
            <a:custGeom>
              <a:avLst/>
              <a:gdLst>
                <a:gd name="T0" fmla="*/ 0 w 97"/>
                <a:gd name="T1" fmla="*/ 40 h 41"/>
                <a:gd name="T2" fmla="*/ 48 w 97"/>
                <a:gd name="T3" fmla="*/ 0 h 41"/>
                <a:gd name="T4" fmla="*/ 96 w 97"/>
                <a:gd name="T5" fmla="*/ 40 h 41"/>
                <a:gd name="T6" fmla="*/ 0 60000 65536"/>
                <a:gd name="T7" fmla="*/ 0 60000 65536"/>
                <a:gd name="T8" fmla="*/ 0 60000 65536"/>
                <a:gd name="T9" fmla="*/ 0 w 97"/>
                <a:gd name="T10" fmla="*/ 0 h 41"/>
                <a:gd name="T11" fmla="*/ 97 w 9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1">
                  <a:moveTo>
                    <a:pt x="0" y="40"/>
                  </a:moveTo>
                  <a:lnTo>
                    <a:pt x="48" y="0"/>
                  </a:lnTo>
                  <a:lnTo>
                    <a:pt x="96" y="4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4" name="Rectangle 40"/>
            <p:cNvSpPr>
              <a:spLocks noChangeArrowheads="1"/>
            </p:cNvSpPr>
            <p:nvPr/>
          </p:nvSpPr>
          <p:spPr bwMode="auto">
            <a:xfrm>
              <a:off x="2235" y="1771"/>
              <a:ext cx="8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INR  CLR</a:t>
              </a:r>
            </a:p>
          </p:txBody>
        </p:sp>
        <p:sp>
          <p:nvSpPr>
            <p:cNvPr id="164905" name="Rectangle 41"/>
            <p:cNvSpPr>
              <a:spLocks noChangeArrowheads="1"/>
            </p:cNvSpPr>
            <p:nvPr/>
          </p:nvSpPr>
          <p:spPr bwMode="auto">
            <a:xfrm>
              <a:off x="2267" y="1587"/>
              <a:ext cx="789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6" name="Line 42"/>
            <p:cNvSpPr>
              <a:spLocks noChangeShapeType="1"/>
            </p:cNvSpPr>
            <p:nvPr/>
          </p:nvSpPr>
          <p:spPr bwMode="auto">
            <a:xfrm>
              <a:off x="2541" y="1718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7" name="Line 43"/>
            <p:cNvSpPr>
              <a:spLocks noChangeShapeType="1"/>
            </p:cNvSpPr>
            <p:nvPr/>
          </p:nvSpPr>
          <p:spPr bwMode="auto">
            <a:xfrm>
              <a:off x="2747" y="1718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8" name="Freeform 44"/>
            <p:cNvSpPr>
              <a:spLocks/>
            </p:cNvSpPr>
            <p:nvPr/>
          </p:nvSpPr>
          <p:spPr bwMode="auto">
            <a:xfrm>
              <a:off x="2942" y="1722"/>
              <a:ext cx="307" cy="67"/>
            </a:xfrm>
            <a:custGeom>
              <a:avLst/>
              <a:gdLst>
                <a:gd name="T0" fmla="*/ 0 w 345"/>
                <a:gd name="T1" fmla="*/ 0 h 89"/>
                <a:gd name="T2" fmla="*/ 0 w 345"/>
                <a:gd name="T3" fmla="*/ 88 h 89"/>
                <a:gd name="T4" fmla="*/ 344 w 345"/>
                <a:gd name="T5" fmla="*/ 88 h 89"/>
                <a:gd name="T6" fmla="*/ 0 60000 65536"/>
                <a:gd name="T7" fmla="*/ 0 60000 65536"/>
                <a:gd name="T8" fmla="*/ 0 60000 65536"/>
                <a:gd name="T9" fmla="*/ 0 w 345"/>
                <a:gd name="T10" fmla="*/ 0 h 89"/>
                <a:gd name="T11" fmla="*/ 345 w 345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5" h="89">
                  <a:moveTo>
                    <a:pt x="0" y="0"/>
                  </a:moveTo>
                  <a:lnTo>
                    <a:pt x="0" y="88"/>
                  </a:lnTo>
                  <a:lnTo>
                    <a:pt x="344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9" name="Rectangle 45"/>
            <p:cNvSpPr>
              <a:spLocks noChangeArrowheads="1"/>
            </p:cNvSpPr>
            <p:nvPr/>
          </p:nvSpPr>
          <p:spPr bwMode="auto">
            <a:xfrm>
              <a:off x="2530" y="1576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PC</a:t>
              </a:r>
            </a:p>
          </p:txBody>
        </p:sp>
        <p:sp>
          <p:nvSpPr>
            <p:cNvPr id="164910" name="Freeform 46"/>
            <p:cNvSpPr>
              <a:spLocks/>
            </p:cNvSpPr>
            <p:nvPr/>
          </p:nvSpPr>
          <p:spPr bwMode="auto">
            <a:xfrm>
              <a:off x="2900" y="1675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1" name="Rectangle 47"/>
            <p:cNvSpPr>
              <a:spLocks noChangeArrowheads="1"/>
            </p:cNvSpPr>
            <p:nvPr/>
          </p:nvSpPr>
          <p:spPr bwMode="auto">
            <a:xfrm>
              <a:off x="2157" y="2163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12" name="Rectangle 48"/>
            <p:cNvSpPr>
              <a:spLocks noChangeArrowheads="1"/>
            </p:cNvSpPr>
            <p:nvPr/>
          </p:nvSpPr>
          <p:spPr bwMode="auto">
            <a:xfrm>
              <a:off x="2135" y="1965"/>
              <a:ext cx="911" cy="129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3" name="Line 49"/>
            <p:cNvSpPr>
              <a:spLocks noChangeShapeType="1"/>
            </p:cNvSpPr>
            <p:nvPr/>
          </p:nvSpPr>
          <p:spPr bwMode="auto">
            <a:xfrm>
              <a:off x="2253" y="2100"/>
              <a:ext cx="0" cy="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4" name="Line 50"/>
            <p:cNvSpPr>
              <a:spLocks noChangeShapeType="1"/>
            </p:cNvSpPr>
            <p:nvPr/>
          </p:nvSpPr>
          <p:spPr bwMode="auto">
            <a:xfrm>
              <a:off x="2736" y="2097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5" name="Freeform 51"/>
            <p:cNvSpPr>
              <a:spLocks/>
            </p:cNvSpPr>
            <p:nvPr/>
          </p:nvSpPr>
          <p:spPr bwMode="auto">
            <a:xfrm>
              <a:off x="2932" y="2100"/>
              <a:ext cx="321" cy="68"/>
            </a:xfrm>
            <a:custGeom>
              <a:avLst/>
              <a:gdLst>
                <a:gd name="T0" fmla="*/ 0 w 361"/>
                <a:gd name="T1" fmla="*/ 0 h 89"/>
                <a:gd name="T2" fmla="*/ 0 w 361"/>
                <a:gd name="T3" fmla="*/ 88 h 89"/>
                <a:gd name="T4" fmla="*/ 360 w 361"/>
                <a:gd name="T5" fmla="*/ 88 h 89"/>
                <a:gd name="T6" fmla="*/ 0 60000 65536"/>
                <a:gd name="T7" fmla="*/ 0 60000 65536"/>
                <a:gd name="T8" fmla="*/ 0 60000 65536"/>
                <a:gd name="T9" fmla="*/ 0 w 361"/>
                <a:gd name="T10" fmla="*/ 0 h 89"/>
                <a:gd name="T11" fmla="*/ 361 w 361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89">
                  <a:moveTo>
                    <a:pt x="0" y="0"/>
                  </a:moveTo>
                  <a:lnTo>
                    <a:pt x="0" y="88"/>
                  </a:lnTo>
                  <a:lnTo>
                    <a:pt x="360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6" name="Rectangle 52"/>
            <p:cNvSpPr>
              <a:spLocks noChangeArrowheads="1"/>
            </p:cNvSpPr>
            <p:nvPr/>
          </p:nvSpPr>
          <p:spPr bwMode="auto">
            <a:xfrm>
              <a:off x="2452" y="1954"/>
              <a:ext cx="301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DR</a:t>
              </a:r>
            </a:p>
          </p:txBody>
        </p:sp>
        <p:sp>
          <p:nvSpPr>
            <p:cNvPr id="164917" name="Freeform 53"/>
            <p:cNvSpPr>
              <a:spLocks/>
            </p:cNvSpPr>
            <p:nvPr/>
          </p:nvSpPr>
          <p:spPr bwMode="auto">
            <a:xfrm>
              <a:off x="2889" y="2055"/>
              <a:ext cx="86" cy="36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8" name="Rectangle 54"/>
            <p:cNvSpPr>
              <a:spLocks noChangeArrowheads="1"/>
            </p:cNvSpPr>
            <p:nvPr/>
          </p:nvSpPr>
          <p:spPr bwMode="auto">
            <a:xfrm>
              <a:off x="2145" y="2645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19" name="Rectangle 55"/>
            <p:cNvSpPr>
              <a:spLocks noChangeArrowheads="1"/>
            </p:cNvSpPr>
            <p:nvPr/>
          </p:nvSpPr>
          <p:spPr bwMode="auto">
            <a:xfrm>
              <a:off x="2124" y="2454"/>
              <a:ext cx="911" cy="129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0" name="Line 56"/>
            <p:cNvSpPr>
              <a:spLocks noChangeShapeType="1"/>
            </p:cNvSpPr>
            <p:nvPr/>
          </p:nvSpPr>
          <p:spPr bwMode="auto">
            <a:xfrm>
              <a:off x="2484" y="2588"/>
              <a:ext cx="0" cy="6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1" name="Line 57"/>
            <p:cNvSpPr>
              <a:spLocks noChangeShapeType="1"/>
            </p:cNvSpPr>
            <p:nvPr/>
          </p:nvSpPr>
          <p:spPr bwMode="auto">
            <a:xfrm>
              <a:off x="2725" y="2583"/>
              <a:ext cx="0" cy="6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2" name="Freeform 58"/>
            <p:cNvSpPr>
              <a:spLocks/>
            </p:cNvSpPr>
            <p:nvPr/>
          </p:nvSpPr>
          <p:spPr bwMode="auto">
            <a:xfrm>
              <a:off x="2921" y="2588"/>
              <a:ext cx="321" cy="69"/>
            </a:xfrm>
            <a:custGeom>
              <a:avLst/>
              <a:gdLst>
                <a:gd name="T0" fmla="*/ 0 w 361"/>
                <a:gd name="T1" fmla="*/ 0 h 89"/>
                <a:gd name="T2" fmla="*/ 0 w 361"/>
                <a:gd name="T3" fmla="*/ 88 h 89"/>
                <a:gd name="T4" fmla="*/ 360 w 361"/>
                <a:gd name="T5" fmla="*/ 88 h 89"/>
                <a:gd name="T6" fmla="*/ 0 60000 65536"/>
                <a:gd name="T7" fmla="*/ 0 60000 65536"/>
                <a:gd name="T8" fmla="*/ 0 60000 65536"/>
                <a:gd name="T9" fmla="*/ 0 w 361"/>
                <a:gd name="T10" fmla="*/ 0 h 89"/>
                <a:gd name="T11" fmla="*/ 361 w 361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89">
                  <a:moveTo>
                    <a:pt x="0" y="0"/>
                  </a:moveTo>
                  <a:lnTo>
                    <a:pt x="0" y="88"/>
                  </a:lnTo>
                  <a:lnTo>
                    <a:pt x="360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3" name="Rectangle 59"/>
            <p:cNvSpPr>
              <a:spLocks noChangeArrowheads="1"/>
            </p:cNvSpPr>
            <p:nvPr/>
          </p:nvSpPr>
          <p:spPr bwMode="auto">
            <a:xfrm>
              <a:off x="2430" y="2443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AC</a:t>
              </a:r>
            </a:p>
          </p:txBody>
        </p:sp>
        <p:sp>
          <p:nvSpPr>
            <p:cNvPr id="164924" name="Freeform 60"/>
            <p:cNvSpPr>
              <a:spLocks/>
            </p:cNvSpPr>
            <p:nvPr/>
          </p:nvSpPr>
          <p:spPr bwMode="auto">
            <a:xfrm>
              <a:off x="2879" y="2545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5" name="Line 61"/>
            <p:cNvSpPr>
              <a:spLocks noChangeShapeType="1"/>
            </p:cNvSpPr>
            <p:nvPr/>
          </p:nvSpPr>
          <p:spPr bwMode="auto">
            <a:xfrm>
              <a:off x="1314" y="2347"/>
              <a:ext cx="215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6" name="Arc 62"/>
            <p:cNvSpPr>
              <a:spLocks/>
            </p:cNvSpPr>
            <p:nvPr/>
          </p:nvSpPr>
          <p:spPr bwMode="auto">
            <a:xfrm>
              <a:off x="3676" y="1622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7" name="Line 63"/>
            <p:cNvSpPr>
              <a:spLocks noChangeShapeType="1"/>
            </p:cNvSpPr>
            <p:nvPr/>
          </p:nvSpPr>
          <p:spPr bwMode="auto">
            <a:xfrm>
              <a:off x="3071" y="1651"/>
              <a:ext cx="6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8" name="Arc 64"/>
            <p:cNvSpPr>
              <a:spLocks/>
            </p:cNvSpPr>
            <p:nvPr/>
          </p:nvSpPr>
          <p:spPr bwMode="auto">
            <a:xfrm>
              <a:off x="3680" y="2007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9" name="Line 65"/>
            <p:cNvSpPr>
              <a:spLocks noChangeShapeType="1"/>
            </p:cNvSpPr>
            <p:nvPr/>
          </p:nvSpPr>
          <p:spPr bwMode="auto">
            <a:xfrm>
              <a:off x="3060" y="2036"/>
              <a:ext cx="61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0" name="Arc 66"/>
            <p:cNvSpPr>
              <a:spLocks/>
            </p:cNvSpPr>
            <p:nvPr/>
          </p:nvSpPr>
          <p:spPr bwMode="auto">
            <a:xfrm>
              <a:off x="3669" y="2493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1" name="Line 67"/>
            <p:cNvSpPr>
              <a:spLocks noChangeShapeType="1"/>
            </p:cNvSpPr>
            <p:nvPr/>
          </p:nvSpPr>
          <p:spPr bwMode="auto">
            <a:xfrm>
              <a:off x="3046" y="2518"/>
              <a:ext cx="62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2" name="Rectangle 68"/>
            <p:cNvSpPr>
              <a:spLocks noChangeArrowheads="1"/>
            </p:cNvSpPr>
            <p:nvPr/>
          </p:nvSpPr>
          <p:spPr bwMode="auto">
            <a:xfrm>
              <a:off x="1452" y="2476"/>
              <a:ext cx="339" cy="21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7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ALU</a:t>
              </a:r>
            </a:p>
            <a:p>
              <a:pPr algn="l" defTabSz="762000" eaLnBrk="0" latinLnBrk="1" hangingPunct="0">
                <a:lnSpc>
                  <a:spcPct val="7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933" name="Rectangle 69"/>
            <p:cNvSpPr>
              <a:spLocks noChangeArrowheads="1"/>
            </p:cNvSpPr>
            <p:nvPr/>
          </p:nvSpPr>
          <p:spPr bwMode="auto">
            <a:xfrm>
              <a:off x="620" y="2387"/>
              <a:ext cx="115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  <a:p>
              <a:pPr algn="l" defTabSz="762000" eaLnBrk="0" latinLnBrk="1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934" name="Rectangle 70"/>
            <p:cNvSpPr>
              <a:spLocks noChangeArrowheads="1"/>
            </p:cNvSpPr>
            <p:nvPr/>
          </p:nvSpPr>
          <p:spPr bwMode="auto">
            <a:xfrm>
              <a:off x="1435" y="2387"/>
              <a:ext cx="337" cy="33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5" name="Rectangle 71"/>
            <p:cNvSpPr>
              <a:spLocks noChangeArrowheads="1"/>
            </p:cNvSpPr>
            <p:nvPr/>
          </p:nvSpPr>
          <p:spPr bwMode="auto">
            <a:xfrm>
              <a:off x="1867" y="2349"/>
              <a:ext cx="189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E</a:t>
              </a:r>
            </a:p>
          </p:txBody>
        </p:sp>
        <p:sp>
          <p:nvSpPr>
            <p:cNvPr id="164936" name="Rectangle 72"/>
            <p:cNvSpPr>
              <a:spLocks noChangeArrowheads="1"/>
            </p:cNvSpPr>
            <p:nvPr/>
          </p:nvSpPr>
          <p:spPr bwMode="auto">
            <a:xfrm>
              <a:off x="1883" y="2369"/>
              <a:ext cx="142" cy="121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7" name="Arc 73"/>
            <p:cNvSpPr>
              <a:spLocks/>
            </p:cNvSpPr>
            <p:nvPr/>
          </p:nvSpPr>
          <p:spPr bwMode="auto">
            <a:xfrm>
              <a:off x="1813" y="2389"/>
              <a:ext cx="69" cy="53"/>
            </a:xfrm>
            <a:custGeom>
              <a:avLst/>
              <a:gdLst>
                <a:gd name="T0" fmla="*/ 10 w 21600"/>
                <a:gd name="T1" fmla="*/ 53 h 19914"/>
                <a:gd name="T2" fmla="*/ 6 w 21600"/>
                <a:gd name="T3" fmla="*/ 0 h 19914"/>
                <a:gd name="T4" fmla="*/ 69 w 21600"/>
                <a:gd name="T5" fmla="*/ 23 h 1991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9914"/>
                <a:gd name="T11" fmla="*/ 21600 w 21600"/>
                <a:gd name="T12" fmla="*/ 19914 h 199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9914" fill="none" extrusionOk="0">
                  <a:moveTo>
                    <a:pt x="3111" y="19913"/>
                  </a:moveTo>
                  <a:cubicBezTo>
                    <a:pt x="1075" y="16544"/>
                    <a:pt x="0" y="12682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9914" stroke="0" extrusionOk="0">
                  <a:moveTo>
                    <a:pt x="3111" y="19913"/>
                  </a:moveTo>
                  <a:cubicBezTo>
                    <a:pt x="1075" y="16544"/>
                    <a:pt x="0" y="12682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8" name="Line 74"/>
            <p:cNvSpPr>
              <a:spLocks noChangeShapeType="1"/>
            </p:cNvSpPr>
            <p:nvPr/>
          </p:nvSpPr>
          <p:spPr bwMode="auto">
            <a:xfrm>
              <a:off x="1760" y="2414"/>
              <a:ext cx="6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9" name="Arc 75"/>
            <p:cNvSpPr>
              <a:spLocks/>
            </p:cNvSpPr>
            <p:nvPr/>
          </p:nvSpPr>
          <p:spPr bwMode="auto">
            <a:xfrm>
              <a:off x="2055" y="2499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0" name="Line 76"/>
            <p:cNvSpPr>
              <a:spLocks noChangeShapeType="1"/>
            </p:cNvSpPr>
            <p:nvPr/>
          </p:nvSpPr>
          <p:spPr bwMode="auto">
            <a:xfrm>
              <a:off x="1763" y="2516"/>
              <a:ext cx="303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1" name="Arc 77"/>
            <p:cNvSpPr>
              <a:spLocks/>
            </p:cNvSpPr>
            <p:nvPr/>
          </p:nvSpPr>
          <p:spPr bwMode="auto">
            <a:xfrm>
              <a:off x="1371" y="2428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2" name="Line 78"/>
            <p:cNvSpPr>
              <a:spLocks noChangeShapeType="1"/>
            </p:cNvSpPr>
            <p:nvPr/>
          </p:nvSpPr>
          <p:spPr bwMode="auto">
            <a:xfrm>
              <a:off x="1314" y="2452"/>
              <a:ext cx="6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3" name="Arc 79"/>
            <p:cNvSpPr>
              <a:spLocks/>
            </p:cNvSpPr>
            <p:nvPr/>
          </p:nvSpPr>
          <p:spPr bwMode="auto">
            <a:xfrm>
              <a:off x="1371" y="2532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4" name="Line 80"/>
            <p:cNvSpPr>
              <a:spLocks noChangeShapeType="1"/>
            </p:cNvSpPr>
            <p:nvPr/>
          </p:nvSpPr>
          <p:spPr bwMode="auto">
            <a:xfrm flipV="1">
              <a:off x="1232" y="2555"/>
              <a:ext cx="144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5" name="Arc 81"/>
            <p:cNvSpPr>
              <a:spLocks/>
            </p:cNvSpPr>
            <p:nvPr/>
          </p:nvSpPr>
          <p:spPr bwMode="auto">
            <a:xfrm>
              <a:off x="1371" y="2636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6" name="Line 82"/>
            <p:cNvSpPr>
              <a:spLocks noChangeShapeType="1"/>
            </p:cNvSpPr>
            <p:nvPr/>
          </p:nvSpPr>
          <p:spPr bwMode="auto">
            <a:xfrm>
              <a:off x="1314" y="2659"/>
              <a:ext cx="6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7" name="Line 83"/>
            <p:cNvSpPr>
              <a:spLocks noChangeShapeType="1"/>
            </p:cNvSpPr>
            <p:nvPr/>
          </p:nvSpPr>
          <p:spPr bwMode="auto">
            <a:xfrm flipV="1">
              <a:off x="1307" y="2338"/>
              <a:ext cx="0" cy="1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8" name="Line 84"/>
            <p:cNvSpPr>
              <a:spLocks noChangeShapeType="1"/>
            </p:cNvSpPr>
            <p:nvPr/>
          </p:nvSpPr>
          <p:spPr bwMode="auto">
            <a:xfrm flipV="1">
              <a:off x="1307" y="2650"/>
              <a:ext cx="0" cy="15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9" name="Line 85"/>
            <p:cNvSpPr>
              <a:spLocks noChangeShapeType="1"/>
            </p:cNvSpPr>
            <p:nvPr/>
          </p:nvSpPr>
          <p:spPr bwMode="auto">
            <a:xfrm>
              <a:off x="1311" y="2799"/>
              <a:ext cx="214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0" name="Line 86"/>
            <p:cNvSpPr>
              <a:spLocks noChangeShapeType="1"/>
            </p:cNvSpPr>
            <p:nvPr/>
          </p:nvSpPr>
          <p:spPr bwMode="auto">
            <a:xfrm>
              <a:off x="3256" y="1297"/>
              <a:ext cx="0" cy="259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1" name="Line 87"/>
            <p:cNvSpPr>
              <a:spLocks noChangeShapeType="1"/>
            </p:cNvSpPr>
            <p:nvPr/>
          </p:nvSpPr>
          <p:spPr bwMode="auto">
            <a:xfrm>
              <a:off x="3465" y="2039"/>
              <a:ext cx="0" cy="31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2" name="Line 88"/>
            <p:cNvSpPr>
              <a:spLocks noChangeShapeType="1"/>
            </p:cNvSpPr>
            <p:nvPr/>
          </p:nvSpPr>
          <p:spPr bwMode="auto">
            <a:xfrm>
              <a:off x="3451" y="2521"/>
              <a:ext cx="0" cy="2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3" name="Rectangle 89"/>
            <p:cNvSpPr>
              <a:spLocks noChangeArrowheads="1"/>
            </p:cNvSpPr>
            <p:nvPr/>
          </p:nvSpPr>
          <p:spPr bwMode="auto">
            <a:xfrm>
              <a:off x="2124" y="2870"/>
              <a:ext cx="548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4" name="Rectangle 90"/>
            <p:cNvSpPr>
              <a:spLocks noChangeArrowheads="1"/>
            </p:cNvSpPr>
            <p:nvPr/>
          </p:nvSpPr>
          <p:spPr bwMode="auto">
            <a:xfrm>
              <a:off x="2232" y="2859"/>
              <a:ext cx="43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INPR</a:t>
              </a:r>
            </a:p>
          </p:txBody>
        </p:sp>
        <p:sp>
          <p:nvSpPr>
            <p:cNvPr id="164955" name="Rectangle 91"/>
            <p:cNvSpPr>
              <a:spLocks noChangeArrowheads="1"/>
            </p:cNvSpPr>
            <p:nvPr/>
          </p:nvSpPr>
          <p:spPr bwMode="auto">
            <a:xfrm>
              <a:off x="2124" y="3068"/>
              <a:ext cx="911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6" name="Freeform 92"/>
            <p:cNvSpPr>
              <a:spLocks/>
            </p:cNvSpPr>
            <p:nvPr/>
          </p:nvSpPr>
          <p:spPr bwMode="auto">
            <a:xfrm>
              <a:off x="2921" y="3203"/>
              <a:ext cx="328" cy="67"/>
            </a:xfrm>
            <a:custGeom>
              <a:avLst/>
              <a:gdLst>
                <a:gd name="T0" fmla="*/ 0 w 369"/>
                <a:gd name="T1" fmla="*/ 0 h 89"/>
                <a:gd name="T2" fmla="*/ 0 w 369"/>
                <a:gd name="T3" fmla="*/ 88 h 89"/>
                <a:gd name="T4" fmla="*/ 368 w 369"/>
                <a:gd name="T5" fmla="*/ 88 h 89"/>
                <a:gd name="T6" fmla="*/ 0 60000 65536"/>
                <a:gd name="T7" fmla="*/ 0 60000 65536"/>
                <a:gd name="T8" fmla="*/ 0 60000 65536"/>
                <a:gd name="T9" fmla="*/ 0 w 369"/>
                <a:gd name="T10" fmla="*/ 0 h 89"/>
                <a:gd name="T11" fmla="*/ 369 w 369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89">
                  <a:moveTo>
                    <a:pt x="0" y="0"/>
                  </a:moveTo>
                  <a:lnTo>
                    <a:pt x="0" y="88"/>
                  </a:lnTo>
                  <a:lnTo>
                    <a:pt x="368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7" name="Rectangle 93"/>
            <p:cNvSpPr>
              <a:spLocks noChangeArrowheads="1"/>
            </p:cNvSpPr>
            <p:nvPr/>
          </p:nvSpPr>
          <p:spPr bwMode="auto">
            <a:xfrm>
              <a:off x="2430" y="3057"/>
              <a:ext cx="25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IR</a:t>
              </a:r>
            </a:p>
          </p:txBody>
        </p:sp>
        <p:sp>
          <p:nvSpPr>
            <p:cNvPr id="164958" name="Freeform 94"/>
            <p:cNvSpPr>
              <a:spLocks/>
            </p:cNvSpPr>
            <p:nvPr/>
          </p:nvSpPr>
          <p:spPr bwMode="auto">
            <a:xfrm>
              <a:off x="2875" y="3156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9" name="Rectangle 95"/>
            <p:cNvSpPr>
              <a:spLocks noChangeArrowheads="1"/>
            </p:cNvSpPr>
            <p:nvPr/>
          </p:nvSpPr>
          <p:spPr bwMode="auto">
            <a:xfrm>
              <a:off x="2145" y="3227"/>
              <a:ext cx="2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</a:t>
              </a:r>
            </a:p>
          </p:txBody>
        </p:sp>
        <p:sp>
          <p:nvSpPr>
            <p:cNvPr id="164960" name="Rectangle 96"/>
            <p:cNvSpPr>
              <a:spLocks noChangeArrowheads="1"/>
            </p:cNvSpPr>
            <p:nvPr/>
          </p:nvSpPr>
          <p:spPr bwMode="auto">
            <a:xfrm>
              <a:off x="2152" y="3541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61" name="Rectangle 97"/>
            <p:cNvSpPr>
              <a:spLocks noChangeArrowheads="1"/>
            </p:cNvSpPr>
            <p:nvPr/>
          </p:nvSpPr>
          <p:spPr bwMode="auto">
            <a:xfrm>
              <a:off x="2135" y="3361"/>
              <a:ext cx="911" cy="12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2" name="Line 98"/>
            <p:cNvSpPr>
              <a:spLocks noChangeShapeType="1"/>
            </p:cNvSpPr>
            <p:nvPr/>
          </p:nvSpPr>
          <p:spPr bwMode="auto">
            <a:xfrm>
              <a:off x="2253" y="3484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3" name="Line 99"/>
            <p:cNvSpPr>
              <a:spLocks noChangeShapeType="1"/>
            </p:cNvSpPr>
            <p:nvPr/>
          </p:nvSpPr>
          <p:spPr bwMode="auto">
            <a:xfrm flipH="1">
              <a:off x="2736" y="3486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4" name="Freeform 100"/>
            <p:cNvSpPr>
              <a:spLocks/>
            </p:cNvSpPr>
            <p:nvPr/>
          </p:nvSpPr>
          <p:spPr bwMode="auto">
            <a:xfrm>
              <a:off x="2932" y="3489"/>
              <a:ext cx="321" cy="74"/>
            </a:xfrm>
            <a:custGeom>
              <a:avLst/>
              <a:gdLst>
                <a:gd name="T0" fmla="*/ 0 w 361"/>
                <a:gd name="T1" fmla="*/ 0 h 97"/>
                <a:gd name="T2" fmla="*/ 0 w 361"/>
                <a:gd name="T3" fmla="*/ 96 h 97"/>
                <a:gd name="T4" fmla="*/ 360 w 361"/>
                <a:gd name="T5" fmla="*/ 96 h 97"/>
                <a:gd name="T6" fmla="*/ 0 60000 65536"/>
                <a:gd name="T7" fmla="*/ 0 60000 65536"/>
                <a:gd name="T8" fmla="*/ 0 60000 65536"/>
                <a:gd name="T9" fmla="*/ 0 w 361"/>
                <a:gd name="T10" fmla="*/ 0 h 97"/>
                <a:gd name="T11" fmla="*/ 361 w 361"/>
                <a:gd name="T12" fmla="*/ 97 h 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97">
                  <a:moveTo>
                    <a:pt x="0" y="0"/>
                  </a:moveTo>
                  <a:lnTo>
                    <a:pt x="0" y="96"/>
                  </a:lnTo>
                  <a:lnTo>
                    <a:pt x="360" y="9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5" name="Rectangle 101"/>
            <p:cNvSpPr>
              <a:spLocks noChangeArrowheads="1"/>
            </p:cNvSpPr>
            <p:nvPr/>
          </p:nvSpPr>
          <p:spPr bwMode="auto">
            <a:xfrm>
              <a:off x="2440" y="3348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TR</a:t>
              </a:r>
            </a:p>
          </p:txBody>
        </p:sp>
        <p:sp>
          <p:nvSpPr>
            <p:cNvPr id="164966" name="Freeform 102"/>
            <p:cNvSpPr>
              <a:spLocks/>
            </p:cNvSpPr>
            <p:nvPr/>
          </p:nvSpPr>
          <p:spPr bwMode="auto">
            <a:xfrm>
              <a:off x="2889" y="3446"/>
              <a:ext cx="86" cy="32"/>
            </a:xfrm>
            <a:custGeom>
              <a:avLst/>
              <a:gdLst>
                <a:gd name="T0" fmla="*/ 0 w 97"/>
                <a:gd name="T1" fmla="*/ 40 h 41"/>
                <a:gd name="T2" fmla="*/ 48 w 97"/>
                <a:gd name="T3" fmla="*/ 0 h 41"/>
                <a:gd name="T4" fmla="*/ 96 w 97"/>
                <a:gd name="T5" fmla="*/ 40 h 41"/>
                <a:gd name="T6" fmla="*/ 0 60000 65536"/>
                <a:gd name="T7" fmla="*/ 0 60000 65536"/>
                <a:gd name="T8" fmla="*/ 0 60000 65536"/>
                <a:gd name="T9" fmla="*/ 0 w 97"/>
                <a:gd name="T10" fmla="*/ 0 h 41"/>
                <a:gd name="T11" fmla="*/ 97 w 9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1">
                  <a:moveTo>
                    <a:pt x="0" y="40"/>
                  </a:moveTo>
                  <a:lnTo>
                    <a:pt x="48" y="0"/>
                  </a:lnTo>
                  <a:lnTo>
                    <a:pt x="96" y="4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7" name="Rectangle 103"/>
            <p:cNvSpPr>
              <a:spLocks noChangeArrowheads="1"/>
            </p:cNvSpPr>
            <p:nvPr/>
          </p:nvSpPr>
          <p:spPr bwMode="auto">
            <a:xfrm>
              <a:off x="2146" y="3694"/>
              <a:ext cx="548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8" name="Rectangle 104"/>
            <p:cNvSpPr>
              <a:spLocks noChangeArrowheads="1"/>
            </p:cNvSpPr>
            <p:nvPr/>
          </p:nvSpPr>
          <p:spPr bwMode="auto">
            <a:xfrm>
              <a:off x="2216" y="3682"/>
              <a:ext cx="47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OUTR</a:t>
              </a:r>
            </a:p>
          </p:txBody>
        </p:sp>
        <p:sp>
          <p:nvSpPr>
            <p:cNvPr id="164969" name="Line 105"/>
            <p:cNvSpPr>
              <a:spLocks noChangeShapeType="1"/>
            </p:cNvSpPr>
            <p:nvPr/>
          </p:nvSpPr>
          <p:spPr bwMode="auto">
            <a:xfrm>
              <a:off x="2263" y="3826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0" name="Rectangle 106"/>
            <p:cNvSpPr>
              <a:spLocks noChangeArrowheads="1"/>
            </p:cNvSpPr>
            <p:nvPr/>
          </p:nvSpPr>
          <p:spPr bwMode="auto">
            <a:xfrm>
              <a:off x="2152" y="3850"/>
              <a:ext cx="2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</a:t>
              </a:r>
            </a:p>
          </p:txBody>
        </p:sp>
        <p:sp>
          <p:nvSpPr>
            <p:cNvPr id="164971" name="Freeform 107"/>
            <p:cNvSpPr>
              <a:spLocks/>
            </p:cNvSpPr>
            <p:nvPr/>
          </p:nvSpPr>
          <p:spPr bwMode="auto">
            <a:xfrm>
              <a:off x="2623" y="3828"/>
              <a:ext cx="761" cy="68"/>
            </a:xfrm>
            <a:custGeom>
              <a:avLst/>
              <a:gdLst>
                <a:gd name="T0" fmla="*/ 0 w 857"/>
                <a:gd name="T1" fmla="*/ 0 h 89"/>
                <a:gd name="T2" fmla="*/ 0 w 857"/>
                <a:gd name="T3" fmla="*/ 88 h 89"/>
                <a:gd name="T4" fmla="*/ 856 w 857"/>
                <a:gd name="T5" fmla="*/ 88 h 89"/>
                <a:gd name="T6" fmla="*/ 0 60000 65536"/>
                <a:gd name="T7" fmla="*/ 0 60000 65536"/>
                <a:gd name="T8" fmla="*/ 0 60000 65536"/>
                <a:gd name="T9" fmla="*/ 0 w 857"/>
                <a:gd name="T10" fmla="*/ 0 h 89"/>
                <a:gd name="T11" fmla="*/ 857 w 85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7" h="89">
                  <a:moveTo>
                    <a:pt x="0" y="0"/>
                  </a:moveTo>
                  <a:lnTo>
                    <a:pt x="0" y="88"/>
                  </a:lnTo>
                  <a:lnTo>
                    <a:pt x="856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2" name="Freeform 108"/>
            <p:cNvSpPr>
              <a:spLocks/>
            </p:cNvSpPr>
            <p:nvPr/>
          </p:nvSpPr>
          <p:spPr bwMode="auto">
            <a:xfrm>
              <a:off x="2580" y="3783"/>
              <a:ext cx="79" cy="37"/>
            </a:xfrm>
            <a:custGeom>
              <a:avLst/>
              <a:gdLst>
                <a:gd name="T0" fmla="*/ 0 w 89"/>
                <a:gd name="T1" fmla="*/ 48 h 49"/>
                <a:gd name="T2" fmla="*/ 48 w 89"/>
                <a:gd name="T3" fmla="*/ 0 h 49"/>
                <a:gd name="T4" fmla="*/ 88 w 89"/>
                <a:gd name="T5" fmla="*/ 48 h 49"/>
                <a:gd name="T6" fmla="*/ 0 60000 65536"/>
                <a:gd name="T7" fmla="*/ 0 60000 65536"/>
                <a:gd name="T8" fmla="*/ 0 60000 65536"/>
                <a:gd name="T9" fmla="*/ 0 w 89"/>
                <a:gd name="T10" fmla="*/ 0 h 49"/>
                <a:gd name="T11" fmla="*/ 89 w 89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49">
                  <a:moveTo>
                    <a:pt x="0" y="48"/>
                  </a:moveTo>
                  <a:lnTo>
                    <a:pt x="48" y="0"/>
                  </a:lnTo>
                  <a:lnTo>
                    <a:pt x="88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3" name="Rectangle 109"/>
            <p:cNvSpPr>
              <a:spLocks noChangeArrowheads="1"/>
            </p:cNvSpPr>
            <p:nvPr/>
          </p:nvSpPr>
          <p:spPr bwMode="auto">
            <a:xfrm>
              <a:off x="3308" y="3760"/>
              <a:ext cx="390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Clock</a:t>
              </a:r>
            </a:p>
          </p:txBody>
        </p:sp>
        <p:sp>
          <p:nvSpPr>
            <p:cNvPr id="164974" name="Line 110"/>
            <p:cNvSpPr>
              <a:spLocks noChangeShapeType="1"/>
            </p:cNvSpPr>
            <p:nvPr/>
          </p:nvSpPr>
          <p:spPr bwMode="auto">
            <a:xfrm flipH="1">
              <a:off x="1232" y="2552"/>
              <a:ext cx="0" cy="38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5" name="Line 111"/>
            <p:cNvSpPr>
              <a:spLocks noChangeShapeType="1"/>
            </p:cNvSpPr>
            <p:nvPr/>
          </p:nvSpPr>
          <p:spPr bwMode="auto">
            <a:xfrm flipH="1">
              <a:off x="1222" y="2940"/>
              <a:ext cx="90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6" name="Line 112"/>
            <p:cNvSpPr>
              <a:spLocks noChangeShapeType="1"/>
            </p:cNvSpPr>
            <p:nvPr/>
          </p:nvSpPr>
          <p:spPr bwMode="auto">
            <a:xfrm>
              <a:off x="1125" y="3985"/>
              <a:ext cx="261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7" name="Line 113"/>
            <p:cNvSpPr>
              <a:spLocks noChangeShapeType="1"/>
            </p:cNvSpPr>
            <p:nvPr/>
          </p:nvSpPr>
          <p:spPr bwMode="auto">
            <a:xfrm>
              <a:off x="1015" y="4088"/>
              <a:ext cx="284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8" name="Rectangle 114"/>
            <p:cNvSpPr>
              <a:spLocks noChangeArrowheads="1"/>
            </p:cNvSpPr>
            <p:nvPr/>
          </p:nvSpPr>
          <p:spPr bwMode="auto">
            <a:xfrm>
              <a:off x="1891" y="3962"/>
              <a:ext cx="1058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16-bit common bus</a:t>
              </a:r>
            </a:p>
          </p:txBody>
        </p:sp>
        <p:sp>
          <p:nvSpPr>
            <p:cNvPr id="164979" name="Arc 115"/>
            <p:cNvSpPr>
              <a:spLocks/>
            </p:cNvSpPr>
            <p:nvPr/>
          </p:nvSpPr>
          <p:spPr bwMode="auto">
            <a:xfrm>
              <a:off x="2932" y="4010"/>
              <a:ext cx="68" cy="46"/>
            </a:xfrm>
            <a:custGeom>
              <a:avLst/>
              <a:gdLst>
                <a:gd name="T0" fmla="*/ 62 w 21600"/>
                <a:gd name="T1" fmla="*/ 0 h 17464"/>
                <a:gd name="T2" fmla="*/ 62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0" name="Line 116"/>
            <p:cNvSpPr>
              <a:spLocks noChangeShapeType="1"/>
            </p:cNvSpPr>
            <p:nvPr/>
          </p:nvSpPr>
          <p:spPr bwMode="auto">
            <a:xfrm>
              <a:off x="2996" y="4033"/>
              <a:ext cx="24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1" name="Arc 117"/>
            <p:cNvSpPr>
              <a:spLocks/>
            </p:cNvSpPr>
            <p:nvPr/>
          </p:nvSpPr>
          <p:spPr bwMode="auto">
            <a:xfrm>
              <a:off x="1442" y="4010"/>
              <a:ext cx="67" cy="46"/>
            </a:xfrm>
            <a:custGeom>
              <a:avLst/>
              <a:gdLst>
                <a:gd name="T0" fmla="*/ 61 w 21600"/>
                <a:gd name="T1" fmla="*/ 0 h 17464"/>
                <a:gd name="T2" fmla="*/ 61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2" name="Line 118"/>
            <p:cNvSpPr>
              <a:spLocks noChangeShapeType="1"/>
            </p:cNvSpPr>
            <p:nvPr/>
          </p:nvSpPr>
          <p:spPr bwMode="auto">
            <a:xfrm>
              <a:off x="1502" y="4033"/>
              <a:ext cx="25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3" name="Line 119"/>
            <p:cNvSpPr>
              <a:spLocks noChangeShapeType="1"/>
            </p:cNvSpPr>
            <p:nvPr/>
          </p:nvSpPr>
          <p:spPr bwMode="auto">
            <a:xfrm>
              <a:off x="1015" y="533"/>
              <a:ext cx="2" cy="355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4" name="Arc 120"/>
            <p:cNvSpPr>
              <a:spLocks/>
            </p:cNvSpPr>
            <p:nvPr/>
          </p:nvSpPr>
          <p:spPr bwMode="auto">
            <a:xfrm>
              <a:off x="2101" y="828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5" name="Line 121"/>
            <p:cNvSpPr>
              <a:spLocks noChangeShapeType="1"/>
            </p:cNvSpPr>
            <p:nvPr/>
          </p:nvSpPr>
          <p:spPr bwMode="auto">
            <a:xfrm>
              <a:off x="1125" y="857"/>
              <a:ext cx="9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6" name="Arc 122"/>
            <p:cNvSpPr>
              <a:spLocks/>
            </p:cNvSpPr>
            <p:nvPr/>
          </p:nvSpPr>
          <p:spPr bwMode="auto">
            <a:xfrm>
              <a:off x="2197" y="1271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7" name="Line 123"/>
            <p:cNvSpPr>
              <a:spLocks noChangeShapeType="1"/>
            </p:cNvSpPr>
            <p:nvPr/>
          </p:nvSpPr>
          <p:spPr bwMode="auto">
            <a:xfrm>
              <a:off x="1136" y="1300"/>
              <a:ext cx="10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8" name="Arc 124"/>
            <p:cNvSpPr>
              <a:spLocks/>
            </p:cNvSpPr>
            <p:nvPr/>
          </p:nvSpPr>
          <p:spPr bwMode="auto">
            <a:xfrm>
              <a:off x="2197" y="1622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9" name="Line 125"/>
            <p:cNvSpPr>
              <a:spLocks noChangeShapeType="1"/>
            </p:cNvSpPr>
            <p:nvPr/>
          </p:nvSpPr>
          <p:spPr bwMode="auto">
            <a:xfrm>
              <a:off x="1136" y="1651"/>
              <a:ext cx="10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0" name="Arc 126"/>
            <p:cNvSpPr>
              <a:spLocks/>
            </p:cNvSpPr>
            <p:nvPr/>
          </p:nvSpPr>
          <p:spPr bwMode="auto">
            <a:xfrm>
              <a:off x="2065" y="2007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1" name="Line 127"/>
            <p:cNvSpPr>
              <a:spLocks noChangeShapeType="1"/>
            </p:cNvSpPr>
            <p:nvPr/>
          </p:nvSpPr>
          <p:spPr bwMode="auto">
            <a:xfrm>
              <a:off x="1125" y="2036"/>
              <a:ext cx="93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2" name="Arc 128"/>
            <p:cNvSpPr>
              <a:spLocks/>
            </p:cNvSpPr>
            <p:nvPr/>
          </p:nvSpPr>
          <p:spPr bwMode="auto">
            <a:xfrm>
              <a:off x="2055" y="3103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3" name="Line 129"/>
            <p:cNvSpPr>
              <a:spLocks noChangeShapeType="1"/>
            </p:cNvSpPr>
            <p:nvPr/>
          </p:nvSpPr>
          <p:spPr bwMode="auto">
            <a:xfrm>
              <a:off x="1125" y="3132"/>
              <a:ext cx="92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4" name="Arc 130"/>
            <p:cNvSpPr>
              <a:spLocks/>
            </p:cNvSpPr>
            <p:nvPr/>
          </p:nvSpPr>
          <p:spPr bwMode="auto">
            <a:xfrm>
              <a:off x="2065" y="3397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5" name="Line 131"/>
            <p:cNvSpPr>
              <a:spLocks noChangeShapeType="1"/>
            </p:cNvSpPr>
            <p:nvPr/>
          </p:nvSpPr>
          <p:spPr bwMode="auto">
            <a:xfrm>
              <a:off x="1125" y="3425"/>
              <a:ext cx="93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6" name="Arc 132"/>
            <p:cNvSpPr>
              <a:spLocks/>
            </p:cNvSpPr>
            <p:nvPr/>
          </p:nvSpPr>
          <p:spPr bwMode="auto">
            <a:xfrm>
              <a:off x="2087" y="3747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7" name="Line 133"/>
            <p:cNvSpPr>
              <a:spLocks noChangeShapeType="1"/>
            </p:cNvSpPr>
            <p:nvPr/>
          </p:nvSpPr>
          <p:spPr bwMode="auto">
            <a:xfrm>
              <a:off x="1136" y="3774"/>
              <a:ext cx="95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8" name="Rectangle 134"/>
            <p:cNvSpPr>
              <a:spLocks noChangeArrowheads="1"/>
            </p:cNvSpPr>
            <p:nvPr/>
          </p:nvSpPr>
          <p:spPr bwMode="auto">
            <a:xfrm>
              <a:off x="3716" y="755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7</a:t>
              </a:r>
            </a:p>
          </p:txBody>
        </p:sp>
        <p:sp>
          <p:nvSpPr>
            <p:cNvPr id="164999" name="Rectangle 135"/>
            <p:cNvSpPr>
              <a:spLocks noChangeArrowheads="1"/>
            </p:cNvSpPr>
            <p:nvPr/>
          </p:nvSpPr>
          <p:spPr bwMode="auto">
            <a:xfrm>
              <a:off x="3716" y="1228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165000" name="Rectangle 136"/>
            <p:cNvSpPr>
              <a:spLocks noChangeArrowheads="1"/>
            </p:cNvSpPr>
            <p:nvPr/>
          </p:nvSpPr>
          <p:spPr bwMode="auto">
            <a:xfrm>
              <a:off x="3716" y="1579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165001" name="Rectangle 137"/>
            <p:cNvSpPr>
              <a:spLocks noChangeArrowheads="1"/>
            </p:cNvSpPr>
            <p:nvPr/>
          </p:nvSpPr>
          <p:spPr bwMode="auto">
            <a:xfrm>
              <a:off x="3716" y="196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165002" name="Rectangle 138"/>
            <p:cNvSpPr>
              <a:spLocks noChangeArrowheads="1"/>
            </p:cNvSpPr>
            <p:nvPr/>
          </p:nvSpPr>
          <p:spPr bwMode="auto">
            <a:xfrm>
              <a:off x="3716" y="2453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165003" name="Arc 139"/>
            <p:cNvSpPr>
              <a:spLocks/>
            </p:cNvSpPr>
            <p:nvPr/>
          </p:nvSpPr>
          <p:spPr bwMode="auto">
            <a:xfrm>
              <a:off x="3669" y="3103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4" name="Line 140"/>
            <p:cNvSpPr>
              <a:spLocks noChangeShapeType="1"/>
            </p:cNvSpPr>
            <p:nvPr/>
          </p:nvSpPr>
          <p:spPr bwMode="auto">
            <a:xfrm>
              <a:off x="3039" y="3132"/>
              <a:ext cx="62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5" name="Arc 141"/>
            <p:cNvSpPr>
              <a:spLocks/>
            </p:cNvSpPr>
            <p:nvPr/>
          </p:nvSpPr>
          <p:spPr bwMode="auto">
            <a:xfrm>
              <a:off x="3676" y="3399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6" name="Line 142"/>
            <p:cNvSpPr>
              <a:spLocks noChangeShapeType="1"/>
            </p:cNvSpPr>
            <p:nvPr/>
          </p:nvSpPr>
          <p:spPr bwMode="auto">
            <a:xfrm>
              <a:off x="3046" y="3425"/>
              <a:ext cx="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7" name="Rectangle 143"/>
            <p:cNvSpPr>
              <a:spLocks noChangeArrowheads="1"/>
            </p:cNvSpPr>
            <p:nvPr/>
          </p:nvSpPr>
          <p:spPr bwMode="auto">
            <a:xfrm>
              <a:off x="3716" y="3060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5</a:t>
              </a:r>
            </a:p>
          </p:txBody>
        </p:sp>
        <p:sp>
          <p:nvSpPr>
            <p:cNvPr id="165008" name="Rectangle 144"/>
            <p:cNvSpPr>
              <a:spLocks noChangeArrowheads="1"/>
            </p:cNvSpPr>
            <p:nvPr/>
          </p:nvSpPr>
          <p:spPr bwMode="auto">
            <a:xfrm>
              <a:off x="3716" y="335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165009" name="Line 145"/>
            <p:cNvSpPr>
              <a:spLocks noChangeShapeType="1"/>
            </p:cNvSpPr>
            <p:nvPr/>
          </p:nvSpPr>
          <p:spPr bwMode="auto">
            <a:xfrm>
              <a:off x="1117" y="545"/>
              <a:ext cx="2" cy="345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0" name="Line 146"/>
            <p:cNvSpPr>
              <a:spLocks noChangeShapeType="1"/>
            </p:cNvSpPr>
            <p:nvPr/>
          </p:nvSpPr>
          <p:spPr bwMode="auto">
            <a:xfrm>
              <a:off x="2349" y="1722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1" name="Line 147"/>
            <p:cNvSpPr>
              <a:spLocks noChangeShapeType="1"/>
            </p:cNvSpPr>
            <p:nvPr/>
          </p:nvSpPr>
          <p:spPr bwMode="auto">
            <a:xfrm flipH="1">
              <a:off x="2345" y="1361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2" name="Line 148"/>
            <p:cNvSpPr>
              <a:spLocks noChangeShapeType="1"/>
            </p:cNvSpPr>
            <p:nvPr/>
          </p:nvSpPr>
          <p:spPr bwMode="auto">
            <a:xfrm>
              <a:off x="2371" y="996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3" name="Line 149"/>
            <p:cNvSpPr>
              <a:spLocks noChangeShapeType="1"/>
            </p:cNvSpPr>
            <p:nvPr/>
          </p:nvSpPr>
          <p:spPr bwMode="auto">
            <a:xfrm>
              <a:off x="2497" y="3488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4" name="Line 150"/>
            <p:cNvSpPr>
              <a:spLocks noChangeShapeType="1"/>
            </p:cNvSpPr>
            <p:nvPr/>
          </p:nvSpPr>
          <p:spPr bwMode="auto">
            <a:xfrm>
              <a:off x="2252" y="2592"/>
              <a:ext cx="0" cy="6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5" name="Line 151"/>
            <p:cNvSpPr>
              <a:spLocks noChangeShapeType="1"/>
            </p:cNvSpPr>
            <p:nvPr/>
          </p:nvSpPr>
          <p:spPr bwMode="auto">
            <a:xfrm>
              <a:off x="2245" y="3196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6" name="Line 152"/>
            <p:cNvSpPr>
              <a:spLocks noChangeShapeType="1"/>
            </p:cNvSpPr>
            <p:nvPr/>
          </p:nvSpPr>
          <p:spPr bwMode="auto">
            <a:xfrm>
              <a:off x="2477" y="2096"/>
              <a:ext cx="0" cy="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125758" y="417513"/>
            <a:ext cx="2960747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smtClean="0"/>
              <a:t>سيستم گذرگاه عمومي</a:t>
            </a:r>
            <a:endParaRPr lang="en-US" altLang="ko-KR" sz="3200" smtClean="0">
              <a:ea typeface="굴림" pitchFamily="34" charset="-127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5288" y="1123950"/>
            <a:ext cx="8424862" cy="4983163"/>
            <a:chOff x="249" y="708"/>
            <a:chExt cx="5307" cy="3139"/>
          </a:xfrm>
        </p:grpSpPr>
        <p:sp>
          <p:nvSpPr>
            <p:cNvPr id="165898" name="Rectangle 4"/>
            <p:cNvSpPr>
              <a:spLocks noChangeArrowheads="1"/>
            </p:cNvSpPr>
            <p:nvPr/>
          </p:nvSpPr>
          <p:spPr bwMode="auto">
            <a:xfrm>
              <a:off x="249" y="3475"/>
              <a:ext cx="5307" cy="18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899" name="Rectangle 5"/>
            <p:cNvSpPr>
              <a:spLocks noChangeArrowheads="1"/>
            </p:cNvSpPr>
            <p:nvPr/>
          </p:nvSpPr>
          <p:spPr bwMode="auto">
            <a:xfrm>
              <a:off x="1020" y="2976"/>
              <a:ext cx="726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0" name="Text Box 6"/>
            <p:cNvSpPr txBox="1">
              <a:spLocks noChangeArrowheads="1"/>
            </p:cNvSpPr>
            <p:nvPr/>
          </p:nvSpPr>
          <p:spPr bwMode="auto">
            <a:xfrm>
              <a:off x="1189" y="2986"/>
              <a:ext cx="294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AR</a:t>
              </a:r>
            </a:p>
          </p:txBody>
        </p:sp>
        <p:sp>
          <p:nvSpPr>
            <p:cNvPr id="165901" name="Rectangle 7"/>
            <p:cNvSpPr>
              <a:spLocks noChangeArrowheads="1"/>
            </p:cNvSpPr>
            <p:nvPr/>
          </p:nvSpPr>
          <p:spPr bwMode="auto">
            <a:xfrm>
              <a:off x="1564" y="2703"/>
              <a:ext cx="680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2" name="Text Box 8"/>
            <p:cNvSpPr txBox="1">
              <a:spLocks noChangeArrowheads="1"/>
            </p:cNvSpPr>
            <p:nvPr/>
          </p:nvSpPr>
          <p:spPr bwMode="auto">
            <a:xfrm>
              <a:off x="1733" y="2713"/>
              <a:ext cx="29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PC</a:t>
              </a:r>
            </a:p>
          </p:txBody>
        </p:sp>
        <p:sp>
          <p:nvSpPr>
            <p:cNvPr id="165903" name="Rectangle 9"/>
            <p:cNvSpPr>
              <a:spLocks noChangeArrowheads="1"/>
            </p:cNvSpPr>
            <p:nvPr/>
          </p:nvSpPr>
          <p:spPr bwMode="auto">
            <a:xfrm>
              <a:off x="2109" y="2431"/>
              <a:ext cx="816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4" name="Text Box 10"/>
            <p:cNvSpPr txBox="1">
              <a:spLocks noChangeArrowheads="1"/>
            </p:cNvSpPr>
            <p:nvPr/>
          </p:nvSpPr>
          <p:spPr bwMode="auto">
            <a:xfrm>
              <a:off x="2426" y="2419"/>
              <a:ext cx="302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DR</a:t>
              </a:r>
            </a:p>
          </p:txBody>
        </p:sp>
        <p:sp>
          <p:nvSpPr>
            <p:cNvPr id="165905" name="Line 11"/>
            <p:cNvSpPr>
              <a:spLocks noChangeShapeType="1"/>
            </p:cNvSpPr>
            <p:nvPr/>
          </p:nvSpPr>
          <p:spPr bwMode="auto">
            <a:xfrm>
              <a:off x="1337" y="315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6" name="Line 12"/>
            <p:cNvSpPr>
              <a:spLocks noChangeShapeType="1"/>
            </p:cNvSpPr>
            <p:nvPr/>
          </p:nvSpPr>
          <p:spPr bwMode="auto">
            <a:xfrm>
              <a:off x="1882" y="2885"/>
              <a:ext cx="0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7" name="Line 13"/>
            <p:cNvSpPr>
              <a:spLocks noChangeShapeType="1"/>
            </p:cNvSpPr>
            <p:nvPr/>
          </p:nvSpPr>
          <p:spPr bwMode="auto">
            <a:xfrm>
              <a:off x="1428" y="315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8" name="Line 14"/>
            <p:cNvSpPr>
              <a:spLocks noChangeShapeType="1"/>
            </p:cNvSpPr>
            <p:nvPr/>
          </p:nvSpPr>
          <p:spPr bwMode="auto">
            <a:xfrm>
              <a:off x="1564" y="315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09" name="Line 15"/>
            <p:cNvSpPr>
              <a:spLocks noChangeShapeType="1"/>
            </p:cNvSpPr>
            <p:nvPr/>
          </p:nvSpPr>
          <p:spPr bwMode="auto">
            <a:xfrm>
              <a:off x="1700" y="315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10" name="Text Box 16"/>
            <p:cNvSpPr txBox="1">
              <a:spLocks noChangeArrowheads="1"/>
            </p:cNvSpPr>
            <p:nvPr/>
          </p:nvSpPr>
          <p:spPr bwMode="auto">
            <a:xfrm>
              <a:off x="1337" y="3231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11" name="Text Box 17"/>
            <p:cNvSpPr txBox="1">
              <a:spLocks noChangeArrowheads="1"/>
            </p:cNvSpPr>
            <p:nvPr/>
          </p:nvSpPr>
          <p:spPr bwMode="auto">
            <a:xfrm>
              <a:off x="1474" y="3231"/>
              <a:ext cx="16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5912" name="Text Box 18"/>
            <p:cNvSpPr txBox="1">
              <a:spLocks noChangeArrowheads="1"/>
            </p:cNvSpPr>
            <p:nvPr/>
          </p:nvSpPr>
          <p:spPr bwMode="auto">
            <a:xfrm>
              <a:off x="1610" y="3231"/>
              <a:ext cx="19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C</a:t>
              </a:r>
            </a:p>
          </p:txBody>
        </p:sp>
        <p:sp>
          <p:nvSpPr>
            <p:cNvPr id="165913" name="Line 19"/>
            <p:cNvSpPr>
              <a:spLocks noChangeShapeType="1"/>
            </p:cNvSpPr>
            <p:nvPr/>
          </p:nvSpPr>
          <p:spPr bwMode="auto">
            <a:xfrm>
              <a:off x="1610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14" name="Line 20"/>
            <p:cNvSpPr>
              <a:spLocks noChangeShapeType="1"/>
            </p:cNvSpPr>
            <p:nvPr/>
          </p:nvSpPr>
          <p:spPr bwMode="auto">
            <a:xfrm>
              <a:off x="1746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15" name="Line 21"/>
            <p:cNvSpPr>
              <a:spLocks noChangeShapeType="1"/>
            </p:cNvSpPr>
            <p:nvPr/>
          </p:nvSpPr>
          <p:spPr bwMode="auto">
            <a:xfrm>
              <a:off x="1882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16" name="Text Box 22"/>
            <p:cNvSpPr txBox="1">
              <a:spLocks noChangeArrowheads="1"/>
            </p:cNvSpPr>
            <p:nvPr/>
          </p:nvSpPr>
          <p:spPr bwMode="auto">
            <a:xfrm>
              <a:off x="1518" y="2477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17" name="Text Box 23"/>
            <p:cNvSpPr txBox="1">
              <a:spLocks noChangeArrowheads="1"/>
            </p:cNvSpPr>
            <p:nvPr/>
          </p:nvSpPr>
          <p:spPr bwMode="auto">
            <a:xfrm>
              <a:off x="1655" y="2477"/>
              <a:ext cx="16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5918" name="Text Box 24"/>
            <p:cNvSpPr txBox="1">
              <a:spLocks noChangeArrowheads="1"/>
            </p:cNvSpPr>
            <p:nvPr/>
          </p:nvSpPr>
          <p:spPr bwMode="auto">
            <a:xfrm>
              <a:off x="1791" y="2477"/>
              <a:ext cx="19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C</a:t>
              </a:r>
            </a:p>
          </p:txBody>
        </p:sp>
        <p:sp>
          <p:nvSpPr>
            <p:cNvPr id="165919" name="Line 25"/>
            <p:cNvSpPr>
              <a:spLocks noChangeShapeType="1"/>
            </p:cNvSpPr>
            <p:nvPr/>
          </p:nvSpPr>
          <p:spPr bwMode="auto">
            <a:xfrm>
              <a:off x="2517" y="2613"/>
              <a:ext cx="0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0" name="Line 26"/>
            <p:cNvSpPr>
              <a:spLocks noChangeShapeType="1"/>
            </p:cNvSpPr>
            <p:nvPr/>
          </p:nvSpPr>
          <p:spPr bwMode="auto">
            <a:xfrm>
              <a:off x="2154" y="2341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1" name="Line 27"/>
            <p:cNvSpPr>
              <a:spLocks noChangeShapeType="1"/>
            </p:cNvSpPr>
            <p:nvPr/>
          </p:nvSpPr>
          <p:spPr bwMode="auto">
            <a:xfrm>
              <a:off x="2290" y="2341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2" name="Line 28"/>
            <p:cNvSpPr>
              <a:spLocks noChangeShapeType="1"/>
            </p:cNvSpPr>
            <p:nvPr/>
          </p:nvSpPr>
          <p:spPr bwMode="auto">
            <a:xfrm>
              <a:off x="2426" y="2341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3" name="Text Box 29"/>
            <p:cNvSpPr txBox="1">
              <a:spLocks noChangeArrowheads="1"/>
            </p:cNvSpPr>
            <p:nvPr/>
          </p:nvSpPr>
          <p:spPr bwMode="auto">
            <a:xfrm>
              <a:off x="2062" y="2205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24" name="Text Box 30"/>
            <p:cNvSpPr txBox="1">
              <a:spLocks noChangeArrowheads="1"/>
            </p:cNvSpPr>
            <p:nvPr/>
          </p:nvSpPr>
          <p:spPr bwMode="auto">
            <a:xfrm>
              <a:off x="2199" y="2205"/>
              <a:ext cx="16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5925" name="Text Box 31"/>
            <p:cNvSpPr txBox="1">
              <a:spLocks noChangeArrowheads="1"/>
            </p:cNvSpPr>
            <p:nvPr/>
          </p:nvSpPr>
          <p:spPr bwMode="auto">
            <a:xfrm>
              <a:off x="2335" y="2205"/>
              <a:ext cx="19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C</a:t>
              </a:r>
            </a:p>
          </p:txBody>
        </p:sp>
        <p:sp>
          <p:nvSpPr>
            <p:cNvPr id="165926" name="Rectangle 32"/>
            <p:cNvSpPr>
              <a:spLocks noChangeArrowheads="1"/>
            </p:cNvSpPr>
            <p:nvPr/>
          </p:nvSpPr>
          <p:spPr bwMode="auto">
            <a:xfrm>
              <a:off x="2647" y="1751"/>
              <a:ext cx="870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7" name="Text Box 33"/>
            <p:cNvSpPr txBox="1">
              <a:spLocks noChangeArrowheads="1"/>
            </p:cNvSpPr>
            <p:nvPr/>
          </p:nvSpPr>
          <p:spPr bwMode="auto">
            <a:xfrm>
              <a:off x="2919" y="1751"/>
              <a:ext cx="29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AC</a:t>
              </a:r>
            </a:p>
          </p:txBody>
        </p:sp>
        <p:sp>
          <p:nvSpPr>
            <p:cNvPr id="165928" name="Line 34"/>
            <p:cNvSpPr>
              <a:spLocks noChangeShapeType="1"/>
            </p:cNvSpPr>
            <p:nvPr/>
          </p:nvSpPr>
          <p:spPr bwMode="auto">
            <a:xfrm>
              <a:off x="2698" y="193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29" name="Line 35"/>
            <p:cNvSpPr>
              <a:spLocks noChangeShapeType="1"/>
            </p:cNvSpPr>
            <p:nvPr/>
          </p:nvSpPr>
          <p:spPr bwMode="auto">
            <a:xfrm>
              <a:off x="2834" y="193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30" name="Line 36"/>
            <p:cNvSpPr>
              <a:spLocks noChangeShapeType="1"/>
            </p:cNvSpPr>
            <p:nvPr/>
          </p:nvSpPr>
          <p:spPr bwMode="auto">
            <a:xfrm>
              <a:off x="2970" y="193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31" name="Text Box 37"/>
            <p:cNvSpPr txBox="1">
              <a:spLocks noChangeArrowheads="1"/>
            </p:cNvSpPr>
            <p:nvPr/>
          </p:nvSpPr>
          <p:spPr bwMode="auto">
            <a:xfrm>
              <a:off x="2607" y="2011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32" name="Text Box 38"/>
            <p:cNvSpPr txBox="1">
              <a:spLocks noChangeArrowheads="1"/>
            </p:cNvSpPr>
            <p:nvPr/>
          </p:nvSpPr>
          <p:spPr bwMode="auto">
            <a:xfrm>
              <a:off x="2744" y="2011"/>
              <a:ext cx="16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5933" name="Text Box 39"/>
            <p:cNvSpPr txBox="1">
              <a:spLocks noChangeArrowheads="1"/>
            </p:cNvSpPr>
            <p:nvPr/>
          </p:nvSpPr>
          <p:spPr bwMode="auto">
            <a:xfrm>
              <a:off x="2880" y="2011"/>
              <a:ext cx="19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C</a:t>
              </a:r>
            </a:p>
          </p:txBody>
        </p:sp>
        <p:sp>
          <p:nvSpPr>
            <p:cNvPr id="165934" name="Line 40"/>
            <p:cNvSpPr>
              <a:spLocks noChangeShapeType="1"/>
            </p:cNvSpPr>
            <p:nvPr/>
          </p:nvSpPr>
          <p:spPr bwMode="auto">
            <a:xfrm>
              <a:off x="3106" y="1929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" name="Group 41"/>
            <p:cNvGrpSpPr>
              <a:grpSpLocks/>
            </p:cNvGrpSpPr>
            <p:nvPr/>
          </p:nvGrpSpPr>
          <p:grpSpPr bwMode="auto">
            <a:xfrm>
              <a:off x="2744" y="1161"/>
              <a:ext cx="681" cy="317"/>
              <a:chOff x="521" y="981"/>
              <a:chExt cx="1089" cy="816"/>
            </a:xfrm>
          </p:grpSpPr>
          <p:sp>
            <p:nvSpPr>
              <p:cNvPr id="165990" name="Line 42"/>
              <p:cNvSpPr>
                <a:spLocks noChangeShapeType="1"/>
              </p:cNvSpPr>
              <p:nvPr/>
            </p:nvSpPr>
            <p:spPr bwMode="auto">
              <a:xfrm>
                <a:off x="521" y="981"/>
                <a:ext cx="2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1" name="Line 43"/>
              <p:cNvSpPr>
                <a:spLocks noChangeShapeType="1"/>
              </p:cNvSpPr>
              <p:nvPr/>
            </p:nvSpPr>
            <p:spPr bwMode="auto">
              <a:xfrm>
                <a:off x="793" y="981"/>
                <a:ext cx="273" cy="2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2" name="Line 44"/>
              <p:cNvSpPr>
                <a:spLocks noChangeShapeType="1"/>
              </p:cNvSpPr>
              <p:nvPr/>
            </p:nvSpPr>
            <p:spPr bwMode="auto">
              <a:xfrm flipV="1">
                <a:off x="1066" y="981"/>
                <a:ext cx="272" cy="2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3" name="Line 45"/>
              <p:cNvSpPr>
                <a:spLocks noChangeShapeType="1"/>
              </p:cNvSpPr>
              <p:nvPr/>
            </p:nvSpPr>
            <p:spPr bwMode="auto">
              <a:xfrm>
                <a:off x="1338" y="981"/>
                <a:ext cx="2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4" name="Line 46"/>
              <p:cNvSpPr>
                <a:spLocks noChangeShapeType="1"/>
              </p:cNvSpPr>
              <p:nvPr/>
            </p:nvSpPr>
            <p:spPr bwMode="auto">
              <a:xfrm>
                <a:off x="793" y="1797"/>
                <a:ext cx="5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5" name="Line 47"/>
              <p:cNvSpPr>
                <a:spLocks noChangeShapeType="1"/>
              </p:cNvSpPr>
              <p:nvPr/>
            </p:nvSpPr>
            <p:spPr bwMode="auto">
              <a:xfrm>
                <a:off x="521" y="981"/>
                <a:ext cx="272" cy="81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5996" name="Line 48"/>
              <p:cNvSpPr>
                <a:spLocks noChangeShapeType="1"/>
              </p:cNvSpPr>
              <p:nvPr/>
            </p:nvSpPr>
            <p:spPr bwMode="auto">
              <a:xfrm flipH="1">
                <a:off x="1338" y="981"/>
                <a:ext cx="272" cy="81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5936" name="Line 49"/>
            <p:cNvSpPr>
              <a:spLocks noChangeShapeType="1"/>
            </p:cNvSpPr>
            <p:nvPr/>
          </p:nvSpPr>
          <p:spPr bwMode="auto">
            <a:xfrm>
              <a:off x="3106" y="1479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37" name="Text Box 50"/>
            <p:cNvSpPr txBox="1">
              <a:spLocks noChangeArrowheads="1"/>
            </p:cNvSpPr>
            <p:nvPr/>
          </p:nvSpPr>
          <p:spPr bwMode="auto">
            <a:xfrm>
              <a:off x="2925" y="1252"/>
              <a:ext cx="378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ALU</a:t>
              </a:r>
            </a:p>
          </p:txBody>
        </p:sp>
        <p:sp>
          <p:nvSpPr>
            <p:cNvPr id="165938" name="Line 51"/>
            <p:cNvSpPr>
              <a:spLocks noChangeShapeType="1"/>
            </p:cNvSpPr>
            <p:nvPr/>
          </p:nvSpPr>
          <p:spPr bwMode="auto">
            <a:xfrm flipV="1">
              <a:off x="2517" y="889"/>
              <a:ext cx="0" cy="15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39" name="Line 52"/>
            <p:cNvSpPr>
              <a:spLocks noChangeShapeType="1"/>
            </p:cNvSpPr>
            <p:nvPr/>
          </p:nvSpPr>
          <p:spPr bwMode="auto">
            <a:xfrm>
              <a:off x="2517" y="889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0" name="Line 53"/>
            <p:cNvSpPr>
              <a:spLocks noChangeShapeType="1"/>
            </p:cNvSpPr>
            <p:nvPr/>
          </p:nvSpPr>
          <p:spPr bwMode="auto">
            <a:xfrm>
              <a:off x="2834" y="889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1" name="Line 54"/>
            <p:cNvSpPr>
              <a:spLocks noChangeShapeType="1"/>
            </p:cNvSpPr>
            <p:nvPr/>
          </p:nvSpPr>
          <p:spPr bwMode="auto">
            <a:xfrm>
              <a:off x="3106" y="2159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2" name="Line 55"/>
            <p:cNvSpPr>
              <a:spLocks noChangeShapeType="1"/>
            </p:cNvSpPr>
            <p:nvPr/>
          </p:nvSpPr>
          <p:spPr bwMode="auto">
            <a:xfrm flipV="1">
              <a:off x="3696" y="889"/>
              <a:ext cx="0" cy="1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3" name="Line 56"/>
            <p:cNvSpPr>
              <a:spLocks noChangeShapeType="1"/>
            </p:cNvSpPr>
            <p:nvPr/>
          </p:nvSpPr>
          <p:spPr bwMode="auto">
            <a:xfrm>
              <a:off x="3379" y="889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4" name="Line 57"/>
            <p:cNvSpPr>
              <a:spLocks noChangeShapeType="1"/>
            </p:cNvSpPr>
            <p:nvPr/>
          </p:nvSpPr>
          <p:spPr bwMode="auto">
            <a:xfrm>
              <a:off x="3379" y="889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5" name="Text Box 58"/>
            <p:cNvSpPr txBox="1">
              <a:spLocks noChangeArrowheads="1"/>
            </p:cNvSpPr>
            <p:nvPr/>
          </p:nvSpPr>
          <p:spPr bwMode="auto">
            <a:xfrm>
              <a:off x="2562" y="1297"/>
              <a:ext cx="202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E</a:t>
              </a:r>
            </a:p>
          </p:txBody>
        </p:sp>
        <p:sp>
          <p:nvSpPr>
            <p:cNvPr id="165946" name="Rectangle 59"/>
            <p:cNvSpPr>
              <a:spLocks noChangeArrowheads="1"/>
            </p:cNvSpPr>
            <p:nvPr/>
          </p:nvSpPr>
          <p:spPr bwMode="auto">
            <a:xfrm>
              <a:off x="2562" y="1297"/>
              <a:ext cx="182" cy="18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7" name="Line 60"/>
            <p:cNvSpPr>
              <a:spLocks noChangeShapeType="1"/>
            </p:cNvSpPr>
            <p:nvPr/>
          </p:nvSpPr>
          <p:spPr bwMode="auto">
            <a:xfrm flipH="1">
              <a:off x="2744" y="138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8" name="Rectangle 61"/>
            <p:cNvSpPr>
              <a:spLocks noChangeArrowheads="1"/>
            </p:cNvSpPr>
            <p:nvPr/>
          </p:nvSpPr>
          <p:spPr bwMode="auto">
            <a:xfrm>
              <a:off x="3379" y="2431"/>
              <a:ext cx="816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49" name="Text Box 62"/>
            <p:cNvSpPr txBox="1">
              <a:spLocks noChangeArrowheads="1"/>
            </p:cNvSpPr>
            <p:nvPr/>
          </p:nvSpPr>
          <p:spPr bwMode="auto">
            <a:xfrm>
              <a:off x="3696" y="2419"/>
              <a:ext cx="259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IR</a:t>
              </a:r>
            </a:p>
          </p:txBody>
        </p:sp>
        <p:sp>
          <p:nvSpPr>
            <p:cNvPr id="165950" name="Line 63"/>
            <p:cNvSpPr>
              <a:spLocks noChangeShapeType="1"/>
            </p:cNvSpPr>
            <p:nvPr/>
          </p:nvSpPr>
          <p:spPr bwMode="auto">
            <a:xfrm>
              <a:off x="3787" y="2613"/>
              <a:ext cx="0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1" name="Line 64"/>
            <p:cNvSpPr>
              <a:spLocks noChangeShapeType="1"/>
            </p:cNvSpPr>
            <p:nvPr/>
          </p:nvSpPr>
          <p:spPr bwMode="auto">
            <a:xfrm>
              <a:off x="4106" y="2341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2" name="Text Box 65"/>
            <p:cNvSpPr txBox="1">
              <a:spLocks noChangeArrowheads="1"/>
            </p:cNvSpPr>
            <p:nvPr/>
          </p:nvSpPr>
          <p:spPr bwMode="auto">
            <a:xfrm>
              <a:off x="4014" y="2205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53" name="Rectangle 66"/>
            <p:cNvSpPr>
              <a:spLocks noChangeArrowheads="1"/>
            </p:cNvSpPr>
            <p:nvPr/>
          </p:nvSpPr>
          <p:spPr bwMode="auto">
            <a:xfrm>
              <a:off x="4013" y="2703"/>
              <a:ext cx="680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4" name="Text Box 67"/>
            <p:cNvSpPr txBox="1">
              <a:spLocks noChangeArrowheads="1"/>
            </p:cNvSpPr>
            <p:nvPr/>
          </p:nvSpPr>
          <p:spPr bwMode="auto">
            <a:xfrm>
              <a:off x="4195" y="2703"/>
              <a:ext cx="29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TR</a:t>
              </a:r>
            </a:p>
          </p:txBody>
        </p:sp>
        <p:sp>
          <p:nvSpPr>
            <p:cNvPr id="165955" name="Line 68"/>
            <p:cNvSpPr>
              <a:spLocks noChangeShapeType="1"/>
            </p:cNvSpPr>
            <p:nvPr/>
          </p:nvSpPr>
          <p:spPr bwMode="auto">
            <a:xfrm>
              <a:off x="4331" y="2885"/>
              <a:ext cx="0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6" name="Line 69"/>
            <p:cNvSpPr>
              <a:spLocks noChangeShapeType="1"/>
            </p:cNvSpPr>
            <p:nvPr/>
          </p:nvSpPr>
          <p:spPr bwMode="auto">
            <a:xfrm>
              <a:off x="4377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7" name="Line 70"/>
            <p:cNvSpPr>
              <a:spLocks noChangeShapeType="1"/>
            </p:cNvSpPr>
            <p:nvPr/>
          </p:nvSpPr>
          <p:spPr bwMode="auto">
            <a:xfrm>
              <a:off x="4513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8" name="Line 71"/>
            <p:cNvSpPr>
              <a:spLocks noChangeShapeType="1"/>
            </p:cNvSpPr>
            <p:nvPr/>
          </p:nvSpPr>
          <p:spPr bwMode="auto">
            <a:xfrm>
              <a:off x="4649" y="2613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59" name="Text Box 72"/>
            <p:cNvSpPr txBox="1">
              <a:spLocks noChangeArrowheads="1"/>
            </p:cNvSpPr>
            <p:nvPr/>
          </p:nvSpPr>
          <p:spPr bwMode="auto">
            <a:xfrm>
              <a:off x="4285" y="2477"/>
              <a:ext cx="18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</a:t>
              </a:r>
            </a:p>
          </p:txBody>
        </p:sp>
        <p:sp>
          <p:nvSpPr>
            <p:cNvPr id="165960" name="Text Box 73"/>
            <p:cNvSpPr txBox="1">
              <a:spLocks noChangeArrowheads="1"/>
            </p:cNvSpPr>
            <p:nvPr/>
          </p:nvSpPr>
          <p:spPr bwMode="auto">
            <a:xfrm>
              <a:off x="4422" y="2477"/>
              <a:ext cx="16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5961" name="Text Box 74"/>
            <p:cNvSpPr txBox="1">
              <a:spLocks noChangeArrowheads="1"/>
            </p:cNvSpPr>
            <p:nvPr/>
          </p:nvSpPr>
          <p:spPr bwMode="auto">
            <a:xfrm>
              <a:off x="4558" y="2477"/>
              <a:ext cx="19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C</a:t>
              </a:r>
            </a:p>
          </p:txBody>
        </p:sp>
        <p:sp>
          <p:nvSpPr>
            <p:cNvPr id="165962" name="Rectangle 75"/>
            <p:cNvSpPr>
              <a:spLocks noChangeArrowheads="1"/>
            </p:cNvSpPr>
            <p:nvPr/>
          </p:nvSpPr>
          <p:spPr bwMode="auto">
            <a:xfrm>
              <a:off x="4604" y="2976"/>
              <a:ext cx="498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63" name="Text Box 76"/>
            <p:cNvSpPr txBox="1">
              <a:spLocks noChangeArrowheads="1"/>
            </p:cNvSpPr>
            <p:nvPr/>
          </p:nvSpPr>
          <p:spPr bwMode="auto">
            <a:xfrm>
              <a:off x="4649" y="2976"/>
              <a:ext cx="478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OUTR</a:t>
              </a:r>
            </a:p>
          </p:txBody>
        </p:sp>
        <p:sp>
          <p:nvSpPr>
            <p:cNvPr id="165964" name="Line 77"/>
            <p:cNvSpPr>
              <a:spLocks noChangeShapeType="1"/>
            </p:cNvSpPr>
            <p:nvPr/>
          </p:nvSpPr>
          <p:spPr bwMode="auto">
            <a:xfrm flipV="1">
              <a:off x="4875" y="315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65" name="Line 78"/>
            <p:cNvSpPr>
              <a:spLocks noChangeShapeType="1"/>
            </p:cNvSpPr>
            <p:nvPr/>
          </p:nvSpPr>
          <p:spPr bwMode="auto">
            <a:xfrm>
              <a:off x="5102" y="3066"/>
              <a:ext cx="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66" name="Text Box 79"/>
            <p:cNvSpPr txBox="1">
              <a:spLocks noChangeArrowheads="1"/>
            </p:cNvSpPr>
            <p:nvPr/>
          </p:nvSpPr>
          <p:spPr bwMode="auto">
            <a:xfrm>
              <a:off x="5148" y="2976"/>
              <a:ext cx="267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LD</a:t>
              </a:r>
            </a:p>
          </p:txBody>
        </p:sp>
        <p:sp>
          <p:nvSpPr>
            <p:cNvPr id="165967" name="Rectangle 80"/>
            <p:cNvSpPr>
              <a:spLocks noChangeArrowheads="1"/>
            </p:cNvSpPr>
            <p:nvPr/>
          </p:nvSpPr>
          <p:spPr bwMode="auto">
            <a:xfrm>
              <a:off x="3878" y="889"/>
              <a:ext cx="498" cy="18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68" name="Text Box 81"/>
            <p:cNvSpPr txBox="1">
              <a:spLocks noChangeArrowheads="1"/>
            </p:cNvSpPr>
            <p:nvPr/>
          </p:nvSpPr>
          <p:spPr bwMode="auto">
            <a:xfrm>
              <a:off x="3923" y="889"/>
              <a:ext cx="438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INPR</a:t>
              </a:r>
            </a:p>
          </p:txBody>
        </p:sp>
        <p:sp>
          <p:nvSpPr>
            <p:cNvPr id="165969" name="Line 82"/>
            <p:cNvSpPr>
              <a:spLocks noChangeShapeType="1"/>
            </p:cNvSpPr>
            <p:nvPr/>
          </p:nvSpPr>
          <p:spPr bwMode="auto">
            <a:xfrm>
              <a:off x="3288" y="708"/>
              <a:ext cx="0" cy="4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0" name="Line 83"/>
            <p:cNvSpPr>
              <a:spLocks noChangeShapeType="1"/>
            </p:cNvSpPr>
            <p:nvPr/>
          </p:nvSpPr>
          <p:spPr bwMode="auto">
            <a:xfrm>
              <a:off x="3288" y="708"/>
              <a:ext cx="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1" name="Line 84"/>
            <p:cNvSpPr>
              <a:spLocks noChangeShapeType="1"/>
            </p:cNvSpPr>
            <p:nvPr/>
          </p:nvSpPr>
          <p:spPr bwMode="auto">
            <a:xfrm>
              <a:off x="4150" y="708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2" name="Text Box 85"/>
            <p:cNvSpPr txBox="1">
              <a:spLocks noChangeArrowheads="1"/>
            </p:cNvSpPr>
            <p:nvPr/>
          </p:nvSpPr>
          <p:spPr bwMode="auto">
            <a:xfrm>
              <a:off x="451" y="1047"/>
              <a:ext cx="566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Memory</a:t>
              </a:r>
            </a:p>
            <a:p>
              <a:pPr algn="ctr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4096 x 16</a:t>
              </a:r>
            </a:p>
          </p:txBody>
        </p:sp>
        <p:sp>
          <p:nvSpPr>
            <p:cNvPr id="165973" name="Rectangle 86"/>
            <p:cNvSpPr>
              <a:spLocks noChangeArrowheads="1"/>
            </p:cNvSpPr>
            <p:nvPr/>
          </p:nvSpPr>
          <p:spPr bwMode="auto">
            <a:xfrm>
              <a:off x="430" y="889"/>
              <a:ext cx="590" cy="72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4" name="Line 87"/>
            <p:cNvSpPr>
              <a:spLocks noChangeShapeType="1"/>
            </p:cNvSpPr>
            <p:nvPr/>
          </p:nvSpPr>
          <p:spPr bwMode="auto">
            <a:xfrm>
              <a:off x="702" y="1615"/>
              <a:ext cx="0" cy="18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5" name="Line 88"/>
            <p:cNvSpPr>
              <a:spLocks noChangeShapeType="1"/>
            </p:cNvSpPr>
            <p:nvPr/>
          </p:nvSpPr>
          <p:spPr bwMode="auto">
            <a:xfrm flipV="1">
              <a:off x="1337" y="1479"/>
              <a:ext cx="0" cy="14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6" name="Line 89"/>
            <p:cNvSpPr>
              <a:spLocks noChangeShapeType="1"/>
            </p:cNvSpPr>
            <p:nvPr/>
          </p:nvSpPr>
          <p:spPr bwMode="auto">
            <a:xfrm flipH="1">
              <a:off x="1020" y="1479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7" name="Text Box 90"/>
            <p:cNvSpPr txBox="1">
              <a:spLocks noChangeArrowheads="1"/>
            </p:cNvSpPr>
            <p:nvPr/>
          </p:nvSpPr>
          <p:spPr bwMode="auto">
            <a:xfrm>
              <a:off x="1053" y="1319"/>
              <a:ext cx="52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Address</a:t>
              </a:r>
            </a:p>
          </p:txBody>
        </p:sp>
        <p:sp>
          <p:nvSpPr>
            <p:cNvPr id="165978" name="Line 91"/>
            <p:cNvSpPr>
              <a:spLocks noChangeShapeType="1"/>
            </p:cNvSpPr>
            <p:nvPr/>
          </p:nvSpPr>
          <p:spPr bwMode="auto">
            <a:xfrm>
              <a:off x="1020" y="980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79" name="Line 92"/>
            <p:cNvSpPr>
              <a:spLocks noChangeShapeType="1"/>
            </p:cNvSpPr>
            <p:nvPr/>
          </p:nvSpPr>
          <p:spPr bwMode="auto">
            <a:xfrm>
              <a:off x="1020" y="111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980" name="Text Box 93"/>
            <p:cNvSpPr txBox="1">
              <a:spLocks noChangeArrowheads="1"/>
            </p:cNvSpPr>
            <p:nvPr/>
          </p:nvSpPr>
          <p:spPr bwMode="auto">
            <a:xfrm>
              <a:off x="1156" y="844"/>
              <a:ext cx="375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Read</a:t>
              </a:r>
            </a:p>
          </p:txBody>
        </p:sp>
        <p:sp>
          <p:nvSpPr>
            <p:cNvPr id="165981" name="Text Box 94"/>
            <p:cNvSpPr txBox="1">
              <a:spLocks noChangeArrowheads="1"/>
            </p:cNvSpPr>
            <p:nvPr/>
          </p:nvSpPr>
          <p:spPr bwMode="auto">
            <a:xfrm>
              <a:off x="1156" y="1025"/>
              <a:ext cx="395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Write</a:t>
              </a:r>
            </a:p>
          </p:txBody>
        </p:sp>
        <p:sp>
          <p:nvSpPr>
            <p:cNvPr id="165982" name="Text Box 95"/>
            <p:cNvSpPr txBox="1">
              <a:spLocks noChangeArrowheads="1"/>
            </p:cNvSpPr>
            <p:nvPr/>
          </p:nvSpPr>
          <p:spPr bwMode="auto">
            <a:xfrm>
              <a:off x="2154" y="3685"/>
              <a:ext cx="867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fa-IR" altLang="ko-KR" sz="1200" b="1" u="none">
                  <a:solidFill>
                    <a:schemeClr val="tx2"/>
                  </a:solidFill>
                  <a:ea typeface="굴림" pitchFamily="34" charset="-127"/>
                  <a:cs typeface="B Nazanin" panose="00000400000000000000" pitchFamily="2" charset="-78"/>
                </a:rPr>
                <a:t>گذرگاه عمومي 16 بيتي</a:t>
              </a:r>
              <a:endParaRPr kumimoji="1" lang="en-US" altLang="ko-KR" sz="1200" b="1" u="none">
                <a:solidFill>
                  <a:schemeClr val="tx2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5983" name="Text Box 96"/>
            <p:cNvSpPr txBox="1">
              <a:spLocks noChangeArrowheads="1"/>
            </p:cNvSpPr>
            <p:nvPr/>
          </p:nvSpPr>
          <p:spPr bwMode="auto">
            <a:xfrm>
              <a:off x="612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7</a:t>
              </a:r>
            </a:p>
          </p:txBody>
        </p:sp>
        <p:sp>
          <p:nvSpPr>
            <p:cNvPr id="165984" name="Text Box 97"/>
            <p:cNvSpPr txBox="1">
              <a:spLocks noChangeArrowheads="1"/>
            </p:cNvSpPr>
            <p:nvPr/>
          </p:nvSpPr>
          <p:spPr bwMode="auto">
            <a:xfrm>
              <a:off x="1247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165985" name="Text Box 98"/>
            <p:cNvSpPr txBox="1">
              <a:spLocks noChangeArrowheads="1"/>
            </p:cNvSpPr>
            <p:nvPr/>
          </p:nvSpPr>
          <p:spPr bwMode="auto">
            <a:xfrm>
              <a:off x="1792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165986" name="Text Box 99"/>
            <p:cNvSpPr txBox="1">
              <a:spLocks noChangeArrowheads="1"/>
            </p:cNvSpPr>
            <p:nvPr/>
          </p:nvSpPr>
          <p:spPr bwMode="auto">
            <a:xfrm>
              <a:off x="2427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165987" name="Text Box 100"/>
            <p:cNvSpPr txBox="1">
              <a:spLocks noChangeArrowheads="1"/>
            </p:cNvSpPr>
            <p:nvPr/>
          </p:nvSpPr>
          <p:spPr bwMode="auto">
            <a:xfrm>
              <a:off x="3016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165988" name="Text Box 101"/>
            <p:cNvSpPr txBox="1">
              <a:spLocks noChangeArrowheads="1"/>
            </p:cNvSpPr>
            <p:nvPr/>
          </p:nvSpPr>
          <p:spPr bwMode="auto">
            <a:xfrm>
              <a:off x="3651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5</a:t>
              </a:r>
            </a:p>
          </p:txBody>
        </p:sp>
        <p:sp>
          <p:nvSpPr>
            <p:cNvPr id="165989" name="Text Box 102"/>
            <p:cNvSpPr txBox="1">
              <a:spLocks noChangeArrowheads="1"/>
            </p:cNvSpPr>
            <p:nvPr/>
          </p:nvSpPr>
          <p:spPr bwMode="auto">
            <a:xfrm>
              <a:off x="4241" y="3475"/>
              <a:ext cx="172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6</a:t>
              </a:r>
            </a:p>
          </p:txBody>
        </p:sp>
      </p:grpSp>
      <p:sp>
        <p:nvSpPr>
          <p:cNvPr id="165892" name="Line 103"/>
          <p:cNvSpPr>
            <a:spLocks noChangeShapeType="1"/>
          </p:cNvSpPr>
          <p:nvPr/>
        </p:nvSpPr>
        <p:spPr bwMode="auto">
          <a:xfrm flipV="1">
            <a:off x="8027988" y="58054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5893" name="Text Box 104"/>
          <p:cNvSpPr txBox="1">
            <a:spLocks noChangeArrowheads="1"/>
          </p:cNvSpPr>
          <p:nvPr/>
        </p:nvSpPr>
        <p:spPr bwMode="auto">
          <a:xfrm>
            <a:off x="7885113" y="6165850"/>
            <a:ext cx="34657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65894" name="Line 105"/>
          <p:cNvSpPr>
            <a:spLocks noChangeShapeType="1"/>
          </p:cNvSpPr>
          <p:nvPr/>
        </p:nvSpPr>
        <p:spPr bwMode="auto">
          <a:xfrm flipV="1">
            <a:off x="8315325" y="58054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5895" name="Text Box 106"/>
          <p:cNvSpPr txBox="1">
            <a:spLocks noChangeArrowheads="1"/>
          </p:cNvSpPr>
          <p:nvPr/>
        </p:nvSpPr>
        <p:spPr bwMode="auto">
          <a:xfrm>
            <a:off x="8172450" y="6165850"/>
            <a:ext cx="34657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ea typeface="굴림" pitchFamily="34" charset="-127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65896" name="Line 107"/>
          <p:cNvSpPr>
            <a:spLocks noChangeShapeType="1"/>
          </p:cNvSpPr>
          <p:nvPr/>
        </p:nvSpPr>
        <p:spPr bwMode="auto">
          <a:xfrm flipV="1">
            <a:off x="8602663" y="58054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5897" name="Text Box 108"/>
          <p:cNvSpPr txBox="1">
            <a:spLocks noChangeArrowheads="1"/>
          </p:cNvSpPr>
          <p:nvPr/>
        </p:nvSpPr>
        <p:spPr bwMode="auto">
          <a:xfrm>
            <a:off x="8459788" y="6165850"/>
            <a:ext cx="34657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ea typeface="굴림" pitchFamily="34" charset="-127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125758" y="417513"/>
            <a:ext cx="2960747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/>
              <a:t>سيستم گذرگاه عمومي</a:t>
            </a:r>
            <a:endParaRPr lang="en-US" altLang="ko-KR" sz="3200" dirty="0" smtClean="0">
              <a:ea typeface="굴림" pitchFamily="34" charset="-127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052513"/>
            <a:ext cx="7656512" cy="5329237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800" dirty="0" smtClean="0"/>
              <a:t>سه خط کنترل </a:t>
            </a:r>
            <a:r>
              <a:rPr lang="en-US" altLang="ko-KR" sz="2800" dirty="0" smtClean="0">
                <a:ea typeface="굴림" pitchFamily="34" charset="-127"/>
              </a:rPr>
              <a:t>s0</a:t>
            </a:r>
            <a:r>
              <a:rPr lang="fa-IR" altLang="ko-KR" sz="2800" dirty="0" smtClean="0">
                <a:ea typeface="굴림" pitchFamily="34" charset="-127"/>
              </a:rPr>
              <a:t>، </a:t>
            </a:r>
            <a:r>
              <a:rPr lang="en-US" altLang="ko-KR" sz="2800" dirty="0" smtClean="0">
                <a:ea typeface="굴림" pitchFamily="34" charset="-127"/>
              </a:rPr>
              <a:t>s1</a:t>
            </a:r>
            <a:r>
              <a:rPr lang="fa-IR" altLang="ko-KR" sz="2800" dirty="0" smtClean="0"/>
              <a:t> و </a:t>
            </a:r>
            <a:r>
              <a:rPr lang="en-US" altLang="ko-KR" sz="2800" dirty="0" smtClean="0">
                <a:ea typeface="굴림" pitchFamily="34" charset="-127"/>
              </a:rPr>
              <a:t>s2</a:t>
            </a:r>
            <a:r>
              <a:rPr lang="fa-IR" altLang="ko-KR" sz="2800" dirty="0" smtClean="0"/>
              <a:t> کنترل مي‌کنند که کدام ثبات به عنوان ثبات ورودي انتخاب شود.</a:t>
            </a:r>
            <a:endParaRPr lang="en-US" altLang="ko-KR" sz="2800" dirty="0" smtClean="0">
              <a:ea typeface="굴림" pitchFamily="34" charset="-127"/>
            </a:endParaRPr>
          </a:p>
          <a:p>
            <a:pPr eaLnBrk="1" hangingPunct="1"/>
            <a:endParaRPr lang="en-US" altLang="ko-KR" sz="2800" dirty="0" smtClean="0">
              <a:ea typeface="굴림" pitchFamily="34" charset="-127"/>
            </a:endParaRPr>
          </a:p>
          <a:p>
            <a:pPr eaLnBrk="1" hangingPunct="1"/>
            <a:endParaRPr lang="en-US" altLang="ko-KR" sz="2800" dirty="0" smtClean="0">
              <a:ea typeface="굴림" pitchFamily="34" charset="-127"/>
            </a:endParaRPr>
          </a:p>
          <a:p>
            <a:pPr eaLnBrk="1" hangingPunct="1"/>
            <a:endParaRPr lang="en-US" altLang="ko-KR" sz="2800" dirty="0" smtClean="0">
              <a:ea typeface="굴림" pitchFamily="34" charset="-127"/>
            </a:endParaRPr>
          </a:p>
          <a:p>
            <a:pPr eaLnBrk="1" hangingPunct="1"/>
            <a:endParaRPr lang="en-US" altLang="ko-KR" sz="28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800" dirty="0" smtClean="0"/>
              <a:t>براي خروجي </a:t>
            </a:r>
          </a:p>
          <a:p>
            <a:pPr lvl="1" algn="r" rtl="1" eaLnBrk="1" hangingPunct="1"/>
            <a:r>
              <a:rPr lang="fa-IR" altLang="ko-KR" sz="2400" dirty="0" smtClean="0"/>
              <a:t> </a:t>
            </a:r>
            <a:r>
              <a:rPr lang="en-US" altLang="ko-KR" sz="2400" dirty="0" smtClean="0">
                <a:ea typeface="굴림" pitchFamily="34" charset="-127"/>
              </a:rPr>
              <a:t>WRITE</a:t>
            </a:r>
            <a:r>
              <a:rPr lang="fa-IR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حافظه يا </a:t>
            </a:r>
            <a:r>
              <a:rPr lang="en-US" altLang="ko-KR" sz="2400" dirty="0" smtClean="0">
                <a:ea typeface="굴림" pitchFamily="34" charset="-127"/>
              </a:rPr>
              <a:t>load</a:t>
            </a:r>
            <a:r>
              <a:rPr lang="fa-IR" altLang="ko-KR" sz="2400" dirty="0" smtClean="0"/>
              <a:t> ثبات‌ها فعال مي‌شود.</a:t>
            </a:r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800" dirty="0" smtClean="0"/>
              <a:t>وقتي ثبات هاي 12 بيتي (</a:t>
            </a:r>
            <a:r>
              <a:rPr lang="en-US" altLang="ko-KR" sz="2800" dirty="0" smtClean="0">
                <a:ea typeface="굴림" pitchFamily="34" charset="-127"/>
              </a:rPr>
              <a:t>AR</a:t>
            </a:r>
            <a:r>
              <a:rPr lang="fa-IR" altLang="ko-KR" sz="2800" dirty="0" smtClean="0"/>
              <a:t> و </a:t>
            </a:r>
            <a:r>
              <a:rPr lang="en-US" altLang="ko-KR" sz="2800" dirty="0" smtClean="0">
                <a:ea typeface="굴림" pitchFamily="34" charset="-127"/>
              </a:rPr>
              <a:t>PC</a:t>
            </a:r>
            <a:r>
              <a:rPr lang="fa-IR" altLang="ko-KR" sz="2800" dirty="0" smtClean="0"/>
              <a:t>) روي گذرگاه، اطلاعات قرار</a:t>
            </a:r>
            <a:r>
              <a:rPr lang="en-US" altLang="ko-KR" sz="2800" dirty="0" smtClean="0"/>
              <a:t> </a:t>
            </a:r>
            <a:r>
              <a:rPr lang="fa-IR" altLang="ko-KR" sz="2800" dirty="0" smtClean="0"/>
              <a:t>مي دهند، 4 بيت با ارزشتر گذرگاه مقدار صفر مي‌گيرد. </a:t>
            </a:r>
          </a:p>
          <a:p>
            <a:pPr algn="r" rtl="1" eaLnBrk="1" hangingPunct="1"/>
            <a:endParaRPr lang="fa-IR" altLang="ko-KR" sz="2800" dirty="0" smtClean="0"/>
          </a:p>
          <a:p>
            <a:pPr algn="r" rtl="1" eaLnBrk="1" hangingPunct="1"/>
            <a:endParaRPr lang="en-US" altLang="ko-KR" sz="2800" dirty="0" smtClean="0">
              <a:ea typeface="굴림" pitchFamily="34" charset="-127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14475" y="1809750"/>
            <a:ext cx="2096450" cy="1876890"/>
            <a:chOff x="1514475" y="1809750"/>
            <a:chExt cx="2096450" cy="1876890"/>
          </a:xfrm>
        </p:grpSpPr>
        <p:sp>
          <p:nvSpPr>
            <p:cNvPr id="166916" name="Text Box 4"/>
            <p:cNvSpPr txBox="1">
              <a:spLocks noChangeArrowheads="1"/>
            </p:cNvSpPr>
            <p:nvPr/>
          </p:nvSpPr>
          <p:spPr bwMode="auto">
            <a:xfrm>
              <a:off x="1739900" y="2043113"/>
              <a:ext cx="1871025" cy="1643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0   0   0	x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0   0   1	AR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0   1   0	PC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0   1   1	DR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1   0   0	AC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1   0   1	IR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1   1   0	TR</a:t>
              </a:r>
            </a:p>
            <a:p>
              <a:pPr marL="457200" indent="-457200" algn="l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ea typeface="굴림" pitchFamily="34" charset="-127"/>
                  <a:cs typeface="B Nazanin" panose="00000400000000000000" pitchFamily="2" charset="-78"/>
                </a:rPr>
                <a:t>1   1   1	Memory</a:t>
              </a:r>
            </a:p>
          </p:txBody>
        </p:sp>
        <p:sp>
          <p:nvSpPr>
            <p:cNvPr id="166917" name="Rectangle 5"/>
            <p:cNvSpPr>
              <a:spLocks noChangeArrowheads="1"/>
            </p:cNvSpPr>
            <p:nvPr/>
          </p:nvSpPr>
          <p:spPr bwMode="auto">
            <a:xfrm>
              <a:off x="1687513" y="1811338"/>
              <a:ext cx="1893467" cy="286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sz="1400" b="1" u="none" dirty="0">
                  <a:ea typeface="굴림" pitchFamily="34" charset="-127"/>
                  <a:cs typeface="B Nazanin" panose="00000400000000000000" pitchFamily="2" charset="-78"/>
                </a:rPr>
                <a:t>S</a:t>
              </a:r>
              <a:r>
                <a:rPr kumimoji="1" lang="en-US" altLang="ko-KR" sz="1400" b="1" u="none" baseline="-25000" dirty="0">
                  <a:ea typeface="굴림" pitchFamily="34" charset="-127"/>
                  <a:cs typeface="B Nazanin" panose="00000400000000000000" pitchFamily="2" charset="-78"/>
                </a:rPr>
                <a:t>2</a:t>
              </a:r>
              <a:r>
                <a:rPr kumimoji="1" lang="en-US" altLang="ko-KR" sz="1400" b="1" u="none" dirty="0">
                  <a:ea typeface="굴림" pitchFamily="34" charset="-127"/>
                  <a:cs typeface="B Nazanin" panose="00000400000000000000" pitchFamily="2" charset="-78"/>
                </a:rPr>
                <a:t> S</a:t>
              </a:r>
              <a:r>
                <a:rPr kumimoji="1" lang="en-US" altLang="ko-KR" sz="1400" b="1" u="none" baseline="-25000" dirty="0">
                  <a:ea typeface="굴림" pitchFamily="34" charset="-127"/>
                  <a:cs typeface="B Nazanin" panose="00000400000000000000" pitchFamily="2" charset="-78"/>
                </a:rPr>
                <a:t>1</a:t>
              </a:r>
              <a:r>
                <a:rPr kumimoji="1" lang="en-US" altLang="ko-KR" sz="1400" b="1" u="none" dirty="0">
                  <a:ea typeface="굴림" pitchFamily="34" charset="-127"/>
                  <a:cs typeface="B Nazanin" panose="00000400000000000000" pitchFamily="2" charset="-78"/>
                </a:rPr>
                <a:t> S</a:t>
              </a:r>
              <a:r>
                <a:rPr kumimoji="1" lang="en-US" altLang="ko-KR" sz="1400" b="1" u="none" baseline="-25000" dirty="0">
                  <a:ea typeface="굴림" pitchFamily="34" charset="-127"/>
                  <a:cs typeface="B Nazanin" panose="00000400000000000000" pitchFamily="2" charset="-78"/>
                </a:rPr>
                <a:t>0 	</a:t>
              </a:r>
              <a:r>
                <a:rPr kumimoji="1" lang="en-US" altLang="ko-KR" sz="1400" b="1" u="none" dirty="0">
                  <a:ea typeface="굴림" pitchFamily="34" charset="-127"/>
                  <a:cs typeface="B Nazanin" panose="00000400000000000000" pitchFamily="2" charset="-78"/>
                </a:rPr>
                <a:t>Register</a:t>
              </a:r>
              <a:endParaRPr kumimoji="1" lang="en-US" altLang="ko-KR" sz="1400" b="1" u="none" baseline="-25000" dirty="0"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6918" name="Line 6"/>
            <p:cNvSpPr>
              <a:spLocks noChangeShapeType="1"/>
            </p:cNvSpPr>
            <p:nvPr/>
          </p:nvSpPr>
          <p:spPr bwMode="auto">
            <a:xfrm>
              <a:off x="1524000" y="2081213"/>
              <a:ext cx="20589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6919" name="Line 7"/>
            <p:cNvSpPr>
              <a:spLocks noChangeShapeType="1"/>
            </p:cNvSpPr>
            <p:nvPr/>
          </p:nvSpPr>
          <p:spPr bwMode="auto">
            <a:xfrm>
              <a:off x="2551113" y="1811338"/>
              <a:ext cx="0" cy="1854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6920" name="Rectangle 8"/>
            <p:cNvSpPr>
              <a:spLocks noChangeArrowheads="1"/>
            </p:cNvSpPr>
            <p:nvPr/>
          </p:nvSpPr>
          <p:spPr bwMode="auto">
            <a:xfrm>
              <a:off x="1514475" y="1809750"/>
              <a:ext cx="2066925" cy="18573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267200" y="2514600"/>
            <a:ext cx="381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اگر </a:t>
            </a:r>
            <a:r>
              <a:rPr kumimoji="1" lang="en-US" altLang="ko-KR" sz="2000" b="1" dirty="0" smtClean="0">
                <a:ea typeface="굴림" pitchFamily="34" charset="-127"/>
                <a:cs typeface="B Nazanin" pitchFamily="2" charset="-78"/>
              </a:rPr>
              <a:t>S</a:t>
            </a:r>
            <a:r>
              <a:rPr kumimoji="1" lang="en-US" altLang="ko-KR" sz="2000" b="1" baseline="-25000" dirty="0" smtClean="0">
                <a:ea typeface="굴림" pitchFamily="34" charset="-127"/>
                <a:cs typeface="B Nazanin" pitchFamily="2" charset="-78"/>
              </a:rPr>
              <a:t>2</a:t>
            </a:r>
            <a:r>
              <a:rPr kumimoji="1" lang="en-US" altLang="ko-KR" sz="2000" b="1" dirty="0" smtClean="0">
                <a:ea typeface="굴림" pitchFamily="34" charset="-127"/>
                <a:cs typeface="B Nazanin" pitchFamily="2" charset="-78"/>
              </a:rPr>
              <a:t> S</a:t>
            </a:r>
            <a:r>
              <a:rPr kumimoji="1" lang="en-US" altLang="ko-KR" sz="2000" b="1" baseline="-25000" dirty="0" smtClean="0">
                <a:ea typeface="굴림" pitchFamily="34" charset="-127"/>
                <a:cs typeface="B Nazanin" pitchFamily="2" charset="-78"/>
              </a:rPr>
              <a:t>1</a:t>
            </a:r>
            <a:r>
              <a:rPr kumimoji="1" lang="en-US" altLang="ko-KR" sz="2000" b="1" dirty="0" smtClean="0">
                <a:ea typeface="굴림" pitchFamily="34" charset="-127"/>
                <a:cs typeface="B Nazanin" pitchFamily="2" charset="-78"/>
              </a:rPr>
              <a:t> S</a:t>
            </a:r>
            <a:r>
              <a:rPr kumimoji="1" lang="en-US" altLang="ko-KR" sz="2000" b="1" baseline="-25000" dirty="0" smtClean="0">
                <a:ea typeface="굴림" pitchFamily="34" charset="-127"/>
                <a:cs typeface="B Nazanin" pitchFamily="2" charset="-78"/>
              </a:rPr>
              <a:t>0</a:t>
            </a:r>
            <a:r>
              <a:rPr kumimoji="1" lang="en-US" altLang="ko-KR" sz="2000" b="1" dirty="0" smtClean="0">
                <a:ea typeface="굴림" pitchFamily="34" charset="-127"/>
                <a:cs typeface="B Nazanin" pitchFamily="2" charset="-78"/>
              </a:rPr>
              <a:t> =000</a:t>
            </a:r>
            <a:r>
              <a:rPr kumimoji="1" lang="fa-IR" altLang="ko-KR" sz="2000" b="1" dirty="0" smtClean="0">
                <a:ea typeface="굴림" pitchFamily="34" charset="-127"/>
                <a:cs typeface="B Nazanin" pitchFamily="2" charset="-78"/>
              </a:rPr>
              <a:t> هيچ رجيستري اطلاعات روي باس نمي‌گذارد و ميکروآپهاي ديگر، مثل جمع اجرا مي‌شود.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6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uiExpand="1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fa-IR" altLang="ko-KR" sz="2800" dirty="0" smtClean="0"/>
              <a:t>سيستم گذرگاه عمومي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en-US" dirty="0" smtClean="0"/>
              <a:t>INPR</a:t>
            </a:r>
            <a:r>
              <a:rPr lang="fa-IR" dirty="0" smtClean="0"/>
              <a:t> داده دريافتي را به </a:t>
            </a:r>
            <a:r>
              <a:rPr lang="en-US" dirty="0" smtClean="0"/>
              <a:t>AC</a:t>
            </a:r>
            <a:r>
              <a:rPr lang="fa-IR" dirty="0" smtClean="0"/>
              <a:t> منتقل مي‌کند.</a:t>
            </a:r>
            <a:endParaRPr lang="en-US" dirty="0" smtClean="0"/>
          </a:p>
          <a:p>
            <a:pPr algn="r" rtl="1"/>
            <a:r>
              <a:rPr lang="fa-IR" dirty="0" smtClean="0"/>
              <a:t>رجيستر </a:t>
            </a:r>
            <a:r>
              <a:rPr lang="en-US" dirty="0" smtClean="0"/>
              <a:t>OUTR</a:t>
            </a:r>
            <a:r>
              <a:rPr lang="fa-IR" dirty="0" smtClean="0"/>
              <a:t> به هشت بيت پاييني باس متصل است که اطلاعات را از </a:t>
            </a:r>
            <a:r>
              <a:rPr lang="en-US" dirty="0" smtClean="0"/>
              <a:t>AC</a:t>
            </a:r>
            <a:r>
              <a:rPr lang="fa-IR" dirty="0" smtClean="0"/>
              <a:t> مي‌گيرد و به دستگاه جنبي خروجي ارسال مي‌دارد.</a:t>
            </a:r>
          </a:p>
          <a:p>
            <a:pPr algn="r" rtl="1"/>
            <a:r>
              <a:rPr lang="fa-IR" dirty="0" smtClean="0"/>
              <a:t>ورودي و خروجي حافظه به باس متصل است.</a:t>
            </a:r>
          </a:p>
          <a:p>
            <a:pPr algn="r" rtl="1"/>
            <a:r>
              <a:rPr lang="fa-IR" dirty="0" smtClean="0"/>
              <a:t>آدرس حافظه در </a:t>
            </a:r>
            <a:r>
              <a:rPr lang="en-US" dirty="0" smtClean="0"/>
              <a:t>AR</a:t>
            </a:r>
            <a:r>
              <a:rPr lang="fa-IR" dirty="0" smtClean="0"/>
              <a:t> قرار دارد، بنابراين نياز به باس آدرس وجود ندارد.</a:t>
            </a:r>
          </a:p>
          <a:p>
            <a:pPr algn="r" rtl="1"/>
            <a:r>
              <a:rPr lang="fa-IR" dirty="0" smtClean="0"/>
              <a:t>هر رجيستري غير از </a:t>
            </a:r>
            <a:r>
              <a:rPr lang="en-US" dirty="0" smtClean="0"/>
              <a:t>AC</a:t>
            </a:r>
            <a:r>
              <a:rPr lang="fa-IR" dirty="0" smtClean="0"/>
              <a:t> مي‌تواند اطلاعات حافظه را بعد از اينکه </a:t>
            </a:r>
            <a:r>
              <a:rPr lang="en-US" dirty="0" smtClean="0"/>
              <a:t>Read</a:t>
            </a:r>
            <a:r>
              <a:rPr lang="fa-IR" dirty="0" smtClean="0"/>
              <a:t> فعال شد، بخواند.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122DD41F-8517-469E-A383-03901C60A388}" type="slidenum">
              <a:rPr lang="ar-SA" altLang="en-US"/>
              <a:pPr/>
              <a:t>16</a:t>
            </a:fld>
            <a:endParaRPr lang="en-US" altLang="en-US"/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4859338" y="1196975"/>
            <a:ext cx="299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3600" dirty="0">
                <a:solidFill>
                  <a:srgbClr val="FF0000"/>
                </a:solidFill>
                <a:cs typeface="B Titr" pitchFamily="2" charset="-78"/>
              </a:rPr>
              <a:t>عملیات همزمان : 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23850" y="2636838"/>
            <a:ext cx="82804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fa-IR" sz="2600" dirty="0">
                <a:cs typeface="B Nazanin" pitchFamily="2" charset="-78"/>
              </a:rPr>
              <a:t>این ساختار باعث شده که در یک کلاک بتوان هم محتوی هر رجیستری را  روی باس قرار داده و همزمان یک عمل منطقی توسط </a:t>
            </a:r>
            <a:r>
              <a:rPr lang="en-US" sz="2600" dirty="0">
                <a:cs typeface="B Nazanin" pitchFamily="2" charset="-78"/>
              </a:rPr>
              <a:t> ALU </a:t>
            </a:r>
            <a:r>
              <a:rPr lang="fa-IR" sz="2600" dirty="0">
                <a:cs typeface="B Nazanin" pitchFamily="2" charset="-78"/>
              </a:rPr>
              <a:t>انجام </a:t>
            </a:r>
            <a:r>
              <a:rPr lang="fa-IR" sz="2600" dirty="0" smtClean="0">
                <a:cs typeface="B Nazanin" pitchFamily="2" charset="-78"/>
              </a:rPr>
              <a:t>داد. </a:t>
            </a:r>
            <a:r>
              <a:rPr lang="fa-IR" sz="2600" dirty="0">
                <a:cs typeface="B Nazanin" pitchFamily="2" charset="-78"/>
              </a:rPr>
              <a:t>در انتهای کلاک </a:t>
            </a:r>
            <a:r>
              <a:rPr lang="fa-IR" sz="2600" dirty="0" smtClean="0">
                <a:cs typeface="B Nazanin" pitchFamily="2" charset="-78"/>
              </a:rPr>
              <a:t>محتوای </a:t>
            </a:r>
            <a:r>
              <a:rPr lang="fa-IR" sz="2600" dirty="0">
                <a:cs typeface="B Nazanin" pitchFamily="2" charset="-78"/>
              </a:rPr>
              <a:t>باس به رجیستر مقصد منتقل و خروجی </a:t>
            </a:r>
            <a:r>
              <a:rPr lang="en-US" sz="2600" dirty="0">
                <a:cs typeface="B Nazanin" pitchFamily="2" charset="-78"/>
              </a:rPr>
              <a:t>ALU</a:t>
            </a:r>
            <a:r>
              <a:rPr lang="fa-IR" sz="2600" dirty="0">
                <a:cs typeface="B Nazanin" pitchFamily="2" charset="-78"/>
              </a:rPr>
              <a:t> وارد </a:t>
            </a:r>
            <a:r>
              <a:rPr lang="en-US" sz="2600" dirty="0" smtClean="0">
                <a:cs typeface="B Nazanin" pitchFamily="2" charset="-78"/>
              </a:rPr>
              <a:t>AC</a:t>
            </a:r>
            <a:r>
              <a:rPr lang="fa-IR" sz="2600" dirty="0" smtClean="0">
                <a:cs typeface="B Nazanin" pitchFamily="2" charset="-78"/>
              </a:rPr>
              <a:t> </a:t>
            </a:r>
            <a:r>
              <a:rPr lang="fa-IR" sz="2600" dirty="0">
                <a:cs typeface="B Nazanin" pitchFamily="2" charset="-78"/>
              </a:rPr>
              <a:t>خواهد </a:t>
            </a:r>
            <a:r>
              <a:rPr lang="fa-IR" sz="2600" dirty="0" smtClean="0">
                <a:cs typeface="B Nazanin" pitchFamily="2" charset="-78"/>
              </a:rPr>
              <a:t>شد. </a:t>
            </a:r>
            <a:r>
              <a:rPr lang="fa-IR" sz="2600" dirty="0">
                <a:cs typeface="B Nazanin" pitchFamily="2" charset="-78"/>
              </a:rPr>
              <a:t>همچنین عملیاتی نظیر                                                 هم به طور همزمان قابل اجرا هستند .</a:t>
            </a:r>
            <a:endParaRPr lang="en-US" sz="2600" dirty="0">
              <a:cs typeface="B Nazanin" pitchFamily="2" charset="-78"/>
            </a:endParaRPr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0840" name="Rectangle 8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11"/>
          <p:cNvGrpSpPr>
            <a:grpSpLocks noChangeAspect="1"/>
          </p:cNvGrpSpPr>
          <p:nvPr/>
        </p:nvGrpSpPr>
        <p:grpSpPr bwMode="auto">
          <a:xfrm>
            <a:off x="2252662" y="3910013"/>
            <a:ext cx="3157538" cy="403225"/>
            <a:chOff x="431" y="2463"/>
            <a:chExt cx="1989" cy="254"/>
          </a:xfrm>
        </p:grpSpPr>
        <p:sp>
          <p:nvSpPr>
            <p:cNvPr id="12084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431" y="2478"/>
              <a:ext cx="1950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844" name="Rectangle 12"/>
            <p:cNvSpPr>
              <a:spLocks noChangeArrowheads="1"/>
            </p:cNvSpPr>
            <p:nvPr/>
          </p:nvSpPr>
          <p:spPr bwMode="auto">
            <a:xfrm>
              <a:off x="2118" y="2483"/>
              <a:ext cx="302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i="1" dirty="0">
                  <a:solidFill>
                    <a:srgbClr val="000000"/>
                  </a:solidFill>
                  <a:latin typeface="Times New Roman" pitchFamily="18" charset="0"/>
                </a:rPr>
                <a:t>DR</a:t>
              </a:r>
              <a:endParaRPr lang="en-US" dirty="0"/>
            </a:p>
          </p:txBody>
        </p:sp>
        <p:sp>
          <p:nvSpPr>
            <p:cNvPr id="120845" name="Rectangle 13"/>
            <p:cNvSpPr>
              <a:spLocks noChangeArrowheads="1"/>
            </p:cNvSpPr>
            <p:nvPr/>
          </p:nvSpPr>
          <p:spPr bwMode="auto">
            <a:xfrm>
              <a:off x="1551" y="2483"/>
              <a:ext cx="293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i="1">
                  <a:solidFill>
                    <a:srgbClr val="000000"/>
                  </a:solidFill>
                  <a:latin typeface="Times New Roman" pitchFamily="18" charset="0"/>
                </a:rPr>
                <a:t>AC</a:t>
              </a:r>
              <a:endParaRPr lang="en-US"/>
            </a:p>
          </p:txBody>
        </p:sp>
        <p:sp>
          <p:nvSpPr>
            <p:cNvPr id="120846" name="Rectangle 14"/>
            <p:cNvSpPr>
              <a:spLocks noChangeArrowheads="1"/>
            </p:cNvSpPr>
            <p:nvPr/>
          </p:nvSpPr>
          <p:spPr bwMode="auto">
            <a:xfrm>
              <a:off x="1039" y="2483"/>
              <a:ext cx="293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i="1">
                  <a:solidFill>
                    <a:srgbClr val="000000"/>
                  </a:solidFill>
                  <a:latin typeface="Times New Roman" pitchFamily="18" charset="0"/>
                </a:rPr>
                <a:t>AC</a:t>
              </a:r>
              <a:endParaRPr lang="en-US"/>
            </a:p>
          </p:txBody>
        </p:sp>
        <p:sp>
          <p:nvSpPr>
            <p:cNvPr id="120847" name="Rectangle 15"/>
            <p:cNvSpPr>
              <a:spLocks noChangeArrowheads="1"/>
            </p:cNvSpPr>
            <p:nvPr/>
          </p:nvSpPr>
          <p:spPr bwMode="auto">
            <a:xfrm>
              <a:off x="462" y="2483"/>
              <a:ext cx="302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 i="1" dirty="0" smtClean="0">
                  <a:solidFill>
                    <a:srgbClr val="000000"/>
                  </a:solidFill>
                  <a:latin typeface="Times New Roman" pitchFamily="18" charset="0"/>
                </a:rPr>
                <a:t>DR</a:t>
              </a:r>
              <a:endParaRPr lang="en-US" dirty="0"/>
            </a:p>
          </p:txBody>
        </p:sp>
        <p:sp>
          <p:nvSpPr>
            <p:cNvPr id="120848" name="Rectangle 16"/>
            <p:cNvSpPr>
              <a:spLocks noChangeArrowheads="1"/>
            </p:cNvSpPr>
            <p:nvPr/>
          </p:nvSpPr>
          <p:spPr bwMode="auto">
            <a:xfrm>
              <a:off x="1861" y="2463"/>
              <a:ext cx="277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¬</a:t>
              </a:r>
              <a:endParaRPr lang="en-US"/>
            </a:p>
          </p:txBody>
        </p:sp>
        <p:sp>
          <p:nvSpPr>
            <p:cNvPr id="120849" name="Rectangle 17"/>
            <p:cNvSpPr>
              <a:spLocks noChangeArrowheads="1"/>
            </p:cNvSpPr>
            <p:nvPr/>
          </p:nvSpPr>
          <p:spPr bwMode="auto">
            <a:xfrm>
              <a:off x="775" y="2463"/>
              <a:ext cx="277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Symbol" pitchFamily="18" charset="2"/>
                </a:rPr>
                <a:t>¬</a:t>
              </a:r>
              <a:endParaRPr lang="en-US"/>
            </a:p>
          </p:txBody>
        </p:sp>
        <p:sp>
          <p:nvSpPr>
            <p:cNvPr id="120850" name="Rectangle 18"/>
            <p:cNvSpPr>
              <a:spLocks noChangeArrowheads="1"/>
            </p:cNvSpPr>
            <p:nvPr/>
          </p:nvSpPr>
          <p:spPr bwMode="auto">
            <a:xfrm>
              <a:off x="1410" y="2483"/>
              <a:ext cx="113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2100">
                  <a:solidFill>
                    <a:srgbClr val="000000"/>
                  </a:solidFill>
                  <a:latin typeface="Times New Roman" pitchFamily="18" charset="0"/>
                </a:rPr>
                <a:t>,</a:t>
              </a: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959100" y="425450"/>
            <a:ext cx="3813544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smtClean="0"/>
              <a:t>دستورالعمل‌هاي </a:t>
            </a:r>
            <a:r>
              <a:rPr lang="fa-IR" altLang="ko-KR" sz="3200" dirty="0" smtClean="0"/>
              <a:t>کامپيوتر پايه</a:t>
            </a:r>
            <a:endParaRPr lang="en-US" altLang="ko-KR" sz="3200" dirty="0" smtClean="0">
              <a:ea typeface="굴림" pitchFamily="34" charset="-127"/>
            </a:endParaRPr>
          </a:p>
        </p:txBody>
      </p:sp>
      <p:sp>
        <p:nvSpPr>
          <p:cNvPr id="167939" name="Rectangle 3"/>
          <p:cNvSpPr>
            <a:spLocks noChangeArrowheads="1"/>
          </p:cNvSpPr>
          <p:nvPr/>
        </p:nvSpPr>
        <p:spPr bwMode="auto">
          <a:xfrm>
            <a:off x="4267200" y="1295400"/>
            <a:ext cx="4598272" cy="4280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63500" tIns="25400" rIns="63500" bIns="25400">
            <a:spAutoFit/>
          </a:bodyPr>
          <a:lstStyle/>
          <a:p>
            <a:pPr defTabSz="762000" rtl="1" eaLnBrk="0" hangingPunct="0">
              <a:lnSpc>
                <a:spcPct val="102000"/>
              </a:lnSpc>
              <a:buFontTx/>
              <a:buChar char="•"/>
            </a:pPr>
            <a:r>
              <a:rPr kumimoji="1" lang="fa-IR" altLang="ko-KR" sz="2400" b="1" i="1" u="none" dirty="0">
                <a:solidFill>
                  <a:srgbClr val="92D050"/>
                </a:solidFill>
                <a:ea typeface="굴림" pitchFamily="34" charset="-127"/>
                <a:cs typeface="B Nazanin" panose="00000400000000000000" pitchFamily="2" charset="-78"/>
              </a:rPr>
              <a:t>فرمت </a:t>
            </a:r>
            <a:r>
              <a:rPr kumimoji="1" lang="ar-SA" altLang="ko-KR" sz="2400" b="1" i="1" u="none" dirty="0" smtClean="0">
                <a:solidFill>
                  <a:srgbClr val="92D050"/>
                </a:solidFill>
                <a:ea typeface="굴림" pitchFamily="34" charset="-127"/>
                <a:cs typeface="B Nazanin" panose="00000400000000000000" pitchFamily="2" charset="-78"/>
              </a:rPr>
              <a:t>دستوالعمل</a:t>
            </a:r>
            <a:r>
              <a:rPr kumimoji="1" lang="fa-IR" altLang="ko-KR" sz="2400" b="1" i="1" u="none" dirty="0" smtClean="0">
                <a:solidFill>
                  <a:srgbClr val="92D050"/>
                </a:solidFill>
                <a:ea typeface="굴림" pitchFamily="34" charset="-127"/>
                <a:cs typeface="B Nazanin" panose="00000400000000000000" pitchFamily="2" charset="-78"/>
              </a:rPr>
              <a:t>‌</a:t>
            </a:r>
            <a:r>
              <a:rPr kumimoji="1" lang="ar-SA" altLang="ko-KR" sz="2400" b="1" i="1" u="none" dirty="0" smtClean="0">
                <a:solidFill>
                  <a:srgbClr val="92D050"/>
                </a:solidFill>
                <a:ea typeface="굴림" pitchFamily="34" charset="-127"/>
                <a:cs typeface="B Nazanin" panose="00000400000000000000" pitchFamily="2" charset="-78"/>
              </a:rPr>
              <a:t>هاي </a:t>
            </a:r>
            <a:r>
              <a:rPr kumimoji="1" lang="ar-SA" altLang="ko-KR" sz="2400" b="1" i="1" u="none" dirty="0">
                <a:solidFill>
                  <a:srgbClr val="92D050"/>
                </a:solidFill>
                <a:ea typeface="굴림" pitchFamily="34" charset="-127"/>
                <a:cs typeface="B Nazanin" panose="00000400000000000000" pitchFamily="2" charset="-78"/>
              </a:rPr>
              <a:t>کامپيوتر پايه</a:t>
            </a:r>
            <a:endParaRPr kumimoji="1" lang="en-US" altLang="ko-KR" sz="2400" b="1" i="1" u="none" dirty="0">
              <a:solidFill>
                <a:srgbClr val="92D05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352550" y="2205038"/>
            <a:ext cx="3622675" cy="476630"/>
            <a:chOff x="1858963" y="2205038"/>
            <a:chExt cx="3622675" cy="476630"/>
          </a:xfrm>
        </p:grpSpPr>
        <p:sp>
          <p:nvSpPr>
            <p:cNvPr id="167940" name="Rectangle 4"/>
            <p:cNvSpPr>
              <a:spLocks noChangeArrowheads="1"/>
            </p:cNvSpPr>
            <p:nvPr/>
          </p:nvSpPr>
          <p:spPr bwMode="auto">
            <a:xfrm>
              <a:off x="1895475" y="2430463"/>
              <a:ext cx="3586163" cy="20637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41" name="Line 5"/>
            <p:cNvSpPr>
              <a:spLocks noChangeShapeType="1"/>
            </p:cNvSpPr>
            <p:nvPr/>
          </p:nvSpPr>
          <p:spPr bwMode="auto">
            <a:xfrm>
              <a:off x="2301875" y="2430463"/>
              <a:ext cx="0" cy="2063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42" name="Line 6"/>
            <p:cNvSpPr>
              <a:spLocks noChangeShapeType="1"/>
            </p:cNvSpPr>
            <p:nvPr/>
          </p:nvSpPr>
          <p:spPr bwMode="auto">
            <a:xfrm>
              <a:off x="3097213" y="2430463"/>
              <a:ext cx="0" cy="2063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43" name="Rectangle 7"/>
            <p:cNvSpPr>
              <a:spLocks noChangeArrowheads="1"/>
            </p:cNvSpPr>
            <p:nvPr/>
          </p:nvSpPr>
          <p:spPr bwMode="auto">
            <a:xfrm>
              <a:off x="1858963" y="2205038"/>
              <a:ext cx="759824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15     14</a:t>
              </a:r>
            </a:p>
          </p:txBody>
        </p:sp>
        <p:sp>
          <p:nvSpPr>
            <p:cNvPr id="167944" name="Rectangle 8"/>
            <p:cNvSpPr>
              <a:spLocks noChangeArrowheads="1"/>
            </p:cNvSpPr>
            <p:nvPr/>
          </p:nvSpPr>
          <p:spPr bwMode="auto">
            <a:xfrm>
              <a:off x="2776538" y="2205038"/>
              <a:ext cx="580288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12 11</a:t>
              </a:r>
            </a:p>
          </p:txBody>
        </p:sp>
        <p:sp>
          <p:nvSpPr>
            <p:cNvPr id="167945" name="Rectangle 9"/>
            <p:cNvSpPr>
              <a:spLocks noChangeArrowheads="1"/>
            </p:cNvSpPr>
            <p:nvPr/>
          </p:nvSpPr>
          <p:spPr bwMode="auto">
            <a:xfrm>
              <a:off x="5178425" y="2205038"/>
              <a:ext cx="270909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</a:t>
              </a:r>
            </a:p>
          </p:txBody>
        </p:sp>
        <p:sp>
          <p:nvSpPr>
            <p:cNvPr id="167946" name="Rectangle 10"/>
            <p:cNvSpPr>
              <a:spLocks noChangeArrowheads="1"/>
            </p:cNvSpPr>
            <p:nvPr/>
          </p:nvSpPr>
          <p:spPr bwMode="auto">
            <a:xfrm>
              <a:off x="1973263" y="2425700"/>
              <a:ext cx="251673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 dirty="0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67947" name="Rectangle 11"/>
            <p:cNvSpPr>
              <a:spLocks noChangeArrowheads="1"/>
            </p:cNvSpPr>
            <p:nvPr/>
          </p:nvSpPr>
          <p:spPr bwMode="auto">
            <a:xfrm>
              <a:off x="2347913" y="2413000"/>
              <a:ext cx="783870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 dirty="0" err="1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Opcode</a:t>
              </a:r>
              <a:endParaRPr kumimoji="1" lang="en-US" altLang="ko-KR" sz="1200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7948" name="Rectangle 12"/>
            <p:cNvSpPr>
              <a:spLocks noChangeArrowheads="1"/>
            </p:cNvSpPr>
            <p:nvPr/>
          </p:nvSpPr>
          <p:spPr bwMode="auto">
            <a:xfrm>
              <a:off x="3697288" y="2416175"/>
              <a:ext cx="827151" cy="25596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 dirty="0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Address</a:t>
              </a:r>
            </a:p>
          </p:txBody>
        </p:sp>
      </p:grpSp>
      <p:sp>
        <p:nvSpPr>
          <p:cNvPr id="167949" name="Rectangle 13"/>
          <p:cNvSpPr>
            <a:spLocks noChangeArrowheads="1"/>
          </p:cNvSpPr>
          <p:nvPr/>
        </p:nvSpPr>
        <p:spPr bwMode="auto">
          <a:xfrm>
            <a:off x="5011737" y="1905000"/>
            <a:ext cx="3397250" cy="13362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دستورالعمل‌هاي </a:t>
            </a:r>
            <a:r>
              <a:rPr kumimoji="1" lang="fa-IR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مراجعه به حافظه</a:t>
            </a:r>
          </a:p>
          <a:p>
            <a:pPr defTabSz="762000" eaLnBrk="0" hangingPunct="0">
              <a:lnSpc>
                <a:spcPct val="90000"/>
              </a:lnSpc>
            </a:pP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OP-code = 000 ~ 110</a:t>
            </a: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)</a:t>
            </a:r>
            <a:endParaRPr kumimoji="1" lang="fa-IR" altLang="ko-KR" b="1" u="none" dirty="0" smtClean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از 12 بيت براي آدرس استفاده نموده </a:t>
            </a:r>
          </a:p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و بيت </a:t>
            </a:r>
            <a:r>
              <a:rPr kumimoji="1" lang="en-US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</a:t>
            </a: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 نوع آدرس دهي را نشان مي‌دهد.</a:t>
            </a: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defTabSz="762000" eaLnBrk="0" hangingPunct="0">
              <a:lnSpc>
                <a:spcPct val="90000"/>
              </a:lnSpc>
            </a:pP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7950" name="Rectangle 14"/>
          <p:cNvSpPr>
            <a:spLocks noChangeArrowheads="1"/>
          </p:cNvSpPr>
          <p:nvPr/>
        </p:nvSpPr>
        <p:spPr bwMode="auto">
          <a:xfrm>
            <a:off x="5135562" y="3273425"/>
            <a:ext cx="3273425" cy="13362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r" defTabSz="762000" rtl="1" eaLnBrk="0" hangingPunct="0">
              <a:lnSpc>
                <a:spcPct val="90000"/>
              </a:lnSpc>
            </a:pPr>
            <a:r>
              <a:rPr kumimoji="1" lang="ar-SA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دستورالعمل</a:t>
            </a:r>
            <a:r>
              <a:rPr kumimoji="1" lang="fa-IR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‌</a:t>
            </a:r>
            <a:r>
              <a:rPr kumimoji="1" lang="ar-SA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هاي </a:t>
            </a:r>
            <a:r>
              <a:rPr kumimoji="1" lang="ar-SA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مراجعه به </a:t>
            </a:r>
            <a:r>
              <a:rPr kumimoji="1" lang="fa-IR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ثبات</a:t>
            </a:r>
          </a:p>
          <a:p>
            <a:pPr defTabSz="762000" eaLnBrk="0" hangingPunct="0">
              <a:lnSpc>
                <a:spcPct val="90000"/>
              </a:lnSpc>
            </a:pP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OP-code = 111, I = 0</a:t>
            </a: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)</a:t>
            </a:r>
            <a:endParaRPr kumimoji="1" lang="fa-IR" altLang="ko-KR" b="1" u="none" dirty="0" smtClean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عمليات روي محتواي </a:t>
            </a:r>
            <a:r>
              <a:rPr kumimoji="1" lang="en-US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AC</a:t>
            </a: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 و </a:t>
            </a:r>
            <a:r>
              <a:rPr kumimoji="1" lang="en-US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E</a:t>
            </a:r>
            <a:r>
              <a:rPr kumimoji="1" lang="fa-IR" altLang="ko-KR" b="1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 انجام مي‌شود.</a:t>
            </a: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defTabSz="762000" eaLnBrk="0" hangingPunct="0">
              <a:lnSpc>
                <a:spcPct val="90000"/>
              </a:lnSpc>
            </a:pP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7951" name="Rectangle 15"/>
          <p:cNvSpPr>
            <a:spLocks noChangeArrowheads="1"/>
          </p:cNvSpPr>
          <p:nvPr/>
        </p:nvSpPr>
        <p:spPr bwMode="auto">
          <a:xfrm>
            <a:off x="5135562" y="4514850"/>
            <a:ext cx="3273425" cy="58836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دستورالعمل‌هاي </a:t>
            </a:r>
            <a:r>
              <a:rPr kumimoji="1" lang="fa-IR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ورودي </a:t>
            </a:r>
            <a:r>
              <a:rPr kumimoji="1" lang="fa-IR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خروجي</a:t>
            </a:r>
          </a:p>
          <a:p>
            <a:pPr defTabSz="762000" rtl="1" eaLnBrk="0" hangingPunct="0">
              <a:lnSpc>
                <a:spcPct val="90000"/>
              </a:lnSpc>
            </a:pP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(OP-code 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=111, I = 1)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323975" y="3211517"/>
            <a:ext cx="3622675" cy="474663"/>
            <a:chOff x="1177" y="2203"/>
            <a:chExt cx="2282" cy="299"/>
          </a:xfrm>
        </p:grpSpPr>
        <p:sp>
          <p:nvSpPr>
            <p:cNvPr id="167961" name="Rectangle 17"/>
            <p:cNvSpPr>
              <a:spLocks noChangeArrowheads="1"/>
            </p:cNvSpPr>
            <p:nvPr/>
          </p:nvSpPr>
          <p:spPr bwMode="auto">
            <a:xfrm>
              <a:off x="1200" y="2344"/>
              <a:ext cx="2259" cy="13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62" name="Line 18"/>
            <p:cNvSpPr>
              <a:spLocks noChangeShapeType="1"/>
            </p:cNvSpPr>
            <p:nvPr/>
          </p:nvSpPr>
          <p:spPr bwMode="auto">
            <a:xfrm>
              <a:off x="1952" y="2338"/>
              <a:ext cx="0" cy="1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63" name="Rectangle 19"/>
            <p:cNvSpPr>
              <a:spLocks noChangeArrowheads="1"/>
            </p:cNvSpPr>
            <p:nvPr/>
          </p:nvSpPr>
          <p:spPr bwMode="auto">
            <a:xfrm>
              <a:off x="1177" y="2203"/>
              <a:ext cx="25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15 </a:t>
              </a:r>
            </a:p>
          </p:txBody>
        </p:sp>
        <p:sp>
          <p:nvSpPr>
            <p:cNvPr id="167964" name="Rectangle 20"/>
            <p:cNvSpPr>
              <a:spLocks noChangeArrowheads="1"/>
            </p:cNvSpPr>
            <p:nvPr/>
          </p:nvSpPr>
          <p:spPr bwMode="auto">
            <a:xfrm>
              <a:off x="1756" y="2203"/>
              <a:ext cx="3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12 11</a:t>
              </a:r>
            </a:p>
          </p:txBody>
        </p:sp>
        <p:sp>
          <p:nvSpPr>
            <p:cNvPr id="167965" name="Rectangle 21"/>
            <p:cNvSpPr>
              <a:spLocks noChangeArrowheads="1"/>
            </p:cNvSpPr>
            <p:nvPr/>
          </p:nvSpPr>
          <p:spPr bwMode="auto">
            <a:xfrm>
              <a:off x="3268" y="2203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</a:t>
              </a:r>
            </a:p>
          </p:txBody>
        </p:sp>
        <p:sp>
          <p:nvSpPr>
            <p:cNvPr id="167966" name="Rectangle 22"/>
            <p:cNvSpPr>
              <a:spLocks noChangeArrowheads="1"/>
            </p:cNvSpPr>
            <p:nvPr/>
          </p:nvSpPr>
          <p:spPr bwMode="auto">
            <a:xfrm>
              <a:off x="2060" y="2335"/>
              <a:ext cx="1063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Register operation</a:t>
              </a:r>
            </a:p>
          </p:txBody>
        </p:sp>
        <p:sp>
          <p:nvSpPr>
            <p:cNvPr id="167967" name="Rectangle 23"/>
            <p:cNvSpPr>
              <a:spLocks noChangeArrowheads="1"/>
            </p:cNvSpPr>
            <p:nvPr/>
          </p:nvSpPr>
          <p:spPr bwMode="auto">
            <a:xfrm>
              <a:off x="1237" y="2341"/>
              <a:ext cx="67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0    1    1    1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1295400" y="4387855"/>
            <a:ext cx="3624262" cy="476251"/>
            <a:chOff x="1232" y="2956"/>
            <a:chExt cx="2283" cy="300"/>
          </a:xfrm>
        </p:grpSpPr>
        <p:sp>
          <p:nvSpPr>
            <p:cNvPr id="167954" name="Rectangle 25"/>
            <p:cNvSpPr>
              <a:spLocks noChangeArrowheads="1"/>
            </p:cNvSpPr>
            <p:nvPr/>
          </p:nvSpPr>
          <p:spPr bwMode="auto">
            <a:xfrm>
              <a:off x="1256" y="3096"/>
              <a:ext cx="2259" cy="132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955" name="Rectangle 26"/>
            <p:cNvSpPr>
              <a:spLocks noChangeArrowheads="1"/>
            </p:cNvSpPr>
            <p:nvPr/>
          </p:nvSpPr>
          <p:spPr bwMode="auto">
            <a:xfrm>
              <a:off x="1232" y="2956"/>
              <a:ext cx="25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15 </a:t>
              </a:r>
            </a:p>
          </p:txBody>
        </p:sp>
        <p:sp>
          <p:nvSpPr>
            <p:cNvPr id="167956" name="Rectangle 27"/>
            <p:cNvSpPr>
              <a:spLocks noChangeArrowheads="1"/>
            </p:cNvSpPr>
            <p:nvPr/>
          </p:nvSpPr>
          <p:spPr bwMode="auto">
            <a:xfrm>
              <a:off x="1811" y="2956"/>
              <a:ext cx="3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12 11</a:t>
              </a:r>
            </a:p>
          </p:txBody>
        </p:sp>
        <p:sp>
          <p:nvSpPr>
            <p:cNvPr id="167957" name="Rectangle 28"/>
            <p:cNvSpPr>
              <a:spLocks noChangeArrowheads="1"/>
            </p:cNvSpPr>
            <p:nvPr/>
          </p:nvSpPr>
          <p:spPr bwMode="auto">
            <a:xfrm>
              <a:off x="3325" y="2956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</a:t>
              </a:r>
            </a:p>
          </p:txBody>
        </p:sp>
        <p:sp>
          <p:nvSpPr>
            <p:cNvPr id="167958" name="Rectangle 29"/>
            <p:cNvSpPr>
              <a:spLocks noChangeArrowheads="1"/>
            </p:cNvSpPr>
            <p:nvPr/>
          </p:nvSpPr>
          <p:spPr bwMode="auto">
            <a:xfrm>
              <a:off x="2295" y="3083"/>
              <a:ext cx="789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I/O operation</a:t>
              </a:r>
            </a:p>
          </p:txBody>
        </p:sp>
        <p:sp>
          <p:nvSpPr>
            <p:cNvPr id="167959" name="Rectangle 30"/>
            <p:cNvSpPr>
              <a:spLocks noChangeArrowheads="1"/>
            </p:cNvSpPr>
            <p:nvPr/>
          </p:nvSpPr>
          <p:spPr bwMode="auto">
            <a:xfrm>
              <a:off x="1264" y="3095"/>
              <a:ext cx="67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1    1    1    1</a:t>
              </a:r>
            </a:p>
          </p:txBody>
        </p:sp>
        <p:sp>
          <p:nvSpPr>
            <p:cNvPr id="167960" name="Line 31"/>
            <p:cNvSpPr>
              <a:spLocks noChangeShapeType="1"/>
            </p:cNvSpPr>
            <p:nvPr/>
          </p:nvSpPr>
          <p:spPr bwMode="auto">
            <a:xfrm>
              <a:off x="1997" y="3103"/>
              <a:ext cx="0" cy="13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7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9" grpId="0"/>
      <p:bldP spid="167950" grpId="0"/>
      <p:bldP spid="1679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304800"/>
            <a:ext cx="2960747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سيستم گذرگاه عمومي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4867" name="Arc 3"/>
          <p:cNvSpPr>
            <a:spLocks/>
          </p:cNvSpPr>
          <p:nvPr/>
        </p:nvSpPr>
        <p:spPr bwMode="auto">
          <a:xfrm>
            <a:off x="5649913" y="828675"/>
            <a:ext cx="106362" cy="74613"/>
          </a:xfrm>
          <a:custGeom>
            <a:avLst/>
            <a:gdLst>
              <a:gd name="T0" fmla="*/ 8598 w 21600"/>
              <a:gd name="T1" fmla="*/ 74613 h 17255"/>
              <a:gd name="T2" fmla="*/ 9110 w 21600"/>
              <a:gd name="T3" fmla="*/ 0 h 17255"/>
              <a:gd name="T4" fmla="*/ 106362 w 21600"/>
              <a:gd name="T5" fmla="*/ 37819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5138738" y="762000"/>
            <a:ext cx="373501" cy="2559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S2</a:t>
            </a:r>
          </a:p>
        </p:txBody>
      </p:sp>
      <p:sp>
        <p:nvSpPr>
          <p:cNvPr id="164869" name="Line 5"/>
          <p:cNvSpPr>
            <a:spLocks noChangeShapeType="1"/>
          </p:cNvSpPr>
          <p:nvPr/>
        </p:nvSpPr>
        <p:spPr bwMode="auto">
          <a:xfrm>
            <a:off x="5761038" y="831850"/>
            <a:ext cx="5191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0" name="Freeform 6"/>
          <p:cNvSpPr>
            <a:spLocks/>
          </p:cNvSpPr>
          <p:nvPr/>
        </p:nvSpPr>
        <p:spPr bwMode="auto">
          <a:xfrm>
            <a:off x="6134100" y="830263"/>
            <a:ext cx="158750" cy="349250"/>
          </a:xfrm>
          <a:custGeom>
            <a:avLst/>
            <a:gdLst>
              <a:gd name="T0" fmla="*/ 0 w 113"/>
              <a:gd name="T1" fmla="*/ 288 h 289"/>
              <a:gd name="T2" fmla="*/ 112 w 113"/>
              <a:gd name="T3" fmla="*/ 288 h 289"/>
              <a:gd name="T4" fmla="*/ 112 w 113"/>
              <a:gd name="T5" fmla="*/ 0 h 289"/>
              <a:gd name="T6" fmla="*/ 0 60000 65536"/>
              <a:gd name="T7" fmla="*/ 0 60000 65536"/>
              <a:gd name="T8" fmla="*/ 0 60000 65536"/>
              <a:gd name="T9" fmla="*/ 0 w 113"/>
              <a:gd name="T10" fmla="*/ 0 h 289"/>
              <a:gd name="T11" fmla="*/ 113 w 113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" h="289">
                <a:moveTo>
                  <a:pt x="0" y="288"/>
                </a:moveTo>
                <a:lnTo>
                  <a:pt x="112" y="288"/>
                </a:lnTo>
                <a:lnTo>
                  <a:pt x="112" y="0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1" name="Oval 7"/>
          <p:cNvSpPr>
            <a:spLocks noChangeArrowheads="1"/>
          </p:cNvSpPr>
          <p:nvPr/>
        </p:nvSpPr>
        <p:spPr bwMode="auto">
          <a:xfrm>
            <a:off x="1617663" y="823913"/>
            <a:ext cx="157162" cy="55562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872" name="Line 8"/>
          <p:cNvSpPr>
            <a:spLocks noChangeShapeType="1"/>
          </p:cNvSpPr>
          <p:nvPr/>
        </p:nvSpPr>
        <p:spPr bwMode="auto">
          <a:xfrm>
            <a:off x="5753100" y="825500"/>
            <a:ext cx="0" cy="361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84250" y="846138"/>
            <a:ext cx="5283201" cy="5699124"/>
            <a:chOff x="620" y="533"/>
            <a:chExt cx="3328" cy="3590"/>
          </a:xfrm>
        </p:grpSpPr>
        <p:sp>
          <p:nvSpPr>
            <p:cNvPr id="164874" name="Line 10"/>
            <p:cNvSpPr>
              <a:spLocks noChangeShapeType="1"/>
            </p:cNvSpPr>
            <p:nvPr/>
          </p:nvSpPr>
          <p:spPr bwMode="auto">
            <a:xfrm>
              <a:off x="3469" y="546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5" name="Arc 11"/>
            <p:cNvSpPr>
              <a:spLocks/>
            </p:cNvSpPr>
            <p:nvPr/>
          </p:nvSpPr>
          <p:spPr bwMode="auto">
            <a:xfrm>
              <a:off x="3559" y="592"/>
              <a:ext cx="67" cy="48"/>
            </a:xfrm>
            <a:custGeom>
              <a:avLst/>
              <a:gdLst>
                <a:gd name="T0" fmla="*/ 5 w 21600"/>
                <a:gd name="T1" fmla="*/ 48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6" name="Line 12"/>
            <p:cNvSpPr>
              <a:spLocks noChangeShapeType="1"/>
            </p:cNvSpPr>
            <p:nvPr/>
          </p:nvSpPr>
          <p:spPr bwMode="auto">
            <a:xfrm>
              <a:off x="3469" y="619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7" name="Arc 13"/>
            <p:cNvSpPr>
              <a:spLocks/>
            </p:cNvSpPr>
            <p:nvPr/>
          </p:nvSpPr>
          <p:spPr bwMode="auto">
            <a:xfrm>
              <a:off x="3559" y="660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8" name="Line 14"/>
            <p:cNvSpPr>
              <a:spLocks noChangeShapeType="1"/>
            </p:cNvSpPr>
            <p:nvPr/>
          </p:nvSpPr>
          <p:spPr bwMode="auto">
            <a:xfrm>
              <a:off x="3469" y="686"/>
              <a:ext cx="9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79" name="Rectangle 15"/>
            <p:cNvSpPr>
              <a:spLocks noChangeArrowheads="1"/>
            </p:cNvSpPr>
            <p:nvPr/>
          </p:nvSpPr>
          <p:spPr bwMode="auto">
            <a:xfrm>
              <a:off x="3237" y="547"/>
              <a:ext cx="23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S1</a:t>
              </a:r>
            </a:p>
          </p:txBody>
        </p:sp>
        <p:sp>
          <p:nvSpPr>
            <p:cNvPr id="164880" name="Rectangle 16"/>
            <p:cNvSpPr>
              <a:spLocks noChangeArrowheads="1"/>
            </p:cNvSpPr>
            <p:nvPr/>
          </p:nvSpPr>
          <p:spPr bwMode="auto">
            <a:xfrm>
              <a:off x="3246" y="615"/>
              <a:ext cx="23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S0</a:t>
              </a:r>
            </a:p>
          </p:txBody>
        </p:sp>
        <p:sp>
          <p:nvSpPr>
            <p:cNvPr id="164881" name="Freeform 17"/>
            <p:cNvSpPr>
              <a:spLocks/>
            </p:cNvSpPr>
            <p:nvPr/>
          </p:nvSpPr>
          <p:spPr bwMode="auto">
            <a:xfrm>
              <a:off x="3622" y="750"/>
              <a:ext cx="111" cy="3232"/>
            </a:xfrm>
            <a:custGeom>
              <a:avLst/>
              <a:gdLst>
                <a:gd name="T0" fmla="*/ 0 w 125"/>
                <a:gd name="T1" fmla="*/ 0 h 4233"/>
                <a:gd name="T2" fmla="*/ 124 w 125"/>
                <a:gd name="T3" fmla="*/ 0 h 4233"/>
                <a:gd name="T4" fmla="*/ 124 w 125"/>
                <a:gd name="T5" fmla="*/ 4232 h 4233"/>
                <a:gd name="T6" fmla="*/ 0 60000 65536"/>
                <a:gd name="T7" fmla="*/ 0 60000 65536"/>
                <a:gd name="T8" fmla="*/ 0 60000 65536"/>
                <a:gd name="T9" fmla="*/ 0 w 125"/>
                <a:gd name="T10" fmla="*/ 0 h 4233"/>
                <a:gd name="T11" fmla="*/ 125 w 125"/>
                <a:gd name="T12" fmla="*/ 4233 h 42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5" h="4233">
                  <a:moveTo>
                    <a:pt x="0" y="0"/>
                  </a:moveTo>
                  <a:lnTo>
                    <a:pt x="124" y="0"/>
                  </a:lnTo>
                  <a:lnTo>
                    <a:pt x="124" y="4232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2" name="Line 18"/>
            <p:cNvSpPr>
              <a:spLocks noChangeShapeType="1"/>
            </p:cNvSpPr>
            <p:nvPr/>
          </p:nvSpPr>
          <p:spPr bwMode="auto">
            <a:xfrm>
              <a:off x="3867" y="747"/>
              <a:ext cx="0" cy="333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3" name="Rectangle 19"/>
            <p:cNvSpPr>
              <a:spLocks noChangeArrowheads="1"/>
            </p:cNvSpPr>
            <p:nvPr/>
          </p:nvSpPr>
          <p:spPr bwMode="auto">
            <a:xfrm>
              <a:off x="3642" y="547"/>
              <a:ext cx="3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Bus</a:t>
              </a:r>
            </a:p>
          </p:txBody>
        </p:sp>
        <p:sp>
          <p:nvSpPr>
            <p:cNvPr id="164884" name="Rectangle 20"/>
            <p:cNvSpPr>
              <a:spLocks noChangeArrowheads="1"/>
            </p:cNvSpPr>
            <p:nvPr/>
          </p:nvSpPr>
          <p:spPr bwMode="auto">
            <a:xfrm>
              <a:off x="2282" y="755"/>
              <a:ext cx="767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Memory unit</a:t>
              </a:r>
            </a:p>
            <a:p>
              <a:pPr algn="l" defTabSz="762000" eaLnBrk="0" latinLnBrk="1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885" name="Rectangle 21"/>
            <p:cNvSpPr>
              <a:spLocks noChangeArrowheads="1"/>
            </p:cNvSpPr>
            <p:nvPr/>
          </p:nvSpPr>
          <p:spPr bwMode="auto">
            <a:xfrm>
              <a:off x="2341" y="841"/>
              <a:ext cx="56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4096 x 16</a:t>
              </a:r>
            </a:p>
          </p:txBody>
        </p:sp>
        <p:sp>
          <p:nvSpPr>
            <p:cNvPr id="164886" name="Rectangle 22"/>
            <p:cNvSpPr>
              <a:spLocks noChangeArrowheads="1"/>
            </p:cNvSpPr>
            <p:nvPr/>
          </p:nvSpPr>
          <p:spPr bwMode="auto">
            <a:xfrm>
              <a:off x="2171" y="726"/>
              <a:ext cx="875" cy="262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7" name="Rectangle 23"/>
            <p:cNvSpPr>
              <a:spLocks noChangeArrowheads="1"/>
            </p:cNvSpPr>
            <p:nvPr/>
          </p:nvSpPr>
          <p:spPr bwMode="auto">
            <a:xfrm>
              <a:off x="2227" y="1421"/>
              <a:ext cx="8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INR  CLR</a:t>
              </a:r>
            </a:p>
          </p:txBody>
        </p:sp>
        <p:sp>
          <p:nvSpPr>
            <p:cNvPr id="164888" name="Arc 24"/>
            <p:cNvSpPr>
              <a:spLocks/>
            </p:cNvSpPr>
            <p:nvPr/>
          </p:nvSpPr>
          <p:spPr bwMode="auto">
            <a:xfrm>
              <a:off x="3673" y="798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89" name="Line 25"/>
            <p:cNvSpPr>
              <a:spLocks noChangeShapeType="1"/>
            </p:cNvSpPr>
            <p:nvPr/>
          </p:nvSpPr>
          <p:spPr bwMode="auto">
            <a:xfrm>
              <a:off x="3049" y="826"/>
              <a:ext cx="63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0" name="Rectangle 26"/>
            <p:cNvSpPr>
              <a:spLocks noChangeArrowheads="1"/>
            </p:cNvSpPr>
            <p:nvPr/>
          </p:nvSpPr>
          <p:spPr bwMode="auto">
            <a:xfrm>
              <a:off x="3033" y="926"/>
              <a:ext cx="52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Address</a:t>
              </a:r>
            </a:p>
          </p:txBody>
        </p:sp>
        <p:sp>
          <p:nvSpPr>
            <p:cNvPr id="164891" name="Arc 27"/>
            <p:cNvSpPr>
              <a:spLocks/>
            </p:cNvSpPr>
            <p:nvPr/>
          </p:nvSpPr>
          <p:spPr bwMode="auto">
            <a:xfrm>
              <a:off x="3053" y="905"/>
              <a:ext cx="67" cy="46"/>
            </a:xfrm>
            <a:custGeom>
              <a:avLst/>
              <a:gdLst>
                <a:gd name="T0" fmla="*/ 61 w 21600"/>
                <a:gd name="T1" fmla="*/ 0 h 17464"/>
                <a:gd name="T2" fmla="*/ 61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2" name="Freeform 28"/>
            <p:cNvSpPr>
              <a:spLocks/>
            </p:cNvSpPr>
            <p:nvPr/>
          </p:nvSpPr>
          <p:spPr bwMode="auto">
            <a:xfrm>
              <a:off x="3110" y="928"/>
              <a:ext cx="385" cy="367"/>
            </a:xfrm>
            <a:custGeom>
              <a:avLst/>
              <a:gdLst>
                <a:gd name="T0" fmla="*/ 0 w 433"/>
                <a:gd name="T1" fmla="*/ 0 h 481"/>
                <a:gd name="T2" fmla="*/ 432 w 433"/>
                <a:gd name="T3" fmla="*/ 0 h 481"/>
                <a:gd name="T4" fmla="*/ 432 w 433"/>
                <a:gd name="T5" fmla="*/ 480 h 481"/>
                <a:gd name="T6" fmla="*/ 0 60000 65536"/>
                <a:gd name="T7" fmla="*/ 0 60000 65536"/>
                <a:gd name="T8" fmla="*/ 0 60000 65536"/>
                <a:gd name="T9" fmla="*/ 0 w 433"/>
                <a:gd name="T10" fmla="*/ 0 h 481"/>
                <a:gd name="T11" fmla="*/ 433 w 433"/>
                <a:gd name="T12" fmla="*/ 481 h 4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3" h="481">
                  <a:moveTo>
                    <a:pt x="0" y="0"/>
                  </a:moveTo>
                  <a:lnTo>
                    <a:pt x="432" y="0"/>
                  </a:lnTo>
                  <a:lnTo>
                    <a:pt x="432" y="48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3" name="Line 29"/>
            <p:cNvSpPr>
              <a:spLocks noChangeShapeType="1"/>
            </p:cNvSpPr>
            <p:nvPr/>
          </p:nvSpPr>
          <p:spPr bwMode="auto">
            <a:xfrm>
              <a:off x="2815" y="992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4" name="Rectangle 30"/>
            <p:cNvSpPr>
              <a:spLocks noChangeArrowheads="1"/>
            </p:cNvSpPr>
            <p:nvPr/>
          </p:nvSpPr>
          <p:spPr bwMode="auto">
            <a:xfrm>
              <a:off x="2641" y="1067"/>
              <a:ext cx="37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Read</a:t>
              </a:r>
            </a:p>
          </p:txBody>
        </p:sp>
        <p:sp>
          <p:nvSpPr>
            <p:cNvPr id="164895" name="Rectangle 31"/>
            <p:cNvSpPr>
              <a:spLocks noChangeArrowheads="1"/>
            </p:cNvSpPr>
            <p:nvPr/>
          </p:nvSpPr>
          <p:spPr bwMode="auto">
            <a:xfrm>
              <a:off x="2191" y="1067"/>
              <a:ext cx="394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Write</a:t>
              </a:r>
            </a:p>
          </p:txBody>
        </p:sp>
        <p:sp>
          <p:nvSpPr>
            <p:cNvPr id="164896" name="Rectangle 32"/>
            <p:cNvSpPr>
              <a:spLocks noChangeArrowheads="1"/>
            </p:cNvSpPr>
            <p:nvPr/>
          </p:nvSpPr>
          <p:spPr bwMode="auto">
            <a:xfrm>
              <a:off x="2267" y="1235"/>
              <a:ext cx="789" cy="12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7" name="Line 33"/>
            <p:cNvSpPr>
              <a:spLocks noChangeShapeType="1"/>
            </p:cNvSpPr>
            <p:nvPr/>
          </p:nvSpPr>
          <p:spPr bwMode="auto">
            <a:xfrm flipH="1">
              <a:off x="2541" y="1361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8" name="Line 34"/>
            <p:cNvSpPr>
              <a:spLocks noChangeShapeType="1"/>
            </p:cNvSpPr>
            <p:nvPr/>
          </p:nvSpPr>
          <p:spPr bwMode="auto">
            <a:xfrm>
              <a:off x="2747" y="1358"/>
              <a:ext cx="0" cy="7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899" name="Freeform 35"/>
            <p:cNvSpPr>
              <a:spLocks/>
            </p:cNvSpPr>
            <p:nvPr/>
          </p:nvSpPr>
          <p:spPr bwMode="auto">
            <a:xfrm>
              <a:off x="2942" y="1364"/>
              <a:ext cx="314" cy="74"/>
            </a:xfrm>
            <a:custGeom>
              <a:avLst/>
              <a:gdLst>
                <a:gd name="T0" fmla="*/ 0 w 353"/>
                <a:gd name="T1" fmla="*/ 0 h 97"/>
                <a:gd name="T2" fmla="*/ 0 w 353"/>
                <a:gd name="T3" fmla="*/ 96 h 97"/>
                <a:gd name="T4" fmla="*/ 352 w 353"/>
                <a:gd name="T5" fmla="*/ 96 h 97"/>
                <a:gd name="T6" fmla="*/ 0 60000 65536"/>
                <a:gd name="T7" fmla="*/ 0 60000 65536"/>
                <a:gd name="T8" fmla="*/ 0 60000 65536"/>
                <a:gd name="T9" fmla="*/ 0 w 353"/>
                <a:gd name="T10" fmla="*/ 0 h 97"/>
                <a:gd name="T11" fmla="*/ 353 w 353"/>
                <a:gd name="T12" fmla="*/ 97 h 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3" h="97">
                  <a:moveTo>
                    <a:pt x="0" y="0"/>
                  </a:moveTo>
                  <a:lnTo>
                    <a:pt x="0" y="96"/>
                  </a:lnTo>
                  <a:lnTo>
                    <a:pt x="352" y="9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0" name="Arc 36"/>
            <p:cNvSpPr>
              <a:spLocks/>
            </p:cNvSpPr>
            <p:nvPr/>
          </p:nvSpPr>
          <p:spPr bwMode="auto">
            <a:xfrm>
              <a:off x="3676" y="1277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1" name="Line 37"/>
            <p:cNvSpPr>
              <a:spLocks noChangeShapeType="1"/>
            </p:cNvSpPr>
            <p:nvPr/>
          </p:nvSpPr>
          <p:spPr bwMode="auto">
            <a:xfrm>
              <a:off x="3071" y="1300"/>
              <a:ext cx="6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2" name="Rectangle 38"/>
            <p:cNvSpPr>
              <a:spLocks noChangeArrowheads="1"/>
            </p:cNvSpPr>
            <p:nvPr/>
          </p:nvSpPr>
          <p:spPr bwMode="auto">
            <a:xfrm>
              <a:off x="2530" y="1218"/>
              <a:ext cx="293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AR</a:t>
              </a:r>
            </a:p>
          </p:txBody>
        </p:sp>
        <p:sp>
          <p:nvSpPr>
            <p:cNvPr id="164903" name="Freeform 39"/>
            <p:cNvSpPr>
              <a:spLocks/>
            </p:cNvSpPr>
            <p:nvPr/>
          </p:nvSpPr>
          <p:spPr bwMode="auto">
            <a:xfrm>
              <a:off x="2903" y="1318"/>
              <a:ext cx="87" cy="32"/>
            </a:xfrm>
            <a:custGeom>
              <a:avLst/>
              <a:gdLst>
                <a:gd name="T0" fmla="*/ 0 w 97"/>
                <a:gd name="T1" fmla="*/ 40 h 41"/>
                <a:gd name="T2" fmla="*/ 48 w 97"/>
                <a:gd name="T3" fmla="*/ 0 h 41"/>
                <a:gd name="T4" fmla="*/ 96 w 97"/>
                <a:gd name="T5" fmla="*/ 40 h 41"/>
                <a:gd name="T6" fmla="*/ 0 60000 65536"/>
                <a:gd name="T7" fmla="*/ 0 60000 65536"/>
                <a:gd name="T8" fmla="*/ 0 60000 65536"/>
                <a:gd name="T9" fmla="*/ 0 w 97"/>
                <a:gd name="T10" fmla="*/ 0 h 41"/>
                <a:gd name="T11" fmla="*/ 97 w 9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1">
                  <a:moveTo>
                    <a:pt x="0" y="40"/>
                  </a:moveTo>
                  <a:lnTo>
                    <a:pt x="48" y="0"/>
                  </a:lnTo>
                  <a:lnTo>
                    <a:pt x="96" y="4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4" name="Rectangle 40"/>
            <p:cNvSpPr>
              <a:spLocks noChangeArrowheads="1"/>
            </p:cNvSpPr>
            <p:nvPr/>
          </p:nvSpPr>
          <p:spPr bwMode="auto">
            <a:xfrm>
              <a:off x="2235" y="1771"/>
              <a:ext cx="80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INR  CLR</a:t>
              </a:r>
            </a:p>
          </p:txBody>
        </p:sp>
        <p:sp>
          <p:nvSpPr>
            <p:cNvPr id="164905" name="Rectangle 41"/>
            <p:cNvSpPr>
              <a:spLocks noChangeArrowheads="1"/>
            </p:cNvSpPr>
            <p:nvPr/>
          </p:nvSpPr>
          <p:spPr bwMode="auto">
            <a:xfrm>
              <a:off x="2267" y="1587"/>
              <a:ext cx="789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6" name="Line 42"/>
            <p:cNvSpPr>
              <a:spLocks noChangeShapeType="1"/>
            </p:cNvSpPr>
            <p:nvPr/>
          </p:nvSpPr>
          <p:spPr bwMode="auto">
            <a:xfrm>
              <a:off x="2541" y="1718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7" name="Line 43"/>
            <p:cNvSpPr>
              <a:spLocks noChangeShapeType="1"/>
            </p:cNvSpPr>
            <p:nvPr/>
          </p:nvSpPr>
          <p:spPr bwMode="auto">
            <a:xfrm>
              <a:off x="2747" y="1718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8" name="Freeform 44"/>
            <p:cNvSpPr>
              <a:spLocks/>
            </p:cNvSpPr>
            <p:nvPr/>
          </p:nvSpPr>
          <p:spPr bwMode="auto">
            <a:xfrm>
              <a:off x="2942" y="1722"/>
              <a:ext cx="307" cy="67"/>
            </a:xfrm>
            <a:custGeom>
              <a:avLst/>
              <a:gdLst>
                <a:gd name="T0" fmla="*/ 0 w 345"/>
                <a:gd name="T1" fmla="*/ 0 h 89"/>
                <a:gd name="T2" fmla="*/ 0 w 345"/>
                <a:gd name="T3" fmla="*/ 88 h 89"/>
                <a:gd name="T4" fmla="*/ 344 w 345"/>
                <a:gd name="T5" fmla="*/ 88 h 89"/>
                <a:gd name="T6" fmla="*/ 0 60000 65536"/>
                <a:gd name="T7" fmla="*/ 0 60000 65536"/>
                <a:gd name="T8" fmla="*/ 0 60000 65536"/>
                <a:gd name="T9" fmla="*/ 0 w 345"/>
                <a:gd name="T10" fmla="*/ 0 h 89"/>
                <a:gd name="T11" fmla="*/ 345 w 345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5" h="89">
                  <a:moveTo>
                    <a:pt x="0" y="0"/>
                  </a:moveTo>
                  <a:lnTo>
                    <a:pt x="0" y="88"/>
                  </a:lnTo>
                  <a:lnTo>
                    <a:pt x="344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09" name="Rectangle 45"/>
            <p:cNvSpPr>
              <a:spLocks noChangeArrowheads="1"/>
            </p:cNvSpPr>
            <p:nvPr/>
          </p:nvSpPr>
          <p:spPr bwMode="auto">
            <a:xfrm>
              <a:off x="2530" y="1576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PC</a:t>
              </a:r>
            </a:p>
          </p:txBody>
        </p:sp>
        <p:sp>
          <p:nvSpPr>
            <p:cNvPr id="164910" name="Freeform 46"/>
            <p:cNvSpPr>
              <a:spLocks/>
            </p:cNvSpPr>
            <p:nvPr/>
          </p:nvSpPr>
          <p:spPr bwMode="auto">
            <a:xfrm>
              <a:off x="2900" y="1675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1" name="Rectangle 47"/>
            <p:cNvSpPr>
              <a:spLocks noChangeArrowheads="1"/>
            </p:cNvSpPr>
            <p:nvPr/>
          </p:nvSpPr>
          <p:spPr bwMode="auto">
            <a:xfrm>
              <a:off x="2157" y="2163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12" name="Rectangle 48"/>
            <p:cNvSpPr>
              <a:spLocks noChangeArrowheads="1"/>
            </p:cNvSpPr>
            <p:nvPr/>
          </p:nvSpPr>
          <p:spPr bwMode="auto">
            <a:xfrm>
              <a:off x="2135" y="1965"/>
              <a:ext cx="911" cy="129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3" name="Line 49"/>
            <p:cNvSpPr>
              <a:spLocks noChangeShapeType="1"/>
            </p:cNvSpPr>
            <p:nvPr/>
          </p:nvSpPr>
          <p:spPr bwMode="auto">
            <a:xfrm>
              <a:off x="2253" y="2100"/>
              <a:ext cx="0" cy="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4" name="Line 50"/>
            <p:cNvSpPr>
              <a:spLocks noChangeShapeType="1"/>
            </p:cNvSpPr>
            <p:nvPr/>
          </p:nvSpPr>
          <p:spPr bwMode="auto">
            <a:xfrm>
              <a:off x="2736" y="2097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5" name="Freeform 51"/>
            <p:cNvSpPr>
              <a:spLocks/>
            </p:cNvSpPr>
            <p:nvPr/>
          </p:nvSpPr>
          <p:spPr bwMode="auto">
            <a:xfrm>
              <a:off x="2932" y="2100"/>
              <a:ext cx="321" cy="68"/>
            </a:xfrm>
            <a:custGeom>
              <a:avLst/>
              <a:gdLst>
                <a:gd name="T0" fmla="*/ 0 w 361"/>
                <a:gd name="T1" fmla="*/ 0 h 89"/>
                <a:gd name="T2" fmla="*/ 0 w 361"/>
                <a:gd name="T3" fmla="*/ 88 h 89"/>
                <a:gd name="T4" fmla="*/ 360 w 361"/>
                <a:gd name="T5" fmla="*/ 88 h 89"/>
                <a:gd name="T6" fmla="*/ 0 60000 65536"/>
                <a:gd name="T7" fmla="*/ 0 60000 65536"/>
                <a:gd name="T8" fmla="*/ 0 60000 65536"/>
                <a:gd name="T9" fmla="*/ 0 w 361"/>
                <a:gd name="T10" fmla="*/ 0 h 89"/>
                <a:gd name="T11" fmla="*/ 361 w 361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89">
                  <a:moveTo>
                    <a:pt x="0" y="0"/>
                  </a:moveTo>
                  <a:lnTo>
                    <a:pt x="0" y="88"/>
                  </a:lnTo>
                  <a:lnTo>
                    <a:pt x="360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6" name="Rectangle 52"/>
            <p:cNvSpPr>
              <a:spLocks noChangeArrowheads="1"/>
            </p:cNvSpPr>
            <p:nvPr/>
          </p:nvSpPr>
          <p:spPr bwMode="auto">
            <a:xfrm>
              <a:off x="2452" y="1954"/>
              <a:ext cx="301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DR</a:t>
              </a:r>
            </a:p>
          </p:txBody>
        </p:sp>
        <p:sp>
          <p:nvSpPr>
            <p:cNvPr id="164917" name="Freeform 53"/>
            <p:cNvSpPr>
              <a:spLocks/>
            </p:cNvSpPr>
            <p:nvPr/>
          </p:nvSpPr>
          <p:spPr bwMode="auto">
            <a:xfrm>
              <a:off x="2889" y="2055"/>
              <a:ext cx="86" cy="36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18" name="Rectangle 54"/>
            <p:cNvSpPr>
              <a:spLocks noChangeArrowheads="1"/>
            </p:cNvSpPr>
            <p:nvPr/>
          </p:nvSpPr>
          <p:spPr bwMode="auto">
            <a:xfrm>
              <a:off x="2145" y="2645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19" name="Rectangle 55"/>
            <p:cNvSpPr>
              <a:spLocks noChangeArrowheads="1"/>
            </p:cNvSpPr>
            <p:nvPr/>
          </p:nvSpPr>
          <p:spPr bwMode="auto">
            <a:xfrm>
              <a:off x="2124" y="2454"/>
              <a:ext cx="911" cy="129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0" name="Line 56"/>
            <p:cNvSpPr>
              <a:spLocks noChangeShapeType="1"/>
            </p:cNvSpPr>
            <p:nvPr/>
          </p:nvSpPr>
          <p:spPr bwMode="auto">
            <a:xfrm>
              <a:off x="2484" y="2588"/>
              <a:ext cx="0" cy="6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1" name="Line 57"/>
            <p:cNvSpPr>
              <a:spLocks noChangeShapeType="1"/>
            </p:cNvSpPr>
            <p:nvPr/>
          </p:nvSpPr>
          <p:spPr bwMode="auto">
            <a:xfrm>
              <a:off x="2725" y="2583"/>
              <a:ext cx="0" cy="6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2" name="Freeform 58"/>
            <p:cNvSpPr>
              <a:spLocks/>
            </p:cNvSpPr>
            <p:nvPr/>
          </p:nvSpPr>
          <p:spPr bwMode="auto">
            <a:xfrm>
              <a:off x="2921" y="2588"/>
              <a:ext cx="321" cy="69"/>
            </a:xfrm>
            <a:custGeom>
              <a:avLst/>
              <a:gdLst>
                <a:gd name="T0" fmla="*/ 0 w 361"/>
                <a:gd name="T1" fmla="*/ 0 h 89"/>
                <a:gd name="T2" fmla="*/ 0 w 361"/>
                <a:gd name="T3" fmla="*/ 88 h 89"/>
                <a:gd name="T4" fmla="*/ 360 w 361"/>
                <a:gd name="T5" fmla="*/ 88 h 89"/>
                <a:gd name="T6" fmla="*/ 0 60000 65536"/>
                <a:gd name="T7" fmla="*/ 0 60000 65536"/>
                <a:gd name="T8" fmla="*/ 0 60000 65536"/>
                <a:gd name="T9" fmla="*/ 0 w 361"/>
                <a:gd name="T10" fmla="*/ 0 h 89"/>
                <a:gd name="T11" fmla="*/ 361 w 361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89">
                  <a:moveTo>
                    <a:pt x="0" y="0"/>
                  </a:moveTo>
                  <a:lnTo>
                    <a:pt x="0" y="88"/>
                  </a:lnTo>
                  <a:lnTo>
                    <a:pt x="360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3" name="Rectangle 59"/>
            <p:cNvSpPr>
              <a:spLocks noChangeArrowheads="1"/>
            </p:cNvSpPr>
            <p:nvPr/>
          </p:nvSpPr>
          <p:spPr bwMode="auto">
            <a:xfrm>
              <a:off x="2430" y="2443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AC</a:t>
              </a:r>
            </a:p>
          </p:txBody>
        </p:sp>
        <p:sp>
          <p:nvSpPr>
            <p:cNvPr id="164924" name="Freeform 60"/>
            <p:cNvSpPr>
              <a:spLocks/>
            </p:cNvSpPr>
            <p:nvPr/>
          </p:nvSpPr>
          <p:spPr bwMode="auto">
            <a:xfrm>
              <a:off x="2879" y="2545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5" name="Line 61"/>
            <p:cNvSpPr>
              <a:spLocks noChangeShapeType="1"/>
            </p:cNvSpPr>
            <p:nvPr/>
          </p:nvSpPr>
          <p:spPr bwMode="auto">
            <a:xfrm>
              <a:off x="1314" y="2347"/>
              <a:ext cx="215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6" name="Arc 62"/>
            <p:cNvSpPr>
              <a:spLocks/>
            </p:cNvSpPr>
            <p:nvPr/>
          </p:nvSpPr>
          <p:spPr bwMode="auto">
            <a:xfrm>
              <a:off x="3676" y="1622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7" name="Line 63"/>
            <p:cNvSpPr>
              <a:spLocks noChangeShapeType="1"/>
            </p:cNvSpPr>
            <p:nvPr/>
          </p:nvSpPr>
          <p:spPr bwMode="auto">
            <a:xfrm>
              <a:off x="3071" y="1651"/>
              <a:ext cx="6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8" name="Arc 64"/>
            <p:cNvSpPr>
              <a:spLocks/>
            </p:cNvSpPr>
            <p:nvPr/>
          </p:nvSpPr>
          <p:spPr bwMode="auto">
            <a:xfrm>
              <a:off x="3680" y="2007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29" name="Line 65"/>
            <p:cNvSpPr>
              <a:spLocks noChangeShapeType="1"/>
            </p:cNvSpPr>
            <p:nvPr/>
          </p:nvSpPr>
          <p:spPr bwMode="auto">
            <a:xfrm>
              <a:off x="3060" y="2036"/>
              <a:ext cx="61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0" name="Arc 66"/>
            <p:cNvSpPr>
              <a:spLocks/>
            </p:cNvSpPr>
            <p:nvPr/>
          </p:nvSpPr>
          <p:spPr bwMode="auto">
            <a:xfrm>
              <a:off x="3669" y="2493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1" name="Line 67"/>
            <p:cNvSpPr>
              <a:spLocks noChangeShapeType="1"/>
            </p:cNvSpPr>
            <p:nvPr/>
          </p:nvSpPr>
          <p:spPr bwMode="auto">
            <a:xfrm>
              <a:off x="3046" y="2518"/>
              <a:ext cx="62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2" name="Rectangle 68"/>
            <p:cNvSpPr>
              <a:spLocks noChangeArrowheads="1"/>
            </p:cNvSpPr>
            <p:nvPr/>
          </p:nvSpPr>
          <p:spPr bwMode="auto">
            <a:xfrm>
              <a:off x="1452" y="2476"/>
              <a:ext cx="339" cy="21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7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ALU</a:t>
              </a:r>
            </a:p>
            <a:p>
              <a:pPr algn="l" defTabSz="762000" eaLnBrk="0" latinLnBrk="1" hangingPunct="0">
                <a:lnSpc>
                  <a:spcPct val="7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933" name="Rectangle 69"/>
            <p:cNvSpPr>
              <a:spLocks noChangeArrowheads="1"/>
            </p:cNvSpPr>
            <p:nvPr/>
          </p:nvSpPr>
          <p:spPr bwMode="auto">
            <a:xfrm>
              <a:off x="620" y="2387"/>
              <a:ext cx="115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  <a:p>
              <a:pPr algn="l" defTabSz="762000" eaLnBrk="0" latinLnBrk="1" hangingPunct="0">
                <a:lnSpc>
                  <a:spcPct val="90000"/>
                </a:lnSpc>
              </a:pPr>
              <a:endPara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64934" name="Rectangle 70"/>
            <p:cNvSpPr>
              <a:spLocks noChangeArrowheads="1"/>
            </p:cNvSpPr>
            <p:nvPr/>
          </p:nvSpPr>
          <p:spPr bwMode="auto">
            <a:xfrm>
              <a:off x="1435" y="2387"/>
              <a:ext cx="337" cy="33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5" name="Rectangle 71"/>
            <p:cNvSpPr>
              <a:spLocks noChangeArrowheads="1"/>
            </p:cNvSpPr>
            <p:nvPr/>
          </p:nvSpPr>
          <p:spPr bwMode="auto">
            <a:xfrm>
              <a:off x="1867" y="2349"/>
              <a:ext cx="189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E</a:t>
              </a:r>
            </a:p>
          </p:txBody>
        </p:sp>
        <p:sp>
          <p:nvSpPr>
            <p:cNvPr id="164936" name="Rectangle 72"/>
            <p:cNvSpPr>
              <a:spLocks noChangeArrowheads="1"/>
            </p:cNvSpPr>
            <p:nvPr/>
          </p:nvSpPr>
          <p:spPr bwMode="auto">
            <a:xfrm>
              <a:off x="1883" y="2369"/>
              <a:ext cx="142" cy="121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7" name="Arc 73"/>
            <p:cNvSpPr>
              <a:spLocks/>
            </p:cNvSpPr>
            <p:nvPr/>
          </p:nvSpPr>
          <p:spPr bwMode="auto">
            <a:xfrm>
              <a:off x="1813" y="2389"/>
              <a:ext cx="69" cy="53"/>
            </a:xfrm>
            <a:custGeom>
              <a:avLst/>
              <a:gdLst>
                <a:gd name="T0" fmla="*/ 10 w 21600"/>
                <a:gd name="T1" fmla="*/ 53 h 19914"/>
                <a:gd name="T2" fmla="*/ 6 w 21600"/>
                <a:gd name="T3" fmla="*/ 0 h 19914"/>
                <a:gd name="T4" fmla="*/ 69 w 21600"/>
                <a:gd name="T5" fmla="*/ 23 h 1991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9914"/>
                <a:gd name="T11" fmla="*/ 21600 w 21600"/>
                <a:gd name="T12" fmla="*/ 19914 h 199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9914" fill="none" extrusionOk="0">
                  <a:moveTo>
                    <a:pt x="3111" y="19913"/>
                  </a:moveTo>
                  <a:cubicBezTo>
                    <a:pt x="1075" y="16544"/>
                    <a:pt x="0" y="12682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9914" stroke="0" extrusionOk="0">
                  <a:moveTo>
                    <a:pt x="3111" y="19913"/>
                  </a:moveTo>
                  <a:cubicBezTo>
                    <a:pt x="1075" y="16544"/>
                    <a:pt x="0" y="12682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8" name="Line 74"/>
            <p:cNvSpPr>
              <a:spLocks noChangeShapeType="1"/>
            </p:cNvSpPr>
            <p:nvPr/>
          </p:nvSpPr>
          <p:spPr bwMode="auto">
            <a:xfrm>
              <a:off x="1760" y="2414"/>
              <a:ext cx="6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39" name="Arc 75"/>
            <p:cNvSpPr>
              <a:spLocks/>
            </p:cNvSpPr>
            <p:nvPr/>
          </p:nvSpPr>
          <p:spPr bwMode="auto">
            <a:xfrm>
              <a:off x="2055" y="2499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0" name="Line 76"/>
            <p:cNvSpPr>
              <a:spLocks noChangeShapeType="1"/>
            </p:cNvSpPr>
            <p:nvPr/>
          </p:nvSpPr>
          <p:spPr bwMode="auto">
            <a:xfrm>
              <a:off x="1763" y="2516"/>
              <a:ext cx="303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1" name="Arc 77"/>
            <p:cNvSpPr>
              <a:spLocks/>
            </p:cNvSpPr>
            <p:nvPr/>
          </p:nvSpPr>
          <p:spPr bwMode="auto">
            <a:xfrm>
              <a:off x="1371" y="2428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2" name="Line 78"/>
            <p:cNvSpPr>
              <a:spLocks noChangeShapeType="1"/>
            </p:cNvSpPr>
            <p:nvPr/>
          </p:nvSpPr>
          <p:spPr bwMode="auto">
            <a:xfrm>
              <a:off x="1314" y="2452"/>
              <a:ext cx="6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3" name="Arc 79"/>
            <p:cNvSpPr>
              <a:spLocks/>
            </p:cNvSpPr>
            <p:nvPr/>
          </p:nvSpPr>
          <p:spPr bwMode="auto">
            <a:xfrm>
              <a:off x="1371" y="2532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4" name="Line 80"/>
            <p:cNvSpPr>
              <a:spLocks noChangeShapeType="1"/>
            </p:cNvSpPr>
            <p:nvPr/>
          </p:nvSpPr>
          <p:spPr bwMode="auto">
            <a:xfrm flipV="1">
              <a:off x="1232" y="2555"/>
              <a:ext cx="144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5" name="Arc 81"/>
            <p:cNvSpPr>
              <a:spLocks/>
            </p:cNvSpPr>
            <p:nvPr/>
          </p:nvSpPr>
          <p:spPr bwMode="auto">
            <a:xfrm>
              <a:off x="1371" y="2636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6" name="Line 82"/>
            <p:cNvSpPr>
              <a:spLocks noChangeShapeType="1"/>
            </p:cNvSpPr>
            <p:nvPr/>
          </p:nvSpPr>
          <p:spPr bwMode="auto">
            <a:xfrm>
              <a:off x="1314" y="2659"/>
              <a:ext cx="6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7" name="Line 83"/>
            <p:cNvSpPr>
              <a:spLocks noChangeShapeType="1"/>
            </p:cNvSpPr>
            <p:nvPr/>
          </p:nvSpPr>
          <p:spPr bwMode="auto">
            <a:xfrm flipV="1">
              <a:off x="1307" y="2338"/>
              <a:ext cx="0" cy="1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8" name="Line 84"/>
            <p:cNvSpPr>
              <a:spLocks noChangeShapeType="1"/>
            </p:cNvSpPr>
            <p:nvPr/>
          </p:nvSpPr>
          <p:spPr bwMode="auto">
            <a:xfrm flipV="1">
              <a:off x="1307" y="2650"/>
              <a:ext cx="0" cy="15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49" name="Line 85"/>
            <p:cNvSpPr>
              <a:spLocks noChangeShapeType="1"/>
            </p:cNvSpPr>
            <p:nvPr/>
          </p:nvSpPr>
          <p:spPr bwMode="auto">
            <a:xfrm>
              <a:off x="1311" y="2799"/>
              <a:ext cx="214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0" name="Line 86"/>
            <p:cNvSpPr>
              <a:spLocks noChangeShapeType="1"/>
            </p:cNvSpPr>
            <p:nvPr/>
          </p:nvSpPr>
          <p:spPr bwMode="auto">
            <a:xfrm>
              <a:off x="3256" y="1297"/>
              <a:ext cx="0" cy="259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1" name="Line 87"/>
            <p:cNvSpPr>
              <a:spLocks noChangeShapeType="1"/>
            </p:cNvSpPr>
            <p:nvPr/>
          </p:nvSpPr>
          <p:spPr bwMode="auto">
            <a:xfrm>
              <a:off x="3465" y="2039"/>
              <a:ext cx="0" cy="31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2" name="Line 88"/>
            <p:cNvSpPr>
              <a:spLocks noChangeShapeType="1"/>
            </p:cNvSpPr>
            <p:nvPr/>
          </p:nvSpPr>
          <p:spPr bwMode="auto">
            <a:xfrm>
              <a:off x="3451" y="2521"/>
              <a:ext cx="0" cy="27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3" name="Rectangle 89"/>
            <p:cNvSpPr>
              <a:spLocks noChangeArrowheads="1"/>
            </p:cNvSpPr>
            <p:nvPr/>
          </p:nvSpPr>
          <p:spPr bwMode="auto">
            <a:xfrm>
              <a:off x="2124" y="2870"/>
              <a:ext cx="548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4" name="Rectangle 90"/>
            <p:cNvSpPr>
              <a:spLocks noChangeArrowheads="1"/>
            </p:cNvSpPr>
            <p:nvPr/>
          </p:nvSpPr>
          <p:spPr bwMode="auto">
            <a:xfrm>
              <a:off x="2232" y="2859"/>
              <a:ext cx="43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INPR</a:t>
              </a:r>
            </a:p>
          </p:txBody>
        </p:sp>
        <p:sp>
          <p:nvSpPr>
            <p:cNvPr id="164955" name="Rectangle 91"/>
            <p:cNvSpPr>
              <a:spLocks noChangeArrowheads="1"/>
            </p:cNvSpPr>
            <p:nvPr/>
          </p:nvSpPr>
          <p:spPr bwMode="auto">
            <a:xfrm>
              <a:off x="2124" y="3068"/>
              <a:ext cx="911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6" name="Freeform 92"/>
            <p:cNvSpPr>
              <a:spLocks/>
            </p:cNvSpPr>
            <p:nvPr/>
          </p:nvSpPr>
          <p:spPr bwMode="auto">
            <a:xfrm>
              <a:off x="2921" y="3203"/>
              <a:ext cx="328" cy="67"/>
            </a:xfrm>
            <a:custGeom>
              <a:avLst/>
              <a:gdLst>
                <a:gd name="T0" fmla="*/ 0 w 369"/>
                <a:gd name="T1" fmla="*/ 0 h 89"/>
                <a:gd name="T2" fmla="*/ 0 w 369"/>
                <a:gd name="T3" fmla="*/ 88 h 89"/>
                <a:gd name="T4" fmla="*/ 368 w 369"/>
                <a:gd name="T5" fmla="*/ 88 h 89"/>
                <a:gd name="T6" fmla="*/ 0 60000 65536"/>
                <a:gd name="T7" fmla="*/ 0 60000 65536"/>
                <a:gd name="T8" fmla="*/ 0 60000 65536"/>
                <a:gd name="T9" fmla="*/ 0 w 369"/>
                <a:gd name="T10" fmla="*/ 0 h 89"/>
                <a:gd name="T11" fmla="*/ 369 w 369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9" h="89">
                  <a:moveTo>
                    <a:pt x="0" y="0"/>
                  </a:moveTo>
                  <a:lnTo>
                    <a:pt x="0" y="88"/>
                  </a:lnTo>
                  <a:lnTo>
                    <a:pt x="368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7" name="Rectangle 93"/>
            <p:cNvSpPr>
              <a:spLocks noChangeArrowheads="1"/>
            </p:cNvSpPr>
            <p:nvPr/>
          </p:nvSpPr>
          <p:spPr bwMode="auto">
            <a:xfrm>
              <a:off x="2430" y="3057"/>
              <a:ext cx="25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IR</a:t>
              </a:r>
            </a:p>
          </p:txBody>
        </p:sp>
        <p:sp>
          <p:nvSpPr>
            <p:cNvPr id="164958" name="Freeform 94"/>
            <p:cNvSpPr>
              <a:spLocks/>
            </p:cNvSpPr>
            <p:nvPr/>
          </p:nvSpPr>
          <p:spPr bwMode="auto">
            <a:xfrm>
              <a:off x="2875" y="3156"/>
              <a:ext cx="86" cy="38"/>
            </a:xfrm>
            <a:custGeom>
              <a:avLst/>
              <a:gdLst>
                <a:gd name="T0" fmla="*/ 0 w 97"/>
                <a:gd name="T1" fmla="*/ 48 h 49"/>
                <a:gd name="T2" fmla="*/ 48 w 97"/>
                <a:gd name="T3" fmla="*/ 0 h 49"/>
                <a:gd name="T4" fmla="*/ 96 w 97"/>
                <a:gd name="T5" fmla="*/ 48 h 49"/>
                <a:gd name="T6" fmla="*/ 0 60000 65536"/>
                <a:gd name="T7" fmla="*/ 0 60000 65536"/>
                <a:gd name="T8" fmla="*/ 0 60000 65536"/>
                <a:gd name="T9" fmla="*/ 0 w 97"/>
                <a:gd name="T10" fmla="*/ 0 h 49"/>
                <a:gd name="T11" fmla="*/ 97 w 97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9">
                  <a:moveTo>
                    <a:pt x="0" y="48"/>
                  </a:moveTo>
                  <a:lnTo>
                    <a:pt x="48" y="0"/>
                  </a:lnTo>
                  <a:lnTo>
                    <a:pt x="96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59" name="Rectangle 95"/>
            <p:cNvSpPr>
              <a:spLocks noChangeArrowheads="1"/>
            </p:cNvSpPr>
            <p:nvPr/>
          </p:nvSpPr>
          <p:spPr bwMode="auto">
            <a:xfrm>
              <a:off x="2145" y="3227"/>
              <a:ext cx="2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</a:t>
              </a:r>
            </a:p>
          </p:txBody>
        </p:sp>
        <p:sp>
          <p:nvSpPr>
            <p:cNvPr id="164960" name="Rectangle 96"/>
            <p:cNvSpPr>
              <a:spLocks noChangeArrowheads="1"/>
            </p:cNvSpPr>
            <p:nvPr/>
          </p:nvSpPr>
          <p:spPr bwMode="auto">
            <a:xfrm>
              <a:off x="2152" y="3541"/>
              <a:ext cx="86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   INR   CLR</a:t>
              </a:r>
            </a:p>
          </p:txBody>
        </p:sp>
        <p:sp>
          <p:nvSpPr>
            <p:cNvPr id="164961" name="Rectangle 97"/>
            <p:cNvSpPr>
              <a:spLocks noChangeArrowheads="1"/>
            </p:cNvSpPr>
            <p:nvPr/>
          </p:nvSpPr>
          <p:spPr bwMode="auto">
            <a:xfrm>
              <a:off x="2135" y="3361"/>
              <a:ext cx="911" cy="12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2" name="Line 98"/>
            <p:cNvSpPr>
              <a:spLocks noChangeShapeType="1"/>
            </p:cNvSpPr>
            <p:nvPr/>
          </p:nvSpPr>
          <p:spPr bwMode="auto">
            <a:xfrm>
              <a:off x="2253" y="3484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3" name="Line 99"/>
            <p:cNvSpPr>
              <a:spLocks noChangeShapeType="1"/>
            </p:cNvSpPr>
            <p:nvPr/>
          </p:nvSpPr>
          <p:spPr bwMode="auto">
            <a:xfrm flipH="1">
              <a:off x="2736" y="3486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4" name="Freeform 100"/>
            <p:cNvSpPr>
              <a:spLocks/>
            </p:cNvSpPr>
            <p:nvPr/>
          </p:nvSpPr>
          <p:spPr bwMode="auto">
            <a:xfrm>
              <a:off x="2932" y="3489"/>
              <a:ext cx="321" cy="74"/>
            </a:xfrm>
            <a:custGeom>
              <a:avLst/>
              <a:gdLst>
                <a:gd name="T0" fmla="*/ 0 w 361"/>
                <a:gd name="T1" fmla="*/ 0 h 97"/>
                <a:gd name="T2" fmla="*/ 0 w 361"/>
                <a:gd name="T3" fmla="*/ 96 h 97"/>
                <a:gd name="T4" fmla="*/ 360 w 361"/>
                <a:gd name="T5" fmla="*/ 96 h 97"/>
                <a:gd name="T6" fmla="*/ 0 60000 65536"/>
                <a:gd name="T7" fmla="*/ 0 60000 65536"/>
                <a:gd name="T8" fmla="*/ 0 60000 65536"/>
                <a:gd name="T9" fmla="*/ 0 w 361"/>
                <a:gd name="T10" fmla="*/ 0 h 97"/>
                <a:gd name="T11" fmla="*/ 361 w 361"/>
                <a:gd name="T12" fmla="*/ 97 h 9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1" h="97">
                  <a:moveTo>
                    <a:pt x="0" y="0"/>
                  </a:moveTo>
                  <a:lnTo>
                    <a:pt x="0" y="96"/>
                  </a:lnTo>
                  <a:lnTo>
                    <a:pt x="360" y="9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5" name="Rectangle 101"/>
            <p:cNvSpPr>
              <a:spLocks noChangeArrowheads="1"/>
            </p:cNvSpPr>
            <p:nvPr/>
          </p:nvSpPr>
          <p:spPr bwMode="auto">
            <a:xfrm>
              <a:off x="2440" y="3348"/>
              <a:ext cx="289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TR</a:t>
              </a:r>
            </a:p>
          </p:txBody>
        </p:sp>
        <p:sp>
          <p:nvSpPr>
            <p:cNvPr id="164966" name="Freeform 102"/>
            <p:cNvSpPr>
              <a:spLocks/>
            </p:cNvSpPr>
            <p:nvPr/>
          </p:nvSpPr>
          <p:spPr bwMode="auto">
            <a:xfrm>
              <a:off x="2889" y="3446"/>
              <a:ext cx="86" cy="32"/>
            </a:xfrm>
            <a:custGeom>
              <a:avLst/>
              <a:gdLst>
                <a:gd name="T0" fmla="*/ 0 w 97"/>
                <a:gd name="T1" fmla="*/ 40 h 41"/>
                <a:gd name="T2" fmla="*/ 48 w 97"/>
                <a:gd name="T3" fmla="*/ 0 h 41"/>
                <a:gd name="T4" fmla="*/ 96 w 97"/>
                <a:gd name="T5" fmla="*/ 40 h 41"/>
                <a:gd name="T6" fmla="*/ 0 60000 65536"/>
                <a:gd name="T7" fmla="*/ 0 60000 65536"/>
                <a:gd name="T8" fmla="*/ 0 60000 65536"/>
                <a:gd name="T9" fmla="*/ 0 w 97"/>
                <a:gd name="T10" fmla="*/ 0 h 41"/>
                <a:gd name="T11" fmla="*/ 97 w 9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41">
                  <a:moveTo>
                    <a:pt x="0" y="40"/>
                  </a:moveTo>
                  <a:lnTo>
                    <a:pt x="48" y="0"/>
                  </a:lnTo>
                  <a:lnTo>
                    <a:pt x="96" y="4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7" name="Rectangle 103"/>
            <p:cNvSpPr>
              <a:spLocks noChangeArrowheads="1"/>
            </p:cNvSpPr>
            <p:nvPr/>
          </p:nvSpPr>
          <p:spPr bwMode="auto">
            <a:xfrm>
              <a:off x="2146" y="3694"/>
              <a:ext cx="548" cy="12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68" name="Rectangle 104"/>
            <p:cNvSpPr>
              <a:spLocks noChangeArrowheads="1"/>
            </p:cNvSpPr>
            <p:nvPr/>
          </p:nvSpPr>
          <p:spPr bwMode="auto">
            <a:xfrm>
              <a:off x="2216" y="3682"/>
              <a:ext cx="47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OUTR</a:t>
              </a:r>
            </a:p>
          </p:txBody>
        </p:sp>
        <p:sp>
          <p:nvSpPr>
            <p:cNvPr id="164969" name="Line 105"/>
            <p:cNvSpPr>
              <a:spLocks noChangeShapeType="1"/>
            </p:cNvSpPr>
            <p:nvPr/>
          </p:nvSpPr>
          <p:spPr bwMode="auto">
            <a:xfrm>
              <a:off x="2263" y="3826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0" name="Rectangle 106"/>
            <p:cNvSpPr>
              <a:spLocks noChangeArrowheads="1"/>
            </p:cNvSpPr>
            <p:nvPr/>
          </p:nvSpPr>
          <p:spPr bwMode="auto">
            <a:xfrm>
              <a:off x="2152" y="3850"/>
              <a:ext cx="26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LD</a:t>
              </a:r>
            </a:p>
          </p:txBody>
        </p:sp>
        <p:sp>
          <p:nvSpPr>
            <p:cNvPr id="164971" name="Freeform 107"/>
            <p:cNvSpPr>
              <a:spLocks/>
            </p:cNvSpPr>
            <p:nvPr/>
          </p:nvSpPr>
          <p:spPr bwMode="auto">
            <a:xfrm>
              <a:off x="2623" y="3828"/>
              <a:ext cx="761" cy="68"/>
            </a:xfrm>
            <a:custGeom>
              <a:avLst/>
              <a:gdLst>
                <a:gd name="T0" fmla="*/ 0 w 857"/>
                <a:gd name="T1" fmla="*/ 0 h 89"/>
                <a:gd name="T2" fmla="*/ 0 w 857"/>
                <a:gd name="T3" fmla="*/ 88 h 89"/>
                <a:gd name="T4" fmla="*/ 856 w 857"/>
                <a:gd name="T5" fmla="*/ 88 h 89"/>
                <a:gd name="T6" fmla="*/ 0 60000 65536"/>
                <a:gd name="T7" fmla="*/ 0 60000 65536"/>
                <a:gd name="T8" fmla="*/ 0 60000 65536"/>
                <a:gd name="T9" fmla="*/ 0 w 857"/>
                <a:gd name="T10" fmla="*/ 0 h 89"/>
                <a:gd name="T11" fmla="*/ 857 w 85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7" h="89">
                  <a:moveTo>
                    <a:pt x="0" y="0"/>
                  </a:moveTo>
                  <a:lnTo>
                    <a:pt x="0" y="88"/>
                  </a:lnTo>
                  <a:lnTo>
                    <a:pt x="856" y="8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2" name="Freeform 108"/>
            <p:cNvSpPr>
              <a:spLocks/>
            </p:cNvSpPr>
            <p:nvPr/>
          </p:nvSpPr>
          <p:spPr bwMode="auto">
            <a:xfrm>
              <a:off x="2580" y="3783"/>
              <a:ext cx="79" cy="37"/>
            </a:xfrm>
            <a:custGeom>
              <a:avLst/>
              <a:gdLst>
                <a:gd name="T0" fmla="*/ 0 w 89"/>
                <a:gd name="T1" fmla="*/ 48 h 49"/>
                <a:gd name="T2" fmla="*/ 48 w 89"/>
                <a:gd name="T3" fmla="*/ 0 h 49"/>
                <a:gd name="T4" fmla="*/ 88 w 89"/>
                <a:gd name="T5" fmla="*/ 48 h 49"/>
                <a:gd name="T6" fmla="*/ 0 60000 65536"/>
                <a:gd name="T7" fmla="*/ 0 60000 65536"/>
                <a:gd name="T8" fmla="*/ 0 60000 65536"/>
                <a:gd name="T9" fmla="*/ 0 w 89"/>
                <a:gd name="T10" fmla="*/ 0 h 49"/>
                <a:gd name="T11" fmla="*/ 89 w 89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49">
                  <a:moveTo>
                    <a:pt x="0" y="48"/>
                  </a:moveTo>
                  <a:lnTo>
                    <a:pt x="48" y="0"/>
                  </a:lnTo>
                  <a:lnTo>
                    <a:pt x="88" y="48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3" name="Rectangle 109"/>
            <p:cNvSpPr>
              <a:spLocks noChangeArrowheads="1"/>
            </p:cNvSpPr>
            <p:nvPr/>
          </p:nvSpPr>
          <p:spPr bwMode="auto">
            <a:xfrm>
              <a:off x="3308" y="3760"/>
              <a:ext cx="390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Clock</a:t>
              </a:r>
            </a:p>
          </p:txBody>
        </p:sp>
        <p:sp>
          <p:nvSpPr>
            <p:cNvPr id="164974" name="Line 110"/>
            <p:cNvSpPr>
              <a:spLocks noChangeShapeType="1"/>
            </p:cNvSpPr>
            <p:nvPr/>
          </p:nvSpPr>
          <p:spPr bwMode="auto">
            <a:xfrm flipH="1">
              <a:off x="1232" y="2552"/>
              <a:ext cx="0" cy="38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5" name="Line 111"/>
            <p:cNvSpPr>
              <a:spLocks noChangeShapeType="1"/>
            </p:cNvSpPr>
            <p:nvPr/>
          </p:nvSpPr>
          <p:spPr bwMode="auto">
            <a:xfrm flipH="1">
              <a:off x="1222" y="2940"/>
              <a:ext cx="90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6" name="Line 112"/>
            <p:cNvSpPr>
              <a:spLocks noChangeShapeType="1"/>
            </p:cNvSpPr>
            <p:nvPr/>
          </p:nvSpPr>
          <p:spPr bwMode="auto">
            <a:xfrm>
              <a:off x="1125" y="3985"/>
              <a:ext cx="261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7" name="Line 113"/>
            <p:cNvSpPr>
              <a:spLocks noChangeShapeType="1"/>
            </p:cNvSpPr>
            <p:nvPr/>
          </p:nvSpPr>
          <p:spPr bwMode="auto">
            <a:xfrm>
              <a:off x="1015" y="4088"/>
              <a:ext cx="284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78" name="Rectangle 114"/>
            <p:cNvSpPr>
              <a:spLocks noChangeArrowheads="1"/>
            </p:cNvSpPr>
            <p:nvPr/>
          </p:nvSpPr>
          <p:spPr bwMode="auto">
            <a:xfrm>
              <a:off x="1891" y="3962"/>
              <a:ext cx="1058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16-bit common bus</a:t>
              </a:r>
            </a:p>
          </p:txBody>
        </p:sp>
        <p:sp>
          <p:nvSpPr>
            <p:cNvPr id="164979" name="Arc 115"/>
            <p:cNvSpPr>
              <a:spLocks/>
            </p:cNvSpPr>
            <p:nvPr/>
          </p:nvSpPr>
          <p:spPr bwMode="auto">
            <a:xfrm>
              <a:off x="2932" y="4010"/>
              <a:ext cx="68" cy="46"/>
            </a:xfrm>
            <a:custGeom>
              <a:avLst/>
              <a:gdLst>
                <a:gd name="T0" fmla="*/ 62 w 21600"/>
                <a:gd name="T1" fmla="*/ 0 h 17464"/>
                <a:gd name="T2" fmla="*/ 62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0" name="Line 116"/>
            <p:cNvSpPr>
              <a:spLocks noChangeShapeType="1"/>
            </p:cNvSpPr>
            <p:nvPr/>
          </p:nvSpPr>
          <p:spPr bwMode="auto">
            <a:xfrm>
              <a:off x="2996" y="4033"/>
              <a:ext cx="24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1" name="Arc 117"/>
            <p:cNvSpPr>
              <a:spLocks/>
            </p:cNvSpPr>
            <p:nvPr/>
          </p:nvSpPr>
          <p:spPr bwMode="auto">
            <a:xfrm>
              <a:off x="1442" y="4010"/>
              <a:ext cx="67" cy="46"/>
            </a:xfrm>
            <a:custGeom>
              <a:avLst/>
              <a:gdLst>
                <a:gd name="T0" fmla="*/ 61 w 21600"/>
                <a:gd name="T1" fmla="*/ 0 h 17464"/>
                <a:gd name="T2" fmla="*/ 61 w 21600"/>
                <a:gd name="T3" fmla="*/ 46 h 17464"/>
                <a:gd name="T4" fmla="*/ 0 w 21600"/>
                <a:gd name="T5" fmla="*/ 23 h 17464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464"/>
                <a:gd name="T11" fmla="*/ 21600 w 21600"/>
                <a:gd name="T12" fmla="*/ 17464 h 174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464" fill="none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</a:path>
                <a:path w="21600" h="17464" stroke="0" extrusionOk="0">
                  <a:moveTo>
                    <a:pt x="19702" y="0"/>
                  </a:moveTo>
                  <a:cubicBezTo>
                    <a:pt x="20953" y="2783"/>
                    <a:pt x="21600" y="5800"/>
                    <a:pt x="21600" y="8852"/>
                  </a:cubicBezTo>
                  <a:cubicBezTo>
                    <a:pt x="21600" y="11815"/>
                    <a:pt x="20990" y="14746"/>
                    <a:pt x="19808" y="17463"/>
                  </a:cubicBezTo>
                  <a:lnTo>
                    <a:pt x="0" y="8852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2" name="Line 118"/>
            <p:cNvSpPr>
              <a:spLocks noChangeShapeType="1"/>
            </p:cNvSpPr>
            <p:nvPr/>
          </p:nvSpPr>
          <p:spPr bwMode="auto">
            <a:xfrm>
              <a:off x="1502" y="4033"/>
              <a:ext cx="25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3" name="Line 119"/>
            <p:cNvSpPr>
              <a:spLocks noChangeShapeType="1"/>
            </p:cNvSpPr>
            <p:nvPr/>
          </p:nvSpPr>
          <p:spPr bwMode="auto">
            <a:xfrm>
              <a:off x="1015" y="533"/>
              <a:ext cx="2" cy="355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4" name="Arc 120"/>
            <p:cNvSpPr>
              <a:spLocks/>
            </p:cNvSpPr>
            <p:nvPr/>
          </p:nvSpPr>
          <p:spPr bwMode="auto">
            <a:xfrm>
              <a:off x="2101" y="828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5" name="Line 121"/>
            <p:cNvSpPr>
              <a:spLocks noChangeShapeType="1"/>
            </p:cNvSpPr>
            <p:nvPr/>
          </p:nvSpPr>
          <p:spPr bwMode="auto">
            <a:xfrm>
              <a:off x="1125" y="857"/>
              <a:ext cx="97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6" name="Arc 122"/>
            <p:cNvSpPr>
              <a:spLocks/>
            </p:cNvSpPr>
            <p:nvPr/>
          </p:nvSpPr>
          <p:spPr bwMode="auto">
            <a:xfrm>
              <a:off x="2197" y="1271"/>
              <a:ext cx="67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7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7" name="Line 123"/>
            <p:cNvSpPr>
              <a:spLocks noChangeShapeType="1"/>
            </p:cNvSpPr>
            <p:nvPr/>
          </p:nvSpPr>
          <p:spPr bwMode="auto">
            <a:xfrm>
              <a:off x="1136" y="1300"/>
              <a:ext cx="10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8" name="Arc 124"/>
            <p:cNvSpPr>
              <a:spLocks/>
            </p:cNvSpPr>
            <p:nvPr/>
          </p:nvSpPr>
          <p:spPr bwMode="auto">
            <a:xfrm>
              <a:off x="2197" y="1622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89" name="Line 125"/>
            <p:cNvSpPr>
              <a:spLocks noChangeShapeType="1"/>
            </p:cNvSpPr>
            <p:nvPr/>
          </p:nvSpPr>
          <p:spPr bwMode="auto">
            <a:xfrm>
              <a:off x="1136" y="1651"/>
              <a:ext cx="10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0" name="Arc 126"/>
            <p:cNvSpPr>
              <a:spLocks/>
            </p:cNvSpPr>
            <p:nvPr/>
          </p:nvSpPr>
          <p:spPr bwMode="auto">
            <a:xfrm>
              <a:off x="2065" y="2007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1" name="Line 127"/>
            <p:cNvSpPr>
              <a:spLocks noChangeShapeType="1"/>
            </p:cNvSpPr>
            <p:nvPr/>
          </p:nvSpPr>
          <p:spPr bwMode="auto">
            <a:xfrm>
              <a:off x="1125" y="2036"/>
              <a:ext cx="93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2" name="Arc 128"/>
            <p:cNvSpPr>
              <a:spLocks/>
            </p:cNvSpPr>
            <p:nvPr/>
          </p:nvSpPr>
          <p:spPr bwMode="auto">
            <a:xfrm>
              <a:off x="2055" y="3103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3" name="Line 129"/>
            <p:cNvSpPr>
              <a:spLocks noChangeShapeType="1"/>
            </p:cNvSpPr>
            <p:nvPr/>
          </p:nvSpPr>
          <p:spPr bwMode="auto">
            <a:xfrm>
              <a:off x="1125" y="3132"/>
              <a:ext cx="92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4" name="Arc 130"/>
            <p:cNvSpPr>
              <a:spLocks/>
            </p:cNvSpPr>
            <p:nvPr/>
          </p:nvSpPr>
          <p:spPr bwMode="auto">
            <a:xfrm>
              <a:off x="2065" y="3397"/>
              <a:ext cx="68" cy="46"/>
            </a:xfrm>
            <a:custGeom>
              <a:avLst/>
              <a:gdLst>
                <a:gd name="T0" fmla="*/ 5 w 21600"/>
                <a:gd name="T1" fmla="*/ 46 h 17255"/>
                <a:gd name="T2" fmla="*/ 6 w 21600"/>
                <a:gd name="T3" fmla="*/ 0 h 17255"/>
                <a:gd name="T4" fmla="*/ 68 w 21600"/>
                <a:gd name="T5" fmla="*/ 23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5" name="Line 131"/>
            <p:cNvSpPr>
              <a:spLocks noChangeShapeType="1"/>
            </p:cNvSpPr>
            <p:nvPr/>
          </p:nvSpPr>
          <p:spPr bwMode="auto">
            <a:xfrm>
              <a:off x="1125" y="3425"/>
              <a:ext cx="93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6" name="Arc 132"/>
            <p:cNvSpPr>
              <a:spLocks/>
            </p:cNvSpPr>
            <p:nvPr/>
          </p:nvSpPr>
          <p:spPr bwMode="auto">
            <a:xfrm>
              <a:off x="2087" y="3747"/>
              <a:ext cx="67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7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7" name="Line 133"/>
            <p:cNvSpPr>
              <a:spLocks noChangeShapeType="1"/>
            </p:cNvSpPr>
            <p:nvPr/>
          </p:nvSpPr>
          <p:spPr bwMode="auto">
            <a:xfrm>
              <a:off x="1136" y="3774"/>
              <a:ext cx="95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998" name="Rectangle 134"/>
            <p:cNvSpPr>
              <a:spLocks noChangeArrowheads="1"/>
            </p:cNvSpPr>
            <p:nvPr/>
          </p:nvSpPr>
          <p:spPr bwMode="auto">
            <a:xfrm>
              <a:off x="3716" y="755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7</a:t>
              </a:r>
            </a:p>
          </p:txBody>
        </p:sp>
        <p:sp>
          <p:nvSpPr>
            <p:cNvPr id="164999" name="Rectangle 135"/>
            <p:cNvSpPr>
              <a:spLocks noChangeArrowheads="1"/>
            </p:cNvSpPr>
            <p:nvPr/>
          </p:nvSpPr>
          <p:spPr bwMode="auto">
            <a:xfrm>
              <a:off x="3716" y="1228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165000" name="Rectangle 136"/>
            <p:cNvSpPr>
              <a:spLocks noChangeArrowheads="1"/>
            </p:cNvSpPr>
            <p:nvPr/>
          </p:nvSpPr>
          <p:spPr bwMode="auto">
            <a:xfrm>
              <a:off x="3716" y="1579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165001" name="Rectangle 137"/>
            <p:cNvSpPr>
              <a:spLocks noChangeArrowheads="1"/>
            </p:cNvSpPr>
            <p:nvPr/>
          </p:nvSpPr>
          <p:spPr bwMode="auto">
            <a:xfrm>
              <a:off x="3716" y="196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165002" name="Rectangle 138"/>
            <p:cNvSpPr>
              <a:spLocks noChangeArrowheads="1"/>
            </p:cNvSpPr>
            <p:nvPr/>
          </p:nvSpPr>
          <p:spPr bwMode="auto">
            <a:xfrm>
              <a:off x="3716" y="2453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165003" name="Arc 139"/>
            <p:cNvSpPr>
              <a:spLocks/>
            </p:cNvSpPr>
            <p:nvPr/>
          </p:nvSpPr>
          <p:spPr bwMode="auto">
            <a:xfrm>
              <a:off x="3669" y="3103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4" name="Line 140"/>
            <p:cNvSpPr>
              <a:spLocks noChangeShapeType="1"/>
            </p:cNvSpPr>
            <p:nvPr/>
          </p:nvSpPr>
          <p:spPr bwMode="auto">
            <a:xfrm>
              <a:off x="3039" y="3132"/>
              <a:ext cx="62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5" name="Arc 141"/>
            <p:cNvSpPr>
              <a:spLocks/>
            </p:cNvSpPr>
            <p:nvPr/>
          </p:nvSpPr>
          <p:spPr bwMode="auto">
            <a:xfrm>
              <a:off x="3676" y="3399"/>
              <a:ext cx="68" cy="47"/>
            </a:xfrm>
            <a:custGeom>
              <a:avLst/>
              <a:gdLst>
                <a:gd name="T0" fmla="*/ 5 w 21600"/>
                <a:gd name="T1" fmla="*/ 47 h 17255"/>
                <a:gd name="T2" fmla="*/ 6 w 21600"/>
                <a:gd name="T3" fmla="*/ 0 h 17255"/>
                <a:gd name="T4" fmla="*/ 68 w 21600"/>
                <a:gd name="T5" fmla="*/ 24 h 1725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255"/>
                <a:gd name="T11" fmla="*/ 21600 w 21600"/>
                <a:gd name="T12" fmla="*/ 17255 h 172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255" fill="none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</a:path>
                <a:path w="21600" h="17255" stroke="0" extrusionOk="0">
                  <a:moveTo>
                    <a:pt x="1746" y="17254"/>
                  </a:moveTo>
                  <a:cubicBezTo>
                    <a:pt x="594" y="14566"/>
                    <a:pt x="0" y="11671"/>
                    <a:pt x="0" y="8746"/>
                  </a:cubicBezTo>
                  <a:cubicBezTo>
                    <a:pt x="-1" y="5733"/>
                    <a:pt x="630" y="2754"/>
                    <a:pt x="1849" y="-1"/>
                  </a:cubicBezTo>
                  <a:lnTo>
                    <a:pt x="21600" y="8746"/>
                  </a:lnTo>
                  <a:close/>
                </a:path>
              </a:pathLst>
            </a:custGeom>
            <a:solidFill>
              <a:srgbClr val="000000"/>
            </a:solidFill>
            <a:ln w="25400" cap="rnd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6" name="Line 142"/>
            <p:cNvSpPr>
              <a:spLocks noChangeShapeType="1"/>
            </p:cNvSpPr>
            <p:nvPr/>
          </p:nvSpPr>
          <p:spPr bwMode="auto">
            <a:xfrm>
              <a:off x="3046" y="3425"/>
              <a:ext cx="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07" name="Rectangle 143"/>
            <p:cNvSpPr>
              <a:spLocks noChangeArrowheads="1"/>
            </p:cNvSpPr>
            <p:nvPr/>
          </p:nvSpPr>
          <p:spPr bwMode="auto">
            <a:xfrm>
              <a:off x="3716" y="3060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5</a:t>
              </a:r>
            </a:p>
          </p:txBody>
        </p:sp>
        <p:sp>
          <p:nvSpPr>
            <p:cNvPr id="165008" name="Rectangle 144"/>
            <p:cNvSpPr>
              <a:spLocks noChangeArrowheads="1"/>
            </p:cNvSpPr>
            <p:nvPr/>
          </p:nvSpPr>
          <p:spPr bwMode="auto">
            <a:xfrm>
              <a:off x="3716" y="335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165009" name="Line 145"/>
            <p:cNvSpPr>
              <a:spLocks noChangeShapeType="1"/>
            </p:cNvSpPr>
            <p:nvPr/>
          </p:nvSpPr>
          <p:spPr bwMode="auto">
            <a:xfrm>
              <a:off x="1117" y="545"/>
              <a:ext cx="2" cy="345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0" name="Line 146"/>
            <p:cNvSpPr>
              <a:spLocks noChangeShapeType="1"/>
            </p:cNvSpPr>
            <p:nvPr/>
          </p:nvSpPr>
          <p:spPr bwMode="auto">
            <a:xfrm>
              <a:off x="2349" y="1722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1" name="Line 147"/>
            <p:cNvSpPr>
              <a:spLocks noChangeShapeType="1"/>
            </p:cNvSpPr>
            <p:nvPr/>
          </p:nvSpPr>
          <p:spPr bwMode="auto">
            <a:xfrm flipH="1">
              <a:off x="2345" y="1361"/>
              <a:ext cx="0" cy="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2" name="Line 148"/>
            <p:cNvSpPr>
              <a:spLocks noChangeShapeType="1"/>
            </p:cNvSpPr>
            <p:nvPr/>
          </p:nvSpPr>
          <p:spPr bwMode="auto">
            <a:xfrm>
              <a:off x="2371" y="996"/>
              <a:ext cx="0" cy="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3" name="Line 149"/>
            <p:cNvSpPr>
              <a:spLocks noChangeShapeType="1"/>
            </p:cNvSpPr>
            <p:nvPr/>
          </p:nvSpPr>
          <p:spPr bwMode="auto">
            <a:xfrm>
              <a:off x="2497" y="3488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4" name="Line 150"/>
            <p:cNvSpPr>
              <a:spLocks noChangeShapeType="1"/>
            </p:cNvSpPr>
            <p:nvPr/>
          </p:nvSpPr>
          <p:spPr bwMode="auto">
            <a:xfrm>
              <a:off x="2252" y="2592"/>
              <a:ext cx="0" cy="6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5" name="Line 151"/>
            <p:cNvSpPr>
              <a:spLocks noChangeShapeType="1"/>
            </p:cNvSpPr>
            <p:nvPr/>
          </p:nvSpPr>
          <p:spPr bwMode="auto">
            <a:xfrm>
              <a:off x="2245" y="3196"/>
              <a:ext cx="0" cy="7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016" name="Line 152"/>
            <p:cNvSpPr>
              <a:spLocks noChangeShapeType="1"/>
            </p:cNvSpPr>
            <p:nvPr/>
          </p:nvSpPr>
          <p:spPr bwMode="auto">
            <a:xfrm>
              <a:off x="2477" y="2096"/>
              <a:ext cx="0" cy="6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97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19413" y="228600"/>
            <a:ext cx="3683701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/>
              <a:t>دستوالعمل‌هاي کامپيوتر پايه</a:t>
            </a:r>
            <a:endParaRPr lang="en-US" altLang="ko-KR" sz="3200" dirty="0" smtClean="0">
              <a:ea typeface="굴림" pitchFamily="34" charset="-127"/>
            </a:endParaRPr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1095375" y="808038"/>
            <a:ext cx="3653244" cy="44448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i="1" u="none">
                <a:ea typeface="굴림" pitchFamily="34" charset="-127"/>
                <a:cs typeface="B Nazanin" panose="00000400000000000000" pitchFamily="2" charset="-78"/>
              </a:rPr>
              <a:t>                    Hex Code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i="1" u="none">
                <a:ea typeface="굴림" pitchFamily="34" charset="-127"/>
                <a:cs typeface="B Nazanin" panose="00000400000000000000" pitchFamily="2" charset="-78"/>
              </a:rPr>
              <a:t>سمبل     </a:t>
            </a:r>
            <a:r>
              <a:rPr kumimoji="1" lang="en-US" altLang="ko-KR" sz="1400" b="1" i="1" u="none">
                <a:ea typeface="굴림" pitchFamily="34" charset="-127"/>
                <a:cs typeface="B Nazanin" panose="00000400000000000000" pitchFamily="2" charset="-78"/>
              </a:rPr>
              <a:t>    I = 0       I = 1                  </a:t>
            </a:r>
            <a:r>
              <a:rPr kumimoji="1" lang="fa-IR" altLang="ko-KR" sz="1400" b="1" i="1" u="none">
                <a:ea typeface="굴림" pitchFamily="34" charset="-127"/>
                <a:cs typeface="B Nazanin" panose="00000400000000000000" pitchFamily="2" charset="-78"/>
              </a:rPr>
              <a:t>توضيح       </a:t>
            </a:r>
            <a:endParaRPr kumimoji="1" lang="en-US" altLang="ko-KR" sz="1400" b="1" i="1" u="none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auto">
          <a:xfrm>
            <a:off x="1046163" y="847725"/>
            <a:ext cx="5413375" cy="56149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65" name="Line 5"/>
          <p:cNvSpPr>
            <a:spLocks noChangeShapeType="1"/>
          </p:cNvSpPr>
          <p:nvPr/>
        </p:nvSpPr>
        <p:spPr bwMode="auto">
          <a:xfrm>
            <a:off x="1906588" y="1019175"/>
            <a:ext cx="1320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66" name="Line 6"/>
          <p:cNvSpPr>
            <a:spLocks noChangeShapeType="1"/>
          </p:cNvSpPr>
          <p:nvPr/>
        </p:nvSpPr>
        <p:spPr bwMode="auto">
          <a:xfrm>
            <a:off x="1046163" y="1230313"/>
            <a:ext cx="540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560388" y="1223963"/>
            <a:ext cx="6128282" cy="54758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AND        0xxx     8xxx       AND memory word to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ADD        1xxx     9xxx       Add memory word to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LDA         2xxx     </a:t>
            </a:r>
            <a:r>
              <a:rPr kumimoji="1" lang="en-US" altLang="ko-KR" sz="1400" b="1" u="none" dirty="0" err="1">
                <a:ea typeface="굴림" pitchFamily="34" charset="-127"/>
                <a:cs typeface="B Nazanin" panose="00000400000000000000" pitchFamily="2" charset="-78"/>
              </a:rPr>
              <a:t>Axxx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     Load AC from memory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STA         3xxx     </a:t>
            </a:r>
            <a:r>
              <a:rPr kumimoji="1" lang="en-US" altLang="ko-KR" sz="1400" b="1" u="none" dirty="0" err="1">
                <a:ea typeface="굴림" pitchFamily="34" charset="-127"/>
                <a:cs typeface="B Nazanin" panose="00000400000000000000" pitchFamily="2" charset="-78"/>
              </a:rPr>
              <a:t>Bxxx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     Store content of AC into memory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BUN        4xxx   </a:t>
            </a:r>
            <a:r>
              <a:rPr kumimoji="1" lang="en-US" altLang="ko-KR" sz="1400" b="1" u="none" dirty="0" smtClean="0">
                <a:ea typeface="굴림" pitchFamily="34" charset="-127"/>
                <a:cs typeface="B Nazanin" panose="00000400000000000000" pitchFamily="2" charset="-78"/>
              </a:rPr>
              <a:t>  </a:t>
            </a:r>
            <a:r>
              <a:rPr kumimoji="1" lang="en-US" altLang="ko-KR" sz="1400" b="1" u="none" dirty="0" err="1">
                <a:ea typeface="굴림" pitchFamily="34" charset="-127"/>
                <a:cs typeface="B Nazanin" panose="00000400000000000000" pitchFamily="2" charset="-78"/>
              </a:rPr>
              <a:t>Cxxx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      Branch unconditionally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BSA        5xxx      </a:t>
            </a:r>
            <a:r>
              <a:rPr kumimoji="1" lang="en-US" altLang="ko-KR" sz="1400" b="1" u="none" dirty="0" err="1">
                <a:ea typeface="굴림" pitchFamily="34" charset="-127"/>
                <a:cs typeface="B Nazanin" panose="00000400000000000000" pitchFamily="2" charset="-78"/>
              </a:rPr>
              <a:t>Dxxx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     Branch and save return address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ISZ          6xxx      </a:t>
            </a:r>
            <a:r>
              <a:rPr kumimoji="1" lang="en-US" altLang="ko-KR" sz="1400" b="1" u="none" dirty="0" err="1">
                <a:ea typeface="굴림" pitchFamily="34" charset="-127"/>
                <a:cs typeface="B Nazanin" panose="00000400000000000000" pitchFamily="2" charset="-78"/>
              </a:rPr>
              <a:t>Exxx</a:t>
            </a: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      Increment and skip if zero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CLA	   7800	          Clear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CLE	   7400	          Clear 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CMA	   7200              Complement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CME	   7100	          Complement 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CIR	   7080	          Circulate right AC and 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CIL	   7040	          Circulate left AC and 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INC	   7020	          Increment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SPA	   7010	          Skip next instr. if AC is positive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SNA	   7008	          Skip next instr. if AC is negative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SZA	   7004	          Skip next instr. if AC is zero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SZE	   7002	          Skip next instr. if E is zero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HLT	   7001	          Halt computer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INP	   F800	          Input character to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OUT	   F400	          Output character from AC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SKI                F200	          Skip on input flag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SKO	   F100	          Skip on output flag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ION	   F080	          Interrupt on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400" b="1" u="none" dirty="0">
                <a:ea typeface="굴림" pitchFamily="34" charset="-127"/>
                <a:cs typeface="B Nazanin" panose="00000400000000000000" pitchFamily="2" charset="-78"/>
              </a:rPr>
              <a:t>IOF	   F040	          Interrupt off</a:t>
            </a:r>
          </a:p>
          <a:p>
            <a:pPr algn="l" defTabSz="762000" eaLnBrk="0" latinLnBrk="1" hangingPunct="0">
              <a:lnSpc>
                <a:spcPct val="80000"/>
              </a:lnSpc>
            </a:pPr>
            <a:endParaRPr kumimoji="1" lang="en-US" altLang="ko-KR" sz="1400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8968" name="Line 8"/>
          <p:cNvSpPr>
            <a:spLocks noChangeShapeType="1"/>
          </p:cNvSpPr>
          <p:nvPr/>
        </p:nvSpPr>
        <p:spPr bwMode="auto">
          <a:xfrm>
            <a:off x="1885950" y="847725"/>
            <a:ext cx="0" cy="5619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69" name="Line 9"/>
          <p:cNvSpPr>
            <a:spLocks noChangeShapeType="1"/>
          </p:cNvSpPr>
          <p:nvPr/>
        </p:nvSpPr>
        <p:spPr bwMode="auto">
          <a:xfrm>
            <a:off x="3219450" y="857250"/>
            <a:ext cx="0" cy="5619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70" name="Line 10"/>
          <p:cNvSpPr>
            <a:spLocks noChangeShapeType="1"/>
          </p:cNvSpPr>
          <p:nvPr/>
        </p:nvSpPr>
        <p:spPr bwMode="auto">
          <a:xfrm>
            <a:off x="1055688" y="2668588"/>
            <a:ext cx="540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8971" name="Line 11"/>
          <p:cNvSpPr>
            <a:spLocks noChangeShapeType="1"/>
          </p:cNvSpPr>
          <p:nvPr/>
        </p:nvSpPr>
        <p:spPr bwMode="auto">
          <a:xfrm>
            <a:off x="1065213" y="5173663"/>
            <a:ext cx="5403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22263"/>
            <a:ext cx="8153400" cy="495713"/>
          </a:xfrm>
          <a:noFill/>
        </p:spPr>
        <p:txBody>
          <a:bodyPr wrap="square" lIns="63500" tIns="25400" rIns="63500" bIns="25400" anchor="t">
            <a:spAutoFit/>
          </a:bodyPr>
          <a:lstStyle/>
          <a:p>
            <a:pPr algn="r"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  <a:cs typeface="B Titr" pitchFamily="2" charset="-78"/>
              </a:rPr>
              <a:t>سازمان و طراحي کامپيوتر پايه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2306638" y="1047750"/>
            <a:ext cx="5208587" cy="52742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کدهاي دستورالعمل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ثبات هاي کامپيوتر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دستورات کامپيوتر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زمان بندي و کنترل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چرخه دستورالعمل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دستورات مراجعه به حافظه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وقفه و ورودي-خروجي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تشريح کامل کامپيوتر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طراحي کامپيوتر پايه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>
              <a:lnSpc>
                <a:spcPct val="85000"/>
              </a:lnSpc>
            </a:pPr>
            <a:r>
              <a:rPr kumimoji="1" lang="en-US" altLang="ko-KR" sz="2000" b="1" u="none" dirty="0">
                <a:ea typeface="굴림" pitchFamily="34" charset="-127"/>
                <a:cs typeface="B Nazanin" panose="00000400000000000000" pitchFamily="2" charset="-78"/>
              </a:rPr>
              <a:t>•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طراحي واحد انباره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latinLnBrk="1" hangingPunct="0">
              <a:lnSpc>
                <a:spcPct val="80000"/>
              </a:lnSpc>
            </a:pP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829589" y="152400"/>
            <a:ext cx="4406656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كامل بودن مجموعة دستورالعمل‌ها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6116638" y="1966913"/>
            <a:ext cx="1787349" cy="3129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defTabSz="762000" rtl="1" eaLnBrk="0" hangingPunct="0">
              <a:lnSpc>
                <a:spcPct val="85000"/>
              </a:lnSpc>
              <a:buFontTx/>
              <a:buChar char="•"/>
            </a:pPr>
            <a:r>
              <a:rPr kumimoji="1" lang="fa-IR" altLang="ko-KR" sz="2000" b="1" u="none">
                <a:solidFill>
                  <a:srgbClr val="FF0000"/>
                </a:solidFill>
                <a:ea typeface="굴림" pitchFamily="34" charset="-127"/>
                <a:cs typeface="B Nazanin" panose="00000400000000000000" pitchFamily="2" charset="-78"/>
              </a:rPr>
              <a:t>نوع دستورالعملها</a:t>
            </a:r>
            <a:endParaRPr kumimoji="1" lang="en-US" altLang="ko-KR" sz="2000" b="1" u="none">
              <a:solidFill>
                <a:srgbClr val="FF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1266825" y="2012950"/>
            <a:ext cx="34925" cy="158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304800" y="914400"/>
            <a:ext cx="8253413" cy="612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هر كامپيوتر بايد مجموعه‌اي از دستورالعملها را داشته باشد كه كاربر بتواند براي محاسبه هر تابعي كه </a:t>
            </a:r>
            <a:r>
              <a:rPr kumimoji="1" lang="fa-IR" altLang="ko-KR" sz="2000" b="1" u="none" dirty="0" smtClean="0">
                <a:ea typeface="굴림" pitchFamily="34" charset="-127"/>
                <a:cs typeface="B Nazanin" panose="00000400000000000000" pitchFamily="2" charset="-78"/>
              </a:rPr>
              <a:t>محاسبه‌پذير </a:t>
            </a:r>
            <a:r>
              <a:rPr kumimoji="1" lang="fa-IR" altLang="ko-KR" sz="2000" b="1" u="none" dirty="0">
                <a:ea typeface="굴림" pitchFamily="34" charset="-127"/>
                <a:cs typeface="B Nazanin" panose="00000400000000000000" pitchFamily="2" charset="-78"/>
              </a:rPr>
              <a:t>بودن آن محرز است، برنامه‌اي به زبان ماشين بنويسد.</a:t>
            </a:r>
            <a:endParaRPr kumimoji="1" lang="en-US" altLang="ko-KR" sz="2000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1512765" y="2390775"/>
            <a:ext cx="5908798" cy="3978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571500" lvl="1" algn="r" defTabSz="762000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دستورالعملهاي عملياتي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  <a:buFontTx/>
              <a:buChar char="•"/>
            </a:pP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 حسابي، منطقي و جابجايي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		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     -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     ADD, CMA, INC, CIR, CIL, AND, CLA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  <a:buFontTx/>
              <a:buChar char="•"/>
            </a:pP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تبادل اطلاعات 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    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-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تبادل اطلاعا ت با حافظه وثباتهاي كامپيوتر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cs typeface="B Nazanin" panose="00000400000000000000" pitchFamily="2" charset="-78"/>
              </a:rPr>
              <a:t>    -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LDA, STA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  <a:buFontTx/>
              <a:buChar char="•"/>
            </a:pPr>
            <a:r>
              <a:rPr kumimoji="1" lang="fa-IR" altLang="ko-KR" b="1" u="none" dirty="0">
                <a:cs typeface="B Nazanin" panose="00000400000000000000" pitchFamily="2" charset="-78"/>
              </a:rPr>
              <a:t>دستورالعملهاي كنترلي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cs typeface="B Nazanin" panose="00000400000000000000" pitchFamily="2" charset="-78"/>
              </a:rPr>
              <a:t>  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- 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دستورالعملهاي كنترل برنامه و وارسي شرايط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		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cs typeface="B Nazanin" panose="00000400000000000000" pitchFamily="2" charset="-78"/>
              </a:rPr>
              <a:t>     -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    BUN, BSA, ISZ</a:t>
            </a: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  <a:buFontTx/>
              <a:buChar char="•"/>
            </a:pPr>
            <a:r>
              <a:rPr kumimoji="1" lang="fa-IR" altLang="ko-KR" b="1" u="none" dirty="0">
                <a:cs typeface="B Nazanin" panose="00000400000000000000" pitchFamily="2" charset="-78"/>
              </a:rPr>
              <a:t>دستورالعملهاي ورودي خروجي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cs typeface="B Nazanin" panose="00000400000000000000" pitchFamily="2" charset="-78"/>
              </a:rPr>
              <a:t>       -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ورودي خروجي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</a:pPr>
            <a:r>
              <a:rPr kumimoji="1" lang="fa-IR" altLang="ko-KR" b="1" u="none" dirty="0">
                <a:cs typeface="B Nazanin" panose="00000400000000000000" pitchFamily="2" charset="-78"/>
              </a:rPr>
              <a:t>       -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INP, </a:t>
            </a:r>
            <a:r>
              <a:rPr kumimoji="1" lang="en-US" altLang="ko-KR" b="1" u="none" dirty="0" smtClean="0">
                <a:ea typeface="굴림" pitchFamily="34" charset="-127"/>
                <a:cs typeface="B Nazanin" panose="00000400000000000000" pitchFamily="2" charset="-78"/>
              </a:rPr>
              <a:t>OUT</a:t>
            </a:r>
            <a:endParaRPr kumimoji="1" lang="fa-IR" altLang="ko-KR" b="1" u="none" dirty="0" smtClean="0">
              <a:ea typeface="굴림" pitchFamily="34" charset="-127"/>
              <a:cs typeface="B Nazanin" panose="00000400000000000000" pitchFamily="2" charset="-78"/>
            </a:endParaRPr>
          </a:p>
          <a:p>
            <a:pPr marL="571500" lvl="1" algn="r" defTabSz="762000" rtl="1" eaLnBrk="0" hangingPunct="0">
              <a:lnSpc>
                <a:spcPct val="66000"/>
              </a:lnSpc>
              <a:spcBef>
                <a:spcPct val="40000"/>
              </a:spcBef>
              <a:buFont typeface="Arial" pitchFamily="34" charset="0"/>
              <a:buChar char="•"/>
            </a:pPr>
            <a:r>
              <a:rPr kumimoji="1" lang="fa-IR" altLang="ko-KR" b="1" dirty="0" smtClean="0">
                <a:cs typeface="B Nazanin" panose="00000400000000000000" pitchFamily="2" charset="-78"/>
              </a:rPr>
              <a:t>دستوري براي توقف کامپيوتر.</a:t>
            </a:r>
            <a:endParaRPr kumimoji="1" lang="en-US" altLang="ko-KR" b="1" dirty="0">
              <a:cs typeface="B Nazanin" panose="00000400000000000000" pitchFamily="2" charset="-78"/>
            </a:endParaRPr>
          </a:p>
          <a:p>
            <a:pPr algn="r" defTabSz="762000" rtl="1" hangingPunct="0">
              <a:lnSpc>
                <a:spcPct val="66000"/>
              </a:lnSpc>
            </a:pP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fa-IR" dirty="0" smtClean="0"/>
              <a:t>نحوه‌ي اجراي دستورات در </a:t>
            </a:r>
            <a:r>
              <a:rPr lang="fa-IR" smtClean="0"/>
              <a:t>سيستم‌هاي ديجيتال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سيستم‌هاي ديجيتال بصورت قدم به قدم عمل مي‌کنند. در هر قدم يک </a:t>
            </a:r>
            <a:r>
              <a:rPr lang="en-US" dirty="0">
                <a:latin typeface="Times New Roman"/>
              </a:rPr>
              <a:t>OP </a:t>
            </a:r>
            <a:r>
              <a:rPr lang="fa-IR" dirty="0" smtClean="0">
                <a:latin typeface="Times New Roman"/>
                <a:cs typeface="B Nazanin" pitchFamily="2" charset="-78"/>
              </a:rPr>
              <a:t>µ اجرا مي‌شود. در موقع شروع، </a:t>
            </a:r>
            <a:r>
              <a:rPr lang="fa-IR" dirty="0" smtClean="0">
                <a:solidFill>
                  <a:srgbClr val="7030A0"/>
                </a:solidFill>
                <a:latin typeface="Times New Roman"/>
                <a:cs typeface="B Nazanin" pitchFamily="2" charset="-78"/>
              </a:rPr>
              <a:t>فرماني</a:t>
            </a:r>
            <a:r>
              <a:rPr lang="fa-IR" dirty="0" smtClean="0">
                <a:latin typeface="Times New Roman"/>
                <a:cs typeface="B Nazanin" pitchFamily="2" charset="-78"/>
              </a:rPr>
              <a:t> که </a:t>
            </a:r>
            <a:r>
              <a:rPr lang="fa-IR" dirty="0" smtClean="0">
                <a:solidFill>
                  <a:srgbClr val="7030A0"/>
                </a:solidFill>
                <a:latin typeface="Times New Roman"/>
                <a:cs typeface="B Nazanin" pitchFamily="2" charset="-78"/>
              </a:rPr>
              <a:t>آدرس</a:t>
            </a:r>
            <a:r>
              <a:rPr lang="fa-IR" dirty="0" smtClean="0">
                <a:latin typeface="Times New Roman"/>
                <a:cs typeface="B Nazanin" pitchFamily="2" charset="-78"/>
              </a:rPr>
              <a:t> آن در </a:t>
            </a:r>
            <a:r>
              <a:rPr lang="en-US" dirty="0" smtClean="0">
                <a:solidFill>
                  <a:srgbClr val="7030A0"/>
                </a:solidFill>
                <a:latin typeface="Times New Roman"/>
                <a:cs typeface="B Nazanin" pitchFamily="2" charset="-78"/>
              </a:rPr>
              <a:t>PC</a:t>
            </a:r>
            <a:r>
              <a:rPr lang="fa-IR" dirty="0" smtClean="0">
                <a:latin typeface="Times New Roman"/>
                <a:cs typeface="B Nazanin" pitchFamily="2" charset="-78"/>
              </a:rPr>
              <a:t> است از حافظه خوانده ‌شده و در </a:t>
            </a:r>
            <a:r>
              <a:rPr lang="en-US" dirty="0" smtClean="0">
                <a:solidFill>
                  <a:srgbClr val="7030A0"/>
                </a:solidFill>
                <a:latin typeface="Times New Roman"/>
                <a:cs typeface="B Nazanin" pitchFamily="2" charset="-78"/>
              </a:rPr>
              <a:t>IR</a:t>
            </a:r>
            <a:r>
              <a:rPr lang="fa-IR" dirty="0" smtClean="0">
                <a:latin typeface="Times New Roman"/>
                <a:cs typeface="B Nazanin" pitchFamily="2" charset="-78"/>
              </a:rPr>
              <a:t> قرار مي‌گيرد. قسمت ”</a:t>
            </a:r>
            <a:r>
              <a:rPr lang="fa-IR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عمل</a:t>
            </a:r>
            <a:r>
              <a:rPr lang="fa-IR" dirty="0" smtClean="0">
                <a:latin typeface="Times New Roman"/>
                <a:cs typeface="B Nazanin" pitchFamily="2" charset="-78"/>
              </a:rPr>
              <a:t>“</a:t>
            </a:r>
            <a:r>
              <a:rPr lang="en-US" dirty="0" smtClean="0">
                <a:latin typeface="Times New Roman"/>
                <a:cs typeface="B Nazanin" pitchFamily="2" charset="-78"/>
              </a:rPr>
              <a:t> </a:t>
            </a:r>
            <a:r>
              <a:rPr lang="fa-IR" dirty="0" smtClean="0">
                <a:latin typeface="Times New Roman"/>
                <a:cs typeface="B Nazanin" pitchFamily="2" charset="-78"/>
              </a:rPr>
              <a:t> آن در </a:t>
            </a:r>
            <a:r>
              <a:rPr lang="en-US" dirty="0" smtClean="0">
                <a:latin typeface="Times New Roman"/>
                <a:cs typeface="B Nazanin" pitchFamily="2" charset="-78"/>
              </a:rPr>
              <a:t>OPR</a:t>
            </a:r>
            <a:r>
              <a:rPr lang="fa-IR" dirty="0" smtClean="0">
                <a:latin typeface="Times New Roman"/>
                <a:cs typeface="B Nazanin" pitchFamily="2" charset="-78"/>
              </a:rPr>
              <a:t> قرار مي‌گيرد که بوسيله بخش کنترل </a:t>
            </a:r>
            <a:r>
              <a:rPr lang="en-US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Decode</a:t>
            </a:r>
            <a:r>
              <a:rPr lang="fa-IR" dirty="0" smtClean="0">
                <a:latin typeface="Times New Roman"/>
                <a:cs typeface="B Nazanin" pitchFamily="2" charset="-78"/>
              </a:rPr>
              <a:t> مي‌گردد.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زماني که فرماني از حافظه خوانده مي‌شود کامپيوتر در </a:t>
            </a:r>
            <a:r>
              <a:rPr lang="fa-IR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سيکل دستيابي </a:t>
            </a:r>
            <a:r>
              <a:rPr lang="fa-IR" dirty="0" smtClean="0">
                <a:latin typeface="Times New Roman"/>
                <a:cs typeface="B Nazanin" pitchFamily="2" charset="-78"/>
              </a:rPr>
              <a:t>(</a:t>
            </a:r>
            <a:r>
              <a:rPr lang="en-US" dirty="0" smtClean="0">
                <a:latin typeface="Times New Roman"/>
                <a:cs typeface="B Nazanin" pitchFamily="2" charset="-78"/>
              </a:rPr>
              <a:t>Fetch</a:t>
            </a:r>
            <a:r>
              <a:rPr lang="fa-IR" dirty="0" smtClean="0">
                <a:latin typeface="Times New Roman"/>
                <a:cs typeface="B Nazanin" pitchFamily="2" charset="-78"/>
              </a:rPr>
              <a:t> ) است.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اگر خانه خوانده شده محتوي آدرس آپرند باشد، کامپيوتر در </a:t>
            </a:r>
            <a:r>
              <a:rPr lang="fa-IR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سيکل غيرمستقيم </a:t>
            </a:r>
            <a:r>
              <a:rPr lang="fa-IR" dirty="0" smtClean="0">
                <a:latin typeface="Times New Roman"/>
                <a:cs typeface="B Nazanin" pitchFamily="2" charset="-78"/>
              </a:rPr>
              <a:t>(</a:t>
            </a:r>
            <a:r>
              <a:rPr lang="en-US" dirty="0" smtClean="0">
                <a:latin typeface="Times New Roman"/>
                <a:cs typeface="B Nazanin" pitchFamily="2" charset="-78"/>
              </a:rPr>
              <a:t>indirect</a:t>
            </a:r>
            <a:r>
              <a:rPr lang="fa-IR" dirty="0" smtClean="0">
                <a:latin typeface="Times New Roman"/>
                <a:cs typeface="B Nazanin" pitchFamily="2" charset="-78"/>
              </a:rPr>
              <a:t>) قرار دارد.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وقتي که خانه خوانده شده از حافظه، محتوي آپرند است مي‌گوييم که کامپيوتر در </a:t>
            </a:r>
            <a:r>
              <a:rPr lang="fa-IR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سيکل عمل </a:t>
            </a:r>
            <a:r>
              <a:rPr lang="fa-IR" dirty="0" smtClean="0">
                <a:latin typeface="Times New Roman"/>
                <a:cs typeface="B Nazanin" pitchFamily="2" charset="-78"/>
              </a:rPr>
              <a:t>(</a:t>
            </a:r>
            <a:r>
              <a:rPr lang="en-US" dirty="0" smtClean="0">
                <a:latin typeface="Times New Roman"/>
                <a:cs typeface="B Nazanin" pitchFamily="2" charset="-78"/>
              </a:rPr>
              <a:t>execute</a:t>
            </a:r>
            <a:r>
              <a:rPr lang="fa-IR" dirty="0" smtClean="0">
                <a:latin typeface="Times New Roman"/>
                <a:cs typeface="B Nazanin" pitchFamily="2" charset="-78"/>
              </a:rPr>
              <a:t>) است.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بخش </a:t>
            </a:r>
            <a:r>
              <a:rPr lang="fa-IR" dirty="0" smtClean="0">
                <a:solidFill>
                  <a:srgbClr val="C00000"/>
                </a:solidFill>
                <a:latin typeface="Times New Roman"/>
                <a:cs typeface="B Nazanin" pitchFamily="2" charset="-78"/>
              </a:rPr>
              <a:t>کنترل</a:t>
            </a:r>
            <a:r>
              <a:rPr lang="fa-IR" dirty="0" smtClean="0">
                <a:latin typeface="Times New Roman"/>
                <a:cs typeface="B Nazanin" pitchFamily="2" charset="-78"/>
              </a:rPr>
              <a:t> مواظب است که در هر زمان کامپيوتر در چه سيکلي است.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099209" y="428625"/>
            <a:ext cx="1606209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واحد كنترل</a:t>
            </a:r>
            <a:endParaRPr lang="en-US" altLang="ko-KR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2475" y="1123950"/>
            <a:ext cx="7762875" cy="4759325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000" dirty="0" smtClean="0"/>
              <a:t>واحد كنترل همة پروسسورها دستورالعملهاي ماشين را به سيگنالهاي كنترلي تبديل مي‌كند. اين سيگنالهاي كنترلي براي كنترل ريزعملها بكار مي‌روند. </a:t>
            </a:r>
          </a:p>
          <a:p>
            <a:pPr algn="r" rtl="1" eaLnBrk="1" hangingPunct="1"/>
            <a:endParaRPr lang="fa-IR" altLang="ko-KR" sz="2400" dirty="0" smtClean="0"/>
          </a:p>
          <a:p>
            <a:pPr algn="r" rtl="1" eaLnBrk="1" hangingPunct="1"/>
            <a:r>
              <a:rPr lang="fa-IR" altLang="ko-KR" sz="2400" dirty="0" smtClean="0"/>
              <a:t>واحد كنترل به دو طريق قابل ساخت مي‌باشد</a:t>
            </a:r>
            <a:r>
              <a:rPr lang="fa-IR" altLang="ko-KR" sz="2000" dirty="0" smtClean="0"/>
              <a:t>:</a:t>
            </a:r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000" i="1" dirty="0" smtClean="0">
                <a:solidFill>
                  <a:schemeClr val="tx2"/>
                </a:solidFill>
              </a:rPr>
              <a:t>كنترل سخت‌افزاري</a:t>
            </a:r>
            <a:endParaRPr lang="en-US" altLang="ko-KR" sz="2000" dirty="0" smtClean="0"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400" dirty="0" smtClean="0"/>
              <a:t>واحد كنترل از مدارهاي تركيبي و ترتيبي ساخته شده است كه كار آنها توليد سيگنالهاي كنترلي است.</a:t>
            </a:r>
          </a:p>
          <a:p>
            <a:pPr algn="r" rtl="1" eaLnBrk="1" hangingPunct="1"/>
            <a:r>
              <a:rPr lang="fa-IR" altLang="ko-KR" sz="2000" i="1" dirty="0" smtClean="0">
                <a:solidFill>
                  <a:schemeClr val="tx2"/>
                </a:solidFill>
              </a:rPr>
              <a:t>كنترل ريزبرنامه‌نويسي شده</a:t>
            </a:r>
            <a:endParaRPr lang="en-US" altLang="ko-KR" sz="2000" i="1" dirty="0" smtClean="0">
              <a:solidFill>
                <a:schemeClr val="tx2"/>
              </a:solidFill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400" dirty="0" smtClean="0"/>
              <a:t>يك حافظة كنترلي درپروسسور وجود دارد كه شامل ريزعمل‌هايي است كه سيگنالهاي كنترلي لازم را توليد مي‌كند.</a:t>
            </a:r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/>
            <a:endParaRPr lang="fa-IR" altLang="ko-KR" sz="2000" dirty="0" smtClean="0"/>
          </a:p>
          <a:p>
            <a:pPr algn="r" rtl="1" eaLnBrk="1" hangingPunct="1"/>
            <a:r>
              <a:rPr lang="fa-IR" altLang="ko-KR" sz="2000" dirty="0" smtClean="0"/>
              <a:t>در اين بخش يك واحد كنترلي سخت‌افزاري را براي كامپيوتر پايه ارائه و استفاده مي‌كنيم.</a:t>
            </a:r>
            <a:endParaRPr lang="en-US" altLang="ko-KR" sz="20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1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37638" y="434975"/>
            <a:ext cx="2481450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smtClean="0"/>
              <a:t>زمان‌بندي و كنترل</a:t>
            </a:r>
            <a:endParaRPr lang="en-US" altLang="ko-KR" sz="3200" smtClean="0">
              <a:ea typeface="굴림" pitchFamily="34" charset="-127"/>
            </a:endParaRP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5708650" y="1209675"/>
            <a:ext cx="2600071" cy="3129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85000"/>
              </a:lnSpc>
            </a:pPr>
            <a:r>
              <a:rPr kumimoji="1" lang="fa-IR" altLang="ko-KR" sz="2000" b="1" u="none">
                <a:solidFill>
                  <a:srgbClr val="FF0000"/>
                </a:solidFill>
                <a:ea typeface="굴림" pitchFamily="34" charset="-127"/>
                <a:cs typeface="B Nazanin" panose="00000400000000000000" pitchFamily="2" charset="-78"/>
              </a:rPr>
              <a:t>واحد كنترل در كامپيوتر پايه</a:t>
            </a:r>
            <a:endParaRPr kumimoji="1" lang="en-US" altLang="ko-KR" sz="2000" b="1" u="none">
              <a:solidFill>
                <a:srgbClr val="FF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1984375" y="1973263"/>
            <a:ext cx="2970213" cy="176212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2524125" y="1752600"/>
            <a:ext cx="212878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Instruction register (IR)</a:t>
            </a:r>
          </a:p>
        </p:txBody>
      </p:sp>
      <p:sp>
        <p:nvSpPr>
          <p:cNvPr id="172038" name="Line 6"/>
          <p:cNvSpPr>
            <a:spLocks noChangeShapeType="1"/>
          </p:cNvSpPr>
          <p:nvPr/>
        </p:nvSpPr>
        <p:spPr bwMode="auto">
          <a:xfrm>
            <a:off x="2330450" y="1973263"/>
            <a:ext cx="0" cy="185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1973263" y="1941513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72040" name="Rectangle 8"/>
          <p:cNvSpPr>
            <a:spLocks noChangeArrowheads="1"/>
          </p:cNvSpPr>
          <p:nvPr/>
        </p:nvSpPr>
        <p:spPr bwMode="auto">
          <a:xfrm>
            <a:off x="2446338" y="1936750"/>
            <a:ext cx="107080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14    13    12</a:t>
            </a:r>
          </a:p>
        </p:txBody>
      </p:sp>
      <p:sp>
        <p:nvSpPr>
          <p:cNvPr id="172041" name="Line 9"/>
          <p:cNvSpPr>
            <a:spLocks noChangeShapeType="1"/>
          </p:cNvSpPr>
          <p:nvPr/>
        </p:nvSpPr>
        <p:spPr bwMode="auto">
          <a:xfrm>
            <a:off x="3475038" y="1973263"/>
            <a:ext cx="0" cy="185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42" name="Rectangle 10"/>
          <p:cNvSpPr>
            <a:spLocks noChangeArrowheads="1"/>
          </p:cNvSpPr>
          <p:nvPr/>
        </p:nvSpPr>
        <p:spPr bwMode="auto">
          <a:xfrm>
            <a:off x="3886200" y="1941513"/>
            <a:ext cx="58830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11 - 0</a:t>
            </a:r>
          </a:p>
        </p:txBody>
      </p:sp>
      <p:sp>
        <p:nvSpPr>
          <p:cNvPr id="172043" name="Rectangle 11"/>
          <p:cNvSpPr>
            <a:spLocks noChangeArrowheads="1"/>
          </p:cNvSpPr>
          <p:nvPr/>
        </p:nvSpPr>
        <p:spPr bwMode="auto">
          <a:xfrm>
            <a:off x="2413000" y="2711450"/>
            <a:ext cx="1258888" cy="5429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44" name="Rectangle 12"/>
          <p:cNvSpPr>
            <a:spLocks noChangeArrowheads="1"/>
          </p:cNvSpPr>
          <p:nvPr/>
        </p:nvSpPr>
        <p:spPr bwMode="auto">
          <a:xfrm>
            <a:off x="2752725" y="2757488"/>
            <a:ext cx="543420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3 x 8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45" name="Rectangle 13"/>
          <p:cNvSpPr>
            <a:spLocks noChangeArrowheads="1"/>
          </p:cNvSpPr>
          <p:nvPr/>
        </p:nvSpPr>
        <p:spPr bwMode="auto">
          <a:xfrm>
            <a:off x="2613025" y="2895600"/>
            <a:ext cx="625172" cy="3113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6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ديكدر</a:t>
            </a: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46" name="Rectangle 14"/>
          <p:cNvSpPr>
            <a:spLocks noChangeArrowheads="1"/>
          </p:cNvSpPr>
          <p:nvPr/>
        </p:nvSpPr>
        <p:spPr bwMode="auto">
          <a:xfrm>
            <a:off x="2386013" y="3055938"/>
            <a:ext cx="1336905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 7  6 5 4 3  2 1 0</a:t>
            </a:r>
          </a:p>
        </p:txBody>
      </p:sp>
      <p:sp>
        <p:nvSpPr>
          <p:cNvPr id="172047" name="Line 15"/>
          <p:cNvSpPr>
            <a:spLocks noChangeShapeType="1"/>
          </p:cNvSpPr>
          <p:nvPr/>
        </p:nvSpPr>
        <p:spPr bwMode="auto">
          <a:xfrm>
            <a:off x="2544763" y="3265488"/>
            <a:ext cx="0" cy="5048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48" name="Arc 16"/>
          <p:cNvSpPr>
            <a:spLocks/>
          </p:cNvSpPr>
          <p:nvPr/>
        </p:nvSpPr>
        <p:spPr bwMode="auto">
          <a:xfrm>
            <a:off x="2649538" y="3394075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49" name="Line 17"/>
          <p:cNvSpPr>
            <a:spLocks noChangeShapeType="1"/>
          </p:cNvSpPr>
          <p:nvPr/>
        </p:nvSpPr>
        <p:spPr bwMode="auto">
          <a:xfrm>
            <a:off x="2695575" y="3265488"/>
            <a:ext cx="0" cy="1381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0" name="Arc 18"/>
          <p:cNvSpPr>
            <a:spLocks/>
          </p:cNvSpPr>
          <p:nvPr/>
        </p:nvSpPr>
        <p:spPr bwMode="auto">
          <a:xfrm>
            <a:off x="2787650" y="3394075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1" name="Line 19"/>
          <p:cNvSpPr>
            <a:spLocks noChangeShapeType="1"/>
          </p:cNvSpPr>
          <p:nvPr/>
        </p:nvSpPr>
        <p:spPr bwMode="auto">
          <a:xfrm flipH="1">
            <a:off x="2833688" y="3265488"/>
            <a:ext cx="0" cy="1428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2" name="Arc 20"/>
          <p:cNvSpPr>
            <a:spLocks/>
          </p:cNvSpPr>
          <p:nvPr/>
        </p:nvSpPr>
        <p:spPr bwMode="auto">
          <a:xfrm>
            <a:off x="2924175" y="3394075"/>
            <a:ext cx="96838" cy="95250"/>
          </a:xfrm>
          <a:custGeom>
            <a:avLst/>
            <a:gdLst>
              <a:gd name="T0" fmla="*/ 0 w 17255"/>
              <a:gd name="T1" fmla="*/ 8158 h 21600"/>
              <a:gd name="T2" fmla="*/ 96838 w 17255"/>
              <a:gd name="T3" fmla="*/ 7699 h 21600"/>
              <a:gd name="T4" fmla="*/ 49084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3" name="Line 21"/>
          <p:cNvSpPr>
            <a:spLocks noChangeShapeType="1"/>
          </p:cNvSpPr>
          <p:nvPr/>
        </p:nvSpPr>
        <p:spPr bwMode="auto">
          <a:xfrm>
            <a:off x="2971800" y="3265488"/>
            <a:ext cx="0" cy="149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4" name="Arc 22"/>
          <p:cNvSpPr>
            <a:spLocks/>
          </p:cNvSpPr>
          <p:nvPr/>
        </p:nvSpPr>
        <p:spPr bwMode="auto">
          <a:xfrm>
            <a:off x="3076575" y="3394075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5" name="Line 23"/>
          <p:cNvSpPr>
            <a:spLocks noChangeShapeType="1"/>
          </p:cNvSpPr>
          <p:nvPr/>
        </p:nvSpPr>
        <p:spPr bwMode="auto">
          <a:xfrm>
            <a:off x="3124200" y="3265488"/>
            <a:ext cx="0" cy="149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6" name="Arc 24"/>
          <p:cNvSpPr>
            <a:spLocks/>
          </p:cNvSpPr>
          <p:nvPr/>
        </p:nvSpPr>
        <p:spPr bwMode="auto">
          <a:xfrm>
            <a:off x="3214688" y="3394075"/>
            <a:ext cx="96837" cy="95250"/>
          </a:xfrm>
          <a:custGeom>
            <a:avLst/>
            <a:gdLst>
              <a:gd name="T0" fmla="*/ 0 w 17255"/>
              <a:gd name="T1" fmla="*/ 8158 h 21600"/>
              <a:gd name="T2" fmla="*/ 96837 w 17255"/>
              <a:gd name="T3" fmla="*/ 7699 h 21600"/>
              <a:gd name="T4" fmla="*/ 49084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7" name="Line 25"/>
          <p:cNvSpPr>
            <a:spLocks noChangeShapeType="1"/>
          </p:cNvSpPr>
          <p:nvPr/>
        </p:nvSpPr>
        <p:spPr bwMode="auto">
          <a:xfrm>
            <a:off x="3255963" y="3260725"/>
            <a:ext cx="0" cy="1539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8" name="Arc 26"/>
          <p:cNvSpPr>
            <a:spLocks/>
          </p:cNvSpPr>
          <p:nvPr/>
        </p:nvSpPr>
        <p:spPr bwMode="auto">
          <a:xfrm>
            <a:off x="3352800" y="3394075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59" name="Line 27"/>
          <p:cNvSpPr>
            <a:spLocks noChangeShapeType="1"/>
          </p:cNvSpPr>
          <p:nvPr/>
        </p:nvSpPr>
        <p:spPr bwMode="auto">
          <a:xfrm>
            <a:off x="3400425" y="3265488"/>
            <a:ext cx="0" cy="149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0" name="Line 28"/>
          <p:cNvSpPr>
            <a:spLocks noChangeShapeType="1"/>
          </p:cNvSpPr>
          <p:nvPr/>
        </p:nvSpPr>
        <p:spPr bwMode="auto">
          <a:xfrm flipH="1">
            <a:off x="3544888" y="3254375"/>
            <a:ext cx="0" cy="2444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1" name="Arc 29"/>
          <p:cNvSpPr>
            <a:spLocks/>
          </p:cNvSpPr>
          <p:nvPr/>
        </p:nvSpPr>
        <p:spPr bwMode="auto">
          <a:xfrm>
            <a:off x="2573338" y="2601913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2" name="Line 30"/>
          <p:cNvSpPr>
            <a:spLocks noChangeShapeType="1"/>
          </p:cNvSpPr>
          <p:nvPr/>
        </p:nvSpPr>
        <p:spPr bwMode="auto">
          <a:xfrm>
            <a:off x="2620963" y="2154238"/>
            <a:ext cx="0" cy="457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3" name="Arc 31"/>
          <p:cNvSpPr>
            <a:spLocks/>
          </p:cNvSpPr>
          <p:nvPr/>
        </p:nvSpPr>
        <p:spPr bwMode="auto">
          <a:xfrm>
            <a:off x="2924175" y="2601913"/>
            <a:ext cx="96838" cy="95250"/>
          </a:xfrm>
          <a:custGeom>
            <a:avLst/>
            <a:gdLst>
              <a:gd name="T0" fmla="*/ 0 w 17255"/>
              <a:gd name="T1" fmla="*/ 8158 h 21600"/>
              <a:gd name="T2" fmla="*/ 96838 w 17255"/>
              <a:gd name="T3" fmla="*/ 7699 h 21600"/>
              <a:gd name="T4" fmla="*/ 49084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4" name="Line 32"/>
          <p:cNvSpPr>
            <a:spLocks noChangeShapeType="1"/>
          </p:cNvSpPr>
          <p:nvPr/>
        </p:nvSpPr>
        <p:spPr bwMode="auto">
          <a:xfrm>
            <a:off x="2971800" y="2139950"/>
            <a:ext cx="0" cy="4714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5" name="Arc 33"/>
          <p:cNvSpPr>
            <a:spLocks/>
          </p:cNvSpPr>
          <p:nvPr/>
        </p:nvSpPr>
        <p:spPr bwMode="auto">
          <a:xfrm>
            <a:off x="3290888" y="2601913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6" name="Line 34"/>
          <p:cNvSpPr>
            <a:spLocks noChangeShapeType="1"/>
          </p:cNvSpPr>
          <p:nvPr/>
        </p:nvSpPr>
        <p:spPr bwMode="auto">
          <a:xfrm>
            <a:off x="3336925" y="2154238"/>
            <a:ext cx="0" cy="4476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7" name="Rectangle 35"/>
          <p:cNvSpPr>
            <a:spLocks noChangeArrowheads="1"/>
          </p:cNvSpPr>
          <p:nvPr/>
        </p:nvSpPr>
        <p:spPr bwMode="auto">
          <a:xfrm>
            <a:off x="4903788" y="2828925"/>
            <a:ext cx="1258887" cy="18811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8" name="Rectangle 36"/>
          <p:cNvSpPr>
            <a:spLocks noChangeArrowheads="1"/>
          </p:cNvSpPr>
          <p:nvPr/>
        </p:nvSpPr>
        <p:spPr bwMode="auto">
          <a:xfrm>
            <a:off x="2041525" y="3443288"/>
            <a:ext cx="177800" cy="195262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69" name="Rectangle 37"/>
          <p:cNvSpPr>
            <a:spLocks noChangeArrowheads="1"/>
          </p:cNvSpPr>
          <p:nvPr/>
        </p:nvSpPr>
        <p:spPr bwMode="auto">
          <a:xfrm>
            <a:off x="2020888" y="3430588"/>
            <a:ext cx="25167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72070" name="Arc 38"/>
          <p:cNvSpPr>
            <a:spLocks/>
          </p:cNvSpPr>
          <p:nvPr/>
        </p:nvSpPr>
        <p:spPr bwMode="auto">
          <a:xfrm>
            <a:off x="2070100" y="3335338"/>
            <a:ext cx="95250" cy="95250"/>
          </a:xfrm>
          <a:custGeom>
            <a:avLst/>
            <a:gdLst>
              <a:gd name="T0" fmla="*/ 0 w 17255"/>
              <a:gd name="T1" fmla="*/ 8158 h 21600"/>
              <a:gd name="T2" fmla="*/ 95250 w 17255"/>
              <a:gd name="T3" fmla="*/ 7699 h 21600"/>
              <a:gd name="T4" fmla="*/ 48279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1" name="Line 39"/>
          <p:cNvSpPr>
            <a:spLocks noChangeShapeType="1"/>
          </p:cNvSpPr>
          <p:nvPr/>
        </p:nvSpPr>
        <p:spPr bwMode="auto">
          <a:xfrm>
            <a:off x="2108200" y="2154238"/>
            <a:ext cx="0" cy="1219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2" name="Arc 40"/>
          <p:cNvSpPr>
            <a:spLocks/>
          </p:cNvSpPr>
          <p:nvPr/>
        </p:nvSpPr>
        <p:spPr bwMode="auto">
          <a:xfrm>
            <a:off x="4779963" y="3451225"/>
            <a:ext cx="119062" cy="76200"/>
          </a:xfrm>
          <a:custGeom>
            <a:avLst/>
            <a:gdLst>
              <a:gd name="T0" fmla="*/ 9624 w 21600"/>
              <a:gd name="T1" fmla="*/ 76200 h 17255"/>
              <a:gd name="T2" fmla="*/ 10197 w 21600"/>
              <a:gd name="T3" fmla="*/ 0 h 17255"/>
              <a:gd name="T4" fmla="*/ 119062 w 21600"/>
              <a:gd name="T5" fmla="*/ 38623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3" name="Line 41"/>
          <p:cNvSpPr>
            <a:spLocks noChangeShapeType="1"/>
          </p:cNvSpPr>
          <p:nvPr/>
        </p:nvSpPr>
        <p:spPr bwMode="auto">
          <a:xfrm>
            <a:off x="3557588" y="3498850"/>
            <a:ext cx="12207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4" name="Arc 42"/>
          <p:cNvSpPr>
            <a:spLocks/>
          </p:cNvSpPr>
          <p:nvPr/>
        </p:nvSpPr>
        <p:spPr bwMode="auto">
          <a:xfrm>
            <a:off x="4779963" y="3729038"/>
            <a:ext cx="119062" cy="74612"/>
          </a:xfrm>
          <a:custGeom>
            <a:avLst/>
            <a:gdLst>
              <a:gd name="T0" fmla="*/ 9624 w 21600"/>
              <a:gd name="T1" fmla="*/ 74612 h 17255"/>
              <a:gd name="T2" fmla="*/ 10197 w 21600"/>
              <a:gd name="T3" fmla="*/ 0 h 17255"/>
              <a:gd name="T4" fmla="*/ 119062 w 21600"/>
              <a:gd name="T5" fmla="*/ 37818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5" name="Line 43"/>
          <p:cNvSpPr>
            <a:spLocks noChangeShapeType="1"/>
          </p:cNvSpPr>
          <p:nvPr/>
        </p:nvSpPr>
        <p:spPr bwMode="auto">
          <a:xfrm>
            <a:off x="2551113" y="3775075"/>
            <a:ext cx="22272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6" name="Arc 44"/>
          <p:cNvSpPr>
            <a:spLocks/>
          </p:cNvSpPr>
          <p:nvPr/>
        </p:nvSpPr>
        <p:spPr bwMode="auto">
          <a:xfrm>
            <a:off x="4779963" y="3956050"/>
            <a:ext cx="119062" cy="74613"/>
          </a:xfrm>
          <a:custGeom>
            <a:avLst/>
            <a:gdLst>
              <a:gd name="T0" fmla="*/ 9624 w 21600"/>
              <a:gd name="T1" fmla="*/ 74613 h 17255"/>
              <a:gd name="T2" fmla="*/ 10197 w 21600"/>
              <a:gd name="T3" fmla="*/ 0 h 17255"/>
              <a:gd name="T4" fmla="*/ 119062 w 21600"/>
              <a:gd name="T5" fmla="*/ 37819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7" name="Line 45"/>
          <p:cNvSpPr>
            <a:spLocks noChangeShapeType="1"/>
          </p:cNvSpPr>
          <p:nvPr/>
        </p:nvSpPr>
        <p:spPr bwMode="auto">
          <a:xfrm>
            <a:off x="2117725" y="4002088"/>
            <a:ext cx="26606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78" name="Rectangle 46"/>
          <p:cNvSpPr>
            <a:spLocks noChangeArrowheads="1"/>
          </p:cNvSpPr>
          <p:nvPr/>
        </p:nvSpPr>
        <p:spPr bwMode="auto">
          <a:xfrm>
            <a:off x="4021138" y="3243263"/>
            <a:ext cx="31098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172079" name="Rectangle 47"/>
          <p:cNvSpPr>
            <a:spLocks noChangeArrowheads="1"/>
          </p:cNvSpPr>
          <p:nvPr/>
        </p:nvSpPr>
        <p:spPr bwMode="auto">
          <a:xfrm>
            <a:off x="4141788" y="3292475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2080" name="Arc 48"/>
          <p:cNvSpPr>
            <a:spLocks/>
          </p:cNvSpPr>
          <p:nvPr/>
        </p:nvSpPr>
        <p:spPr bwMode="auto">
          <a:xfrm>
            <a:off x="4779963" y="4173538"/>
            <a:ext cx="119062" cy="76200"/>
          </a:xfrm>
          <a:custGeom>
            <a:avLst/>
            <a:gdLst>
              <a:gd name="T0" fmla="*/ 9624 w 21600"/>
              <a:gd name="T1" fmla="*/ 76200 h 17255"/>
              <a:gd name="T2" fmla="*/ 10197 w 21600"/>
              <a:gd name="T3" fmla="*/ 0 h 17255"/>
              <a:gd name="T4" fmla="*/ 119062 w 21600"/>
              <a:gd name="T5" fmla="*/ 38623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1" name="Line 49"/>
          <p:cNvSpPr>
            <a:spLocks noChangeShapeType="1"/>
          </p:cNvSpPr>
          <p:nvPr/>
        </p:nvSpPr>
        <p:spPr bwMode="auto">
          <a:xfrm>
            <a:off x="2551113" y="4221163"/>
            <a:ext cx="22272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2" name="Line 50"/>
          <p:cNvSpPr>
            <a:spLocks noChangeShapeType="1"/>
          </p:cNvSpPr>
          <p:nvPr/>
        </p:nvSpPr>
        <p:spPr bwMode="auto">
          <a:xfrm flipH="1">
            <a:off x="2544763" y="4225925"/>
            <a:ext cx="0" cy="5000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3" name="Arc 51"/>
          <p:cNvSpPr>
            <a:spLocks/>
          </p:cNvSpPr>
          <p:nvPr/>
        </p:nvSpPr>
        <p:spPr bwMode="auto">
          <a:xfrm>
            <a:off x="4779963" y="4459288"/>
            <a:ext cx="119062" cy="77787"/>
          </a:xfrm>
          <a:custGeom>
            <a:avLst/>
            <a:gdLst>
              <a:gd name="T0" fmla="*/ 9624 w 21600"/>
              <a:gd name="T1" fmla="*/ 77787 h 17255"/>
              <a:gd name="T2" fmla="*/ 10197 w 21600"/>
              <a:gd name="T3" fmla="*/ 0 h 17255"/>
              <a:gd name="T4" fmla="*/ 119062 w 21600"/>
              <a:gd name="T5" fmla="*/ 39428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4" name="Line 52"/>
          <p:cNvSpPr>
            <a:spLocks noChangeShapeType="1"/>
          </p:cNvSpPr>
          <p:nvPr/>
        </p:nvSpPr>
        <p:spPr bwMode="auto">
          <a:xfrm>
            <a:off x="3771900" y="4508500"/>
            <a:ext cx="1006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5" name="Line 53"/>
          <p:cNvSpPr>
            <a:spLocks noChangeShapeType="1"/>
          </p:cNvSpPr>
          <p:nvPr/>
        </p:nvSpPr>
        <p:spPr bwMode="auto">
          <a:xfrm>
            <a:off x="3765550" y="4508500"/>
            <a:ext cx="0" cy="2174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6" name="Rectangle 54"/>
          <p:cNvSpPr>
            <a:spLocks noChangeArrowheads="1"/>
          </p:cNvSpPr>
          <p:nvPr/>
        </p:nvSpPr>
        <p:spPr bwMode="auto">
          <a:xfrm>
            <a:off x="2413000" y="4729163"/>
            <a:ext cx="1546225" cy="5461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7" name="Rectangle 55"/>
          <p:cNvSpPr>
            <a:spLocks noChangeArrowheads="1"/>
          </p:cNvSpPr>
          <p:nvPr/>
        </p:nvSpPr>
        <p:spPr bwMode="auto">
          <a:xfrm>
            <a:off x="2371725" y="4729163"/>
            <a:ext cx="160140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15   14  . . . .  2  1  0</a:t>
            </a:r>
          </a:p>
        </p:txBody>
      </p:sp>
      <p:sp>
        <p:nvSpPr>
          <p:cNvPr id="172088" name="Arc 56"/>
          <p:cNvSpPr>
            <a:spLocks/>
          </p:cNvSpPr>
          <p:nvPr/>
        </p:nvSpPr>
        <p:spPr bwMode="auto">
          <a:xfrm>
            <a:off x="2787650" y="4497388"/>
            <a:ext cx="95250" cy="95250"/>
          </a:xfrm>
          <a:custGeom>
            <a:avLst/>
            <a:gdLst>
              <a:gd name="T0" fmla="*/ 95250 w 17464"/>
              <a:gd name="T1" fmla="*/ 87352 h 21600"/>
              <a:gd name="T2" fmla="*/ 0 w 17464"/>
              <a:gd name="T3" fmla="*/ 86885 h 21600"/>
              <a:gd name="T4" fmla="*/ 48279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89" name="Line 57"/>
          <p:cNvSpPr>
            <a:spLocks noChangeShapeType="1"/>
          </p:cNvSpPr>
          <p:nvPr/>
        </p:nvSpPr>
        <p:spPr bwMode="auto">
          <a:xfrm flipV="1">
            <a:off x="2833688" y="4572000"/>
            <a:ext cx="0" cy="1571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90" name="Arc 58"/>
          <p:cNvSpPr>
            <a:spLocks/>
          </p:cNvSpPr>
          <p:nvPr/>
        </p:nvSpPr>
        <p:spPr bwMode="auto">
          <a:xfrm>
            <a:off x="3427413" y="4497388"/>
            <a:ext cx="96837" cy="95250"/>
          </a:xfrm>
          <a:custGeom>
            <a:avLst/>
            <a:gdLst>
              <a:gd name="T0" fmla="*/ 96837 w 17464"/>
              <a:gd name="T1" fmla="*/ 87352 h 21600"/>
              <a:gd name="T2" fmla="*/ 0 w 17464"/>
              <a:gd name="T3" fmla="*/ 86885 h 21600"/>
              <a:gd name="T4" fmla="*/ 49084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91" name="Line 59"/>
          <p:cNvSpPr>
            <a:spLocks noChangeShapeType="1"/>
          </p:cNvSpPr>
          <p:nvPr/>
        </p:nvSpPr>
        <p:spPr bwMode="auto">
          <a:xfrm flipV="1">
            <a:off x="3475038" y="4572000"/>
            <a:ext cx="0" cy="1571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92" name="Arc 60"/>
          <p:cNvSpPr>
            <a:spLocks/>
          </p:cNvSpPr>
          <p:nvPr/>
        </p:nvSpPr>
        <p:spPr bwMode="auto">
          <a:xfrm>
            <a:off x="3567113" y="4497388"/>
            <a:ext cx="96837" cy="95250"/>
          </a:xfrm>
          <a:custGeom>
            <a:avLst/>
            <a:gdLst>
              <a:gd name="T0" fmla="*/ 96837 w 17464"/>
              <a:gd name="T1" fmla="*/ 87352 h 21600"/>
              <a:gd name="T2" fmla="*/ 0 w 17464"/>
              <a:gd name="T3" fmla="*/ 86885 h 21600"/>
              <a:gd name="T4" fmla="*/ 49084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93" name="Line 61"/>
          <p:cNvSpPr>
            <a:spLocks noChangeShapeType="1"/>
          </p:cNvSpPr>
          <p:nvPr/>
        </p:nvSpPr>
        <p:spPr bwMode="auto">
          <a:xfrm flipV="1">
            <a:off x="3614738" y="4572000"/>
            <a:ext cx="0" cy="1571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094" name="Rectangle 62"/>
          <p:cNvSpPr>
            <a:spLocks noChangeArrowheads="1"/>
          </p:cNvSpPr>
          <p:nvPr/>
        </p:nvSpPr>
        <p:spPr bwMode="auto">
          <a:xfrm>
            <a:off x="2776538" y="4887913"/>
            <a:ext cx="631584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4 x 16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95" name="Rectangle 63"/>
          <p:cNvSpPr>
            <a:spLocks noChangeArrowheads="1"/>
          </p:cNvSpPr>
          <p:nvPr/>
        </p:nvSpPr>
        <p:spPr bwMode="auto">
          <a:xfrm>
            <a:off x="2687638" y="5029200"/>
            <a:ext cx="625172" cy="3113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6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ديكدر</a:t>
            </a:r>
            <a:endParaRPr kumimoji="1" lang="en-US" altLang="ko-KR" sz="16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96" name="Rectangle 64"/>
          <p:cNvSpPr>
            <a:spLocks noChangeArrowheads="1"/>
          </p:cNvSpPr>
          <p:nvPr/>
        </p:nvSpPr>
        <p:spPr bwMode="auto">
          <a:xfrm>
            <a:off x="2838450" y="5559425"/>
            <a:ext cx="545022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4-bit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97" name="Rectangle 65"/>
          <p:cNvSpPr>
            <a:spLocks noChangeArrowheads="1"/>
          </p:cNvSpPr>
          <p:nvPr/>
        </p:nvSpPr>
        <p:spPr bwMode="auto">
          <a:xfrm>
            <a:off x="2624138" y="5700713"/>
            <a:ext cx="920125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sequence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98" name="Rectangle 66"/>
          <p:cNvSpPr>
            <a:spLocks noChangeArrowheads="1"/>
          </p:cNvSpPr>
          <p:nvPr/>
        </p:nvSpPr>
        <p:spPr bwMode="auto">
          <a:xfrm>
            <a:off x="2711450" y="5835650"/>
            <a:ext cx="807914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counter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099" name="Rectangle 67"/>
          <p:cNvSpPr>
            <a:spLocks noChangeArrowheads="1"/>
          </p:cNvSpPr>
          <p:nvPr/>
        </p:nvSpPr>
        <p:spPr bwMode="auto">
          <a:xfrm>
            <a:off x="2825750" y="5975350"/>
            <a:ext cx="52418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(SC)</a:t>
            </a:r>
          </a:p>
        </p:txBody>
      </p:sp>
      <p:sp>
        <p:nvSpPr>
          <p:cNvPr id="172100" name="Rectangle 68"/>
          <p:cNvSpPr>
            <a:spLocks noChangeArrowheads="1"/>
          </p:cNvSpPr>
          <p:nvPr/>
        </p:nvSpPr>
        <p:spPr bwMode="auto">
          <a:xfrm>
            <a:off x="2551113" y="5583238"/>
            <a:ext cx="1120775" cy="59213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1" name="Arc 69"/>
          <p:cNvSpPr>
            <a:spLocks/>
          </p:cNvSpPr>
          <p:nvPr/>
        </p:nvSpPr>
        <p:spPr bwMode="auto">
          <a:xfrm>
            <a:off x="2711450" y="5280025"/>
            <a:ext cx="96838" cy="93663"/>
          </a:xfrm>
          <a:custGeom>
            <a:avLst/>
            <a:gdLst>
              <a:gd name="T0" fmla="*/ 96838 w 17464"/>
              <a:gd name="T1" fmla="*/ 85897 h 21600"/>
              <a:gd name="T2" fmla="*/ 0 w 17464"/>
              <a:gd name="T3" fmla="*/ 85437 h 21600"/>
              <a:gd name="T4" fmla="*/ 49084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2" name="Line 70"/>
          <p:cNvSpPr>
            <a:spLocks noChangeShapeType="1"/>
          </p:cNvSpPr>
          <p:nvPr/>
        </p:nvSpPr>
        <p:spPr bwMode="auto">
          <a:xfrm flipV="1">
            <a:off x="2759075" y="5353050"/>
            <a:ext cx="0" cy="2301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3" name="Arc 71"/>
          <p:cNvSpPr>
            <a:spLocks/>
          </p:cNvSpPr>
          <p:nvPr/>
        </p:nvSpPr>
        <p:spPr bwMode="auto">
          <a:xfrm>
            <a:off x="2924175" y="5280025"/>
            <a:ext cx="96838" cy="93663"/>
          </a:xfrm>
          <a:custGeom>
            <a:avLst/>
            <a:gdLst>
              <a:gd name="T0" fmla="*/ 96838 w 17464"/>
              <a:gd name="T1" fmla="*/ 85897 h 21600"/>
              <a:gd name="T2" fmla="*/ 0 w 17464"/>
              <a:gd name="T3" fmla="*/ 85437 h 21600"/>
              <a:gd name="T4" fmla="*/ 49084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4" name="Arc 72"/>
          <p:cNvSpPr>
            <a:spLocks/>
          </p:cNvSpPr>
          <p:nvPr/>
        </p:nvSpPr>
        <p:spPr bwMode="auto">
          <a:xfrm>
            <a:off x="3140075" y="5280025"/>
            <a:ext cx="95250" cy="93663"/>
          </a:xfrm>
          <a:custGeom>
            <a:avLst/>
            <a:gdLst>
              <a:gd name="T0" fmla="*/ 95250 w 17464"/>
              <a:gd name="T1" fmla="*/ 85897 h 21600"/>
              <a:gd name="T2" fmla="*/ 0 w 17464"/>
              <a:gd name="T3" fmla="*/ 85437 h 21600"/>
              <a:gd name="T4" fmla="*/ 48279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5" name="Line 73"/>
          <p:cNvSpPr>
            <a:spLocks noChangeShapeType="1"/>
          </p:cNvSpPr>
          <p:nvPr/>
        </p:nvSpPr>
        <p:spPr bwMode="auto">
          <a:xfrm flipV="1">
            <a:off x="3186113" y="5353050"/>
            <a:ext cx="0" cy="2301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6" name="Arc 74"/>
          <p:cNvSpPr>
            <a:spLocks/>
          </p:cNvSpPr>
          <p:nvPr/>
        </p:nvSpPr>
        <p:spPr bwMode="auto">
          <a:xfrm>
            <a:off x="3352800" y="5280025"/>
            <a:ext cx="95250" cy="93663"/>
          </a:xfrm>
          <a:custGeom>
            <a:avLst/>
            <a:gdLst>
              <a:gd name="T0" fmla="*/ 95250 w 17464"/>
              <a:gd name="T1" fmla="*/ 85897 h 21600"/>
              <a:gd name="T2" fmla="*/ 0 w 17464"/>
              <a:gd name="T3" fmla="*/ 85437 h 21600"/>
              <a:gd name="T4" fmla="*/ 48279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7" name="Line 75"/>
          <p:cNvSpPr>
            <a:spLocks noChangeShapeType="1"/>
          </p:cNvSpPr>
          <p:nvPr/>
        </p:nvSpPr>
        <p:spPr bwMode="auto">
          <a:xfrm flipV="1">
            <a:off x="3400425" y="5353050"/>
            <a:ext cx="0" cy="2301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8" name="Arc 76"/>
          <p:cNvSpPr>
            <a:spLocks/>
          </p:cNvSpPr>
          <p:nvPr/>
        </p:nvSpPr>
        <p:spPr bwMode="auto">
          <a:xfrm>
            <a:off x="3689350" y="5643563"/>
            <a:ext cx="120650" cy="76200"/>
          </a:xfrm>
          <a:custGeom>
            <a:avLst/>
            <a:gdLst>
              <a:gd name="T0" fmla="*/ 110054 w 21600"/>
              <a:gd name="T1" fmla="*/ 0 h 17464"/>
              <a:gd name="T2" fmla="*/ 110646 w 21600"/>
              <a:gd name="T3" fmla="*/ 76200 h 17464"/>
              <a:gd name="T4" fmla="*/ 0 w 21600"/>
              <a:gd name="T5" fmla="*/ 38624 h 17464"/>
              <a:gd name="T6" fmla="*/ 0 60000 65536"/>
              <a:gd name="T7" fmla="*/ 0 60000 65536"/>
              <a:gd name="T8" fmla="*/ 0 60000 65536"/>
              <a:gd name="T9" fmla="*/ 0 w 21600"/>
              <a:gd name="T10" fmla="*/ 0 h 17464"/>
              <a:gd name="T11" fmla="*/ 21600 w 21600"/>
              <a:gd name="T12" fmla="*/ 17464 h 174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464" fill="none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</a:path>
              <a:path w="21600" h="17464" stroke="0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09" name="Line 77"/>
          <p:cNvSpPr>
            <a:spLocks noChangeShapeType="1"/>
          </p:cNvSpPr>
          <p:nvPr/>
        </p:nvSpPr>
        <p:spPr bwMode="auto">
          <a:xfrm>
            <a:off x="3795713" y="5686425"/>
            <a:ext cx="5175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0" name="Rectangle 78"/>
          <p:cNvSpPr>
            <a:spLocks noChangeArrowheads="1"/>
          </p:cNvSpPr>
          <p:nvPr/>
        </p:nvSpPr>
        <p:spPr bwMode="auto">
          <a:xfrm>
            <a:off x="4329113" y="5532438"/>
            <a:ext cx="1503618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Increment (INR)</a:t>
            </a:r>
          </a:p>
        </p:txBody>
      </p:sp>
      <p:sp>
        <p:nvSpPr>
          <p:cNvPr id="172111" name="Arc 79"/>
          <p:cNvSpPr>
            <a:spLocks/>
          </p:cNvSpPr>
          <p:nvPr/>
        </p:nvSpPr>
        <p:spPr bwMode="auto">
          <a:xfrm>
            <a:off x="3689350" y="5811838"/>
            <a:ext cx="120650" cy="76200"/>
          </a:xfrm>
          <a:custGeom>
            <a:avLst/>
            <a:gdLst>
              <a:gd name="T0" fmla="*/ 110054 w 21600"/>
              <a:gd name="T1" fmla="*/ 0 h 17464"/>
              <a:gd name="T2" fmla="*/ 110646 w 21600"/>
              <a:gd name="T3" fmla="*/ 76200 h 17464"/>
              <a:gd name="T4" fmla="*/ 0 w 21600"/>
              <a:gd name="T5" fmla="*/ 38624 h 17464"/>
              <a:gd name="T6" fmla="*/ 0 60000 65536"/>
              <a:gd name="T7" fmla="*/ 0 60000 65536"/>
              <a:gd name="T8" fmla="*/ 0 60000 65536"/>
              <a:gd name="T9" fmla="*/ 0 w 21600"/>
              <a:gd name="T10" fmla="*/ 0 h 17464"/>
              <a:gd name="T11" fmla="*/ 21600 w 21600"/>
              <a:gd name="T12" fmla="*/ 17464 h 174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464" fill="none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</a:path>
              <a:path w="21600" h="17464" stroke="0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2" name="Line 80"/>
          <p:cNvSpPr>
            <a:spLocks noChangeShapeType="1"/>
          </p:cNvSpPr>
          <p:nvPr/>
        </p:nvSpPr>
        <p:spPr bwMode="auto">
          <a:xfrm>
            <a:off x="3795713" y="5854700"/>
            <a:ext cx="5175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3" name="Rectangle 81"/>
          <p:cNvSpPr>
            <a:spLocks noChangeArrowheads="1"/>
          </p:cNvSpPr>
          <p:nvPr/>
        </p:nvSpPr>
        <p:spPr bwMode="auto">
          <a:xfrm>
            <a:off x="4318000" y="5732463"/>
            <a:ext cx="113973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Clear (CLR)</a:t>
            </a:r>
          </a:p>
        </p:txBody>
      </p:sp>
      <p:sp>
        <p:nvSpPr>
          <p:cNvPr id="172114" name="Arc 82"/>
          <p:cNvSpPr>
            <a:spLocks/>
          </p:cNvSpPr>
          <p:nvPr/>
        </p:nvSpPr>
        <p:spPr bwMode="auto">
          <a:xfrm>
            <a:off x="3689350" y="6040438"/>
            <a:ext cx="120650" cy="74612"/>
          </a:xfrm>
          <a:custGeom>
            <a:avLst/>
            <a:gdLst>
              <a:gd name="T0" fmla="*/ 110054 w 21600"/>
              <a:gd name="T1" fmla="*/ 0 h 17464"/>
              <a:gd name="T2" fmla="*/ 110646 w 21600"/>
              <a:gd name="T3" fmla="*/ 74612 h 17464"/>
              <a:gd name="T4" fmla="*/ 0 w 21600"/>
              <a:gd name="T5" fmla="*/ 37819 h 17464"/>
              <a:gd name="T6" fmla="*/ 0 60000 65536"/>
              <a:gd name="T7" fmla="*/ 0 60000 65536"/>
              <a:gd name="T8" fmla="*/ 0 60000 65536"/>
              <a:gd name="T9" fmla="*/ 0 w 21600"/>
              <a:gd name="T10" fmla="*/ 0 h 17464"/>
              <a:gd name="T11" fmla="*/ 21600 w 21600"/>
              <a:gd name="T12" fmla="*/ 17464 h 174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464" fill="none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</a:path>
              <a:path w="21600" h="17464" stroke="0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5" name="Line 83"/>
          <p:cNvSpPr>
            <a:spLocks noChangeShapeType="1"/>
          </p:cNvSpPr>
          <p:nvPr/>
        </p:nvSpPr>
        <p:spPr bwMode="auto">
          <a:xfrm>
            <a:off x="3795713" y="6081713"/>
            <a:ext cx="5175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6" name="Rectangle 84"/>
          <p:cNvSpPr>
            <a:spLocks noChangeArrowheads="1"/>
          </p:cNvSpPr>
          <p:nvPr/>
        </p:nvSpPr>
        <p:spPr bwMode="auto">
          <a:xfrm>
            <a:off x="4324350" y="5959475"/>
            <a:ext cx="63960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Clock</a:t>
            </a:r>
          </a:p>
        </p:txBody>
      </p:sp>
      <p:sp>
        <p:nvSpPr>
          <p:cNvPr id="172117" name="Freeform 85"/>
          <p:cNvSpPr>
            <a:spLocks/>
          </p:cNvSpPr>
          <p:nvPr/>
        </p:nvSpPr>
        <p:spPr bwMode="auto">
          <a:xfrm>
            <a:off x="3525838" y="6016625"/>
            <a:ext cx="141287" cy="111125"/>
          </a:xfrm>
          <a:custGeom>
            <a:avLst/>
            <a:gdLst>
              <a:gd name="T0" fmla="*/ 88 w 89"/>
              <a:gd name="T1" fmla="*/ 0 h 89"/>
              <a:gd name="T2" fmla="*/ 0 w 89"/>
              <a:gd name="T3" fmla="*/ 48 h 89"/>
              <a:gd name="T4" fmla="*/ 88 w 89"/>
              <a:gd name="T5" fmla="*/ 88 h 89"/>
              <a:gd name="T6" fmla="*/ 0 60000 65536"/>
              <a:gd name="T7" fmla="*/ 0 60000 65536"/>
              <a:gd name="T8" fmla="*/ 0 60000 65536"/>
              <a:gd name="T9" fmla="*/ 0 w 89"/>
              <a:gd name="T10" fmla="*/ 0 h 89"/>
              <a:gd name="T11" fmla="*/ 89 w 89"/>
              <a:gd name="T12" fmla="*/ 89 h 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9" h="89">
                <a:moveTo>
                  <a:pt x="88" y="0"/>
                </a:moveTo>
                <a:lnTo>
                  <a:pt x="0" y="48"/>
                </a:lnTo>
                <a:lnTo>
                  <a:pt x="88" y="88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8" name="Arc 86"/>
          <p:cNvSpPr>
            <a:spLocks/>
          </p:cNvSpPr>
          <p:nvPr/>
        </p:nvSpPr>
        <p:spPr bwMode="auto">
          <a:xfrm>
            <a:off x="5492750" y="2722563"/>
            <a:ext cx="96838" cy="92075"/>
          </a:xfrm>
          <a:custGeom>
            <a:avLst/>
            <a:gdLst>
              <a:gd name="T0" fmla="*/ 0 w 17255"/>
              <a:gd name="T1" fmla="*/ 7886 h 21600"/>
              <a:gd name="T2" fmla="*/ 96838 w 17255"/>
              <a:gd name="T3" fmla="*/ 7443 h 21600"/>
              <a:gd name="T4" fmla="*/ 49084 w 17255"/>
              <a:gd name="T5" fmla="*/ 92075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19" name="Line 87"/>
          <p:cNvSpPr>
            <a:spLocks noChangeShapeType="1"/>
          </p:cNvSpPr>
          <p:nvPr/>
        </p:nvSpPr>
        <p:spPr bwMode="auto">
          <a:xfrm flipV="1">
            <a:off x="5540375" y="2230438"/>
            <a:ext cx="0" cy="5207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20" name="Rectangle 88"/>
          <p:cNvSpPr>
            <a:spLocks noChangeArrowheads="1"/>
          </p:cNvSpPr>
          <p:nvPr/>
        </p:nvSpPr>
        <p:spPr bwMode="auto">
          <a:xfrm>
            <a:off x="5083175" y="2003425"/>
            <a:ext cx="1178209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ورودي‌هاي ديگر</a:t>
            </a: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121" name="Arc 89"/>
          <p:cNvSpPr>
            <a:spLocks/>
          </p:cNvSpPr>
          <p:nvPr/>
        </p:nvSpPr>
        <p:spPr bwMode="auto">
          <a:xfrm>
            <a:off x="7046913" y="3668713"/>
            <a:ext cx="119062" cy="76200"/>
          </a:xfrm>
          <a:custGeom>
            <a:avLst/>
            <a:gdLst>
              <a:gd name="T0" fmla="*/ 9624 w 21600"/>
              <a:gd name="T1" fmla="*/ 76200 h 17255"/>
              <a:gd name="T2" fmla="*/ 10197 w 21600"/>
              <a:gd name="T3" fmla="*/ 0 h 17255"/>
              <a:gd name="T4" fmla="*/ 119062 w 21600"/>
              <a:gd name="T5" fmla="*/ 38623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22" name="Line 90"/>
          <p:cNvSpPr>
            <a:spLocks noChangeShapeType="1"/>
          </p:cNvSpPr>
          <p:nvPr/>
        </p:nvSpPr>
        <p:spPr bwMode="auto">
          <a:xfrm>
            <a:off x="6162675" y="3711575"/>
            <a:ext cx="9128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23" name="Rectangle 91"/>
          <p:cNvSpPr>
            <a:spLocks noChangeArrowheads="1"/>
          </p:cNvSpPr>
          <p:nvPr/>
        </p:nvSpPr>
        <p:spPr bwMode="auto">
          <a:xfrm>
            <a:off x="6978328" y="3538538"/>
            <a:ext cx="1051571" cy="63145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defTabSz="762000" eaLnBrk="0" hangingPunct="0">
              <a:lnSpc>
                <a:spcPct val="80000"/>
              </a:lnSpc>
            </a:pPr>
            <a:r>
              <a:rPr kumimoji="1" lang="fa-IR" altLang="ko-KR" sz="16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خروجي‌هاي </a:t>
            </a:r>
          </a:p>
          <a:p>
            <a:pPr algn="ctr" defTabSz="762000" eaLnBrk="0" hangingPunct="0">
              <a:lnSpc>
                <a:spcPct val="80000"/>
              </a:lnSpc>
            </a:pPr>
            <a:r>
              <a:rPr kumimoji="1" lang="fa-IR" altLang="ko-KR" sz="16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كنترل</a:t>
            </a:r>
            <a:endParaRPr kumimoji="1" lang="en-US" altLang="ko-KR" sz="16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  <a:p>
            <a:pPr algn="ctr" defTabSz="762000" hangingPunct="0">
              <a:lnSpc>
                <a:spcPct val="8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grpSp>
        <p:nvGrpSpPr>
          <p:cNvPr id="2" name="Group 92"/>
          <p:cNvGrpSpPr>
            <a:grpSpLocks/>
          </p:cNvGrpSpPr>
          <p:nvPr/>
        </p:nvGrpSpPr>
        <p:grpSpPr bwMode="auto">
          <a:xfrm>
            <a:off x="4435470" y="3490910"/>
            <a:ext cx="195138" cy="363185"/>
            <a:chOff x="2222" y="2510"/>
            <a:chExt cx="124" cy="294"/>
          </a:xfrm>
        </p:grpSpPr>
        <p:sp>
          <p:nvSpPr>
            <p:cNvPr id="172143" name="Rectangle 93"/>
            <p:cNvSpPr>
              <a:spLocks noChangeArrowheads="1"/>
            </p:cNvSpPr>
            <p:nvPr/>
          </p:nvSpPr>
          <p:spPr bwMode="auto">
            <a:xfrm>
              <a:off x="2230" y="2510"/>
              <a:ext cx="116" cy="20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72144" name="Rectangle 94"/>
            <p:cNvSpPr>
              <a:spLocks noChangeArrowheads="1"/>
            </p:cNvSpPr>
            <p:nvPr/>
          </p:nvSpPr>
          <p:spPr bwMode="auto">
            <a:xfrm>
              <a:off x="2222" y="2558"/>
              <a:ext cx="116" cy="20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72145" name="Rectangle 95"/>
            <p:cNvSpPr>
              <a:spLocks noChangeArrowheads="1"/>
            </p:cNvSpPr>
            <p:nvPr/>
          </p:nvSpPr>
          <p:spPr bwMode="auto">
            <a:xfrm>
              <a:off x="2230" y="2597"/>
              <a:ext cx="116" cy="20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oup 96"/>
          <p:cNvGrpSpPr>
            <a:grpSpLocks/>
          </p:cNvGrpSpPr>
          <p:nvPr/>
        </p:nvGrpSpPr>
        <p:grpSpPr bwMode="auto">
          <a:xfrm>
            <a:off x="4435470" y="4224340"/>
            <a:ext cx="195138" cy="362822"/>
            <a:chOff x="2222" y="3102"/>
            <a:chExt cx="124" cy="295"/>
          </a:xfrm>
        </p:grpSpPr>
        <p:sp>
          <p:nvSpPr>
            <p:cNvPr id="172140" name="Rectangle 97"/>
            <p:cNvSpPr>
              <a:spLocks noChangeArrowheads="1"/>
            </p:cNvSpPr>
            <p:nvPr/>
          </p:nvSpPr>
          <p:spPr bwMode="auto">
            <a:xfrm>
              <a:off x="2230" y="3102"/>
              <a:ext cx="116" cy="20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72141" name="Rectangle 98"/>
            <p:cNvSpPr>
              <a:spLocks noChangeArrowheads="1"/>
            </p:cNvSpPr>
            <p:nvPr/>
          </p:nvSpPr>
          <p:spPr bwMode="auto">
            <a:xfrm>
              <a:off x="2222" y="3146"/>
              <a:ext cx="116" cy="20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72142" name="Rectangle 99"/>
            <p:cNvSpPr>
              <a:spLocks noChangeArrowheads="1"/>
            </p:cNvSpPr>
            <p:nvPr/>
          </p:nvSpPr>
          <p:spPr bwMode="auto">
            <a:xfrm>
              <a:off x="2230" y="3189"/>
              <a:ext cx="116" cy="20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endParaRPr kumimoji="1" lang="en-US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</p:grpSp>
      <p:sp>
        <p:nvSpPr>
          <p:cNvPr id="172126" name="Rectangle 100"/>
          <p:cNvSpPr>
            <a:spLocks noChangeArrowheads="1"/>
          </p:cNvSpPr>
          <p:nvPr/>
        </p:nvSpPr>
        <p:spPr bwMode="auto">
          <a:xfrm>
            <a:off x="4021138" y="3532188"/>
            <a:ext cx="31098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172127" name="Rectangle 101"/>
          <p:cNvSpPr>
            <a:spLocks noChangeArrowheads="1"/>
          </p:cNvSpPr>
          <p:nvPr/>
        </p:nvSpPr>
        <p:spPr bwMode="auto">
          <a:xfrm>
            <a:off x="4017963" y="4016375"/>
            <a:ext cx="29335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</a:t>
            </a:r>
          </a:p>
        </p:txBody>
      </p:sp>
      <p:sp>
        <p:nvSpPr>
          <p:cNvPr id="172128" name="Rectangle 102"/>
          <p:cNvSpPr>
            <a:spLocks noChangeArrowheads="1"/>
          </p:cNvSpPr>
          <p:nvPr/>
        </p:nvSpPr>
        <p:spPr bwMode="auto">
          <a:xfrm>
            <a:off x="4008438" y="4283075"/>
            <a:ext cx="29335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</a:t>
            </a:r>
          </a:p>
        </p:txBody>
      </p:sp>
      <p:sp>
        <p:nvSpPr>
          <p:cNvPr id="172129" name="Rectangle 103"/>
          <p:cNvSpPr>
            <a:spLocks noChangeArrowheads="1"/>
          </p:cNvSpPr>
          <p:nvPr/>
        </p:nvSpPr>
        <p:spPr bwMode="auto">
          <a:xfrm>
            <a:off x="4141788" y="358140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172130" name="Rectangle 104"/>
          <p:cNvSpPr>
            <a:spLocks noChangeArrowheads="1"/>
          </p:cNvSpPr>
          <p:nvPr/>
        </p:nvSpPr>
        <p:spPr bwMode="auto">
          <a:xfrm>
            <a:off x="4097338" y="4037013"/>
            <a:ext cx="35907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15</a:t>
            </a:r>
          </a:p>
        </p:txBody>
      </p:sp>
      <p:sp>
        <p:nvSpPr>
          <p:cNvPr id="172131" name="Rectangle 105"/>
          <p:cNvSpPr>
            <a:spLocks noChangeArrowheads="1"/>
          </p:cNvSpPr>
          <p:nvPr/>
        </p:nvSpPr>
        <p:spPr bwMode="auto">
          <a:xfrm>
            <a:off x="4097338" y="4332288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2132" name="Line 106"/>
          <p:cNvSpPr>
            <a:spLocks noChangeShapeType="1"/>
          </p:cNvSpPr>
          <p:nvPr/>
        </p:nvSpPr>
        <p:spPr bwMode="auto">
          <a:xfrm>
            <a:off x="2114550" y="3629025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3" name="Line 107"/>
          <p:cNvSpPr>
            <a:spLocks noChangeShapeType="1"/>
          </p:cNvSpPr>
          <p:nvPr/>
        </p:nvSpPr>
        <p:spPr bwMode="auto">
          <a:xfrm flipV="1">
            <a:off x="2976563" y="5346700"/>
            <a:ext cx="0" cy="2301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4" name="Text Box 108"/>
          <p:cNvSpPr txBox="1">
            <a:spLocks noChangeArrowheads="1"/>
          </p:cNvSpPr>
          <p:nvPr/>
        </p:nvSpPr>
        <p:spPr bwMode="auto">
          <a:xfrm>
            <a:off x="4951413" y="3370263"/>
            <a:ext cx="1189037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kumimoji="1" lang="fa-IR" altLang="ko-KR" b="1" u="none">
                <a:ea typeface="굴림" pitchFamily="34" charset="-127"/>
                <a:cs typeface="B Nazanin" panose="00000400000000000000" pitchFamily="2" charset="-78"/>
              </a:rPr>
              <a:t>گيتهاي مدار </a:t>
            </a:r>
          </a:p>
          <a:p>
            <a:pPr algn="ctr" eaLnBrk="0" hangingPunct="0">
              <a:lnSpc>
                <a:spcPct val="90000"/>
              </a:lnSpc>
            </a:pPr>
            <a:r>
              <a:rPr kumimoji="1" lang="fa-IR" altLang="ko-KR" b="1" u="none">
                <a:ea typeface="굴림" pitchFamily="34" charset="-127"/>
                <a:cs typeface="B Nazanin" panose="00000400000000000000" pitchFamily="2" charset="-78"/>
              </a:rPr>
              <a:t>كنترل</a:t>
            </a:r>
            <a:endParaRPr kumimoji="1" lang="en-US" altLang="ko-KR" b="1" u="none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2135" name="Line 109"/>
          <p:cNvSpPr>
            <a:spLocks noChangeShapeType="1"/>
          </p:cNvSpPr>
          <p:nvPr/>
        </p:nvSpPr>
        <p:spPr bwMode="auto">
          <a:xfrm>
            <a:off x="6257925" y="3657600"/>
            <a:ext cx="9525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6" name="Line 110"/>
          <p:cNvSpPr>
            <a:spLocks noChangeShapeType="1"/>
          </p:cNvSpPr>
          <p:nvPr/>
        </p:nvSpPr>
        <p:spPr bwMode="auto">
          <a:xfrm>
            <a:off x="5495925" y="2619375"/>
            <a:ext cx="85725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7" name="Line 111"/>
          <p:cNvSpPr>
            <a:spLocks noChangeShapeType="1"/>
          </p:cNvSpPr>
          <p:nvPr/>
        </p:nvSpPr>
        <p:spPr bwMode="auto">
          <a:xfrm>
            <a:off x="4200525" y="2152650"/>
            <a:ext cx="0" cy="904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8" name="Line 112"/>
          <p:cNvSpPr>
            <a:spLocks noChangeShapeType="1"/>
          </p:cNvSpPr>
          <p:nvPr/>
        </p:nvSpPr>
        <p:spPr bwMode="auto">
          <a:xfrm>
            <a:off x="4200525" y="30480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2139" name="Rectangle 113"/>
          <p:cNvSpPr>
            <a:spLocks noChangeArrowheads="1"/>
          </p:cNvSpPr>
          <p:nvPr/>
        </p:nvSpPr>
        <p:spPr bwMode="auto">
          <a:xfrm>
            <a:off x="1219200" y="2343150"/>
            <a:ext cx="5438775" cy="40767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139311" y="414338"/>
            <a:ext cx="2784417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smtClean="0"/>
              <a:t>سيگنالهاي زمان‌بندي</a:t>
            </a:r>
            <a:endParaRPr lang="en-US" altLang="ko-KR" sz="3200" smtClean="0">
              <a:ea typeface="굴림" pitchFamily="34" charset="-127"/>
            </a:endParaRPr>
          </a:p>
        </p:txBody>
      </p:sp>
      <p:pic>
        <p:nvPicPr>
          <p:cNvPr id="173059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7475" y="2552700"/>
            <a:ext cx="6632575" cy="3778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466725" y="830263"/>
            <a:ext cx="8008938" cy="115929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algn="r" defTabSz="762000" rtl="1" eaLnBrk="0" hangingPunct="0"/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-بوسيلة دنباله شمار 4 </a:t>
            </a:r>
            <a:r>
              <a:rPr kumimoji="1" lang="fa-IR" altLang="ko-KR" b="1" u="none" dirty="0" smtClean="0">
                <a:ea typeface="굴림" pitchFamily="34" charset="-127"/>
                <a:cs typeface="B Nazanin" panose="00000400000000000000" pitchFamily="2" charset="-78"/>
              </a:rPr>
              <a:t>بيتي </a:t>
            </a: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و ديكدر 16*4 توليد مي‌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شود.</a:t>
            </a:r>
          </a:p>
          <a:p>
            <a:pPr algn="r" defTabSz="762000" rtl="1" eaLnBrk="0" hangingPunct="0"/>
            <a:r>
              <a:rPr kumimoji="1" lang="fa-IR" altLang="ko-KR" b="1" u="none" dirty="0">
                <a:cs typeface="B Nazanin" panose="00000400000000000000" pitchFamily="2" charset="-78"/>
              </a:rPr>
              <a:t>-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SC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 مي</a:t>
            </a: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‌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تواند افزايش يافته يا پاك شود.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  <a:p>
            <a:pPr algn="r" defTabSz="762000" rtl="1" eaLnBrk="0" hangingPunct="0"/>
            <a:r>
              <a:rPr kumimoji="1" lang="fa-IR" altLang="ko-KR" b="1" u="none" dirty="0">
                <a:cs typeface="B Nazanin" panose="00000400000000000000" pitchFamily="2" charset="-78"/>
              </a:rPr>
              <a:t>بعنوان مثال: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0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1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2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4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0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1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, . . .</a:t>
            </a:r>
          </a:p>
          <a:p>
            <a:pPr algn="r" defTabSz="762000" rtl="1" eaLnBrk="0" hangingPunct="0"/>
            <a:r>
              <a:rPr kumimoji="1" lang="fa-IR" altLang="ko-KR" b="1" u="none" dirty="0">
                <a:cs typeface="B Nazanin" panose="00000400000000000000" pitchFamily="2" charset="-78"/>
              </a:rPr>
              <a:t>-فرض: در زمان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T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4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 ،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SC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 پاك مي</a:t>
            </a:r>
            <a:r>
              <a:rPr kumimoji="1" lang="fa-IR" altLang="ko-KR" b="1" u="none" dirty="0">
                <a:ea typeface="굴림" pitchFamily="34" charset="-127"/>
                <a:cs typeface="B Nazanin" panose="00000400000000000000" pitchFamily="2" charset="-78"/>
              </a:rPr>
              <a:t>‌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شود اگر خروجي ديكدر </a:t>
            </a: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b="1" u="none" baseline="-25000" dirty="0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fa-IR" altLang="ko-KR" b="1" u="none" baseline="-25000" dirty="0">
                <a:cs typeface="B Nazanin" panose="00000400000000000000" pitchFamily="2" charset="-78"/>
              </a:rPr>
              <a:t> </a:t>
            </a:r>
            <a:r>
              <a:rPr kumimoji="1" lang="fa-IR" altLang="ko-KR" b="1" u="none" dirty="0">
                <a:cs typeface="B Nazanin" panose="00000400000000000000" pitchFamily="2" charset="-78"/>
              </a:rPr>
              <a:t>فعال باشد.</a:t>
            </a:r>
            <a:r>
              <a:rPr kumimoji="1" lang="fa-IR" altLang="ko-KR" b="1" u="none" baseline="-25000" dirty="0">
                <a:cs typeface="B Nazanin" panose="00000400000000000000" pitchFamily="2" charset="-78"/>
              </a:rPr>
              <a:t> </a:t>
            </a:r>
            <a:endParaRPr kumimoji="1" lang="en-US" altLang="ko-KR" b="1" u="none" dirty="0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3061" name="Rectangle 5"/>
          <p:cNvSpPr>
            <a:spLocks noChangeArrowheads="1"/>
          </p:cNvSpPr>
          <p:nvPr/>
        </p:nvSpPr>
        <p:spPr bwMode="auto">
          <a:xfrm>
            <a:off x="3124200" y="1946933"/>
            <a:ext cx="2117725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b="1" u="none" baseline="-25000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</a:t>
            </a:r>
            <a:r>
              <a:rPr kumimoji="1" lang="en-US" altLang="ko-KR" b="1" u="none" baseline="-25000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4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: SC 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 0</a:t>
            </a: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461924" y="431800"/>
            <a:ext cx="2383666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smtClean="0"/>
              <a:t>واكشي وكدگشايي</a:t>
            </a:r>
            <a:endParaRPr lang="en-US" altLang="ko-KR" sz="3200" smtClean="0">
              <a:ea typeface="굴림" pitchFamily="34" charset="-127"/>
            </a:endParaRPr>
          </a:p>
        </p:txBody>
      </p:sp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1627188" y="1328738"/>
            <a:ext cx="34925" cy="158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409575" y="1063625"/>
            <a:ext cx="2484655" cy="2867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85000"/>
              </a:lnSpc>
            </a:pPr>
            <a:r>
              <a:rPr kumimoji="1" lang="en-US" altLang="ko-KR" b="1" u="none" dirty="0">
                <a:ea typeface="굴림" pitchFamily="34" charset="-127"/>
                <a:cs typeface="B Nazanin" panose="00000400000000000000" pitchFamily="2" charset="-78"/>
              </a:rPr>
              <a:t>• Fetch and Decode</a:t>
            </a:r>
          </a:p>
        </p:txBody>
      </p:sp>
      <p:sp>
        <p:nvSpPr>
          <p:cNvPr id="174085" name="Rectangle 5"/>
          <p:cNvSpPr>
            <a:spLocks noChangeArrowheads="1"/>
          </p:cNvSpPr>
          <p:nvPr/>
        </p:nvSpPr>
        <p:spPr bwMode="auto">
          <a:xfrm>
            <a:off x="3027363" y="1084263"/>
            <a:ext cx="4967707" cy="5831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96000"/>
              </a:lnSpc>
            </a:pP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T0: AR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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PC  (S</a:t>
            </a:r>
            <a:r>
              <a:rPr kumimoji="1" lang="en-US" altLang="ko-KR" sz="1200" b="1" u="none" baseline="-25000" dirty="0">
                <a:ea typeface="굴림" pitchFamily="34" charset="-127"/>
                <a:cs typeface="B Nazanin" panose="00000400000000000000" pitchFamily="2" charset="-78"/>
              </a:rPr>
              <a:t>0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 dirty="0">
                <a:ea typeface="굴림" pitchFamily="34" charset="-127"/>
                <a:cs typeface="B Nazanin" panose="00000400000000000000" pitchFamily="2" charset="-78"/>
              </a:rPr>
              <a:t>1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 dirty="0">
                <a:ea typeface="굴림" pitchFamily="34" charset="-127"/>
                <a:cs typeface="B Nazanin" panose="00000400000000000000" pitchFamily="2" charset="-78"/>
              </a:rPr>
              <a:t>2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=010, T0=1)</a:t>
            </a:r>
          </a:p>
          <a:p>
            <a:pPr algn="l" defTabSz="762000" eaLnBrk="0" hangingPunct="0">
              <a:lnSpc>
                <a:spcPct val="96000"/>
              </a:lnSpc>
            </a:pP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T1: IR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M [AR],  PC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PC + 1   (S0S1S2=111, T1=1)</a:t>
            </a:r>
          </a:p>
          <a:p>
            <a:pPr algn="l" defTabSz="762000" eaLnBrk="0" hangingPunct="0">
              <a:lnSpc>
                <a:spcPct val="96000"/>
              </a:lnSpc>
            </a:pP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T2: D0, . . . , D7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Decode IR(12-14), AR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IR(0-11), I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  <a:r>
              <a:rPr kumimoji="1" lang="en-US" altLang="ko-KR" sz="1200" b="1" u="none" dirty="0">
                <a:ea typeface="굴림" pitchFamily="34" charset="-127"/>
                <a:cs typeface="B Nazanin" panose="00000400000000000000" pitchFamily="2" charset="-78"/>
              </a:rPr>
              <a:t> IR(15)</a:t>
            </a:r>
          </a:p>
        </p:txBody>
      </p:sp>
      <p:sp>
        <p:nvSpPr>
          <p:cNvPr id="174086" name="Arc 6"/>
          <p:cNvSpPr>
            <a:spLocks/>
          </p:cNvSpPr>
          <p:nvPr/>
        </p:nvSpPr>
        <p:spPr bwMode="auto">
          <a:xfrm>
            <a:off x="4094163" y="2044700"/>
            <a:ext cx="112712" cy="87313"/>
          </a:xfrm>
          <a:custGeom>
            <a:avLst/>
            <a:gdLst>
              <a:gd name="T0" fmla="*/ 9111 w 21600"/>
              <a:gd name="T1" fmla="*/ 87313 h 17255"/>
              <a:gd name="T2" fmla="*/ 9654 w 21600"/>
              <a:gd name="T3" fmla="*/ 0 h 17255"/>
              <a:gd name="T4" fmla="*/ 112712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87" name="Line 7"/>
          <p:cNvSpPr>
            <a:spLocks noChangeShapeType="1"/>
          </p:cNvSpPr>
          <p:nvPr/>
        </p:nvSpPr>
        <p:spPr bwMode="auto">
          <a:xfrm>
            <a:off x="3851275" y="2098675"/>
            <a:ext cx="2428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88" name="Line 8"/>
          <p:cNvSpPr>
            <a:spLocks noChangeShapeType="1"/>
          </p:cNvSpPr>
          <p:nvPr/>
        </p:nvSpPr>
        <p:spPr bwMode="auto">
          <a:xfrm flipH="1">
            <a:off x="1030288" y="2030413"/>
            <a:ext cx="2530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89" name="Line 9"/>
          <p:cNvSpPr>
            <a:spLocks noChangeShapeType="1"/>
          </p:cNvSpPr>
          <p:nvPr/>
        </p:nvSpPr>
        <p:spPr bwMode="auto">
          <a:xfrm flipH="1">
            <a:off x="3443288" y="2098675"/>
            <a:ext cx="123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0" name="Line 10"/>
          <p:cNvSpPr>
            <a:spLocks noChangeShapeType="1"/>
          </p:cNvSpPr>
          <p:nvPr/>
        </p:nvSpPr>
        <p:spPr bwMode="auto">
          <a:xfrm flipH="1" flipV="1">
            <a:off x="3443288" y="2170113"/>
            <a:ext cx="128587" cy="47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525838" y="1971675"/>
            <a:ext cx="320675" cy="255588"/>
            <a:chOff x="2608" y="2732"/>
            <a:chExt cx="217" cy="176"/>
          </a:xfrm>
        </p:grpSpPr>
        <p:sp>
          <p:nvSpPr>
            <p:cNvPr id="174238" name="Arc 12"/>
            <p:cNvSpPr>
              <a:spLocks/>
            </p:cNvSpPr>
            <p:nvPr/>
          </p:nvSpPr>
          <p:spPr bwMode="auto">
            <a:xfrm>
              <a:off x="2644" y="2737"/>
              <a:ext cx="181" cy="80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0 h 21600"/>
                <a:gd name="T4" fmla="*/ 1 w 21720"/>
                <a:gd name="T5" fmla="*/ 80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9" name="Arc 13"/>
            <p:cNvSpPr>
              <a:spLocks/>
            </p:cNvSpPr>
            <p:nvPr/>
          </p:nvSpPr>
          <p:spPr bwMode="auto">
            <a:xfrm>
              <a:off x="2644" y="2816"/>
              <a:ext cx="180" cy="80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40" name="Line 14"/>
            <p:cNvSpPr>
              <a:spLocks noChangeShapeType="1"/>
            </p:cNvSpPr>
            <p:nvPr/>
          </p:nvSpPr>
          <p:spPr bwMode="auto">
            <a:xfrm>
              <a:off x="2616" y="2732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41" name="Line 15"/>
            <p:cNvSpPr>
              <a:spLocks noChangeShapeType="1"/>
            </p:cNvSpPr>
            <p:nvPr/>
          </p:nvSpPr>
          <p:spPr bwMode="auto">
            <a:xfrm>
              <a:off x="2616" y="2908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42" name="Arc 16"/>
            <p:cNvSpPr>
              <a:spLocks/>
            </p:cNvSpPr>
            <p:nvPr/>
          </p:nvSpPr>
          <p:spPr bwMode="auto">
            <a:xfrm>
              <a:off x="2608" y="2737"/>
              <a:ext cx="33" cy="80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0 h 21600"/>
                <a:gd name="T4" fmla="*/ 1 w 22275"/>
                <a:gd name="T5" fmla="*/ 80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43" name="Arc 17"/>
            <p:cNvSpPr>
              <a:spLocks/>
            </p:cNvSpPr>
            <p:nvPr/>
          </p:nvSpPr>
          <p:spPr bwMode="auto">
            <a:xfrm>
              <a:off x="2608" y="2816"/>
              <a:ext cx="32" cy="80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092" name="Arc 18"/>
          <p:cNvSpPr>
            <a:spLocks/>
          </p:cNvSpPr>
          <p:nvPr/>
        </p:nvSpPr>
        <p:spPr bwMode="auto">
          <a:xfrm>
            <a:off x="4094163" y="2370138"/>
            <a:ext cx="112712" cy="87312"/>
          </a:xfrm>
          <a:custGeom>
            <a:avLst/>
            <a:gdLst>
              <a:gd name="T0" fmla="*/ 9111 w 21600"/>
              <a:gd name="T1" fmla="*/ 87312 h 17255"/>
              <a:gd name="T2" fmla="*/ 9654 w 21600"/>
              <a:gd name="T3" fmla="*/ 0 h 17255"/>
              <a:gd name="T4" fmla="*/ 112712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3" name="Line 19"/>
          <p:cNvSpPr>
            <a:spLocks noChangeShapeType="1"/>
          </p:cNvSpPr>
          <p:nvPr/>
        </p:nvSpPr>
        <p:spPr bwMode="auto">
          <a:xfrm>
            <a:off x="3856038" y="2424113"/>
            <a:ext cx="2381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4" name="Line 20"/>
          <p:cNvSpPr>
            <a:spLocks noChangeShapeType="1"/>
          </p:cNvSpPr>
          <p:nvPr/>
        </p:nvSpPr>
        <p:spPr bwMode="auto">
          <a:xfrm flipH="1">
            <a:off x="3313113" y="2366963"/>
            <a:ext cx="2651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5" name="Line 21"/>
          <p:cNvSpPr>
            <a:spLocks noChangeShapeType="1"/>
          </p:cNvSpPr>
          <p:nvPr/>
        </p:nvSpPr>
        <p:spPr bwMode="auto">
          <a:xfrm flipH="1">
            <a:off x="1030288" y="2424113"/>
            <a:ext cx="25415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6" name="Line 22"/>
          <p:cNvSpPr>
            <a:spLocks noChangeShapeType="1"/>
          </p:cNvSpPr>
          <p:nvPr/>
        </p:nvSpPr>
        <p:spPr bwMode="auto">
          <a:xfrm flipH="1" flipV="1">
            <a:off x="3443288" y="2495550"/>
            <a:ext cx="123825" cy="47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525838" y="2297113"/>
            <a:ext cx="320675" cy="268287"/>
            <a:chOff x="2608" y="2956"/>
            <a:chExt cx="217" cy="184"/>
          </a:xfrm>
        </p:grpSpPr>
        <p:sp>
          <p:nvSpPr>
            <p:cNvPr id="174232" name="Arc 24"/>
            <p:cNvSpPr>
              <a:spLocks/>
            </p:cNvSpPr>
            <p:nvPr/>
          </p:nvSpPr>
          <p:spPr bwMode="auto">
            <a:xfrm>
              <a:off x="2644" y="2961"/>
              <a:ext cx="181" cy="84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4 h 21600"/>
                <a:gd name="T4" fmla="*/ 1 w 21720"/>
                <a:gd name="T5" fmla="*/ 84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3" name="Arc 25"/>
            <p:cNvSpPr>
              <a:spLocks/>
            </p:cNvSpPr>
            <p:nvPr/>
          </p:nvSpPr>
          <p:spPr bwMode="auto">
            <a:xfrm>
              <a:off x="2644" y="3044"/>
              <a:ext cx="180" cy="84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4" name="Line 26"/>
            <p:cNvSpPr>
              <a:spLocks noChangeShapeType="1"/>
            </p:cNvSpPr>
            <p:nvPr/>
          </p:nvSpPr>
          <p:spPr bwMode="auto">
            <a:xfrm>
              <a:off x="2616" y="2956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5" name="Line 27"/>
            <p:cNvSpPr>
              <a:spLocks noChangeShapeType="1"/>
            </p:cNvSpPr>
            <p:nvPr/>
          </p:nvSpPr>
          <p:spPr bwMode="auto">
            <a:xfrm>
              <a:off x="2616" y="3140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6" name="Arc 28"/>
            <p:cNvSpPr>
              <a:spLocks/>
            </p:cNvSpPr>
            <p:nvPr/>
          </p:nvSpPr>
          <p:spPr bwMode="auto">
            <a:xfrm>
              <a:off x="2608" y="2961"/>
              <a:ext cx="33" cy="84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4 h 21600"/>
                <a:gd name="T4" fmla="*/ 1 w 22275"/>
                <a:gd name="T5" fmla="*/ 84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7" name="Arc 29"/>
            <p:cNvSpPr>
              <a:spLocks/>
            </p:cNvSpPr>
            <p:nvPr/>
          </p:nvSpPr>
          <p:spPr bwMode="auto">
            <a:xfrm>
              <a:off x="2608" y="3044"/>
              <a:ext cx="32" cy="84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098" name="Arc 30"/>
          <p:cNvSpPr>
            <a:spLocks/>
          </p:cNvSpPr>
          <p:nvPr/>
        </p:nvSpPr>
        <p:spPr bwMode="auto">
          <a:xfrm>
            <a:off x="4094163" y="2711450"/>
            <a:ext cx="112712" cy="90488"/>
          </a:xfrm>
          <a:custGeom>
            <a:avLst/>
            <a:gdLst>
              <a:gd name="T0" fmla="*/ 9111 w 21600"/>
              <a:gd name="T1" fmla="*/ 90488 h 17255"/>
              <a:gd name="T2" fmla="*/ 9654 w 21600"/>
              <a:gd name="T3" fmla="*/ 0 h 17255"/>
              <a:gd name="T4" fmla="*/ 112712 w 21600"/>
              <a:gd name="T5" fmla="*/ 45865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099" name="Line 31"/>
          <p:cNvSpPr>
            <a:spLocks noChangeShapeType="1"/>
          </p:cNvSpPr>
          <p:nvPr/>
        </p:nvSpPr>
        <p:spPr bwMode="auto">
          <a:xfrm>
            <a:off x="3851275" y="2762250"/>
            <a:ext cx="2428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00" name="Line 32"/>
          <p:cNvSpPr>
            <a:spLocks noChangeShapeType="1"/>
          </p:cNvSpPr>
          <p:nvPr/>
        </p:nvSpPr>
        <p:spPr bwMode="auto">
          <a:xfrm flipH="1">
            <a:off x="3313113" y="2692400"/>
            <a:ext cx="2476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01" name="Line 33"/>
          <p:cNvSpPr>
            <a:spLocks noChangeShapeType="1"/>
          </p:cNvSpPr>
          <p:nvPr/>
        </p:nvSpPr>
        <p:spPr bwMode="auto">
          <a:xfrm flipH="1">
            <a:off x="3443288" y="2762250"/>
            <a:ext cx="123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02" name="Line 34"/>
          <p:cNvSpPr>
            <a:spLocks noChangeShapeType="1"/>
          </p:cNvSpPr>
          <p:nvPr/>
        </p:nvSpPr>
        <p:spPr bwMode="auto">
          <a:xfrm flipH="1">
            <a:off x="3443288" y="2820988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3525838" y="2624138"/>
            <a:ext cx="320675" cy="266700"/>
            <a:chOff x="2608" y="3180"/>
            <a:chExt cx="217" cy="184"/>
          </a:xfrm>
        </p:grpSpPr>
        <p:sp>
          <p:nvSpPr>
            <p:cNvPr id="174226" name="Arc 36"/>
            <p:cNvSpPr>
              <a:spLocks/>
            </p:cNvSpPr>
            <p:nvPr/>
          </p:nvSpPr>
          <p:spPr bwMode="auto">
            <a:xfrm>
              <a:off x="2644" y="3185"/>
              <a:ext cx="181" cy="84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4 h 21600"/>
                <a:gd name="T4" fmla="*/ 1 w 21720"/>
                <a:gd name="T5" fmla="*/ 84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7" name="Arc 37"/>
            <p:cNvSpPr>
              <a:spLocks/>
            </p:cNvSpPr>
            <p:nvPr/>
          </p:nvSpPr>
          <p:spPr bwMode="auto">
            <a:xfrm>
              <a:off x="2644" y="3268"/>
              <a:ext cx="180" cy="84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8" name="Line 38"/>
            <p:cNvSpPr>
              <a:spLocks noChangeShapeType="1"/>
            </p:cNvSpPr>
            <p:nvPr/>
          </p:nvSpPr>
          <p:spPr bwMode="auto">
            <a:xfrm>
              <a:off x="2616" y="3180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9" name="Line 39"/>
            <p:cNvSpPr>
              <a:spLocks noChangeShapeType="1"/>
            </p:cNvSpPr>
            <p:nvPr/>
          </p:nvSpPr>
          <p:spPr bwMode="auto">
            <a:xfrm>
              <a:off x="2616" y="3364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0" name="Arc 40"/>
            <p:cNvSpPr>
              <a:spLocks/>
            </p:cNvSpPr>
            <p:nvPr/>
          </p:nvSpPr>
          <p:spPr bwMode="auto">
            <a:xfrm>
              <a:off x="2608" y="3185"/>
              <a:ext cx="33" cy="84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4 h 21600"/>
                <a:gd name="T4" fmla="*/ 1 w 22275"/>
                <a:gd name="T5" fmla="*/ 84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31" name="Arc 41"/>
            <p:cNvSpPr>
              <a:spLocks/>
            </p:cNvSpPr>
            <p:nvPr/>
          </p:nvSpPr>
          <p:spPr bwMode="auto">
            <a:xfrm>
              <a:off x="2608" y="3268"/>
              <a:ext cx="32" cy="84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104" name="Line 42"/>
          <p:cNvSpPr>
            <a:spLocks noChangeShapeType="1"/>
          </p:cNvSpPr>
          <p:nvPr/>
        </p:nvSpPr>
        <p:spPr bwMode="auto">
          <a:xfrm>
            <a:off x="4198938" y="1895475"/>
            <a:ext cx="0" cy="10731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05" name="Rectangle 43"/>
          <p:cNvSpPr>
            <a:spLocks noChangeArrowheads="1"/>
          </p:cNvSpPr>
          <p:nvPr/>
        </p:nvSpPr>
        <p:spPr bwMode="auto">
          <a:xfrm>
            <a:off x="4146550" y="1968500"/>
            <a:ext cx="34464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74106" name="Rectangle 44"/>
          <p:cNvSpPr>
            <a:spLocks noChangeArrowheads="1"/>
          </p:cNvSpPr>
          <p:nvPr/>
        </p:nvSpPr>
        <p:spPr bwMode="auto">
          <a:xfrm>
            <a:off x="4152900" y="2306638"/>
            <a:ext cx="34464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74107" name="Rectangle 45"/>
          <p:cNvSpPr>
            <a:spLocks noChangeArrowheads="1"/>
          </p:cNvSpPr>
          <p:nvPr/>
        </p:nvSpPr>
        <p:spPr bwMode="auto">
          <a:xfrm>
            <a:off x="4159250" y="2646363"/>
            <a:ext cx="34464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</a:t>
            </a:r>
            <a:r>
              <a:rPr kumimoji="1" lang="en-US" altLang="ko-KR" sz="1200" b="1" u="none" baseline="-2500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4108" name="Line 46"/>
          <p:cNvSpPr>
            <a:spLocks noChangeShapeType="1"/>
          </p:cNvSpPr>
          <p:nvPr/>
        </p:nvSpPr>
        <p:spPr bwMode="auto">
          <a:xfrm>
            <a:off x="4211638" y="1901825"/>
            <a:ext cx="812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09" name="Rectangle 47"/>
          <p:cNvSpPr>
            <a:spLocks noChangeArrowheads="1"/>
          </p:cNvSpPr>
          <p:nvPr/>
        </p:nvSpPr>
        <p:spPr bwMode="auto">
          <a:xfrm>
            <a:off x="4449763" y="2274888"/>
            <a:ext cx="535404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Bus</a:t>
            </a:r>
          </a:p>
        </p:txBody>
      </p:sp>
      <p:sp>
        <p:nvSpPr>
          <p:cNvPr id="174110" name="Line 48"/>
          <p:cNvSpPr>
            <a:spLocks noChangeShapeType="1"/>
          </p:cNvSpPr>
          <p:nvPr/>
        </p:nvSpPr>
        <p:spPr bwMode="auto">
          <a:xfrm>
            <a:off x="5016500" y="1895475"/>
            <a:ext cx="0" cy="1066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1" name="Line 49"/>
          <p:cNvSpPr>
            <a:spLocks noChangeShapeType="1"/>
          </p:cNvSpPr>
          <p:nvPr/>
        </p:nvSpPr>
        <p:spPr bwMode="auto">
          <a:xfrm>
            <a:off x="4205288" y="2959100"/>
            <a:ext cx="3270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2" name="Line 50"/>
          <p:cNvSpPr>
            <a:spLocks noChangeShapeType="1"/>
          </p:cNvSpPr>
          <p:nvPr/>
        </p:nvSpPr>
        <p:spPr bwMode="auto">
          <a:xfrm>
            <a:off x="4673600" y="2959100"/>
            <a:ext cx="3556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3" name="Line 51"/>
          <p:cNvSpPr>
            <a:spLocks noChangeShapeType="1"/>
          </p:cNvSpPr>
          <p:nvPr/>
        </p:nvSpPr>
        <p:spPr bwMode="auto">
          <a:xfrm>
            <a:off x="4537075" y="2965450"/>
            <a:ext cx="0" cy="31654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4" name="Rectangle 52"/>
          <p:cNvSpPr>
            <a:spLocks noChangeArrowheads="1"/>
          </p:cNvSpPr>
          <p:nvPr/>
        </p:nvSpPr>
        <p:spPr bwMode="auto">
          <a:xfrm>
            <a:off x="4476750" y="2986088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174115" name="Line 53"/>
          <p:cNvSpPr>
            <a:spLocks noChangeShapeType="1"/>
          </p:cNvSpPr>
          <p:nvPr/>
        </p:nvSpPr>
        <p:spPr bwMode="auto">
          <a:xfrm>
            <a:off x="4667250" y="2965450"/>
            <a:ext cx="0" cy="3303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6" name="Rectangle 54"/>
          <p:cNvSpPr>
            <a:spLocks noChangeArrowheads="1"/>
          </p:cNvSpPr>
          <p:nvPr/>
        </p:nvSpPr>
        <p:spPr bwMode="auto">
          <a:xfrm>
            <a:off x="2058988" y="2825750"/>
            <a:ext cx="1123950" cy="569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17" name="Rectangle 55"/>
          <p:cNvSpPr>
            <a:spLocks noChangeArrowheads="1"/>
          </p:cNvSpPr>
          <p:nvPr/>
        </p:nvSpPr>
        <p:spPr bwMode="auto">
          <a:xfrm>
            <a:off x="2189163" y="2873375"/>
            <a:ext cx="945773" cy="4775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Memory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4118" name="Rectangle 56"/>
          <p:cNvSpPr>
            <a:spLocks noChangeArrowheads="1"/>
          </p:cNvSpPr>
          <p:nvPr/>
        </p:nvSpPr>
        <p:spPr bwMode="auto">
          <a:xfrm>
            <a:off x="2365375" y="3048000"/>
            <a:ext cx="572274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unit</a:t>
            </a:r>
          </a:p>
        </p:txBody>
      </p:sp>
      <p:sp>
        <p:nvSpPr>
          <p:cNvPr id="174119" name="Line 57"/>
          <p:cNvSpPr>
            <a:spLocks noChangeShapeType="1"/>
          </p:cNvSpPr>
          <p:nvPr/>
        </p:nvSpPr>
        <p:spPr bwMode="auto">
          <a:xfrm>
            <a:off x="3330575" y="2036763"/>
            <a:ext cx="0" cy="6556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0" name="Arc 58"/>
          <p:cNvSpPr>
            <a:spLocks/>
          </p:cNvSpPr>
          <p:nvPr/>
        </p:nvSpPr>
        <p:spPr bwMode="auto">
          <a:xfrm>
            <a:off x="4425950" y="3033713"/>
            <a:ext cx="112713" cy="87312"/>
          </a:xfrm>
          <a:custGeom>
            <a:avLst/>
            <a:gdLst>
              <a:gd name="T0" fmla="*/ 9111 w 21600"/>
              <a:gd name="T1" fmla="*/ 87312 h 17255"/>
              <a:gd name="T2" fmla="*/ 9654 w 21600"/>
              <a:gd name="T3" fmla="*/ 0 h 17255"/>
              <a:gd name="T4" fmla="*/ 112713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1" name="Line 59"/>
          <p:cNvSpPr>
            <a:spLocks noChangeShapeType="1"/>
          </p:cNvSpPr>
          <p:nvPr/>
        </p:nvSpPr>
        <p:spPr bwMode="auto">
          <a:xfrm>
            <a:off x="3194050" y="3087688"/>
            <a:ext cx="12303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2" name="Arc 60"/>
          <p:cNvSpPr>
            <a:spLocks/>
          </p:cNvSpPr>
          <p:nvPr/>
        </p:nvSpPr>
        <p:spPr bwMode="auto">
          <a:xfrm>
            <a:off x="3200400" y="3230563"/>
            <a:ext cx="112713" cy="87312"/>
          </a:xfrm>
          <a:custGeom>
            <a:avLst/>
            <a:gdLst>
              <a:gd name="T0" fmla="*/ 102814 w 21600"/>
              <a:gd name="T1" fmla="*/ 0 h 17464"/>
              <a:gd name="T2" fmla="*/ 103367 w 21600"/>
              <a:gd name="T3" fmla="*/ 87312 h 17464"/>
              <a:gd name="T4" fmla="*/ 0 w 21600"/>
              <a:gd name="T5" fmla="*/ 44256 h 17464"/>
              <a:gd name="T6" fmla="*/ 0 60000 65536"/>
              <a:gd name="T7" fmla="*/ 0 60000 65536"/>
              <a:gd name="T8" fmla="*/ 0 60000 65536"/>
              <a:gd name="T9" fmla="*/ 0 w 21600"/>
              <a:gd name="T10" fmla="*/ 0 h 17464"/>
              <a:gd name="T11" fmla="*/ 21600 w 21600"/>
              <a:gd name="T12" fmla="*/ 17464 h 174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464" fill="none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</a:path>
              <a:path w="21600" h="17464" stroke="0" extrusionOk="0">
                <a:moveTo>
                  <a:pt x="19702" y="0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3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3" name="Line 61"/>
          <p:cNvSpPr>
            <a:spLocks noChangeShapeType="1"/>
          </p:cNvSpPr>
          <p:nvPr/>
        </p:nvSpPr>
        <p:spPr bwMode="auto">
          <a:xfrm>
            <a:off x="3302000" y="3284538"/>
            <a:ext cx="7747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4" name="Rectangle 62"/>
          <p:cNvSpPr>
            <a:spLocks noChangeArrowheads="1"/>
          </p:cNvSpPr>
          <p:nvPr/>
        </p:nvSpPr>
        <p:spPr bwMode="auto">
          <a:xfrm>
            <a:off x="3252788" y="3255963"/>
            <a:ext cx="82715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Address</a:t>
            </a:r>
          </a:p>
        </p:txBody>
      </p:sp>
      <p:sp>
        <p:nvSpPr>
          <p:cNvPr id="174125" name="Arc 63"/>
          <p:cNvSpPr>
            <a:spLocks/>
          </p:cNvSpPr>
          <p:nvPr/>
        </p:nvSpPr>
        <p:spPr bwMode="auto">
          <a:xfrm>
            <a:off x="2611438" y="3402013"/>
            <a:ext cx="90487" cy="109537"/>
          </a:xfrm>
          <a:custGeom>
            <a:avLst/>
            <a:gdLst>
              <a:gd name="T0" fmla="*/ 90487 w 17464"/>
              <a:gd name="T1" fmla="*/ 100455 h 21600"/>
              <a:gd name="T2" fmla="*/ 0 w 17464"/>
              <a:gd name="T3" fmla="*/ 99917 h 21600"/>
              <a:gd name="T4" fmla="*/ 45865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6" name="Line 64"/>
          <p:cNvSpPr>
            <a:spLocks noChangeShapeType="1"/>
          </p:cNvSpPr>
          <p:nvPr/>
        </p:nvSpPr>
        <p:spPr bwMode="auto">
          <a:xfrm>
            <a:off x="2655888" y="3511550"/>
            <a:ext cx="0" cy="1746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7" name="Rectangle 65"/>
          <p:cNvSpPr>
            <a:spLocks noChangeArrowheads="1"/>
          </p:cNvSpPr>
          <p:nvPr/>
        </p:nvSpPr>
        <p:spPr bwMode="auto">
          <a:xfrm>
            <a:off x="2622550" y="3435350"/>
            <a:ext cx="593112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Read</a:t>
            </a:r>
          </a:p>
        </p:txBody>
      </p:sp>
      <p:sp>
        <p:nvSpPr>
          <p:cNvPr id="174128" name="Arc 66"/>
          <p:cNvSpPr>
            <a:spLocks/>
          </p:cNvSpPr>
          <p:nvPr/>
        </p:nvSpPr>
        <p:spPr bwMode="auto">
          <a:xfrm>
            <a:off x="1941513" y="3033713"/>
            <a:ext cx="112712" cy="87312"/>
          </a:xfrm>
          <a:custGeom>
            <a:avLst/>
            <a:gdLst>
              <a:gd name="T0" fmla="*/ 9111 w 21600"/>
              <a:gd name="T1" fmla="*/ 87312 h 17255"/>
              <a:gd name="T2" fmla="*/ 9654 w 21600"/>
              <a:gd name="T3" fmla="*/ 0 h 17255"/>
              <a:gd name="T4" fmla="*/ 112712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29" name="Line 67"/>
          <p:cNvSpPr>
            <a:spLocks noChangeShapeType="1"/>
          </p:cNvSpPr>
          <p:nvPr/>
        </p:nvSpPr>
        <p:spPr bwMode="auto">
          <a:xfrm>
            <a:off x="650875" y="3087688"/>
            <a:ext cx="12906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0" name="Line 68"/>
          <p:cNvSpPr>
            <a:spLocks noChangeShapeType="1"/>
          </p:cNvSpPr>
          <p:nvPr/>
        </p:nvSpPr>
        <p:spPr bwMode="auto">
          <a:xfrm>
            <a:off x="1319213" y="2430463"/>
            <a:ext cx="0" cy="20399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1" name="Line 69"/>
          <p:cNvSpPr>
            <a:spLocks noChangeShapeType="1"/>
          </p:cNvSpPr>
          <p:nvPr/>
        </p:nvSpPr>
        <p:spPr bwMode="auto">
          <a:xfrm>
            <a:off x="1520825" y="2036763"/>
            <a:ext cx="0" cy="38227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2" name="Line 70"/>
          <p:cNvSpPr>
            <a:spLocks noChangeShapeType="1"/>
          </p:cNvSpPr>
          <p:nvPr/>
        </p:nvSpPr>
        <p:spPr bwMode="auto">
          <a:xfrm flipH="1">
            <a:off x="1633538" y="3681413"/>
            <a:ext cx="1301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3" name="Line 71"/>
          <p:cNvSpPr>
            <a:spLocks noChangeShapeType="1"/>
          </p:cNvSpPr>
          <p:nvPr/>
        </p:nvSpPr>
        <p:spPr bwMode="auto">
          <a:xfrm flipH="1">
            <a:off x="1503363" y="3751263"/>
            <a:ext cx="2603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72"/>
          <p:cNvGrpSpPr>
            <a:grpSpLocks/>
          </p:cNvGrpSpPr>
          <p:nvPr/>
        </p:nvGrpSpPr>
        <p:grpSpPr bwMode="auto">
          <a:xfrm>
            <a:off x="1716088" y="3552825"/>
            <a:ext cx="320675" cy="254000"/>
            <a:chOff x="1384" y="3820"/>
            <a:chExt cx="217" cy="176"/>
          </a:xfrm>
        </p:grpSpPr>
        <p:sp>
          <p:nvSpPr>
            <p:cNvPr id="174220" name="Arc 73"/>
            <p:cNvSpPr>
              <a:spLocks/>
            </p:cNvSpPr>
            <p:nvPr/>
          </p:nvSpPr>
          <p:spPr bwMode="auto">
            <a:xfrm>
              <a:off x="1420" y="3825"/>
              <a:ext cx="181" cy="80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0 h 21600"/>
                <a:gd name="T4" fmla="*/ 1 w 21720"/>
                <a:gd name="T5" fmla="*/ 80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1" name="Arc 74"/>
            <p:cNvSpPr>
              <a:spLocks/>
            </p:cNvSpPr>
            <p:nvPr/>
          </p:nvSpPr>
          <p:spPr bwMode="auto">
            <a:xfrm>
              <a:off x="1420" y="3904"/>
              <a:ext cx="180" cy="80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2" name="Line 75"/>
            <p:cNvSpPr>
              <a:spLocks noChangeShapeType="1"/>
            </p:cNvSpPr>
            <p:nvPr/>
          </p:nvSpPr>
          <p:spPr bwMode="auto">
            <a:xfrm>
              <a:off x="1392" y="3820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3" name="Line 76"/>
            <p:cNvSpPr>
              <a:spLocks noChangeShapeType="1"/>
            </p:cNvSpPr>
            <p:nvPr/>
          </p:nvSpPr>
          <p:spPr bwMode="auto">
            <a:xfrm>
              <a:off x="1392" y="3996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4" name="Arc 77"/>
            <p:cNvSpPr>
              <a:spLocks/>
            </p:cNvSpPr>
            <p:nvPr/>
          </p:nvSpPr>
          <p:spPr bwMode="auto">
            <a:xfrm>
              <a:off x="1384" y="3825"/>
              <a:ext cx="33" cy="80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0 h 21600"/>
                <a:gd name="T4" fmla="*/ 1 w 22275"/>
                <a:gd name="T5" fmla="*/ 80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25" name="Arc 78"/>
            <p:cNvSpPr>
              <a:spLocks/>
            </p:cNvSpPr>
            <p:nvPr/>
          </p:nvSpPr>
          <p:spPr bwMode="auto">
            <a:xfrm>
              <a:off x="1384" y="3904"/>
              <a:ext cx="32" cy="80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135" name="Line 79"/>
          <p:cNvSpPr>
            <a:spLocks noChangeShapeType="1"/>
          </p:cNvSpPr>
          <p:nvPr/>
        </p:nvSpPr>
        <p:spPr bwMode="auto">
          <a:xfrm flipH="1" flipV="1">
            <a:off x="1633538" y="3609975"/>
            <a:ext cx="123825" cy="6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6" name="Line 80"/>
          <p:cNvSpPr>
            <a:spLocks noChangeShapeType="1"/>
          </p:cNvSpPr>
          <p:nvPr/>
        </p:nvSpPr>
        <p:spPr bwMode="auto">
          <a:xfrm flipH="1">
            <a:off x="1314450" y="4464050"/>
            <a:ext cx="449263" cy="6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" name="Group 81"/>
          <p:cNvGrpSpPr>
            <a:grpSpLocks/>
          </p:cNvGrpSpPr>
          <p:nvPr/>
        </p:nvGrpSpPr>
        <p:grpSpPr bwMode="auto">
          <a:xfrm>
            <a:off x="1716088" y="4273550"/>
            <a:ext cx="320675" cy="266700"/>
            <a:chOff x="1384" y="4316"/>
            <a:chExt cx="217" cy="184"/>
          </a:xfrm>
        </p:grpSpPr>
        <p:sp>
          <p:nvSpPr>
            <p:cNvPr id="174214" name="Arc 82"/>
            <p:cNvSpPr>
              <a:spLocks/>
            </p:cNvSpPr>
            <p:nvPr/>
          </p:nvSpPr>
          <p:spPr bwMode="auto">
            <a:xfrm>
              <a:off x="1420" y="4321"/>
              <a:ext cx="181" cy="84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4 h 21600"/>
                <a:gd name="T4" fmla="*/ 1 w 21720"/>
                <a:gd name="T5" fmla="*/ 84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5" name="Arc 83"/>
            <p:cNvSpPr>
              <a:spLocks/>
            </p:cNvSpPr>
            <p:nvPr/>
          </p:nvSpPr>
          <p:spPr bwMode="auto">
            <a:xfrm>
              <a:off x="1420" y="4404"/>
              <a:ext cx="180" cy="84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6" name="Line 84"/>
            <p:cNvSpPr>
              <a:spLocks noChangeShapeType="1"/>
            </p:cNvSpPr>
            <p:nvPr/>
          </p:nvSpPr>
          <p:spPr bwMode="auto">
            <a:xfrm>
              <a:off x="1392" y="4316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7" name="Line 85"/>
            <p:cNvSpPr>
              <a:spLocks noChangeShapeType="1"/>
            </p:cNvSpPr>
            <p:nvPr/>
          </p:nvSpPr>
          <p:spPr bwMode="auto">
            <a:xfrm>
              <a:off x="1392" y="4500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8" name="Arc 86"/>
            <p:cNvSpPr>
              <a:spLocks/>
            </p:cNvSpPr>
            <p:nvPr/>
          </p:nvSpPr>
          <p:spPr bwMode="auto">
            <a:xfrm>
              <a:off x="1384" y="4321"/>
              <a:ext cx="33" cy="84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4 h 21600"/>
                <a:gd name="T4" fmla="*/ 1 w 22275"/>
                <a:gd name="T5" fmla="*/ 84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9" name="Arc 87"/>
            <p:cNvSpPr>
              <a:spLocks/>
            </p:cNvSpPr>
            <p:nvPr/>
          </p:nvSpPr>
          <p:spPr bwMode="auto">
            <a:xfrm>
              <a:off x="1384" y="4404"/>
              <a:ext cx="32" cy="84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4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138" name="Line 88"/>
          <p:cNvSpPr>
            <a:spLocks noChangeShapeType="1"/>
          </p:cNvSpPr>
          <p:nvPr/>
        </p:nvSpPr>
        <p:spPr bwMode="auto">
          <a:xfrm flipH="1">
            <a:off x="1633538" y="4341813"/>
            <a:ext cx="123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39" name="Line 89"/>
          <p:cNvSpPr>
            <a:spLocks noChangeShapeType="1"/>
          </p:cNvSpPr>
          <p:nvPr/>
        </p:nvSpPr>
        <p:spPr bwMode="auto">
          <a:xfrm>
            <a:off x="2046288" y="3681413"/>
            <a:ext cx="6048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0" name="Rectangle 90"/>
          <p:cNvSpPr>
            <a:spLocks noChangeArrowheads="1"/>
          </p:cNvSpPr>
          <p:nvPr/>
        </p:nvSpPr>
        <p:spPr bwMode="auto">
          <a:xfrm>
            <a:off x="2330450" y="3954463"/>
            <a:ext cx="852488" cy="2301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1" name="Rectangle 91"/>
          <p:cNvSpPr>
            <a:spLocks noChangeArrowheads="1"/>
          </p:cNvSpPr>
          <p:nvPr/>
        </p:nvSpPr>
        <p:spPr bwMode="auto">
          <a:xfrm>
            <a:off x="2560638" y="3935413"/>
            <a:ext cx="464872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AR</a:t>
            </a:r>
          </a:p>
        </p:txBody>
      </p:sp>
      <p:sp>
        <p:nvSpPr>
          <p:cNvPr id="174142" name="Arc 92"/>
          <p:cNvSpPr>
            <a:spLocks/>
          </p:cNvSpPr>
          <p:nvPr/>
        </p:nvSpPr>
        <p:spPr bwMode="auto">
          <a:xfrm>
            <a:off x="4425950" y="4021138"/>
            <a:ext cx="112713" cy="88900"/>
          </a:xfrm>
          <a:custGeom>
            <a:avLst/>
            <a:gdLst>
              <a:gd name="T0" fmla="*/ 9111 w 21600"/>
              <a:gd name="T1" fmla="*/ 88900 h 17255"/>
              <a:gd name="T2" fmla="*/ 9654 w 21600"/>
              <a:gd name="T3" fmla="*/ 0 h 17255"/>
              <a:gd name="T4" fmla="*/ 112713 w 21600"/>
              <a:gd name="T5" fmla="*/ 45061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3" name="Line 93"/>
          <p:cNvSpPr>
            <a:spLocks noChangeShapeType="1"/>
          </p:cNvSpPr>
          <p:nvPr/>
        </p:nvSpPr>
        <p:spPr bwMode="auto">
          <a:xfrm>
            <a:off x="3175000" y="4076700"/>
            <a:ext cx="12493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4" name="Line 94"/>
          <p:cNvSpPr>
            <a:spLocks noChangeShapeType="1"/>
          </p:cNvSpPr>
          <p:nvPr/>
        </p:nvSpPr>
        <p:spPr bwMode="auto">
          <a:xfrm>
            <a:off x="4064000" y="3290888"/>
            <a:ext cx="0" cy="768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5" name="Arc 95"/>
          <p:cNvSpPr>
            <a:spLocks/>
          </p:cNvSpPr>
          <p:nvPr/>
        </p:nvSpPr>
        <p:spPr bwMode="auto">
          <a:xfrm>
            <a:off x="2214563" y="4021138"/>
            <a:ext cx="111125" cy="88900"/>
          </a:xfrm>
          <a:custGeom>
            <a:avLst/>
            <a:gdLst>
              <a:gd name="T0" fmla="*/ 8983 w 21600"/>
              <a:gd name="T1" fmla="*/ 88900 h 17255"/>
              <a:gd name="T2" fmla="*/ 9518 w 21600"/>
              <a:gd name="T3" fmla="*/ 0 h 17255"/>
              <a:gd name="T4" fmla="*/ 111125 w 21600"/>
              <a:gd name="T5" fmla="*/ 45061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6" name="Line 96"/>
          <p:cNvSpPr>
            <a:spLocks noChangeShapeType="1"/>
          </p:cNvSpPr>
          <p:nvPr/>
        </p:nvSpPr>
        <p:spPr bwMode="auto">
          <a:xfrm>
            <a:off x="650875" y="4076700"/>
            <a:ext cx="15938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7" name="Line 97"/>
          <p:cNvSpPr>
            <a:spLocks noChangeShapeType="1"/>
          </p:cNvSpPr>
          <p:nvPr/>
        </p:nvSpPr>
        <p:spPr bwMode="auto">
          <a:xfrm flipV="1">
            <a:off x="2046288" y="4400550"/>
            <a:ext cx="403225" cy="6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8" name="Arc 98"/>
          <p:cNvSpPr>
            <a:spLocks/>
          </p:cNvSpPr>
          <p:nvPr/>
        </p:nvSpPr>
        <p:spPr bwMode="auto">
          <a:xfrm>
            <a:off x="2411413" y="4191000"/>
            <a:ext cx="90487" cy="111125"/>
          </a:xfrm>
          <a:custGeom>
            <a:avLst/>
            <a:gdLst>
              <a:gd name="T0" fmla="*/ 90487 w 17464"/>
              <a:gd name="T1" fmla="*/ 101911 h 21600"/>
              <a:gd name="T2" fmla="*/ 0 w 17464"/>
              <a:gd name="T3" fmla="*/ 101366 h 21600"/>
              <a:gd name="T4" fmla="*/ 45865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49" name="Line 99"/>
          <p:cNvSpPr>
            <a:spLocks noChangeShapeType="1"/>
          </p:cNvSpPr>
          <p:nvPr/>
        </p:nvSpPr>
        <p:spPr bwMode="auto">
          <a:xfrm flipV="1">
            <a:off x="2455863" y="4279900"/>
            <a:ext cx="0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0" name="Rectangle 100"/>
          <p:cNvSpPr>
            <a:spLocks noChangeArrowheads="1"/>
          </p:cNvSpPr>
          <p:nvPr/>
        </p:nvSpPr>
        <p:spPr bwMode="auto">
          <a:xfrm>
            <a:off x="2374900" y="4351338"/>
            <a:ext cx="42159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LD</a:t>
            </a:r>
          </a:p>
        </p:txBody>
      </p:sp>
      <p:sp>
        <p:nvSpPr>
          <p:cNvPr id="174151" name="Line 101"/>
          <p:cNvSpPr>
            <a:spLocks noChangeShapeType="1"/>
          </p:cNvSpPr>
          <p:nvPr/>
        </p:nvSpPr>
        <p:spPr bwMode="auto">
          <a:xfrm>
            <a:off x="3059113" y="4191000"/>
            <a:ext cx="0" cy="2095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2" name="Freeform 102"/>
          <p:cNvSpPr>
            <a:spLocks/>
          </p:cNvSpPr>
          <p:nvPr/>
        </p:nvSpPr>
        <p:spPr bwMode="auto">
          <a:xfrm>
            <a:off x="2987675" y="4122738"/>
            <a:ext cx="131763" cy="58737"/>
          </a:xfrm>
          <a:custGeom>
            <a:avLst/>
            <a:gdLst>
              <a:gd name="T0" fmla="*/ 0 w 89"/>
              <a:gd name="T1" fmla="*/ 40 h 41"/>
              <a:gd name="T2" fmla="*/ 40 w 89"/>
              <a:gd name="T3" fmla="*/ 0 h 41"/>
              <a:gd name="T4" fmla="*/ 88 w 89"/>
              <a:gd name="T5" fmla="*/ 40 h 41"/>
              <a:gd name="T6" fmla="*/ 0 60000 65536"/>
              <a:gd name="T7" fmla="*/ 0 60000 65536"/>
              <a:gd name="T8" fmla="*/ 0 60000 65536"/>
              <a:gd name="T9" fmla="*/ 0 w 89"/>
              <a:gd name="T10" fmla="*/ 0 h 41"/>
              <a:gd name="T11" fmla="*/ 89 w 89"/>
              <a:gd name="T12" fmla="*/ 41 h 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9" h="41">
                <a:moveTo>
                  <a:pt x="0" y="40"/>
                </a:moveTo>
                <a:lnTo>
                  <a:pt x="40" y="0"/>
                </a:lnTo>
                <a:lnTo>
                  <a:pt x="88" y="40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3" name="Line 103"/>
          <p:cNvSpPr>
            <a:spLocks noChangeShapeType="1"/>
          </p:cNvSpPr>
          <p:nvPr/>
        </p:nvSpPr>
        <p:spPr bwMode="auto">
          <a:xfrm flipH="1">
            <a:off x="1633538" y="4400550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4" name="Line 104"/>
          <p:cNvSpPr>
            <a:spLocks noChangeShapeType="1"/>
          </p:cNvSpPr>
          <p:nvPr/>
        </p:nvSpPr>
        <p:spPr bwMode="auto">
          <a:xfrm flipH="1">
            <a:off x="1633538" y="5064125"/>
            <a:ext cx="1301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5" name="Line 105"/>
          <p:cNvSpPr>
            <a:spLocks noChangeShapeType="1"/>
          </p:cNvSpPr>
          <p:nvPr/>
        </p:nvSpPr>
        <p:spPr bwMode="auto">
          <a:xfrm flipH="1">
            <a:off x="1503363" y="5127625"/>
            <a:ext cx="241300" cy="6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1716088" y="4935538"/>
            <a:ext cx="320675" cy="257175"/>
            <a:chOff x="1384" y="4772"/>
            <a:chExt cx="217" cy="176"/>
          </a:xfrm>
        </p:grpSpPr>
        <p:sp>
          <p:nvSpPr>
            <p:cNvPr id="174208" name="Arc 107"/>
            <p:cNvSpPr>
              <a:spLocks/>
            </p:cNvSpPr>
            <p:nvPr/>
          </p:nvSpPr>
          <p:spPr bwMode="auto">
            <a:xfrm>
              <a:off x="1420" y="4777"/>
              <a:ext cx="181" cy="80"/>
            </a:xfrm>
            <a:custGeom>
              <a:avLst/>
              <a:gdLst>
                <a:gd name="T0" fmla="*/ 0 w 21720"/>
                <a:gd name="T1" fmla="*/ 0 h 21600"/>
                <a:gd name="T2" fmla="*/ 181 w 21720"/>
                <a:gd name="T3" fmla="*/ 80 h 21600"/>
                <a:gd name="T4" fmla="*/ 1 w 21720"/>
                <a:gd name="T5" fmla="*/ 80 h 21600"/>
                <a:gd name="T6" fmla="*/ 0 60000 65536"/>
                <a:gd name="T7" fmla="*/ 0 60000 65536"/>
                <a:gd name="T8" fmla="*/ 0 60000 65536"/>
                <a:gd name="T9" fmla="*/ 0 w 21720"/>
                <a:gd name="T10" fmla="*/ 0 h 21600"/>
                <a:gd name="T11" fmla="*/ 21720 w 2172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720" h="21600" fill="none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</a:path>
                <a:path w="21720" h="21600" stroke="0" extrusionOk="0">
                  <a:moveTo>
                    <a:pt x="0" y="0"/>
                  </a:moveTo>
                  <a:cubicBezTo>
                    <a:pt x="40" y="0"/>
                    <a:pt x="80" y="-1"/>
                    <a:pt x="120" y="0"/>
                  </a:cubicBezTo>
                  <a:cubicBezTo>
                    <a:pt x="12049" y="0"/>
                    <a:pt x="21720" y="9670"/>
                    <a:pt x="21720" y="21600"/>
                  </a:cubicBezTo>
                  <a:lnTo>
                    <a:pt x="120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09" name="Arc 108"/>
            <p:cNvSpPr>
              <a:spLocks/>
            </p:cNvSpPr>
            <p:nvPr/>
          </p:nvSpPr>
          <p:spPr bwMode="auto">
            <a:xfrm>
              <a:off x="1420" y="4856"/>
              <a:ext cx="180" cy="80"/>
            </a:xfrm>
            <a:custGeom>
              <a:avLst/>
              <a:gdLst>
                <a:gd name="T0" fmla="*/ 180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0" name="Line 109"/>
            <p:cNvSpPr>
              <a:spLocks noChangeShapeType="1"/>
            </p:cNvSpPr>
            <p:nvPr/>
          </p:nvSpPr>
          <p:spPr bwMode="auto">
            <a:xfrm>
              <a:off x="1392" y="4772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1" name="Line 110"/>
            <p:cNvSpPr>
              <a:spLocks noChangeShapeType="1"/>
            </p:cNvSpPr>
            <p:nvPr/>
          </p:nvSpPr>
          <p:spPr bwMode="auto">
            <a:xfrm>
              <a:off x="1392" y="4948"/>
              <a:ext cx="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2" name="Arc 111"/>
            <p:cNvSpPr>
              <a:spLocks/>
            </p:cNvSpPr>
            <p:nvPr/>
          </p:nvSpPr>
          <p:spPr bwMode="auto">
            <a:xfrm>
              <a:off x="1384" y="4777"/>
              <a:ext cx="33" cy="80"/>
            </a:xfrm>
            <a:custGeom>
              <a:avLst/>
              <a:gdLst>
                <a:gd name="T0" fmla="*/ 0 w 22275"/>
                <a:gd name="T1" fmla="*/ 0 h 21600"/>
                <a:gd name="T2" fmla="*/ 33 w 22275"/>
                <a:gd name="T3" fmla="*/ 80 h 21600"/>
                <a:gd name="T4" fmla="*/ 1 w 22275"/>
                <a:gd name="T5" fmla="*/ 80 h 21600"/>
                <a:gd name="T6" fmla="*/ 0 60000 65536"/>
                <a:gd name="T7" fmla="*/ 0 60000 65536"/>
                <a:gd name="T8" fmla="*/ 0 60000 65536"/>
                <a:gd name="T9" fmla="*/ 0 w 22275"/>
                <a:gd name="T10" fmla="*/ 0 h 21600"/>
                <a:gd name="T11" fmla="*/ 22275 w 2227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75" h="21600" fill="none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</a:path>
                <a:path w="22275" h="21600" stroke="0" extrusionOk="0">
                  <a:moveTo>
                    <a:pt x="-1" y="10"/>
                  </a:moveTo>
                  <a:cubicBezTo>
                    <a:pt x="224" y="3"/>
                    <a:pt x="449" y="-1"/>
                    <a:pt x="675" y="0"/>
                  </a:cubicBezTo>
                  <a:cubicBezTo>
                    <a:pt x="12604" y="0"/>
                    <a:pt x="22275" y="9670"/>
                    <a:pt x="22275" y="21600"/>
                  </a:cubicBezTo>
                  <a:lnTo>
                    <a:pt x="675" y="2160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213" name="Arc 112"/>
            <p:cNvSpPr>
              <a:spLocks/>
            </p:cNvSpPr>
            <p:nvPr/>
          </p:nvSpPr>
          <p:spPr bwMode="auto">
            <a:xfrm>
              <a:off x="1384" y="4856"/>
              <a:ext cx="32" cy="80"/>
            </a:xfrm>
            <a:custGeom>
              <a:avLst/>
              <a:gdLst>
                <a:gd name="T0" fmla="*/ 32 w 21600"/>
                <a:gd name="T1" fmla="*/ 0 h 21600"/>
                <a:gd name="T2" fmla="*/ 0 w 21600"/>
                <a:gd name="T3" fmla="*/ 8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60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4157" name="Line 113"/>
          <p:cNvSpPr>
            <a:spLocks noChangeShapeType="1"/>
          </p:cNvSpPr>
          <p:nvPr/>
        </p:nvSpPr>
        <p:spPr bwMode="auto">
          <a:xfrm flipH="1">
            <a:off x="1633538" y="4992688"/>
            <a:ext cx="1174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8" name="Rectangle 114"/>
          <p:cNvSpPr>
            <a:spLocks noChangeArrowheads="1"/>
          </p:cNvSpPr>
          <p:nvPr/>
        </p:nvSpPr>
        <p:spPr bwMode="auto">
          <a:xfrm>
            <a:off x="2330450" y="4605338"/>
            <a:ext cx="852488" cy="2428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59" name="Rectangle 115"/>
          <p:cNvSpPr>
            <a:spLocks noChangeArrowheads="1"/>
          </p:cNvSpPr>
          <p:nvPr/>
        </p:nvSpPr>
        <p:spPr bwMode="auto">
          <a:xfrm>
            <a:off x="2560638" y="4595813"/>
            <a:ext cx="45846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PC</a:t>
            </a:r>
          </a:p>
        </p:txBody>
      </p:sp>
      <p:sp>
        <p:nvSpPr>
          <p:cNvPr id="174160" name="Arc 116"/>
          <p:cNvSpPr>
            <a:spLocks/>
          </p:cNvSpPr>
          <p:nvPr/>
        </p:nvSpPr>
        <p:spPr bwMode="auto">
          <a:xfrm>
            <a:off x="4425950" y="4683125"/>
            <a:ext cx="112713" cy="87313"/>
          </a:xfrm>
          <a:custGeom>
            <a:avLst/>
            <a:gdLst>
              <a:gd name="T0" fmla="*/ 9111 w 21600"/>
              <a:gd name="T1" fmla="*/ 87313 h 17255"/>
              <a:gd name="T2" fmla="*/ 9654 w 21600"/>
              <a:gd name="T3" fmla="*/ 0 h 17255"/>
              <a:gd name="T4" fmla="*/ 112713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1" name="Line 117"/>
          <p:cNvSpPr>
            <a:spLocks noChangeShapeType="1"/>
          </p:cNvSpPr>
          <p:nvPr/>
        </p:nvSpPr>
        <p:spPr bwMode="auto">
          <a:xfrm>
            <a:off x="3181350" y="4738688"/>
            <a:ext cx="12430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2" name="Arc 118"/>
          <p:cNvSpPr>
            <a:spLocks/>
          </p:cNvSpPr>
          <p:nvPr/>
        </p:nvSpPr>
        <p:spPr bwMode="auto">
          <a:xfrm>
            <a:off x="2214563" y="4683125"/>
            <a:ext cx="111125" cy="87313"/>
          </a:xfrm>
          <a:custGeom>
            <a:avLst/>
            <a:gdLst>
              <a:gd name="T0" fmla="*/ 8983 w 21600"/>
              <a:gd name="T1" fmla="*/ 87313 h 17255"/>
              <a:gd name="T2" fmla="*/ 9518 w 21600"/>
              <a:gd name="T3" fmla="*/ 0 h 17255"/>
              <a:gd name="T4" fmla="*/ 111125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3" name="Line 119"/>
          <p:cNvSpPr>
            <a:spLocks noChangeShapeType="1"/>
          </p:cNvSpPr>
          <p:nvPr/>
        </p:nvSpPr>
        <p:spPr bwMode="auto">
          <a:xfrm>
            <a:off x="650875" y="4738688"/>
            <a:ext cx="1587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4" name="Line 120"/>
          <p:cNvSpPr>
            <a:spLocks noChangeShapeType="1"/>
          </p:cNvSpPr>
          <p:nvPr/>
        </p:nvSpPr>
        <p:spPr bwMode="auto">
          <a:xfrm>
            <a:off x="2041525" y="5064125"/>
            <a:ext cx="555625" cy="47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5" name="Arc 121"/>
          <p:cNvSpPr>
            <a:spLocks/>
          </p:cNvSpPr>
          <p:nvPr/>
        </p:nvSpPr>
        <p:spPr bwMode="auto">
          <a:xfrm>
            <a:off x="2552700" y="4854575"/>
            <a:ext cx="88900" cy="111125"/>
          </a:xfrm>
          <a:custGeom>
            <a:avLst/>
            <a:gdLst>
              <a:gd name="T0" fmla="*/ 88900 w 17464"/>
              <a:gd name="T1" fmla="*/ 101911 h 21600"/>
              <a:gd name="T2" fmla="*/ 0 w 17464"/>
              <a:gd name="T3" fmla="*/ 101366 h 21600"/>
              <a:gd name="T4" fmla="*/ 45061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6" name="Line 122"/>
          <p:cNvSpPr>
            <a:spLocks noChangeShapeType="1"/>
          </p:cNvSpPr>
          <p:nvPr/>
        </p:nvSpPr>
        <p:spPr bwMode="auto">
          <a:xfrm flipV="1">
            <a:off x="2597150" y="4940300"/>
            <a:ext cx="0" cy="128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7" name="Rectangle 123"/>
          <p:cNvSpPr>
            <a:spLocks noChangeArrowheads="1"/>
          </p:cNvSpPr>
          <p:nvPr/>
        </p:nvSpPr>
        <p:spPr bwMode="auto">
          <a:xfrm>
            <a:off x="2501900" y="5041900"/>
            <a:ext cx="50494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INR</a:t>
            </a:r>
          </a:p>
        </p:txBody>
      </p:sp>
      <p:sp>
        <p:nvSpPr>
          <p:cNvPr id="174168" name="Line 124"/>
          <p:cNvSpPr>
            <a:spLocks noChangeShapeType="1"/>
          </p:cNvSpPr>
          <p:nvPr/>
        </p:nvSpPr>
        <p:spPr bwMode="auto">
          <a:xfrm>
            <a:off x="3059113" y="4854575"/>
            <a:ext cx="0" cy="2095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69" name="Freeform 125"/>
          <p:cNvSpPr>
            <a:spLocks/>
          </p:cNvSpPr>
          <p:nvPr/>
        </p:nvSpPr>
        <p:spPr bwMode="auto">
          <a:xfrm>
            <a:off x="2994025" y="4765675"/>
            <a:ext cx="131763" cy="71438"/>
          </a:xfrm>
          <a:custGeom>
            <a:avLst/>
            <a:gdLst>
              <a:gd name="T0" fmla="*/ 0 w 89"/>
              <a:gd name="T1" fmla="*/ 48 h 49"/>
              <a:gd name="T2" fmla="*/ 40 w 89"/>
              <a:gd name="T3" fmla="*/ 0 h 49"/>
              <a:gd name="T4" fmla="*/ 88 w 89"/>
              <a:gd name="T5" fmla="*/ 48 h 49"/>
              <a:gd name="T6" fmla="*/ 0 60000 65536"/>
              <a:gd name="T7" fmla="*/ 0 60000 65536"/>
              <a:gd name="T8" fmla="*/ 0 60000 65536"/>
              <a:gd name="T9" fmla="*/ 0 w 89"/>
              <a:gd name="T10" fmla="*/ 0 h 49"/>
              <a:gd name="T11" fmla="*/ 89 w 89"/>
              <a:gd name="T12" fmla="*/ 49 h 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9" h="49">
                <a:moveTo>
                  <a:pt x="0" y="48"/>
                </a:moveTo>
                <a:lnTo>
                  <a:pt x="40" y="0"/>
                </a:lnTo>
                <a:lnTo>
                  <a:pt x="88" y="48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0" name="Rectangle 126"/>
          <p:cNvSpPr>
            <a:spLocks noChangeArrowheads="1"/>
          </p:cNvSpPr>
          <p:nvPr/>
        </p:nvSpPr>
        <p:spPr bwMode="auto">
          <a:xfrm>
            <a:off x="2058988" y="5394325"/>
            <a:ext cx="1123950" cy="2444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1" name="Rectangle 127"/>
          <p:cNvSpPr>
            <a:spLocks noChangeArrowheads="1"/>
          </p:cNvSpPr>
          <p:nvPr/>
        </p:nvSpPr>
        <p:spPr bwMode="auto">
          <a:xfrm>
            <a:off x="2433638" y="5387975"/>
            <a:ext cx="408767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IR</a:t>
            </a:r>
          </a:p>
        </p:txBody>
      </p:sp>
      <p:sp>
        <p:nvSpPr>
          <p:cNvPr id="174172" name="Arc 128"/>
          <p:cNvSpPr>
            <a:spLocks/>
          </p:cNvSpPr>
          <p:nvPr/>
        </p:nvSpPr>
        <p:spPr bwMode="auto">
          <a:xfrm>
            <a:off x="4425950" y="5473700"/>
            <a:ext cx="112713" cy="87313"/>
          </a:xfrm>
          <a:custGeom>
            <a:avLst/>
            <a:gdLst>
              <a:gd name="T0" fmla="*/ 9111 w 21600"/>
              <a:gd name="T1" fmla="*/ 87313 h 17255"/>
              <a:gd name="T2" fmla="*/ 9654 w 21600"/>
              <a:gd name="T3" fmla="*/ 0 h 17255"/>
              <a:gd name="T4" fmla="*/ 112713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3" name="Line 129"/>
          <p:cNvSpPr>
            <a:spLocks noChangeShapeType="1"/>
          </p:cNvSpPr>
          <p:nvPr/>
        </p:nvSpPr>
        <p:spPr bwMode="auto">
          <a:xfrm>
            <a:off x="3175000" y="5527675"/>
            <a:ext cx="12493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4" name="Line 130"/>
          <p:cNvSpPr>
            <a:spLocks noChangeShapeType="1"/>
          </p:cNvSpPr>
          <p:nvPr/>
        </p:nvSpPr>
        <p:spPr bwMode="auto">
          <a:xfrm>
            <a:off x="1508125" y="5853113"/>
            <a:ext cx="746125" cy="63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5" name="Arc 131"/>
          <p:cNvSpPr>
            <a:spLocks/>
          </p:cNvSpPr>
          <p:nvPr/>
        </p:nvSpPr>
        <p:spPr bwMode="auto">
          <a:xfrm>
            <a:off x="2209800" y="5645150"/>
            <a:ext cx="90488" cy="109538"/>
          </a:xfrm>
          <a:custGeom>
            <a:avLst/>
            <a:gdLst>
              <a:gd name="T0" fmla="*/ 90488 w 17464"/>
              <a:gd name="T1" fmla="*/ 100455 h 21600"/>
              <a:gd name="T2" fmla="*/ 0 w 17464"/>
              <a:gd name="T3" fmla="*/ 99918 h 21600"/>
              <a:gd name="T4" fmla="*/ 45866 w 17464"/>
              <a:gd name="T5" fmla="*/ 0 h 21600"/>
              <a:gd name="T6" fmla="*/ 0 60000 65536"/>
              <a:gd name="T7" fmla="*/ 0 60000 65536"/>
              <a:gd name="T8" fmla="*/ 0 60000 65536"/>
              <a:gd name="T9" fmla="*/ 0 w 17464"/>
              <a:gd name="T10" fmla="*/ 0 h 21600"/>
              <a:gd name="T11" fmla="*/ 17464 w 174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64" h="21600" fill="none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</a:path>
              <a:path w="17464" h="21600" stroke="0" extrusionOk="0">
                <a:moveTo>
                  <a:pt x="17463" y="19808"/>
                </a:moveTo>
                <a:cubicBezTo>
                  <a:pt x="14746" y="20990"/>
                  <a:pt x="11815" y="21599"/>
                  <a:pt x="8852" y="21600"/>
                </a:cubicBezTo>
                <a:cubicBezTo>
                  <a:pt x="5800" y="21600"/>
                  <a:pt x="2783" y="20953"/>
                  <a:pt x="0" y="19702"/>
                </a:cubicBezTo>
                <a:lnTo>
                  <a:pt x="8852" y="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6" name="Line 132"/>
          <p:cNvSpPr>
            <a:spLocks noChangeShapeType="1"/>
          </p:cNvSpPr>
          <p:nvPr/>
        </p:nvSpPr>
        <p:spPr bwMode="auto">
          <a:xfrm flipV="1">
            <a:off x="2254250" y="5732463"/>
            <a:ext cx="0" cy="127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7" name="Rectangle 133"/>
          <p:cNvSpPr>
            <a:spLocks noChangeArrowheads="1"/>
          </p:cNvSpPr>
          <p:nvPr/>
        </p:nvSpPr>
        <p:spPr bwMode="auto">
          <a:xfrm>
            <a:off x="2239963" y="5788025"/>
            <a:ext cx="42159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LD</a:t>
            </a:r>
          </a:p>
        </p:txBody>
      </p:sp>
      <p:sp>
        <p:nvSpPr>
          <p:cNvPr id="174178" name="Line 134"/>
          <p:cNvSpPr>
            <a:spLocks noChangeShapeType="1"/>
          </p:cNvSpPr>
          <p:nvPr/>
        </p:nvSpPr>
        <p:spPr bwMode="auto">
          <a:xfrm>
            <a:off x="3059113" y="5649913"/>
            <a:ext cx="0" cy="3254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79" name="Freeform 135"/>
          <p:cNvSpPr>
            <a:spLocks/>
          </p:cNvSpPr>
          <p:nvPr/>
        </p:nvSpPr>
        <p:spPr bwMode="auto">
          <a:xfrm>
            <a:off x="2998788" y="5557838"/>
            <a:ext cx="131762" cy="71437"/>
          </a:xfrm>
          <a:custGeom>
            <a:avLst/>
            <a:gdLst>
              <a:gd name="T0" fmla="*/ 0 w 89"/>
              <a:gd name="T1" fmla="*/ 48 h 49"/>
              <a:gd name="T2" fmla="*/ 40 w 89"/>
              <a:gd name="T3" fmla="*/ 0 h 49"/>
              <a:gd name="T4" fmla="*/ 88 w 89"/>
              <a:gd name="T5" fmla="*/ 48 h 49"/>
              <a:gd name="T6" fmla="*/ 0 60000 65536"/>
              <a:gd name="T7" fmla="*/ 0 60000 65536"/>
              <a:gd name="T8" fmla="*/ 0 60000 65536"/>
              <a:gd name="T9" fmla="*/ 0 w 89"/>
              <a:gd name="T10" fmla="*/ 0 h 49"/>
              <a:gd name="T11" fmla="*/ 89 w 89"/>
              <a:gd name="T12" fmla="*/ 49 h 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9" h="49">
                <a:moveTo>
                  <a:pt x="0" y="48"/>
                </a:moveTo>
                <a:lnTo>
                  <a:pt x="40" y="0"/>
                </a:lnTo>
                <a:lnTo>
                  <a:pt x="88" y="48"/>
                </a:lnTo>
              </a:path>
            </a:pathLst>
          </a:cu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0" name="Line 136"/>
          <p:cNvSpPr>
            <a:spLocks noChangeShapeType="1"/>
          </p:cNvSpPr>
          <p:nvPr/>
        </p:nvSpPr>
        <p:spPr bwMode="auto">
          <a:xfrm>
            <a:off x="3063875" y="4400550"/>
            <a:ext cx="5381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1" name="Line 137"/>
          <p:cNvSpPr>
            <a:spLocks noChangeShapeType="1"/>
          </p:cNvSpPr>
          <p:nvPr/>
        </p:nvSpPr>
        <p:spPr bwMode="auto">
          <a:xfrm>
            <a:off x="3044825" y="5064125"/>
            <a:ext cx="5397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2" name="Line 138"/>
          <p:cNvSpPr>
            <a:spLocks noChangeShapeType="1"/>
          </p:cNvSpPr>
          <p:nvPr/>
        </p:nvSpPr>
        <p:spPr bwMode="auto">
          <a:xfrm>
            <a:off x="3602038" y="4406900"/>
            <a:ext cx="0" cy="15573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3" name="Line 139"/>
          <p:cNvSpPr>
            <a:spLocks noChangeShapeType="1"/>
          </p:cNvSpPr>
          <p:nvPr/>
        </p:nvSpPr>
        <p:spPr bwMode="auto">
          <a:xfrm>
            <a:off x="3063875" y="5981700"/>
            <a:ext cx="6508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4" name="Rectangle 140"/>
          <p:cNvSpPr>
            <a:spLocks noChangeArrowheads="1"/>
          </p:cNvSpPr>
          <p:nvPr/>
        </p:nvSpPr>
        <p:spPr bwMode="auto">
          <a:xfrm>
            <a:off x="3770313" y="5853113"/>
            <a:ext cx="63960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Clock</a:t>
            </a:r>
          </a:p>
        </p:txBody>
      </p:sp>
      <p:sp>
        <p:nvSpPr>
          <p:cNvPr id="174185" name="Rectangle 141"/>
          <p:cNvSpPr>
            <a:spLocks noChangeArrowheads="1"/>
          </p:cNvSpPr>
          <p:nvPr/>
        </p:nvSpPr>
        <p:spPr bwMode="auto">
          <a:xfrm>
            <a:off x="4460875" y="3962400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74186" name="Rectangle 142"/>
          <p:cNvSpPr>
            <a:spLocks noChangeArrowheads="1"/>
          </p:cNvSpPr>
          <p:nvPr/>
        </p:nvSpPr>
        <p:spPr bwMode="auto">
          <a:xfrm>
            <a:off x="4471988" y="4624388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74187" name="Rectangle 143"/>
          <p:cNvSpPr>
            <a:spLocks noChangeArrowheads="1"/>
          </p:cNvSpPr>
          <p:nvPr/>
        </p:nvSpPr>
        <p:spPr bwMode="auto">
          <a:xfrm>
            <a:off x="4479925" y="5414963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174188" name="Line 144"/>
          <p:cNvSpPr>
            <a:spLocks noChangeShapeType="1"/>
          </p:cNvSpPr>
          <p:nvPr/>
        </p:nvSpPr>
        <p:spPr bwMode="auto">
          <a:xfrm flipH="1">
            <a:off x="636588" y="6121400"/>
            <a:ext cx="39163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89" name="Rectangle 145"/>
          <p:cNvSpPr>
            <a:spLocks noChangeArrowheads="1"/>
          </p:cNvSpPr>
          <p:nvPr/>
        </p:nvSpPr>
        <p:spPr bwMode="auto">
          <a:xfrm>
            <a:off x="2103438" y="6061075"/>
            <a:ext cx="121988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Common bus</a:t>
            </a:r>
          </a:p>
        </p:txBody>
      </p:sp>
      <p:sp>
        <p:nvSpPr>
          <p:cNvPr id="174190" name="Line 146"/>
          <p:cNvSpPr>
            <a:spLocks noChangeShapeType="1"/>
          </p:cNvSpPr>
          <p:nvPr/>
        </p:nvSpPr>
        <p:spPr bwMode="auto">
          <a:xfrm flipH="1">
            <a:off x="515938" y="6249988"/>
            <a:ext cx="41767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1" name="Line 147"/>
          <p:cNvSpPr>
            <a:spLocks noChangeShapeType="1"/>
          </p:cNvSpPr>
          <p:nvPr/>
        </p:nvSpPr>
        <p:spPr bwMode="auto">
          <a:xfrm>
            <a:off x="646113" y="2897188"/>
            <a:ext cx="0" cy="32305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2" name="Line 148"/>
          <p:cNvSpPr>
            <a:spLocks noChangeShapeType="1"/>
          </p:cNvSpPr>
          <p:nvPr/>
        </p:nvSpPr>
        <p:spPr bwMode="auto">
          <a:xfrm>
            <a:off x="514350" y="2897188"/>
            <a:ext cx="0" cy="3365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3" name="Oval 149"/>
          <p:cNvSpPr>
            <a:spLocks noChangeArrowheads="1"/>
          </p:cNvSpPr>
          <p:nvPr/>
        </p:nvSpPr>
        <p:spPr bwMode="auto">
          <a:xfrm>
            <a:off x="520700" y="2854325"/>
            <a:ext cx="117475" cy="71438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4" name="Rectangle 150"/>
          <p:cNvSpPr>
            <a:spLocks noChangeArrowheads="1"/>
          </p:cNvSpPr>
          <p:nvPr/>
        </p:nvSpPr>
        <p:spPr bwMode="auto">
          <a:xfrm>
            <a:off x="687388" y="190658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T1</a:t>
            </a:r>
          </a:p>
        </p:txBody>
      </p:sp>
      <p:sp>
        <p:nvSpPr>
          <p:cNvPr id="174195" name="Rectangle 151"/>
          <p:cNvSpPr>
            <a:spLocks noChangeArrowheads="1"/>
          </p:cNvSpPr>
          <p:nvPr/>
        </p:nvSpPr>
        <p:spPr bwMode="auto">
          <a:xfrm>
            <a:off x="687388" y="228758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T0</a:t>
            </a:r>
          </a:p>
        </p:txBody>
      </p:sp>
      <p:sp>
        <p:nvSpPr>
          <p:cNvPr id="174196" name="Arc 152"/>
          <p:cNvSpPr>
            <a:spLocks/>
          </p:cNvSpPr>
          <p:nvPr/>
        </p:nvSpPr>
        <p:spPr bwMode="auto">
          <a:xfrm>
            <a:off x="1941513" y="5473700"/>
            <a:ext cx="112712" cy="87313"/>
          </a:xfrm>
          <a:custGeom>
            <a:avLst/>
            <a:gdLst>
              <a:gd name="T0" fmla="*/ 9111 w 21600"/>
              <a:gd name="T1" fmla="*/ 87313 h 17255"/>
              <a:gd name="T2" fmla="*/ 9654 w 21600"/>
              <a:gd name="T3" fmla="*/ 0 h 17255"/>
              <a:gd name="T4" fmla="*/ 112712 w 21600"/>
              <a:gd name="T5" fmla="*/ 44256 h 17255"/>
              <a:gd name="T6" fmla="*/ 0 60000 65536"/>
              <a:gd name="T7" fmla="*/ 0 60000 65536"/>
              <a:gd name="T8" fmla="*/ 0 60000 65536"/>
              <a:gd name="T9" fmla="*/ 0 w 21600"/>
              <a:gd name="T10" fmla="*/ 0 h 17255"/>
              <a:gd name="T11" fmla="*/ 21600 w 21600"/>
              <a:gd name="T12" fmla="*/ 17255 h 17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255" fill="none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</a:path>
              <a:path w="21600" h="17255" stroke="0" extrusionOk="0">
                <a:moveTo>
                  <a:pt x="1746" y="17254"/>
                </a:moveTo>
                <a:cubicBezTo>
                  <a:pt x="594" y="14566"/>
                  <a:pt x="0" y="11671"/>
                  <a:pt x="0" y="8746"/>
                </a:cubicBezTo>
                <a:cubicBezTo>
                  <a:pt x="-1" y="5733"/>
                  <a:pt x="630" y="2754"/>
                  <a:pt x="1849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7" name="Line 153"/>
          <p:cNvSpPr>
            <a:spLocks noChangeShapeType="1"/>
          </p:cNvSpPr>
          <p:nvPr/>
        </p:nvSpPr>
        <p:spPr bwMode="auto">
          <a:xfrm>
            <a:off x="650875" y="5527675"/>
            <a:ext cx="12906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8" name="Oval 154"/>
          <p:cNvSpPr>
            <a:spLocks noChangeArrowheads="1"/>
          </p:cNvSpPr>
          <p:nvPr/>
        </p:nvSpPr>
        <p:spPr bwMode="auto">
          <a:xfrm>
            <a:off x="3302000" y="2012950"/>
            <a:ext cx="46038" cy="33338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199" name="Oval 155"/>
          <p:cNvSpPr>
            <a:spLocks noChangeArrowheads="1"/>
          </p:cNvSpPr>
          <p:nvPr/>
        </p:nvSpPr>
        <p:spPr bwMode="auto">
          <a:xfrm>
            <a:off x="3302000" y="2349500"/>
            <a:ext cx="46038" cy="34925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0" name="Oval 156"/>
          <p:cNvSpPr>
            <a:spLocks noChangeArrowheads="1"/>
          </p:cNvSpPr>
          <p:nvPr/>
        </p:nvSpPr>
        <p:spPr bwMode="auto">
          <a:xfrm>
            <a:off x="1490663" y="3732213"/>
            <a:ext cx="47625" cy="34925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1" name="Oval 157"/>
          <p:cNvSpPr>
            <a:spLocks noChangeArrowheads="1"/>
          </p:cNvSpPr>
          <p:nvPr/>
        </p:nvSpPr>
        <p:spPr bwMode="auto">
          <a:xfrm>
            <a:off x="1503363" y="5116513"/>
            <a:ext cx="46037" cy="33337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2" name="Oval 158"/>
          <p:cNvSpPr>
            <a:spLocks noChangeArrowheads="1"/>
          </p:cNvSpPr>
          <p:nvPr/>
        </p:nvSpPr>
        <p:spPr bwMode="auto">
          <a:xfrm>
            <a:off x="1497013" y="2012950"/>
            <a:ext cx="47625" cy="33338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3" name="Oval 159"/>
          <p:cNvSpPr>
            <a:spLocks noChangeArrowheads="1"/>
          </p:cNvSpPr>
          <p:nvPr/>
        </p:nvSpPr>
        <p:spPr bwMode="auto">
          <a:xfrm>
            <a:off x="1301750" y="2408238"/>
            <a:ext cx="47625" cy="34925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4" name="Oval 160"/>
          <p:cNvSpPr>
            <a:spLocks noChangeArrowheads="1"/>
          </p:cNvSpPr>
          <p:nvPr/>
        </p:nvSpPr>
        <p:spPr bwMode="auto">
          <a:xfrm>
            <a:off x="4040188" y="4059238"/>
            <a:ext cx="47625" cy="33337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5" name="Oval 161"/>
          <p:cNvSpPr>
            <a:spLocks noChangeArrowheads="1"/>
          </p:cNvSpPr>
          <p:nvPr/>
        </p:nvSpPr>
        <p:spPr bwMode="auto">
          <a:xfrm>
            <a:off x="3571875" y="5054600"/>
            <a:ext cx="49213" cy="33338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6" name="Oval 162"/>
          <p:cNvSpPr>
            <a:spLocks noChangeArrowheads="1"/>
          </p:cNvSpPr>
          <p:nvPr/>
        </p:nvSpPr>
        <p:spPr bwMode="auto">
          <a:xfrm>
            <a:off x="3571875" y="5964238"/>
            <a:ext cx="49213" cy="33337"/>
          </a:xfrm>
          <a:prstGeom prst="ellipse">
            <a:avLst/>
          </a:prstGeom>
          <a:solidFill>
            <a:srgbClr val="000000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4207" name="Rectangle 163"/>
          <p:cNvSpPr>
            <a:spLocks noChangeArrowheads="1"/>
          </p:cNvSpPr>
          <p:nvPr/>
        </p:nvSpPr>
        <p:spPr bwMode="auto">
          <a:xfrm>
            <a:off x="3011488" y="1089025"/>
            <a:ext cx="5327650" cy="6937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5029201" y="2133600"/>
            <a:ext cx="358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ابتدا آدرس کد فرمان در </a:t>
            </a:r>
            <a:r>
              <a:rPr lang="en-US" sz="2000" dirty="0" smtClean="0">
                <a:cs typeface="B Nazanin" pitchFamily="2" charset="-78"/>
              </a:rPr>
              <a:t>AR</a:t>
            </a:r>
            <a:r>
              <a:rPr lang="fa-IR" sz="2000" dirty="0" smtClean="0">
                <a:cs typeface="B Nazanin" pitchFamily="2" charset="-78"/>
              </a:rPr>
              <a:t> قرار مي‌گيرد. 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در </a:t>
            </a:r>
            <a:r>
              <a:rPr lang="en-US" sz="2000" dirty="0" smtClean="0">
                <a:cs typeface="B Nazanin" pitchFamily="2" charset="-78"/>
              </a:rPr>
              <a:t>T1</a:t>
            </a:r>
            <a:r>
              <a:rPr lang="fa-IR" sz="2000" dirty="0" smtClean="0">
                <a:cs typeface="B Nazanin" pitchFamily="2" charset="-78"/>
              </a:rPr>
              <a:t> محتواي حافظه در </a:t>
            </a:r>
            <a:r>
              <a:rPr lang="en-US" sz="2000" dirty="0" smtClean="0">
                <a:cs typeface="B Nazanin" pitchFamily="2" charset="-78"/>
              </a:rPr>
              <a:t>IR</a:t>
            </a:r>
            <a:r>
              <a:rPr lang="fa-IR" sz="2000" dirty="0" smtClean="0">
                <a:cs typeface="B Nazanin" pitchFamily="2" charset="-78"/>
              </a:rPr>
              <a:t> قرار گرفته و به </a:t>
            </a:r>
            <a:r>
              <a:rPr lang="en-US" sz="2000" dirty="0" smtClean="0">
                <a:cs typeface="B Nazanin" pitchFamily="2" charset="-78"/>
              </a:rPr>
              <a:t>PC</a:t>
            </a:r>
            <a:r>
              <a:rPr lang="fa-IR" sz="2000" dirty="0" smtClean="0">
                <a:cs typeface="B Nazanin" pitchFamily="2" charset="-78"/>
              </a:rPr>
              <a:t>‌يکي افزوده مي‌شود تا در سيکل دستيابي بعدي بتوان کد فرمان بعدي را آدرس‌دهي کرد.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 در زمان </a:t>
            </a:r>
            <a:r>
              <a:rPr lang="en-US" sz="2000" dirty="0" smtClean="0">
                <a:cs typeface="B Nazanin" pitchFamily="2" charset="-78"/>
              </a:rPr>
              <a:t>T2</a:t>
            </a:r>
            <a:r>
              <a:rPr lang="fa-IR" sz="2000" dirty="0" smtClean="0">
                <a:cs typeface="B Nazanin" pitchFamily="2" charset="-78"/>
              </a:rPr>
              <a:t> بخش </a:t>
            </a:r>
            <a:r>
              <a:rPr lang="en-US" sz="2000" dirty="0" err="1" smtClean="0">
                <a:cs typeface="B Nazanin" pitchFamily="2" charset="-78"/>
              </a:rPr>
              <a:t>Opcode</a:t>
            </a:r>
            <a:r>
              <a:rPr lang="fa-IR" sz="2000" dirty="0" smtClean="0">
                <a:cs typeface="B Nazanin" pitchFamily="2" charset="-78"/>
              </a:rPr>
              <a:t> را در ثبات </a:t>
            </a:r>
            <a:r>
              <a:rPr lang="en-US" sz="2000" dirty="0" smtClean="0">
                <a:cs typeface="B Nazanin" pitchFamily="2" charset="-78"/>
              </a:rPr>
              <a:t>OPR</a:t>
            </a:r>
            <a:r>
              <a:rPr lang="fa-IR" sz="2000" dirty="0" smtClean="0">
                <a:cs typeface="B Nazanin" pitchFamily="2" charset="-78"/>
              </a:rPr>
              <a:t>، بخش </a:t>
            </a:r>
            <a:r>
              <a:rPr lang="en-US" altLang="ko-KR" sz="2000" dirty="0" smtClean="0">
                <a:cs typeface="B Nazanin" pitchFamily="2" charset="-78"/>
              </a:rPr>
              <a:t>IR(0-11</a:t>
            </a:r>
            <a:r>
              <a:rPr kumimoji="1" lang="en-US" altLang="ko-KR" sz="2000" b="1" dirty="0" smtClean="0">
                <a:ea typeface="굴림" pitchFamily="34" charset="-127"/>
                <a:cs typeface="B Nazanin" panose="00000400000000000000" pitchFamily="2" charset="-78"/>
              </a:rPr>
              <a:t>)</a:t>
            </a:r>
            <a:r>
              <a:rPr lang="fa-IR" sz="2000" dirty="0" smtClean="0">
                <a:cs typeface="B Nazanin" pitchFamily="2" charset="-78"/>
              </a:rPr>
              <a:t> را در رجيستر </a:t>
            </a:r>
            <a:r>
              <a:rPr lang="en-US" sz="2000" dirty="0" smtClean="0">
                <a:cs typeface="B Nazanin" pitchFamily="2" charset="-78"/>
              </a:rPr>
              <a:t>AR</a:t>
            </a:r>
            <a:r>
              <a:rPr lang="fa-IR" sz="2000" dirty="0" smtClean="0">
                <a:cs typeface="B Nazanin" pitchFamily="2" charset="-78"/>
              </a:rPr>
              <a:t> قرار داده و قسمت </a:t>
            </a:r>
            <a:r>
              <a:rPr lang="en-US" altLang="ko-KR" sz="2000" dirty="0" smtClean="0">
                <a:cs typeface="B Nazanin" pitchFamily="2" charset="-78"/>
              </a:rPr>
              <a:t>IR(15)</a:t>
            </a:r>
            <a:r>
              <a:rPr lang="fa-IR" sz="2000" dirty="0" smtClean="0">
                <a:cs typeface="B Nazanin" pitchFamily="2" charset="-78"/>
              </a:rPr>
              <a:t>فرمان را در رجيستر </a:t>
            </a:r>
            <a:r>
              <a:rPr lang="en-US" sz="2000" dirty="0" smtClean="0">
                <a:latin typeface="Times New Roman" pitchFamily="18" charset="0"/>
                <a:cs typeface="B Nazanin" panose="00000400000000000000" pitchFamily="2" charset="-78"/>
              </a:rPr>
              <a:t>I</a:t>
            </a:r>
            <a:r>
              <a:rPr lang="fa-IR" sz="2000" dirty="0" smtClean="0">
                <a:cs typeface="B Nazanin" pitchFamily="2" charset="-78"/>
              </a:rPr>
              <a:t> مي‌گذاريم.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74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4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74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891105" y="228600"/>
            <a:ext cx="2951129" cy="479747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/>
              <a:t>تعيين نوع دستورالعمل</a:t>
            </a:r>
            <a:endParaRPr lang="en-US" altLang="ko-KR" sz="3200" dirty="0" smtClean="0">
              <a:ea typeface="굴림" pitchFamily="34" charset="-127"/>
            </a:endParaRPr>
          </a:p>
        </p:txBody>
      </p:sp>
      <p:sp>
        <p:nvSpPr>
          <p:cNvPr id="175107" name="Rectangle 3"/>
          <p:cNvSpPr>
            <a:spLocks noChangeArrowheads="1"/>
          </p:cNvSpPr>
          <p:nvPr/>
        </p:nvSpPr>
        <p:spPr bwMode="auto">
          <a:xfrm>
            <a:off x="1389063" y="5548313"/>
            <a:ext cx="34925" cy="1571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6283325" y="3427413"/>
            <a:ext cx="105157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= 0 (direct)</a:t>
            </a: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952500" y="5534025"/>
            <a:ext cx="7104063" cy="931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algn="l" defTabSz="152400" eaLnBrk="0" hangingPunct="0">
              <a:lnSpc>
                <a:spcPct val="66000"/>
              </a:lnSpc>
              <a:spcBef>
                <a:spcPct val="19000"/>
              </a:spcBef>
              <a:tabLst>
                <a:tab pos="1143000" algn="l"/>
              </a:tabLst>
            </a:pP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D'</a:t>
            </a:r>
            <a:r>
              <a:rPr kumimoji="1" lang="en-US" altLang="ko-KR" sz="1200" b="1" u="none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IT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:	AR </a:t>
            </a:r>
            <a:r>
              <a:rPr kumimoji="1" lang="en-US" altLang="ko-KR" b="1" u="none"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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M[AR]</a:t>
            </a:r>
          </a:p>
          <a:p>
            <a:pPr algn="l" defTabSz="152400" eaLnBrk="0" hangingPunct="0">
              <a:lnSpc>
                <a:spcPct val="66000"/>
              </a:lnSpc>
              <a:spcBef>
                <a:spcPct val="19000"/>
              </a:spcBef>
              <a:tabLst>
                <a:tab pos="1143000" algn="l"/>
              </a:tabLst>
            </a:pP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D'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I'T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:	Nothing</a:t>
            </a:r>
          </a:p>
          <a:p>
            <a:pPr algn="l" defTabSz="152400" eaLnBrk="0" hangingPunct="0">
              <a:lnSpc>
                <a:spcPct val="66000"/>
              </a:lnSpc>
              <a:spcBef>
                <a:spcPct val="19000"/>
              </a:spcBef>
              <a:tabLst>
                <a:tab pos="1143000" algn="l"/>
              </a:tabLst>
            </a:pP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I'T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:	Execute a register-reference instr.</a:t>
            </a:r>
          </a:p>
          <a:p>
            <a:pPr algn="l" defTabSz="152400" eaLnBrk="0" hangingPunct="0">
              <a:lnSpc>
                <a:spcPct val="66000"/>
              </a:lnSpc>
              <a:spcBef>
                <a:spcPct val="19000"/>
              </a:spcBef>
              <a:tabLst>
                <a:tab pos="1143000" algn="l"/>
              </a:tabLst>
            </a:pP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IT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b="1" u="none">
                <a:ea typeface="굴림" pitchFamily="34" charset="-127"/>
                <a:cs typeface="B Nazanin" panose="00000400000000000000" pitchFamily="2" charset="-78"/>
              </a:rPr>
              <a:t>:	Execute an input-output instr.</a:t>
            </a: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3687763" y="857250"/>
            <a:ext cx="718146" cy="3483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7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Start</a:t>
            </a:r>
          </a:p>
          <a:p>
            <a:pPr algn="l" defTabSz="762000" eaLnBrk="0" hangingPunct="0">
              <a:lnSpc>
                <a:spcPct val="7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SC </a:t>
            </a: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 0</a:t>
            </a: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3589338" y="868363"/>
            <a:ext cx="801687" cy="290512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12" name="Rectangle 8"/>
          <p:cNvSpPr>
            <a:spLocks noChangeArrowheads="1"/>
          </p:cNvSpPr>
          <p:nvPr/>
        </p:nvSpPr>
        <p:spPr bwMode="auto">
          <a:xfrm>
            <a:off x="3489325" y="1431925"/>
            <a:ext cx="42479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AR</a:t>
            </a:r>
          </a:p>
        </p:txBody>
      </p:sp>
      <p:sp>
        <p:nvSpPr>
          <p:cNvPr id="175113" name="Rectangle 9"/>
          <p:cNvSpPr>
            <a:spLocks noChangeArrowheads="1"/>
          </p:cNvSpPr>
          <p:nvPr/>
        </p:nvSpPr>
        <p:spPr bwMode="auto">
          <a:xfrm>
            <a:off x="3797300" y="1431925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14" name="Rectangle 10"/>
          <p:cNvSpPr>
            <a:spLocks noChangeArrowheads="1"/>
          </p:cNvSpPr>
          <p:nvPr/>
        </p:nvSpPr>
        <p:spPr bwMode="auto">
          <a:xfrm>
            <a:off x="4041775" y="1431925"/>
            <a:ext cx="419988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PC</a:t>
            </a:r>
          </a:p>
        </p:txBody>
      </p:sp>
      <p:sp>
        <p:nvSpPr>
          <p:cNvPr id="175115" name="Rectangle 11"/>
          <p:cNvSpPr>
            <a:spLocks noChangeArrowheads="1"/>
          </p:cNvSpPr>
          <p:nvPr/>
        </p:nvSpPr>
        <p:spPr bwMode="auto">
          <a:xfrm>
            <a:off x="3454400" y="1444625"/>
            <a:ext cx="1019175" cy="203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16" name="Arc 12"/>
          <p:cNvSpPr>
            <a:spLocks/>
          </p:cNvSpPr>
          <p:nvPr/>
        </p:nvSpPr>
        <p:spPr bwMode="auto">
          <a:xfrm>
            <a:off x="3954463" y="1335088"/>
            <a:ext cx="93662" cy="96837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17" name="Line 13"/>
          <p:cNvSpPr>
            <a:spLocks noChangeShapeType="1"/>
          </p:cNvSpPr>
          <p:nvPr/>
        </p:nvSpPr>
        <p:spPr bwMode="auto">
          <a:xfrm>
            <a:off x="4000500" y="1152525"/>
            <a:ext cx="0" cy="1920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18" name="Arc 14"/>
          <p:cNvSpPr>
            <a:spLocks/>
          </p:cNvSpPr>
          <p:nvPr/>
        </p:nvSpPr>
        <p:spPr bwMode="auto">
          <a:xfrm>
            <a:off x="3536950" y="1335088"/>
            <a:ext cx="93663" cy="96837"/>
          </a:xfrm>
          <a:custGeom>
            <a:avLst/>
            <a:gdLst>
              <a:gd name="T0" fmla="*/ 0 w 17255"/>
              <a:gd name="T1" fmla="*/ 8294 h 21600"/>
              <a:gd name="T2" fmla="*/ 93663 w 17255"/>
              <a:gd name="T3" fmla="*/ 7828 h 21600"/>
              <a:gd name="T4" fmla="*/ 47475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19" name="Line 15"/>
          <p:cNvSpPr>
            <a:spLocks noChangeShapeType="1"/>
          </p:cNvSpPr>
          <p:nvPr/>
        </p:nvSpPr>
        <p:spPr bwMode="auto">
          <a:xfrm flipV="1">
            <a:off x="3582988" y="1252538"/>
            <a:ext cx="0" cy="1127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20" name="Rectangle 16"/>
          <p:cNvSpPr>
            <a:spLocks noChangeArrowheads="1"/>
          </p:cNvSpPr>
          <p:nvPr/>
        </p:nvSpPr>
        <p:spPr bwMode="auto">
          <a:xfrm>
            <a:off x="4435475" y="1320800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T0</a:t>
            </a:r>
          </a:p>
        </p:txBody>
      </p:sp>
      <p:sp>
        <p:nvSpPr>
          <p:cNvPr id="175121" name="Rectangle 17"/>
          <p:cNvSpPr>
            <a:spLocks noChangeArrowheads="1"/>
          </p:cNvSpPr>
          <p:nvPr/>
        </p:nvSpPr>
        <p:spPr bwMode="auto">
          <a:xfrm>
            <a:off x="2935288" y="1885950"/>
            <a:ext cx="37670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IR</a:t>
            </a:r>
          </a:p>
        </p:txBody>
      </p:sp>
      <p:sp>
        <p:nvSpPr>
          <p:cNvPr id="175122" name="Rectangle 18"/>
          <p:cNvSpPr>
            <a:spLocks noChangeArrowheads="1"/>
          </p:cNvSpPr>
          <p:nvPr/>
        </p:nvSpPr>
        <p:spPr bwMode="auto">
          <a:xfrm>
            <a:off x="3168650" y="1887538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23" name="Rectangle 19"/>
          <p:cNvSpPr>
            <a:spLocks noChangeArrowheads="1"/>
          </p:cNvSpPr>
          <p:nvPr/>
        </p:nvSpPr>
        <p:spPr bwMode="auto">
          <a:xfrm>
            <a:off x="3414713" y="1885950"/>
            <a:ext cx="737382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M[AR],</a:t>
            </a:r>
          </a:p>
        </p:txBody>
      </p:sp>
      <p:sp>
        <p:nvSpPr>
          <p:cNvPr id="175124" name="Rectangle 20"/>
          <p:cNvSpPr>
            <a:spLocks noChangeArrowheads="1"/>
          </p:cNvSpPr>
          <p:nvPr/>
        </p:nvSpPr>
        <p:spPr bwMode="auto">
          <a:xfrm>
            <a:off x="3981450" y="1885950"/>
            <a:ext cx="419988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PC</a:t>
            </a:r>
          </a:p>
        </p:txBody>
      </p:sp>
      <p:sp>
        <p:nvSpPr>
          <p:cNvPr id="175125" name="Rectangle 21"/>
          <p:cNvSpPr>
            <a:spLocks noChangeArrowheads="1"/>
          </p:cNvSpPr>
          <p:nvPr/>
        </p:nvSpPr>
        <p:spPr bwMode="auto">
          <a:xfrm>
            <a:off x="4233863" y="1887538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26" name="Rectangle 22"/>
          <p:cNvSpPr>
            <a:spLocks noChangeArrowheads="1"/>
          </p:cNvSpPr>
          <p:nvPr/>
        </p:nvSpPr>
        <p:spPr bwMode="auto">
          <a:xfrm>
            <a:off x="4460875" y="1885950"/>
            <a:ext cx="69089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PC + 1</a:t>
            </a:r>
          </a:p>
        </p:txBody>
      </p:sp>
      <p:sp>
        <p:nvSpPr>
          <p:cNvPr id="175127" name="Rectangle 23"/>
          <p:cNvSpPr>
            <a:spLocks noChangeArrowheads="1"/>
          </p:cNvSpPr>
          <p:nvPr/>
        </p:nvSpPr>
        <p:spPr bwMode="auto">
          <a:xfrm>
            <a:off x="2962275" y="1898650"/>
            <a:ext cx="2200275" cy="2143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28" name="Arc 24"/>
          <p:cNvSpPr>
            <a:spLocks/>
          </p:cNvSpPr>
          <p:nvPr/>
        </p:nvSpPr>
        <p:spPr bwMode="auto">
          <a:xfrm>
            <a:off x="3954463" y="1789113"/>
            <a:ext cx="93662" cy="96837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29" name="Line 25"/>
          <p:cNvSpPr>
            <a:spLocks noChangeShapeType="1"/>
          </p:cNvSpPr>
          <p:nvPr/>
        </p:nvSpPr>
        <p:spPr bwMode="auto">
          <a:xfrm>
            <a:off x="4000500" y="1666875"/>
            <a:ext cx="0" cy="1317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30" name="Rectangle 26"/>
          <p:cNvSpPr>
            <a:spLocks noChangeArrowheads="1"/>
          </p:cNvSpPr>
          <p:nvPr/>
        </p:nvSpPr>
        <p:spPr bwMode="auto">
          <a:xfrm>
            <a:off x="5100638" y="1714500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T1</a:t>
            </a:r>
          </a:p>
        </p:txBody>
      </p:sp>
      <p:sp>
        <p:nvSpPr>
          <p:cNvPr id="175131" name="Rectangle 27"/>
          <p:cNvSpPr>
            <a:spLocks noChangeArrowheads="1"/>
          </p:cNvSpPr>
          <p:nvPr/>
        </p:nvSpPr>
        <p:spPr bwMode="auto">
          <a:xfrm>
            <a:off x="2935288" y="2514600"/>
            <a:ext cx="42479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AR</a:t>
            </a:r>
          </a:p>
        </p:txBody>
      </p:sp>
      <p:sp>
        <p:nvSpPr>
          <p:cNvPr id="175132" name="Rectangle 28"/>
          <p:cNvSpPr>
            <a:spLocks noChangeArrowheads="1"/>
          </p:cNvSpPr>
          <p:nvPr/>
        </p:nvSpPr>
        <p:spPr bwMode="auto">
          <a:xfrm>
            <a:off x="3206750" y="2514600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33" name="Rectangle 29"/>
          <p:cNvSpPr>
            <a:spLocks noChangeArrowheads="1"/>
          </p:cNvSpPr>
          <p:nvPr/>
        </p:nvSpPr>
        <p:spPr bwMode="auto">
          <a:xfrm>
            <a:off x="3414713" y="2514600"/>
            <a:ext cx="854402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IR(0-11),</a:t>
            </a:r>
          </a:p>
        </p:txBody>
      </p:sp>
      <p:sp>
        <p:nvSpPr>
          <p:cNvPr id="175134" name="Rectangle 30"/>
          <p:cNvSpPr>
            <a:spLocks noChangeArrowheads="1"/>
          </p:cNvSpPr>
          <p:nvPr/>
        </p:nvSpPr>
        <p:spPr bwMode="auto">
          <a:xfrm>
            <a:off x="4176713" y="2514600"/>
            <a:ext cx="25167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75135" name="Rectangle 31"/>
          <p:cNvSpPr>
            <a:spLocks noChangeArrowheads="1"/>
          </p:cNvSpPr>
          <p:nvPr/>
        </p:nvSpPr>
        <p:spPr bwMode="auto">
          <a:xfrm>
            <a:off x="4259263" y="2505075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36" name="Rectangle 32"/>
          <p:cNvSpPr>
            <a:spLocks noChangeArrowheads="1"/>
          </p:cNvSpPr>
          <p:nvPr/>
        </p:nvSpPr>
        <p:spPr bwMode="auto">
          <a:xfrm>
            <a:off x="4460875" y="2514600"/>
            <a:ext cx="67166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IR(15)</a:t>
            </a:r>
          </a:p>
        </p:txBody>
      </p:sp>
      <p:sp>
        <p:nvSpPr>
          <p:cNvPr id="175137" name="Rectangle 33"/>
          <p:cNvSpPr>
            <a:spLocks noChangeArrowheads="1"/>
          </p:cNvSpPr>
          <p:nvPr/>
        </p:nvSpPr>
        <p:spPr bwMode="auto">
          <a:xfrm>
            <a:off x="2800350" y="2352675"/>
            <a:ext cx="242855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Decode Opcode in IR(12-14),</a:t>
            </a:r>
          </a:p>
        </p:txBody>
      </p:sp>
      <p:sp>
        <p:nvSpPr>
          <p:cNvPr id="175138" name="Rectangle 34"/>
          <p:cNvSpPr>
            <a:spLocks noChangeArrowheads="1"/>
          </p:cNvSpPr>
          <p:nvPr/>
        </p:nvSpPr>
        <p:spPr bwMode="auto">
          <a:xfrm>
            <a:off x="2752725" y="2355850"/>
            <a:ext cx="2557463" cy="3825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39" name="Arc 35"/>
          <p:cNvSpPr>
            <a:spLocks/>
          </p:cNvSpPr>
          <p:nvPr/>
        </p:nvSpPr>
        <p:spPr bwMode="auto">
          <a:xfrm>
            <a:off x="3954463" y="2244725"/>
            <a:ext cx="93662" cy="96838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8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40" name="Line 36"/>
          <p:cNvSpPr>
            <a:spLocks noChangeShapeType="1"/>
          </p:cNvSpPr>
          <p:nvPr/>
        </p:nvSpPr>
        <p:spPr bwMode="auto">
          <a:xfrm>
            <a:off x="4000500" y="2133600"/>
            <a:ext cx="0" cy="120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41" name="Rectangle 37"/>
          <p:cNvSpPr>
            <a:spLocks noChangeArrowheads="1"/>
          </p:cNvSpPr>
          <p:nvPr/>
        </p:nvSpPr>
        <p:spPr bwMode="auto">
          <a:xfrm>
            <a:off x="5235575" y="2171700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T2</a:t>
            </a:r>
          </a:p>
        </p:txBody>
      </p:sp>
      <p:sp>
        <p:nvSpPr>
          <p:cNvPr id="175142" name="Arc 38"/>
          <p:cNvSpPr>
            <a:spLocks/>
          </p:cNvSpPr>
          <p:nvPr/>
        </p:nvSpPr>
        <p:spPr bwMode="auto">
          <a:xfrm>
            <a:off x="3967163" y="2932113"/>
            <a:ext cx="93662" cy="96837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43" name="Line 39"/>
          <p:cNvSpPr>
            <a:spLocks noChangeShapeType="1"/>
          </p:cNvSpPr>
          <p:nvPr/>
        </p:nvSpPr>
        <p:spPr bwMode="auto">
          <a:xfrm>
            <a:off x="4013200" y="2749550"/>
            <a:ext cx="0" cy="2127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3730625" y="3006725"/>
            <a:ext cx="515938" cy="420688"/>
            <a:chOff x="1696" y="3024"/>
            <a:chExt cx="376" cy="368"/>
          </a:xfrm>
        </p:grpSpPr>
        <p:sp>
          <p:nvSpPr>
            <p:cNvPr id="175224" name="Line 41"/>
            <p:cNvSpPr>
              <a:spLocks noChangeShapeType="1"/>
            </p:cNvSpPr>
            <p:nvPr/>
          </p:nvSpPr>
          <p:spPr bwMode="auto">
            <a:xfrm flipH="1">
              <a:off x="1696" y="3024"/>
              <a:ext cx="208" cy="16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5225" name="Line 42"/>
            <p:cNvSpPr>
              <a:spLocks noChangeShapeType="1"/>
            </p:cNvSpPr>
            <p:nvPr/>
          </p:nvSpPr>
          <p:spPr bwMode="auto">
            <a:xfrm>
              <a:off x="1896" y="3024"/>
              <a:ext cx="176" cy="16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5226" name="Line 43"/>
            <p:cNvSpPr>
              <a:spLocks noChangeShapeType="1"/>
            </p:cNvSpPr>
            <p:nvPr/>
          </p:nvSpPr>
          <p:spPr bwMode="auto">
            <a:xfrm flipH="1" flipV="1">
              <a:off x="1696" y="3184"/>
              <a:ext cx="208" cy="20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5227" name="Line 44"/>
            <p:cNvSpPr>
              <a:spLocks noChangeShapeType="1"/>
            </p:cNvSpPr>
            <p:nvPr/>
          </p:nvSpPr>
          <p:spPr bwMode="auto">
            <a:xfrm flipV="1">
              <a:off x="1896" y="3184"/>
              <a:ext cx="176" cy="20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5145" name="Rectangle 45"/>
          <p:cNvSpPr>
            <a:spLocks noChangeArrowheads="1"/>
          </p:cNvSpPr>
          <p:nvPr/>
        </p:nvSpPr>
        <p:spPr bwMode="auto">
          <a:xfrm>
            <a:off x="3797300" y="3100388"/>
            <a:ext cx="39914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D7</a:t>
            </a:r>
          </a:p>
        </p:txBody>
      </p:sp>
      <p:sp>
        <p:nvSpPr>
          <p:cNvPr id="175146" name="Line 46"/>
          <p:cNvSpPr>
            <a:spLocks noChangeShapeType="1"/>
          </p:cNvSpPr>
          <p:nvPr/>
        </p:nvSpPr>
        <p:spPr bwMode="auto">
          <a:xfrm flipV="1">
            <a:off x="4252913" y="3205163"/>
            <a:ext cx="1746250" cy="47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47" name="Line 47"/>
          <p:cNvSpPr>
            <a:spLocks noChangeShapeType="1"/>
          </p:cNvSpPr>
          <p:nvPr/>
        </p:nvSpPr>
        <p:spPr bwMode="auto">
          <a:xfrm>
            <a:off x="3035300" y="3209925"/>
            <a:ext cx="701675" cy="31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48" name="Rectangle 48"/>
          <p:cNvSpPr>
            <a:spLocks noChangeArrowheads="1"/>
          </p:cNvSpPr>
          <p:nvPr/>
        </p:nvSpPr>
        <p:spPr bwMode="auto">
          <a:xfrm>
            <a:off x="4262438" y="2979738"/>
            <a:ext cx="204222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= 0 (Memory-reference)</a:t>
            </a:r>
          </a:p>
        </p:txBody>
      </p:sp>
      <p:sp>
        <p:nvSpPr>
          <p:cNvPr id="175149" name="Rectangle 49"/>
          <p:cNvSpPr>
            <a:spLocks noChangeArrowheads="1"/>
          </p:cNvSpPr>
          <p:nvPr/>
        </p:nvSpPr>
        <p:spPr bwMode="auto">
          <a:xfrm>
            <a:off x="2098675" y="2979738"/>
            <a:ext cx="175368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(Register or I/O) = 1</a:t>
            </a:r>
          </a:p>
        </p:txBody>
      </p:sp>
      <p:sp>
        <p:nvSpPr>
          <p:cNvPr id="175150" name="Line 50"/>
          <p:cNvSpPr>
            <a:spLocks noChangeShapeType="1"/>
          </p:cNvSpPr>
          <p:nvPr/>
        </p:nvSpPr>
        <p:spPr bwMode="auto">
          <a:xfrm flipH="1">
            <a:off x="5729288" y="3446463"/>
            <a:ext cx="306387" cy="223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1" name="Line 51"/>
          <p:cNvSpPr>
            <a:spLocks noChangeShapeType="1"/>
          </p:cNvSpPr>
          <p:nvPr/>
        </p:nvSpPr>
        <p:spPr bwMode="auto">
          <a:xfrm>
            <a:off x="6024563" y="3446463"/>
            <a:ext cx="269875" cy="223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2" name="Line 52"/>
          <p:cNvSpPr>
            <a:spLocks noChangeShapeType="1"/>
          </p:cNvSpPr>
          <p:nvPr/>
        </p:nvSpPr>
        <p:spPr bwMode="auto">
          <a:xfrm flipH="1" flipV="1">
            <a:off x="5729288" y="3659188"/>
            <a:ext cx="306387" cy="254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3" name="Line 53"/>
          <p:cNvSpPr>
            <a:spLocks noChangeShapeType="1"/>
          </p:cNvSpPr>
          <p:nvPr/>
        </p:nvSpPr>
        <p:spPr bwMode="auto">
          <a:xfrm flipV="1">
            <a:off x="6024563" y="3659188"/>
            <a:ext cx="269875" cy="254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4" name="Rectangle 54"/>
          <p:cNvSpPr>
            <a:spLocks noChangeArrowheads="1"/>
          </p:cNvSpPr>
          <p:nvPr/>
        </p:nvSpPr>
        <p:spPr bwMode="auto">
          <a:xfrm>
            <a:off x="5880100" y="3571875"/>
            <a:ext cx="25167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75155" name="Line 55"/>
          <p:cNvSpPr>
            <a:spLocks noChangeShapeType="1"/>
          </p:cNvSpPr>
          <p:nvPr/>
        </p:nvSpPr>
        <p:spPr bwMode="auto">
          <a:xfrm flipH="1">
            <a:off x="2727325" y="3446463"/>
            <a:ext cx="320675" cy="223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6" name="Line 56"/>
          <p:cNvSpPr>
            <a:spLocks noChangeShapeType="1"/>
          </p:cNvSpPr>
          <p:nvPr/>
        </p:nvSpPr>
        <p:spPr bwMode="auto">
          <a:xfrm>
            <a:off x="3035300" y="3446463"/>
            <a:ext cx="258763" cy="223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7" name="Line 57"/>
          <p:cNvSpPr>
            <a:spLocks noChangeShapeType="1"/>
          </p:cNvSpPr>
          <p:nvPr/>
        </p:nvSpPr>
        <p:spPr bwMode="auto">
          <a:xfrm flipH="1" flipV="1">
            <a:off x="2727325" y="3659188"/>
            <a:ext cx="320675" cy="254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8" name="Line 58"/>
          <p:cNvSpPr>
            <a:spLocks noChangeShapeType="1"/>
          </p:cNvSpPr>
          <p:nvPr/>
        </p:nvSpPr>
        <p:spPr bwMode="auto">
          <a:xfrm flipV="1">
            <a:off x="3035300" y="3659188"/>
            <a:ext cx="258763" cy="254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59" name="Rectangle 59"/>
          <p:cNvSpPr>
            <a:spLocks noChangeArrowheads="1"/>
          </p:cNvSpPr>
          <p:nvPr/>
        </p:nvSpPr>
        <p:spPr bwMode="auto">
          <a:xfrm>
            <a:off x="2905125" y="3575050"/>
            <a:ext cx="25167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</a:t>
            </a:r>
          </a:p>
        </p:txBody>
      </p:sp>
      <p:sp>
        <p:nvSpPr>
          <p:cNvPr id="175160" name="Rectangle 60"/>
          <p:cNvSpPr>
            <a:spLocks noChangeArrowheads="1"/>
          </p:cNvSpPr>
          <p:nvPr/>
        </p:nvSpPr>
        <p:spPr bwMode="auto">
          <a:xfrm>
            <a:off x="3562350" y="4071938"/>
            <a:ext cx="82715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Execute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1" name="Rectangle 61"/>
          <p:cNvSpPr>
            <a:spLocks noChangeArrowheads="1"/>
          </p:cNvSpPr>
          <p:nvPr/>
        </p:nvSpPr>
        <p:spPr bwMode="auto">
          <a:xfrm>
            <a:off x="3168650" y="4211638"/>
            <a:ext cx="1628652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register-reference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2" name="Rectangle 62"/>
          <p:cNvSpPr>
            <a:spLocks noChangeArrowheads="1"/>
          </p:cNvSpPr>
          <p:nvPr/>
        </p:nvSpPr>
        <p:spPr bwMode="auto">
          <a:xfrm>
            <a:off x="3463925" y="4354513"/>
            <a:ext cx="108363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instruction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3" name="Rectangle 63"/>
          <p:cNvSpPr>
            <a:spLocks noChangeArrowheads="1"/>
          </p:cNvSpPr>
          <p:nvPr/>
        </p:nvSpPr>
        <p:spPr bwMode="auto">
          <a:xfrm>
            <a:off x="3549650" y="4525963"/>
            <a:ext cx="40556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SC</a:t>
            </a:r>
          </a:p>
        </p:txBody>
      </p:sp>
      <p:sp>
        <p:nvSpPr>
          <p:cNvPr id="175164" name="Rectangle 64"/>
          <p:cNvSpPr>
            <a:spLocks noChangeArrowheads="1"/>
          </p:cNvSpPr>
          <p:nvPr/>
        </p:nvSpPr>
        <p:spPr bwMode="auto">
          <a:xfrm>
            <a:off x="3841750" y="4525963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65" name="Rectangle 65"/>
          <p:cNvSpPr>
            <a:spLocks noChangeArrowheads="1"/>
          </p:cNvSpPr>
          <p:nvPr/>
        </p:nvSpPr>
        <p:spPr bwMode="auto">
          <a:xfrm>
            <a:off x="4116388" y="4525963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5166" name="Rectangle 66"/>
          <p:cNvSpPr>
            <a:spLocks noChangeArrowheads="1"/>
          </p:cNvSpPr>
          <p:nvPr/>
        </p:nvSpPr>
        <p:spPr bwMode="auto">
          <a:xfrm>
            <a:off x="2038350" y="4071938"/>
            <a:ext cx="82715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Execute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7" name="Rectangle 67"/>
          <p:cNvSpPr>
            <a:spLocks noChangeArrowheads="1"/>
          </p:cNvSpPr>
          <p:nvPr/>
        </p:nvSpPr>
        <p:spPr bwMode="auto">
          <a:xfrm>
            <a:off x="1878013" y="4211638"/>
            <a:ext cx="121187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input-output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8" name="Rectangle 68"/>
          <p:cNvSpPr>
            <a:spLocks noChangeArrowheads="1"/>
          </p:cNvSpPr>
          <p:nvPr/>
        </p:nvSpPr>
        <p:spPr bwMode="auto">
          <a:xfrm>
            <a:off x="1939925" y="4354513"/>
            <a:ext cx="108363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instruction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169" name="Rectangle 69"/>
          <p:cNvSpPr>
            <a:spLocks noChangeArrowheads="1"/>
          </p:cNvSpPr>
          <p:nvPr/>
        </p:nvSpPr>
        <p:spPr bwMode="auto">
          <a:xfrm>
            <a:off x="2024063" y="4525963"/>
            <a:ext cx="40556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SC</a:t>
            </a:r>
          </a:p>
        </p:txBody>
      </p:sp>
      <p:sp>
        <p:nvSpPr>
          <p:cNvPr id="175170" name="Rectangle 70"/>
          <p:cNvSpPr>
            <a:spLocks noChangeArrowheads="1"/>
          </p:cNvSpPr>
          <p:nvPr/>
        </p:nvSpPr>
        <p:spPr bwMode="auto">
          <a:xfrm>
            <a:off x="2303463" y="4525963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71" name="Rectangle 71"/>
          <p:cNvSpPr>
            <a:spLocks noChangeArrowheads="1"/>
          </p:cNvSpPr>
          <p:nvPr/>
        </p:nvSpPr>
        <p:spPr bwMode="auto">
          <a:xfrm>
            <a:off x="2578100" y="4525963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5172" name="Rectangle 72"/>
          <p:cNvSpPr>
            <a:spLocks noChangeArrowheads="1"/>
          </p:cNvSpPr>
          <p:nvPr/>
        </p:nvSpPr>
        <p:spPr bwMode="auto">
          <a:xfrm>
            <a:off x="5334000" y="4071938"/>
            <a:ext cx="694102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M[AR]</a:t>
            </a:r>
          </a:p>
        </p:txBody>
      </p:sp>
      <p:sp>
        <p:nvSpPr>
          <p:cNvPr id="175173" name="Rectangle 73"/>
          <p:cNvSpPr>
            <a:spLocks noChangeArrowheads="1"/>
          </p:cNvSpPr>
          <p:nvPr/>
        </p:nvSpPr>
        <p:spPr bwMode="auto">
          <a:xfrm>
            <a:off x="5141913" y="4071938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174" name="Rectangle 74"/>
          <p:cNvSpPr>
            <a:spLocks noChangeArrowheads="1"/>
          </p:cNvSpPr>
          <p:nvPr/>
        </p:nvSpPr>
        <p:spPr bwMode="auto">
          <a:xfrm>
            <a:off x="4878388" y="4071938"/>
            <a:ext cx="42479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AR</a:t>
            </a:r>
          </a:p>
        </p:txBody>
      </p:sp>
      <p:sp>
        <p:nvSpPr>
          <p:cNvPr id="175175" name="Rectangle 75"/>
          <p:cNvSpPr>
            <a:spLocks noChangeArrowheads="1"/>
          </p:cNvSpPr>
          <p:nvPr/>
        </p:nvSpPr>
        <p:spPr bwMode="auto">
          <a:xfrm>
            <a:off x="6199188" y="4062413"/>
            <a:ext cx="83516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Nothing</a:t>
            </a:r>
          </a:p>
        </p:txBody>
      </p:sp>
      <p:sp>
        <p:nvSpPr>
          <p:cNvPr id="175176" name="Arc 76"/>
          <p:cNvSpPr>
            <a:spLocks/>
          </p:cNvSpPr>
          <p:nvPr/>
        </p:nvSpPr>
        <p:spPr bwMode="auto">
          <a:xfrm>
            <a:off x="2982913" y="3381375"/>
            <a:ext cx="93662" cy="96838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8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77" name="Line 77"/>
          <p:cNvSpPr>
            <a:spLocks noChangeShapeType="1"/>
          </p:cNvSpPr>
          <p:nvPr/>
        </p:nvSpPr>
        <p:spPr bwMode="auto">
          <a:xfrm flipV="1">
            <a:off x="3035300" y="3224213"/>
            <a:ext cx="0" cy="171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78" name="Arc 78"/>
          <p:cNvSpPr>
            <a:spLocks/>
          </p:cNvSpPr>
          <p:nvPr/>
        </p:nvSpPr>
        <p:spPr bwMode="auto">
          <a:xfrm>
            <a:off x="5972175" y="3357563"/>
            <a:ext cx="93663" cy="95250"/>
          </a:xfrm>
          <a:custGeom>
            <a:avLst/>
            <a:gdLst>
              <a:gd name="T0" fmla="*/ 0 w 17255"/>
              <a:gd name="T1" fmla="*/ 8158 h 21600"/>
              <a:gd name="T2" fmla="*/ 93663 w 17255"/>
              <a:gd name="T3" fmla="*/ 7699 h 21600"/>
              <a:gd name="T4" fmla="*/ 47475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79" name="Line 79"/>
          <p:cNvSpPr>
            <a:spLocks noChangeShapeType="1"/>
          </p:cNvSpPr>
          <p:nvPr/>
        </p:nvSpPr>
        <p:spPr bwMode="auto">
          <a:xfrm flipV="1">
            <a:off x="6011863" y="3198813"/>
            <a:ext cx="0" cy="1714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0" name="Rectangle 80"/>
          <p:cNvSpPr>
            <a:spLocks noChangeArrowheads="1"/>
          </p:cNvSpPr>
          <p:nvPr/>
        </p:nvSpPr>
        <p:spPr bwMode="auto">
          <a:xfrm>
            <a:off x="1916113" y="4073525"/>
            <a:ext cx="1020762" cy="6826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1" name="Rectangle 81"/>
          <p:cNvSpPr>
            <a:spLocks noChangeArrowheads="1"/>
          </p:cNvSpPr>
          <p:nvPr/>
        </p:nvSpPr>
        <p:spPr bwMode="auto">
          <a:xfrm>
            <a:off x="3170238" y="4073525"/>
            <a:ext cx="1512887" cy="6731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2" name="Rectangle 82"/>
          <p:cNvSpPr>
            <a:spLocks noChangeArrowheads="1"/>
          </p:cNvSpPr>
          <p:nvPr/>
        </p:nvSpPr>
        <p:spPr bwMode="auto">
          <a:xfrm>
            <a:off x="4916488" y="4073525"/>
            <a:ext cx="1020762" cy="211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3" name="Rectangle 83"/>
          <p:cNvSpPr>
            <a:spLocks noChangeArrowheads="1"/>
          </p:cNvSpPr>
          <p:nvPr/>
        </p:nvSpPr>
        <p:spPr bwMode="auto">
          <a:xfrm>
            <a:off x="6172200" y="4073525"/>
            <a:ext cx="811213" cy="2111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4" name="Arc 84"/>
          <p:cNvSpPr>
            <a:spLocks/>
          </p:cNvSpPr>
          <p:nvPr/>
        </p:nvSpPr>
        <p:spPr bwMode="auto">
          <a:xfrm>
            <a:off x="2355850" y="3963988"/>
            <a:ext cx="93663" cy="96837"/>
          </a:xfrm>
          <a:custGeom>
            <a:avLst/>
            <a:gdLst>
              <a:gd name="T0" fmla="*/ 0 w 17255"/>
              <a:gd name="T1" fmla="*/ 8294 h 21600"/>
              <a:gd name="T2" fmla="*/ 93663 w 17255"/>
              <a:gd name="T3" fmla="*/ 7828 h 21600"/>
              <a:gd name="T4" fmla="*/ 47475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5" name="Line 85"/>
          <p:cNvSpPr>
            <a:spLocks noChangeShapeType="1"/>
          </p:cNvSpPr>
          <p:nvPr/>
        </p:nvSpPr>
        <p:spPr bwMode="auto">
          <a:xfrm flipV="1">
            <a:off x="2401888" y="3668713"/>
            <a:ext cx="0" cy="3238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6" name="Arc 86"/>
          <p:cNvSpPr>
            <a:spLocks/>
          </p:cNvSpPr>
          <p:nvPr/>
        </p:nvSpPr>
        <p:spPr bwMode="auto">
          <a:xfrm>
            <a:off x="3954463" y="3963988"/>
            <a:ext cx="93662" cy="96837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7" name="Line 87"/>
          <p:cNvSpPr>
            <a:spLocks noChangeShapeType="1"/>
          </p:cNvSpPr>
          <p:nvPr/>
        </p:nvSpPr>
        <p:spPr bwMode="auto">
          <a:xfrm flipV="1">
            <a:off x="4000500" y="3678238"/>
            <a:ext cx="0" cy="314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8" name="Arc 88"/>
          <p:cNvSpPr>
            <a:spLocks/>
          </p:cNvSpPr>
          <p:nvPr/>
        </p:nvSpPr>
        <p:spPr bwMode="auto">
          <a:xfrm>
            <a:off x="5345113" y="3963988"/>
            <a:ext cx="92075" cy="96837"/>
          </a:xfrm>
          <a:custGeom>
            <a:avLst/>
            <a:gdLst>
              <a:gd name="T0" fmla="*/ 0 w 17255"/>
              <a:gd name="T1" fmla="*/ 8294 h 21600"/>
              <a:gd name="T2" fmla="*/ 92075 w 17255"/>
              <a:gd name="T3" fmla="*/ 7828 h 21600"/>
              <a:gd name="T4" fmla="*/ 46670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89" name="Line 89"/>
          <p:cNvSpPr>
            <a:spLocks noChangeShapeType="1"/>
          </p:cNvSpPr>
          <p:nvPr/>
        </p:nvSpPr>
        <p:spPr bwMode="auto">
          <a:xfrm flipV="1">
            <a:off x="5389563" y="3678238"/>
            <a:ext cx="0" cy="314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0" name="Arc 90"/>
          <p:cNvSpPr>
            <a:spLocks/>
          </p:cNvSpPr>
          <p:nvPr/>
        </p:nvSpPr>
        <p:spPr bwMode="auto">
          <a:xfrm>
            <a:off x="6611938" y="3963988"/>
            <a:ext cx="92075" cy="96837"/>
          </a:xfrm>
          <a:custGeom>
            <a:avLst/>
            <a:gdLst>
              <a:gd name="T0" fmla="*/ 0 w 17255"/>
              <a:gd name="T1" fmla="*/ 8294 h 21600"/>
              <a:gd name="T2" fmla="*/ 92075 w 17255"/>
              <a:gd name="T3" fmla="*/ 7828 h 21600"/>
              <a:gd name="T4" fmla="*/ 46670 w 17255"/>
              <a:gd name="T5" fmla="*/ 96837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1" name="Line 91"/>
          <p:cNvSpPr>
            <a:spLocks noChangeShapeType="1"/>
          </p:cNvSpPr>
          <p:nvPr/>
        </p:nvSpPr>
        <p:spPr bwMode="auto">
          <a:xfrm flipV="1">
            <a:off x="6656388" y="3659188"/>
            <a:ext cx="0" cy="3333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2" name="Line 92"/>
          <p:cNvSpPr>
            <a:spLocks noChangeShapeType="1"/>
          </p:cNvSpPr>
          <p:nvPr/>
        </p:nvSpPr>
        <p:spPr bwMode="auto">
          <a:xfrm>
            <a:off x="2408238" y="3673475"/>
            <a:ext cx="3381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3" name="Line 93"/>
          <p:cNvSpPr>
            <a:spLocks noChangeShapeType="1"/>
          </p:cNvSpPr>
          <p:nvPr/>
        </p:nvSpPr>
        <p:spPr bwMode="auto">
          <a:xfrm>
            <a:off x="3287713" y="3673475"/>
            <a:ext cx="7143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4" name="Line 94"/>
          <p:cNvSpPr>
            <a:spLocks noChangeShapeType="1"/>
          </p:cNvSpPr>
          <p:nvPr/>
        </p:nvSpPr>
        <p:spPr bwMode="auto">
          <a:xfrm>
            <a:off x="5397500" y="3673475"/>
            <a:ext cx="3317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5" name="Line 95"/>
          <p:cNvSpPr>
            <a:spLocks noChangeShapeType="1"/>
          </p:cNvSpPr>
          <p:nvPr/>
        </p:nvSpPr>
        <p:spPr bwMode="auto">
          <a:xfrm>
            <a:off x="6288088" y="3663950"/>
            <a:ext cx="3873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196" name="Rectangle 96"/>
          <p:cNvSpPr>
            <a:spLocks noChangeArrowheads="1"/>
          </p:cNvSpPr>
          <p:nvPr/>
        </p:nvSpPr>
        <p:spPr bwMode="auto">
          <a:xfrm>
            <a:off x="3289300" y="3446463"/>
            <a:ext cx="120385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= 0 (register)</a:t>
            </a:r>
          </a:p>
        </p:txBody>
      </p:sp>
      <p:sp>
        <p:nvSpPr>
          <p:cNvPr id="175197" name="Rectangle 97"/>
          <p:cNvSpPr>
            <a:spLocks noChangeArrowheads="1"/>
          </p:cNvSpPr>
          <p:nvPr/>
        </p:nvSpPr>
        <p:spPr bwMode="auto">
          <a:xfrm>
            <a:off x="2033588" y="3436938"/>
            <a:ext cx="812724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(I/O) = 1</a:t>
            </a:r>
          </a:p>
        </p:txBody>
      </p:sp>
      <p:sp>
        <p:nvSpPr>
          <p:cNvPr id="175198" name="Rectangle 98"/>
          <p:cNvSpPr>
            <a:spLocks noChangeArrowheads="1"/>
          </p:cNvSpPr>
          <p:nvPr/>
        </p:nvSpPr>
        <p:spPr bwMode="auto">
          <a:xfrm>
            <a:off x="4681538" y="3446463"/>
            <a:ext cx="1215077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(indirect) = 1</a:t>
            </a:r>
          </a:p>
        </p:txBody>
      </p:sp>
      <p:sp>
        <p:nvSpPr>
          <p:cNvPr id="175199" name="Rectangle 99"/>
          <p:cNvSpPr>
            <a:spLocks noChangeArrowheads="1"/>
          </p:cNvSpPr>
          <p:nvPr/>
        </p:nvSpPr>
        <p:spPr bwMode="auto">
          <a:xfrm>
            <a:off x="2652713" y="388143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T3</a:t>
            </a:r>
          </a:p>
        </p:txBody>
      </p:sp>
      <p:sp>
        <p:nvSpPr>
          <p:cNvPr id="175200" name="Rectangle 100"/>
          <p:cNvSpPr>
            <a:spLocks noChangeArrowheads="1"/>
          </p:cNvSpPr>
          <p:nvPr/>
        </p:nvSpPr>
        <p:spPr bwMode="auto">
          <a:xfrm>
            <a:off x="4398963" y="388143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T3</a:t>
            </a:r>
          </a:p>
        </p:txBody>
      </p:sp>
      <p:sp>
        <p:nvSpPr>
          <p:cNvPr id="175201" name="Rectangle 101"/>
          <p:cNvSpPr>
            <a:spLocks noChangeArrowheads="1"/>
          </p:cNvSpPr>
          <p:nvPr/>
        </p:nvSpPr>
        <p:spPr bwMode="auto">
          <a:xfrm>
            <a:off x="5653088" y="388143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T3</a:t>
            </a:r>
          </a:p>
        </p:txBody>
      </p:sp>
      <p:sp>
        <p:nvSpPr>
          <p:cNvPr id="175202" name="Rectangle 102"/>
          <p:cNvSpPr>
            <a:spLocks noChangeArrowheads="1"/>
          </p:cNvSpPr>
          <p:nvPr/>
        </p:nvSpPr>
        <p:spPr bwMode="auto">
          <a:xfrm>
            <a:off x="6772275" y="3881438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T3</a:t>
            </a:r>
          </a:p>
        </p:txBody>
      </p:sp>
      <p:sp>
        <p:nvSpPr>
          <p:cNvPr id="175203" name="Rectangle 103"/>
          <p:cNvSpPr>
            <a:spLocks noChangeArrowheads="1"/>
          </p:cNvSpPr>
          <p:nvPr/>
        </p:nvSpPr>
        <p:spPr bwMode="auto">
          <a:xfrm>
            <a:off x="5653088" y="4525963"/>
            <a:ext cx="827151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Execute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204" name="Rectangle 104"/>
          <p:cNvSpPr>
            <a:spLocks noChangeArrowheads="1"/>
          </p:cNvSpPr>
          <p:nvPr/>
        </p:nvSpPr>
        <p:spPr bwMode="auto">
          <a:xfrm>
            <a:off x="5248275" y="4668838"/>
            <a:ext cx="1649492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memory-reference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rgbClr val="000000"/>
              </a:solidFill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5205" name="Rectangle 105"/>
          <p:cNvSpPr>
            <a:spLocks noChangeArrowheads="1"/>
          </p:cNvSpPr>
          <p:nvPr/>
        </p:nvSpPr>
        <p:spPr bwMode="auto">
          <a:xfrm>
            <a:off x="5554663" y="4808538"/>
            <a:ext cx="108363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instruction</a:t>
            </a:r>
          </a:p>
        </p:txBody>
      </p:sp>
      <p:sp>
        <p:nvSpPr>
          <p:cNvPr id="175206" name="Rectangle 106"/>
          <p:cNvSpPr>
            <a:spLocks noChangeArrowheads="1"/>
          </p:cNvSpPr>
          <p:nvPr/>
        </p:nvSpPr>
        <p:spPr bwMode="auto">
          <a:xfrm>
            <a:off x="5640388" y="4970463"/>
            <a:ext cx="405561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SC</a:t>
            </a:r>
          </a:p>
        </p:txBody>
      </p:sp>
      <p:sp>
        <p:nvSpPr>
          <p:cNvPr id="175207" name="Rectangle 107"/>
          <p:cNvSpPr>
            <a:spLocks noChangeArrowheads="1"/>
          </p:cNvSpPr>
          <p:nvPr/>
        </p:nvSpPr>
        <p:spPr bwMode="auto">
          <a:xfrm>
            <a:off x="5961063" y="4970463"/>
            <a:ext cx="33502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latin typeface="Symbol" pitchFamily="18" charset="2"/>
                <a:ea typeface="굴림" pitchFamily="34" charset="-127"/>
                <a:cs typeface="B Nazanin" panose="00000400000000000000" pitchFamily="2" charset="-78"/>
              </a:rPr>
              <a:t></a:t>
            </a:r>
          </a:p>
        </p:txBody>
      </p:sp>
      <p:sp>
        <p:nvSpPr>
          <p:cNvPr id="175208" name="Rectangle 108"/>
          <p:cNvSpPr>
            <a:spLocks noChangeArrowheads="1"/>
          </p:cNvSpPr>
          <p:nvPr/>
        </p:nvSpPr>
        <p:spPr bwMode="auto">
          <a:xfrm>
            <a:off x="6207125" y="4970463"/>
            <a:ext cx="270909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175209" name="Rectangle 109"/>
          <p:cNvSpPr>
            <a:spLocks noChangeArrowheads="1"/>
          </p:cNvSpPr>
          <p:nvPr/>
        </p:nvSpPr>
        <p:spPr bwMode="auto">
          <a:xfrm>
            <a:off x="5187950" y="4538663"/>
            <a:ext cx="1670050" cy="6635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0" name="Arc 110"/>
          <p:cNvSpPr>
            <a:spLocks/>
          </p:cNvSpPr>
          <p:nvPr/>
        </p:nvSpPr>
        <p:spPr bwMode="auto">
          <a:xfrm>
            <a:off x="5345113" y="4429125"/>
            <a:ext cx="92075" cy="95250"/>
          </a:xfrm>
          <a:custGeom>
            <a:avLst/>
            <a:gdLst>
              <a:gd name="T0" fmla="*/ 0 w 17255"/>
              <a:gd name="T1" fmla="*/ 8158 h 21600"/>
              <a:gd name="T2" fmla="*/ 92075 w 17255"/>
              <a:gd name="T3" fmla="*/ 7699 h 21600"/>
              <a:gd name="T4" fmla="*/ 46670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1" name="Line 111"/>
          <p:cNvSpPr>
            <a:spLocks noChangeShapeType="1"/>
          </p:cNvSpPr>
          <p:nvPr/>
        </p:nvSpPr>
        <p:spPr bwMode="auto">
          <a:xfrm flipV="1">
            <a:off x="5389563" y="4284663"/>
            <a:ext cx="0" cy="1730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2" name="Arc 112"/>
          <p:cNvSpPr>
            <a:spLocks/>
          </p:cNvSpPr>
          <p:nvPr/>
        </p:nvSpPr>
        <p:spPr bwMode="auto">
          <a:xfrm>
            <a:off x="6611938" y="4429125"/>
            <a:ext cx="92075" cy="95250"/>
          </a:xfrm>
          <a:custGeom>
            <a:avLst/>
            <a:gdLst>
              <a:gd name="T0" fmla="*/ 0 w 17255"/>
              <a:gd name="T1" fmla="*/ 8158 h 21600"/>
              <a:gd name="T2" fmla="*/ 92075 w 17255"/>
              <a:gd name="T3" fmla="*/ 7699 h 21600"/>
              <a:gd name="T4" fmla="*/ 46670 w 17255"/>
              <a:gd name="T5" fmla="*/ 95250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3" name="Line 113"/>
          <p:cNvSpPr>
            <a:spLocks noChangeShapeType="1"/>
          </p:cNvSpPr>
          <p:nvPr/>
        </p:nvSpPr>
        <p:spPr bwMode="auto">
          <a:xfrm flipV="1">
            <a:off x="6656388" y="4284663"/>
            <a:ext cx="0" cy="1730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4" name="Arc 114"/>
          <p:cNvSpPr>
            <a:spLocks/>
          </p:cNvSpPr>
          <p:nvPr/>
        </p:nvSpPr>
        <p:spPr bwMode="auto">
          <a:xfrm>
            <a:off x="5972175" y="5286375"/>
            <a:ext cx="93663" cy="96838"/>
          </a:xfrm>
          <a:custGeom>
            <a:avLst/>
            <a:gdLst>
              <a:gd name="T0" fmla="*/ 0 w 17255"/>
              <a:gd name="T1" fmla="*/ 8294 h 21600"/>
              <a:gd name="T2" fmla="*/ 93663 w 17255"/>
              <a:gd name="T3" fmla="*/ 7828 h 21600"/>
              <a:gd name="T4" fmla="*/ 47475 w 17255"/>
              <a:gd name="T5" fmla="*/ 96838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5" name="Line 115"/>
          <p:cNvSpPr>
            <a:spLocks noChangeShapeType="1"/>
          </p:cNvSpPr>
          <p:nvPr/>
        </p:nvSpPr>
        <p:spPr bwMode="auto">
          <a:xfrm flipV="1">
            <a:off x="6018213" y="5211763"/>
            <a:ext cx="0" cy="1047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6" name="Line 116"/>
          <p:cNvSpPr>
            <a:spLocks noChangeShapeType="1"/>
          </p:cNvSpPr>
          <p:nvPr/>
        </p:nvSpPr>
        <p:spPr bwMode="auto">
          <a:xfrm flipH="1">
            <a:off x="1682750" y="5392738"/>
            <a:ext cx="43418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7" name="Arc 117"/>
          <p:cNvSpPr>
            <a:spLocks/>
          </p:cNvSpPr>
          <p:nvPr/>
        </p:nvSpPr>
        <p:spPr bwMode="auto">
          <a:xfrm>
            <a:off x="2355850" y="5286375"/>
            <a:ext cx="93663" cy="96838"/>
          </a:xfrm>
          <a:custGeom>
            <a:avLst/>
            <a:gdLst>
              <a:gd name="T0" fmla="*/ 0 w 17255"/>
              <a:gd name="T1" fmla="*/ 8294 h 21600"/>
              <a:gd name="T2" fmla="*/ 93663 w 17255"/>
              <a:gd name="T3" fmla="*/ 7828 h 21600"/>
              <a:gd name="T4" fmla="*/ 47475 w 17255"/>
              <a:gd name="T5" fmla="*/ 96838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8" name="Line 118"/>
          <p:cNvSpPr>
            <a:spLocks noChangeShapeType="1"/>
          </p:cNvSpPr>
          <p:nvPr/>
        </p:nvSpPr>
        <p:spPr bwMode="auto">
          <a:xfrm flipV="1">
            <a:off x="2401888" y="4765675"/>
            <a:ext cx="0" cy="5508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19" name="Arc 119"/>
          <p:cNvSpPr>
            <a:spLocks/>
          </p:cNvSpPr>
          <p:nvPr/>
        </p:nvSpPr>
        <p:spPr bwMode="auto">
          <a:xfrm>
            <a:off x="3881438" y="5286375"/>
            <a:ext cx="93662" cy="96838"/>
          </a:xfrm>
          <a:custGeom>
            <a:avLst/>
            <a:gdLst>
              <a:gd name="T0" fmla="*/ 0 w 17255"/>
              <a:gd name="T1" fmla="*/ 8294 h 21600"/>
              <a:gd name="T2" fmla="*/ 93662 w 17255"/>
              <a:gd name="T3" fmla="*/ 7828 h 21600"/>
              <a:gd name="T4" fmla="*/ 47474 w 17255"/>
              <a:gd name="T5" fmla="*/ 96838 h 21600"/>
              <a:gd name="T6" fmla="*/ 0 60000 65536"/>
              <a:gd name="T7" fmla="*/ 0 60000 65536"/>
              <a:gd name="T8" fmla="*/ 0 60000 65536"/>
              <a:gd name="T9" fmla="*/ 0 w 17255"/>
              <a:gd name="T10" fmla="*/ 0 h 21600"/>
              <a:gd name="T11" fmla="*/ 17255 w 1725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55" h="21600" fill="none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</a:path>
              <a:path w="17255" h="21600" stroke="0" extrusionOk="0">
                <a:moveTo>
                  <a:pt x="-1" y="1849"/>
                </a:moveTo>
                <a:cubicBezTo>
                  <a:pt x="2754" y="630"/>
                  <a:pt x="5733" y="-1"/>
                  <a:pt x="8746" y="0"/>
                </a:cubicBezTo>
                <a:cubicBezTo>
                  <a:pt x="11671" y="0"/>
                  <a:pt x="14566" y="594"/>
                  <a:pt x="17254" y="1746"/>
                </a:cubicBezTo>
                <a:lnTo>
                  <a:pt x="8746" y="21600"/>
                </a:lnTo>
                <a:close/>
              </a:path>
            </a:pathLst>
          </a:custGeom>
          <a:solidFill>
            <a:srgbClr val="000000"/>
          </a:solidFill>
          <a:ln w="25400" cap="rnd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20" name="Line 120"/>
          <p:cNvSpPr>
            <a:spLocks noChangeShapeType="1"/>
          </p:cNvSpPr>
          <p:nvPr/>
        </p:nvSpPr>
        <p:spPr bwMode="auto">
          <a:xfrm flipV="1">
            <a:off x="3927475" y="4746625"/>
            <a:ext cx="0" cy="5699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21" name="Line 121"/>
          <p:cNvSpPr>
            <a:spLocks noChangeShapeType="1"/>
          </p:cNvSpPr>
          <p:nvPr/>
        </p:nvSpPr>
        <p:spPr bwMode="auto">
          <a:xfrm>
            <a:off x="1700213" y="1273175"/>
            <a:ext cx="0" cy="41052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22" name="Line 122"/>
          <p:cNvSpPr>
            <a:spLocks noChangeShapeType="1"/>
          </p:cNvSpPr>
          <p:nvPr/>
        </p:nvSpPr>
        <p:spPr bwMode="auto">
          <a:xfrm flipH="1">
            <a:off x="1682750" y="1258888"/>
            <a:ext cx="190658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5223" name="Rectangle 123"/>
          <p:cNvSpPr>
            <a:spLocks noChangeArrowheads="1"/>
          </p:cNvSpPr>
          <p:nvPr/>
        </p:nvSpPr>
        <p:spPr bwMode="auto">
          <a:xfrm>
            <a:off x="6883400" y="4525963"/>
            <a:ext cx="38151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rPr>
              <a:t>T4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r"/>
            <a:r>
              <a:rPr lang="fa-IR" dirty="0" smtClean="0"/>
              <a:t>اجراء فرامين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fa-IR" dirty="0" smtClean="0">
                <a:cs typeface="B Nazanin" pitchFamily="2" charset="-78"/>
              </a:rPr>
              <a:t>هر يک از فرامين (مانند </a:t>
            </a:r>
            <a:r>
              <a:rPr lang="en-US" dirty="0" smtClean="0">
                <a:cs typeface="B Nazanin" pitchFamily="2" charset="-78"/>
              </a:rPr>
              <a:t>ADD</a:t>
            </a:r>
            <a:r>
              <a:rPr lang="fa-IR" dirty="0" smtClean="0">
                <a:cs typeface="B Nazanin" pitchFamily="2" charset="-78"/>
              </a:rPr>
              <a:t>) متشکل از تعدادي </a:t>
            </a:r>
            <a:r>
              <a:rPr lang="en-US" dirty="0" smtClean="0">
                <a:latin typeface="Times New Roman"/>
                <a:cs typeface="B Nazanin" pitchFamily="2" charset="-78"/>
              </a:rPr>
              <a:t>µOP</a:t>
            </a:r>
            <a:r>
              <a:rPr lang="fa-IR" dirty="0" smtClean="0">
                <a:latin typeface="Times New Roman"/>
                <a:cs typeface="B Nazanin" pitchFamily="2" charset="-78"/>
              </a:rPr>
              <a:t> است. هر </a:t>
            </a:r>
            <a:r>
              <a:rPr lang="en-US" dirty="0" smtClean="0">
                <a:latin typeface="Times New Roman"/>
                <a:cs typeface="B Nazanin" pitchFamily="2" charset="-78"/>
              </a:rPr>
              <a:t>µOP</a:t>
            </a:r>
            <a:r>
              <a:rPr lang="fa-IR" dirty="0" smtClean="0">
                <a:latin typeface="Times New Roman"/>
                <a:cs typeface="B Nazanin" pitchFamily="2" charset="-78"/>
              </a:rPr>
              <a:t> بايد در يک پالس ساعت اجرا گردد.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فرمان </a:t>
            </a:r>
            <a:r>
              <a:rPr lang="en-US" dirty="0" smtClean="0">
                <a:latin typeface="Times New Roman"/>
                <a:cs typeface="B Nazanin" pitchFamily="2" charset="-78"/>
              </a:rPr>
              <a:t>AND</a:t>
            </a:r>
            <a:r>
              <a:rPr lang="fa-IR" dirty="0" smtClean="0">
                <a:latin typeface="Times New Roman"/>
                <a:cs typeface="B Nazanin" pitchFamily="2" charset="-78"/>
              </a:rPr>
              <a:t>: محتواي خانه‌اي از حافظه که آدرس موثر آن داده شده است، با محتواي </a:t>
            </a:r>
            <a:r>
              <a:rPr lang="en-US" dirty="0" smtClean="0">
                <a:latin typeface="Times New Roman"/>
                <a:cs typeface="B Nazanin" pitchFamily="2" charset="-78"/>
              </a:rPr>
              <a:t>AC</a:t>
            </a:r>
            <a:r>
              <a:rPr lang="fa-IR" dirty="0" smtClean="0">
                <a:latin typeface="Times New Roman"/>
                <a:cs typeface="B Nazanin" pitchFamily="2" charset="-78"/>
              </a:rPr>
              <a:t>، </a:t>
            </a:r>
            <a:r>
              <a:rPr lang="en-US" dirty="0" smtClean="0">
                <a:latin typeface="Times New Roman"/>
                <a:cs typeface="B Nazanin" pitchFamily="2" charset="-78"/>
              </a:rPr>
              <a:t>AND</a:t>
            </a:r>
            <a:r>
              <a:rPr lang="fa-IR" dirty="0" smtClean="0">
                <a:latin typeface="Times New Roman"/>
                <a:cs typeface="B Nazanin" pitchFamily="2" charset="-78"/>
              </a:rPr>
              <a:t> مي‌شود.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فرمان </a:t>
            </a:r>
            <a:r>
              <a:rPr lang="en-US" dirty="0" smtClean="0">
                <a:latin typeface="Times New Roman"/>
                <a:cs typeface="B Nazanin" pitchFamily="2" charset="-78"/>
              </a:rPr>
              <a:t>ADD</a:t>
            </a:r>
            <a:r>
              <a:rPr lang="fa-IR" dirty="0" smtClean="0">
                <a:latin typeface="Times New Roman"/>
                <a:cs typeface="B Nazanin" pitchFamily="2" charset="-78"/>
              </a:rPr>
              <a:t>: محتواي حافظه با محتواي </a:t>
            </a:r>
            <a:r>
              <a:rPr lang="en-US" dirty="0" smtClean="0">
                <a:latin typeface="Times New Roman"/>
                <a:cs typeface="B Nazanin" pitchFamily="2" charset="-78"/>
              </a:rPr>
              <a:t>AC</a:t>
            </a:r>
            <a:r>
              <a:rPr lang="fa-IR" dirty="0" smtClean="0">
                <a:latin typeface="Times New Roman"/>
                <a:cs typeface="B Nazanin" pitchFamily="2" charset="-78"/>
              </a:rPr>
              <a:t> جمع شده و نتيجه در </a:t>
            </a:r>
            <a:r>
              <a:rPr lang="en-US" dirty="0" smtClean="0">
                <a:latin typeface="Times New Roman"/>
                <a:cs typeface="B Nazanin" pitchFamily="2" charset="-78"/>
              </a:rPr>
              <a:t>AC</a:t>
            </a:r>
            <a:r>
              <a:rPr lang="fa-IR" dirty="0" smtClean="0">
                <a:latin typeface="Times New Roman"/>
                <a:cs typeface="B Nazanin" pitchFamily="2" charset="-78"/>
              </a:rPr>
              <a:t> مي‌ماند. رجيستر </a:t>
            </a:r>
            <a:r>
              <a:rPr lang="en-US" dirty="0" smtClean="0">
                <a:latin typeface="Times New Roman"/>
                <a:cs typeface="B Nazanin" pitchFamily="2" charset="-78"/>
              </a:rPr>
              <a:t>E</a:t>
            </a:r>
            <a:r>
              <a:rPr lang="fa-IR" dirty="0" smtClean="0">
                <a:latin typeface="Times New Roman"/>
                <a:cs typeface="B Nazanin" pitchFamily="2" charset="-78"/>
              </a:rPr>
              <a:t> حاوي بيت نقلي است.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فرمان </a:t>
            </a:r>
            <a:r>
              <a:rPr lang="en-US" dirty="0" smtClean="0">
                <a:latin typeface="Times New Roman"/>
                <a:cs typeface="B Nazanin" pitchFamily="2" charset="-78"/>
              </a:rPr>
              <a:t>LDA</a:t>
            </a:r>
            <a:r>
              <a:rPr lang="fa-IR" dirty="0" smtClean="0">
                <a:latin typeface="Times New Roman"/>
                <a:cs typeface="B Nazanin" pitchFamily="2" charset="-78"/>
              </a:rPr>
              <a:t>: اطلاعات درون حافظه را وارد </a:t>
            </a:r>
            <a:r>
              <a:rPr lang="en-US" dirty="0" smtClean="0">
                <a:latin typeface="Times New Roman"/>
                <a:cs typeface="B Nazanin" pitchFamily="2" charset="-78"/>
              </a:rPr>
              <a:t>AC</a:t>
            </a:r>
            <a:r>
              <a:rPr lang="fa-IR" dirty="0" smtClean="0">
                <a:latin typeface="Times New Roman"/>
                <a:cs typeface="B Nazanin" pitchFamily="2" charset="-78"/>
              </a:rPr>
              <a:t> مي‌کند.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فرمان </a:t>
            </a:r>
            <a:r>
              <a:rPr lang="en-US" dirty="0" smtClean="0">
                <a:latin typeface="Times New Roman"/>
                <a:cs typeface="B Nazanin" pitchFamily="2" charset="-78"/>
              </a:rPr>
              <a:t>STA</a:t>
            </a:r>
            <a:r>
              <a:rPr lang="fa-IR" dirty="0" smtClean="0">
                <a:latin typeface="Times New Roman"/>
                <a:cs typeface="B Nazanin" pitchFamily="2" charset="-78"/>
              </a:rPr>
              <a:t>: اطلاعات داخل </a:t>
            </a:r>
            <a:r>
              <a:rPr lang="en-US" dirty="0" smtClean="0">
                <a:latin typeface="Times New Roman"/>
                <a:cs typeface="B Nazanin" pitchFamily="2" charset="-78"/>
              </a:rPr>
              <a:t>AC</a:t>
            </a:r>
            <a:r>
              <a:rPr lang="fa-IR" dirty="0" smtClean="0">
                <a:latin typeface="Times New Roman"/>
                <a:cs typeface="B Nazanin" pitchFamily="2" charset="-78"/>
              </a:rPr>
              <a:t> در خانه‌اي از حافظه که بوسيله آدرس موثر مشخص شده است، ذخيره مي‌شود.</a:t>
            </a:r>
          </a:p>
          <a:p>
            <a:pPr algn="r" rtl="1"/>
            <a:r>
              <a:rPr lang="fa-IR" dirty="0" smtClean="0">
                <a:latin typeface="Times New Roman"/>
                <a:cs typeface="B Nazanin" pitchFamily="2" charset="-78"/>
              </a:rPr>
              <a:t>فرمان </a:t>
            </a:r>
            <a:r>
              <a:rPr lang="en-US" dirty="0" smtClean="0">
                <a:latin typeface="Times New Roman"/>
                <a:cs typeface="B Nazanin" pitchFamily="2" charset="-78"/>
              </a:rPr>
              <a:t>BUN</a:t>
            </a:r>
            <a:r>
              <a:rPr lang="fa-IR" dirty="0" smtClean="0">
                <a:latin typeface="Times New Roman"/>
                <a:cs typeface="B Nazanin" pitchFamily="2" charset="-78"/>
              </a:rPr>
              <a:t>: اين فرمان برنامه را از روند عادي خود خارج مي‌کند و بجاي خط بعدي برنامه، به آدرسي که ذکر شده است مي‌رود.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809" y="2743200"/>
            <a:ext cx="4199191" cy="4093192"/>
          </a:xfrm>
          <a:prstGeom prst="rect">
            <a:avLst/>
          </a:prstGeom>
        </p:spPr>
      </p:pic>
      <p:sp>
        <p:nvSpPr>
          <p:cNvPr id="2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725C9-20B5-4456-991D-4FCB4CD54A68}" type="slidenum">
              <a:rPr lang="ar-SA" altLang="en-US"/>
              <a:pPr/>
              <a:t>28</a:t>
            </a:fld>
            <a:endParaRPr lang="en-US" altLang="en-US"/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4489450" y="260350"/>
            <a:ext cx="3816350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fa-IR" sz="2400" dirty="0">
                <a:solidFill>
                  <a:srgbClr val="0066CC"/>
                </a:solidFill>
              </a:rPr>
              <a:t>اجرای دستور  </a:t>
            </a:r>
            <a:r>
              <a:rPr lang="en-US" sz="2400" dirty="0">
                <a:solidFill>
                  <a:srgbClr val="0066CC"/>
                </a:solidFill>
              </a:rPr>
              <a:t>AND to AC</a:t>
            </a: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757238" y="836613"/>
            <a:ext cx="754856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dirty="0">
                <a:cs typeface="B Nazanin" pitchFamily="2" charset="-78"/>
              </a:rPr>
              <a:t>با توجه به </a:t>
            </a:r>
            <a:r>
              <a:rPr lang="en-US" dirty="0" err="1">
                <a:cs typeface="B Nazanin" pitchFamily="2" charset="-78"/>
              </a:rPr>
              <a:t>opcode</a:t>
            </a:r>
            <a:r>
              <a:rPr lang="fa-IR" dirty="0">
                <a:cs typeface="B Nazanin" pitchFamily="2" charset="-78"/>
              </a:rPr>
              <a:t> این دستور (000) بیت </a:t>
            </a:r>
            <a:r>
              <a:rPr lang="en-US" dirty="0">
                <a:cs typeface="B Nazanin" pitchFamily="2" charset="-78"/>
              </a:rPr>
              <a:t>D0 </a:t>
            </a:r>
            <a:r>
              <a:rPr lang="fa-IR" dirty="0">
                <a:cs typeface="B Nazanin" pitchFamily="2" charset="-78"/>
              </a:rPr>
              <a:t> برای شناسایی آن بکار خواهد رفت .</a:t>
            </a:r>
          </a:p>
          <a:p>
            <a:pPr algn="r" rtl="1"/>
            <a:r>
              <a:rPr lang="fa-IR" dirty="0">
                <a:cs typeface="B Nazanin" pitchFamily="2" charset="-78"/>
              </a:rPr>
              <a:t> در زمان </a:t>
            </a:r>
            <a:r>
              <a:rPr lang="en-US" dirty="0">
                <a:cs typeface="B Nazanin" pitchFamily="2" charset="-78"/>
              </a:rPr>
              <a:t>T4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اطلاعات </a:t>
            </a:r>
            <a:r>
              <a:rPr lang="fa-IR" dirty="0">
                <a:cs typeface="B Nazanin" pitchFamily="2" charset="-78"/>
              </a:rPr>
              <a:t>از حافظه به داخل </a:t>
            </a:r>
            <a:r>
              <a:rPr lang="en-US" dirty="0">
                <a:cs typeface="B Nazanin" pitchFamily="2" charset="-78"/>
              </a:rPr>
              <a:t>DR </a:t>
            </a:r>
            <a:r>
              <a:rPr lang="fa-IR" dirty="0">
                <a:cs typeface="B Nazanin" pitchFamily="2" charset="-78"/>
              </a:rPr>
              <a:t> خوانده میشود و در </a:t>
            </a:r>
            <a:r>
              <a:rPr lang="en-US" dirty="0">
                <a:cs typeface="B Nazanin" pitchFamily="2" charset="-78"/>
              </a:rPr>
              <a:t>T5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عمل </a:t>
            </a:r>
            <a:r>
              <a:rPr lang="fa-IR" dirty="0">
                <a:cs typeface="B Nazanin" pitchFamily="2" charset="-78"/>
              </a:rPr>
              <a:t>مورد نظر بر روی</a:t>
            </a:r>
          </a:p>
          <a:p>
            <a:pPr algn="r" rtl="1"/>
            <a:r>
              <a:rPr lang="fa-IR" dirty="0">
                <a:cs typeface="B Nazanin" pitchFamily="2" charset="-78"/>
              </a:rPr>
              <a:t> محتوی </a:t>
            </a:r>
            <a:r>
              <a:rPr lang="en-US" dirty="0">
                <a:cs typeface="B Nazanin" pitchFamily="2" charset="-78"/>
              </a:rPr>
              <a:t>DR</a:t>
            </a:r>
            <a:r>
              <a:rPr lang="fa-IR" dirty="0">
                <a:cs typeface="B Nazanin" pitchFamily="2" charset="-78"/>
              </a:rPr>
              <a:t> و </a:t>
            </a:r>
            <a:r>
              <a:rPr lang="en-US" dirty="0">
                <a:cs typeface="B Nazanin" pitchFamily="2" charset="-78"/>
              </a:rPr>
              <a:t>AC 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با هم </a:t>
            </a:r>
            <a:r>
              <a:rPr lang="en-US" dirty="0" smtClean="0">
                <a:cs typeface="B Nazanin" pitchFamily="2" charset="-78"/>
              </a:rPr>
              <a:t>AND</a:t>
            </a:r>
            <a:r>
              <a:rPr lang="fa-IR" dirty="0" smtClean="0">
                <a:cs typeface="B Nazanin" pitchFamily="2" charset="-78"/>
              </a:rPr>
              <a:t> شده </a:t>
            </a:r>
            <a:r>
              <a:rPr lang="fa-IR" dirty="0">
                <a:cs typeface="B Nazanin" pitchFamily="2" charset="-78"/>
              </a:rPr>
              <a:t>و نتیجه به </a:t>
            </a:r>
            <a:r>
              <a:rPr lang="en-US" dirty="0">
                <a:cs typeface="B Nazanin" pitchFamily="2" charset="-78"/>
              </a:rPr>
              <a:t>AC </a:t>
            </a:r>
            <a:r>
              <a:rPr lang="fa-IR" dirty="0">
                <a:cs typeface="B Nazanin" pitchFamily="2" charset="-78"/>
              </a:rPr>
              <a:t> منتقل میگردد </a:t>
            </a:r>
          </a:p>
          <a:p>
            <a:pPr algn="r" rtl="1"/>
            <a:r>
              <a:rPr lang="fa-IR" dirty="0">
                <a:cs typeface="B Nazanin" pitchFamily="2" charset="-78"/>
              </a:rPr>
              <a:t>در زمان </a:t>
            </a:r>
            <a:r>
              <a:rPr lang="en-US" dirty="0">
                <a:cs typeface="B Nazanin" pitchFamily="2" charset="-78"/>
              </a:rPr>
              <a:t>T5</a:t>
            </a:r>
            <a:r>
              <a:rPr lang="fa-IR" dirty="0">
                <a:cs typeface="B Nazanin" pitchFamily="2" charset="-78"/>
              </a:rPr>
              <a:t> اجرای دستور تمام شده است</a:t>
            </a:r>
          </a:p>
          <a:p>
            <a:pPr algn="r" rtl="1"/>
            <a:r>
              <a:rPr lang="fa-IR" dirty="0">
                <a:cs typeface="B Nazanin" pitchFamily="2" charset="-78"/>
              </a:rPr>
              <a:t> لذا </a:t>
            </a:r>
            <a:r>
              <a:rPr lang="en-US" dirty="0">
                <a:cs typeface="B Nazanin" pitchFamily="2" charset="-78"/>
              </a:rPr>
              <a:t>SC</a:t>
            </a:r>
            <a:r>
              <a:rPr lang="fa-IR" dirty="0">
                <a:cs typeface="B Nazanin" pitchFamily="2" charset="-78"/>
              </a:rPr>
              <a:t> صفر میشود تا </a:t>
            </a:r>
            <a:r>
              <a:rPr lang="fa-IR" dirty="0" smtClean="0">
                <a:cs typeface="B Nazanin" pitchFamily="2" charset="-78"/>
              </a:rPr>
              <a:t>مراحل اجرای </a:t>
            </a:r>
            <a:r>
              <a:rPr lang="fa-IR" dirty="0">
                <a:cs typeface="B Nazanin" pitchFamily="2" charset="-78"/>
              </a:rPr>
              <a:t>دستور بعدی آغاز گردد 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9064" y="1881186"/>
            <a:ext cx="2736850" cy="360363"/>
            <a:chOff x="226" y="1797"/>
            <a:chExt cx="1724" cy="227"/>
          </a:xfrm>
        </p:grpSpPr>
        <p:sp>
          <p:nvSpPr>
            <p:cNvPr id="130054" name="Rectangle 6"/>
            <p:cNvSpPr>
              <a:spLocks noChangeArrowheads="1"/>
            </p:cNvSpPr>
            <p:nvPr/>
          </p:nvSpPr>
          <p:spPr bwMode="auto">
            <a:xfrm>
              <a:off x="226" y="1797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D0 T4 : DR     M[ AR ]</a:t>
              </a:r>
            </a:p>
          </p:txBody>
        </p:sp>
        <p:sp>
          <p:nvSpPr>
            <p:cNvPr id="130055" name="Line 7"/>
            <p:cNvSpPr>
              <a:spLocks noChangeShapeType="1"/>
            </p:cNvSpPr>
            <p:nvPr/>
          </p:nvSpPr>
          <p:spPr bwMode="auto">
            <a:xfrm flipH="1">
              <a:off x="1020" y="193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69851" y="2240755"/>
            <a:ext cx="3254376" cy="360362"/>
            <a:chOff x="-32" y="1389"/>
            <a:chExt cx="2050" cy="227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-32" y="1389"/>
              <a:ext cx="1724" cy="227"/>
              <a:chOff x="195" y="1797"/>
              <a:chExt cx="1724" cy="227"/>
            </a:xfrm>
          </p:grpSpPr>
          <p:sp>
            <p:nvSpPr>
              <p:cNvPr id="130058" name="Rectangle 10"/>
              <p:cNvSpPr>
                <a:spLocks noChangeArrowheads="1"/>
              </p:cNvSpPr>
              <p:nvPr/>
            </p:nvSpPr>
            <p:spPr bwMode="auto">
              <a:xfrm>
                <a:off x="195" y="1797"/>
                <a:ext cx="1724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rtl="0"/>
                <a:r>
                  <a:rPr lang="en-US" dirty="0">
                    <a:solidFill>
                      <a:srgbClr val="993366"/>
                    </a:solidFill>
                  </a:rPr>
                  <a:t>D0 T5 : AC     </a:t>
                </a:r>
                <a:r>
                  <a:rPr lang="en-US" dirty="0" err="1">
                    <a:solidFill>
                      <a:srgbClr val="993366"/>
                    </a:solidFill>
                  </a:rPr>
                  <a:t>AC</a:t>
                </a:r>
                <a:r>
                  <a:rPr lang="en-US" dirty="0">
                    <a:solidFill>
                      <a:srgbClr val="993366"/>
                    </a:solidFill>
                  </a:rPr>
                  <a:t>   DR , SC      0</a:t>
                </a:r>
              </a:p>
            </p:txBody>
          </p:sp>
          <p:sp>
            <p:nvSpPr>
              <p:cNvPr id="130059" name="Line 11"/>
              <p:cNvSpPr>
                <a:spLocks noChangeShapeType="1"/>
              </p:cNvSpPr>
              <p:nvPr/>
            </p:nvSpPr>
            <p:spPr bwMode="auto">
              <a:xfrm flipH="1">
                <a:off x="1020" y="1933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0060" name="Line 12"/>
            <p:cNvSpPr>
              <a:spLocks noChangeShapeType="1"/>
            </p:cNvSpPr>
            <p:nvPr/>
          </p:nvSpPr>
          <p:spPr bwMode="auto">
            <a:xfrm flipH="1">
              <a:off x="1836" y="1525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5" name="Group 16"/>
            <p:cNvGrpSpPr>
              <a:grpSpLocks/>
            </p:cNvGrpSpPr>
            <p:nvPr/>
          </p:nvGrpSpPr>
          <p:grpSpPr bwMode="auto">
            <a:xfrm>
              <a:off x="1202" y="1480"/>
              <a:ext cx="90" cy="90"/>
              <a:chOff x="4332" y="3249"/>
              <a:chExt cx="90" cy="90"/>
            </a:xfrm>
          </p:grpSpPr>
          <p:sp>
            <p:nvSpPr>
              <p:cNvPr id="130065" name="Line 17"/>
              <p:cNvSpPr>
                <a:spLocks noChangeShapeType="1"/>
              </p:cNvSpPr>
              <p:nvPr/>
            </p:nvSpPr>
            <p:spPr bwMode="auto">
              <a:xfrm flipH="1">
                <a:off x="4332" y="3249"/>
                <a:ext cx="45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066" name="Line 18"/>
              <p:cNvSpPr>
                <a:spLocks noChangeShapeType="1"/>
              </p:cNvSpPr>
              <p:nvPr/>
            </p:nvSpPr>
            <p:spPr bwMode="auto">
              <a:xfrm>
                <a:off x="4377" y="3249"/>
                <a:ext cx="45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0067" name="Line 19"/>
          <p:cNvSpPr>
            <a:spLocks noChangeShapeType="1"/>
          </p:cNvSpPr>
          <p:nvPr/>
        </p:nvSpPr>
        <p:spPr bwMode="auto">
          <a:xfrm>
            <a:off x="3419475" y="22764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0068" name="Rectangle 20"/>
          <p:cNvSpPr>
            <a:spLocks noChangeArrowheads="1"/>
          </p:cNvSpPr>
          <p:nvPr/>
        </p:nvSpPr>
        <p:spPr bwMode="auto">
          <a:xfrm>
            <a:off x="1084289" y="3147477"/>
            <a:ext cx="3816350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fa-IR" sz="2400" dirty="0">
                <a:solidFill>
                  <a:srgbClr val="0066CC"/>
                </a:solidFill>
              </a:rPr>
              <a:t>اجرای دستور  </a:t>
            </a:r>
            <a:r>
              <a:rPr lang="en-US" sz="2400" dirty="0">
                <a:solidFill>
                  <a:srgbClr val="0066CC"/>
                </a:solidFill>
              </a:rPr>
              <a:t>ADD  To AC </a:t>
            </a:r>
          </a:p>
        </p:txBody>
      </p:sp>
      <p:sp>
        <p:nvSpPr>
          <p:cNvPr id="130069" name="Rectangle 21"/>
          <p:cNvSpPr>
            <a:spLocks noChangeArrowheads="1"/>
          </p:cNvSpPr>
          <p:nvPr/>
        </p:nvSpPr>
        <p:spPr bwMode="auto">
          <a:xfrm>
            <a:off x="169107" y="3597275"/>
            <a:ext cx="4860094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dirty="0">
                <a:cs typeface="B Nazanin" pitchFamily="2" charset="-78"/>
              </a:rPr>
              <a:t>با توجه به </a:t>
            </a:r>
            <a:r>
              <a:rPr lang="en-US" dirty="0" err="1">
                <a:cs typeface="B Nazanin" pitchFamily="2" charset="-78"/>
              </a:rPr>
              <a:t>Opcode</a:t>
            </a:r>
            <a:r>
              <a:rPr lang="fa-IR" dirty="0">
                <a:cs typeface="B Nazanin" pitchFamily="2" charset="-78"/>
              </a:rPr>
              <a:t> این دستور (001) بیت </a:t>
            </a:r>
            <a:r>
              <a:rPr lang="en-US" dirty="0">
                <a:cs typeface="B Nazanin" pitchFamily="2" charset="-78"/>
              </a:rPr>
              <a:t>D1</a:t>
            </a:r>
            <a:r>
              <a:rPr lang="fa-IR" dirty="0">
                <a:cs typeface="B Nazanin" pitchFamily="2" charset="-78"/>
              </a:rPr>
              <a:t> برای شناسایی </a:t>
            </a:r>
            <a:r>
              <a:rPr lang="fa-IR" dirty="0" smtClean="0">
                <a:cs typeface="B Nazanin" pitchFamily="2" charset="-78"/>
              </a:rPr>
              <a:t>آن</a:t>
            </a:r>
            <a:r>
              <a:rPr lang="en-US" dirty="0" smtClean="0">
                <a:cs typeface="B Nazanin" pitchFamily="2" charset="-78"/>
              </a:rPr>
              <a:t/>
            </a:r>
            <a:br>
              <a:rPr lang="en-US" dirty="0" smtClean="0">
                <a:cs typeface="B Nazanin" pitchFamily="2" charset="-78"/>
              </a:rPr>
            </a:br>
            <a:r>
              <a:rPr lang="fa-IR" dirty="0" smtClean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بکار میرود .</a:t>
            </a:r>
          </a:p>
          <a:p>
            <a:r>
              <a:rPr lang="fa-IR" dirty="0"/>
              <a:t> </a:t>
            </a:r>
            <a:endParaRPr lang="en-US" dirty="0"/>
          </a:p>
        </p:txBody>
      </p: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182589" y="4406975"/>
            <a:ext cx="4538663" cy="757238"/>
            <a:chOff x="22" y="3088"/>
            <a:chExt cx="2859" cy="477"/>
          </a:xfrm>
        </p:grpSpPr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28" y="3088"/>
              <a:ext cx="1724" cy="227"/>
              <a:chOff x="209" y="1819"/>
              <a:chExt cx="1724" cy="227"/>
            </a:xfrm>
          </p:grpSpPr>
          <p:sp>
            <p:nvSpPr>
              <p:cNvPr id="130071" name="Rectangle 23"/>
              <p:cNvSpPr>
                <a:spLocks noChangeArrowheads="1"/>
              </p:cNvSpPr>
              <p:nvPr/>
            </p:nvSpPr>
            <p:spPr bwMode="auto">
              <a:xfrm>
                <a:off x="209" y="1819"/>
                <a:ext cx="1724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rtl="0"/>
                <a:r>
                  <a:rPr lang="en-US" dirty="0">
                    <a:solidFill>
                      <a:srgbClr val="993366"/>
                    </a:solidFill>
                  </a:rPr>
                  <a:t>D1 T4 : DR     M[ AR ]</a:t>
                </a:r>
              </a:p>
            </p:txBody>
          </p:sp>
          <p:sp>
            <p:nvSpPr>
              <p:cNvPr id="130072" name="Line 24"/>
              <p:cNvSpPr>
                <a:spLocks noChangeShapeType="1"/>
              </p:cNvSpPr>
              <p:nvPr/>
            </p:nvSpPr>
            <p:spPr bwMode="auto">
              <a:xfrm flipH="1">
                <a:off x="1020" y="1933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22" y="3338"/>
              <a:ext cx="1724" cy="227"/>
              <a:chOff x="203" y="1796"/>
              <a:chExt cx="1724" cy="227"/>
            </a:xfrm>
          </p:grpSpPr>
          <p:sp>
            <p:nvSpPr>
              <p:cNvPr id="130077" name="Rectangle 29"/>
              <p:cNvSpPr>
                <a:spLocks noChangeArrowheads="1"/>
              </p:cNvSpPr>
              <p:nvPr/>
            </p:nvSpPr>
            <p:spPr bwMode="auto">
              <a:xfrm>
                <a:off x="203" y="1796"/>
                <a:ext cx="1724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rtl="0"/>
                <a:r>
                  <a:rPr lang="en-US" dirty="0">
                    <a:solidFill>
                      <a:srgbClr val="993366"/>
                    </a:solidFill>
                  </a:rPr>
                  <a:t>D1 T5 : AC     </a:t>
                </a:r>
                <a:r>
                  <a:rPr lang="en-US" dirty="0" err="1">
                    <a:solidFill>
                      <a:srgbClr val="993366"/>
                    </a:solidFill>
                  </a:rPr>
                  <a:t>AC</a:t>
                </a:r>
                <a:r>
                  <a:rPr lang="en-US" dirty="0">
                    <a:solidFill>
                      <a:srgbClr val="993366"/>
                    </a:solidFill>
                  </a:rPr>
                  <a:t>+ DR , E      </a:t>
                </a:r>
                <a:r>
                  <a:rPr lang="en-US" dirty="0" err="1">
                    <a:solidFill>
                      <a:srgbClr val="993366"/>
                    </a:solidFill>
                  </a:rPr>
                  <a:t>Cout</a:t>
                </a:r>
                <a:r>
                  <a:rPr lang="en-US" dirty="0">
                    <a:solidFill>
                      <a:srgbClr val="993366"/>
                    </a:solidFill>
                  </a:rPr>
                  <a:t>  , SC      0</a:t>
                </a:r>
              </a:p>
            </p:txBody>
          </p:sp>
          <p:sp>
            <p:nvSpPr>
              <p:cNvPr id="130078" name="Line 30"/>
              <p:cNvSpPr>
                <a:spLocks noChangeShapeType="1"/>
              </p:cNvSpPr>
              <p:nvPr/>
            </p:nvSpPr>
            <p:spPr bwMode="auto">
              <a:xfrm flipH="1">
                <a:off x="1020" y="1933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0079" name="Line 31"/>
            <p:cNvSpPr>
              <a:spLocks noChangeShapeType="1"/>
            </p:cNvSpPr>
            <p:nvPr/>
          </p:nvSpPr>
          <p:spPr bwMode="auto">
            <a:xfrm flipH="1">
              <a:off x="1792" y="3475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80" name="Line 32"/>
            <p:cNvSpPr>
              <a:spLocks noChangeShapeType="1"/>
            </p:cNvSpPr>
            <p:nvPr/>
          </p:nvSpPr>
          <p:spPr bwMode="auto">
            <a:xfrm flipH="1">
              <a:off x="2699" y="3475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8" grpId="0"/>
      <p:bldP spid="1300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809" y="2743200"/>
            <a:ext cx="4199191" cy="4093192"/>
          </a:xfrm>
          <a:prstGeom prst="rect">
            <a:avLst/>
          </a:prstGeom>
        </p:spPr>
      </p:pic>
      <p:sp>
        <p:nvSpPr>
          <p:cNvPr id="19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ED727C68-D47E-49ED-9801-B92E6C25D4A2}" type="slidenum">
              <a:rPr lang="ar-SA" altLang="en-US"/>
              <a:pPr/>
              <a:t>29</a:t>
            </a:fld>
            <a:endParaRPr lang="en-US" altLang="en-US"/>
          </a:p>
        </p:txBody>
      </p:sp>
      <p:sp>
        <p:nvSpPr>
          <p:cNvPr id="132100" name="Rectangle 4"/>
          <p:cNvSpPr>
            <a:spLocks noChangeArrowheads="1"/>
          </p:cNvSpPr>
          <p:nvPr/>
        </p:nvSpPr>
        <p:spPr bwMode="auto">
          <a:xfrm>
            <a:off x="1291126" y="4057288"/>
            <a:ext cx="3816350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fa-IR" sz="2400" dirty="0">
                <a:solidFill>
                  <a:srgbClr val="0066CC"/>
                </a:solidFill>
                <a:cs typeface="B Titr" pitchFamily="2" charset="-78"/>
              </a:rPr>
              <a:t>اجرای دستور  </a:t>
            </a:r>
            <a:r>
              <a:rPr lang="en-US" sz="2400" dirty="0">
                <a:solidFill>
                  <a:srgbClr val="0066CC"/>
                </a:solidFill>
                <a:cs typeface="B Titr" pitchFamily="2" charset="-78"/>
              </a:rPr>
              <a:t>(Store To AC)     STA </a:t>
            </a:r>
          </a:p>
        </p:txBody>
      </p:sp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179388" y="836613"/>
            <a:ext cx="850741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sz="2000" dirty="0">
                <a:cs typeface="B Nazanin" pitchFamily="2" charset="-78"/>
              </a:rPr>
              <a:t>چون هیچ مسیر مستقیمی بین </a:t>
            </a:r>
            <a:r>
              <a:rPr lang="en-US" sz="2000" dirty="0">
                <a:cs typeface="B Nazanin" pitchFamily="2" charset="-78"/>
              </a:rPr>
              <a:t>Bus</a:t>
            </a:r>
            <a:r>
              <a:rPr lang="fa-IR" sz="2000" dirty="0">
                <a:cs typeface="B Nazanin" pitchFamily="2" charset="-78"/>
              </a:rPr>
              <a:t> و </a:t>
            </a:r>
            <a:r>
              <a:rPr lang="en-US" sz="2000" dirty="0">
                <a:cs typeface="B Nazanin" pitchFamily="2" charset="-78"/>
              </a:rPr>
              <a:t>AC</a:t>
            </a:r>
            <a:r>
              <a:rPr lang="fa-IR" sz="2000" dirty="0">
                <a:cs typeface="B Nazanin" pitchFamily="2" charset="-78"/>
              </a:rPr>
              <a:t> وجود ندارد لذا می بایست برای خواندن داده ای از حافظه و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انتقال آن به </a:t>
            </a:r>
            <a:r>
              <a:rPr lang="en-US" sz="2000" dirty="0">
                <a:cs typeface="B Nazanin" pitchFamily="2" charset="-78"/>
              </a:rPr>
              <a:t>AC</a:t>
            </a:r>
            <a:r>
              <a:rPr lang="fa-IR" sz="2000" dirty="0">
                <a:cs typeface="B Nazanin" pitchFamily="2" charset="-78"/>
              </a:rPr>
              <a:t> ابتدا آن را به </a:t>
            </a:r>
            <a:r>
              <a:rPr lang="en-US" sz="2000" dirty="0">
                <a:cs typeface="B Nazanin" pitchFamily="2" charset="-78"/>
              </a:rPr>
              <a:t>DR</a:t>
            </a:r>
            <a:r>
              <a:rPr lang="fa-IR" sz="2000" dirty="0">
                <a:cs typeface="B Nazanin" pitchFamily="2" charset="-78"/>
              </a:rPr>
              <a:t> منتقل و سپس از مسیر موجود بین </a:t>
            </a:r>
            <a:r>
              <a:rPr lang="en-US" sz="2000" dirty="0">
                <a:cs typeface="B Nazanin" pitchFamily="2" charset="-78"/>
              </a:rPr>
              <a:t>DR</a:t>
            </a:r>
            <a:r>
              <a:rPr lang="fa-IR" sz="2000" dirty="0">
                <a:cs typeface="B Nazanin" pitchFamily="2" charset="-78"/>
              </a:rPr>
              <a:t> و </a:t>
            </a:r>
            <a:r>
              <a:rPr lang="en-US" sz="2000" dirty="0">
                <a:cs typeface="B Nazanin" pitchFamily="2" charset="-78"/>
              </a:rPr>
              <a:t>AC</a:t>
            </a:r>
            <a:r>
              <a:rPr lang="fa-IR" sz="2000" dirty="0">
                <a:cs typeface="B Nazanin" pitchFamily="2" charset="-78"/>
              </a:rPr>
              <a:t> به </a:t>
            </a:r>
            <a:r>
              <a:rPr lang="en-US" sz="2000" dirty="0">
                <a:cs typeface="B Nazanin" pitchFamily="2" charset="-78"/>
              </a:rPr>
              <a:t>AC</a:t>
            </a:r>
            <a:r>
              <a:rPr lang="fa-IR" sz="2000" dirty="0">
                <a:cs typeface="B Nazanin" pitchFamily="2" charset="-78"/>
              </a:rPr>
              <a:t> منتقل نمود 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علت وصل نکردن </a:t>
            </a:r>
            <a:r>
              <a:rPr lang="en-US" sz="2000" dirty="0">
                <a:cs typeface="B Nazanin" pitchFamily="2" charset="-78"/>
              </a:rPr>
              <a:t>AC</a:t>
            </a:r>
            <a:r>
              <a:rPr lang="fa-IR" sz="2000" dirty="0">
                <a:cs typeface="B Nazanin" pitchFamily="2" charset="-78"/>
              </a:rPr>
              <a:t> به </a:t>
            </a:r>
            <a:r>
              <a:rPr lang="en-US" sz="2000" dirty="0">
                <a:cs typeface="B Nazanin" pitchFamily="2" charset="-78"/>
              </a:rPr>
              <a:t>BUS</a:t>
            </a:r>
            <a:r>
              <a:rPr lang="fa-IR" sz="2000" dirty="0">
                <a:cs typeface="B Nazanin" pitchFamily="2" charset="-78"/>
              </a:rPr>
              <a:t> به این خاطر بوده که در اینصورت بعلت تاخیری که بر اثر وجود 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جمع کننده در سر راه این انتقال بوجود می آمد زمان اجرای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این دستور از یک کلاک بیشتر میشود ولی با حذف این مسیر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تمامی دستورات را </a:t>
            </a:r>
            <a:r>
              <a:rPr lang="fa-IR" sz="2000" dirty="0" smtClean="0">
                <a:cs typeface="B Nazanin" pitchFamily="2" charset="-78"/>
              </a:rPr>
              <a:t>می‌توان </a:t>
            </a:r>
            <a:r>
              <a:rPr lang="fa-IR" sz="2000" dirty="0">
                <a:cs typeface="B Nazanin" pitchFamily="2" charset="-78"/>
              </a:rPr>
              <a:t>در یک کلاک انجام داد .</a:t>
            </a:r>
            <a:r>
              <a:rPr lang="en-US" sz="2000" dirty="0">
                <a:cs typeface="B Nazanin" pitchFamily="2" charset="-78"/>
              </a:rPr>
              <a:t>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2333625"/>
            <a:ext cx="2736850" cy="360363"/>
            <a:chOff x="204" y="1814"/>
            <a:chExt cx="1724" cy="227"/>
          </a:xfrm>
        </p:grpSpPr>
        <p:sp>
          <p:nvSpPr>
            <p:cNvPr id="132103" name="Rectangle 7"/>
            <p:cNvSpPr>
              <a:spLocks noChangeArrowheads="1"/>
            </p:cNvSpPr>
            <p:nvPr/>
          </p:nvSpPr>
          <p:spPr bwMode="auto">
            <a:xfrm>
              <a:off x="204" y="1814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D2 T4 : DR     M[ AR ]</a:t>
              </a:r>
            </a:p>
          </p:txBody>
        </p:sp>
        <p:sp>
          <p:nvSpPr>
            <p:cNvPr id="132104" name="Line 8"/>
            <p:cNvSpPr>
              <a:spLocks noChangeShapeType="1"/>
            </p:cNvSpPr>
            <p:nvPr/>
          </p:nvSpPr>
          <p:spPr bwMode="auto">
            <a:xfrm flipH="1">
              <a:off x="1020" y="193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03238" y="2800350"/>
            <a:ext cx="2736850" cy="360362"/>
            <a:chOff x="-1" y="1412"/>
            <a:chExt cx="1724" cy="227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-1" y="1412"/>
              <a:ext cx="1724" cy="227"/>
              <a:chOff x="226" y="1820"/>
              <a:chExt cx="1724" cy="227"/>
            </a:xfrm>
          </p:grpSpPr>
          <p:sp>
            <p:nvSpPr>
              <p:cNvPr id="132107" name="Rectangle 11"/>
              <p:cNvSpPr>
                <a:spLocks noChangeArrowheads="1"/>
              </p:cNvSpPr>
              <p:nvPr/>
            </p:nvSpPr>
            <p:spPr bwMode="auto">
              <a:xfrm>
                <a:off x="226" y="1820"/>
                <a:ext cx="1724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rtl="0"/>
                <a:r>
                  <a:rPr lang="en-US" dirty="0">
                    <a:solidFill>
                      <a:srgbClr val="993366"/>
                    </a:solidFill>
                  </a:rPr>
                  <a:t>D2 T5 : AC    DR , SC      0</a:t>
                </a:r>
              </a:p>
            </p:txBody>
          </p:sp>
          <p:sp>
            <p:nvSpPr>
              <p:cNvPr id="132108" name="Line 12"/>
              <p:cNvSpPr>
                <a:spLocks noChangeShapeType="1"/>
              </p:cNvSpPr>
              <p:nvPr/>
            </p:nvSpPr>
            <p:spPr bwMode="auto">
              <a:xfrm flipH="1">
                <a:off x="1020" y="1933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2109" name="Line 13"/>
            <p:cNvSpPr>
              <a:spLocks noChangeShapeType="1"/>
            </p:cNvSpPr>
            <p:nvPr/>
          </p:nvSpPr>
          <p:spPr bwMode="auto">
            <a:xfrm flipH="1">
              <a:off x="1519" y="1525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2113" name="Rectangle 17"/>
          <p:cNvSpPr>
            <a:spLocks noChangeArrowheads="1"/>
          </p:cNvSpPr>
          <p:nvPr/>
        </p:nvSpPr>
        <p:spPr bwMode="auto">
          <a:xfrm>
            <a:off x="154475" y="4593739"/>
            <a:ext cx="4953001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sz="2400" dirty="0">
                <a:cs typeface="B Nazanin" pitchFamily="2" charset="-78"/>
              </a:rPr>
              <a:t>این دستور را میتوان با یک میکرواپریشن انجام داد</a:t>
            </a:r>
          </a:p>
          <a:p>
            <a:pPr algn="r" rtl="1"/>
            <a:r>
              <a:rPr lang="fa-IR" sz="2400" dirty="0">
                <a:cs typeface="B Nazanin" pitchFamily="2" charset="-78"/>
              </a:rPr>
              <a:t> زیرا خروجی </a:t>
            </a:r>
            <a:r>
              <a:rPr lang="en-US" sz="2400" dirty="0">
                <a:cs typeface="B Nazanin" pitchFamily="2" charset="-78"/>
              </a:rPr>
              <a:t>AC</a:t>
            </a:r>
            <a:r>
              <a:rPr lang="fa-IR" sz="2400" dirty="0">
                <a:cs typeface="B Nazanin" pitchFamily="2" charset="-78"/>
              </a:rPr>
              <a:t> به </a:t>
            </a:r>
            <a:r>
              <a:rPr lang="en-US" sz="2400" dirty="0">
                <a:cs typeface="B Nazanin" pitchFamily="2" charset="-78"/>
              </a:rPr>
              <a:t>BUS</a:t>
            </a:r>
            <a:r>
              <a:rPr lang="fa-IR" sz="2400" dirty="0">
                <a:cs typeface="B Nazanin" pitchFamily="2" charset="-78"/>
              </a:rPr>
              <a:t> متصل است و</a:t>
            </a:r>
          </a:p>
          <a:p>
            <a:pPr algn="r" rtl="1"/>
            <a:r>
              <a:rPr lang="fa-IR" sz="2400" dirty="0">
                <a:cs typeface="B Nazanin" pitchFamily="2" charset="-78"/>
              </a:rPr>
              <a:t> آدرس اپراند هم در </a:t>
            </a:r>
            <a:r>
              <a:rPr lang="en-US" sz="2400" dirty="0">
                <a:cs typeface="B Nazanin" pitchFamily="2" charset="-78"/>
              </a:rPr>
              <a:t>AR</a:t>
            </a:r>
            <a:r>
              <a:rPr lang="fa-IR" sz="2400" dirty="0">
                <a:cs typeface="B Nazanin" pitchFamily="2" charset="-78"/>
              </a:rPr>
              <a:t> موجود می باشد </a:t>
            </a:r>
            <a:endParaRPr lang="en-US" sz="2400" dirty="0">
              <a:cs typeface="B Nazanin" pitchFamily="2" charset="-78"/>
            </a:endParaRPr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523876" y="6030303"/>
            <a:ext cx="3024188" cy="360362"/>
            <a:chOff x="295" y="3069"/>
            <a:chExt cx="1905" cy="227"/>
          </a:xfrm>
        </p:grpSpPr>
        <p:sp>
          <p:nvSpPr>
            <p:cNvPr id="132115" name="Rectangle 19"/>
            <p:cNvSpPr>
              <a:spLocks noChangeArrowheads="1"/>
            </p:cNvSpPr>
            <p:nvPr/>
          </p:nvSpPr>
          <p:spPr bwMode="auto">
            <a:xfrm>
              <a:off x="295" y="3069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D3 T4 : M [AR]     Ac  , SC    </a:t>
              </a:r>
              <a:r>
                <a:rPr lang="en-US" dirty="0" smtClean="0">
                  <a:solidFill>
                    <a:srgbClr val="993366"/>
                  </a:solidFill>
                </a:rPr>
                <a:t>0</a:t>
              </a:r>
              <a:endParaRPr lang="en-US" dirty="0">
                <a:solidFill>
                  <a:srgbClr val="993366"/>
                </a:solidFill>
              </a:endParaRPr>
            </a:p>
          </p:txBody>
        </p:sp>
        <p:sp>
          <p:nvSpPr>
            <p:cNvPr id="132116" name="Line 20"/>
            <p:cNvSpPr>
              <a:spLocks noChangeShapeType="1"/>
            </p:cNvSpPr>
            <p:nvPr/>
          </p:nvSpPr>
          <p:spPr bwMode="auto">
            <a:xfrm flipH="1">
              <a:off x="1383" y="320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2117" name="Line 21"/>
            <p:cNvSpPr>
              <a:spLocks noChangeShapeType="1"/>
            </p:cNvSpPr>
            <p:nvPr/>
          </p:nvSpPr>
          <p:spPr bwMode="auto">
            <a:xfrm flipH="1">
              <a:off x="2064" y="320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724400" y="76200"/>
            <a:ext cx="3816350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en-US" sz="2400" dirty="0" smtClean="0">
                <a:solidFill>
                  <a:srgbClr val="0066CC"/>
                </a:solidFill>
              </a:rPr>
              <a:t>LDA</a:t>
            </a:r>
            <a:endParaRPr lang="en-US" sz="2400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1321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28675"/>
          </a:xfrm>
        </p:spPr>
        <p:txBody>
          <a:bodyPr/>
          <a:lstStyle/>
          <a:p>
            <a:pPr algn="r" eaLnBrk="1" hangingPunct="1"/>
            <a:r>
              <a:rPr lang="fa-IR" altLang="ko-KR" sz="3200" dirty="0" smtClean="0">
                <a:solidFill>
                  <a:srgbClr val="C00000"/>
                </a:solidFill>
              </a:rPr>
              <a:t>مقدمه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55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14325" y="1009650"/>
            <a:ext cx="8229600" cy="5278438"/>
          </a:xfrm>
          <a:noFill/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هر پردازنده طراحي خاص خود(ثبات‌ها، گذرگاه‌ها، ريزعمل‌ها، دستورالعمل‌هاي ماشين و ... ) را دارد.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کامپيوترهاي مدرن ساختار پيچيده‌اي دارند.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آنها شامل موارد زير هستند:</a:t>
            </a:r>
            <a:endParaRPr lang="en-US" altLang="ko-KR" sz="2400" dirty="0" smtClean="0">
              <a:ea typeface="굴림" pitchFamily="34" charset="-127"/>
            </a:endParaRPr>
          </a:p>
          <a:p>
            <a:pPr lvl="1" algn="r" rtl="1" eaLnBrk="1" hangingPunct="1">
              <a:lnSpc>
                <a:spcPct val="80000"/>
              </a:lnSpc>
            </a:pPr>
            <a:r>
              <a:rPr lang="fa-IR" altLang="ko-KR" sz="2000" dirty="0" smtClean="0"/>
              <a:t>ثبات هاي فراوان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fa-IR" altLang="ko-KR" sz="2000" dirty="0" smtClean="0"/>
              <a:t>چندين واحدهاي محاسباتي هم براي اعداد صحيح هم براي اعداد مميزدار 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fa-IR" altLang="ko-KR" sz="2000" dirty="0" smtClean="0"/>
              <a:t>استفاده از چندين واحد خط لوله  تا به اين ترتيب سرعت اجرا افزايش يابد.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fa-IR" altLang="ko-KR" sz="2000" dirty="0" smtClean="0"/>
              <a:t>و موارد ديگر</a:t>
            </a:r>
          </a:p>
          <a:p>
            <a:pPr lvl="1" algn="r" rtl="1" eaLnBrk="1" hangingPunct="1">
              <a:lnSpc>
                <a:spcPct val="80000"/>
              </a:lnSpc>
            </a:pPr>
            <a:endParaRPr lang="fa-IR" altLang="ko-KR" sz="2000" dirty="0" smtClean="0"/>
          </a:p>
          <a:p>
            <a:pPr lvl="1" algn="r" rtl="1" eaLnBrk="1" hangingPunct="1">
              <a:lnSpc>
                <a:spcPct val="80000"/>
              </a:lnSpc>
            </a:pPr>
            <a:endParaRPr lang="fa-IR" altLang="ko-KR" sz="20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در ادامه براي فهم اينکه کامپيوتر چگونه کار مي کند از يک مدل ساده شده استفاده شده است. اين مدل را آقاي مانو(</a:t>
            </a:r>
            <a:r>
              <a:rPr lang="en-US" altLang="ko-KR" sz="2400" dirty="0" err="1" smtClean="0">
                <a:ea typeface="굴림" pitchFamily="34" charset="-127"/>
              </a:rPr>
              <a:t>Mano</a:t>
            </a:r>
            <a:r>
              <a:rPr lang="fa-IR" altLang="ko-KR" sz="2400" dirty="0" smtClean="0"/>
              <a:t>) معرفي کرده و آنرا کامپيوتر پايه </a:t>
            </a:r>
            <a:r>
              <a:rPr lang="fa-IR" altLang="ko-KR" dirty="0" smtClean="0"/>
              <a:t>ناميده </a:t>
            </a:r>
            <a:r>
              <a:rPr lang="fa-IR" altLang="ko-KR" sz="2400" dirty="0" smtClean="0"/>
              <a:t>است. اين مدل شبيه کامپيوترهايي است که </a:t>
            </a:r>
            <a:r>
              <a:rPr lang="fa-IR" altLang="ko-KR" dirty="0" smtClean="0"/>
              <a:t>45 </a:t>
            </a:r>
            <a:r>
              <a:rPr lang="fa-IR" altLang="ko-KR" sz="2400" dirty="0" smtClean="0"/>
              <a:t>سال پيش کار مي‌کرده‌اند.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ما از اين مدل براي معرفي سازمان پردازنده و ارتباط </a:t>
            </a:r>
            <a:r>
              <a:rPr lang="en-US" altLang="ko-KR" sz="2400" dirty="0" smtClean="0">
                <a:ea typeface="굴림" pitchFamily="34" charset="-127"/>
              </a:rPr>
              <a:t>RTL</a:t>
            </a:r>
            <a:r>
              <a:rPr lang="fa-IR" altLang="ko-KR" sz="2400" dirty="0" smtClean="0"/>
              <a:t> با سطح بالاتر پردازنده استفاده مي‌کنيم.</a:t>
            </a:r>
            <a:endParaRPr lang="en-US" altLang="ko-KR" sz="24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56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946650" y="76200"/>
            <a:ext cx="3816350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fa-IR" sz="2400" dirty="0">
                <a:solidFill>
                  <a:srgbClr val="0066CC"/>
                </a:solidFill>
                <a:cs typeface="B Titr" pitchFamily="2" charset="-78"/>
              </a:rPr>
              <a:t>اجرای دستور  </a:t>
            </a:r>
            <a:r>
              <a:rPr lang="en-US" sz="2400" dirty="0">
                <a:solidFill>
                  <a:srgbClr val="0066CC"/>
                </a:solidFill>
                <a:cs typeface="B Titr" pitchFamily="2" charset="-78"/>
              </a:rPr>
              <a:t>BUN</a:t>
            </a:r>
            <a:r>
              <a:rPr lang="fa-IR" sz="2400" dirty="0">
                <a:solidFill>
                  <a:srgbClr val="0066CC"/>
                </a:solidFill>
                <a:cs typeface="B Titr" pitchFamily="2" charset="-78"/>
              </a:rPr>
              <a:t>   پرش غیر شرطی</a:t>
            </a:r>
            <a:endParaRPr lang="en-US" sz="2400" dirty="0">
              <a:solidFill>
                <a:srgbClr val="0066CC"/>
              </a:solidFill>
              <a:cs typeface="B Titr" pitchFamily="2" charset="-78"/>
            </a:endParaRP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155004" y="887413"/>
            <a:ext cx="85836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sz="2400" dirty="0">
                <a:cs typeface="B Nazanin" pitchFamily="2" charset="-78"/>
              </a:rPr>
              <a:t>این دستور برای انجام یک پرش غیر شرطی به محلی از حافظه که آدرس آن در دستور ذکر </a:t>
            </a:r>
            <a:endParaRPr lang="en-US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شده </a:t>
            </a:r>
            <a:r>
              <a:rPr lang="fa-IR" sz="2400" dirty="0">
                <a:cs typeface="B Nazanin" pitchFamily="2" charset="-78"/>
              </a:rPr>
              <a:t>بکار میرود میدانیم که </a:t>
            </a:r>
            <a:r>
              <a:rPr lang="en-US" sz="2400" dirty="0">
                <a:cs typeface="B Nazanin" pitchFamily="2" charset="-78"/>
              </a:rPr>
              <a:t>PC</a:t>
            </a:r>
            <a:r>
              <a:rPr lang="fa-IR" sz="2400" dirty="0">
                <a:cs typeface="B Nazanin" pitchFamily="2" charset="-78"/>
              </a:rPr>
              <a:t> همواره آدرس دستور بعدی را مشخص میکند از اینرو </a:t>
            </a:r>
            <a:endParaRPr lang="en-US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با </a:t>
            </a:r>
            <a:r>
              <a:rPr lang="fa-IR" sz="2400" dirty="0">
                <a:cs typeface="B Nazanin" pitchFamily="2" charset="-78"/>
              </a:rPr>
              <a:t>تغییر </a:t>
            </a:r>
            <a:r>
              <a:rPr lang="fa-IR" sz="2400" dirty="0" smtClean="0">
                <a:cs typeface="B Nazanin" pitchFamily="2" charset="-78"/>
              </a:rPr>
              <a:t>مقدار </a:t>
            </a:r>
            <a:r>
              <a:rPr lang="en-US" sz="2400" dirty="0">
                <a:cs typeface="B Nazanin" pitchFamily="2" charset="-78"/>
              </a:rPr>
              <a:t>PC</a:t>
            </a:r>
            <a:r>
              <a:rPr lang="fa-IR" sz="2400" dirty="0">
                <a:cs typeface="B Nazanin" pitchFamily="2" charset="-78"/>
              </a:rPr>
              <a:t> به آدرس محل مورد نظر میتوان روند طبیعی اجرای دستور را قطع </a:t>
            </a:r>
            <a:endParaRPr lang="en-US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و </a:t>
            </a:r>
            <a:r>
              <a:rPr lang="fa-IR" sz="2400" dirty="0">
                <a:cs typeface="B Nazanin" pitchFamily="2" charset="-78"/>
              </a:rPr>
              <a:t>کامپیوتر </a:t>
            </a:r>
            <a:r>
              <a:rPr lang="fa-IR" sz="2400" dirty="0" smtClean="0">
                <a:cs typeface="B Nazanin" pitchFamily="2" charset="-78"/>
              </a:rPr>
              <a:t>را </a:t>
            </a:r>
            <a:r>
              <a:rPr lang="fa-IR" sz="2400" dirty="0">
                <a:cs typeface="B Nazanin" pitchFamily="2" charset="-78"/>
              </a:rPr>
              <a:t>وادار به اجرای دستور از محل دیگری </a:t>
            </a:r>
            <a:r>
              <a:rPr lang="fa-IR" sz="2400" dirty="0" smtClean="0">
                <a:cs typeface="B Nazanin" pitchFamily="2" charset="-78"/>
              </a:rPr>
              <a:t>نمود </a:t>
            </a:r>
            <a:endParaRPr lang="en-US" sz="2400" dirty="0">
              <a:cs typeface="B Nazanin" pitchFamily="2" charset="-78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68350" y="3678238"/>
            <a:ext cx="2736850" cy="360362"/>
            <a:chOff x="249" y="1797"/>
            <a:chExt cx="1724" cy="227"/>
          </a:xfrm>
        </p:grpSpPr>
        <p:sp>
          <p:nvSpPr>
            <p:cNvPr id="133128" name="Rectangle 8"/>
            <p:cNvSpPr>
              <a:spLocks noChangeArrowheads="1"/>
            </p:cNvSpPr>
            <p:nvPr/>
          </p:nvSpPr>
          <p:spPr bwMode="auto">
            <a:xfrm>
              <a:off x="249" y="1797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D4 T4 : PC    AR , SC      0</a:t>
              </a:r>
            </a:p>
          </p:txBody>
        </p:sp>
        <p:sp>
          <p:nvSpPr>
            <p:cNvPr id="133129" name="Line 9"/>
            <p:cNvSpPr>
              <a:spLocks noChangeShapeType="1"/>
            </p:cNvSpPr>
            <p:nvPr/>
          </p:nvSpPr>
          <p:spPr bwMode="auto">
            <a:xfrm flipH="1">
              <a:off x="1020" y="193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3136900" y="38862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809" y="2743200"/>
            <a:ext cx="4199191" cy="4093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FDBC8072-50CA-4AB4-967E-3F1B410F3FF5}" type="slidenum">
              <a:rPr lang="ar-SA" altLang="en-US"/>
              <a:pPr/>
              <a:t>31</a:t>
            </a:fld>
            <a:endParaRPr lang="en-US" alt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1295400" y="304800"/>
            <a:ext cx="7199312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rtl="1"/>
            <a:r>
              <a:rPr lang="fa-IR" sz="2400" dirty="0">
                <a:solidFill>
                  <a:srgbClr val="0066CC"/>
                </a:solidFill>
                <a:cs typeface="B Titr" pitchFamily="2" charset="-78"/>
              </a:rPr>
              <a:t>اجرای دستور  </a:t>
            </a:r>
            <a:r>
              <a:rPr lang="en-US" sz="2400" dirty="0">
                <a:solidFill>
                  <a:srgbClr val="0066CC"/>
                </a:solidFill>
                <a:cs typeface="B Titr" pitchFamily="2" charset="-78"/>
              </a:rPr>
              <a:t>(Branch And Save Return Address)     BSA</a:t>
            </a:r>
          </a:p>
        </p:txBody>
      </p:sp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76200" y="1371600"/>
            <a:ext cx="87137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sz="2000" dirty="0">
                <a:cs typeface="B Nazanin" pitchFamily="2" charset="-78"/>
              </a:rPr>
              <a:t>از این دستور برای پیاده سازی </a:t>
            </a:r>
            <a:r>
              <a:rPr lang="en-US" sz="2000" dirty="0">
                <a:cs typeface="B Nazanin" pitchFamily="2" charset="-78"/>
              </a:rPr>
              <a:t>Subroutine</a:t>
            </a:r>
            <a:r>
              <a:rPr lang="fa-IR" sz="2000" dirty="0">
                <a:cs typeface="B Nazanin" pitchFamily="2" charset="-78"/>
              </a:rPr>
              <a:t> یا صدا زدن تابع استفاده می شود هنگام صدا زدن یک تابع باید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آدرس موجود در </a:t>
            </a:r>
            <a:r>
              <a:rPr lang="en-US" sz="2000" dirty="0">
                <a:cs typeface="B Nazanin" pitchFamily="2" charset="-78"/>
              </a:rPr>
              <a:t>PC</a:t>
            </a:r>
            <a:r>
              <a:rPr lang="fa-IR" sz="2000" dirty="0">
                <a:cs typeface="B Nazanin" pitchFamily="2" charset="-78"/>
              </a:rPr>
              <a:t> که آدرس دستور بعدی در روال عادی اجرای برنامه را مشخص میکند در محلی ذخیره </a:t>
            </a:r>
            <a:endParaRPr lang="en-US" sz="2000" dirty="0" smtClean="0">
              <a:cs typeface="B Nazanin" pitchFamily="2" charset="-78"/>
            </a:endParaRPr>
          </a:p>
          <a:p>
            <a:pPr algn="r" rtl="1"/>
            <a:r>
              <a:rPr lang="fa-IR" sz="2000" dirty="0" smtClean="0">
                <a:cs typeface="B Nazanin" pitchFamily="2" charset="-78"/>
              </a:rPr>
              <a:t>گردد </a:t>
            </a:r>
            <a:r>
              <a:rPr lang="fa-IR" sz="2000" dirty="0">
                <a:cs typeface="B Nazanin" pitchFamily="2" charset="-78"/>
              </a:rPr>
              <a:t>تا پس از خاتمه تابع بتواند دوباره به همان محل رجوع </a:t>
            </a:r>
            <a:r>
              <a:rPr lang="fa-IR" sz="2000" dirty="0" smtClean="0">
                <a:cs typeface="B Nazanin" pitchFamily="2" charset="-78"/>
              </a:rPr>
              <a:t>کند.</a:t>
            </a:r>
            <a:endParaRPr lang="fa-IR" sz="2000" dirty="0">
              <a:cs typeface="B Nazanin" pitchFamily="2" charset="-78"/>
            </a:endParaRPr>
          </a:p>
          <a:p>
            <a:pPr algn="r" rtl="1"/>
            <a:r>
              <a:rPr lang="fa-IR" sz="2000" dirty="0">
                <a:cs typeface="B Nazanin" pitchFamily="2" charset="-78"/>
              </a:rPr>
              <a:t> برای پیاده سازی اینکار مقدار </a:t>
            </a:r>
            <a:r>
              <a:rPr lang="en-US" sz="2000" dirty="0">
                <a:cs typeface="B Nazanin" pitchFamily="2" charset="-78"/>
              </a:rPr>
              <a:t>PC</a:t>
            </a:r>
            <a:r>
              <a:rPr lang="fa-IR" sz="2000" dirty="0">
                <a:cs typeface="B Nazanin" pitchFamily="2" charset="-78"/>
              </a:rPr>
              <a:t> در آدرسی که توسط </a:t>
            </a:r>
            <a:r>
              <a:rPr lang="en-US" sz="2000" dirty="0">
                <a:cs typeface="B Nazanin" pitchFamily="2" charset="-78"/>
              </a:rPr>
              <a:t>BSA</a:t>
            </a:r>
            <a:r>
              <a:rPr lang="fa-IR" sz="2000" dirty="0">
                <a:cs typeface="B Nazanin" pitchFamily="2" charset="-78"/>
              </a:rPr>
              <a:t> مشخص شده ( ودر </a:t>
            </a:r>
            <a:r>
              <a:rPr lang="en-US" sz="2000" dirty="0">
                <a:cs typeface="B Nazanin" pitchFamily="2" charset="-78"/>
              </a:rPr>
              <a:t>AR</a:t>
            </a:r>
            <a:r>
              <a:rPr lang="fa-IR" sz="2000" dirty="0">
                <a:cs typeface="B Nazanin" pitchFamily="2" charset="-78"/>
              </a:rPr>
              <a:t> موجود است ) ذخیره </a:t>
            </a:r>
            <a:endParaRPr lang="en-US" sz="2000" dirty="0" smtClean="0">
              <a:cs typeface="B Nazanin" pitchFamily="2" charset="-78"/>
            </a:endParaRPr>
          </a:p>
          <a:p>
            <a:pPr algn="r" rtl="1"/>
            <a:r>
              <a:rPr lang="fa-IR" sz="2000" dirty="0" smtClean="0">
                <a:cs typeface="B Nazanin" pitchFamily="2" charset="-78"/>
              </a:rPr>
              <a:t>گردیده </a:t>
            </a:r>
            <a:r>
              <a:rPr lang="fa-IR" sz="2000" dirty="0">
                <a:cs typeface="B Nazanin" pitchFamily="2" charset="-78"/>
              </a:rPr>
              <a:t>و سپس مقدار </a:t>
            </a:r>
            <a:r>
              <a:rPr lang="en-US" sz="2000" dirty="0">
                <a:cs typeface="B Nazanin" pitchFamily="2" charset="-78"/>
              </a:rPr>
              <a:t>PC</a:t>
            </a:r>
            <a:r>
              <a:rPr lang="fa-IR" sz="2000" dirty="0">
                <a:cs typeface="B Nazanin" pitchFamily="2" charset="-78"/>
              </a:rPr>
              <a:t> با </a:t>
            </a:r>
            <a:r>
              <a:rPr lang="en-US" sz="2000" dirty="0">
                <a:cs typeface="B Nazanin" pitchFamily="2" charset="-78"/>
              </a:rPr>
              <a:t>AR+1</a:t>
            </a:r>
            <a:r>
              <a:rPr lang="fa-IR" sz="2000" dirty="0">
                <a:cs typeface="B Nazanin" pitchFamily="2" charset="-78"/>
              </a:rPr>
              <a:t> پر میشود . </a:t>
            </a:r>
            <a:endParaRPr lang="fa-IR" sz="2000" dirty="0" smtClean="0">
              <a:cs typeface="B Nazanin" pitchFamily="2" charset="-78"/>
            </a:endParaRPr>
          </a:p>
          <a:p>
            <a:pPr algn="r" rtl="1"/>
            <a:r>
              <a:rPr lang="en-US" sz="2000" dirty="0" smtClean="0">
                <a:cs typeface="B Nazanin" pitchFamily="2" charset="-78"/>
              </a:rPr>
              <a:t>AR+1</a:t>
            </a:r>
            <a:r>
              <a:rPr lang="fa-IR" sz="2000" dirty="0" smtClean="0">
                <a:cs typeface="B Nazanin" pitchFamily="2" charset="-78"/>
              </a:rPr>
              <a:t> </a:t>
            </a:r>
            <a:r>
              <a:rPr lang="fa-IR" sz="2000" dirty="0">
                <a:cs typeface="B Nazanin" pitchFamily="2" charset="-78"/>
              </a:rPr>
              <a:t>محلی است که اجرای تابع از آن شروع خواهد </a:t>
            </a:r>
            <a:r>
              <a:rPr lang="fa-IR" sz="2000" dirty="0" smtClean="0">
                <a:cs typeface="B Nazanin" pitchFamily="2" charset="-78"/>
              </a:rPr>
              <a:t>شد.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آخرين دستور در زيربرنامه، </a:t>
            </a:r>
            <a:r>
              <a:rPr lang="en-US" sz="2000" dirty="0" smtClean="0">
                <a:cs typeface="B Nazanin" pitchFamily="2" charset="-78"/>
              </a:rPr>
              <a:t>BUN</a:t>
            </a:r>
            <a:r>
              <a:rPr lang="fa-IR" sz="2000" dirty="0" smtClean="0">
                <a:cs typeface="B Nazanin" pitchFamily="2" charset="-78"/>
              </a:rPr>
              <a:t> است که با </a:t>
            </a:r>
          </a:p>
          <a:p>
            <a:pPr algn="r" rtl="1"/>
            <a:r>
              <a:rPr lang="fa-IR" sz="2000" dirty="0" smtClean="0">
                <a:cs typeface="B Nazanin" pitchFamily="2" charset="-78"/>
              </a:rPr>
              <a:t>آدرس‌دهي غير مستقيم به ابتداي زيربرنامه، آدرس بازگشت را بدست مي‌آورد.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33155" name="Rectangle 35"/>
          <p:cNvSpPr>
            <a:spLocks noChangeArrowheads="1"/>
          </p:cNvSpPr>
          <p:nvPr/>
        </p:nvSpPr>
        <p:spPr bwMode="auto">
          <a:xfrm>
            <a:off x="1093787" y="3876675"/>
            <a:ext cx="1738313" cy="2522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33156" name="Rectangle 36"/>
          <p:cNvSpPr>
            <a:spLocks noChangeArrowheads="1"/>
          </p:cNvSpPr>
          <p:nvPr/>
        </p:nvSpPr>
        <p:spPr bwMode="auto">
          <a:xfrm>
            <a:off x="1093787" y="3876675"/>
            <a:ext cx="1738313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 sz="1600">
                <a:cs typeface="B Nazanin" pitchFamily="2" charset="-78"/>
              </a:rPr>
              <a:t>0        BSA     135</a:t>
            </a:r>
          </a:p>
        </p:txBody>
      </p:sp>
      <p:sp>
        <p:nvSpPr>
          <p:cNvPr id="133157" name="Rectangle 37"/>
          <p:cNvSpPr>
            <a:spLocks noChangeArrowheads="1"/>
          </p:cNvSpPr>
          <p:nvPr/>
        </p:nvSpPr>
        <p:spPr bwMode="auto">
          <a:xfrm>
            <a:off x="1093787" y="4149725"/>
            <a:ext cx="1738313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>
                <a:cs typeface="B Nazanin" pitchFamily="2" charset="-78"/>
              </a:rPr>
              <a:t>دستور بعدی</a:t>
            </a:r>
            <a:endParaRPr lang="en-US">
              <a:cs typeface="B Nazanin" pitchFamily="2" charset="-78"/>
            </a:endParaRPr>
          </a:p>
        </p:txBody>
      </p:sp>
      <p:sp>
        <p:nvSpPr>
          <p:cNvPr id="133158" name="Rectangle 38"/>
          <p:cNvSpPr>
            <a:spLocks noChangeArrowheads="1"/>
          </p:cNvSpPr>
          <p:nvPr/>
        </p:nvSpPr>
        <p:spPr bwMode="auto">
          <a:xfrm>
            <a:off x="1093787" y="4899025"/>
            <a:ext cx="1738313" cy="27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dirty="0">
                <a:cs typeface="B Nazanin" pitchFamily="2" charset="-78"/>
              </a:rPr>
              <a:t>21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33159" name="Rectangle 39"/>
          <p:cNvSpPr>
            <a:spLocks noChangeArrowheads="1"/>
          </p:cNvSpPr>
          <p:nvPr/>
        </p:nvSpPr>
        <p:spPr bwMode="auto">
          <a:xfrm>
            <a:off x="1093787" y="6127750"/>
            <a:ext cx="1738313" cy="271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 sz="1600">
                <a:cs typeface="B Nazanin" pitchFamily="2" charset="-78"/>
              </a:rPr>
              <a:t>1        BUN    135</a:t>
            </a:r>
          </a:p>
        </p:txBody>
      </p:sp>
      <p:sp>
        <p:nvSpPr>
          <p:cNvPr id="133160" name="Text Box 40"/>
          <p:cNvSpPr txBox="1">
            <a:spLocks noChangeArrowheads="1"/>
          </p:cNvSpPr>
          <p:nvPr/>
        </p:nvSpPr>
        <p:spPr bwMode="auto">
          <a:xfrm>
            <a:off x="468312" y="3876675"/>
            <a:ext cx="590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20</a:t>
            </a:r>
          </a:p>
        </p:txBody>
      </p:sp>
      <p:sp>
        <p:nvSpPr>
          <p:cNvPr id="133161" name="Text Box 41"/>
          <p:cNvSpPr txBox="1">
            <a:spLocks noChangeArrowheads="1"/>
          </p:cNvSpPr>
          <p:nvPr/>
        </p:nvSpPr>
        <p:spPr bwMode="auto">
          <a:xfrm>
            <a:off x="398462" y="4149725"/>
            <a:ext cx="660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/>
              <a:t>PC=21</a:t>
            </a:r>
          </a:p>
        </p:txBody>
      </p:sp>
      <p:sp>
        <p:nvSpPr>
          <p:cNvPr id="133162" name="Text Box 42"/>
          <p:cNvSpPr txBox="1">
            <a:spLocks noChangeArrowheads="1"/>
          </p:cNvSpPr>
          <p:nvPr/>
        </p:nvSpPr>
        <p:spPr bwMode="auto">
          <a:xfrm>
            <a:off x="676275" y="6467475"/>
            <a:ext cx="2295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1200" b="1" dirty="0">
                <a:cs typeface="B Nazanin" pitchFamily="2" charset="-78"/>
              </a:rPr>
              <a:t>ِ</a:t>
            </a:r>
            <a:r>
              <a:rPr lang="fa-IR" sz="1200" dirty="0">
                <a:cs typeface="B Nazanin" pitchFamily="2" charset="-78"/>
              </a:rPr>
              <a:t>مقادیر حافظه و </a:t>
            </a:r>
            <a:r>
              <a:rPr lang="en-US" sz="1200" dirty="0">
                <a:cs typeface="B Nazanin" pitchFamily="2" charset="-78"/>
              </a:rPr>
              <a:t>PC</a:t>
            </a:r>
            <a:r>
              <a:rPr lang="fa-IR" sz="1200" dirty="0">
                <a:cs typeface="B Nazanin" pitchFamily="2" charset="-78"/>
              </a:rPr>
              <a:t> و </a:t>
            </a:r>
            <a:r>
              <a:rPr lang="en-US" sz="1200" dirty="0" smtClean="0">
                <a:cs typeface="B Nazanin" pitchFamily="2" charset="-78"/>
              </a:rPr>
              <a:t>AR</a:t>
            </a:r>
            <a:endParaRPr lang="en-US" sz="1200" b="1" dirty="0">
              <a:cs typeface="B Nazanin" pitchFamily="2" charset="-78"/>
            </a:endParaRPr>
          </a:p>
        </p:txBody>
      </p:sp>
      <p:sp>
        <p:nvSpPr>
          <p:cNvPr id="133172" name="Text Box 52"/>
          <p:cNvSpPr txBox="1">
            <a:spLocks noChangeArrowheads="1"/>
          </p:cNvSpPr>
          <p:nvPr/>
        </p:nvSpPr>
        <p:spPr bwMode="auto">
          <a:xfrm>
            <a:off x="363537" y="5257800"/>
            <a:ext cx="8175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rtl="0">
              <a:spcBef>
                <a:spcPct val="50000"/>
              </a:spcBef>
            </a:pPr>
            <a:r>
              <a:rPr lang="en-US" sz="1200" b="1" dirty="0">
                <a:cs typeface="B Nazanin" pitchFamily="2" charset="-78"/>
              </a:rPr>
              <a:t>PC=136</a:t>
            </a:r>
          </a:p>
        </p:txBody>
      </p:sp>
      <p:sp>
        <p:nvSpPr>
          <p:cNvPr id="133175" name="Rectangle 55"/>
          <p:cNvSpPr>
            <a:spLocks noChangeArrowheads="1"/>
          </p:cNvSpPr>
          <p:nvPr/>
        </p:nvSpPr>
        <p:spPr bwMode="auto">
          <a:xfrm>
            <a:off x="4960937" y="4248148"/>
            <a:ext cx="27368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 dirty="0">
                <a:solidFill>
                  <a:srgbClr val="993366"/>
                </a:solidFill>
              </a:rPr>
              <a:t>D5 T4 : M[AR]    PC , AR    AR+1</a:t>
            </a:r>
          </a:p>
        </p:txBody>
      </p:sp>
      <p:sp>
        <p:nvSpPr>
          <p:cNvPr id="133176" name="Line 56"/>
          <p:cNvSpPr>
            <a:spLocks noChangeShapeType="1"/>
          </p:cNvSpPr>
          <p:nvPr/>
        </p:nvSpPr>
        <p:spPr bwMode="auto">
          <a:xfrm flipH="1">
            <a:off x="6618287" y="444976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77" name="Line 57"/>
          <p:cNvSpPr>
            <a:spLocks noChangeShapeType="1"/>
          </p:cNvSpPr>
          <p:nvPr/>
        </p:nvSpPr>
        <p:spPr bwMode="auto">
          <a:xfrm flipH="1">
            <a:off x="7697787" y="444976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78" name="Rectangle 58"/>
          <p:cNvSpPr>
            <a:spLocks noChangeArrowheads="1"/>
          </p:cNvSpPr>
          <p:nvPr/>
        </p:nvSpPr>
        <p:spPr bwMode="auto">
          <a:xfrm>
            <a:off x="5100637" y="4628355"/>
            <a:ext cx="27368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 dirty="0">
                <a:solidFill>
                  <a:srgbClr val="993366"/>
                </a:solidFill>
              </a:rPr>
              <a:t>D5 T5 : PC    AR,    SC    0</a:t>
            </a:r>
          </a:p>
        </p:txBody>
      </p:sp>
      <p:sp>
        <p:nvSpPr>
          <p:cNvPr id="133179" name="Line 59"/>
          <p:cNvSpPr>
            <a:spLocks noChangeShapeType="1"/>
          </p:cNvSpPr>
          <p:nvPr/>
        </p:nvSpPr>
        <p:spPr bwMode="auto">
          <a:xfrm flipH="1">
            <a:off x="6329362" y="4808537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80" name="Line 60"/>
          <p:cNvSpPr>
            <a:spLocks noChangeShapeType="1"/>
          </p:cNvSpPr>
          <p:nvPr/>
        </p:nvSpPr>
        <p:spPr bwMode="auto">
          <a:xfrm flipH="1">
            <a:off x="7553325" y="4808537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Text Box 51"/>
          <p:cNvSpPr txBox="1">
            <a:spLocks noChangeArrowheads="1"/>
          </p:cNvSpPr>
          <p:nvPr/>
        </p:nvSpPr>
        <p:spPr bwMode="auto">
          <a:xfrm>
            <a:off x="515937" y="4906962"/>
            <a:ext cx="730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cs typeface="B Nazanin" pitchFamily="2" charset="-78"/>
              </a:rPr>
              <a:t>135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3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3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33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3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33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3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8" grpId="0" animBg="1"/>
      <p:bldP spid="133172" grpId="0"/>
      <p:bldP spid="133175" grpId="0"/>
      <p:bldP spid="133176" grpId="0" animBg="1"/>
      <p:bldP spid="133177" grpId="0" animBg="1"/>
      <p:bldP spid="133178" grpId="0"/>
      <p:bldP spid="133179" grpId="0" animBg="1"/>
      <p:bldP spid="13318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2525" y="320675"/>
            <a:ext cx="6934200" cy="746125"/>
          </a:xfrm>
          <a:noFill/>
        </p:spPr>
        <p:txBody>
          <a:bodyPr lIns="63500" tIns="25400" rIns="63500" bIns="25400" anchor="t">
            <a:normAutofit fontScale="90000"/>
          </a:bodyPr>
          <a:lstStyle/>
          <a:p>
            <a:pPr algn="r" rtl="1"/>
            <a:r>
              <a:rPr lang="fa-IR" altLang="ko-KR" sz="3600" dirty="0" smtClean="0"/>
              <a:t>دستورالعمل‌ حافظه‌اي</a:t>
            </a:r>
            <a:r>
              <a:rPr lang="en-US" altLang="ko-KR" sz="3600" dirty="0" smtClean="0"/>
              <a:t> </a:t>
            </a:r>
            <a:r>
              <a:rPr kumimoji="1" lang="en-US" altLang="ko-KR" sz="3200" b="1" dirty="0" smtClean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ISZ </a:t>
            </a:r>
            <a:r>
              <a:rPr kumimoji="1" lang="fa-IR" altLang="ko-KR" sz="3600" b="1" dirty="0" smtClean="0">
                <a:ea typeface="굴림" pitchFamily="34" charset="-127"/>
              </a:rPr>
              <a:t>:</a:t>
            </a:r>
            <a:r>
              <a:rPr kumimoji="1" lang="en-US" altLang="ko-KR" sz="3600" b="1" dirty="0" smtClean="0">
                <a:ea typeface="굴림" pitchFamily="34" charset="-127"/>
              </a:rPr>
              <a:t/>
            </a:r>
            <a:br>
              <a:rPr kumimoji="1" lang="en-US" altLang="ko-KR" sz="3600" b="1" dirty="0" smtClean="0">
                <a:ea typeface="굴림" pitchFamily="34" charset="-127"/>
              </a:rPr>
            </a:br>
            <a:endParaRPr lang="en-US" altLang="ko-KR" sz="3600" dirty="0" smtClean="0">
              <a:ea typeface="굴림" pitchFamily="34" charset="-127"/>
            </a:endParaRPr>
          </a:p>
        </p:txBody>
      </p:sp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533400" y="1676400"/>
            <a:ext cx="7923988" cy="193193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63500" tIns="25400" rIns="63500" bIns="25400">
            <a:spAutoFit/>
          </a:bodyPr>
          <a:lstStyle/>
          <a:p>
            <a:pPr algn="l" defTabSz="762000" eaLnBrk="0" hangingPunct="0">
              <a:lnSpc>
                <a:spcPct val="97000"/>
              </a:lnSpc>
            </a:pPr>
            <a:r>
              <a:rPr kumimoji="1" lang="en-US" altLang="ko-KR" b="1" u="none" dirty="0">
                <a:ea typeface="굴림" pitchFamily="34" charset="-127"/>
              </a:rPr>
              <a:t>	</a:t>
            </a:r>
            <a:endParaRPr kumimoji="1" lang="fa-IR" altLang="ko-KR" b="1" u="none" dirty="0" smtClean="0">
              <a:solidFill>
                <a:srgbClr val="000000"/>
              </a:solidFill>
              <a:ea typeface="굴림" pitchFamily="34" charset="-127"/>
              <a:sym typeface="Symbol" pitchFamily="18" charset="2"/>
            </a:endParaRPr>
          </a:p>
          <a:p>
            <a:pPr algn="l" defTabSz="762000" eaLnBrk="0" hangingPunct="0">
              <a:lnSpc>
                <a:spcPct val="97000"/>
              </a:lnSpc>
            </a:pP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ISZ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: Increment and </a:t>
            </a:r>
            <a:r>
              <a:rPr kumimoji="1" lang="en-US" altLang="ko-KR" b="1" u="none" dirty="0" smtClean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Skip-if-Zero</a:t>
            </a:r>
            <a:endParaRPr kumimoji="1" lang="fa-IR" altLang="ko-KR" b="1" u="none" dirty="0" smtClean="0">
              <a:solidFill>
                <a:srgbClr val="000000"/>
              </a:solidFill>
              <a:ea typeface="굴림" pitchFamily="34" charset="-127"/>
              <a:sym typeface="Symbol" pitchFamily="18" charset="2"/>
            </a:endParaRPr>
          </a:p>
          <a:p>
            <a:pPr algn="l" defTabSz="762000" eaLnBrk="0" hangingPunct="0">
              <a:lnSpc>
                <a:spcPct val="97000"/>
              </a:lnSpc>
            </a:pP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sym typeface="Symbol" pitchFamily="18" charset="2"/>
            </a:endParaRPr>
          </a:p>
          <a:p>
            <a:pPr algn="l" defTabSz="762000" eaLnBrk="0" hangingPunct="0">
              <a:lnSpc>
                <a:spcPct val="97000"/>
              </a:lnSpc>
            </a:pP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	</a:t>
            </a:r>
            <a:r>
              <a:rPr kumimoji="1" lang="en-US" altLang="ko-KR" b="1" u="none" dirty="0">
                <a:ea typeface="굴림" pitchFamily="34" charset="-127"/>
              </a:rPr>
              <a:t>D</a:t>
            </a:r>
            <a:r>
              <a:rPr kumimoji="1" lang="en-US" altLang="ko-KR" b="1" u="none" baseline="-25000" dirty="0">
                <a:ea typeface="굴림" pitchFamily="34" charset="-127"/>
              </a:rPr>
              <a:t>6</a:t>
            </a:r>
            <a:r>
              <a:rPr kumimoji="1" lang="en-US" altLang="ko-KR" b="1" u="none" dirty="0">
                <a:ea typeface="굴림" pitchFamily="34" charset="-127"/>
              </a:rPr>
              <a:t>T</a:t>
            </a:r>
            <a:r>
              <a:rPr kumimoji="1" lang="en-US" altLang="ko-KR" b="1" u="none" baseline="-25000" dirty="0">
                <a:ea typeface="굴림" pitchFamily="34" charset="-127"/>
              </a:rPr>
              <a:t>4</a:t>
            </a:r>
            <a:r>
              <a:rPr kumimoji="1" lang="en-US" altLang="ko-KR" b="1" u="none" dirty="0">
                <a:ea typeface="굴림" pitchFamily="34" charset="-127"/>
              </a:rPr>
              <a:t>:	DR 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 M[AR]</a:t>
            </a:r>
          </a:p>
          <a:p>
            <a:pPr algn="l" defTabSz="762000" eaLnBrk="0" hangingPunct="0">
              <a:lnSpc>
                <a:spcPct val="97000"/>
              </a:lnSpc>
            </a:pPr>
            <a:r>
              <a:rPr kumimoji="1" lang="en-US" altLang="ko-KR" b="1" u="none" dirty="0">
                <a:ea typeface="굴림" pitchFamily="34" charset="-127"/>
              </a:rPr>
              <a:t>	D</a:t>
            </a:r>
            <a:r>
              <a:rPr kumimoji="1" lang="en-US" altLang="ko-KR" b="1" u="none" baseline="-25000" dirty="0">
                <a:ea typeface="굴림" pitchFamily="34" charset="-127"/>
              </a:rPr>
              <a:t>6</a:t>
            </a:r>
            <a:r>
              <a:rPr kumimoji="1" lang="en-US" altLang="ko-KR" b="1" u="none" dirty="0">
                <a:ea typeface="굴림" pitchFamily="34" charset="-127"/>
              </a:rPr>
              <a:t>T</a:t>
            </a:r>
            <a:r>
              <a:rPr kumimoji="1" lang="en-US" altLang="ko-KR" b="1" u="none" baseline="-25000" dirty="0">
                <a:ea typeface="굴림" pitchFamily="34" charset="-127"/>
              </a:rPr>
              <a:t>5</a:t>
            </a:r>
            <a:r>
              <a:rPr kumimoji="1" lang="en-US" altLang="ko-KR" b="1" u="none" dirty="0">
                <a:ea typeface="굴림" pitchFamily="34" charset="-127"/>
              </a:rPr>
              <a:t>:	DR 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 DR + 1</a:t>
            </a:r>
          </a:p>
          <a:p>
            <a:pPr algn="l" defTabSz="762000" eaLnBrk="0" hangingPunct="0">
              <a:lnSpc>
                <a:spcPct val="97000"/>
              </a:lnSpc>
            </a:pPr>
            <a:r>
              <a:rPr kumimoji="1" lang="en-US" altLang="ko-KR" b="1" u="none" dirty="0">
                <a:ea typeface="굴림" pitchFamily="34" charset="-127"/>
              </a:rPr>
              <a:t>	</a:t>
            </a:r>
            <a:r>
              <a:rPr kumimoji="1" lang="en-US" altLang="ko-KR" b="1" u="none" dirty="0" smtClean="0">
                <a:ea typeface="굴림" pitchFamily="34" charset="-127"/>
              </a:rPr>
              <a:t>D</a:t>
            </a:r>
            <a:r>
              <a:rPr kumimoji="1" lang="en-US" altLang="ko-KR" b="1" u="none" baseline="-25000" dirty="0" smtClean="0">
                <a:ea typeface="굴림" pitchFamily="34" charset="-127"/>
              </a:rPr>
              <a:t>6</a:t>
            </a:r>
            <a:r>
              <a:rPr kumimoji="1" lang="en-US" altLang="ko-KR" b="1" u="none" dirty="0" smtClean="0">
                <a:ea typeface="굴림" pitchFamily="34" charset="-127"/>
              </a:rPr>
              <a:t>T</a:t>
            </a:r>
            <a:r>
              <a:rPr kumimoji="1" lang="en-US" altLang="ko-KR" b="1" baseline="-25000" dirty="0" smtClean="0">
                <a:ea typeface="굴림" pitchFamily="34" charset="-127"/>
              </a:rPr>
              <a:t>6</a:t>
            </a:r>
            <a:r>
              <a:rPr kumimoji="1" lang="en-US" altLang="ko-KR" b="1" u="none" dirty="0" smtClean="0">
                <a:ea typeface="굴림" pitchFamily="34" charset="-127"/>
              </a:rPr>
              <a:t>:</a:t>
            </a:r>
            <a:r>
              <a:rPr kumimoji="1" lang="en-US" altLang="ko-KR" b="1" u="none" dirty="0">
                <a:ea typeface="굴림" pitchFamily="34" charset="-127"/>
              </a:rPr>
              <a:t>	M[AR] </a:t>
            </a:r>
            <a:r>
              <a:rPr kumimoji="1" lang="en-US" altLang="ko-KR" b="1" u="none" dirty="0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 DR,  if (DR = 0) then (PC  PC + 1),  SC  0</a:t>
            </a:r>
          </a:p>
          <a:p>
            <a:pPr algn="l" defTabSz="762000" eaLnBrk="0" hangingPunct="0">
              <a:lnSpc>
                <a:spcPct val="97000"/>
              </a:lnSpc>
            </a:pPr>
            <a:endParaRPr kumimoji="1" lang="en-US" altLang="ko-KR" b="1" u="none" dirty="0">
              <a:solidFill>
                <a:srgbClr val="000000"/>
              </a:solidFill>
              <a:ea typeface="굴림" pitchFamily="34" charset="-127"/>
              <a:sym typeface="Symbol" pitchFamily="18" charset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4038600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فرمان </a:t>
            </a:r>
            <a:r>
              <a:rPr lang="en-US" sz="2000" dirty="0" smtClean="0">
                <a:cs typeface="B Nazanin" pitchFamily="2" charset="-78"/>
              </a:rPr>
              <a:t>ISZ</a:t>
            </a:r>
            <a:r>
              <a:rPr lang="fa-IR" sz="2000" dirty="0" smtClean="0">
                <a:cs typeface="B Nazanin" pitchFamily="2" charset="-78"/>
              </a:rPr>
              <a:t>: براي شمارش اينکه يک حلقه در برنامه چند بار اجرا شود، استفاده مي‌گردد. عددي منفي را در خانه‌اي از حافظه به آدرس </a:t>
            </a:r>
            <a:r>
              <a:rPr lang="en-US" sz="2000" dirty="0" smtClean="0">
                <a:cs typeface="B Nazanin" pitchFamily="2" charset="-78"/>
              </a:rPr>
              <a:t>AR</a:t>
            </a:r>
            <a:r>
              <a:rPr lang="fa-IR" sz="2000" dirty="0" smtClean="0">
                <a:cs typeface="B Nazanin" pitchFamily="2" charset="-78"/>
              </a:rPr>
              <a:t> قرار مي‌دهيم، سپس آنرا با فرمان </a:t>
            </a:r>
            <a:r>
              <a:rPr lang="en-US" sz="2000" dirty="0" smtClean="0">
                <a:cs typeface="B Nazanin" pitchFamily="2" charset="-78"/>
              </a:rPr>
              <a:t>ISZ</a:t>
            </a:r>
            <a:r>
              <a:rPr lang="fa-IR" sz="2000" dirty="0" smtClean="0">
                <a:cs typeface="B Nazanin" pitchFamily="2" charset="-78"/>
              </a:rPr>
              <a:t> مي‌خوانيم. به عدد يکي افزوده مي‌شود و دوباره </a:t>
            </a:r>
            <a:r>
              <a:rPr lang="fa-IR" sz="2000" smtClean="0">
                <a:cs typeface="B Nazanin" pitchFamily="2" charset="-78"/>
              </a:rPr>
              <a:t>در همان خانه از حافظه ذخيره </a:t>
            </a:r>
            <a:r>
              <a:rPr lang="fa-IR" sz="2000" dirty="0" smtClean="0">
                <a:cs typeface="B Nazanin" pitchFamily="2" charset="-78"/>
              </a:rPr>
              <a:t>مي‌گردد. هر وقت مقدار اين عدد برابر صفر شد، فرمان از روي دستور بعدي پرش  مي‌کند.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3588" y="298450"/>
            <a:ext cx="7747000" cy="1101725"/>
          </a:xfrm>
          <a:noFill/>
        </p:spPr>
        <p:txBody>
          <a:bodyPr lIns="63500" tIns="25400" rIns="63500" bIns="25400" anchor="t"/>
          <a:lstStyle/>
          <a:p>
            <a:pPr algn="ctr" eaLnBrk="1" hangingPunct="1">
              <a:lnSpc>
                <a:spcPct val="60000"/>
              </a:lnSpc>
            </a:pPr>
            <a:r>
              <a:rPr lang="fa-IR" altLang="ko-KR" sz="3200" dirty="0" smtClean="0"/>
              <a:t>ليست كلي ريزعملياتها (رجوع به حافظه)</a:t>
            </a:r>
            <a:endParaRPr lang="en-US" altLang="ko-KR" sz="2400" dirty="0" smtClean="0">
              <a:ea typeface="굴림" pitchFamily="34" charset="-127"/>
            </a:endParaRPr>
          </a:p>
        </p:txBody>
      </p:sp>
      <p:sp>
        <p:nvSpPr>
          <p:cNvPr id="177155" name="Rectangle 3"/>
          <p:cNvSpPr>
            <a:spLocks noChangeArrowheads="1"/>
          </p:cNvSpPr>
          <p:nvPr/>
        </p:nvSpPr>
        <p:spPr bwMode="auto">
          <a:xfrm>
            <a:off x="1198563" y="1011238"/>
            <a:ext cx="1778000" cy="50831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Fetch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Decode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Indirect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Interrupt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                          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Memory-Reference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AND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ADD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LDA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STA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BUN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BSA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 dirty="0">
                <a:ea typeface="굴림" pitchFamily="34" charset="-127"/>
              </a:rPr>
              <a:t>    ISZ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400" b="1" u="none" dirty="0">
              <a:ea typeface="굴림" pitchFamily="34" charset="-127"/>
            </a:endParaRPr>
          </a:p>
        </p:txBody>
      </p:sp>
      <p:sp>
        <p:nvSpPr>
          <p:cNvPr id="177156" name="Rectangle 4"/>
          <p:cNvSpPr>
            <a:spLocks noChangeArrowheads="1"/>
          </p:cNvSpPr>
          <p:nvPr/>
        </p:nvSpPr>
        <p:spPr bwMode="auto">
          <a:xfrm>
            <a:off x="2736850" y="1011238"/>
            <a:ext cx="1184275" cy="46990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0</a:t>
            </a:r>
            <a:r>
              <a:rPr kumimoji="1" lang="en-US" altLang="ko-KR" sz="1400" b="1" u="none">
                <a:ea typeface="굴림" pitchFamily="34" charset="-127"/>
              </a:rPr>
              <a:t>:     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1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2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7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IT</a:t>
            </a:r>
            <a:r>
              <a:rPr kumimoji="1" lang="en-US" altLang="ko-KR" sz="1400" b="1" u="none" baseline="-25000">
                <a:ea typeface="굴림" pitchFamily="34" charset="-127"/>
              </a:rPr>
              <a:t>3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RT</a:t>
            </a:r>
            <a:r>
              <a:rPr kumimoji="1" lang="en-US" altLang="ko-KR" sz="1400" b="1" u="none" baseline="-25000">
                <a:ea typeface="굴림" pitchFamily="34" charset="-127"/>
              </a:rPr>
              <a:t>0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RT</a:t>
            </a:r>
            <a:r>
              <a:rPr kumimoji="1" lang="en-US" altLang="ko-KR" sz="1400" b="1" u="none" baseline="-25000">
                <a:ea typeface="굴림" pitchFamily="34" charset="-127"/>
              </a:rPr>
              <a:t>1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RT</a:t>
            </a:r>
            <a:r>
              <a:rPr kumimoji="1" lang="en-US" altLang="ko-KR" sz="1400" b="1" u="none" baseline="-25000">
                <a:ea typeface="굴림" pitchFamily="34" charset="-127"/>
              </a:rPr>
              <a:t>2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0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0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1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1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2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2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3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6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4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6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5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</a:rPr>
              <a:t>6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6</a:t>
            </a:r>
            <a:r>
              <a:rPr kumimoji="1" lang="en-US" altLang="ko-KR" sz="1400" b="1" u="none">
                <a:ea typeface="굴림" pitchFamily="34" charset="-127"/>
              </a:rPr>
              <a:t>:</a:t>
            </a: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4064000" y="1011238"/>
            <a:ext cx="3773488" cy="48910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PC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IR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M[AR], 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PC + 1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D0, ..., D7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Decode IR(12 ~ 14),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	AR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IR(0 ~ 11), I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IR(15)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200" b="1" u="none">
                <a:ea typeface="굴림" pitchFamily="34" charset="-127"/>
              </a:rPr>
              <a:t> </a:t>
            </a:r>
            <a:r>
              <a:rPr kumimoji="1" lang="en-US" altLang="ko-KR" sz="1400" b="1" u="none">
                <a:ea typeface="굴림" pitchFamily="34" charset="-127"/>
              </a:rPr>
              <a:t>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0, TR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200" b="1" u="none">
                <a:ea typeface="굴림" pitchFamily="34" charset="-127"/>
              </a:rPr>
              <a:t> </a:t>
            </a:r>
            <a:r>
              <a:rPr kumimoji="1" lang="en-US" altLang="ko-KR" sz="1400" b="1" u="none">
                <a:ea typeface="굴림" pitchFamily="34" charset="-127"/>
              </a:rPr>
              <a:t>PC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M[AR]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TR, 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PC + 1, IEN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0, 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AC 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</a:t>
            </a:r>
            <a:r>
              <a:rPr kumimoji="1" lang="en-US" altLang="ko-KR" sz="1400" b="1" u="none">
                <a:ea typeface="굴림" pitchFamily="34" charset="-127"/>
              </a:rPr>
              <a:t> DR,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AC + DR, E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C</a:t>
            </a:r>
            <a:r>
              <a:rPr kumimoji="1" lang="en-US" altLang="ko-KR" sz="1400" b="1" u="none" baseline="-25000">
                <a:ea typeface="굴림" pitchFamily="34" charset="-127"/>
              </a:rPr>
              <a:t>out</a:t>
            </a:r>
            <a:r>
              <a:rPr kumimoji="1" lang="en-US" altLang="ko-KR" sz="1400" b="1" u="none">
                <a:ea typeface="굴림" pitchFamily="34" charset="-127"/>
              </a:rPr>
              <a:t>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DR,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M[AR]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AC,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AR,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M[AR]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PC, AR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AR + 1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AR, 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M[AR]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DR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DR + 1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M[AR]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DR,  if(DR=0) then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PC + 1),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</a:rPr>
              <a:t> 0</a:t>
            </a:r>
          </a:p>
        </p:txBody>
      </p:sp>
      <p:sp>
        <p:nvSpPr>
          <p:cNvPr id="177158" name="Rectangle 6"/>
          <p:cNvSpPr>
            <a:spLocks noChangeArrowheads="1"/>
          </p:cNvSpPr>
          <p:nvPr/>
        </p:nvSpPr>
        <p:spPr bwMode="auto">
          <a:xfrm>
            <a:off x="1590675" y="2163763"/>
            <a:ext cx="2300288" cy="2809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0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1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</a:rPr>
              <a:t>2</a:t>
            </a:r>
            <a:r>
              <a:rPr kumimoji="1" lang="en-US" altLang="ko-KR" sz="1400" b="1" u="none">
                <a:ea typeface="굴림" pitchFamily="34" charset="-127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</a:rPr>
              <a:t>(IEN)(FGI + FGO):</a:t>
            </a:r>
          </a:p>
        </p:txBody>
      </p:sp>
      <p:sp>
        <p:nvSpPr>
          <p:cNvPr id="177159" name="Rectangle 7"/>
          <p:cNvSpPr>
            <a:spLocks noChangeArrowheads="1"/>
          </p:cNvSpPr>
          <p:nvPr/>
        </p:nvSpPr>
        <p:spPr bwMode="auto">
          <a:xfrm>
            <a:off x="1104900" y="923925"/>
            <a:ext cx="7038975" cy="501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939800" y="1060450"/>
            <a:ext cx="1970092" cy="513114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Register-Reference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CLA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CLE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CMA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CME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CIR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CIL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INC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SPA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SNA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SZA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SZE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HLT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Input-Output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INP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OUT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SKI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SKO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ION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IOF</a:t>
            </a:r>
          </a:p>
        </p:txBody>
      </p:sp>
      <p:sp>
        <p:nvSpPr>
          <p:cNvPr id="178179" name="Rectangle 3"/>
          <p:cNvSpPr>
            <a:spLocks noChangeArrowheads="1"/>
          </p:cNvSpPr>
          <p:nvPr/>
        </p:nvSpPr>
        <p:spPr bwMode="auto">
          <a:xfrm>
            <a:off x="2406650" y="1060450"/>
            <a:ext cx="1473161" cy="513114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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T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= r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IR(i) = 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i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  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11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10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9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8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6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5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4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2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1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rB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0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D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IT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3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= p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IR(i) = 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i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      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11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10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9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8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7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 pB</a:t>
            </a:r>
            <a:r>
              <a:rPr kumimoji="1" lang="en-US" altLang="ko-KR" sz="1400" b="1" u="none" baseline="-25000">
                <a:ea typeface="굴림" pitchFamily="34" charset="-127"/>
                <a:cs typeface="B Nazanin" panose="00000400000000000000" pitchFamily="2" charset="-78"/>
              </a:rPr>
              <a:t>6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:</a:t>
            </a:r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3551238" y="1060450"/>
            <a:ext cx="4111704" cy="532504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(Common to all register-reference instr)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(i = 0,1,2, ..., 11)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E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AC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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E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E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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shr AC, AC(15)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E, E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AC(0)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shl AC, AC(0)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E, E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AC(15)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AC + 1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If(AC(15) =0) then 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If(AC(15) =1) then 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If(AC = 0) then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If(E=0) then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S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(Common to all input-output instructions)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(i = 6,7,8,9,10,11)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SC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AC(0-7)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INPR, FGI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OUTR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AC(0-7), FGO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If(FGI=1) then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200" b="1" u="none">
                <a:ea typeface="굴림" pitchFamily="34" charset="-127"/>
                <a:cs typeface="B Nazanin" panose="00000400000000000000" pitchFamily="2" charset="-78"/>
              </a:rPr>
              <a:t> 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If(FGO=1) then (PC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PC + 1)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IEN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1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IEN </a:t>
            </a:r>
            <a:r>
              <a:rPr kumimoji="1" lang="en-US" altLang="ko-KR" sz="12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  <a:sym typeface="Symbol" pitchFamily="18" charset="2"/>
              </a:rPr>
              <a:t></a:t>
            </a:r>
            <a:r>
              <a:rPr kumimoji="1" lang="en-US" altLang="ko-KR" sz="1400" b="1" u="none">
                <a:ea typeface="굴림" pitchFamily="34" charset="-127"/>
                <a:cs typeface="B Nazanin" panose="00000400000000000000" pitchFamily="2" charset="-78"/>
              </a:rPr>
              <a:t> 0</a:t>
            </a:r>
          </a:p>
          <a:p>
            <a:pPr algn="l" defTabSz="762000">
              <a:lnSpc>
                <a:spcPct val="90000"/>
              </a:lnSpc>
            </a:pPr>
            <a:endParaRPr kumimoji="1" lang="en-US" altLang="ko-KR" sz="1400" b="1" u="none">
              <a:ea typeface="굴림" pitchFamily="34" charset="-127"/>
              <a:cs typeface="B Nazanin" panose="00000400000000000000" pitchFamily="2" charset="-78"/>
            </a:endParaRPr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title"/>
          </p:nvPr>
        </p:nvSpPr>
        <p:spPr>
          <a:xfrm>
            <a:off x="711200" y="284163"/>
            <a:ext cx="7745413" cy="1096962"/>
          </a:xfrm>
          <a:noFill/>
        </p:spPr>
        <p:txBody>
          <a:bodyPr lIns="63500" tIns="25400" rIns="63500" bIns="25400" anchor="t"/>
          <a:lstStyle/>
          <a:p>
            <a:pPr algn="ctr" rtl="1" eaLnBrk="1" hangingPunct="1">
              <a:lnSpc>
                <a:spcPct val="70000"/>
              </a:lnSpc>
            </a:pPr>
            <a:r>
              <a:rPr lang="fa-IR" altLang="ko-KR" sz="3600" dirty="0" smtClean="0"/>
              <a:t>ليست كلي ريزعملياتها (</a:t>
            </a:r>
            <a:r>
              <a:rPr lang="fa-IR" altLang="ko-KR" sz="1800" dirty="0" smtClean="0"/>
              <a:t>دستورات رجوع به رجيستر و </a:t>
            </a:r>
            <a:r>
              <a:rPr lang="en-US" altLang="ko-KR" sz="1800" dirty="0" smtClean="0"/>
              <a:t>I/O</a:t>
            </a:r>
            <a:r>
              <a:rPr lang="fa-IR" altLang="ko-KR" sz="1800" dirty="0" smtClean="0"/>
              <a:t> تماما در </a:t>
            </a:r>
            <a:r>
              <a:rPr lang="en-US" altLang="ko-KR" sz="1800" dirty="0" smtClean="0"/>
              <a:t>T</a:t>
            </a:r>
            <a:r>
              <a:rPr lang="en-US" altLang="ko-KR" sz="1800" baseline="-25000" dirty="0" smtClean="0"/>
              <a:t>3 </a:t>
            </a:r>
            <a:r>
              <a:rPr lang="fa-IR" altLang="ko-KR" sz="1800" dirty="0" smtClean="0"/>
              <a:t>اجرا مي‌شوند)</a:t>
            </a:r>
            <a:endParaRPr lang="en-US" altLang="ko-KR" sz="1800" dirty="0" smtClean="0">
              <a:ea typeface="굴림" pitchFamily="34" charset="-127"/>
            </a:endParaRPr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904875" y="1019175"/>
            <a:ext cx="6553200" cy="5191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7A14EAD6-BDC8-4F87-89F0-DA152137C571}" type="slidenum">
              <a:rPr lang="ar-SA" altLang="en-US"/>
              <a:pPr/>
              <a:t>35</a:t>
            </a:fld>
            <a:endParaRPr lang="en-US" altLang="en-US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ورودی – خروجی</a:t>
            </a:r>
            <a:endParaRPr lang="en-US" b="0">
              <a:solidFill>
                <a:srgbClr val="0066CC"/>
              </a:solidFill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برای ورودی و خروجی کامپیوتر </a:t>
            </a:r>
            <a:r>
              <a:rPr lang="fa-IR" dirty="0" smtClean="0"/>
              <a:t>از </a:t>
            </a:r>
            <a:r>
              <a:rPr lang="fa-IR" dirty="0"/>
              <a:t>یک ترمینال استفاده میشود که قسمت ورودی به کامپیوتر یک صفحه کلید</a:t>
            </a:r>
            <a:r>
              <a:rPr lang="en-US" dirty="0"/>
              <a:t> </a:t>
            </a:r>
            <a:r>
              <a:rPr lang="fa-IR" dirty="0"/>
              <a:t>و بخش خروجی یک پرینتر خواهد بود .</a:t>
            </a:r>
          </a:p>
          <a:p>
            <a:r>
              <a:rPr lang="fa-IR" dirty="0"/>
              <a:t> هر دو قسمت ورودی و خروجی بصورت سریال با کامپیوتر در تماسند .</a:t>
            </a:r>
            <a:endParaRPr lang="en-US" dirty="0"/>
          </a:p>
          <a:p>
            <a:endParaRPr lang="en-US" dirty="0"/>
          </a:p>
        </p:txBody>
      </p:sp>
      <p:sp>
        <p:nvSpPr>
          <p:cNvPr id="143364" name="tower"/>
          <p:cNvSpPr>
            <a:spLocks noEditPoints="1" noChangeArrowheads="1"/>
          </p:cNvSpPr>
          <p:nvPr/>
        </p:nvSpPr>
        <p:spPr bwMode="auto">
          <a:xfrm>
            <a:off x="3995738" y="3933825"/>
            <a:ext cx="904875" cy="1809750"/>
          </a:xfrm>
          <a:custGeom>
            <a:avLst/>
            <a:gdLst>
              <a:gd name="T0" fmla="*/ 0 w 21600"/>
              <a:gd name="T1" fmla="*/ 2184 h 21600"/>
              <a:gd name="T2" fmla="*/ 6664 w 21600"/>
              <a:gd name="T3" fmla="*/ 0 h 21600"/>
              <a:gd name="T4" fmla="*/ 10800 w 21600"/>
              <a:gd name="T5" fmla="*/ 0 h 21600"/>
              <a:gd name="T6" fmla="*/ 21600 w 21600"/>
              <a:gd name="T7" fmla="*/ 0 h 21600"/>
              <a:gd name="T8" fmla="*/ 21600 w 21600"/>
              <a:gd name="T9" fmla="*/ 11649 h 21600"/>
              <a:gd name="T10" fmla="*/ 21600 w 21600"/>
              <a:gd name="T11" fmla="*/ 19416 h 21600"/>
              <a:gd name="T12" fmla="*/ 15166 w 21600"/>
              <a:gd name="T13" fmla="*/ 21600 h 21600"/>
              <a:gd name="T14" fmla="*/ 10570 w 21600"/>
              <a:gd name="T15" fmla="*/ 21600 h 21600"/>
              <a:gd name="T16" fmla="*/ 0 w 21600"/>
              <a:gd name="T17" fmla="*/ 21600 h 21600"/>
              <a:gd name="T18" fmla="*/ 0 w 21600"/>
              <a:gd name="T19" fmla="*/ 11528 h 21600"/>
              <a:gd name="T20" fmla="*/ 459 w 21600"/>
              <a:gd name="T21" fmla="*/ 22540 h 21600"/>
              <a:gd name="T22" fmla="*/ 21485 w 21600"/>
              <a:gd name="T23" fmla="*/ 27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0" y="2184"/>
                </a:moveTo>
                <a:lnTo>
                  <a:pt x="6664" y="0"/>
                </a:lnTo>
                <a:lnTo>
                  <a:pt x="10800" y="0"/>
                </a:lnTo>
                <a:lnTo>
                  <a:pt x="21600" y="0"/>
                </a:lnTo>
                <a:lnTo>
                  <a:pt x="21600" y="11649"/>
                </a:lnTo>
                <a:lnTo>
                  <a:pt x="21600" y="19416"/>
                </a:lnTo>
                <a:lnTo>
                  <a:pt x="15166" y="21600"/>
                </a:lnTo>
                <a:lnTo>
                  <a:pt x="10570" y="21600"/>
                </a:lnTo>
                <a:lnTo>
                  <a:pt x="0" y="21600"/>
                </a:lnTo>
                <a:lnTo>
                  <a:pt x="0" y="11528"/>
                </a:lnTo>
                <a:lnTo>
                  <a:pt x="0" y="2184"/>
                </a:lnTo>
                <a:close/>
              </a:path>
              <a:path w="21600" h="21600" extrusionOk="0">
                <a:moveTo>
                  <a:pt x="0" y="2184"/>
                </a:moveTo>
                <a:lnTo>
                  <a:pt x="0" y="2184"/>
                </a:lnTo>
                <a:lnTo>
                  <a:pt x="14706" y="2184"/>
                </a:lnTo>
                <a:lnTo>
                  <a:pt x="21600" y="0"/>
                </a:lnTo>
                <a:moveTo>
                  <a:pt x="0" y="2184"/>
                </a:moveTo>
                <a:lnTo>
                  <a:pt x="14706" y="2184"/>
                </a:lnTo>
                <a:lnTo>
                  <a:pt x="14706" y="5339"/>
                </a:lnTo>
                <a:lnTo>
                  <a:pt x="14706" y="17474"/>
                </a:lnTo>
                <a:lnTo>
                  <a:pt x="14706" y="21600"/>
                </a:lnTo>
                <a:moveTo>
                  <a:pt x="1149" y="3034"/>
                </a:moveTo>
                <a:lnTo>
                  <a:pt x="13328" y="3034"/>
                </a:lnTo>
                <a:lnTo>
                  <a:pt x="13328" y="3519"/>
                </a:lnTo>
                <a:lnTo>
                  <a:pt x="1149" y="3519"/>
                </a:lnTo>
                <a:lnTo>
                  <a:pt x="1149" y="3034"/>
                </a:lnTo>
                <a:moveTo>
                  <a:pt x="1149" y="4490"/>
                </a:moveTo>
                <a:lnTo>
                  <a:pt x="13328" y="4490"/>
                </a:lnTo>
                <a:lnTo>
                  <a:pt x="13328" y="4854"/>
                </a:lnTo>
                <a:lnTo>
                  <a:pt x="1149" y="4854"/>
                </a:lnTo>
                <a:lnTo>
                  <a:pt x="1149" y="4490"/>
                </a:lnTo>
                <a:moveTo>
                  <a:pt x="1149" y="5946"/>
                </a:moveTo>
                <a:lnTo>
                  <a:pt x="13328" y="5946"/>
                </a:lnTo>
                <a:lnTo>
                  <a:pt x="13328" y="6310"/>
                </a:lnTo>
                <a:lnTo>
                  <a:pt x="1149" y="6310"/>
                </a:lnTo>
                <a:lnTo>
                  <a:pt x="1149" y="5946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143365" name="printer2"/>
          <p:cNvSpPr>
            <a:spLocks noEditPoints="1" noChangeArrowheads="1"/>
          </p:cNvSpPr>
          <p:nvPr/>
        </p:nvSpPr>
        <p:spPr bwMode="auto">
          <a:xfrm>
            <a:off x="1763713" y="4292600"/>
            <a:ext cx="1809750" cy="904875"/>
          </a:xfrm>
          <a:custGeom>
            <a:avLst/>
            <a:gdLst>
              <a:gd name="T0" fmla="*/ 10673 w 21600"/>
              <a:gd name="T1" fmla="*/ 0 h 21600"/>
              <a:gd name="T2" fmla="*/ 19186 w 21600"/>
              <a:gd name="T3" fmla="*/ 0 h 21600"/>
              <a:gd name="T4" fmla="*/ 21600 w 21600"/>
              <a:gd name="T5" fmla="*/ 4703 h 21600"/>
              <a:gd name="T6" fmla="*/ 21600 w 21600"/>
              <a:gd name="T7" fmla="*/ 10800 h 21600"/>
              <a:gd name="T8" fmla="*/ 21600 w 21600"/>
              <a:gd name="T9" fmla="*/ 16548 h 21600"/>
              <a:gd name="T10" fmla="*/ 18042 w 21600"/>
              <a:gd name="T11" fmla="*/ 21600 h 21600"/>
              <a:gd name="T12" fmla="*/ 10673 w 21600"/>
              <a:gd name="T13" fmla="*/ 21600 h 21600"/>
              <a:gd name="T14" fmla="*/ 3176 w 21600"/>
              <a:gd name="T15" fmla="*/ 21600 h 21600"/>
              <a:gd name="T16" fmla="*/ 0 w 21600"/>
              <a:gd name="T17" fmla="*/ 16548 h 21600"/>
              <a:gd name="T18" fmla="*/ 0 w 21600"/>
              <a:gd name="T19" fmla="*/ 10800 h 21600"/>
              <a:gd name="T20" fmla="*/ 0 w 21600"/>
              <a:gd name="T21" fmla="*/ 4703 h 21600"/>
              <a:gd name="T22" fmla="*/ 2414 w 21600"/>
              <a:gd name="T23" fmla="*/ 0 h 21600"/>
              <a:gd name="T24" fmla="*/ 1397 w 21600"/>
              <a:gd name="T25" fmla="*/ 23298 h 21600"/>
              <a:gd name="T26" fmla="*/ 20266 w 21600"/>
              <a:gd name="T27" fmla="*/ 311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10673" y="0"/>
                </a:moveTo>
                <a:lnTo>
                  <a:pt x="19186" y="0"/>
                </a:lnTo>
                <a:lnTo>
                  <a:pt x="21600" y="4703"/>
                </a:lnTo>
                <a:lnTo>
                  <a:pt x="21600" y="10800"/>
                </a:lnTo>
                <a:lnTo>
                  <a:pt x="21600" y="16548"/>
                </a:lnTo>
                <a:lnTo>
                  <a:pt x="18042" y="16548"/>
                </a:lnTo>
                <a:lnTo>
                  <a:pt x="18042" y="21600"/>
                </a:lnTo>
                <a:lnTo>
                  <a:pt x="10673" y="21600"/>
                </a:lnTo>
                <a:lnTo>
                  <a:pt x="3176" y="21600"/>
                </a:lnTo>
                <a:lnTo>
                  <a:pt x="3176" y="16548"/>
                </a:lnTo>
                <a:lnTo>
                  <a:pt x="0" y="16548"/>
                </a:lnTo>
                <a:lnTo>
                  <a:pt x="0" y="10800"/>
                </a:lnTo>
                <a:lnTo>
                  <a:pt x="0" y="4703"/>
                </a:lnTo>
                <a:lnTo>
                  <a:pt x="2414" y="0"/>
                </a:lnTo>
                <a:lnTo>
                  <a:pt x="10673" y="0"/>
                </a:lnTo>
                <a:close/>
              </a:path>
              <a:path w="21600" h="21600" extrusionOk="0">
                <a:moveTo>
                  <a:pt x="0" y="4703"/>
                </a:moveTo>
                <a:lnTo>
                  <a:pt x="3558" y="4703"/>
                </a:lnTo>
                <a:lnTo>
                  <a:pt x="17026" y="4703"/>
                </a:lnTo>
                <a:lnTo>
                  <a:pt x="21600" y="4703"/>
                </a:lnTo>
                <a:lnTo>
                  <a:pt x="0" y="4703"/>
                </a:lnTo>
                <a:moveTo>
                  <a:pt x="16518" y="4703"/>
                </a:moveTo>
                <a:lnTo>
                  <a:pt x="16518" y="10452"/>
                </a:lnTo>
                <a:lnTo>
                  <a:pt x="0" y="10452"/>
                </a:lnTo>
                <a:moveTo>
                  <a:pt x="4320" y="16548"/>
                </a:moveTo>
                <a:lnTo>
                  <a:pt x="4320" y="17419"/>
                </a:lnTo>
                <a:lnTo>
                  <a:pt x="4320" y="20555"/>
                </a:lnTo>
                <a:lnTo>
                  <a:pt x="4320" y="21600"/>
                </a:lnTo>
                <a:lnTo>
                  <a:pt x="4320" y="16548"/>
                </a:lnTo>
                <a:moveTo>
                  <a:pt x="16899" y="16548"/>
                </a:moveTo>
                <a:lnTo>
                  <a:pt x="16899" y="17419"/>
                </a:lnTo>
                <a:lnTo>
                  <a:pt x="16899" y="20555"/>
                </a:lnTo>
                <a:lnTo>
                  <a:pt x="16899" y="21600"/>
                </a:lnTo>
                <a:lnTo>
                  <a:pt x="16899" y="16548"/>
                </a:lnTo>
                <a:moveTo>
                  <a:pt x="15247" y="14981"/>
                </a:moveTo>
                <a:lnTo>
                  <a:pt x="15247" y="10452"/>
                </a:lnTo>
                <a:lnTo>
                  <a:pt x="16899" y="16548"/>
                </a:lnTo>
                <a:lnTo>
                  <a:pt x="18042" y="16548"/>
                </a:lnTo>
                <a:lnTo>
                  <a:pt x="16518" y="10452"/>
                </a:lnTo>
                <a:moveTo>
                  <a:pt x="15247" y="14981"/>
                </a:moveTo>
                <a:lnTo>
                  <a:pt x="15247" y="14981"/>
                </a:lnTo>
                <a:lnTo>
                  <a:pt x="16772" y="17942"/>
                </a:lnTo>
                <a:lnTo>
                  <a:pt x="4447" y="17942"/>
                </a:lnTo>
                <a:lnTo>
                  <a:pt x="5972" y="14981"/>
                </a:lnTo>
                <a:lnTo>
                  <a:pt x="5972" y="10452"/>
                </a:lnTo>
                <a:lnTo>
                  <a:pt x="4320" y="16548"/>
                </a:lnTo>
                <a:lnTo>
                  <a:pt x="3176" y="16548"/>
                </a:lnTo>
                <a:lnTo>
                  <a:pt x="4701" y="10452"/>
                </a:lnTo>
                <a:moveTo>
                  <a:pt x="20202" y="5574"/>
                </a:moveTo>
                <a:lnTo>
                  <a:pt x="20711" y="5574"/>
                </a:lnTo>
                <a:lnTo>
                  <a:pt x="20711" y="7839"/>
                </a:lnTo>
                <a:lnTo>
                  <a:pt x="20202" y="7839"/>
                </a:lnTo>
                <a:lnTo>
                  <a:pt x="20202" y="5574"/>
                </a:lnTo>
                <a:moveTo>
                  <a:pt x="5972" y="14981"/>
                </a:moveTo>
                <a:lnTo>
                  <a:pt x="7496" y="14981"/>
                </a:lnTo>
                <a:lnTo>
                  <a:pt x="13341" y="14981"/>
                </a:lnTo>
                <a:lnTo>
                  <a:pt x="15247" y="14981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6092825"/>
            <a:ext cx="1838325" cy="466725"/>
          </a:xfrm>
          <a:prstGeom prst="rect">
            <a:avLst/>
          </a:prstGeom>
          <a:noFill/>
        </p:spPr>
      </p:pic>
      <p:sp>
        <p:nvSpPr>
          <p:cNvPr id="143369" name="Line 9"/>
          <p:cNvSpPr>
            <a:spLocks noChangeShapeType="1"/>
          </p:cNvSpPr>
          <p:nvPr/>
        </p:nvSpPr>
        <p:spPr bwMode="auto">
          <a:xfrm flipV="1">
            <a:off x="4284663" y="5734050"/>
            <a:ext cx="7143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370" name="Line 10"/>
          <p:cNvSpPr>
            <a:spLocks noChangeShapeType="1"/>
          </p:cNvSpPr>
          <p:nvPr/>
        </p:nvSpPr>
        <p:spPr bwMode="auto">
          <a:xfrm flipH="1">
            <a:off x="3563938" y="4724400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C54B4-9F9F-4796-8042-7FE68782B24C}" type="slidenum">
              <a:rPr lang="ar-SA" altLang="en-US"/>
              <a:pPr/>
              <a:t>36</a:t>
            </a:fld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84213" y="2420938"/>
            <a:ext cx="6191250" cy="2836862"/>
            <a:chOff x="384" y="192"/>
            <a:chExt cx="3696" cy="2096"/>
          </a:xfrm>
        </p:grpSpPr>
        <p:sp>
          <p:nvSpPr>
            <p:cNvPr id="135174" name="Rectangle 6"/>
            <p:cNvSpPr>
              <a:spLocks noChangeArrowheads="1"/>
            </p:cNvSpPr>
            <p:nvPr/>
          </p:nvSpPr>
          <p:spPr bwMode="auto">
            <a:xfrm>
              <a:off x="384" y="432"/>
              <a:ext cx="1056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75" name="Rectangle 7"/>
            <p:cNvSpPr>
              <a:spLocks noChangeArrowheads="1"/>
            </p:cNvSpPr>
            <p:nvPr/>
          </p:nvSpPr>
          <p:spPr bwMode="auto">
            <a:xfrm>
              <a:off x="2736" y="480"/>
              <a:ext cx="105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76" name="Rectangle 8"/>
            <p:cNvSpPr>
              <a:spLocks noChangeArrowheads="1"/>
            </p:cNvSpPr>
            <p:nvPr/>
          </p:nvSpPr>
          <p:spPr bwMode="auto">
            <a:xfrm>
              <a:off x="2976" y="192"/>
              <a:ext cx="62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77" name="Rectangle 9"/>
            <p:cNvSpPr>
              <a:spLocks noChangeArrowheads="1"/>
            </p:cNvSpPr>
            <p:nvPr/>
          </p:nvSpPr>
          <p:spPr bwMode="auto">
            <a:xfrm>
              <a:off x="2736" y="1008"/>
              <a:ext cx="105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78" name="Rectangle 10"/>
            <p:cNvSpPr>
              <a:spLocks noChangeArrowheads="1"/>
            </p:cNvSpPr>
            <p:nvPr/>
          </p:nvSpPr>
          <p:spPr bwMode="auto">
            <a:xfrm>
              <a:off x="2736" y="1680"/>
              <a:ext cx="105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79" name="Rectangle 11"/>
            <p:cNvSpPr>
              <a:spLocks noChangeArrowheads="1"/>
            </p:cNvSpPr>
            <p:nvPr/>
          </p:nvSpPr>
          <p:spPr bwMode="auto">
            <a:xfrm>
              <a:off x="384" y="1536"/>
              <a:ext cx="1056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180" name="Line 12"/>
            <p:cNvSpPr>
              <a:spLocks noChangeShapeType="1"/>
            </p:cNvSpPr>
            <p:nvPr/>
          </p:nvSpPr>
          <p:spPr bwMode="auto">
            <a:xfrm>
              <a:off x="1440" y="576"/>
              <a:ext cx="7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1" name="Line 13"/>
            <p:cNvSpPr>
              <a:spLocks noChangeShapeType="1"/>
            </p:cNvSpPr>
            <p:nvPr/>
          </p:nvSpPr>
          <p:spPr bwMode="auto">
            <a:xfrm>
              <a:off x="2160" y="576"/>
              <a:ext cx="57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2" name="Line 14"/>
            <p:cNvSpPr>
              <a:spLocks noChangeShapeType="1"/>
            </p:cNvSpPr>
            <p:nvPr/>
          </p:nvSpPr>
          <p:spPr bwMode="auto">
            <a:xfrm>
              <a:off x="3792" y="57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3" name="Line 15"/>
            <p:cNvSpPr>
              <a:spLocks noChangeShapeType="1"/>
            </p:cNvSpPr>
            <p:nvPr/>
          </p:nvSpPr>
          <p:spPr bwMode="auto">
            <a:xfrm>
              <a:off x="4080" y="576"/>
              <a:ext cx="0" cy="5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4" name="Line 16"/>
            <p:cNvSpPr>
              <a:spLocks noChangeShapeType="1"/>
            </p:cNvSpPr>
            <p:nvPr/>
          </p:nvSpPr>
          <p:spPr bwMode="auto">
            <a:xfrm>
              <a:off x="3792" y="1104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5" name="Line 17"/>
            <p:cNvSpPr>
              <a:spLocks noChangeShapeType="1"/>
            </p:cNvSpPr>
            <p:nvPr/>
          </p:nvSpPr>
          <p:spPr bwMode="auto">
            <a:xfrm flipH="1">
              <a:off x="2544" y="1104"/>
              <a:ext cx="19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6" name="Line 18"/>
            <p:cNvSpPr>
              <a:spLocks noChangeShapeType="1"/>
            </p:cNvSpPr>
            <p:nvPr/>
          </p:nvSpPr>
          <p:spPr bwMode="auto">
            <a:xfrm>
              <a:off x="2544" y="1104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7" name="Line 19"/>
            <p:cNvSpPr>
              <a:spLocks noChangeShapeType="1"/>
            </p:cNvSpPr>
            <p:nvPr/>
          </p:nvSpPr>
          <p:spPr bwMode="auto">
            <a:xfrm>
              <a:off x="2544" y="1440"/>
              <a:ext cx="15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8" name="Line 20"/>
            <p:cNvSpPr>
              <a:spLocks noChangeShapeType="1"/>
            </p:cNvSpPr>
            <p:nvPr/>
          </p:nvSpPr>
          <p:spPr bwMode="auto">
            <a:xfrm>
              <a:off x="4080" y="1440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89" name="Line 21"/>
            <p:cNvSpPr>
              <a:spLocks noChangeShapeType="1"/>
            </p:cNvSpPr>
            <p:nvPr/>
          </p:nvSpPr>
          <p:spPr bwMode="auto">
            <a:xfrm flipH="1">
              <a:off x="3792" y="1776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90" name="Line 22"/>
            <p:cNvSpPr>
              <a:spLocks noChangeShapeType="1"/>
            </p:cNvSpPr>
            <p:nvPr/>
          </p:nvSpPr>
          <p:spPr bwMode="auto">
            <a:xfrm flipH="1">
              <a:off x="2112" y="1776"/>
              <a:ext cx="6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91" name="Line 23"/>
            <p:cNvSpPr>
              <a:spLocks noChangeShapeType="1"/>
            </p:cNvSpPr>
            <p:nvPr/>
          </p:nvSpPr>
          <p:spPr bwMode="auto">
            <a:xfrm flipH="1">
              <a:off x="1440" y="1776"/>
              <a:ext cx="7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5192" name="Rectangle 24"/>
            <p:cNvSpPr>
              <a:spLocks noChangeArrowheads="1"/>
            </p:cNvSpPr>
            <p:nvPr/>
          </p:nvSpPr>
          <p:spPr bwMode="auto">
            <a:xfrm>
              <a:off x="2976" y="2016"/>
              <a:ext cx="62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lang="en-US"/>
            </a:p>
          </p:txBody>
        </p:sp>
        <p:sp>
          <p:nvSpPr>
            <p:cNvPr id="135193" name="Text Box 25"/>
            <p:cNvSpPr txBox="1">
              <a:spLocks noChangeArrowheads="1"/>
            </p:cNvSpPr>
            <p:nvPr/>
          </p:nvSpPr>
          <p:spPr bwMode="auto">
            <a:xfrm>
              <a:off x="3142" y="192"/>
              <a:ext cx="388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FGI</a:t>
              </a:r>
            </a:p>
          </p:txBody>
        </p:sp>
        <p:sp>
          <p:nvSpPr>
            <p:cNvPr id="135194" name="Text Box 26"/>
            <p:cNvSpPr txBox="1">
              <a:spLocks noChangeArrowheads="1"/>
            </p:cNvSpPr>
            <p:nvPr/>
          </p:nvSpPr>
          <p:spPr bwMode="auto">
            <a:xfrm>
              <a:off x="3072" y="2017"/>
              <a:ext cx="458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FGO</a:t>
              </a:r>
            </a:p>
          </p:txBody>
        </p:sp>
        <p:sp>
          <p:nvSpPr>
            <p:cNvPr id="135195" name="Text Box 27"/>
            <p:cNvSpPr txBox="1">
              <a:spLocks noChangeArrowheads="1"/>
            </p:cNvSpPr>
            <p:nvPr/>
          </p:nvSpPr>
          <p:spPr bwMode="auto">
            <a:xfrm>
              <a:off x="3072" y="481"/>
              <a:ext cx="722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INPR</a:t>
              </a:r>
            </a:p>
          </p:txBody>
        </p:sp>
        <p:sp>
          <p:nvSpPr>
            <p:cNvPr id="135196" name="Text Box 28"/>
            <p:cNvSpPr txBox="1">
              <a:spLocks noChangeArrowheads="1"/>
            </p:cNvSpPr>
            <p:nvPr/>
          </p:nvSpPr>
          <p:spPr bwMode="auto">
            <a:xfrm>
              <a:off x="2832" y="1008"/>
              <a:ext cx="86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AC</a:t>
              </a:r>
            </a:p>
          </p:txBody>
        </p:sp>
        <p:sp>
          <p:nvSpPr>
            <p:cNvPr id="135197" name="Text Box 29"/>
            <p:cNvSpPr txBox="1">
              <a:spLocks noChangeArrowheads="1"/>
            </p:cNvSpPr>
            <p:nvPr/>
          </p:nvSpPr>
          <p:spPr bwMode="auto">
            <a:xfrm>
              <a:off x="2880" y="1679"/>
              <a:ext cx="816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</a:pPr>
              <a:r>
                <a:rPr lang="en-US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OUTR</a:t>
              </a:r>
            </a:p>
          </p:txBody>
        </p:sp>
        <p:sp>
          <p:nvSpPr>
            <p:cNvPr id="135198" name="Text Box 30"/>
            <p:cNvSpPr txBox="1">
              <a:spLocks noChangeArrowheads="1"/>
            </p:cNvSpPr>
            <p:nvPr/>
          </p:nvSpPr>
          <p:spPr bwMode="auto">
            <a:xfrm>
              <a:off x="480" y="576"/>
              <a:ext cx="815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a-IR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صفحه کلید </a:t>
              </a:r>
              <a:endParaRPr 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35199" name="Text Box 31"/>
            <p:cNvSpPr txBox="1">
              <a:spLocks noChangeArrowheads="1"/>
            </p:cNvSpPr>
            <p:nvPr/>
          </p:nvSpPr>
          <p:spPr bwMode="auto">
            <a:xfrm>
              <a:off x="480" y="1679"/>
              <a:ext cx="81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a-IR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پرینتر</a:t>
              </a:r>
              <a:endParaRPr 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35201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0" dirty="0" smtClean="0">
                <a:solidFill>
                  <a:srgbClr val="0066CC"/>
                </a:solidFill>
                <a:cs typeface="B Titr" pitchFamily="2" charset="-78"/>
              </a:rPr>
              <a:t>نحوه</a:t>
            </a:r>
            <a:r>
              <a:rPr lang="en-US" b="0" dirty="0" smtClean="0">
                <a:solidFill>
                  <a:srgbClr val="0066CC"/>
                </a:solidFill>
                <a:cs typeface="B Titr" pitchFamily="2" charset="-78"/>
              </a:rPr>
              <a:t> </a:t>
            </a:r>
            <a:r>
              <a:rPr lang="fa-IR" b="0" dirty="0" smtClean="0">
                <a:solidFill>
                  <a:srgbClr val="0066CC"/>
                </a:solidFill>
                <a:cs typeface="B Titr" pitchFamily="2" charset="-78"/>
              </a:rPr>
              <a:t>ارتباط</a:t>
            </a:r>
            <a:r>
              <a:rPr lang="en-US" b="0" dirty="0" smtClean="0">
                <a:solidFill>
                  <a:srgbClr val="0066CC"/>
                </a:solidFill>
                <a:cs typeface="B Titr" pitchFamily="2" charset="-78"/>
              </a:rPr>
              <a:t> </a:t>
            </a:r>
            <a:r>
              <a:rPr lang="fa-IR" b="0" dirty="0">
                <a:solidFill>
                  <a:srgbClr val="0066CC"/>
                </a:solidFill>
                <a:cs typeface="B Titr" pitchFamily="2" charset="-78"/>
              </a:rPr>
              <a:t>با</a:t>
            </a:r>
            <a:r>
              <a:rPr lang="en-US" b="0" dirty="0">
                <a:solidFill>
                  <a:srgbClr val="0066CC"/>
                </a:solidFill>
                <a:cs typeface="B Titr" pitchFamily="2" charset="-78"/>
              </a:rPr>
              <a:t> </a:t>
            </a:r>
            <a:r>
              <a:rPr lang="fa-IR" b="0" dirty="0">
                <a:solidFill>
                  <a:srgbClr val="0066CC"/>
                </a:solidFill>
                <a:cs typeface="B Titr" pitchFamily="2" charset="-78"/>
              </a:rPr>
              <a:t>ورودی – </a:t>
            </a:r>
            <a:r>
              <a:rPr lang="fa-IR" b="0" dirty="0" smtClean="0">
                <a:solidFill>
                  <a:srgbClr val="0066CC"/>
                </a:solidFill>
                <a:cs typeface="B Titr" pitchFamily="2" charset="-78"/>
              </a:rPr>
              <a:t>خروجی</a:t>
            </a:r>
            <a:endParaRPr lang="en-US" b="0" dirty="0">
              <a:solidFill>
                <a:srgbClr val="0066CC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7788DD60-81CC-49F7-8027-4FC5009E5744}" type="slidenum">
              <a:rPr lang="ar-SA" altLang="en-US"/>
              <a:pPr/>
              <a:t>37</a:t>
            </a:fld>
            <a:endParaRPr lang="en-US" altLang="en-US"/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 anchor="t"/>
          <a:lstStyle/>
          <a:p>
            <a:pPr algn="r"/>
            <a:r>
              <a:rPr lang="fa-IR" b="0" dirty="0">
                <a:solidFill>
                  <a:schemeClr val="tx1"/>
                </a:solidFill>
              </a:rPr>
              <a:t>ایجاد همزمانی ( </a:t>
            </a:r>
            <a:r>
              <a:rPr lang="fa-IR" b="0" dirty="0" smtClean="0">
                <a:solidFill>
                  <a:schemeClr val="tx1"/>
                </a:solidFill>
              </a:rPr>
              <a:t>سنکرون </a:t>
            </a:r>
            <a:r>
              <a:rPr lang="fa-IR" b="0" dirty="0">
                <a:solidFill>
                  <a:schemeClr val="tx1"/>
                </a:solidFill>
              </a:rPr>
              <a:t>کردن) بین ورودی و کامپیوتر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144419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457200" y="3500438"/>
            <a:ext cx="8362950" cy="26304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a-IR" sz="2100" dirty="0"/>
              <a:t>وقتی که کامپیوتر شروع به کار </a:t>
            </a:r>
            <a:r>
              <a:rPr lang="fa-IR" sz="2100" dirty="0" smtClean="0"/>
              <a:t>می‌کند </a:t>
            </a:r>
            <a:r>
              <a:rPr lang="fa-IR" sz="2100" dirty="0"/>
              <a:t>فلیپ فلاپ </a:t>
            </a:r>
            <a:r>
              <a:rPr lang="en-US" sz="2100" dirty="0"/>
              <a:t>FGI=0</a:t>
            </a:r>
            <a:r>
              <a:rPr lang="fa-IR" sz="2100" dirty="0"/>
              <a:t> </a:t>
            </a:r>
            <a:r>
              <a:rPr lang="fa-IR" sz="2100" dirty="0" smtClean="0"/>
              <a:t>است </a:t>
            </a:r>
            <a:r>
              <a:rPr lang="fa-IR" sz="2100" dirty="0"/>
              <a:t>. </a:t>
            </a:r>
            <a:endParaRPr lang="en-US" sz="2100" dirty="0"/>
          </a:p>
          <a:p>
            <a:pPr>
              <a:lnSpc>
                <a:spcPct val="90000"/>
              </a:lnSpc>
            </a:pPr>
            <a:r>
              <a:rPr lang="fa-IR" sz="2100" dirty="0"/>
              <a:t>هنگامی که کلیدی در صفحه کلید فشار داده </a:t>
            </a:r>
            <a:r>
              <a:rPr lang="fa-IR" sz="2100" dirty="0" smtClean="0"/>
              <a:t>می‌شود </a:t>
            </a:r>
            <a:r>
              <a:rPr lang="fa-IR" sz="2100" dirty="0"/>
              <a:t>یک کد هشت بیتی برای آن تولید و بصورت سریال به رجیستر </a:t>
            </a:r>
            <a:r>
              <a:rPr lang="en-US" sz="2100" dirty="0"/>
              <a:t>INPR</a:t>
            </a:r>
            <a:r>
              <a:rPr lang="fa-IR" sz="2100" dirty="0"/>
              <a:t> فرستاده </a:t>
            </a:r>
            <a:r>
              <a:rPr lang="fa-IR" sz="2100" dirty="0" smtClean="0"/>
              <a:t>می‌شود </a:t>
            </a:r>
            <a:r>
              <a:rPr lang="fa-IR" sz="2100" dirty="0"/>
              <a:t>. اینکار </a:t>
            </a:r>
            <a:r>
              <a:rPr lang="en-US" sz="2100" dirty="0"/>
              <a:t>FGI</a:t>
            </a:r>
            <a:r>
              <a:rPr lang="fa-IR" sz="2100" dirty="0"/>
              <a:t> را یک میکند تا هم مانع ارسال داده جدید شود و هم کامپیوتر را از وجود یک داده  جدید در </a:t>
            </a:r>
            <a:r>
              <a:rPr lang="en-US" sz="2100" dirty="0"/>
              <a:t>INPR</a:t>
            </a:r>
            <a:r>
              <a:rPr lang="fa-IR" sz="2100" dirty="0"/>
              <a:t> مطلع سازد</a:t>
            </a:r>
            <a:r>
              <a:rPr lang="en-US" sz="2100" dirty="0"/>
              <a:t>.</a:t>
            </a:r>
            <a:endParaRPr lang="fa-IR" sz="2100" dirty="0"/>
          </a:p>
          <a:p>
            <a:pPr>
              <a:lnSpc>
                <a:spcPct val="90000"/>
              </a:lnSpc>
            </a:pPr>
            <a:r>
              <a:rPr lang="fa-IR" sz="2100" dirty="0"/>
              <a:t> کامپیوتر با چک کردن </a:t>
            </a:r>
            <a:r>
              <a:rPr lang="en-US" sz="2100" dirty="0"/>
              <a:t>FGI</a:t>
            </a:r>
            <a:r>
              <a:rPr lang="fa-IR" sz="2100" dirty="0"/>
              <a:t> از وجود کلید آگاه میشود و با انتقال آن به </a:t>
            </a:r>
            <a:r>
              <a:rPr lang="en-US" sz="2100" dirty="0"/>
              <a:t>AC</a:t>
            </a:r>
            <a:r>
              <a:rPr lang="fa-IR" sz="2100" dirty="0"/>
              <a:t> این فلگ را صفر </a:t>
            </a:r>
            <a:r>
              <a:rPr lang="fa-IR" sz="2100" dirty="0" smtClean="0"/>
              <a:t>می‌کند </a:t>
            </a:r>
            <a:r>
              <a:rPr lang="fa-IR" sz="2100" dirty="0"/>
              <a:t>. </a:t>
            </a:r>
          </a:p>
          <a:p>
            <a:pPr>
              <a:lnSpc>
                <a:spcPct val="90000"/>
              </a:lnSpc>
            </a:pPr>
            <a:r>
              <a:rPr lang="fa-IR" sz="2100" dirty="0"/>
              <a:t>با صفر شدن این فلگ داده جدید اجازه ورود به </a:t>
            </a:r>
            <a:r>
              <a:rPr lang="en-US" sz="2100" dirty="0"/>
              <a:t>INPR</a:t>
            </a:r>
            <a:r>
              <a:rPr lang="fa-IR" sz="2100" dirty="0"/>
              <a:t> را پیدا </a:t>
            </a:r>
            <a:r>
              <a:rPr lang="fa-IR" sz="2100" dirty="0" smtClean="0"/>
              <a:t>می‌کند </a:t>
            </a:r>
            <a:r>
              <a:rPr lang="fa-IR" sz="2100" dirty="0"/>
              <a:t>.</a:t>
            </a:r>
            <a:endParaRPr lang="en-US" sz="2100" dirty="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68313" y="1484313"/>
            <a:ext cx="4608512" cy="1684337"/>
            <a:chOff x="340" y="935"/>
            <a:chExt cx="2404" cy="611"/>
          </a:xfrm>
        </p:grpSpPr>
        <p:sp>
          <p:nvSpPr>
            <p:cNvPr id="144391" name="Rectangle 7"/>
            <p:cNvSpPr>
              <a:spLocks noChangeArrowheads="1"/>
            </p:cNvSpPr>
            <p:nvPr/>
          </p:nvSpPr>
          <p:spPr bwMode="auto">
            <a:xfrm>
              <a:off x="340" y="1074"/>
              <a:ext cx="687" cy="3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392" name="Rectangle 8"/>
            <p:cNvSpPr>
              <a:spLocks noChangeArrowheads="1"/>
            </p:cNvSpPr>
            <p:nvPr/>
          </p:nvSpPr>
          <p:spPr bwMode="auto">
            <a:xfrm>
              <a:off x="1870" y="1102"/>
              <a:ext cx="687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393" name="Rectangle 9"/>
            <p:cNvSpPr>
              <a:spLocks noChangeArrowheads="1"/>
            </p:cNvSpPr>
            <p:nvPr/>
          </p:nvSpPr>
          <p:spPr bwMode="auto">
            <a:xfrm>
              <a:off x="2026" y="935"/>
              <a:ext cx="406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394" name="Rectangle 10"/>
            <p:cNvSpPr>
              <a:spLocks noChangeArrowheads="1"/>
            </p:cNvSpPr>
            <p:nvPr/>
          </p:nvSpPr>
          <p:spPr bwMode="auto">
            <a:xfrm>
              <a:off x="1870" y="1407"/>
              <a:ext cx="687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397" name="Line 13"/>
            <p:cNvSpPr>
              <a:spLocks noChangeShapeType="1"/>
            </p:cNvSpPr>
            <p:nvPr/>
          </p:nvSpPr>
          <p:spPr bwMode="auto">
            <a:xfrm>
              <a:off x="1027" y="1157"/>
              <a:ext cx="4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398" name="Line 14"/>
            <p:cNvSpPr>
              <a:spLocks noChangeShapeType="1"/>
            </p:cNvSpPr>
            <p:nvPr/>
          </p:nvSpPr>
          <p:spPr bwMode="auto">
            <a:xfrm>
              <a:off x="1495" y="1157"/>
              <a:ext cx="3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399" name="Line 15"/>
            <p:cNvSpPr>
              <a:spLocks noChangeShapeType="1"/>
            </p:cNvSpPr>
            <p:nvPr/>
          </p:nvSpPr>
          <p:spPr bwMode="auto">
            <a:xfrm>
              <a:off x="2557" y="1157"/>
              <a:ext cx="18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400" name="Line 16"/>
            <p:cNvSpPr>
              <a:spLocks noChangeShapeType="1"/>
            </p:cNvSpPr>
            <p:nvPr/>
          </p:nvSpPr>
          <p:spPr bwMode="auto">
            <a:xfrm>
              <a:off x="2744" y="1157"/>
              <a:ext cx="0" cy="30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401" name="Line 17"/>
            <p:cNvSpPr>
              <a:spLocks noChangeShapeType="1"/>
            </p:cNvSpPr>
            <p:nvPr/>
          </p:nvSpPr>
          <p:spPr bwMode="auto">
            <a:xfrm>
              <a:off x="2557" y="1463"/>
              <a:ext cx="18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4410" name="Text Box 26"/>
            <p:cNvSpPr txBox="1">
              <a:spLocks noChangeArrowheads="1"/>
            </p:cNvSpPr>
            <p:nvPr/>
          </p:nvSpPr>
          <p:spPr bwMode="auto">
            <a:xfrm>
              <a:off x="2134" y="935"/>
              <a:ext cx="23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FGI</a:t>
              </a:r>
            </a:p>
          </p:txBody>
        </p:sp>
        <p:sp>
          <p:nvSpPr>
            <p:cNvPr id="144412" name="Text Box 28"/>
            <p:cNvSpPr txBox="1">
              <a:spLocks noChangeArrowheads="1"/>
            </p:cNvSpPr>
            <p:nvPr/>
          </p:nvSpPr>
          <p:spPr bwMode="auto">
            <a:xfrm>
              <a:off x="2088" y="1102"/>
              <a:ext cx="46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INPR</a:t>
              </a:r>
            </a:p>
          </p:txBody>
        </p:sp>
        <p:sp>
          <p:nvSpPr>
            <p:cNvPr id="144413" name="Text Box 29"/>
            <p:cNvSpPr txBox="1">
              <a:spLocks noChangeArrowheads="1"/>
            </p:cNvSpPr>
            <p:nvPr/>
          </p:nvSpPr>
          <p:spPr bwMode="auto">
            <a:xfrm>
              <a:off x="1932" y="1408"/>
              <a:ext cx="56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AC</a:t>
              </a:r>
            </a:p>
          </p:txBody>
        </p:sp>
        <p:sp>
          <p:nvSpPr>
            <p:cNvPr id="144415" name="Text Box 31"/>
            <p:cNvSpPr txBox="1">
              <a:spLocks noChangeArrowheads="1"/>
            </p:cNvSpPr>
            <p:nvPr/>
          </p:nvSpPr>
          <p:spPr bwMode="auto">
            <a:xfrm>
              <a:off x="401" y="1158"/>
              <a:ext cx="531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a-IR" sz="14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صفحه کلید</a:t>
              </a:r>
              <a:r>
                <a:rPr lang="fa-IR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endParaRPr 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44418" name="Text Box 34"/>
          <p:cNvSpPr txBox="1">
            <a:spLocks noChangeArrowheads="1"/>
          </p:cNvSpPr>
          <p:nvPr/>
        </p:nvSpPr>
        <p:spPr bwMode="auto">
          <a:xfrm>
            <a:off x="5105400" y="1700213"/>
            <a:ext cx="34020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cs typeface="B Nazanin" pitchFamily="2" charset="-78"/>
              </a:rPr>
              <a:t>برای ایجاد همزمانی </a:t>
            </a:r>
            <a:r>
              <a:rPr lang="fa-IR" dirty="0" smtClean="0">
                <a:cs typeface="B Nazanin" pitchFamily="2" charset="-78"/>
              </a:rPr>
              <a:t>(سنکرون </a:t>
            </a:r>
            <a:r>
              <a:rPr lang="fa-IR" dirty="0">
                <a:cs typeface="B Nazanin" pitchFamily="2" charset="-78"/>
              </a:rPr>
              <a:t>کردن) بین ورودی و کامپیوتر از فلیپ فلاپ یک بیتی </a:t>
            </a:r>
            <a:r>
              <a:rPr lang="en-US" dirty="0">
                <a:cs typeface="B Nazanin" pitchFamily="2" charset="-78"/>
              </a:rPr>
              <a:t>FGI</a:t>
            </a:r>
            <a:r>
              <a:rPr lang="fa-IR" dirty="0">
                <a:cs typeface="B Nazanin" pitchFamily="2" charset="-78"/>
              </a:rPr>
              <a:t>  استفاده </a:t>
            </a:r>
            <a:r>
              <a:rPr lang="fa-IR" dirty="0" smtClean="0">
                <a:cs typeface="B Nazanin" pitchFamily="2" charset="-78"/>
              </a:rPr>
              <a:t>میشود.</a:t>
            </a:r>
            <a:endParaRPr lang="fa-IR" dirty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44420" name="Text Box 36"/>
          <p:cNvSpPr txBox="1">
            <a:spLocks noChangeArrowheads="1"/>
          </p:cNvSpPr>
          <p:nvPr/>
        </p:nvSpPr>
        <p:spPr bwMode="auto">
          <a:xfrm>
            <a:off x="2339975" y="5876925"/>
            <a:ext cx="318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en-US" dirty="0">
                <a:solidFill>
                  <a:srgbClr val="993366"/>
                </a:solidFill>
              </a:rPr>
              <a:t>  INPR  :   FGI=0</a:t>
            </a:r>
            <a:r>
              <a:rPr lang="fa-IR" dirty="0">
                <a:solidFill>
                  <a:srgbClr val="993366"/>
                </a:solidFill>
              </a:rPr>
              <a:t>خالی</a:t>
            </a:r>
            <a:r>
              <a:rPr lang="en-US" dirty="0">
                <a:solidFill>
                  <a:srgbClr val="993366"/>
                </a:solidFill>
              </a:rPr>
              <a:t> </a:t>
            </a:r>
            <a:r>
              <a:rPr lang="fa-IR" dirty="0">
                <a:solidFill>
                  <a:srgbClr val="993366"/>
                </a:solidFill>
              </a:rPr>
              <a:t>است</a:t>
            </a:r>
            <a:endParaRPr lang="en-US" dirty="0">
              <a:solidFill>
                <a:srgbClr val="993366"/>
              </a:solidFill>
            </a:endParaRPr>
          </a:p>
          <a:p>
            <a:pPr algn="r" rtl="1"/>
            <a:r>
              <a:rPr lang="en-US" dirty="0">
                <a:solidFill>
                  <a:srgbClr val="993366"/>
                </a:solidFill>
              </a:rPr>
              <a:t>  INPR  :   FGI=1</a:t>
            </a:r>
            <a:r>
              <a:rPr lang="fa-IR" dirty="0">
                <a:solidFill>
                  <a:srgbClr val="993366"/>
                </a:solidFill>
              </a:rPr>
              <a:t>پر</a:t>
            </a:r>
            <a:r>
              <a:rPr lang="en-US" dirty="0">
                <a:solidFill>
                  <a:srgbClr val="993366"/>
                </a:solidFill>
              </a:rPr>
              <a:t> </a:t>
            </a:r>
            <a:r>
              <a:rPr lang="fa-IR" dirty="0">
                <a:solidFill>
                  <a:srgbClr val="993366"/>
                </a:solidFill>
              </a:rPr>
              <a:t>است</a:t>
            </a:r>
            <a:endParaRPr lang="en-US" dirty="0">
              <a:solidFill>
                <a:srgbClr val="993366"/>
              </a:solidFill>
            </a:endParaRPr>
          </a:p>
        </p:txBody>
      </p:sp>
      <p:sp>
        <p:nvSpPr>
          <p:cNvPr id="144421" name="AutoShape 37"/>
          <p:cNvSpPr>
            <a:spLocks/>
          </p:cNvSpPr>
          <p:nvPr/>
        </p:nvSpPr>
        <p:spPr bwMode="auto">
          <a:xfrm>
            <a:off x="5651500" y="573405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B7FC722C-5299-42AD-998C-BBD8F9C41B84}" type="slidenum">
              <a:rPr lang="ar-SA" altLang="en-US"/>
              <a:pPr/>
              <a:t>38</a:t>
            </a:fld>
            <a:endParaRPr lang="en-US" altLang="en-US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395288" y="1412875"/>
            <a:ext cx="4248150" cy="1477963"/>
            <a:chOff x="340" y="1407"/>
            <a:chExt cx="2404" cy="722"/>
          </a:xfrm>
        </p:grpSpPr>
        <p:sp>
          <p:nvSpPr>
            <p:cNvPr id="147465" name="Rectangle 9"/>
            <p:cNvSpPr>
              <a:spLocks noChangeArrowheads="1"/>
            </p:cNvSpPr>
            <p:nvPr/>
          </p:nvSpPr>
          <p:spPr bwMode="auto">
            <a:xfrm>
              <a:off x="1870" y="1407"/>
              <a:ext cx="687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6" name="Rectangle 10"/>
            <p:cNvSpPr>
              <a:spLocks noChangeArrowheads="1"/>
            </p:cNvSpPr>
            <p:nvPr/>
          </p:nvSpPr>
          <p:spPr bwMode="auto">
            <a:xfrm>
              <a:off x="1870" y="1796"/>
              <a:ext cx="687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7" name="Rectangle 11"/>
            <p:cNvSpPr>
              <a:spLocks noChangeArrowheads="1"/>
            </p:cNvSpPr>
            <p:nvPr/>
          </p:nvSpPr>
          <p:spPr bwMode="auto">
            <a:xfrm>
              <a:off x="340" y="1713"/>
              <a:ext cx="687" cy="3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73" name="Line 17"/>
            <p:cNvSpPr>
              <a:spLocks noChangeShapeType="1"/>
            </p:cNvSpPr>
            <p:nvPr/>
          </p:nvSpPr>
          <p:spPr bwMode="auto">
            <a:xfrm flipH="1">
              <a:off x="1745" y="1463"/>
              <a:ext cx="12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4" name="Line 18"/>
            <p:cNvSpPr>
              <a:spLocks noChangeShapeType="1"/>
            </p:cNvSpPr>
            <p:nvPr/>
          </p:nvSpPr>
          <p:spPr bwMode="auto">
            <a:xfrm>
              <a:off x="1745" y="1463"/>
              <a:ext cx="0" cy="1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5" name="Line 19"/>
            <p:cNvSpPr>
              <a:spLocks noChangeShapeType="1"/>
            </p:cNvSpPr>
            <p:nvPr/>
          </p:nvSpPr>
          <p:spPr bwMode="auto">
            <a:xfrm>
              <a:off x="1745" y="1657"/>
              <a:ext cx="99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6" name="Line 20"/>
            <p:cNvSpPr>
              <a:spLocks noChangeShapeType="1"/>
            </p:cNvSpPr>
            <p:nvPr/>
          </p:nvSpPr>
          <p:spPr bwMode="auto">
            <a:xfrm>
              <a:off x="2744" y="1657"/>
              <a:ext cx="0" cy="19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7" name="Line 21"/>
            <p:cNvSpPr>
              <a:spLocks noChangeShapeType="1"/>
            </p:cNvSpPr>
            <p:nvPr/>
          </p:nvSpPr>
          <p:spPr bwMode="auto">
            <a:xfrm flipH="1">
              <a:off x="2557" y="1852"/>
              <a:ext cx="18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8" name="Line 22"/>
            <p:cNvSpPr>
              <a:spLocks noChangeShapeType="1"/>
            </p:cNvSpPr>
            <p:nvPr/>
          </p:nvSpPr>
          <p:spPr bwMode="auto">
            <a:xfrm flipH="1">
              <a:off x="1464" y="1852"/>
              <a:ext cx="40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79" name="Line 23"/>
            <p:cNvSpPr>
              <a:spLocks noChangeShapeType="1"/>
            </p:cNvSpPr>
            <p:nvPr/>
          </p:nvSpPr>
          <p:spPr bwMode="auto">
            <a:xfrm flipH="1">
              <a:off x="1027" y="1852"/>
              <a:ext cx="4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7480" name="Rectangle 24"/>
            <p:cNvSpPr>
              <a:spLocks noChangeArrowheads="1"/>
            </p:cNvSpPr>
            <p:nvPr/>
          </p:nvSpPr>
          <p:spPr bwMode="auto">
            <a:xfrm>
              <a:off x="2026" y="1990"/>
              <a:ext cx="406" cy="1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lang="en-US"/>
            </a:p>
          </p:txBody>
        </p:sp>
        <p:sp>
          <p:nvSpPr>
            <p:cNvPr id="147482" name="Text Box 26"/>
            <p:cNvSpPr txBox="1">
              <a:spLocks noChangeArrowheads="1"/>
            </p:cNvSpPr>
            <p:nvPr/>
          </p:nvSpPr>
          <p:spPr bwMode="auto">
            <a:xfrm>
              <a:off x="2088" y="1991"/>
              <a:ext cx="296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FGO</a:t>
              </a:r>
            </a:p>
          </p:txBody>
        </p:sp>
        <p:sp>
          <p:nvSpPr>
            <p:cNvPr id="147484" name="Text Box 28"/>
            <p:cNvSpPr txBox="1">
              <a:spLocks noChangeArrowheads="1"/>
            </p:cNvSpPr>
            <p:nvPr/>
          </p:nvSpPr>
          <p:spPr bwMode="auto">
            <a:xfrm>
              <a:off x="1932" y="1408"/>
              <a:ext cx="562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AC</a:t>
              </a:r>
            </a:p>
          </p:txBody>
        </p:sp>
        <p:sp>
          <p:nvSpPr>
            <p:cNvPr id="147485" name="Text Box 29"/>
            <p:cNvSpPr txBox="1">
              <a:spLocks noChangeArrowheads="1"/>
            </p:cNvSpPr>
            <p:nvPr/>
          </p:nvSpPr>
          <p:spPr bwMode="auto">
            <a:xfrm>
              <a:off x="1963" y="1795"/>
              <a:ext cx="532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</a:pPr>
              <a:r>
                <a:rPr lang="en-US" sz="100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OUTR</a:t>
              </a:r>
            </a:p>
          </p:txBody>
        </p:sp>
        <p:sp>
          <p:nvSpPr>
            <p:cNvPr id="147487" name="Text Box 31"/>
            <p:cNvSpPr txBox="1">
              <a:spLocks noChangeArrowheads="1"/>
            </p:cNvSpPr>
            <p:nvPr/>
          </p:nvSpPr>
          <p:spPr bwMode="auto">
            <a:xfrm>
              <a:off x="401" y="1795"/>
              <a:ext cx="531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a-IR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پرینتر</a:t>
              </a:r>
              <a:endParaRPr lang="en-US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47489" name="Text Box 33"/>
          <p:cNvSpPr txBox="1">
            <a:spLocks noChangeArrowheads="1"/>
          </p:cNvSpPr>
          <p:nvPr/>
        </p:nvSpPr>
        <p:spPr bwMode="auto">
          <a:xfrm>
            <a:off x="5003800" y="1700213"/>
            <a:ext cx="3648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fa-IR" dirty="0">
                <a:cs typeface="B Nazanin" pitchFamily="2" charset="-78"/>
              </a:rPr>
              <a:t>برای ایجاد همزمانی ( </a:t>
            </a:r>
            <a:r>
              <a:rPr lang="fa-IR" dirty="0" smtClean="0">
                <a:cs typeface="B Nazanin" pitchFamily="2" charset="-78"/>
              </a:rPr>
              <a:t>سنکرون </a:t>
            </a:r>
            <a:r>
              <a:rPr lang="fa-IR" dirty="0">
                <a:cs typeface="B Nazanin" pitchFamily="2" charset="-78"/>
              </a:rPr>
              <a:t>کردن) بین </a:t>
            </a:r>
            <a:r>
              <a:rPr lang="fa-IR" dirty="0" smtClean="0">
                <a:cs typeface="B Nazanin" pitchFamily="2" charset="-78"/>
              </a:rPr>
              <a:t>خروجي و </a:t>
            </a:r>
            <a:r>
              <a:rPr lang="fa-IR" dirty="0">
                <a:cs typeface="B Nazanin" pitchFamily="2" charset="-78"/>
              </a:rPr>
              <a:t>کامپیوتر از فلیپ فلاپ یک بیتی </a:t>
            </a:r>
            <a:r>
              <a:rPr lang="en-US" dirty="0">
                <a:cs typeface="B Nazanin" pitchFamily="2" charset="-78"/>
              </a:rPr>
              <a:t>FGO</a:t>
            </a:r>
            <a:r>
              <a:rPr lang="fa-IR" dirty="0">
                <a:cs typeface="B Nazanin" pitchFamily="2" charset="-78"/>
              </a:rPr>
              <a:t> استفاده </a:t>
            </a:r>
            <a:r>
              <a:rPr lang="fa-IR" dirty="0" smtClean="0">
                <a:cs typeface="B Nazanin" pitchFamily="2" charset="-78"/>
              </a:rPr>
              <a:t>می‌شود</a:t>
            </a:r>
            <a:r>
              <a:rPr lang="fa-IR" dirty="0">
                <a:cs typeface="B Nazanin" pitchFamily="2" charset="-78"/>
              </a:rPr>
              <a:t>.</a:t>
            </a: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147490" name="Rectangle 34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7758112" cy="1295400"/>
          </a:xfrm>
        </p:spPr>
        <p:txBody>
          <a:bodyPr anchor="t"/>
          <a:lstStyle/>
          <a:p>
            <a:pPr algn="r"/>
            <a:r>
              <a:rPr lang="fa-IR" b="0" dirty="0">
                <a:solidFill>
                  <a:schemeClr val="tx1"/>
                </a:solidFill>
              </a:rPr>
              <a:t>ایجاد همزمانی ( </a:t>
            </a:r>
            <a:r>
              <a:rPr lang="fa-IR" b="0" dirty="0" smtClean="0">
                <a:solidFill>
                  <a:schemeClr val="tx1"/>
                </a:solidFill>
              </a:rPr>
              <a:t>سنکرون </a:t>
            </a:r>
            <a:r>
              <a:rPr lang="fa-IR" b="0" dirty="0">
                <a:solidFill>
                  <a:schemeClr val="tx1"/>
                </a:solidFill>
              </a:rPr>
              <a:t>کردن) بین خروجی و کامپیوتر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147491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1116013" y="3141663"/>
            <a:ext cx="7427912" cy="19812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fa-IR" sz="2100" dirty="0" smtClean="0"/>
              <a:t>وقتی که کامپیوتر شروع به کار می‌کند فلیپ فلاپ </a:t>
            </a:r>
            <a:r>
              <a:rPr lang="en-US" sz="2100" dirty="0" smtClean="0"/>
              <a:t>FGO=1</a:t>
            </a:r>
            <a:r>
              <a:rPr lang="fa-IR" sz="2100" dirty="0" smtClean="0"/>
              <a:t> است . </a:t>
            </a:r>
            <a:endParaRPr lang="en-US" sz="2100" dirty="0" smtClean="0"/>
          </a:p>
          <a:p>
            <a:pPr>
              <a:lnSpc>
                <a:spcPct val="80000"/>
              </a:lnSpc>
            </a:pPr>
            <a:r>
              <a:rPr lang="fa-IR" sz="2100" dirty="0" smtClean="0"/>
              <a:t>کامپیوتر </a:t>
            </a:r>
            <a:r>
              <a:rPr lang="fa-IR" sz="2100" dirty="0"/>
              <a:t>قبل از ارسال داده به خروجی </a:t>
            </a:r>
            <a:r>
              <a:rPr lang="en-US" sz="2100" dirty="0"/>
              <a:t>FGO</a:t>
            </a:r>
            <a:r>
              <a:rPr lang="fa-IR" sz="2100" dirty="0"/>
              <a:t> را چک </a:t>
            </a:r>
            <a:r>
              <a:rPr lang="fa-IR" sz="2100" dirty="0" smtClean="0"/>
              <a:t>می‌کند</a:t>
            </a:r>
            <a:endParaRPr lang="fa-IR" sz="2100" dirty="0"/>
          </a:p>
          <a:p>
            <a:pPr>
              <a:lnSpc>
                <a:spcPct val="80000"/>
              </a:lnSpc>
            </a:pPr>
            <a:r>
              <a:rPr lang="fa-IR" sz="2100" dirty="0"/>
              <a:t> اگر </a:t>
            </a:r>
            <a:r>
              <a:rPr lang="en-US" sz="2100" dirty="0"/>
              <a:t>FGO=1</a:t>
            </a:r>
            <a:r>
              <a:rPr lang="fa-IR" sz="2100" dirty="0"/>
              <a:t>باشد اطلاعات </a:t>
            </a:r>
            <a:r>
              <a:rPr lang="en-US" sz="2100" dirty="0"/>
              <a:t>AC</a:t>
            </a:r>
            <a:r>
              <a:rPr lang="fa-IR" sz="2100" dirty="0"/>
              <a:t> به </a:t>
            </a:r>
            <a:r>
              <a:rPr lang="en-US" sz="2100" dirty="0"/>
              <a:t>OUTR</a:t>
            </a:r>
            <a:r>
              <a:rPr lang="fa-IR" sz="2100" dirty="0"/>
              <a:t> فرستاده شده و </a:t>
            </a:r>
            <a:r>
              <a:rPr lang="en-US" sz="2100" dirty="0"/>
              <a:t>FGO</a:t>
            </a:r>
            <a:r>
              <a:rPr lang="fa-IR" sz="2100" dirty="0"/>
              <a:t> صفر </a:t>
            </a:r>
            <a:r>
              <a:rPr lang="fa-IR" sz="2100" dirty="0" smtClean="0"/>
              <a:t>می‌شود </a:t>
            </a:r>
            <a:r>
              <a:rPr lang="fa-IR" sz="2100" dirty="0"/>
              <a:t>.</a:t>
            </a:r>
          </a:p>
          <a:p>
            <a:pPr>
              <a:lnSpc>
                <a:spcPct val="80000"/>
              </a:lnSpc>
            </a:pPr>
            <a:r>
              <a:rPr lang="fa-IR" sz="2100" dirty="0"/>
              <a:t> دستگاه خروجی داده را از </a:t>
            </a:r>
            <a:r>
              <a:rPr lang="en-US" sz="2100" dirty="0"/>
              <a:t>OUTR</a:t>
            </a:r>
            <a:r>
              <a:rPr lang="fa-IR" sz="2100" dirty="0"/>
              <a:t> دریافت کرده و پس از چاپ داده </a:t>
            </a:r>
            <a:r>
              <a:rPr lang="en-US" sz="2100" dirty="0"/>
              <a:t>FGO </a:t>
            </a:r>
            <a:r>
              <a:rPr lang="fa-IR" sz="2100" dirty="0"/>
              <a:t>مساوی یک قرار داده </a:t>
            </a:r>
            <a:r>
              <a:rPr lang="fa-IR" sz="2100" dirty="0" smtClean="0"/>
              <a:t>می‌شود</a:t>
            </a:r>
            <a:r>
              <a:rPr lang="en-US" sz="2100" dirty="0"/>
              <a:t>.</a:t>
            </a:r>
            <a:endParaRPr lang="fa-IR" sz="2100" dirty="0"/>
          </a:p>
          <a:p>
            <a:pPr>
              <a:lnSpc>
                <a:spcPct val="80000"/>
              </a:lnSpc>
            </a:pPr>
            <a:r>
              <a:rPr lang="fa-IR" sz="2100" dirty="0"/>
              <a:t> کامپیوتر تا یک شدن </a:t>
            </a:r>
            <a:r>
              <a:rPr lang="en-US" sz="2100" dirty="0"/>
              <a:t>FGO</a:t>
            </a:r>
            <a:r>
              <a:rPr lang="fa-IR" sz="2100" dirty="0"/>
              <a:t> داده جدیدی را به خروجی نخواهد فرستاد.</a:t>
            </a:r>
            <a:endParaRPr lang="en-US" sz="2100" dirty="0"/>
          </a:p>
        </p:txBody>
      </p:sp>
      <p:sp>
        <p:nvSpPr>
          <p:cNvPr id="147493" name="Text Box 37"/>
          <p:cNvSpPr txBox="1">
            <a:spLocks noChangeArrowheads="1"/>
          </p:cNvSpPr>
          <p:nvPr/>
        </p:nvSpPr>
        <p:spPr bwMode="auto">
          <a:xfrm>
            <a:off x="2484438" y="5516563"/>
            <a:ext cx="318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en-US" dirty="0">
                <a:solidFill>
                  <a:srgbClr val="993366"/>
                </a:solidFill>
              </a:rPr>
              <a:t>  OUTR  :   FGO=1</a:t>
            </a:r>
            <a:r>
              <a:rPr lang="fa-IR" dirty="0">
                <a:solidFill>
                  <a:srgbClr val="993366"/>
                </a:solidFill>
              </a:rPr>
              <a:t>خالی</a:t>
            </a:r>
            <a:r>
              <a:rPr lang="en-US" dirty="0">
                <a:solidFill>
                  <a:srgbClr val="993366"/>
                </a:solidFill>
              </a:rPr>
              <a:t> </a:t>
            </a:r>
            <a:r>
              <a:rPr lang="fa-IR" dirty="0">
                <a:solidFill>
                  <a:srgbClr val="993366"/>
                </a:solidFill>
              </a:rPr>
              <a:t>است</a:t>
            </a:r>
            <a:endParaRPr lang="en-US" dirty="0">
              <a:solidFill>
                <a:srgbClr val="993366"/>
              </a:solidFill>
            </a:endParaRPr>
          </a:p>
          <a:p>
            <a:pPr algn="r" rtl="1"/>
            <a:r>
              <a:rPr lang="en-US" dirty="0">
                <a:solidFill>
                  <a:srgbClr val="993366"/>
                </a:solidFill>
              </a:rPr>
              <a:t>  OUTR  :   FGO=0</a:t>
            </a:r>
            <a:r>
              <a:rPr lang="fa-IR" dirty="0">
                <a:solidFill>
                  <a:srgbClr val="993366"/>
                </a:solidFill>
              </a:rPr>
              <a:t>پر</a:t>
            </a:r>
            <a:r>
              <a:rPr lang="en-US" dirty="0">
                <a:solidFill>
                  <a:srgbClr val="993366"/>
                </a:solidFill>
              </a:rPr>
              <a:t> </a:t>
            </a:r>
            <a:r>
              <a:rPr lang="fa-IR" dirty="0">
                <a:solidFill>
                  <a:srgbClr val="993366"/>
                </a:solidFill>
              </a:rPr>
              <a:t>است</a:t>
            </a:r>
            <a:endParaRPr lang="en-US" dirty="0">
              <a:solidFill>
                <a:srgbClr val="993366"/>
              </a:solidFill>
            </a:endParaRPr>
          </a:p>
        </p:txBody>
      </p:sp>
      <p:sp>
        <p:nvSpPr>
          <p:cNvPr id="147494" name="AutoShape 38"/>
          <p:cNvSpPr>
            <a:spLocks/>
          </p:cNvSpPr>
          <p:nvPr/>
        </p:nvSpPr>
        <p:spPr bwMode="auto">
          <a:xfrm>
            <a:off x="5795963" y="5373688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21AF8CC2-3E55-4919-88BD-148A4726E473}" type="slidenum">
              <a:rPr lang="ar-SA" altLang="en-US"/>
              <a:pPr/>
              <a:t>39</a:t>
            </a:fld>
            <a:endParaRPr lang="en-US" alt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1484313"/>
            <a:ext cx="5867400" cy="2873374"/>
            <a:chOff x="432" y="144"/>
            <a:chExt cx="3696" cy="1810"/>
          </a:xfrm>
        </p:grpSpPr>
        <p:sp>
          <p:nvSpPr>
            <p:cNvPr id="136199" name="Text Box 7"/>
            <p:cNvSpPr txBox="1">
              <a:spLocks noChangeArrowheads="1"/>
            </p:cNvSpPr>
            <p:nvPr/>
          </p:nvSpPr>
          <p:spPr bwMode="auto">
            <a:xfrm>
              <a:off x="432" y="325"/>
              <a:ext cx="590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fa-IR">
                  <a:solidFill>
                    <a:srgbClr val="FF3300"/>
                  </a:solidFill>
                </a:rPr>
                <a:t>دستور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endParaRPr lang="fa-IR">
                <a:solidFill>
                  <a:srgbClr val="FF3300"/>
                </a:solidFill>
              </a:endParaRP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INP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OUT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SKI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SKO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ION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FF3300"/>
                  </a:solidFill>
                </a:rPr>
                <a:t>IOF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endParaRPr lang="en-US">
                <a:solidFill>
                  <a:srgbClr val="FF3300"/>
                </a:solidFill>
              </a:endParaRPr>
            </a:p>
          </p:txBody>
        </p:sp>
        <p:sp>
          <p:nvSpPr>
            <p:cNvPr id="136200" name="Text Box 8"/>
            <p:cNvSpPr txBox="1">
              <a:spLocks noChangeArrowheads="1"/>
            </p:cNvSpPr>
            <p:nvPr/>
          </p:nvSpPr>
          <p:spPr bwMode="auto">
            <a:xfrm>
              <a:off x="1077" y="144"/>
              <a:ext cx="891" cy="1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endParaRPr lang="en-US">
                <a:solidFill>
                  <a:srgbClr val="0066CC"/>
                </a:solidFill>
              </a:endParaRP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fa-IR">
                  <a:solidFill>
                    <a:srgbClr val="0066CC"/>
                  </a:solidFill>
                </a:rPr>
                <a:t>شرط کنترل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endParaRPr lang="fa-IR">
                <a:solidFill>
                  <a:srgbClr val="0066CC"/>
                </a:solidFill>
              </a:endParaRP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11 :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10 :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9   :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8   :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7   :</a:t>
              </a:r>
            </a:p>
            <a:p>
              <a:pPr algn="l">
                <a:lnSpc>
                  <a:spcPct val="55000"/>
                </a:lnSpc>
                <a:spcBef>
                  <a:spcPct val="50000"/>
                </a:spcBef>
              </a:pPr>
              <a:r>
                <a:rPr lang="en-US">
                  <a:solidFill>
                    <a:srgbClr val="0066CC"/>
                  </a:solidFill>
                </a:rPr>
                <a:t>PB 6   :</a:t>
              </a:r>
            </a:p>
            <a:p>
              <a:pPr algn="ctr">
                <a:lnSpc>
                  <a:spcPct val="55000"/>
                </a:lnSpc>
                <a:spcBef>
                  <a:spcPct val="50000"/>
                </a:spcBef>
              </a:pPr>
              <a:endParaRPr lang="en-US">
                <a:solidFill>
                  <a:srgbClr val="0066CC"/>
                </a:solidFill>
              </a:endParaRPr>
            </a:p>
          </p:txBody>
        </p:sp>
        <p:sp>
          <p:nvSpPr>
            <p:cNvPr id="136201" name="Text Box 9"/>
            <p:cNvSpPr txBox="1">
              <a:spLocks noChangeArrowheads="1"/>
            </p:cNvSpPr>
            <p:nvPr/>
          </p:nvSpPr>
          <p:spPr bwMode="auto">
            <a:xfrm>
              <a:off x="1728" y="325"/>
              <a:ext cx="2400" cy="1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              </a:t>
              </a:r>
              <a:r>
                <a:rPr lang="fa-IR" dirty="0">
                  <a:solidFill>
                    <a:srgbClr val="0066CC"/>
                  </a:solidFill>
                </a:rPr>
                <a:t>میکرو اپریشن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endParaRPr lang="fa-IR" dirty="0">
                <a:solidFill>
                  <a:srgbClr val="0066CC"/>
                </a:solidFill>
              </a:endParaRP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AC ( 0-7)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  INPR  ,  FGI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0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OUT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  A(0-7) , FGO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0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If (FGI=1) Then  (PC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PC+1)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If (FGO=1) Then  (PC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PC+1)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IEN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1</a:t>
              </a: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r>
                <a:rPr lang="en-US" dirty="0">
                  <a:solidFill>
                    <a:srgbClr val="0066CC"/>
                  </a:solidFill>
                </a:rPr>
                <a:t>IEN </a:t>
              </a:r>
              <a:r>
                <a:rPr lang="en-US" dirty="0">
                  <a:solidFill>
                    <a:srgbClr val="0066CC"/>
                  </a:solidFill>
                  <a:sym typeface="Wingdings" pitchFamily="2" charset="2"/>
                </a:rPr>
                <a:t></a:t>
              </a:r>
              <a:r>
                <a:rPr lang="en-US" dirty="0">
                  <a:solidFill>
                    <a:srgbClr val="0066CC"/>
                  </a:solidFill>
                </a:rPr>
                <a:t> </a:t>
              </a:r>
              <a:r>
                <a:rPr lang="en-US" dirty="0" smtClean="0">
                  <a:solidFill>
                    <a:srgbClr val="0066CC"/>
                  </a:solidFill>
                </a:rPr>
                <a:t>0</a:t>
              </a:r>
              <a:endParaRPr lang="en-US" dirty="0">
                <a:solidFill>
                  <a:srgbClr val="0066CC"/>
                </a:solidFill>
              </a:endParaRPr>
            </a:p>
            <a:p>
              <a:pPr algn="l" rtl="0">
                <a:lnSpc>
                  <a:spcPct val="55000"/>
                </a:lnSpc>
                <a:spcBef>
                  <a:spcPct val="50000"/>
                </a:spcBef>
              </a:pPr>
              <a:endParaRPr lang="en-US" dirty="0">
                <a:solidFill>
                  <a:srgbClr val="0066CC"/>
                </a:solidFill>
              </a:endParaRPr>
            </a:p>
          </p:txBody>
        </p:sp>
        <p:sp>
          <p:nvSpPr>
            <p:cNvPr id="136202" name="Line 10"/>
            <p:cNvSpPr>
              <a:spLocks noChangeShapeType="1"/>
            </p:cNvSpPr>
            <p:nvPr/>
          </p:nvSpPr>
          <p:spPr bwMode="auto">
            <a:xfrm>
              <a:off x="976" y="280"/>
              <a:ext cx="0" cy="1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6203" name="Line 11"/>
            <p:cNvSpPr>
              <a:spLocks noChangeShapeType="1"/>
            </p:cNvSpPr>
            <p:nvPr/>
          </p:nvSpPr>
          <p:spPr bwMode="auto">
            <a:xfrm>
              <a:off x="523" y="506"/>
              <a:ext cx="35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6204" name="Rectangle 12"/>
          <p:cNvSpPr>
            <a:spLocks noChangeArrowheads="1"/>
          </p:cNvSpPr>
          <p:nvPr/>
        </p:nvSpPr>
        <p:spPr bwMode="auto">
          <a:xfrm>
            <a:off x="900113" y="4724400"/>
            <a:ext cx="727392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algn="r" rtl="1"/>
            <a:r>
              <a:rPr lang="fa-IR" sz="2000" dirty="0">
                <a:cs typeface="B Nazanin" pitchFamily="2" charset="-78"/>
              </a:rPr>
              <a:t>اجرای دستورات در کلاک </a:t>
            </a:r>
            <a:r>
              <a:rPr lang="en-US" sz="2000" dirty="0">
                <a:cs typeface="B Nazanin" pitchFamily="2" charset="-78"/>
              </a:rPr>
              <a:t>T3 </a:t>
            </a:r>
            <a:r>
              <a:rPr lang="fa-IR" sz="2000" dirty="0">
                <a:cs typeface="B Nazanin" pitchFamily="2" charset="-78"/>
              </a:rPr>
              <a:t> تمام شده و مقدار </a:t>
            </a:r>
            <a:r>
              <a:rPr lang="en-US" sz="2000" dirty="0">
                <a:cs typeface="B Nazanin" pitchFamily="2" charset="-78"/>
              </a:rPr>
              <a:t>SC</a:t>
            </a:r>
            <a:r>
              <a:rPr lang="fa-IR" sz="2000" dirty="0">
                <a:cs typeface="B Nazanin" pitchFamily="2" charset="-78"/>
              </a:rPr>
              <a:t> صفر میشود تا دستور بعدی اجرا گردد.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3620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اجرای دستور  </a:t>
            </a:r>
            <a:r>
              <a:rPr lang="en-US" b="0">
                <a:solidFill>
                  <a:srgbClr val="0066CC"/>
                </a:solidFill>
              </a:rPr>
              <a:t>I/O</a:t>
            </a:r>
          </a:p>
        </p:txBody>
      </p:sp>
      <p:sp>
        <p:nvSpPr>
          <p:cNvPr id="136206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5580063" y="1844675"/>
            <a:ext cx="3106737" cy="2447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a-IR" sz="2100" dirty="0"/>
              <a:t>دستورات </a:t>
            </a:r>
            <a:r>
              <a:rPr lang="en-US" sz="2100" dirty="0"/>
              <a:t>I/O</a:t>
            </a:r>
            <a:r>
              <a:rPr lang="fa-IR" sz="2100" dirty="0"/>
              <a:t> در </a:t>
            </a:r>
            <a:r>
              <a:rPr lang="en-US" sz="2100" dirty="0"/>
              <a:t>T3 </a:t>
            </a:r>
            <a:r>
              <a:rPr lang="fa-IR" sz="2100" dirty="0"/>
              <a:t> اجرا میشوند .</a:t>
            </a:r>
            <a:endParaRPr lang="en-US" sz="2100" dirty="0"/>
          </a:p>
          <a:p>
            <a:pPr>
              <a:lnSpc>
                <a:spcPct val="90000"/>
              </a:lnSpc>
            </a:pPr>
            <a:r>
              <a:rPr lang="fa-IR" sz="2100" dirty="0"/>
              <a:t> مقدار </a:t>
            </a:r>
            <a:r>
              <a:rPr lang="en-US" sz="2100" dirty="0" err="1"/>
              <a:t>Opcode</a:t>
            </a:r>
            <a:r>
              <a:rPr lang="fa-IR" sz="2100" dirty="0"/>
              <a:t> برای این دستورات (111) و بیت </a:t>
            </a:r>
            <a:r>
              <a:rPr lang="en-US" sz="2100" dirty="0"/>
              <a:t>I=1</a:t>
            </a:r>
            <a:r>
              <a:rPr lang="fa-IR" sz="2100" dirty="0"/>
              <a:t> است . لذا شرط کنترلی بصورت </a:t>
            </a:r>
            <a:r>
              <a:rPr lang="en-US" sz="2100" dirty="0"/>
              <a:t>PB</a:t>
            </a:r>
            <a:r>
              <a:rPr lang="en-US" sz="2100" baseline="-25000" dirty="0"/>
              <a:t>I</a:t>
            </a:r>
            <a:r>
              <a:rPr lang="en-US" sz="2100" dirty="0"/>
              <a:t>=D</a:t>
            </a:r>
            <a:r>
              <a:rPr lang="en-US" sz="2100" baseline="-25000" dirty="0"/>
              <a:t>7</a:t>
            </a:r>
            <a:r>
              <a:rPr lang="en-US" sz="2100" dirty="0"/>
              <a:t>IT</a:t>
            </a:r>
            <a:r>
              <a:rPr lang="en-US" sz="2100" baseline="-25000" dirty="0"/>
              <a:t>3</a:t>
            </a:r>
            <a:r>
              <a:rPr lang="en-US" sz="2100" dirty="0"/>
              <a:t>B</a:t>
            </a:r>
            <a:r>
              <a:rPr lang="en-US" sz="2100" baseline="-25000" dirty="0"/>
              <a:t>I </a:t>
            </a:r>
            <a:r>
              <a:rPr lang="fa-IR" sz="2100"/>
              <a:t>مشخص </a:t>
            </a:r>
            <a:r>
              <a:rPr lang="fa-IR" sz="2100" smtClean="0"/>
              <a:t>می‌گردد </a:t>
            </a:r>
            <a:r>
              <a:rPr lang="fa-IR" sz="2100"/>
              <a:t>.</a:t>
            </a:r>
            <a:endParaRPr lang="en-US" sz="2100" dirty="0"/>
          </a:p>
          <a:p>
            <a:pPr>
              <a:lnSpc>
                <a:spcPct val="90000"/>
              </a:lnSpc>
            </a:pP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9100"/>
            <a:ext cx="8229600" cy="828675"/>
          </a:xfrm>
        </p:spPr>
        <p:txBody>
          <a:bodyPr/>
          <a:lstStyle/>
          <a:p>
            <a:pPr eaLnBrk="1" hangingPunct="1"/>
            <a:r>
              <a:rPr lang="fa-IR" altLang="ko-KR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کامپيوتر پايه</a:t>
            </a:r>
            <a:endParaRPr lang="en-US" altLang="ko-KR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  <a:cs typeface="B Titr" pitchFamily="2" charset="-78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76225" y="1533525"/>
            <a:ext cx="8229600" cy="1987550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800" dirty="0" smtClean="0"/>
              <a:t>کامپيوتر پايه دو جزء (</a:t>
            </a:r>
            <a:r>
              <a:rPr lang="en-US" altLang="ko-KR" sz="2800" dirty="0" smtClean="0">
                <a:ea typeface="굴림" pitchFamily="34" charset="-127"/>
              </a:rPr>
              <a:t>component</a:t>
            </a:r>
            <a:r>
              <a:rPr lang="fa-IR" altLang="ko-KR" sz="2800" dirty="0" smtClean="0"/>
              <a:t>) اصلي دارد، پردازنده و حافظه.</a:t>
            </a:r>
          </a:p>
          <a:p>
            <a:pPr algn="r" rtl="1" eaLnBrk="1" hangingPunct="1"/>
            <a:r>
              <a:rPr lang="fa-IR" altLang="ko-KR" sz="2800" dirty="0" smtClean="0"/>
              <a:t>حافظه 4096 کلمه دارد.</a:t>
            </a:r>
          </a:p>
          <a:p>
            <a:pPr lvl="1" algn="r" rtl="1" eaLnBrk="1" hangingPunct="1"/>
            <a:r>
              <a:rPr lang="en-US" altLang="ko-KR" sz="2400" dirty="0" smtClean="0">
                <a:ea typeface="굴림" pitchFamily="34" charset="-127"/>
              </a:rPr>
              <a:t>4096 = 2</a:t>
            </a:r>
            <a:r>
              <a:rPr lang="en-US" altLang="ko-KR" sz="2400" baseline="30000" dirty="0" smtClean="0">
                <a:ea typeface="굴림" pitchFamily="34" charset="-127"/>
              </a:rPr>
              <a:t>12</a:t>
            </a:r>
            <a:r>
              <a:rPr lang="fa-IR" altLang="ko-KR" sz="2400" baseline="-25000" dirty="0" smtClean="0"/>
              <a:t>، </a:t>
            </a:r>
            <a:r>
              <a:rPr lang="fa-IR" altLang="ko-KR" sz="2400" dirty="0" smtClean="0"/>
              <a:t>يعني به 12 خط آدرس نياز داريم.</a:t>
            </a:r>
          </a:p>
          <a:p>
            <a:pPr lvl="1" algn="r" rtl="1" eaLnBrk="1" hangingPunct="1"/>
            <a:r>
              <a:rPr lang="fa-IR" altLang="ko-KR" sz="2400" dirty="0" smtClean="0"/>
              <a:t>هر کلمه 16 بيت طول دارد.</a:t>
            </a: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5219700" y="3789363"/>
            <a:ext cx="638175" cy="51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6443663" y="3789363"/>
            <a:ext cx="792162" cy="2374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5233988" y="3422650"/>
            <a:ext cx="6111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600" b="1" u="none">
                <a:ea typeface="굴림" pitchFamily="34" charset="-127"/>
              </a:rPr>
              <a:t>CPU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6567488" y="3419475"/>
            <a:ext cx="646112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600" b="1" u="none">
                <a:ea typeface="굴림" pitchFamily="34" charset="-127"/>
              </a:rPr>
              <a:t>RAM</a:t>
            </a:r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7216775" y="3679825"/>
            <a:ext cx="26828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</a:rPr>
              <a:t>0</a:t>
            </a:r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7216775" y="5949950"/>
            <a:ext cx="5207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</a:rPr>
              <a:t>4095</a:t>
            </a:r>
          </a:p>
        </p:txBody>
      </p:sp>
      <p:sp>
        <p:nvSpPr>
          <p:cNvPr id="156682" name="Line 10"/>
          <p:cNvSpPr>
            <a:spLocks noChangeShapeType="1"/>
          </p:cNvSpPr>
          <p:nvPr/>
        </p:nvSpPr>
        <p:spPr bwMode="auto">
          <a:xfrm>
            <a:off x="6443663" y="528161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6683" name="Line 11"/>
          <p:cNvSpPr>
            <a:spLocks noChangeShapeType="1"/>
          </p:cNvSpPr>
          <p:nvPr/>
        </p:nvSpPr>
        <p:spPr bwMode="auto">
          <a:xfrm>
            <a:off x="6443663" y="544512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7019925" y="5229225"/>
            <a:ext cx="268288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</a:rPr>
              <a:t>0</a:t>
            </a:r>
          </a:p>
        </p:txBody>
      </p:sp>
      <p:sp>
        <p:nvSpPr>
          <p:cNvPr id="156685" name="Text Box 13"/>
          <p:cNvSpPr txBox="1">
            <a:spLocks noChangeArrowheads="1"/>
          </p:cNvSpPr>
          <p:nvPr/>
        </p:nvSpPr>
        <p:spPr bwMode="auto">
          <a:xfrm>
            <a:off x="6372225" y="5229225"/>
            <a:ext cx="3524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sz="1200" b="1" u="none">
                <a:ea typeface="굴림" pitchFamily="34" charset="-127"/>
              </a:rPr>
              <a:t>15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17FADCA1-DC0F-4D00-B0E1-76A5EC58DEDA}" type="slidenum">
              <a:rPr lang="ar-SA" altLang="en-US"/>
              <a:pPr/>
              <a:t>40</a:t>
            </a:fld>
            <a:endParaRPr lang="en-US" altLang="en-US"/>
          </a:p>
        </p:txBody>
      </p:sp>
      <p:sp>
        <p:nvSpPr>
          <p:cNvPr id="137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a-IR" sz="2600" dirty="0" smtClean="0">
                <a:solidFill>
                  <a:srgbClr val="FF3300"/>
                </a:solidFill>
              </a:rPr>
              <a:t>1- </a:t>
            </a:r>
            <a:r>
              <a:rPr lang="en-US" sz="2600" dirty="0">
                <a:solidFill>
                  <a:srgbClr val="FF3300"/>
                </a:solidFill>
              </a:rPr>
              <a:t>Polling</a:t>
            </a:r>
            <a:r>
              <a:rPr lang="fa-IR" sz="2600" dirty="0">
                <a:solidFill>
                  <a:srgbClr val="FF3300"/>
                </a:solidFill>
              </a:rPr>
              <a:t> یا سرکشی :</a:t>
            </a:r>
            <a:r>
              <a:rPr lang="fa-IR" sz="2600" dirty="0"/>
              <a:t> </a:t>
            </a:r>
            <a:endParaRPr lang="en-US" sz="2600" dirty="0"/>
          </a:p>
          <a:p>
            <a:pPr lvl="1"/>
            <a:r>
              <a:rPr lang="fa-IR" sz="2200" dirty="0"/>
              <a:t>کامپیوتر بطور متناوب وضعیت ورودی و خروجی را چک </a:t>
            </a:r>
            <a:r>
              <a:rPr lang="fa-IR" sz="2200" dirty="0" smtClean="0"/>
              <a:t>می‌کند </a:t>
            </a:r>
            <a:r>
              <a:rPr lang="fa-IR" sz="2200" dirty="0"/>
              <a:t>تا از آماده بودن خروجی یا ورودی برای انتقال اطلاعات آگاه شود .</a:t>
            </a:r>
            <a:endParaRPr lang="en-US" sz="2200" dirty="0"/>
          </a:p>
          <a:p>
            <a:pPr lvl="1"/>
            <a:r>
              <a:rPr lang="fa-IR" sz="2200" dirty="0"/>
              <a:t> این روش ساده است ولی بعلت متفاوت بودن نرخ آماده شدن اطلاعات در </a:t>
            </a:r>
            <a:r>
              <a:rPr lang="en-US" sz="2200" dirty="0"/>
              <a:t>I/O</a:t>
            </a:r>
            <a:r>
              <a:rPr lang="fa-IR" sz="2200" dirty="0"/>
              <a:t> و سرعت پردازش کامپیوتر باعث اتلاف وقت خواهد شد .</a:t>
            </a:r>
            <a:endParaRPr lang="en-US" sz="2200" dirty="0"/>
          </a:p>
          <a:p>
            <a:pPr>
              <a:buNone/>
            </a:pPr>
            <a:r>
              <a:rPr lang="fa-IR" sz="2600" dirty="0">
                <a:solidFill>
                  <a:srgbClr val="FF3300"/>
                </a:solidFill>
              </a:rPr>
              <a:t>2- </a:t>
            </a:r>
            <a:r>
              <a:rPr lang="en-US" sz="2600" dirty="0">
                <a:solidFill>
                  <a:srgbClr val="FF3300"/>
                </a:solidFill>
              </a:rPr>
              <a:t>Interrupt </a:t>
            </a:r>
            <a:r>
              <a:rPr lang="en-US" sz="2600" dirty="0" smtClean="0">
                <a:solidFill>
                  <a:srgbClr val="FF3300"/>
                </a:solidFill>
              </a:rPr>
              <a:t>Driver </a:t>
            </a:r>
            <a:r>
              <a:rPr lang="en-US" sz="2600" dirty="0">
                <a:solidFill>
                  <a:srgbClr val="FF3300"/>
                </a:solidFill>
              </a:rPr>
              <a:t>I/O</a:t>
            </a:r>
            <a:r>
              <a:rPr lang="fa-IR" sz="2600" dirty="0">
                <a:solidFill>
                  <a:srgbClr val="FF3300"/>
                </a:solidFill>
              </a:rPr>
              <a:t> :</a:t>
            </a:r>
            <a:r>
              <a:rPr lang="fa-IR" sz="2600" dirty="0"/>
              <a:t> </a:t>
            </a:r>
            <a:endParaRPr lang="en-US" sz="2600" dirty="0"/>
          </a:p>
          <a:p>
            <a:pPr lvl="1"/>
            <a:r>
              <a:rPr lang="fa-IR" sz="2200" dirty="0"/>
              <a:t>در این روش وسیله ورودی و خروجی با ارسال یک سیگنال وقفه </a:t>
            </a:r>
            <a:r>
              <a:rPr lang="fa-IR" sz="2200" dirty="0" smtClean="0"/>
              <a:t>کامپیوتر</a:t>
            </a:r>
            <a:r>
              <a:rPr lang="en-US" sz="2200" dirty="0" smtClean="0"/>
              <a:t> </a:t>
            </a:r>
            <a:r>
              <a:rPr lang="fa-IR" sz="2200" dirty="0" smtClean="0"/>
              <a:t>را </a:t>
            </a:r>
            <a:r>
              <a:rPr lang="fa-IR" sz="2200" dirty="0"/>
              <a:t>از آماده بودن </a:t>
            </a:r>
            <a:r>
              <a:rPr lang="en-US" sz="2200" dirty="0"/>
              <a:t>I/O</a:t>
            </a:r>
            <a:r>
              <a:rPr lang="fa-IR" sz="2200" dirty="0"/>
              <a:t> </a:t>
            </a:r>
            <a:r>
              <a:rPr lang="fa-IR" sz="2200" dirty="0" smtClean="0"/>
              <a:t>براي </a:t>
            </a:r>
            <a:r>
              <a:rPr lang="fa-IR" sz="2200" dirty="0"/>
              <a:t>انتقال اطلاعات مطلع </a:t>
            </a:r>
            <a:r>
              <a:rPr lang="fa-IR" sz="2200" dirty="0" smtClean="0"/>
              <a:t>می‌سازد </a:t>
            </a:r>
            <a:r>
              <a:rPr lang="fa-IR" sz="2200" dirty="0"/>
              <a:t>.</a:t>
            </a:r>
            <a:endParaRPr lang="en-US" sz="2200" dirty="0"/>
          </a:p>
          <a:p>
            <a:pPr lvl="1"/>
            <a:r>
              <a:rPr lang="fa-IR" sz="2200" dirty="0"/>
              <a:t> در این روش دیگر نیازی به چک کردن متناوب </a:t>
            </a:r>
            <a:r>
              <a:rPr lang="en-US" sz="2200" dirty="0"/>
              <a:t>I/O</a:t>
            </a:r>
            <a:r>
              <a:rPr lang="fa-IR" sz="2200" dirty="0"/>
              <a:t> نبوده و کامپیوتر در فاصله بین آماده شدن </a:t>
            </a:r>
            <a:r>
              <a:rPr lang="en-US" sz="2200" dirty="0"/>
              <a:t>I/O</a:t>
            </a:r>
            <a:r>
              <a:rPr lang="fa-IR" sz="2200" dirty="0"/>
              <a:t> </a:t>
            </a:r>
            <a:r>
              <a:rPr lang="fa-IR" sz="2200" dirty="0" smtClean="0"/>
              <a:t>می‌تواند </a:t>
            </a:r>
            <a:r>
              <a:rPr lang="fa-IR" sz="2200" dirty="0"/>
              <a:t>به اجرای برنامه دیگری بپردازد .</a:t>
            </a:r>
            <a:endParaRPr lang="en-US" sz="2200" dirty="0"/>
          </a:p>
        </p:txBody>
      </p:sp>
      <p:sp>
        <p:nvSpPr>
          <p:cNvPr id="13722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 smtClean="0"/>
              <a:t>دو راه برای اطلاع از ورودی و خروجی :</a:t>
            </a:r>
            <a:endParaRPr lang="fa-IR" sz="3200" dirty="0"/>
          </a:p>
        </p:txBody>
      </p: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2627313" y="6243638"/>
            <a:ext cx="5527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a-IR" dirty="0"/>
              <a:t>در کامپیوتر پایه امکان استفاده از هر دو روش در نظر گرفته شده است 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A448739D-E9C1-4CFB-8E3D-7088A2137741}" type="slidenum">
              <a:rPr lang="ar-SA" altLang="en-US"/>
              <a:pPr/>
              <a:t>41</a:t>
            </a:fld>
            <a:endParaRPr lang="en-US" altLang="en-US"/>
          </a:p>
        </p:txBody>
      </p:sp>
      <p:sp>
        <p:nvSpPr>
          <p:cNvPr id="1505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0066CC"/>
                </a:solidFill>
              </a:rPr>
              <a:t>IEN FF</a:t>
            </a:r>
            <a:r>
              <a:rPr lang="fa-IR" dirty="0">
                <a:solidFill>
                  <a:srgbClr val="0066CC"/>
                </a:solidFill>
              </a:rPr>
              <a:t> </a:t>
            </a:r>
            <a:r>
              <a:rPr lang="en-US" dirty="0">
                <a:solidFill>
                  <a:srgbClr val="0066CC"/>
                </a:solidFill>
              </a:rPr>
              <a:t>- </a:t>
            </a:r>
            <a:r>
              <a:rPr lang="fa-IR" dirty="0">
                <a:solidFill>
                  <a:srgbClr val="0066CC"/>
                </a:solidFill>
              </a:rPr>
              <a:t> فلیپ فلاپ </a:t>
            </a:r>
            <a:r>
              <a:rPr lang="en-US" dirty="0">
                <a:solidFill>
                  <a:srgbClr val="0066CC"/>
                </a:solidFill>
              </a:rPr>
              <a:t>Interrupt Enable </a:t>
            </a:r>
            <a:r>
              <a:rPr lang="fa-IR" dirty="0">
                <a:solidFill>
                  <a:srgbClr val="0066CC"/>
                </a:solidFill>
              </a:rPr>
              <a:t> :</a:t>
            </a:r>
          </a:p>
          <a:p>
            <a:pPr>
              <a:buFont typeface="Wingdings" pitchFamily="2" charset="2"/>
              <a:buNone/>
            </a:pPr>
            <a:r>
              <a:rPr lang="fa-IR" dirty="0"/>
              <a:t> در کامپیوتر پایه یک </a:t>
            </a:r>
            <a:r>
              <a:rPr lang="en-US" dirty="0"/>
              <a:t>FF</a:t>
            </a:r>
            <a:r>
              <a:rPr lang="fa-IR" dirty="0"/>
              <a:t> به امر وقفه اختصاص داده شده است .</a:t>
            </a:r>
          </a:p>
          <a:p>
            <a:r>
              <a:rPr lang="fa-IR" dirty="0"/>
              <a:t> اگر کامپیوتر بخواهد به دستگاه </a:t>
            </a:r>
            <a:r>
              <a:rPr lang="en-US" dirty="0"/>
              <a:t>I/O</a:t>
            </a:r>
            <a:r>
              <a:rPr lang="fa-IR" dirty="0"/>
              <a:t> اجازه ارسال وقفه را بدهد این </a:t>
            </a:r>
            <a:r>
              <a:rPr lang="en-US" dirty="0"/>
              <a:t>FF</a:t>
            </a:r>
            <a:r>
              <a:rPr lang="fa-IR" dirty="0"/>
              <a:t> را </a:t>
            </a:r>
            <a:r>
              <a:rPr lang="en-US" sz="2000" dirty="0"/>
              <a:t>Set</a:t>
            </a:r>
            <a:r>
              <a:rPr lang="fa-IR" sz="2000" dirty="0"/>
              <a:t> </a:t>
            </a:r>
            <a:r>
              <a:rPr lang="fa-IR" dirty="0" smtClean="0"/>
              <a:t>می‌کند </a:t>
            </a:r>
            <a:r>
              <a:rPr lang="fa-IR" dirty="0"/>
              <a:t>اما با صفر کردن این </a:t>
            </a:r>
            <a:r>
              <a:rPr lang="en-US" sz="2000" dirty="0"/>
              <a:t>FF</a:t>
            </a:r>
            <a:r>
              <a:rPr lang="fa-IR" sz="2000" dirty="0"/>
              <a:t> </a:t>
            </a:r>
            <a:r>
              <a:rPr lang="fa-IR" dirty="0" smtClean="0"/>
              <a:t>می‌توان جلوي </a:t>
            </a:r>
            <a:r>
              <a:rPr lang="fa-IR" dirty="0"/>
              <a:t>ارسال وقفه را سد کرد .</a:t>
            </a:r>
          </a:p>
          <a:p>
            <a:r>
              <a:rPr lang="fa-IR" dirty="0"/>
              <a:t> برای تغییر وضعیت این </a:t>
            </a:r>
            <a:r>
              <a:rPr lang="en-US" dirty="0"/>
              <a:t>FF </a:t>
            </a:r>
            <a:r>
              <a:rPr lang="fa-IR" dirty="0"/>
              <a:t> از دستورات </a:t>
            </a:r>
            <a:r>
              <a:rPr lang="en-US" dirty="0"/>
              <a:t>ION</a:t>
            </a:r>
            <a:r>
              <a:rPr lang="fa-IR" dirty="0"/>
              <a:t> و </a:t>
            </a:r>
            <a:r>
              <a:rPr lang="en-US" dirty="0"/>
              <a:t>IOF</a:t>
            </a:r>
            <a:r>
              <a:rPr lang="fa-IR" dirty="0"/>
              <a:t> استفاده </a:t>
            </a:r>
            <a:r>
              <a:rPr lang="fa-IR" dirty="0" smtClean="0"/>
              <a:t>می‌شود </a:t>
            </a:r>
            <a:r>
              <a:rPr lang="fa-IR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وقفه</a:t>
            </a:r>
            <a:r>
              <a:rPr lang="en-US" b="0">
                <a:solidFill>
                  <a:srgbClr val="0066CC"/>
                </a:solidFill>
              </a:rPr>
              <a:t> </a:t>
            </a:r>
            <a:r>
              <a:rPr lang="fa-IR" b="0">
                <a:solidFill>
                  <a:srgbClr val="0066CC"/>
                </a:solidFill>
              </a:rPr>
              <a:t>در</a:t>
            </a:r>
            <a:r>
              <a:rPr lang="en-US" b="0">
                <a:solidFill>
                  <a:srgbClr val="0066CC"/>
                </a:solidFill>
              </a:rPr>
              <a:t> </a:t>
            </a:r>
            <a:r>
              <a:rPr lang="fa-IR" b="0">
                <a:solidFill>
                  <a:srgbClr val="0066CC"/>
                </a:solidFill>
              </a:rPr>
              <a:t>کامپیوتر</a:t>
            </a:r>
            <a:r>
              <a:rPr lang="en-US" b="0">
                <a:solidFill>
                  <a:srgbClr val="0066CC"/>
                </a:solidFill>
              </a:rPr>
              <a:t> </a:t>
            </a:r>
            <a:r>
              <a:rPr lang="fa-IR" b="0">
                <a:solidFill>
                  <a:srgbClr val="0066CC"/>
                </a:solidFill>
              </a:rPr>
              <a:t>پایه</a:t>
            </a:r>
            <a:endParaRPr lang="en-US" b="0">
              <a:solidFill>
                <a:srgbClr val="00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3E7D8834-5BFA-41A9-87B3-B6E760713B8A}" type="slidenum">
              <a:rPr lang="ar-SA" altLang="en-US"/>
              <a:pPr/>
              <a:t>42</a:t>
            </a:fld>
            <a:endParaRPr lang="en-US" altLang="en-US"/>
          </a:p>
        </p:txBody>
      </p:sp>
      <p:sp>
        <p:nvSpPr>
          <p:cNvPr id="138275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تاثیر وقفه در روند اجرای دستورات کامپیوتر پایه :</a:t>
            </a:r>
            <a:r>
              <a:rPr lang="en-US" b="0">
                <a:solidFill>
                  <a:srgbClr val="0066CC"/>
                </a:solidFill>
              </a:rPr>
              <a:t> </a:t>
            </a:r>
          </a:p>
        </p:txBody>
      </p:sp>
      <p:sp>
        <p:nvSpPr>
          <p:cNvPr id="138276" name="Rectangle 3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00050" indent="-400050"/>
            <a:r>
              <a:rPr lang="fa-IR" sz="2600" dirty="0"/>
              <a:t>وقتی که یک وقفه اتفاق </a:t>
            </a:r>
            <a:r>
              <a:rPr lang="fa-IR" sz="2600" dirty="0" smtClean="0"/>
              <a:t>می‌افتد </a:t>
            </a:r>
            <a:r>
              <a:rPr lang="fa-IR" sz="2600" dirty="0"/>
              <a:t>کامپیوتر</a:t>
            </a:r>
            <a:r>
              <a:rPr lang="en-US" sz="2600" dirty="0"/>
              <a:t>:</a:t>
            </a:r>
          </a:p>
          <a:p>
            <a:pPr marL="725488" lvl="1" indent="-381000">
              <a:buFont typeface="Wingdings" pitchFamily="2" charset="2"/>
              <a:buAutoNum type="arabicPeriod"/>
            </a:pPr>
            <a:r>
              <a:rPr lang="en-US" sz="2200" dirty="0"/>
              <a:t> </a:t>
            </a:r>
            <a:r>
              <a:rPr lang="fa-IR" sz="2200" dirty="0"/>
              <a:t>اجرای</a:t>
            </a:r>
            <a:r>
              <a:rPr lang="en-US" sz="2200" dirty="0"/>
              <a:t> </a:t>
            </a:r>
            <a:r>
              <a:rPr lang="fa-IR" sz="2200" dirty="0"/>
              <a:t>دستورجاری خود را</a:t>
            </a:r>
            <a:r>
              <a:rPr lang="en-US" sz="2200" dirty="0"/>
              <a:t> </a:t>
            </a:r>
            <a:r>
              <a:rPr lang="fa-IR" sz="2200" dirty="0"/>
              <a:t>تمام</a:t>
            </a:r>
            <a:r>
              <a:rPr lang="en-US" sz="2200" dirty="0"/>
              <a:t> </a:t>
            </a:r>
            <a:r>
              <a:rPr lang="fa-IR" sz="2200" dirty="0" smtClean="0"/>
              <a:t>می‌کند</a:t>
            </a:r>
            <a:r>
              <a:rPr lang="en-US" sz="2200" dirty="0" smtClean="0"/>
              <a:t>.</a:t>
            </a:r>
            <a:endParaRPr lang="en-US" sz="2200" dirty="0"/>
          </a:p>
          <a:p>
            <a:pPr marL="725488" lvl="1" indent="-381000">
              <a:buFont typeface="Wingdings" pitchFamily="2" charset="2"/>
              <a:buAutoNum type="arabicPeriod"/>
            </a:pPr>
            <a:r>
              <a:rPr lang="fa-IR" sz="2200" dirty="0"/>
              <a:t>آدرس دستور بعدی (محتوی </a:t>
            </a:r>
            <a:r>
              <a:rPr lang="en-US" sz="2200" dirty="0"/>
              <a:t>PC</a:t>
            </a:r>
            <a:r>
              <a:rPr lang="fa-IR" sz="2200" dirty="0"/>
              <a:t>) را در محل مشخصی ذخیره </a:t>
            </a:r>
            <a:r>
              <a:rPr lang="fa-IR" sz="2200" dirty="0" smtClean="0"/>
              <a:t>می‌کند </a:t>
            </a:r>
            <a:r>
              <a:rPr lang="fa-IR" sz="2200" dirty="0"/>
              <a:t>(آدرس صفر حافظه</a:t>
            </a:r>
            <a:r>
              <a:rPr lang="fa-IR" sz="2200" dirty="0" smtClean="0"/>
              <a:t>)</a:t>
            </a:r>
            <a:r>
              <a:rPr lang="en-US" sz="2200" dirty="0" smtClean="0"/>
              <a:t>.</a:t>
            </a:r>
            <a:endParaRPr lang="en-US" sz="2200" dirty="0"/>
          </a:p>
          <a:p>
            <a:pPr marL="725488" lvl="1" indent="-381000">
              <a:buFont typeface="Wingdings" pitchFamily="2" charset="2"/>
              <a:buAutoNum type="arabicPeriod"/>
            </a:pPr>
            <a:r>
              <a:rPr lang="fa-IR" sz="2200" dirty="0"/>
              <a:t> با قطع روند عادی اجرای برنامه به اجرای دستورات مربوط به پردازش وقفه که در آدرس از پیش تعیین </a:t>
            </a:r>
            <a:r>
              <a:rPr lang="fa-IR" sz="2200" dirty="0" smtClean="0"/>
              <a:t>شده‌ای </a:t>
            </a:r>
            <a:r>
              <a:rPr lang="fa-IR" sz="2200" dirty="0"/>
              <a:t>(آدرس </a:t>
            </a:r>
            <a:r>
              <a:rPr lang="fa-IR" sz="2200" dirty="0" smtClean="0"/>
              <a:t>یک) </a:t>
            </a:r>
            <a:r>
              <a:rPr lang="fa-IR" sz="2200" dirty="0"/>
              <a:t>قرار دارد </a:t>
            </a:r>
            <a:r>
              <a:rPr lang="fa-IR" sz="2200" dirty="0" smtClean="0"/>
              <a:t>می‌پردازد.</a:t>
            </a:r>
            <a:endParaRPr lang="en-US" sz="2200" dirty="0"/>
          </a:p>
          <a:p>
            <a:pPr marL="400050" indent="-400050"/>
            <a:endParaRPr lang="en-US" sz="2600" dirty="0" smtClean="0"/>
          </a:p>
          <a:p>
            <a:pPr marL="400050" indent="-400050"/>
            <a:r>
              <a:rPr lang="fa-IR" sz="2600" dirty="0" smtClean="0"/>
              <a:t> </a:t>
            </a:r>
            <a:r>
              <a:rPr lang="fa-IR" sz="2600" dirty="0"/>
              <a:t>پس</a:t>
            </a:r>
            <a:r>
              <a:rPr lang="en-US" sz="2600" dirty="0"/>
              <a:t> </a:t>
            </a:r>
            <a:r>
              <a:rPr lang="fa-IR" sz="2600" dirty="0"/>
              <a:t>از خاتمه اجرای دستورات مربوط به </a:t>
            </a:r>
            <a:r>
              <a:rPr lang="fa-IR" sz="2600" dirty="0" smtClean="0"/>
              <a:t>وقفه، </a:t>
            </a:r>
            <a:r>
              <a:rPr lang="fa-IR" sz="2600" dirty="0"/>
              <a:t>کامپیوتر باید برنامه قطع شده را مجددا از همان محل ادامه </a:t>
            </a:r>
            <a:r>
              <a:rPr lang="fa-IR" sz="2600" dirty="0" smtClean="0"/>
              <a:t>دهد. </a:t>
            </a:r>
            <a:r>
              <a:rPr lang="fa-IR" sz="2600" dirty="0"/>
              <a:t>برای این کار در انتهای روتین </a:t>
            </a:r>
            <a:r>
              <a:rPr lang="fa-IR" sz="2600" dirty="0" smtClean="0"/>
              <a:t>وقفه، </a:t>
            </a:r>
            <a:r>
              <a:rPr lang="fa-IR" sz="2600" dirty="0"/>
              <a:t>یک دستور پرش با </a:t>
            </a:r>
            <a:r>
              <a:rPr lang="fa-IR" sz="2600" dirty="0" smtClean="0"/>
              <a:t>آدرس‌دهی غیرمستقیم </a:t>
            </a:r>
            <a:r>
              <a:rPr lang="fa-IR" sz="2600" dirty="0"/>
              <a:t>به آدرس صفر قرار داده </a:t>
            </a:r>
            <a:r>
              <a:rPr lang="fa-IR" sz="2600" dirty="0" smtClean="0"/>
              <a:t>می‌شود </a:t>
            </a:r>
            <a:r>
              <a:rPr lang="fa-IR" sz="2600" dirty="0"/>
              <a:t>تا برنامه اصلی از محل  قطع شده ادامه </a:t>
            </a:r>
            <a:r>
              <a:rPr lang="fa-IR" sz="2600" dirty="0" smtClean="0"/>
              <a:t>یابد.</a:t>
            </a:r>
            <a:r>
              <a:rPr lang="en-US" sz="2600" dirty="0" smtClean="0"/>
              <a:t> 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8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8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8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8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76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572E4-E1F3-4E56-B349-A1F6001F8097}" type="slidenum">
              <a:rPr lang="ar-SA" altLang="en-US"/>
              <a:pPr/>
              <a:t>43</a:t>
            </a:fld>
            <a:endParaRPr lang="en-US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946150" y="2825750"/>
            <a:ext cx="1905000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946150" y="28257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endParaRPr 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946150" y="31305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r>
              <a:rPr lang="en-US"/>
              <a:t>0       BUN    1120</a:t>
            </a:r>
          </a:p>
        </p:txBody>
      </p:sp>
      <p:sp>
        <p:nvSpPr>
          <p:cNvPr id="153611" name="Rectangle 11"/>
          <p:cNvSpPr>
            <a:spLocks noChangeArrowheads="1"/>
          </p:cNvSpPr>
          <p:nvPr/>
        </p:nvSpPr>
        <p:spPr bwMode="auto">
          <a:xfrm>
            <a:off x="946150" y="3740150"/>
            <a:ext cx="1905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/>
              <a:t>برنامه اصلی </a:t>
            </a:r>
            <a:endParaRPr 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946150" y="53403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/>
              <a:t>1        BUN        0</a:t>
            </a:r>
          </a:p>
        </p:txBody>
      </p:sp>
      <p:sp>
        <p:nvSpPr>
          <p:cNvPr id="153613" name="Text Box 13"/>
          <p:cNvSpPr txBox="1">
            <a:spLocks noChangeArrowheads="1"/>
          </p:cNvSpPr>
          <p:nvPr/>
        </p:nvSpPr>
        <p:spPr bwMode="auto">
          <a:xfrm>
            <a:off x="260350" y="28257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/>
              <a:t>0</a:t>
            </a:r>
          </a:p>
        </p:txBody>
      </p:sp>
      <p:sp>
        <p:nvSpPr>
          <p:cNvPr id="153614" name="Text Box 14"/>
          <p:cNvSpPr txBox="1">
            <a:spLocks noChangeArrowheads="1"/>
          </p:cNvSpPr>
          <p:nvPr/>
        </p:nvSpPr>
        <p:spPr bwMode="auto">
          <a:xfrm>
            <a:off x="184150" y="3130550"/>
            <a:ext cx="723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/>
              <a:t>1</a:t>
            </a:r>
          </a:p>
        </p:txBody>
      </p:sp>
      <p:sp>
        <p:nvSpPr>
          <p:cNvPr id="153615" name="Text Box 15"/>
          <p:cNvSpPr txBox="1">
            <a:spLocks noChangeArrowheads="1"/>
          </p:cNvSpPr>
          <p:nvPr/>
        </p:nvSpPr>
        <p:spPr bwMode="auto">
          <a:xfrm>
            <a:off x="107950" y="3752850"/>
            <a:ext cx="800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/>
              <a:t>255</a:t>
            </a:r>
          </a:p>
        </p:txBody>
      </p:sp>
      <p:sp>
        <p:nvSpPr>
          <p:cNvPr id="153616" name="Text Box 16"/>
          <p:cNvSpPr txBox="1">
            <a:spLocks noChangeArrowheads="1"/>
          </p:cNvSpPr>
          <p:nvPr/>
        </p:nvSpPr>
        <p:spPr bwMode="auto">
          <a:xfrm>
            <a:off x="107950" y="4057650"/>
            <a:ext cx="800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/>
              <a:t>Pc=256</a:t>
            </a:r>
          </a:p>
        </p:txBody>
      </p:sp>
      <p:sp>
        <p:nvSpPr>
          <p:cNvPr id="153617" name="Text Box 17"/>
          <p:cNvSpPr txBox="1">
            <a:spLocks noChangeArrowheads="1"/>
          </p:cNvSpPr>
          <p:nvPr/>
        </p:nvSpPr>
        <p:spPr bwMode="auto">
          <a:xfrm>
            <a:off x="1327150" y="5645150"/>
            <a:ext cx="12636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400" dirty="0">
                <a:solidFill>
                  <a:srgbClr val="FF0000"/>
                </a:solidFill>
                <a:cs typeface="B Nasim" pitchFamily="2" charset="-78"/>
              </a:rPr>
              <a:t>قبل از وقفه</a:t>
            </a:r>
            <a:endParaRPr lang="en-US" sz="1400" dirty="0">
              <a:solidFill>
                <a:srgbClr val="FF0000"/>
              </a:solidFill>
              <a:cs typeface="B Nasim" pitchFamily="2" charset="-78"/>
            </a:endParaRPr>
          </a:p>
        </p:txBody>
      </p:sp>
      <p:sp>
        <p:nvSpPr>
          <p:cNvPr id="153618" name="Rectangle 18"/>
          <p:cNvSpPr>
            <a:spLocks noChangeArrowheads="1"/>
          </p:cNvSpPr>
          <p:nvPr/>
        </p:nvSpPr>
        <p:spPr bwMode="auto">
          <a:xfrm>
            <a:off x="946150" y="4806950"/>
            <a:ext cx="1905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r>
              <a:rPr lang="fa-IR"/>
              <a:t>روتین وقفه </a:t>
            </a:r>
            <a:endParaRPr lang="en-US"/>
          </a:p>
        </p:txBody>
      </p:sp>
      <p:sp>
        <p:nvSpPr>
          <p:cNvPr id="153619" name="Rectangle 19"/>
          <p:cNvSpPr>
            <a:spLocks noChangeArrowheads="1"/>
          </p:cNvSpPr>
          <p:nvPr/>
        </p:nvSpPr>
        <p:spPr bwMode="auto">
          <a:xfrm>
            <a:off x="2927350" y="313055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fa-IR" dirty="0">
                <a:cs typeface="B Nazanin" pitchFamily="2" charset="-78"/>
              </a:rPr>
              <a:t>محل شروع </a:t>
            </a:r>
          </a:p>
          <a:p>
            <a:pPr algn="l" rtl="0"/>
            <a:r>
              <a:rPr lang="fa-IR" dirty="0">
                <a:cs typeface="B Nazanin" pitchFamily="2" charset="-78"/>
              </a:rPr>
              <a:t>روتین وقفه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53620" name="Rectangle 20"/>
          <p:cNvSpPr>
            <a:spLocks noChangeArrowheads="1"/>
          </p:cNvSpPr>
          <p:nvPr/>
        </p:nvSpPr>
        <p:spPr bwMode="auto">
          <a:xfrm>
            <a:off x="2916238" y="3716338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fa-IR">
                <a:solidFill>
                  <a:srgbClr val="993366"/>
                </a:solidFill>
              </a:rPr>
              <a:t>اتفاق وقفه </a:t>
            </a:r>
            <a:endParaRPr lang="en-US">
              <a:solidFill>
                <a:srgbClr val="993366"/>
              </a:solidFill>
            </a:endParaRPr>
          </a:p>
        </p:txBody>
      </p:sp>
      <p:sp>
        <p:nvSpPr>
          <p:cNvPr id="153621" name="Rectangle 21"/>
          <p:cNvSpPr>
            <a:spLocks noChangeArrowheads="1"/>
          </p:cNvSpPr>
          <p:nvPr/>
        </p:nvSpPr>
        <p:spPr bwMode="auto">
          <a:xfrm>
            <a:off x="5434013" y="2825750"/>
            <a:ext cx="1905000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22" name="Rectangle 22"/>
          <p:cNvSpPr>
            <a:spLocks noChangeArrowheads="1"/>
          </p:cNvSpPr>
          <p:nvPr/>
        </p:nvSpPr>
        <p:spPr bwMode="auto">
          <a:xfrm>
            <a:off x="5434013" y="28257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endParaRPr lang="en-US"/>
          </a:p>
        </p:txBody>
      </p:sp>
      <p:sp>
        <p:nvSpPr>
          <p:cNvPr id="153623" name="Rectangle 23"/>
          <p:cNvSpPr>
            <a:spLocks noChangeArrowheads="1"/>
          </p:cNvSpPr>
          <p:nvPr/>
        </p:nvSpPr>
        <p:spPr bwMode="auto">
          <a:xfrm>
            <a:off x="5434013" y="31305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r>
              <a:rPr lang="en-US"/>
              <a:t>0       BUN    1120</a:t>
            </a:r>
          </a:p>
        </p:txBody>
      </p:sp>
      <p:sp>
        <p:nvSpPr>
          <p:cNvPr id="153624" name="Rectangle 24"/>
          <p:cNvSpPr>
            <a:spLocks noChangeArrowheads="1"/>
          </p:cNvSpPr>
          <p:nvPr/>
        </p:nvSpPr>
        <p:spPr bwMode="auto">
          <a:xfrm>
            <a:off x="5434013" y="3740150"/>
            <a:ext cx="1905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/>
              <a:t>برنامه اصلی </a:t>
            </a:r>
            <a:endParaRPr lang="en-US"/>
          </a:p>
        </p:txBody>
      </p:sp>
      <p:sp>
        <p:nvSpPr>
          <p:cNvPr id="153625" name="Rectangle 25"/>
          <p:cNvSpPr>
            <a:spLocks noChangeArrowheads="1"/>
          </p:cNvSpPr>
          <p:nvPr/>
        </p:nvSpPr>
        <p:spPr bwMode="auto">
          <a:xfrm>
            <a:off x="5434013" y="53403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/>
              <a:t>1        BUN        0  </a:t>
            </a:r>
          </a:p>
        </p:txBody>
      </p:sp>
      <p:sp>
        <p:nvSpPr>
          <p:cNvPr id="153626" name="Text Box 26"/>
          <p:cNvSpPr txBox="1">
            <a:spLocks noChangeArrowheads="1"/>
          </p:cNvSpPr>
          <p:nvPr/>
        </p:nvSpPr>
        <p:spPr bwMode="auto">
          <a:xfrm>
            <a:off x="4718050" y="28257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0</a:t>
            </a:r>
          </a:p>
        </p:txBody>
      </p:sp>
      <p:sp>
        <p:nvSpPr>
          <p:cNvPr id="153627" name="Text Box 27"/>
          <p:cNvSpPr txBox="1">
            <a:spLocks noChangeArrowheads="1"/>
          </p:cNvSpPr>
          <p:nvPr/>
        </p:nvSpPr>
        <p:spPr bwMode="auto">
          <a:xfrm>
            <a:off x="4641850" y="3130550"/>
            <a:ext cx="723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Pc=1</a:t>
            </a:r>
          </a:p>
        </p:txBody>
      </p:sp>
      <p:sp>
        <p:nvSpPr>
          <p:cNvPr id="153628" name="Text Box 28"/>
          <p:cNvSpPr txBox="1">
            <a:spLocks noChangeArrowheads="1"/>
          </p:cNvSpPr>
          <p:nvPr/>
        </p:nvSpPr>
        <p:spPr bwMode="auto">
          <a:xfrm>
            <a:off x="4565650" y="3810000"/>
            <a:ext cx="800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255</a:t>
            </a:r>
          </a:p>
        </p:txBody>
      </p:sp>
      <p:sp>
        <p:nvSpPr>
          <p:cNvPr id="153629" name="Text Box 29"/>
          <p:cNvSpPr txBox="1">
            <a:spLocks noChangeArrowheads="1"/>
          </p:cNvSpPr>
          <p:nvPr/>
        </p:nvSpPr>
        <p:spPr bwMode="auto">
          <a:xfrm>
            <a:off x="4541838" y="4054475"/>
            <a:ext cx="800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256</a:t>
            </a:r>
          </a:p>
        </p:txBody>
      </p:sp>
      <p:sp>
        <p:nvSpPr>
          <p:cNvPr id="153630" name="Text Box 30"/>
          <p:cNvSpPr txBox="1">
            <a:spLocks noChangeArrowheads="1"/>
          </p:cNvSpPr>
          <p:nvPr/>
        </p:nvSpPr>
        <p:spPr bwMode="auto">
          <a:xfrm>
            <a:off x="5815012" y="5645150"/>
            <a:ext cx="12715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a-IR" sz="1400" dirty="0">
                <a:solidFill>
                  <a:srgbClr val="FF0000"/>
                </a:solidFill>
                <a:cs typeface="B Nasim" pitchFamily="2" charset="-78"/>
              </a:rPr>
              <a:t>بعد از وقفه</a:t>
            </a:r>
            <a:endParaRPr lang="en-US" sz="1400" dirty="0">
              <a:solidFill>
                <a:srgbClr val="FF0000"/>
              </a:solidFill>
              <a:cs typeface="B Nasim" pitchFamily="2" charset="-78"/>
            </a:endParaRPr>
          </a:p>
        </p:txBody>
      </p:sp>
      <p:sp>
        <p:nvSpPr>
          <p:cNvPr id="153631" name="Rectangle 31"/>
          <p:cNvSpPr>
            <a:spLocks noChangeArrowheads="1"/>
          </p:cNvSpPr>
          <p:nvPr/>
        </p:nvSpPr>
        <p:spPr bwMode="auto">
          <a:xfrm>
            <a:off x="5434013" y="4806950"/>
            <a:ext cx="1905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r>
              <a:rPr lang="fa-IR"/>
              <a:t>روتین وقفه </a:t>
            </a:r>
            <a:endParaRPr lang="en-US"/>
          </a:p>
        </p:txBody>
      </p:sp>
      <p:sp>
        <p:nvSpPr>
          <p:cNvPr id="153632" name="Rectangle 32"/>
          <p:cNvSpPr>
            <a:spLocks noChangeArrowheads="1"/>
          </p:cNvSpPr>
          <p:nvPr/>
        </p:nvSpPr>
        <p:spPr bwMode="auto">
          <a:xfrm>
            <a:off x="7491413" y="282575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fa-IR" dirty="0">
                <a:cs typeface="B Nazanin" pitchFamily="2" charset="-78"/>
              </a:rPr>
              <a:t>محل </a:t>
            </a:r>
            <a:r>
              <a:rPr lang="fa-IR" dirty="0" smtClean="0">
                <a:cs typeface="B Nazanin" pitchFamily="2" charset="-78"/>
              </a:rPr>
              <a:t>ذخیره</a:t>
            </a:r>
            <a:br>
              <a:rPr lang="fa-IR" dirty="0" smtClean="0">
                <a:cs typeface="B Nazanin" pitchFamily="2" charset="-78"/>
              </a:rPr>
            </a:br>
            <a:r>
              <a:rPr lang="fa-IR" dirty="0" smtClean="0">
                <a:cs typeface="B Nazanin" pitchFamily="2" charset="-78"/>
              </a:rPr>
              <a:t> آدرس </a:t>
            </a:r>
            <a:r>
              <a:rPr lang="fa-IR" dirty="0">
                <a:cs typeface="B Nazanin" pitchFamily="2" charset="-78"/>
              </a:rPr>
              <a:t>برگشت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53633" name="Text Box 33"/>
          <p:cNvSpPr txBox="1">
            <a:spLocks noChangeArrowheads="1"/>
          </p:cNvSpPr>
          <p:nvPr/>
        </p:nvSpPr>
        <p:spPr bwMode="auto">
          <a:xfrm>
            <a:off x="114300" y="4754563"/>
            <a:ext cx="8001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1120</a:t>
            </a:r>
          </a:p>
        </p:txBody>
      </p:sp>
      <p:sp>
        <p:nvSpPr>
          <p:cNvPr id="153634" name="Text Box 34"/>
          <p:cNvSpPr txBox="1">
            <a:spLocks noChangeArrowheads="1"/>
          </p:cNvSpPr>
          <p:nvPr/>
        </p:nvSpPr>
        <p:spPr bwMode="auto">
          <a:xfrm>
            <a:off x="4572000" y="4724400"/>
            <a:ext cx="800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en-US" sz="1200" b="1" dirty="0"/>
              <a:t>1120</a:t>
            </a:r>
          </a:p>
        </p:txBody>
      </p:sp>
      <p:sp>
        <p:nvSpPr>
          <p:cNvPr id="153635" name="Rectangle 35"/>
          <p:cNvSpPr>
            <a:spLocks noChangeArrowheads="1"/>
          </p:cNvSpPr>
          <p:nvPr/>
        </p:nvSpPr>
        <p:spPr bwMode="auto">
          <a:xfrm>
            <a:off x="5434013" y="2825750"/>
            <a:ext cx="19050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r>
              <a:rPr lang="en-US"/>
              <a:t>256</a:t>
            </a:r>
          </a:p>
        </p:txBody>
      </p:sp>
      <p:sp>
        <p:nvSpPr>
          <p:cNvPr id="153636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itchFamily="2" charset="-78"/>
              </a:rPr>
              <a:t>اجرای</a:t>
            </a:r>
            <a:r>
              <a:rPr lang="en-US" dirty="0">
                <a:cs typeface="B Titr" pitchFamily="2" charset="-78"/>
              </a:rPr>
              <a:t> </a:t>
            </a:r>
            <a:r>
              <a:rPr lang="fa-IR" dirty="0">
                <a:cs typeface="B Titr" pitchFamily="2" charset="-78"/>
              </a:rPr>
              <a:t>سیکل</a:t>
            </a:r>
            <a:r>
              <a:rPr lang="en-US" dirty="0">
                <a:cs typeface="B Titr" pitchFamily="2" charset="-78"/>
              </a:rPr>
              <a:t> </a:t>
            </a:r>
            <a:r>
              <a:rPr lang="fa-IR" dirty="0">
                <a:cs typeface="B Titr" pitchFamily="2" charset="-78"/>
              </a:rPr>
              <a:t>وقفه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153638" name="Line 38"/>
          <p:cNvSpPr>
            <a:spLocks noChangeShapeType="1"/>
          </p:cNvSpPr>
          <p:nvPr/>
        </p:nvSpPr>
        <p:spPr bwMode="auto">
          <a:xfrm flipH="1">
            <a:off x="2916238" y="4076700"/>
            <a:ext cx="4318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39" name="Text Box 39"/>
          <p:cNvSpPr txBox="1">
            <a:spLocks noChangeArrowheads="1"/>
          </p:cNvSpPr>
          <p:nvPr/>
        </p:nvSpPr>
        <p:spPr bwMode="auto">
          <a:xfrm>
            <a:off x="1362075" y="2439988"/>
            <a:ext cx="63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/>
              <a:t>حافظه</a:t>
            </a:r>
            <a:endParaRPr lang="en-US"/>
          </a:p>
        </p:txBody>
      </p:sp>
      <p:sp>
        <p:nvSpPr>
          <p:cNvPr id="153640" name="Text Box 40"/>
          <p:cNvSpPr txBox="1">
            <a:spLocks noChangeArrowheads="1"/>
          </p:cNvSpPr>
          <p:nvPr/>
        </p:nvSpPr>
        <p:spPr bwMode="auto">
          <a:xfrm>
            <a:off x="6084888" y="2420938"/>
            <a:ext cx="63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/>
              <a:t>حافظه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3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3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3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53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3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1" grpId="0" animBg="1"/>
      <p:bldP spid="153622" grpId="0" animBg="1"/>
      <p:bldP spid="153623" grpId="0" animBg="1"/>
      <p:bldP spid="153624" grpId="0"/>
      <p:bldP spid="153625" grpId="0" animBg="1"/>
      <p:bldP spid="153626" grpId="0"/>
      <p:bldP spid="153627" grpId="0"/>
      <p:bldP spid="153628" grpId="0"/>
      <p:bldP spid="153629" grpId="0"/>
      <p:bldP spid="153630" grpId="0"/>
      <p:bldP spid="153631" grpId="0" animBg="1"/>
      <p:bldP spid="153632" grpId="0"/>
      <p:bldP spid="153634" grpId="0"/>
      <p:bldP spid="153635" grpId="0" animBg="1"/>
      <p:bldP spid="15364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067E488D-F7FF-4893-A150-D5C4653A9374}" type="slidenum">
              <a:rPr lang="ar-SA" altLang="en-US"/>
              <a:pPr/>
              <a:t>44</a:t>
            </a:fld>
            <a:endParaRPr lang="en-US" altLang="en-US"/>
          </a:p>
        </p:txBody>
      </p:sp>
      <p:sp>
        <p:nvSpPr>
          <p:cNvPr id="139299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تشخیص وقوع وقفه :</a:t>
            </a:r>
            <a:r>
              <a:rPr lang="en-US" b="0">
                <a:solidFill>
                  <a:srgbClr val="0066CC"/>
                </a:solidFill>
              </a:rPr>
              <a:t/>
            </a:r>
            <a:br>
              <a:rPr lang="en-US" b="0">
                <a:solidFill>
                  <a:srgbClr val="0066CC"/>
                </a:solidFill>
              </a:rPr>
            </a:br>
            <a:endParaRPr lang="en-US" b="0">
              <a:solidFill>
                <a:srgbClr val="0066CC"/>
              </a:solidFill>
            </a:endParaRPr>
          </a:p>
        </p:txBody>
      </p:sp>
      <p:sp>
        <p:nvSpPr>
          <p:cNvPr id="139300" name="Rectangle 3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در هر سیکل اجرای دستور پس از آنکه </a:t>
            </a:r>
            <a:r>
              <a:rPr lang="fa-IR" u="sng" dirty="0">
                <a:solidFill>
                  <a:srgbClr val="993366"/>
                </a:solidFill>
              </a:rPr>
              <a:t>عمل واکشی و دیکود دستورالعمل</a:t>
            </a:r>
            <a:r>
              <a:rPr lang="fa-IR" dirty="0"/>
              <a:t> انجام شد سخت افزار کامپیوتر وقوع یک وقفه را بررسی </a:t>
            </a:r>
            <a:r>
              <a:rPr lang="fa-IR" dirty="0" smtClean="0"/>
              <a:t>می‌کند </a:t>
            </a:r>
            <a:r>
              <a:rPr lang="fa-IR" dirty="0"/>
              <a:t>. </a:t>
            </a:r>
            <a:endParaRPr lang="en-US" dirty="0"/>
          </a:p>
          <a:p>
            <a:r>
              <a:rPr lang="fa-IR" dirty="0"/>
              <a:t>در صورتی که </a:t>
            </a:r>
            <a:r>
              <a:rPr lang="en-US" dirty="0"/>
              <a:t>IEN=1</a:t>
            </a:r>
            <a:r>
              <a:rPr lang="fa-IR" dirty="0"/>
              <a:t> باشد یعنی کامپیوتر اجازه وقفه را داده باشد و یکی از </a:t>
            </a:r>
            <a:r>
              <a:rPr lang="fa-IR" dirty="0" smtClean="0"/>
              <a:t>پرچم‌های </a:t>
            </a:r>
            <a:r>
              <a:rPr lang="en-US" dirty="0"/>
              <a:t>FGI </a:t>
            </a:r>
            <a:r>
              <a:rPr lang="fa-IR" dirty="0"/>
              <a:t> و </a:t>
            </a:r>
            <a:r>
              <a:rPr lang="en-US" dirty="0"/>
              <a:t>FGO</a:t>
            </a:r>
            <a:r>
              <a:rPr lang="fa-IR" dirty="0"/>
              <a:t> فعال شده باشد وقوع وقفه تشخیص داده </a:t>
            </a:r>
            <a:r>
              <a:rPr lang="fa-IR" dirty="0" smtClean="0"/>
              <a:t>می‌شود </a:t>
            </a:r>
            <a:r>
              <a:rPr lang="fa-IR" dirty="0"/>
              <a:t>.</a:t>
            </a:r>
          </a:p>
          <a:p>
            <a:r>
              <a:rPr lang="fa-IR" dirty="0"/>
              <a:t> وقوع وقفه با </a:t>
            </a:r>
            <a:r>
              <a:rPr lang="en-US" dirty="0"/>
              <a:t>Set </a:t>
            </a:r>
            <a:r>
              <a:rPr lang="fa-IR" dirty="0"/>
              <a:t> کردن یک </a:t>
            </a:r>
            <a:r>
              <a:rPr lang="en-US" dirty="0"/>
              <a:t>FF</a:t>
            </a:r>
            <a:r>
              <a:rPr lang="fa-IR" dirty="0"/>
              <a:t> به نام </a:t>
            </a:r>
            <a:r>
              <a:rPr lang="en-US" dirty="0"/>
              <a:t>R</a:t>
            </a:r>
            <a:r>
              <a:rPr lang="fa-IR" dirty="0"/>
              <a:t>ثبت </a:t>
            </a:r>
            <a:r>
              <a:rPr lang="fa-IR" dirty="0" smtClean="0"/>
              <a:t>می‌شود </a:t>
            </a:r>
            <a:r>
              <a:rPr lang="fa-IR" dirty="0"/>
              <a:t>تاعملیات مربوط به پردازش وقفه آغاز شود </a:t>
            </a:r>
            <a:r>
              <a:rPr lang="en-US" dirty="0" smtClean="0"/>
              <a:t>.</a:t>
            </a:r>
            <a:endParaRPr lang="fa-IR" dirty="0" smtClean="0"/>
          </a:p>
          <a:p>
            <a:endParaRPr lang="fa-IR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9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9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00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9E77771B-E41A-4764-96C2-CB5AE544B99D}" type="slidenum">
              <a:rPr lang="ar-SA" altLang="en-US"/>
              <a:pPr/>
              <a:t>45</a:t>
            </a:fld>
            <a:endParaRPr lang="en-US" altLang="en-US"/>
          </a:p>
        </p:txBody>
      </p:sp>
      <p:sp>
        <p:nvSpPr>
          <p:cNvPr id="157731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5181600" y="1989139"/>
            <a:ext cx="3505200" cy="4030661"/>
          </a:xfrm>
        </p:spPr>
        <p:txBody>
          <a:bodyPr/>
          <a:lstStyle/>
          <a:p>
            <a:r>
              <a:rPr lang="fa-IR" dirty="0"/>
              <a:t>عملیات ثبت وقفه همزمان با تکمیل اجرای دستور فعلی انجام </a:t>
            </a:r>
            <a:r>
              <a:rPr lang="fa-IR" dirty="0" smtClean="0"/>
              <a:t>می‌شود </a:t>
            </a:r>
            <a:r>
              <a:rPr lang="fa-IR" dirty="0"/>
              <a:t>تا در آغاز سیکل بعدی (</a:t>
            </a:r>
            <a:r>
              <a:rPr lang="en-US" dirty="0"/>
              <a:t>T0</a:t>
            </a:r>
            <a:r>
              <a:rPr lang="fa-IR" dirty="0"/>
              <a:t>) تکلیف پردازش وقفه مشخص شود .</a:t>
            </a:r>
          </a:p>
          <a:p>
            <a:r>
              <a:rPr lang="fa-IR" dirty="0"/>
              <a:t>عمل ثبت وقفه بامیکرواپریشن زیر مشخص میشود </a:t>
            </a:r>
            <a:r>
              <a:rPr lang="en-US" dirty="0"/>
              <a:t>:</a:t>
            </a:r>
            <a:endParaRPr lang="fa-IR" dirty="0"/>
          </a:p>
          <a:p>
            <a:endParaRPr lang="en-US" dirty="0"/>
          </a:p>
        </p:txBody>
      </p:sp>
      <p:sp>
        <p:nvSpPr>
          <p:cNvPr id="157726" name="Rectangle 30"/>
          <p:cNvSpPr>
            <a:spLocks noChangeArrowheads="1"/>
          </p:cNvSpPr>
          <p:nvPr/>
        </p:nvSpPr>
        <p:spPr bwMode="auto">
          <a:xfrm>
            <a:off x="6084888" y="5029200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/>
            <a:r>
              <a:rPr lang="en-US" dirty="0"/>
              <a:t>(IEN) (FGI+FGO)  :R    1</a:t>
            </a:r>
          </a:p>
        </p:txBody>
      </p:sp>
      <p:graphicFrame>
        <p:nvGraphicFramePr>
          <p:cNvPr id="157727" name="Object 31"/>
          <p:cNvGraphicFramePr>
            <a:graphicFrameLocks noChangeAspect="1"/>
          </p:cNvGraphicFramePr>
          <p:nvPr/>
        </p:nvGraphicFramePr>
        <p:xfrm>
          <a:off x="5486400" y="5029200"/>
          <a:ext cx="7429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3" imgW="393480" imgH="228600" progId="Equation.3">
                  <p:embed/>
                </p:oleObj>
              </mc:Choice>
              <mc:Fallback>
                <p:oleObj name="Equation" r:id="rId3" imgW="39348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5029200"/>
                        <a:ext cx="7429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28" name="Line 32"/>
          <p:cNvSpPr>
            <a:spLocks noChangeShapeType="1"/>
          </p:cNvSpPr>
          <p:nvPr/>
        </p:nvSpPr>
        <p:spPr bwMode="auto">
          <a:xfrm flipH="1">
            <a:off x="8316913" y="5245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7730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ثبت</a:t>
            </a:r>
            <a:r>
              <a:rPr lang="en-US" b="0">
                <a:solidFill>
                  <a:srgbClr val="0066CC"/>
                </a:solidFill>
              </a:rPr>
              <a:t> </a:t>
            </a:r>
            <a:r>
              <a:rPr lang="fa-IR" b="0">
                <a:solidFill>
                  <a:srgbClr val="0066CC"/>
                </a:solidFill>
              </a:rPr>
              <a:t>وقوع وقفه :</a:t>
            </a:r>
            <a:endParaRPr lang="en-US" b="0">
              <a:solidFill>
                <a:srgbClr val="0066CC"/>
              </a:solidFill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6200" y="914400"/>
          <a:ext cx="5105400" cy="4880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VISIO" r:id="rId5" imgW="6869880" imgH="7075800" progId="">
                  <p:embed/>
                </p:oleObj>
              </mc:Choice>
              <mc:Fallback>
                <p:oleObj name="VISIO" r:id="rId5" imgW="6869880" imgH="70758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914400"/>
                        <a:ext cx="5105400" cy="4880886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 rot="1494936">
            <a:off x="883139" y="2359814"/>
            <a:ext cx="1625706" cy="3316343"/>
          </a:xfrm>
          <a:prstGeom prst="ellips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31" grpId="0" uiExpand="1" build="p"/>
      <p:bldP spid="157726" grpId="1"/>
      <p:bldP spid="15772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34880F0D-CBD1-4D19-B3A1-095B24B71FFC}" type="slidenum">
              <a:rPr lang="ar-SA" altLang="en-US"/>
              <a:pPr/>
              <a:t>46</a:t>
            </a:fld>
            <a:endParaRPr lang="en-US" altLang="en-US"/>
          </a:p>
        </p:txBody>
      </p:sp>
      <p:sp>
        <p:nvSpPr>
          <p:cNvPr id="140330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 dirty="0" smtClean="0">
                <a:solidFill>
                  <a:srgbClr val="0066CC"/>
                </a:solidFill>
              </a:rPr>
              <a:t>روند اجراي سیکل </a:t>
            </a:r>
            <a:r>
              <a:rPr lang="fa-IR" b="0" dirty="0">
                <a:solidFill>
                  <a:srgbClr val="0066CC"/>
                </a:solidFill>
              </a:rPr>
              <a:t>وقفه :</a:t>
            </a:r>
            <a:r>
              <a:rPr lang="en-US" b="0" dirty="0">
                <a:solidFill>
                  <a:srgbClr val="0066CC"/>
                </a:solidFill>
              </a:rPr>
              <a:t/>
            </a:r>
            <a:br>
              <a:rPr lang="en-US" b="0" dirty="0">
                <a:solidFill>
                  <a:srgbClr val="0066CC"/>
                </a:solidFill>
              </a:rPr>
            </a:br>
            <a:endParaRPr lang="en-US" b="0" dirty="0">
              <a:solidFill>
                <a:srgbClr val="0066CC"/>
              </a:solidFill>
            </a:endParaRPr>
          </a:p>
        </p:txBody>
      </p:sp>
      <p:sp>
        <p:nvSpPr>
          <p:cNvPr id="140332" name="Rectangle 4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620000" cy="487375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fa-IR" dirty="0"/>
              <a:t>در صورتی که فلیپ فلاپ </a:t>
            </a:r>
            <a:r>
              <a:rPr lang="en-US" dirty="0"/>
              <a:t>R=1</a:t>
            </a:r>
            <a:r>
              <a:rPr lang="fa-IR" dirty="0"/>
              <a:t> باشد یک وقفه اتفاق افتاده است لذا کامپیوتر در سیکل </a:t>
            </a:r>
            <a:r>
              <a:rPr lang="en-US" dirty="0"/>
              <a:t>T0</a:t>
            </a:r>
            <a:r>
              <a:rPr lang="fa-IR" dirty="0"/>
              <a:t> بجای روند </a:t>
            </a:r>
            <a:r>
              <a:rPr lang="fa-IR" dirty="0" smtClean="0"/>
              <a:t>عادی، </a:t>
            </a:r>
            <a:r>
              <a:rPr lang="fa-IR" dirty="0"/>
              <a:t>اجرای سیکل دستور عملیات مربوط به اجرای سیکل وقفه </a:t>
            </a:r>
            <a:r>
              <a:rPr lang="fa-IR" dirty="0" smtClean="0"/>
              <a:t>را انجام می‌دهد </a:t>
            </a:r>
            <a:r>
              <a:rPr lang="fa-IR" dirty="0"/>
              <a:t>این عملیات عبارتست از :</a:t>
            </a:r>
            <a:endParaRPr lang="en-US" dirty="0"/>
          </a:p>
          <a:p>
            <a:pPr lvl="1"/>
            <a:r>
              <a:rPr lang="fa-IR" dirty="0"/>
              <a:t> ذخیره آدرس</a:t>
            </a:r>
            <a:r>
              <a:rPr lang="en-US" dirty="0"/>
              <a:t> </a:t>
            </a:r>
            <a:r>
              <a:rPr lang="fa-IR" dirty="0"/>
              <a:t>دستور بعدی در محل صفر حافظه و انجام پرش به محل یک </a:t>
            </a:r>
            <a:r>
              <a:rPr lang="fa-IR" dirty="0" smtClean="0"/>
              <a:t>حافظه.</a:t>
            </a:r>
            <a:endParaRPr lang="fa-IR" dirty="0"/>
          </a:p>
          <a:p>
            <a:pPr lvl="1"/>
            <a:r>
              <a:rPr lang="fa-IR" dirty="0"/>
              <a:t> همچنین </a:t>
            </a:r>
            <a:r>
              <a:rPr lang="en-US" dirty="0"/>
              <a:t>R=0</a:t>
            </a:r>
            <a:r>
              <a:rPr lang="fa-IR" dirty="0"/>
              <a:t> </a:t>
            </a:r>
            <a:r>
              <a:rPr lang="fa-IR" dirty="0" smtClean="0"/>
              <a:t>می‌شود </a:t>
            </a:r>
            <a:r>
              <a:rPr lang="fa-IR" dirty="0"/>
              <a:t>تا دوباره سیکل اجرای دستور شروع شود .</a:t>
            </a:r>
          </a:p>
          <a:p>
            <a:pPr lvl="1"/>
            <a:r>
              <a:rPr lang="fa-IR" dirty="0"/>
              <a:t>به همین ترتیب </a:t>
            </a:r>
            <a:r>
              <a:rPr lang="en-US" dirty="0"/>
              <a:t>IEN=0</a:t>
            </a:r>
            <a:r>
              <a:rPr lang="fa-IR" dirty="0"/>
              <a:t> </a:t>
            </a:r>
            <a:r>
              <a:rPr lang="fa-IR" dirty="0" smtClean="0"/>
              <a:t>می‌شود </a:t>
            </a:r>
            <a:r>
              <a:rPr lang="fa-IR" dirty="0"/>
              <a:t>تا در هنگام پردازش وقفه جاری جلوی </a:t>
            </a:r>
            <a:r>
              <a:rPr lang="fa-IR" dirty="0" smtClean="0"/>
              <a:t>وقفه‌های </a:t>
            </a:r>
            <a:r>
              <a:rPr lang="fa-IR" dirty="0"/>
              <a:t>دیگر گرفته شود 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4CD7-FECF-4F51-AA1B-58C24E85C787}" type="slidenum">
              <a:rPr lang="ar-SA" altLang="en-US"/>
              <a:pPr/>
              <a:t>47</a:t>
            </a:fld>
            <a:endParaRPr lang="en-US" altLang="en-US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>
                <a:solidFill>
                  <a:srgbClr val="0066CC"/>
                </a:solidFill>
              </a:rPr>
              <a:t>سیکل وقفه :</a:t>
            </a:r>
            <a:r>
              <a:rPr lang="en-US" b="0">
                <a:solidFill>
                  <a:srgbClr val="0066CC"/>
                </a:solidFill>
              </a:rPr>
              <a:t/>
            </a:r>
            <a:br>
              <a:rPr lang="en-US" b="0">
                <a:solidFill>
                  <a:srgbClr val="0066CC"/>
                </a:solidFill>
              </a:rPr>
            </a:br>
            <a:endParaRPr lang="en-US" b="0">
              <a:solidFill>
                <a:srgbClr val="0066CC"/>
              </a:solidFill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28600" y="2714290"/>
            <a:ext cx="2776327" cy="257510"/>
            <a:chOff x="793" y="1570"/>
            <a:chExt cx="2133" cy="227"/>
          </a:xfrm>
        </p:grpSpPr>
        <p:sp>
          <p:nvSpPr>
            <p:cNvPr id="165893" name="Rectangle 5"/>
            <p:cNvSpPr>
              <a:spLocks noChangeArrowheads="1"/>
            </p:cNvSpPr>
            <p:nvPr/>
          </p:nvSpPr>
          <p:spPr bwMode="auto">
            <a:xfrm>
              <a:off x="793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Fetch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519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Decode</a:t>
              </a:r>
            </a:p>
          </p:txBody>
        </p:sp>
        <p:sp>
          <p:nvSpPr>
            <p:cNvPr id="165896" name="Rectangle 8"/>
            <p:cNvSpPr>
              <a:spLocks noChangeArrowheads="1"/>
            </p:cNvSpPr>
            <p:nvPr/>
          </p:nvSpPr>
          <p:spPr bwMode="auto">
            <a:xfrm>
              <a:off x="2200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Execute</a:t>
              </a:r>
            </a:p>
          </p:txBody>
        </p:sp>
      </p:grp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1780181" y="3245272"/>
            <a:ext cx="944966" cy="2575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R=1</a:t>
            </a: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>
            <a:off x="1780181" y="3604878"/>
            <a:ext cx="944966" cy="2575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R=0</a:t>
            </a:r>
          </a:p>
        </p:txBody>
      </p:sp>
      <p:sp>
        <p:nvSpPr>
          <p:cNvPr id="165900" name="Rectangle 12"/>
          <p:cNvSpPr>
            <a:spLocks noChangeArrowheads="1"/>
          </p:cNvSpPr>
          <p:nvPr/>
        </p:nvSpPr>
        <p:spPr bwMode="auto">
          <a:xfrm>
            <a:off x="3343411" y="3193089"/>
            <a:ext cx="1121985" cy="25751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Interrupt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343411" y="3604878"/>
            <a:ext cx="2776327" cy="257510"/>
            <a:chOff x="793" y="1570"/>
            <a:chExt cx="2133" cy="227"/>
          </a:xfrm>
        </p:grpSpPr>
        <p:sp>
          <p:nvSpPr>
            <p:cNvPr id="165907" name="Rectangle 19"/>
            <p:cNvSpPr>
              <a:spLocks noChangeArrowheads="1"/>
            </p:cNvSpPr>
            <p:nvPr/>
          </p:nvSpPr>
          <p:spPr bwMode="auto">
            <a:xfrm>
              <a:off x="793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Fetch</a:t>
              </a:r>
            </a:p>
          </p:txBody>
        </p:sp>
        <p:sp>
          <p:nvSpPr>
            <p:cNvPr id="165908" name="Rectangle 20"/>
            <p:cNvSpPr>
              <a:spLocks noChangeArrowheads="1"/>
            </p:cNvSpPr>
            <p:nvPr/>
          </p:nvSpPr>
          <p:spPr bwMode="auto">
            <a:xfrm>
              <a:off x="1519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Decode</a:t>
              </a:r>
            </a:p>
          </p:txBody>
        </p:sp>
        <p:sp>
          <p:nvSpPr>
            <p:cNvPr id="165909" name="Rectangle 21"/>
            <p:cNvSpPr>
              <a:spLocks noChangeArrowheads="1"/>
            </p:cNvSpPr>
            <p:nvPr/>
          </p:nvSpPr>
          <p:spPr bwMode="auto">
            <a:xfrm>
              <a:off x="2200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Execute</a:t>
              </a: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4465396" y="3193089"/>
            <a:ext cx="2776327" cy="257510"/>
            <a:chOff x="793" y="1570"/>
            <a:chExt cx="2133" cy="227"/>
          </a:xfrm>
        </p:grpSpPr>
        <p:sp>
          <p:nvSpPr>
            <p:cNvPr id="165911" name="Rectangle 23"/>
            <p:cNvSpPr>
              <a:spLocks noChangeArrowheads="1"/>
            </p:cNvSpPr>
            <p:nvPr/>
          </p:nvSpPr>
          <p:spPr bwMode="auto">
            <a:xfrm>
              <a:off x="793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Fetch</a:t>
              </a:r>
            </a:p>
          </p:txBody>
        </p:sp>
        <p:sp>
          <p:nvSpPr>
            <p:cNvPr id="165912" name="Rectangle 24"/>
            <p:cNvSpPr>
              <a:spLocks noChangeArrowheads="1"/>
            </p:cNvSpPr>
            <p:nvPr/>
          </p:nvSpPr>
          <p:spPr bwMode="auto">
            <a:xfrm>
              <a:off x="1519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Decode</a:t>
              </a:r>
            </a:p>
          </p:txBody>
        </p:sp>
        <p:sp>
          <p:nvSpPr>
            <p:cNvPr id="165913" name="Rectangle 25"/>
            <p:cNvSpPr>
              <a:spLocks noChangeArrowheads="1"/>
            </p:cNvSpPr>
            <p:nvPr/>
          </p:nvSpPr>
          <p:spPr bwMode="auto">
            <a:xfrm>
              <a:off x="2200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Execute</a:t>
              </a: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6118436" y="3604878"/>
            <a:ext cx="2776327" cy="257510"/>
            <a:chOff x="793" y="1570"/>
            <a:chExt cx="2133" cy="227"/>
          </a:xfrm>
        </p:grpSpPr>
        <p:sp>
          <p:nvSpPr>
            <p:cNvPr id="165915" name="Rectangle 27"/>
            <p:cNvSpPr>
              <a:spLocks noChangeArrowheads="1"/>
            </p:cNvSpPr>
            <p:nvPr/>
          </p:nvSpPr>
          <p:spPr bwMode="auto">
            <a:xfrm>
              <a:off x="793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Fetch</a:t>
              </a:r>
            </a:p>
          </p:txBody>
        </p:sp>
        <p:sp>
          <p:nvSpPr>
            <p:cNvPr id="165916" name="Rectangle 28"/>
            <p:cNvSpPr>
              <a:spLocks noChangeArrowheads="1"/>
            </p:cNvSpPr>
            <p:nvPr/>
          </p:nvSpPr>
          <p:spPr bwMode="auto">
            <a:xfrm>
              <a:off x="1519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Decode</a:t>
              </a:r>
            </a:p>
          </p:txBody>
        </p:sp>
        <p:sp>
          <p:nvSpPr>
            <p:cNvPr id="165917" name="Rectangle 29"/>
            <p:cNvSpPr>
              <a:spLocks noChangeArrowheads="1"/>
            </p:cNvSpPr>
            <p:nvPr/>
          </p:nvSpPr>
          <p:spPr bwMode="auto">
            <a:xfrm>
              <a:off x="2200" y="1570"/>
              <a:ext cx="72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Execute</a:t>
              </a:r>
            </a:p>
          </p:txBody>
        </p:sp>
      </p:grpSp>
      <p:sp>
        <p:nvSpPr>
          <p:cNvPr id="165919" name="Text Box 31"/>
          <p:cNvSpPr txBox="1">
            <a:spLocks noChangeArrowheads="1"/>
          </p:cNvSpPr>
          <p:nvPr/>
        </p:nvSpPr>
        <p:spPr bwMode="auto">
          <a:xfrm>
            <a:off x="8604250" y="33575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...</a:t>
            </a:r>
          </a:p>
        </p:txBody>
      </p:sp>
      <p:sp>
        <p:nvSpPr>
          <p:cNvPr id="165920" name="Text Box 32"/>
          <p:cNvSpPr txBox="1">
            <a:spLocks noChangeArrowheads="1"/>
          </p:cNvSpPr>
          <p:nvPr/>
        </p:nvSpPr>
        <p:spPr bwMode="auto">
          <a:xfrm>
            <a:off x="7235825" y="3068638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...</a:t>
            </a:r>
          </a:p>
        </p:txBody>
      </p:sp>
      <p:sp>
        <p:nvSpPr>
          <p:cNvPr id="165921" name="Line 33"/>
          <p:cNvSpPr>
            <a:spLocks noChangeShapeType="1"/>
          </p:cNvSpPr>
          <p:nvPr/>
        </p:nvSpPr>
        <p:spPr bwMode="auto">
          <a:xfrm>
            <a:off x="2195513" y="29972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5922" name="Line 34"/>
          <p:cNvSpPr>
            <a:spLocks noChangeShapeType="1"/>
          </p:cNvSpPr>
          <p:nvPr/>
        </p:nvSpPr>
        <p:spPr bwMode="auto">
          <a:xfrm>
            <a:off x="3105151" y="291465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5924" name="Line 36"/>
          <p:cNvSpPr>
            <a:spLocks noChangeShapeType="1"/>
          </p:cNvSpPr>
          <p:nvPr/>
        </p:nvSpPr>
        <p:spPr bwMode="auto">
          <a:xfrm>
            <a:off x="2987675" y="3068638"/>
            <a:ext cx="2889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5925" name="Text Box 37"/>
          <p:cNvSpPr txBox="1">
            <a:spLocks noChangeArrowheads="1"/>
          </p:cNvSpPr>
          <p:nvPr/>
        </p:nvSpPr>
        <p:spPr bwMode="auto">
          <a:xfrm>
            <a:off x="8769350" y="3500438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8" grpId="0" animBg="1"/>
      <p:bldP spid="165899" grpId="0" animBg="1"/>
      <p:bldP spid="165900" grpId="0" animBg="1"/>
      <p:bldP spid="165921" grpId="0" animBg="1"/>
      <p:bldP spid="165922" grpId="0" animBg="1"/>
      <p:bldP spid="1659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99" name="Rectangle 31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r>
              <a:rPr lang="fa-IR" dirty="0">
                <a:solidFill>
                  <a:srgbClr val="FF3300"/>
                </a:solidFill>
              </a:rPr>
              <a:t>میکرو اپریشن سیکل وقفه</a:t>
            </a:r>
            <a:endParaRPr lang="en-US" dirty="0">
              <a:solidFill>
                <a:srgbClr val="FF3300"/>
              </a:solidFill>
            </a:endParaRPr>
          </a:p>
          <a:p>
            <a:endParaRPr lang="en-US" dirty="0" smtClean="0">
              <a:solidFill>
                <a:srgbClr val="FF3300"/>
              </a:solidFill>
            </a:endParaRPr>
          </a:p>
          <a:p>
            <a:pPr>
              <a:buNone/>
            </a:pPr>
            <a:endParaRPr lang="en-US" dirty="0">
              <a:solidFill>
                <a:srgbClr val="FF3300"/>
              </a:solidFill>
            </a:endParaRPr>
          </a:p>
          <a:p>
            <a:endParaRPr lang="en-US" dirty="0">
              <a:solidFill>
                <a:srgbClr val="FF33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fa-IR" dirty="0" smtClean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fa-IR" dirty="0" smtClean="0"/>
              <a:t>اضافه </a:t>
            </a:r>
            <a:r>
              <a:rPr lang="fa-IR" dirty="0"/>
              <a:t>کردن رجیستر </a:t>
            </a:r>
            <a:r>
              <a:rPr lang="en-US" dirty="0"/>
              <a:t>R</a:t>
            </a:r>
            <a:r>
              <a:rPr lang="fa-IR" dirty="0"/>
              <a:t> باعث </a:t>
            </a:r>
            <a:r>
              <a:rPr lang="fa-IR" dirty="0" smtClean="0"/>
              <a:t>می‌شود </a:t>
            </a:r>
            <a:r>
              <a:rPr lang="fa-IR" dirty="0"/>
              <a:t>تا میکرو اپریشن سیکل واکشی و دیکود بصورت زیر تصحیح گردد.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/>
          <a:p>
            <a:fld id="{83372DEB-17F6-4D1F-9E77-08F74C0EDE55}" type="slidenum">
              <a:rPr lang="ar-SA" altLang="en-US"/>
              <a:pPr/>
              <a:t>48</a:t>
            </a:fld>
            <a:endParaRPr lang="en-US" altLang="en-US"/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1944688" y="4797425"/>
            <a:ext cx="7199312" cy="504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52391" y="2364996"/>
            <a:ext cx="2736850" cy="360363"/>
            <a:chOff x="468313" y="2349500"/>
            <a:chExt cx="2736850" cy="360363"/>
          </a:xfrm>
        </p:grpSpPr>
        <p:sp>
          <p:nvSpPr>
            <p:cNvPr id="160776" name="Rectangle 8"/>
            <p:cNvSpPr>
              <a:spLocks noChangeArrowheads="1"/>
            </p:cNvSpPr>
            <p:nvPr/>
          </p:nvSpPr>
          <p:spPr bwMode="auto">
            <a:xfrm>
              <a:off x="468313" y="2349500"/>
              <a:ext cx="2736850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RT0 :  AR    0 ,  </a:t>
              </a:r>
              <a:r>
                <a:rPr lang="en-US" dirty="0" smtClean="0">
                  <a:solidFill>
                    <a:srgbClr val="993366"/>
                  </a:solidFill>
                </a:rPr>
                <a:t>TR     </a:t>
              </a:r>
              <a:r>
                <a:rPr lang="en-US" dirty="0">
                  <a:solidFill>
                    <a:srgbClr val="993366"/>
                  </a:solidFill>
                </a:rPr>
                <a:t>PC </a:t>
              </a:r>
            </a:p>
          </p:txBody>
        </p:sp>
        <p:sp>
          <p:nvSpPr>
            <p:cNvPr id="160777" name="Line 9"/>
            <p:cNvSpPr>
              <a:spLocks noChangeShapeType="1"/>
            </p:cNvSpPr>
            <p:nvPr/>
          </p:nvSpPr>
          <p:spPr bwMode="auto">
            <a:xfrm flipH="1">
              <a:off x="1584325" y="2566988"/>
              <a:ext cx="2159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78" name="Line 10"/>
            <p:cNvSpPr>
              <a:spLocks noChangeShapeType="1"/>
            </p:cNvSpPr>
            <p:nvPr/>
          </p:nvSpPr>
          <p:spPr bwMode="auto">
            <a:xfrm flipH="1">
              <a:off x="2535285" y="2565400"/>
              <a:ext cx="2159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8313" y="2781300"/>
            <a:ext cx="2877309" cy="360363"/>
            <a:chOff x="468313" y="2781300"/>
            <a:chExt cx="2877309" cy="360363"/>
          </a:xfrm>
        </p:grpSpPr>
        <p:sp>
          <p:nvSpPr>
            <p:cNvPr id="160779" name="Rectangle 11"/>
            <p:cNvSpPr>
              <a:spLocks noChangeArrowheads="1"/>
            </p:cNvSpPr>
            <p:nvPr/>
          </p:nvSpPr>
          <p:spPr bwMode="auto">
            <a:xfrm>
              <a:off x="468313" y="2781300"/>
              <a:ext cx="2736850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RT1 :  M[AR]    </a:t>
              </a:r>
              <a:r>
                <a:rPr lang="en-US" dirty="0" smtClean="0">
                  <a:solidFill>
                    <a:srgbClr val="993366"/>
                  </a:solidFill>
                </a:rPr>
                <a:t>TR </a:t>
              </a:r>
              <a:r>
                <a:rPr lang="en-US" dirty="0">
                  <a:solidFill>
                    <a:srgbClr val="993366"/>
                  </a:solidFill>
                </a:rPr>
                <a:t>,  PC     0 </a:t>
              </a:r>
            </a:p>
          </p:txBody>
        </p:sp>
        <p:sp>
          <p:nvSpPr>
            <p:cNvPr id="160780" name="Line 12"/>
            <p:cNvSpPr>
              <a:spLocks noChangeShapeType="1"/>
            </p:cNvSpPr>
            <p:nvPr/>
          </p:nvSpPr>
          <p:spPr bwMode="auto">
            <a:xfrm flipH="1">
              <a:off x="1979613" y="2978744"/>
              <a:ext cx="2159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81" name="Line 13"/>
            <p:cNvSpPr>
              <a:spLocks noChangeShapeType="1"/>
            </p:cNvSpPr>
            <p:nvPr/>
          </p:nvSpPr>
          <p:spPr bwMode="auto">
            <a:xfrm flipH="1">
              <a:off x="3129722" y="2959893"/>
              <a:ext cx="2159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8313" y="3214688"/>
            <a:ext cx="4859337" cy="360363"/>
            <a:chOff x="468313" y="3214688"/>
            <a:chExt cx="4859337" cy="360363"/>
          </a:xfrm>
        </p:grpSpPr>
        <p:sp>
          <p:nvSpPr>
            <p:cNvPr id="160782" name="Rectangle 14"/>
            <p:cNvSpPr>
              <a:spLocks noChangeArrowheads="1"/>
            </p:cNvSpPr>
            <p:nvPr/>
          </p:nvSpPr>
          <p:spPr bwMode="auto">
            <a:xfrm>
              <a:off x="468313" y="3214688"/>
              <a:ext cx="48593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>
                  <a:solidFill>
                    <a:srgbClr val="993366"/>
                  </a:solidFill>
                </a:rPr>
                <a:t>RT2 :  PC    PC+1 ,  IEN    0 , </a:t>
              </a:r>
              <a:r>
                <a:rPr lang="en-US">
                  <a:solidFill>
                    <a:srgbClr val="993366"/>
                  </a:solidFill>
                </a:rPr>
                <a:t>R    </a:t>
              </a:r>
              <a:r>
                <a:rPr lang="en-US" smtClean="0">
                  <a:solidFill>
                    <a:srgbClr val="993366"/>
                  </a:solidFill>
                </a:rPr>
                <a:t> 0  </a:t>
              </a:r>
              <a:r>
                <a:rPr lang="en-US" dirty="0">
                  <a:solidFill>
                    <a:srgbClr val="993366"/>
                  </a:solidFill>
                </a:rPr>
                <a:t>,  </a:t>
              </a:r>
              <a:r>
                <a:rPr lang="en-US">
                  <a:solidFill>
                    <a:srgbClr val="993366"/>
                  </a:solidFill>
                </a:rPr>
                <a:t>SC    </a:t>
              </a:r>
              <a:r>
                <a:rPr lang="en-US" smtClean="0">
                  <a:solidFill>
                    <a:srgbClr val="993366"/>
                  </a:solidFill>
                </a:rPr>
                <a:t>0 </a:t>
              </a:r>
              <a:endParaRPr lang="en-US" dirty="0">
                <a:solidFill>
                  <a:srgbClr val="993366"/>
                </a:solidFill>
              </a:endParaRPr>
            </a:p>
          </p:txBody>
        </p:sp>
        <p:sp>
          <p:nvSpPr>
            <p:cNvPr id="160783" name="Line 15"/>
            <p:cNvSpPr>
              <a:spLocks noChangeShapeType="1"/>
            </p:cNvSpPr>
            <p:nvPr/>
          </p:nvSpPr>
          <p:spPr bwMode="auto">
            <a:xfrm flipH="1">
              <a:off x="1584325" y="3430588"/>
              <a:ext cx="215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84" name="Line 16"/>
            <p:cNvSpPr>
              <a:spLocks noChangeShapeType="1"/>
            </p:cNvSpPr>
            <p:nvPr/>
          </p:nvSpPr>
          <p:spPr bwMode="auto">
            <a:xfrm flipH="1">
              <a:off x="3095579" y="3394869"/>
              <a:ext cx="215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85" name="Line 17"/>
            <p:cNvSpPr>
              <a:spLocks noChangeShapeType="1"/>
            </p:cNvSpPr>
            <p:nvPr/>
          </p:nvSpPr>
          <p:spPr bwMode="auto">
            <a:xfrm flipH="1">
              <a:off x="3886200" y="3430588"/>
              <a:ext cx="215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86" name="Line 18"/>
            <p:cNvSpPr>
              <a:spLocks noChangeShapeType="1"/>
            </p:cNvSpPr>
            <p:nvPr/>
          </p:nvSpPr>
          <p:spPr bwMode="auto">
            <a:xfrm flipH="1">
              <a:off x="4895851" y="3430588"/>
              <a:ext cx="215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611188" y="4941888"/>
            <a:ext cx="5651500" cy="1225550"/>
            <a:chOff x="0" y="3157"/>
            <a:chExt cx="3560" cy="772"/>
          </a:xfrm>
        </p:grpSpPr>
        <p:sp>
          <p:nvSpPr>
            <p:cNvPr id="160787" name="Rectangle 19"/>
            <p:cNvSpPr>
              <a:spLocks noChangeArrowheads="1"/>
            </p:cNvSpPr>
            <p:nvPr/>
          </p:nvSpPr>
          <p:spPr bwMode="auto">
            <a:xfrm>
              <a:off x="0" y="3157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/>
                <a:t>   T0 :  AR    PC </a:t>
              </a:r>
            </a:p>
          </p:txBody>
        </p:sp>
        <p:sp>
          <p:nvSpPr>
            <p:cNvPr id="160788" name="Line 20"/>
            <p:cNvSpPr>
              <a:spLocks noChangeShapeType="1"/>
            </p:cNvSpPr>
            <p:nvPr/>
          </p:nvSpPr>
          <p:spPr bwMode="auto">
            <a:xfrm flipH="1">
              <a:off x="703" y="329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89" name="Rectangle 21"/>
            <p:cNvSpPr>
              <a:spLocks noChangeArrowheads="1"/>
            </p:cNvSpPr>
            <p:nvPr/>
          </p:nvSpPr>
          <p:spPr bwMode="auto">
            <a:xfrm>
              <a:off x="0" y="3429"/>
              <a:ext cx="172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/>
                <a:t>   T1 :  IR    M[AR] ,  PC     PC+1 </a:t>
              </a:r>
            </a:p>
          </p:txBody>
        </p:sp>
        <p:sp>
          <p:nvSpPr>
            <p:cNvPr id="160790" name="Line 22"/>
            <p:cNvSpPr>
              <a:spLocks noChangeShapeType="1"/>
            </p:cNvSpPr>
            <p:nvPr/>
          </p:nvSpPr>
          <p:spPr bwMode="auto">
            <a:xfrm flipH="1">
              <a:off x="681" y="356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91" name="Line 23"/>
            <p:cNvSpPr>
              <a:spLocks noChangeShapeType="1"/>
            </p:cNvSpPr>
            <p:nvPr/>
          </p:nvSpPr>
          <p:spPr bwMode="auto">
            <a:xfrm flipH="1">
              <a:off x="1652" y="356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92" name="Rectangle 24"/>
            <p:cNvSpPr>
              <a:spLocks noChangeArrowheads="1"/>
            </p:cNvSpPr>
            <p:nvPr/>
          </p:nvSpPr>
          <p:spPr bwMode="auto">
            <a:xfrm>
              <a:off x="0" y="3702"/>
              <a:ext cx="3560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/>
              <a:r>
                <a:rPr lang="en-US" dirty="0"/>
                <a:t>   T2 :  D7…D0       Decode IR(12-14)  , AR     IR(0-11)</a:t>
              </a:r>
            </a:p>
          </p:txBody>
        </p:sp>
        <p:sp>
          <p:nvSpPr>
            <p:cNvPr id="160793" name="Line 25"/>
            <p:cNvSpPr>
              <a:spLocks noChangeShapeType="1"/>
            </p:cNvSpPr>
            <p:nvPr/>
          </p:nvSpPr>
          <p:spPr bwMode="auto">
            <a:xfrm flipH="1">
              <a:off x="1066" y="383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0794" name="Line 26"/>
            <p:cNvSpPr>
              <a:spLocks noChangeShapeType="1"/>
            </p:cNvSpPr>
            <p:nvPr/>
          </p:nvSpPr>
          <p:spPr bwMode="auto">
            <a:xfrm flipH="1">
              <a:off x="2835" y="3838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160795" name="Object 27"/>
            <p:cNvGraphicFramePr>
              <a:graphicFrameLocks noChangeAspect="1"/>
            </p:cNvGraphicFramePr>
            <p:nvPr/>
          </p:nvGraphicFramePr>
          <p:xfrm>
            <a:off x="22" y="3157"/>
            <a:ext cx="168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0" name="Equation" r:id="rId3" imgW="190440" imgH="164880" progId="Equation.3">
                    <p:embed/>
                  </p:oleObj>
                </mc:Choice>
                <mc:Fallback>
                  <p:oleObj name="Equation" r:id="rId3" imgW="190440" imgH="1648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" y="3157"/>
                          <a:ext cx="168" cy="2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0796" name="Object 28"/>
            <p:cNvGraphicFramePr>
              <a:graphicFrameLocks noChangeAspect="1"/>
            </p:cNvGraphicFramePr>
            <p:nvPr/>
          </p:nvGraphicFramePr>
          <p:xfrm>
            <a:off x="22" y="3430"/>
            <a:ext cx="168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1" name="Equation" r:id="rId5" imgW="190440" imgH="164880" progId="Equation.3">
                    <p:embed/>
                  </p:oleObj>
                </mc:Choice>
                <mc:Fallback>
                  <p:oleObj name="Equation" r:id="rId5" imgW="190440" imgH="1648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" y="3430"/>
                          <a:ext cx="168" cy="2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0797" name="Object 29"/>
            <p:cNvGraphicFramePr>
              <a:graphicFrameLocks noChangeAspect="1"/>
            </p:cNvGraphicFramePr>
            <p:nvPr/>
          </p:nvGraphicFramePr>
          <p:xfrm>
            <a:off x="22" y="3702"/>
            <a:ext cx="168" cy="2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2" name="Equation" r:id="rId6" imgW="190440" imgH="164880" progId="Equation.3">
                    <p:embed/>
                  </p:oleObj>
                </mc:Choice>
                <mc:Fallback>
                  <p:oleObj name="Equation" r:id="rId6" imgW="190440" imgH="1648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" y="3702"/>
                          <a:ext cx="168" cy="2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798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0" dirty="0">
                <a:solidFill>
                  <a:srgbClr val="0066CC"/>
                </a:solidFill>
              </a:rPr>
              <a:t>سیکل وقفه :</a:t>
            </a:r>
            <a:r>
              <a:rPr lang="en-US" b="0" dirty="0">
                <a:solidFill>
                  <a:srgbClr val="0066CC"/>
                </a:solidFill>
              </a:rPr>
              <a:t/>
            </a:r>
            <a:br>
              <a:rPr lang="en-US" b="0" dirty="0">
                <a:solidFill>
                  <a:srgbClr val="0066CC"/>
                </a:solidFill>
              </a:rPr>
            </a:br>
            <a:endParaRPr lang="en-US" b="0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0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60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99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990600"/>
            <a:ext cx="8686800" cy="5486400"/>
          </a:xfrm>
        </p:spPr>
        <p:txBody>
          <a:bodyPr>
            <a:normAutofit/>
          </a:bodyPr>
          <a:lstStyle/>
          <a:p>
            <a:pPr lvl="1" algn="l" rtl="0"/>
            <a:r>
              <a:rPr lang="en-US" altLang="ko-KR" sz="2000" dirty="0"/>
              <a:t>Register Control : AR</a:t>
            </a:r>
          </a:p>
          <a:p>
            <a:pPr lvl="2" algn="l" rtl="0"/>
            <a:r>
              <a:rPr lang="en-US" altLang="ko-KR" sz="1600" dirty="0"/>
              <a:t>Control inputs of AR : </a:t>
            </a:r>
            <a:r>
              <a:rPr lang="en-US" altLang="ko-KR" sz="1600" b="1" i="1" dirty="0">
                <a:solidFill>
                  <a:schemeClr val="accent1"/>
                </a:solidFill>
              </a:rPr>
              <a:t>LD, INR, CLR</a:t>
            </a:r>
            <a:endParaRPr lang="en-US" altLang="ko-KR" sz="1600" dirty="0"/>
          </a:p>
          <a:p>
            <a:pPr lvl="2" algn="l" rtl="0"/>
            <a:r>
              <a:rPr lang="en-US" altLang="ko-KR" sz="1600" b="1" i="1" dirty="0">
                <a:solidFill>
                  <a:srgbClr val="663300"/>
                </a:solidFill>
              </a:rPr>
              <a:t>Find all the statements that change </a:t>
            </a:r>
            <a:r>
              <a:rPr lang="fa-IR" altLang="ko-KR" sz="1600" b="1" i="1" dirty="0" smtClean="0">
                <a:solidFill>
                  <a:srgbClr val="663300"/>
                </a:solidFill>
              </a:rPr>
              <a:t/>
            </a:r>
            <a:br>
              <a:rPr lang="fa-IR" altLang="ko-KR" sz="1600" b="1" i="1" dirty="0" smtClean="0">
                <a:solidFill>
                  <a:srgbClr val="663300"/>
                </a:solidFill>
              </a:rPr>
            </a:br>
            <a:r>
              <a:rPr lang="en-US" altLang="ko-KR" sz="1600" b="1" i="1" dirty="0" smtClean="0">
                <a:solidFill>
                  <a:srgbClr val="663300"/>
                </a:solidFill>
              </a:rPr>
              <a:t>the </a:t>
            </a:r>
            <a:r>
              <a:rPr lang="en-US" altLang="ko-KR" sz="1600" b="1" i="1" dirty="0" smtClean="0">
                <a:solidFill>
                  <a:srgbClr val="A50021"/>
                </a:solidFill>
              </a:rPr>
              <a:t>AR</a:t>
            </a:r>
            <a:r>
              <a:rPr lang="fa-IR" altLang="ko-KR" sz="1600" b="1" i="1" dirty="0" smtClean="0">
                <a:solidFill>
                  <a:srgbClr val="A50021"/>
                </a:solidFill>
              </a:rPr>
              <a:t>.</a:t>
            </a:r>
            <a:endParaRPr lang="en-US" altLang="ko-KR" sz="1600" b="1" i="1" dirty="0">
              <a:solidFill>
                <a:srgbClr val="663300"/>
              </a:solidFill>
            </a:endParaRPr>
          </a:p>
          <a:p>
            <a:pPr lvl="2" algn="l" rtl="0"/>
            <a:r>
              <a:rPr lang="en-US" altLang="ko-KR" sz="1600" dirty="0" smtClean="0"/>
              <a:t>Control </a:t>
            </a:r>
            <a:r>
              <a:rPr lang="en-US" altLang="ko-KR" sz="1600" dirty="0"/>
              <a:t>functions</a:t>
            </a:r>
          </a:p>
          <a:p>
            <a:pPr lvl="2" algn="l" rtl="0">
              <a:buFont typeface="Monotype Sorts" pitchFamily="2" charset="2"/>
              <a:buNone/>
            </a:pPr>
            <a:endParaRPr lang="en-US" altLang="ko-KR" sz="1600" dirty="0"/>
          </a:p>
          <a:p>
            <a:pPr lvl="1" algn="l" rtl="0"/>
            <a:endParaRPr lang="en-US" altLang="ko-KR" sz="1400" dirty="0">
              <a:solidFill>
                <a:schemeClr val="tx1"/>
              </a:solidFill>
            </a:endParaRPr>
          </a:p>
          <a:p>
            <a:pPr lvl="1" algn="l" rtl="0"/>
            <a:endParaRPr lang="en-US" altLang="ko-KR" sz="1400" dirty="0">
              <a:solidFill>
                <a:schemeClr val="tx1"/>
              </a:solidFill>
            </a:endParaRPr>
          </a:p>
          <a:p>
            <a:pPr lvl="1" algn="l" rtl="0"/>
            <a:r>
              <a:rPr lang="en-US" altLang="ko-KR" sz="2000" dirty="0"/>
              <a:t>Memory Control : READ</a:t>
            </a:r>
          </a:p>
          <a:p>
            <a:pPr lvl="2" algn="l" rtl="0"/>
            <a:r>
              <a:rPr lang="en-US" altLang="ko-KR" sz="1600" dirty="0"/>
              <a:t>Control inputs of Memory : </a:t>
            </a:r>
            <a:r>
              <a:rPr lang="en-US" altLang="ko-KR" sz="1600" b="1" i="1" dirty="0">
                <a:solidFill>
                  <a:schemeClr val="accent1"/>
                </a:solidFill>
              </a:rPr>
              <a:t>READ, WRITE</a:t>
            </a:r>
            <a:endParaRPr lang="en-US" altLang="ko-KR" sz="1600" dirty="0"/>
          </a:p>
          <a:p>
            <a:pPr lvl="2" algn="l" rtl="0"/>
            <a:r>
              <a:rPr lang="en-US" altLang="ko-KR" sz="1600" dirty="0"/>
              <a:t>Find all the statements that specify a </a:t>
            </a:r>
            <a:r>
              <a:rPr lang="en-US" altLang="ko-KR" sz="1600" b="1" i="1" dirty="0">
                <a:solidFill>
                  <a:srgbClr val="663300"/>
                </a:solidFill>
              </a:rPr>
              <a:t>read operation</a:t>
            </a:r>
            <a:r>
              <a:rPr lang="en-US" altLang="ko-KR" sz="1600" dirty="0"/>
              <a:t> </a:t>
            </a:r>
            <a:r>
              <a:rPr lang="fa-IR" altLang="ko-KR" sz="1600" dirty="0" smtClean="0"/>
              <a:t>.</a:t>
            </a:r>
            <a:endParaRPr lang="en-US" altLang="ko-KR" sz="1600" dirty="0"/>
          </a:p>
          <a:p>
            <a:pPr lvl="2" algn="l" rtl="0"/>
            <a:r>
              <a:rPr lang="en-US" altLang="ko-KR" sz="1600" dirty="0"/>
              <a:t>Control function</a:t>
            </a:r>
          </a:p>
          <a:p>
            <a:pPr lvl="2" algn="l" rtl="0"/>
            <a:endParaRPr lang="en-US" altLang="ko-KR" sz="1600" dirty="0"/>
          </a:p>
          <a:p>
            <a:pPr lvl="1" algn="l" rtl="0"/>
            <a:r>
              <a:rPr lang="en-US" altLang="ko-KR" sz="2000" dirty="0"/>
              <a:t>F/F Control : IEN</a:t>
            </a:r>
          </a:p>
          <a:p>
            <a:pPr lvl="2" algn="l" rtl="0"/>
            <a:r>
              <a:rPr lang="en-US" altLang="ko-KR" sz="1600" dirty="0"/>
              <a:t>Control functions </a:t>
            </a: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334000" y="1371600"/>
          <a:ext cx="3733800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0" name="VISIO" r:id="rId3" imgW="7551720" imgH="4136760" progId="">
                  <p:embed/>
                </p:oleObj>
              </mc:Choice>
              <mc:Fallback>
                <p:oleObj name="VISIO" r:id="rId3" imgW="7551720" imgH="41367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371600"/>
                        <a:ext cx="3733800" cy="20447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0" y="1524000"/>
            <a:ext cx="914400" cy="6858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latinLnBrk="1" hangingPunct="1"/>
            <a:endParaRPr kumimoji="1" lang="ko-KR" altLang="en-US"/>
          </a:p>
        </p:txBody>
      </p:sp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152400" y="1752600"/>
          <a:ext cx="65087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1" name="수식" r:id="rId5" imgW="533160" imgH="177480" progId="Equation.3">
                  <p:embed/>
                </p:oleObj>
              </mc:Choice>
              <mc:Fallback>
                <p:oleObj name="수식" r:id="rId5" imgW="53316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752600"/>
                        <a:ext cx="650875" cy="2159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3429000" y="2057400"/>
          <a:ext cx="1757363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2" name="Equation" r:id="rId7" imgW="1434960" imgH="1143000" progId="Equation.3">
                  <p:embed/>
                </p:oleObj>
              </mc:Choice>
              <mc:Fallback>
                <p:oleObj name="Equation" r:id="rId7" imgW="1434960" imgH="11430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057400"/>
                        <a:ext cx="1757363" cy="1397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990600" y="2514600"/>
          <a:ext cx="23780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3" name="수식" r:id="rId9" imgW="1942920" imgH="685800" progId="Equation.3">
                  <p:embed/>
                </p:oleObj>
              </mc:Choice>
              <mc:Fallback>
                <p:oleObj name="수식" r:id="rId9" imgW="1942920" imgH="685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2378075" cy="8382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1905000" y="1981200"/>
            <a:ext cx="1371600" cy="152400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7432675" y="1697038"/>
            <a:ext cx="1025525" cy="284162"/>
          </a:xfrm>
          <a:custGeom>
            <a:avLst/>
            <a:gdLst/>
            <a:ahLst/>
            <a:cxnLst>
              <a:cxn ang="0">
                <a:pos x="827" y="253"/>
              </a:cxn>
              <a:cxn ang="0">
                <a:pos x="646" y="246"/>
              </a:cxn>
              <a:cxn ang="0">
                <a:pos x="492" y="251"/>
              </a:cxn>
              <a:cxn ang="0">
                <a:pos x="142" y="241"/>
              </a:cxn>
              <a:cxn ang="0">
                <a:pos x="8" y="184"/>
              </a:cxn>
              <a:cxn ang="0">
                <a:pos x="8" y="121"/>
              </a:cxn>
              <a:cxn ang="0">
                <a:pos x="104" y="44"/>
              </a:cxn>
              <a:cxn ang="0">
                <a:pos x="296" y="25"/>
              </a:cxn>
              <a:cxn ang="0">
                <a:pos x="488" y="30"/>
              </a:cxn>
              <a:cxn ang="0">
                <a:pos x="968" y="40"/>
              </a:cxn>
              <a:cxn ang="0">
                <a:pos x="1210" y="42"/>
              </a:cxn>
              <a:cxn ang="0">
                <a:pos x="1270" y="73"/>
              </a:cxn>
              <a:cxn ang="0">
                <a:pos x="1291" y="139"/>
              </a:cxn>
              <a:cxn ang="0">
                <a:pos x="1275" y="204"/>
              </a:cxn>
              <a:cxn ang="0">
                <a:pos x="1161" y="245"/>
              </a:cxn>
              <a:cxn ang="0">
                <a:pos x="862" y="251"/>
              </a:cxn>
              <a:cxn ang="0">
                <a:pos x="857" y="275"/>
              </a:cxn>
            </a:cxnLst>
            <a:rect l="0" t="0" r="r" b="b"/>
            <a:pathLst>
              <a:path w="1291" h="275">
                <a:moveTo>
                  <a:pt x="827" y="253"/>
                </a:moveTo>
                <a:cubicBezTo>
                  <a:pt x="768" y="260"/>
                  <a:pt x="704" y="236"/>
                  <a:pt x="646" y="246"/>
                </a:cubicBezTo>
                <a:cubicBezTo>
                  <a:pt x="591" y="253"/>
                  <a:pt x="576" y="252"/>
                  <a:pt x="492" y="251"/>
                </a:cubicBezTo>
                <a:cubicBezTo>
                  <a:pt x="408" y="250"/>
                  <a:pt x="223" y="252"/>
                  <a:pt x="142" y="241"/>
                </a:cubicBezTo>
                <a:cubicBezTo>
                  <a:pt x="89" y="226"/>
                  <a:pt x="46" y="222"/>
                  <a:pt x="8" y="184"/>
                </a:cubicBezTo>
                <a:cubicBezTo>
                  <a:pt x="0" y="176"/>
                  <a:pt x="8" y="121"/>
                  <a:pt x="8" y="121"/>
                </a:cubicBezTo>
                <a:cubicBezTo>
                  <a:pt x="20" y="96"/>
                  <a:pt x="56" y="61"/>
                  <a:pt x="104" y="44"/>
                </a:cubicBezTo>
                <a:cubicBezTo>
                  <a:pt x="152" y="28"/>
                  <a:pt x="232" y="27"/>
                  <a:pt x="296" y="25"/>
                </a:cubicBezTo>
                <a:cubicBezTo>
                  <a:pt x="377" y="20"/>
                  <a:pt x="376" y="28"/>
                  <a:pt x="488" y="30"/>
                </a:cubicBezTo>
                <a:cubicBezTo>
                  <a:pt x="600" y="32"/>
                  <a:pt x="848" y="38"/>
                  <a:pt x="968" y="40"/>
                </a:cubicBezTo>
                <a:cubicBezTo>
                  <a:pt x="1052" y="45"/>
                  <a:pt x="1128" y="0"/>
                  <a:pt x="1210" y="42"/>
                </a:cubicBezTo>
                <a:cubicBezTo>
                  <a:pt x="1237" y="56"/>
                  <a:pt x="1251" y="47"/>
                  <a:pt x="1270" y="73"/>
                </a:cubicBezTo>
                <a:cubicBezTo>
                  <a:pt x="1281" y="89"/>
                  <a:pt x="1291" y="139"/>
                  <a:pt x="1291" y="139"/>
                </a:cubicBezTo>
                <a:cubicBezTo>
                  <a:pt x="1289" y="147"/>
                  <a:pt x="1283" y="192"/>
                  <a:pt x="1275" y="204"/>
                </a:cubicBezTo>
                <a:cubicBezTo>
                  <a:pt x="1255" y="236"/>
                  <a:pt x="1193" y="239"/>
                  <a:pt x="1161" y="245"/>
                </a:cubicBezTo>
                <a:cubicBezTo>
                  <a:pt x="1041" y="267"/>
                  <a:pt x="1060" y="245"/>
                  <a:pt x="862" y="251"/>
                </a:cubicBezTo>
                <a:cubicBezTo>
                  <a:pt x="835" y="234"/>
                  <a:pt x="800" y="200"/>
                  <a:pt x="857" y="275"/>
                </a:cubicBezTo>
              </a:path>
            </a:pathLst>
          </a:custGeom>
          <a:noFill/>
          <a:ln w="2540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9" name="AutoShape 15"/>
          <p:cNvSpPr>
            <a:spLocks/>
          </p:cNvSpPr>
          <p:nvPr/>
        </p:nvSpPr>
        <p:spPr bwMode="auto">
          <a:xfrm>
            <a:off x="762000" y="2590800"/>
            <a:ext cx="228600" cy="685800"/>
          </a:xfrm>
          <a:prstGeom prst="leftBrace">
            <a:avLst>
              <a:gd name="adj1" fmla="val 25000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20" name="AutoShape 16"/>
          <p:cNvSpPr>
            <a:spLocks noChangeArrowheads="1"/>
          </p:cNvSpPr>
          <p:nvPr/>
        </p:nvSpPr>
        <p:spPr bwMode="auto">
          <a:xfrm>
            <a:off x="6934200" y="3810000"/>
            <a:ext cx="1447800" cy="6858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latinLnBrk="1" hangingPunct="1"/>
            <a:endParaRPr kumimoji="1" lang="ko-KR" altLang="en-US"/>
          </a:p>
        </p:txBody>
      </p:sp>
      <p:graphicFrame>
        <p:nvGraphicFramePr>
          <p:cNvPr id="21521" name="Object 17"/>
          <p:cNvGraphicFramePr>
            <a:graphicFrameLocks noChangeAspect="1"/>
          </p:cNvGraphicFramePr>
          <p:nvPr/>
        </p:nvGraphicFramePr>
        <p:xfrm>
          <a:off x="7162800" y="4038600"/>
          <a:ext cx="963613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4" name="수식" r:id="rId11" imgW="787320" imgH="203040" progId="Equation.3">
                  <p:embed/>
                </p:oleObj>
              </mc:Choice>
              <mc:Fallback>
                <p:oleObj name="수식" r:id="rId11" imgW="787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4038600"/>
                        <a:ext cx="963613" cy="2460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2" name="Object 18"/>
          <p:cNvGraphicFramePr>
            <a:graphicFrameLocks noChangeAspect="1"/>
          </p:cNvGraphicFramePr>
          <p:nvPr/>
        </p:nvGraphicFramePr>
        <p:xfrm>
          <a:off x="1060450" y="4597400"/>
          <a:ext cx="35115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5" name="수식" r:id="rId13" imgW="2869920" imgH="228600" progId="Equation.3">
                  <p:embed/>
                </p:oleObj>
              </mc:Choice>
              <mc:Fallback>
                <p:oleObj name="수식" r:id="rId13" imgW="28699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4597400"/>
                        <a:ext cx="3511550" cy="279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3" name="AutoShape 19"/>
          <p:cNvSpPr>
            <a:spLocks noChangeArrowheads="1"/>
          </p:cNvSpPr>
          <p:nvPr/>
        </p:nvSpPr>
        <p:spPr bwMode="auto">
          <a:xfrm>
            <a:off x="5181600" y="3657600"/>
            <a:ext cx="1143000" cy="304800"/>
          </a:xfrm>
          <a:prstGeom prst="wedgeRoundRectCallout">
            <a:avLst>
              <a:gd name="adj1" fmla="val -70694"/>
              <a:gd name="adj2" fmla="val 14065"/>
              <a:gd name="adj3" fmla="val 16667"/>
            </a:avLst>
          </a:prstGeom>
          <a:solidFill>
            <a:srgbClr val="FFFF00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latinLnBrk="1" hangingPunct="1"/>
            <a:endParaRPr lang="ko-KR" altLang="ko-KR" sz="1400">
              <a:solidFill>
                <a:srgbClr val="A50021"/>
              </a:solidFill>
            </a:endParaRPr>
          </a:p>
        </p:txBody>
      </p:sp>
      <p:graphicFrame>
        <p:nvGraphicFramePr>
          <p:cNvPr id="21524" name="Object 20"/>
          <p:cNvGraphicFramePr>
            <a:graphicFrameLocks noChangeAspect="1"/>
          </p:cNvGraphicFramePr>
          <p:nvPr/>
        </p:nvGraphicFramePr>
        <p:xfrm>
          <a:off x="5257800" y="3716338"/>
          <a:ext cx="963613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6" name="수식" r:id="rId15" imgW="787320" imgH="203040" progId="Equation.3">
                  <p:embed/>
                </p:oleObj>
              </mc:Choice>
              <mc:Fallback>
                <p:oleObj name="수식" r:id="rId15" imgW="7873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716338"/>
                        <a:ext cx="963613" cy="2460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609665"/>
              </p:ext>
            </p:extLst>
          </p:nvPr>
        </p:nvGraphicFramePr>
        <p:xfrm>
          <a:off x="2761350" y="4913313"/>
          <a:ext cx="746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7" name="수식" r:id="rId17" imgW="609480" imgH="177480" progId="Equation.3">
                  <p:embed/>
                </p:oleObj>
              </mc:Choice>
              <mc:Fallback>
                <p:oleObj name="수식" r:id="rId17" imgW="60948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1350" y="4913313"/>
                        <a:ext cx="746125" cy="2159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6" name="Object 22"/>
          <p:cNvGraphicFramePr>
            <a:graphicFrameLocks noChangeAspect="1"/>
          </p:cNvGraphicFramePr>
          <p:nvPr/>
        </p:nvGraphicFramePr>
        <p:xfrm>
          <a:off x="1066800" y="5562600"/>
          <a:ext cx="11509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8" name="수식" r:id="rId19" imgW="939600" imgH="685800" progId="Equation.3">
                  <p:embed/>
                </p:oleObj>
              </mc:Choice>
              <mc:Fallback>
                <p:oleObj name="수식" r:id="rId19" imgW="939600" imgH="6858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562600"/>
                        <a:ext cx="1150938" cy="8382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8" name="Object 24"/>
          <p:cNvGraphicFramePr>
            <a:graphicFrameLocks noChangeAspect="1"/>
          </p:cNvGraphicFramePr>
          <p:nvPr/>
        </p:nvGraphicFramePr>
        <p:xfrm>
          <a:off x="3581400" y="5029200"/>
          <a:ext cx="4419600" cy="131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19" name="VISIO" r:id="rId21" imgW="7037280" imgH="2090160" progId="">
                  <p:embed/>
                </p:oleObj>
              </mc:Choice>
              <mc:Fallback>
                <p:oleObj name="VISIO" r:id="rId21" imgW="7037280" imgH="20901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029200"/>
                        <a:ext cx="4419600" cy="1312863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848600" y="4648200"/>
            <a:ext cx="838200" cy="457200"/>
            <a:chOff x="4944" y="2928"/>
            <a:chExt cx="528" cy="288"/>
          </a:xfrm>
        </p:grpSpPr>
        <p:graphicFrame>
          <p:nvGraphicFramePr>
            <p:cNvPr id="21530" name="Object 26"/>
            <p:cNvGraphicFramePr>
              <a:graphicFrameLocks noChangeAspect="1"/>
            </p:cNvGraphicFramePr>
            <p:nvPr/>
          </p:nvGraphicFramePr>
          <p:xfrm>
            <a:off x="4944" y="2928"/>
            <a:ext cx="528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320" name="워크시트" r:id="rId23" imgW="698760" imgH="554400" progId="Excel.Sheet.8">
                    <p:embed/>
                  </p:oleObj>
                </mc:Choice>
                <mc:Fallback>
                  <p:oleObj name="워크시트" r:id="rId23" imgW="698760" imgH="554400" progId="Excel.Sheet.8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4" y="2928"/>
                          <a:ext cx="528" cy="2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9" name="AutoShape 25"/>
            <p:cNvSpPr>
              <a:spLocks noChangeArrowheads="1"/>
            </p:cNvSpPr>
            <p:nvPr/>
          </p:nvSpPr>
          <p:spPr bwMode="auto">
            <a:xfrm>
              <a:off x="4944" y="2928"/>
              <a:ext cx="528" cy="288"/>
            </a:xfrm>
            <a:prstGeom prst="wedgeRectCallout">
              <a:avLst>
                <a:gd name="adj1" fmla="val -102843"/>
                <a:gd name="adj2" fmla="val 46181"/>
              </a:avLst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latinLnBrk="1" hangingPunct="1"/>
              <a:endParaRPr kumimoji="1" lang="ko-KR" altLang="en-US"/>
            </a:p>
          </p:txBody>
        </p:sp>
      </p:grpSp>
      <p:sp>
        <p:nvSpPr>
          <p:cNvPr id="21531" name="Freeform 27"/>
          <p:cNvSpPr>
            <a:spLocks/>
          </p:cNvSpPr>
          <p:nvPr/>
        </p:nvSpPr>
        <p:spPr bwMode="auto">
          <a:xfrm>
            <a:off x="2208213" y="5332413"/>
            <a:ext cx="2516187" cy="446087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576" y="240"/>
              </a:cxn>
              <a:cxn ang="0">
                <a:pos x="1584" y="0"/>
              </a:cxn>
            </a:cxnLst>
            <a:rect l="0" t="0" r="r" b="b"/>
            <a:pathLst>
              <a:path w="1584" h="280">
                <a:moveTo>
                  <a:pt x="0" y="240"/>
                </a:moveTo>
                <a:cubicBezTo>
                  <a:pt x="156" y="260"/>
                  <a:pt x="312" y="280"/>
                  <a:pt x="576" y="240"/>
                </a:cubicBezTo>
                <a:cubicBezTo>
                  <a:pt x="840" y="200"/>
                  <a:pt x="1212" y="100"/>
                  <a:pt x="1584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32" name="Freeform 28"/>
          <p:cNvSpPr>
            <a:spLocks/>
          </p:cNvSpPr>
          <p:nvPr/>
        </p:nvSpPr>
        <p:spPr bwMode="auto">
          <a:xfrm>
            <a:off x="2209800" y="5791200"/>
            <a:ext cx="2514600" cy="1778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720" y="96"/>
              </a:cxn>
              <a:cxn ang="0">
                <a:pos x="1536" y="0"/>
              </a:cxn>
            </a:cxnLst>
            <a:rect l="0" t="0" r="r" b="b"/>
            <a:pathLst>
              <a:path w="1536" h="112">
                <a:moveTo>
                  <a:pt x="0" y="96"/>
                </a:moveTo>
                <a:cubicBezTo>
                  <a:pt x="232" y="104"/>
                  <a:pt x="464" y="112"/>
                  <a:pt x="720" y="96"/>
                </a:cubicBezTo>
                <a:cubicBezTo>
                  <a:pt x="976" y="80"/>
                  <a:pt x="1256" y="40"/>
                  <a:pt x="1536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33" name="Freeform 29"/>
          <p:cNvSpPr>
            <a:spLocks/>
          </p:cNvSpPr>
          <p:nvPr/>
        </p:nvSpPr>
        <p:spPr bwMode="auto">
          <a:xfrm>
            <a:off x="2209800" y="6096000"/>
            <a:ext cx="2514600" cy="1778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672" y="96"/>
              </a:cxn>
              <a:cxn ang="0">
                <a:pos x="1584" y="0"/>
              </a:cxn>
            </a:cxnLst>
            <a:rect l="0" t="0" r="r" b="b"/>
            <a:pathLst>
              <a:path w="1584" h="112">
                <a:moveTo>
                  <a:pt x="0" y="96"/>
                </a:moveTo>
                <a:cubicBezTo>
                  <a:pt x="204" y="104"/>
                  <a:pt x="408" y="112"/>
                  <a:pt x="672" y="96"/>
                </a:cubicBezTo>
                <a:cubicBezTo>
                  <a:pt x="936" y="80"/>
                  <a:pt x="1260" y="40"/>
                  <a:pt x="1584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  <p:bldP spid="21510" grpId="0" animBg="1"/>
      <p:bldP spid="21517" grpId="0" animBg="1"/>
      <p:bldP spid="21518" grpId="0" animBg="1"/>
      <p:bldP spid="21519" grpId="0" animBg="1"/>
      <p:bldP spid="21520" grpId="0" animBg="1"/>
      <p:bldP spid="21523" grpId="0" animBg="1"/>
      <p:bldP spid="21531" grpId="0" animBg="1"/>
      <p:bldP spid="21532" grpId="0" animBg="1"/>
      <p:bldP spid="215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0" y="428625"/>
            <a:ext cx="1864293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دستورالعمل‌ها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57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14375" y="1171575"/>
            <a:ext cx="7677150" cy="4930775"/>
          </a:xfrm>
          <a:noFill/>
        </p:spPr>
        <p:txBody>
          <a:bodyPr>
            <a:normAutofit/>
          </a:bodyPr>
          <a:lstStyle/>
          <a:p>
            <a:pPr algn="r" rtl="1" eaLnBrk="1" hangingPunct="1"/>
            <a:r>
              <a:rPr lang="fa-IR" altLang="ko-KR" sz="2400" dirty="0" smtClean="0"/>
              <a:t>برنامه </a:t>
            </a:r>
            <a:endParaRPr lang="en-US" altLang="ko-KR" sz="2400" dirty="0" smtClean="0"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000" dirty="0" smtClean="0"/>
              <a:t>يک دنباله از دستورالعمل‌ها</a:t>
            </a:r>
            <a:r>
              <a:rPr lang="en-US" altLang="ko-KR" sz="2000" dirty="0" smtClean="0">
                <a:ea typeface="굴림" pitchFamily="34" charset="-127"/>
              </a:rPr>
              <a:t> </a:t>
            </a:r>
          </a:p>
          <a:p>
            <a:pPr algn="r" rtl="1" eaLnBrk="1" hangingPunct="1"/>
            <a:r>
              <a:rPr lang="fa-IR" altLang="ko-KR" sz="2400" dirty="0" smtClean="0"/>
              <a:t>دستورالعمل</a:t>
            </a:r>
          </a:p>
          <a:p>
            <a:pPr lvl="1" algn="r" rtl="1" eaLnBrk="1" hangingPunct="1"/>
            <a:r>
              <a:rPr lang="fa-IR" altLang="ko-KR" sz="2000" dirty="0" smtClean="0"/>
              <a:t>يک گروه از بيت ها که به کامپيوتر اعلام مي کنند تا يک عمل خاص را انجام دهد. </a:t>
            </a:r>
          </a:p>
          <a:p>
            <a:pPr lvl="1" algn="r" rtl="1" eaLnBrk="1" hangingPunct="1">
              <a:buFontTx/>
              <a:buNone/>
            </a:pPr>
            <a:r>
              <a:rPr lang="fa-IR" altLang="ko-KR" sz="2000" dirty="0" smtClean="0"/>
              <a:t>(يک دنباله از ريزعمل ها)</a:t>
            </a:r>
          </a:p>
          <a:p>
            <a:pPr algn="r" rtl="1" eaLnBrk="1" hangingPunct="1"/>
            <a:r>
              <a:rPr lang="fa-IR" altLang="ko-KR" sz="2400" dirty="0" smtClean="0"/>
              <a:t>دستورالعمل‌هاي يک کامپيوتر به همراه همه داده‌هاي لازم در حافظه ذخيره شده‌اند. </a:t>
            </a:r>
          </a:p>
          <a:p>
            <a:pPr algn="r" rtl="1" eaLnBrk="1" hangingPunct="1"/>
            <a:r>
              <a:rPr lang="en-US" altLang="ko-KR" sz="2400" dirty="0" smtClean="0">
                <a:ea typeface="굴림" pitchFamily="34" charset="-127"/>
              </a:rPr>
              <a:t>CPU</a:t>
            </a:r>
            <a:r>
              <a:rPr lang="fa-IR" altLang="ko-KR" sz="2400" dirty="0" smtClean="0"/>
              <a:t> دستور بعدي را از حافظه مي‌خواند.</a:t>
            </a:r>
          </a:p>
          <a:p>
            <a:pPr algn="r" rtl="1" eaLnBrk="1" hangingPunct="1"/>
            <a:r>
              <a:rPr lang="fa-IR" altLang="ko-KR" sz="2400" dirty="0" smtClean="0"/>
              <a:t>اين دستور در يک ثبات به نام </a:t>
            </a:r>
            <a:r>
              <a:rPr lang="en-US" altLang="ko-KR" sz="2400" dirty="0" smtClean="0">
                <a:ea typeface="굴림" pitchFamily="34" charset="-127"/>
              </a:rPr>
              <a:t>IR</a:t>
            </a:r>
            <a:r>
              <a:rPr lang="fa-IR" altLang="ko-KR" sz="2400" dirty="0" smtClean="0"/>
              <a:t> ذخيره شده است. </a:t>
            </a:r>
          </a:p>
          <a:p>
            <a:pPr algn="r" rtl="1" eaLnBrk="1" hangingPunct="1"/>
            <a:r>
              <a:rPr lang="fa-IR" altLang="ko-KR" sz="2400" dirty="0" smtClean="0"/>
              <a:t>دستورالعمل به دنباله اي از ريزعمل ها تبديل مي شود تا با انجام ريزعمل‌ها دستورالعمل مورد نظر اجرا شود.</a:t>
            </a:r>
            <a:endParaRPr lang="en-US" altLang="ko-KR" sz="20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7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57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7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7467600" cy="5330952"/>
          </a:xfrm>
        </p:spPr>
        <p:txBody>
          <a:bodyPr>
            <a:noAutofit/>
          </a:bodyPr>
          <a:lstStyle/>
          <a:p>
            <a:pPr lvl="1" algn="l" rtl="0"/>
            <a:r>
              <a:rPr lang="en-US" altLang="ko-KR" sz="1800" dirty="0"/>
              <a:t>Bus Control </a:t>
            </a:r>
          </a:p>
          <a:p>
            <a:pPr lvl="2" algn="l" rtl="0"/>
            <a:r>
              <a:rPr lang="en-US" altLang="ko-KR" sz="1400" dirty="0"/>
              <a:t>Encoder for Bus Selection : </a:t>
            </a:r>
            <a:endParaRPr lang="fa-IR" altLang="ko-KR" sz="1400" dirty="0" smtClean="0"/>
          </a:p>
          <a:p>
            <a:pPr lvl="3" algn="l" rtl="0"/>
            <a:r>
              <a:rPr lang="en-US" altLang="ko-KR" sz="1400" dirty="0" smtClean="0"/>
              <a:t>S</a:t>
            </a:r>
            <a:r>
              <a:rPr lang="en-US" altLang="ko-KR" sz="1400" baseline="-25000" dirty="0" smtClean="0"/>
              <a:t>0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= x</a:t>
            </a:r>
            <a:r>
              <a:rPr lang="en-US" altLang="ko-KR" sz="1400" baseline="-25000" dirty="0"/>
              <a:t>1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3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5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7</a:t>
            </a:r>
            <a:endParaRPr lang="en-US" altLang="ko-KR" sz="1400" dirty="0"/>
          </a:p>
          <a:p>
            <a:pPr lvl="3" algn="l" rtl="0"/>
            <a:r>
              <a:rPr lang="en-US" altLang="ko-KR" sz="1400" dirty="0"/>
              <a:t>S</a:t>
            </a:r>
            <a:r>
              <a:rPr lang="en-US" altLang="ko-KR" sz="1400" baseline="-25000" dirty="0"/>
              <a:t>1</a:t>
            </a:r>
            <a:r>
              <a:rPr lang="en-US" altLang="ko-KR" sz="1400" dirty="0"/>
              <a:t> = x</a:t>
            </a:r>
            <a:r>
              <a:rPr lang="en-US" altLang="ko-KR" sz="1400" baseline="-25000" dirty="0"/>
              <a:t>2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3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6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7</a:t>
            </a:r>
            <a:endParaRPr lang="en-US" altLang="ko-KR" sz="1400" dirty="0"/>
          </a:p>
          <a:p>
            <a:pPr lvl="3" algn="l" rtl="0"/>
            <a:r>
              <a:rPr lang="en-US" altLang="ko-KR" sz="1400" dirty="0" smtClean="0"/>
              <a:t>S</a:t>
            </a:r>
            <a:r>
              <a:rPr lang="en-US" altLang="ko-KR" sz="1400" baseline="-25000" dirty="0" smtClean="0"/>
              <a:t>2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= x</a:t>
            </a:r>
            <a:r>
              <a:rPr lang="en-US" altLang="ko-KR" sz="1400" baseline="-25000" dirty="0"/>
              <a:t>4</a:t>
            </a:r>
            <a:r>
              <a:rPr lang="en-US" altLang="ko-KR" sz="1400" dirty="0"/>
              <a:t> + x</a:t>
            </a:r>
            <a:r>
              <a:rPr lang="en-US" altLang="ko-KR" sz="1400" baseline="-25000" dirty="0"/>
              <a:t>5</a:t>
            </a:r>
            <a:r>
              <a:rPr lang="en-US" altLang="ko-KR" sz="1400" dirty="0"/>
              <a:t> + </a:t>
            </a:r>
            <a:r>
              <a:rPr lang="en-US" altLang="ko-KR" sz="1400" dirty="0" smtClean="0"/>
              <a:t>x</a:t>
            </a:r>
            <a:r>
              <a:rPr lang="en-US" altLang="ko-KR" sz="1400" baseline="-25000" dirty="0" smtClean="0"/>
              <a:t>6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+ x</a:t>
            </a:r>
            <a:r>
              <a:rPr lang="en-US" altLang="ko-KR" sz="1400" baseline="-25000" dirty="0"/>
              <a:t>7</a:t>
            </a:r>
            <a:endParaRPr lang="en-US" altLang="ko-KR" sz="1400" dirty="0"/>
          </a:p>
          <a:p>
            <a:pPr lvl="2" algn="l" rtl="0"/>
            <a:r>
              <a:rPr lang="en-US" altLang="ko-KR" sz="1400" dirty="0"/>
              <a:t>x</a:t>
            </a:r>
            <a:r>
              <a:rPr lang="en-US" altLang="ko-KR" sz="1400" baseline="-25000" dirty="0"/>
              <a:t>1</a:t>
            </a:r>
            <a:r>
              <a:rPr lang="en-US" altLang="ko-KR" sz="1400" dirty="0"/>
              <a:t> = 1 :</a:t>
            </a:r>
          </a:p>
          <a:p>
            <a:pPr lvl="3" algn="l" rtl="0"/>
            <a:r>
              <a:rPr lang="en-US" altLang="ko-KR" sz="1400" dirty="0"/>
              <a:t> </a:t>
            </a:r>
          </a:p>
          <a:p>
            <a:pPr lvl="3" algn="l" rtl="0"/>
            <a:endParaRPr lang="en-US" altLang="ko-KR" sz="1400" dirty="0"/>
          </a:p>
          <a:p>
            <a:pPr lvl="3" algn="l" rtl="0"/>
            <a:endParaRPr lang="en-US" altLang="ko-KR" sz="1400" dirty="0"/>
          </a:p>
          <a:p>
            <a:pPr lvl="3" algn="l" rtl="0"/>
            <a:r>
              <a:rPr lang="en-US" altLang="ko-KR" sz="1400" dirty="0"/>
              <a:t>Control Function :    	 </a:t>
            </a:r>
          </a:p>
          <a:p>
            <a:pPr lvl="2" algn="l" rtl="0"/>
            <a:r>
              <a:rPr lang="en-US" altLang="ko-KR" sz="1400" dirty="0"/>
              <a:t>x</a:t>
            </a:r>
            <a:r>
              <a:rPr lang="en-US" altLang="ko-KR" sz="1400" baseline="-25000" dirty="0"/>
              <a:t>2</a:t>
            </a:r>
            <a:r>
              <a:rPr lang="en-US" altLang="ko-KR" sz="1400" dirty="0"/>
              <a:t> = 1 :</a:t>
            </a:r>
          </a:p>
          <a:p>
            <a:pPr lvl="3" algn="l" rtl="0"/>
            <a:endParaRPr lang="en-US" altLang="ko-KR" sz="1400" dirty="0"/>
          </a:p>
          <a:p>
            <a:pPr lvl="3" algn="l" rtl="0"/>
            <a:endParaRPr lang="en-US" altLang="ko-KR" sz="1400" dirty="0"/>
          </a:p>
          <a:p>
            <a:pPr lvl="3" algn="l" rtl="0"/>
            <a:endParaRPr lang="en-US" altLang="ko-KR" sz="1400" dirty="0"/>
          </a:p>
          <a:p>
            <a:pPr lvl="2" algn="l" rtl="0"/>
            <a:r>
              <a:rPr lang="en-US" altLang="ko-KR" sz="1400" dirty="0"/>
              <a:t>x</a:t>
            </a:r>
            <a:r>
              <a:rPr lang="en-US" altLang="ko-KR" sz="1400" baseline="-25000" dirty="0"/>
              <a:t>7</a:t>
            </a:r>
            <a:r>
              <a:rPr lang="en-US" altLang="ko-KR" sz="1400" dirty="0"/>
              <a:t> = 1 :</a:t>
            </a:r>
          </a:p>
          <a:p>
            <a:pPr lvl="3" algn="l" rtl="0"/>
            <a:r>
              <a:rPr lang="en-US" altLang="ko-KR" sz="1400" dirty="0"/>
              <a:t>Same as Memory Read </a:t>
            </a:r>
          </a:p>
          <a:p>
            <a:pPr lvl="3" algn="l" rtl="0"/>
            <a:r>
              <a:rPr lang="en-US" altLang="ko-KR" sz="1400" dirty="0"/>
              <a:t>Control Function :</a:t>
            </a:r>
          </a:p>
          <a:p>
            <a:pPr lvl="3" algn="l" rtl="0"/>
            <a:r>
              <a:rPr lang="en-US" altLang="ko-KR" sz="1400" dirty="0" smtClean="0"/>
              <a:t> </a:t>
            </a:r>
            <a:endParaRPr lang="en-US" altLang="ko-KR" sz="1400" dirty="0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2133600" y="2590800"/>
          <a:ext cx="20669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4" name="수식" r:id="rId3" imgW="1688760" imgH="203040" progId="Equation.3">
                  <p:embed/>
                </p:oleObj>
              </mc:Choice>
              <mc:Fallback>
                <p:oleObj name="수식" r:id="rId3" imgW="16887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590800"/>
                        <a:ext cx="2066925" cy="2476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1743075" y="2911475"/>
          <a:ext cx="13065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5" name="수식" r:id="rId5" imgW="1066680" imgH="457200" progId="Equation.3">
                  <p:embed/>
                </p:oleObj>
              </mc:Choice>
              <mc:Fallback>
                <p:oleObj name="수식" r:id="rId5" imgW="106668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3075" y="2911475"/>
                        <a:ext cx="1306513" cy="5588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3276600" y="3429000"/>
          <a:ext cx="12604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6" name="수식" r:id="rId7" imgW="1028520" imgH="228600" progId="Equation.3">
                  <p:embed/>
                </p:oleObj>
              </mc:Choice>
              <mc:Fallback>
                <p:oleObj name="수식" r:id="rId7" imgW="102852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429000"/>
                        <a:ext cx="1260475" cy="2794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2108200" y="3790950"/>
          <a:ext cx="2082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7" name="수식" r:id="rId9" imgW="1701720" imgH="203040" progId="Equation.3">
                  <p:embed/>
                </p:oleObj>
              </mc:Choice>
              <mc:Fallback>
                <p:oleObj name="수식" r:id="rId9" imgW="17017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8200" y="3790950"/>
                        <a:ext cx="2082800" cy="2476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2109788" y="4781550"/>
          <a:ext cx="27670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8" name="수식" r:id="rId11" imgW="2260440" imgH="203040" progId="Equation.3">
                  <p:embed/>
                </p:oleObj>
              </mc:Choice>
              <mc:Fallback>
                <p:oleObj name="수식" r:id="rId11" imgW="226044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9788" y="4781550"/>
                        <a:ext cx="2767012" cy="2476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3276600" y="5283200"/>
          <a:ext cx="318611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39" name="수식" r:id="rId13" imgW="2603160" imgH="228600" progId="Equation.3">
                  <p:embed/>
                </p:oleObj>
              </mc:Choice>
              <mc:Fallback>
                <p:oleObj name="수식" r:id="rId13" imgW="260316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283200"/>
                        <a:ext cx="3186113" cy="2794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219200" y="4191000"/>
            <a:ext cx="838200" cy="63094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ko-KR" altLang="en-US" sz="1400"/>
              <a:t>“</a:t>
            </a:r>
          </a:p>
          <a:p>
            <a:pPr eaLnBrk="1" latinLnBrk="1" hangingPunct="1">
              <a:spcBef>
                <a:spcPct val="50000"/>
              </a:spcBef>
            </a:pPr>
            <a:r>
              <a:rPr kumimoji="1" lang="ko-KR" altLang="en-US" sz="1400"/>
              <a:t>“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876800" y="2438400"/>
            <a:ext cx="4038600" cy="1460907"/>
            <a:chOff x="4876800" y="2438400"/>
            <a:chExt cx="4038600" cy="1460907"/>
          </a:xfrm>
        </p:grpSpPr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5638800" y="2438400"/>
              <a:ext cx="1371600" cy="1447800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400" dirty="0"/>
                <a:t>Encoder</a:t>
              </a:r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7543800" y="2438400"/>
              <a:ext cx="1371600" cy="1447800"/>
            </a:xfrm>
            <a:prstGeom prst="rect">
              <a:avLst/>
            </a:prstGeom>
            <a:solidFill>
              <a:srgbClr val="FFFF99"/>
            </a:solidFill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400" dirty="0"/>
                <a:t>Multiplexer</a:t>
              </a:r>
            </a:p>
            <a:p>
              <a:pPr algn="ctr" eaLnBrk="1" latinLnBrk="1" hangingPunct="1"/>
              <a:r>
                <a:rPr kumimoji="1" lang="en-US" altLang="ko-KR" sz="1400" dirty="0"/>
                <a:t>Bus Select</a:t>
              </a:r>
            </a:p>
            <a:p>
              <a:pPr algn="ctr" eaLnBrk="1" latinLnBrk="1" hangingPunct="1"/>
              <a:r>
                <a:rPr kumimoji="1" lang="en-US" altLang="ko-KR" sz="1400" dirty="0"/>
                <a:t>Input</a:t>
              </a:r>
            </a:p>
          </p:txBody>
        </p:sp>
        <p:sp>
          <p:nvSpPr>
            <p:cNvPr id="22541" name="Line 13"/>
            <p:cNvSpPr>
              <a:spLocks noChangeShapeType="1"/>
            </p:cNvSpPr>
            <p:nvPr/>
          </p:nvSpPr>
          <p:spPr bwMode="auto">
            <a:xfrm>
              <a:off x="5105400" y="26670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2" name="Line 14"/>
            <p:cNvSpPr>
              <a:spLocks noChangeShapeType="1"/>
            </p:cNvSpPr>
            <p:nvPr/>
          </p:nvSpPr>
          <p:spPr bwMode="auto">
            <a:xfrm>
              <a:off x="5105400" y="28194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3" name="Line 15"/>
            <p:cNvSpPr>
              <a:spLocks noChangeShapeType="1"/>
            </p:cNvSpPr>
            <p:nvPr/>
          </p:nvSpPr>
          <p:spPr bwMode="auto">
            <a:xfrm>
              <a:off x="5105400" y="29718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4" name="Line 16"/>
            <p:cNvSpPr>
              <a:spLocks noChangeShapeType="1"/>
            </p:cNvSpPr>
            <p:nvPr/>
          </p:nvSpPr>
          <p:spPr bwMode="auto">
            <a:xfrm>
              <a:off x="5105400" y="31242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5" name="Line 17"/>
            <p:cNvSpPr>
              <a:spLocks noChangeShapeType="1"/>
            </p:cNvSpPr>
            <p:nvPr/>
          </p:nvSpPr>
          <p:spPr bwMode="auto">
            <a:xfrm>
              <a:off x="5105400" y="32766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6" name="Line 18"/>
            <p:cNvSpPr>
              <a:spLocks noChangeShapeType="1"/>
            </p:cNvSpPr>
            <p:nvPr/>
          </p:nvSpPr>
          <p:spPr bwMode="auto">
            <a:xfrm>
              <a:off x="5105400" y="34290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7" name="Line 19"/>
            <p:cNvSpPr>
              <a:spLocks noChangeShapeType="1"/>
            </p:cNvSpPr>
            <p:nvPr/>
          </p:nvSpPr>
          <p:spPr bwMode="auto">
            <a:xfrm>
              <a:off x="5105400" y="35814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8" name="Line 20"/>
            <p:cNvSpPr>
              <a:spLocks noChangeShapeType="1"/>
            </p:cNvSpPr>
            <p:nvPr/>
          </p:nvSpPr>
          <p:spPr bwMode="auto">
            <a:xfrm>
              <a:off x="7010400" y="33528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9" name="Line 21"/>
            <p:cNvSpPr>
              <a:spLocks noChangeShapeType="1"/>
            </p:cNvSpPr>
            <p:nvPr/>
          </p:nvSpPr>
          <p:spPr bwMode="auto">
            <a:xfrm>
              <a:off x="7010400" y="31242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0" name="Line 22"/>
            <p:cNvSpPr>
              <a:spLocks noChangeShapeType="1"/>
            </p:cNvSpPr>
            <p:nvPr/>
          </p:nvSpPr>
          <p:spPr bwMode="auto">
            <a:xfrm>
              <a:off x="7010400" y="2895600"/>
              <a:ext cx="533400" cy="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sm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1" name="Text Box 23"/>
            <p:cNvSpPr txBox="1">
              <a:spLocks noChangeArrowheads="1"/>
            </p:cNvSpPr>
            <p:nvPr/>
          </p:nvSpPr>
          <p:spPr bwMode="auto">
            <a:xfrm>
              <a:off x="4876800" y="2590800"/>
              <a:ext cx="739775" cy="1256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1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2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3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4</a:t>
              </a: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5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6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x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7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50000"/>
                </a:lnSpc>
                <a:spcBef>
                  <a:spcPct val="50000"/>
                </a:spcBef>
              </a:pPr>
              <a:endParaRPr kumimoji="1" lang="ko-KR" altLang="ko-KR" sz="1000" b="1">
                <a:solidFill>
                  <a:schemeClr val="accent1"/>
                </a:solidFill>
              </a:endParaRPr>
            </a:p>
          </p:txBody>
        </p:sp>
        <p:sp>
          <p:nvSpPr>
            <p:cNvPr id="22552" name="Text Box 24"/>
            <p:cNvSpPr txBox="1">
              <a:spLocks noChangeArrowheads="1"/>
            </p:cNvSpPr>
            <p:nvPr/>
          </p:nvSpPr>
          <p:spPr bwMode="auto">
            <a:xfrm>
              <a:off x="7489825" y="2806700"/>
              <a:ext cx="739775" cy="10926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1" latin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S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0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S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1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kumimoji="1" lang="en-US" altLang="ko-KR" sz="1000" b="1">
                  <a:solidFill>
                    <a:schemeClr val="accent1"/>
                  </a:solidFill>
                </a:rPr>
                <a:t>S</a:t>
              </a:r>
              <a:r>
                <a:rPr kumimoji="1" lang="en-US" altLang="ko-KR" sz="1000" b="1" baseline="-25000">
                  <a:solidFill>
                    <a:schemeClr val="accent1"/>
                  </a:solidFill>
                </a:rPr>
                <a:t>2</a:t>
              </a: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90000"/>
                </a:lnSpc>
                <a:spcBef>
                  <a:spcPct val="50000"/>
                </a:spcBef>
              </a:pPr>
              <a:endParaRPr kumimoji="1" lang="en-US" altLang="ko-KR" sz="1000" b="1">
                <a:solidFill>
                  <a:schemeClr val="accent1"/>
                </a:solidFill>
              </a:endParaRPr>
            </a:p>
            <a:p>
              <a:pPr algn="l" eaLnBrk="1" latinLnBrk="1" hangingPunct="1">
                <a:lnSpc>
                  <a:spcPct val="90000"/>
                </a:lnSpc>
                <a:spcBef>
                  <a:spcPct val="50000"/>
                </a:spcBef>
              </a:pPr>
              <a:endParaRPr kumimoji="1" lang="ko-KR" altLang="ko-KR" sz="1000" b="1">
                <a:solidFill>
                  <a:schemeClr val="accent1"/>
                </a:solidFill>
              </a:endParaRPr>
            </a:p>
          </p:txBody>
        </p:sp>
      </p:grpSp>
      <p:sp>
        <p:nvSpPr>
          <p:cNvPr id="22555" name="Freeform 27"/>
          <p:cNvSpPr>
            <a:spLocks/>
          </p:cNvSpPr>
          <p:nvPr/>
        </p:nvSpPr>
        <p:spPr bwMode="auto">
          <a:xfrm>
            <a:off x="4610100" y="3581400"/>
            <a:ext cx="1168400" cy="1676400"/>
          </a:xfrm>
          <a:custGeom>
            <a:avLst/>
            <a:gdLst/>
            <a:ahLst/>
            <a:cxnLst>
              <a:cxn ang="0">
                <a:pos x="696" y="1056"/>
              </a:cxn>
              <a:cxn ang="0">
                <a:pos x="696" y="816"/>
              </a:cxn>
              <a:cxn ang="0">
                <a:pos x="456" y="624"/>
              </a:cxn>
              <a:cxn ang="0">
                <a:pos x="72" y="432"/>
              </a:cxn>
              <a:cxn ang="0">
                <a:pos x="24" y="144"/>
              </a:cxn>
              <a:cxn ang="0">
                <a:pos x="216" y="0"/>
              </a:cxn>
            </a:cxnLst>
            <a:rect l="0" t="0" r="r" b="b"/>
            <a:pathLst>
              <a:path w="736" h="1056">
                <a:moveTo>
                  <a:pt x="696" y="1056"/>
                </a:moveTo>
                <a:cubicBezTo>
                  <a:pt x="716" y="972"/>
                  <a:pt x="736" y="888"/>
                  <a:pt x="696" y="816"/>
                </a:cubicBezTo>
                <a:cubicBezTo>
                  <a:pt x="656" y="744"/>
                  <a:pt x="560" y="688"/>
                  <a:pt x="456" y="624"/>
                </a:cubicBezTo>
                <a:cubicBezTo>
                  <a:pt x="352" y="560"/>
                  <a:pt x="144" y="512"/>
                  <a:pt x="72" y="432"/>
                </a:cubicBezTo>
                <a:cubicBezTo>
                  <a:pt x="0" y="352"/>
                  <a:pt x="0" y="216"/>
                  <a:pt x="24" y="144"/>
                </a:cubicBezTo>
                <a:cubicBezTo>
                  <a:pt x="48" y="72"/>
                  <a:pt x="132" y="36"/>
                  <a:pt x="216" y="0"/>
                </a:cubicBezTo>
              </a:path>
            </a:pathLst>
          </a:custGeom>
          <a:noFill/>
          <a:ln w="25400" cap="flat" cmpd="sng">
            <a:solidFill>
              <a:srgbClr val="00FF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6" name="Freeform 28"/>
          <p:cNvSpPr>
            <a:spLocks/>
          </p:cNvSpPr>
          <p:nvPr/>
        </p:nvSpPr>
        <p:spPr bwMode="auto">
          <a:xfrm>
            <a:off x="4191000" y="2667000"/>
            <a:ext cx="762000" cy="762000"/>
          </a:xfrm>
          <a:custGeom>
            <a:avLst/>
            <a:gdLst/>
            <a:ahLst/>
            <a:cxnLst>
              <a:cxn ang="0">
                <a:pos x="0" y="480"/>
              </a:cxn>
              <a:cxn ang="0">
                <a:pos x="48" y="240"/>
              </a:cxn>
              <a:cxn ang="0">
                <a:pos x="192" y="144"/>
              </a:cxn>
              <a:cxn ang="0">
                <a:pos x="384" y="48"/>
              </a:cxn>
              <a:cxn ang="0">
                <a:pos x="480" y="0"/>
              </a:cxn>
            </a:cxnLst>
            <a:rect l="0" t="0" r="r" b="b"/>
            <a:pathLst>
              <a:path w="480" h="480">
                <a:moveTo>
                  <a:pt x="0" y="480"/>
                </a:moveTo>
                <a:cubicBezTo>
                  <a:pt x="8" y="388"/>
                  <a:pt x="16" y="296"/>
                  <a:pt x="48" y="240"/>
                </a:cubicBezTo>
                <a:cubicBezTo>
                  <a:pt x="80" y="184"/>
                  <a:pt x="136" y="176"/>
                  <a:pt x="192" y="144"/>
                </a:cubicBezTo>
                <a:cubicBezTo>
                  <a:pt x="248" y="112"/>
                  <a:pt x="336" y="72"/>
                  <a:pt x="384" y="48"/>
                </a:cubicBezTo>
                <a:cubicBezTo>
                  <a:pt x="432" y="24"/>
                  <a:pt x="456" y="12"/>
                  <a:pt x="480" y="0"/>
                </a:cubicBezTo>
              </a:path>
            </a:pathLst>
          </a:custGeom>
          <a:noFill/>
          <a:ln w="25400" cap="flat" cmpd="sng">
            <a:solidFill>
              <a:srgbClr val="00FF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229600" y="58028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/>
              <a:t>49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253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253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2253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5" grpId="0" animBg="1"/>
      <p:bldP spid="2255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533400"/>
            <a:ext cx="5334000" cy="5943600"/>
          </a:xfrm>
        </p:spPr>
        <p:txBody>
          <a:bodyPr/>
          <a:lstStyle/>
          <a:p>
            <a:pPr algn="l" rtl="0"/>
            <a:r>
              <a:rPr lang="en-US" altLang="ko-KR" dirty="0" smtClean="0"/>
              <a:t>Design </a:t>
            </a:r>
            <a:r>
              <a:rPr lang="en-US" altLang="ko-KR" dirty="0"/>
              <a:t>of Accumulator Logic</a:t>
            </a:r>
          </a:p>
          <a:p>
            <a:pPr lvl="1" algn="l" rtl="0"/>
            <a:r>
              <a:rPr lang="en-US" altLang="ko-KR" dirty="0"/>
              <a:t>Circuits associated with AC </a:t>
            </a:r>
            <a:r>
              <a:rPr lang="en-US" altLang="ko-KR" dirty="0" smtClean="0"/>
              <a:t>:</a:t>
            </a:r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1" algn="l" rtl="0"/>
            <a:endParaRPr lang="en-US" altLang="ko-KR" dirty="0"/>
          </a:p>
          <a:p>
            <a:pPr lvl="2" algn="l" rtl="0"/>
            <a:endParaRPr lang="ko-KR" altLang="ko-KR" dirty="0"/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068876"/>
              </p:ext>
            </p:extLst>
          </p:nvPr>
        </p:nvGraphicFramePr>
        <p:xfrm>
          <a:off x="1295400" y="2514600"/>
          <a:ext cx="6858000" cy="335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8" name="VISIO" r:id="rId3" imgW="7294320" imgH="3662640" progId="">
                  <p:embed/>
                </p:oleObj>
              </mc:Choice>
              <mc:Fallback>
                <p:oleObj name="VISIO" r:id="rId3" imgW="7294320" imgH="3662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514600"/>
                        <a:ext cx="6858000" cy="33575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28600" y="685800"/>
            <a:ext cx="8229600" cy="548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742950" lvl="1" indent="-28575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endParaRPr lang="ko-KR" altLang="ko-KR" sz="1800" dirty="0">
              <a:solidFill>
                <a:schemeClr val="accent2"/>
              </a:solidFill>
              <a:latin typeface="Arial" charset="0"/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u"/>
            </a:pPr>
            <a:r>
              <a:rPr lang="en-US" altLang="ko-KR" sz="1800" dirty="0">
                <a:solidFill>
                  <a:schemeClr val="accent2"/>
                </a:solidFill>
                <a:latin typeface="Arial" charset="0"/>
              </a:rPr>
              <a:t>Control of AC : </a:t>
            </a:r>
            <a:endParaRPr lang="en-US" altLang="ko-KR" sz="1800" b="1" i="1" dirty="0">
              <a:solidFill>
                <a:srgbClr val="660066"/>
              </a:solidFill>
              <a:latin typeface="Arial" charset="0"/>
            </a:endParaRPr>
          </a:p>
          <a:p>
            <a:pPr marL="1143000" lvl="2" indent="-228600" algn="l"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l"/>
            </a:pPr>
            <a:r>
              <a:rPr lang="en-US" altLang="ko-KR" sz="1600" dirty="0">
                <a:latin typeface="Arial" charset="0"/>
              </a:rPr>
              <a:t>Find the statement that change the AC :</a:t>
            </a:r>
          </a:p>
          <a:p>
            <a:pPr marL="1143000" lvl="2" indent="-228600" algn="l"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l"/>
            </a:pPr>
            <a:endParaRPr lang="ko-KR" altLang="ko-KR" sz="1600" dirty="0">
              <a:latin typeface="Arial" charset="0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5105400" y="1447800"/>
          <a:ext cx="6667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2" name="수식" r:id="rId3" imgW="545760" imgH="203040" progId="Equation.3">
                  <p:embed/>
                </p:oleObj>
              </mc:Choice>
              <mc:Fallback>
                <p:oleObj name="수식" r:id="rId3" imgW="5457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447800"/>
                        <a:ext cx="666750" cy="2476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304800" y="2819400"/>
          <a:ext cx="2565400" cy="256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3" name="수식" r:id="rId5" imgW="2095200" imgH="2095200" progId="Equation.3">
                  <p:embed/>
                </p:oleObj>
              </mc:Choice>
              <mc:Fallback>
                <p:oleObj name="수식" r:id="rId5" imgW="2095200" imgH="2095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819400"/>
                        <a:ext cx="2565400" cy="25606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3657600" y="1828800"/>
          <a:ext cx="5257800" cy="463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4" name="VISIO" r:id="rId7" imgW="7551720" imgH="6651360" progId="">
                  <p:embed/>
                </p:oleObj>
              </mc:Choice>
              <mc:Fallback>
                <p:oleObj name="VISIO" r:id="rId7" imgW="7551720" imgH="665136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828800"/>
                        <a:ext cx="5257800" cy="463073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Freeform 6"/>
          <p:cNvSpPr>
            <a:spLocks/>
          </p:cNvSpPr>
          <p:nvPr/>
        </p:nvSpPr>
        <p:spPr bwMode="auto">
          <a:xfrm>
            <a:off x="6624638" y="2362200"/>
            <a:ext cx="1452562" cy="274638"/>
          </a:xfrm>
          <a:custGeom>
            <a:avLst/>
            <a:gdLst/>
            <a:ahLst/>
            <a:cxnLst>
              <a:cxn ang="0">
                <a:pos x="411" y="155"/>
              </a:cxn>
              <a:cxn ang="0">
                <a:pos x="69" y="155"/>
              </a:cxn>
              <a:cxn ang="0">
                <a:pos x="166" y="20"/>
              </a:cxn>
              <a:cxn ang="0">
                <a:pos x="483" y="6"/>
              </a:cxn>
              <a:cxn ang="0">
                <a:pos x="694" y="30"/>
              </a:cxn>
              <a:cxn ang="0">
                <a:pos x="728" y="102"/>
              </a:cxn>
              <a:cxn ang="0">
                <a:pos x="595" y="159"/>
              </a:cxn>
              <a:cxn ang="0">
                <a:pos x="411" y="155"/>
              </a:cxn>
            </a:cxnLst>
            <a:rect l="0" t="0" r="r" b="b"/>
            <a:pathLst>
              <a:path w="728" h="174">
                <a:moveTo>
                  <a:pt x="411" y="155"/>
                </a:moveTo>
                <a:cubicBezTo>
                  <a:pt x="291" y="169"/>
                  <a:pt x="171" y="174"/>
                  <a:pt x="69" y="155"/>
                </a:cubicBezTo>
                <a:cubicBezTo>
                  <a:pt x="29" y="110"/>
                  <a:pt x="0" y="37"/>
                  <a:pt x="166" y="20"/>
                </a:cubicBezTo>
                <a:cubicBezTo>
                  <a:pt x="245" y="3"/>
                  <a:pt x="387" y="11"/>
                  <a:pt x="483" y="6"/>
                </a:cubicBezTo>
                <a:cubicBezTo>
                  <a:pt x="586" y="13"/>
                  <a:pt x="624" y="0"/>
                  <a:pt x="694" y="30"/>
                </a:cubicBezTo>
                <a:cubicBezTo>
                  <a:pt x="720" y="41"/>
                  <a:pt x="728" y="102"/>
                  <a:pt x="728" y="102"/>
                </a:cubicBezTo>
                <a:cubicBezTo>
                  <a:pt x="685" y="150"/>
                  <a:pt x="715" y="136"/>
                  <a:pt x="595" y="159"/>
                </a:cubicBezTo>
                <a:cubicBezTo>
                  <a:pt x="579" y="162"/>
                  <a:pt x="425" y="169"/>
                  <a:pt x="411" y="155"/>
                </a:cubicBezTo>
                <a:close/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 flipH="1">
            <a:off x="2819400" y="2895600"/>
            <a:ext cx="228600" cy="1828800"/>
          </a:xfrm>
          <a:prstGeom prst="leftBrace">
            <a:avLst>
              <a:gd name="adj1" fmla="val 66667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2057400" y="4953000"/>
            <a:ext cx="990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2209800" y="5257800"/>
            <a:ext cx="838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048000" y="3657600"/>
            <a:ext cx="609600" cy="274638"/>
          </a:xfrm>
          <a:prstGeom prst="rect">
            <a:avLst/>
          </a:prstGeom>
          <a:solidFill>
            <a:srgbClr val="FFCC99"/>
          </a:solidFill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/>
              <a:t>LD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048000" y="5135563"/>
            <a:ext cx="609600" cy="274637"/>
          </a:xfrm>
          <a:prstGeom prst="rect">
            <a:avLst/>
          </a:prstGeom>
          <a:solidFill>
            <a:srgbClr val="FFCC99"/>
          </a:solidFill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/>
              <a:t>INR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048000" y="4800600"/>
            <a:ext cx="609600" cy="274638"/>
          </a:xfrm>
          <a:prstGeom prst="rect">
            <a:avLst/>
          </a:prstGeom>
          <a:solidFill>
            <a:srgbClr val="FFCC99"/>
          </a:solidFill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/>
              <a:t>CLR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600200"/>
            <a:ext cx="6483420" cy="4419600"/>
          </a:xfrm>
          <a:prstGeom prst="rect">
            <a:avLst/>
          </a:prstGeom>
        </p:spPr>
      </p:pic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7467600" cy="5711952"/>
          </a:xfrm>
        </p:spPr>
        <p:txBody>
          <a:bodyPr/>
          <a:lstStyle/>
          <a:p>
            <a:pPr lvl="1" algn="l" rtl="0"/>
            <a:r>
              <a:rPr lang="en-US" altLang="ko-KR" dirty="0"/>
              <a:t>Adder and Logic Circuit </a:t>
            </a:r>
            <a:r>
              <a:rPr lang="en-US" altLang="ko-KR" dirty="0" smtClean="0"/>
              <a:t>:</a:t>
            </a:r>
            <a:endParaRPr lang="ko-KR" altLang="en-US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924800" y="2514600"/>
            <a:ext cx="838200" cy="457200"/>
            <a:chOff x="4944" y="2928"/>
            <a:chExt cx="528" cy="288"/>
          </a:xfrm>
        </p:grpSpPr>
        <p:graphicFrame>
          <p:nvGraphicFramePr>
            <p:cNvPr id="25606" name="Object 6"/>
            <p:cNvGraphicFramePr>
              <a:graphicFrameLocks noChangeAspect="1"/>
            </p:cNvGraphicFramePr>
            <p:nvPr/>
          </p:nvGraphicFramePr>
          <p:xfrm>
            <a:off x="4944" y="2928"/>
            <a:ext cx="528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207" name="워크시트" r:id="rId4" imgW="698760" imgH="554400" progId="Excel.Sheet.8">
                    <p:embed/>
                  </p:oleObj>
                </mc:Choice>
                <mc:Fallback>
                  <p:oleObj name="워크시트" r:id="rId4" imgW="698760" imgH="554400" progId="Excel.Sheet.8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4" y="2928"/>
                          <a:ext cx="528" cy="2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7" name="AutoShape 7"/>
            <p:cNvSpPr>
              <a:spLocks noChangeArrowheads="1"/>
            </p:cNvSpPr>
            <p:nvPr/>
          </p:nvSpPr>
          <p:spPr bwMode="auto">
            <a:xfrm>
              <a:off x="4944" y="2928"/>
              <a:ext cx="528" cy="288"/>
            </a:xfrm>
            <a:prstGeom prst="wedgeRectCallout">
              <a:avLst>
                <a:gd name="adj1" fmla="val -102843"/>
                <a:gd name="adj2" fmla="val 46181"/>
              </a:avLst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latinLnBrk="1" hangingPunct="1"/>
              <a:endParaRPr kumimoji="1" lang="ko-KR" altLang="en-US"/>
            </a:p>
          </p:txBody>
        </p:sp>
      </p:grp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5105400" y="2438400"/>
            <a:ext cx="2590800" cy="1752600"/>
          </a:xfrm>
          <a:prstGeom prst="ellips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 سري يک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a-IR" dirty="0" smtClean="0"/>
              <a:t>در صفحه 49 اسلايد، مقادير </a:t>
            </a:r>
            <a:r>
              <a:rPr lang="en-US" dirty="0" smtClean="0"/>
              <a:t>x2</a:t>
            </a:r>
            <a:r>
              <a:rPr lang="fa-IR" dirty="0" smtClean="0"/>
              <a:t> تا </a:t>
            </a:r>
            <a:r>
              <a:rPr lang="en-US" dirty="0" smtClean="0"/>
              <a:t>x6</a:t>
            </a:r>
            <a:r>
              <a:rPr lang="fa-IR" dirty="0" smtClean="0"/>
              <a:t> را بدست آوريد؟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/>
              <a:t> مدار کنترل رجيستر‌هاي </a:t>
            </a:r>
            <a:r>
              <a:rPr lang="en-US" dirty="0" smtClean="0"/>
              <a:t>PC</a:t>
            </a:r>
            <a:r>
              <a:rPr lang="fa-IR" dirty="0" smtClean="0"/>
              <a:t>، </a:t>
            </a:r>
            <a:r>
              <a:rPr lang="en-US" dirty="0" smtClean="0"/>
              <a:t>DR</a:t>
            </a:r>
            <a:r>
              <a:rPr lang="fa-IR" dirty="0" smtClean="0"/>
              <a:t>و </a:t>
            </a:r>
            <a:r>
              <a:rPr lang="en-US" dirty="0" smtClean="0"/>
              <a:t> IR</a:t>
            </a:r>
            <a:r>
              <a:rPr lang="fa-IR" dirty="0" smtClean="0"/>
              <a:t>‌را رسم نماييد.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/>
              <a:t>يک دستور در آدرس </a:t>
            </a:r>
            <a:r>
              <a:rPr lang="en-US" dirty="0" smtClean="0"/>
              <a:t>012H</a:t>
            </a:r>
            <a:r>
              <a:rPr lang="fa-IR" dirty="0" smtClean="0"/>
              <a:t> حافظه داراي بيت آدرس‌دهي مستقيم (</a:t>
            </a:r>
            <a:r>
              <a:rPr lang="en-US" dirty="0" smtClean="0"/>
              <a:t>I=0</a:t>
            </a:r>
            <a:r>
              <a:rPr lang="fa-IR" dirty="0" smtClean="0"/>
              <a:t>) است. کد عمليات آن دستور </a:t>
            </a:r>
            <a:r>
              <a:rPr lang="en-US" dirty="0" smtClean="0"/>
              <a:t>AND</a:t>
            </a:r>
            <a:r>
              <a:rPr lang="fa-IR" dirty="0" smtClean="0"/>
              <a:t> را نشان مي‌دهد و بخش آدرس آن معادل </a:t>
            </a:r>
            <a:r>
              <a:rPr lang="en-US" dirty="0" smtClean="0"/>
              <a:t>083H</a:t>
            </a:r>
            <a:r>
              <a:rPr lang="fa-IR" dirty="0" smtClean="0"/>
              <a:t> مي‌باشد. کلمه موجود در آدرس </a:t>
            </a:r>
            <a:r>
              <a:rPr lang="en-US" dirty="0" smtClean="0"/>
              <a:t>083H</a:t>
            </a:r>
            <a:r>
              <a:rPr lang="fa-IR" dirty="0" smtClean="0"/>
              <a:t> نيز حاوي مقدار </a:t>
            </a:r>
            <a:r>
              <a:rPr lang="en-US" dirty="0" smtClean="0"/>
              <a:t>B8F2H</a:t>
            </a:r>
            <a:r>
              <a:rPr lang="fa-IR" dirty="0" smtClean="0"/>
              <a:t> و محتواي </a:t>
            </a:r>
            <a:r>
              <a:rPr lang="en-US" dirty="0" smtClean="0"/>
              <a:t>AC</a:t>
            </a:r>
            <a:r>
              <a:rPr lang="fa-IR" dirty="0" smtClean="0"/>
              <a:t> نيز برابر </a:t>
            </a:r>
            <a:r>
              <a:rPr lang="en-US" dirty="0" smtClean="0"/>
              <a:t>A937H</a:t>
            </a:r>
            <a:r>
              <a:rPr lang="fa-IR" dirty="0" smtClean="0"/>
              <a:t> مي‌باشد. در پايان مرحله اجرا، محتواي ثباتهاي </a:t>
            </a:r>
            <a:r>
              <a:rPr lang="en-US" dirty="0" smtClean="0"/>
              <a:t>PC</a:t>
            </a:r>
            <a:r>
              <a:rPr lang="fa-IR" dirty="0" smtClean="0"/>
              <a:t>، </a:t>
            </a:r>
            <a:r>
              <a:rPr lang="en-US" dirty="0" smtClean="0"/>
              <a:t>AR</a:t>
            </a:r>
            <a:r>
              <a:rPr lang="fa-IR" dirty="0" smtClean="0"/>
              <a:t>، </a:t>
            </a:r>
            <a:r>
              <a:rPr lang="en-US" dirty="0" smtClean="0"/>
              <a:t>DR</a:t>
            </a:r>
            <a:r>
              <a:rPr lang="fa-IR" dirty="0" smtClean="0"/>
              <a:t> و </a:t>
            </a:r>
            <a:r>
              <a:rPr lang="en-US" dirty="0" smtClean="0"/>
              <a:t>AC</a:t>
            </a:r>
            <a:r>
              <a:rPr lang="fa-IR" dirty="0" smtClean="0"/>
              <a:t> چه مقاديري دارند؟ </a:t>
            </a:r>
          </a:p>
          <a:p>
            <a:pPr marL="457200" indent="-457200">
              <a:buFont typeface="+mj-lt"/>
              <a:buAutoNum type="arabicPeriod"/>
            </a:pPr>
            <a:endParaRPr lang="fa-IR" dirty="0" smtClean="0"/>
          </a:p>
          <a:p>
            <a:pPr marL="457200" indent="-457200">
              <a:buFont typeface="+mj-lt"/>
              <a:buAutoNum type="arabicPeriod"/>
            </a:pP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409950" y="447675"/>
            <a:ext cx="2529539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فرمت دستوالعمل‌ها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95325" y="933450"/>
            <a:ext cx="7677150" cy="4102100"/>
          </a:xfrm>
          <a:noFill/>
        </p:spPr>
        <p:txBody>
          <a:bodyPr>
            <a:normAutofit/>
          </a:bodyPr>
          <a:lstStyle/>
          <a:p>
            <a:pPr algn="r" rtl="1" eaLnBrk="1" hangingPunct="1"/>
            <a:r>
              <a:rPr lang="fa-IR" altLang="ko-KR" sz="2000" dirty="0" smtClean="0"/>
              <a:t>يک دستورالعمل اغلب از دو بخش تشکيل شده است.</a:t>
            </a:r>
          </a:p>
          <a:p>
            <a:pPr lvl="1" algn="r" rtl="1" eaLnBrk="1" hangingPunct="1"/>
            <a:r>
              <a:rPr lang="fa-IR" altLang="ko-KR" sz="1800" dirty="0" smtClean="0"/>
              <a:t>کد عمليات(</a:t>
            </a:r>
            <a:r>
              <a:rPr lang="en-US" altLang="ko-KR" sz="1800" i="1" dirty="0" err="1" smtClean="0">
                <a:ea typeface="굴림" pitchFamily="34" charset="-127"/>
              </a:rPr>
              <a:t>opcode</a:t>
            </a:r>
            <a:r>
              <a:rPr lang="en-US" altLang="ko-KR" sz="1800" dirty="0" smtClean="0">
                <a:ea typeface="굴림" pitchFamily="34" charset="-127"/>
              </a:rPr>
              <a:t> </a:t>
            </a:r>
            <a:r>
              <a:rPr lang="fa-IR" altLang="ko-KR" sz="1800" dirty="0" smtClean="0"/>
              <a:t>): عملي را که دستورالعمل بايد انجام دهد مشخص مي‌کند.</a:t>
            </a:r>
          </a:p>
          <a:p>
            <a:pPr lvl="1" algn="r" rtl="1" eaLnBrk="1" hangingPunct="1"/>
            <a:r>
              <a:rPr lang="fa-IR" altLang="ko-KR" sz="1800" dirty="0" smtClean="0"/>
              <a:t>آدرس(</a:t>
            </a:r>
            <a:r>
              <a:rPr lang="en-US" altLang="ko-KR" sz="1800" i="1" dirty="0" smtClean="0">
                <a:ea typeface="굴림" pitchFamily="34" charset="-127"/>
              </a:rPr>
              <a:t>address</a:t>
            </a:r>
            <a:r>
              <a:rPr lang="en-US" altLang="ko-KR" sz="1800" dirty="0" smtClean="0">
                <a:ea typeface="굴림" pitchFamily="34" charset="-127"/>
              </a:rPr>
              <a:t> </a:t>
            </a:r>
            <a:r>
              <a:rPr lang="fa-IR" altLang="ko-KR" sz="1800" dirty="0" smtClean="0"/>
              <a:t>): ثبات يا جايي از حافظه را که دستورالعمل بايد عمل  کند مشخص مي‌کند.</a:t>
            </a:r>
          </a:p>
          <a:p>
            <a:pPr lvl="1" algn="r" rtl="1" eaLnBrk="1" hangingPunct="1"/>
            <a:endParaRPr lang="en-US" altLang="ko-KR" sz="18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000" dirty="0" smtClean="0"/>
              <a:t>همانطور که گفتيم در کامپيوتر پايه 12 بيت براي آدرس‌دهي حافظه داريم. </a:t>
            </a:r>
          </a:p>
          <a:p>
            <a:pPr algn="r" rtl="1" eaLnBrk="1" hangingPunct="1"/>
            <a:r>
              <a:rPr lang="fa-IR" altLang="ko-KR" sz="2000" dirty="0" smtClean="0"/>
              <a:t>در کامپيوتر پايه بيت 15 دستورالعمل، نحوه‌ي آدرس‌دهي(</a:t>
            </a:r>
            <a:r>
              <a:rPr lang="en-US" altLang="ko-KR" sz="2000" dirty="0" smtClean="0">
                <a:ea typeface="굴림" pitchFamily="34" charset="-127"/>
              </a:rPr>
              <a:t>addressing mode</a:t>
            </a:r>
            <a:r>
              <a:rPr lang="fa-IR" altLang="ko-KR" sz="2000" dirty="0" smtClean="0"/>
              <a:t>) را مشخص مي‌کند. </a:t>
            </a:r>
          </a:p>
          <a:p>
            <a:pPr lvl="1" algn="r" rtl="1" eaLnBrk="1" hangingPunct="1"/>
            <a:r>
              <a:rPr lang="fa-IR" altLang="ko-KR" sz="1800" dirty="0" smtClean="0"/>
              <a:t>صفر: آدرس‌دهي مستقيم (</a:t>
            </a:r>
            <a:r>
              <a:rPr lang="en-US" altLang="ko-KR" sz="1800" dirty="0" smtClean="0">
                <a:ea typeface="굴림" pitchFamily="34" charset="-127"/>
              </a:rPr>
              <a:t>direct addressing</a:t>
            </a:r>
            <a:r>
              <a:rPr lang="fa-IR" altLang="ko-KR" sz="1800" dirty="0" smtClean="0"/>
              <a:t>) </a:t>
            </a:r>
          </a:p>
          <a:p>
            <a:pPr lvl="1" algn="r" rtl="1" eaLnBrk="1" hangingPunct="1"/>
            <a:r>
              <a:rPr lang="fa-IR" altLang="ko-KR" sz="1800" dirty="0" smtClean="0"/>
              <a:t>يک: آدرس‌دهي غير مستقيم(</a:t>
            </a:r>
            <a:r>
              <a:rPr lang="en-US" altLang="ko-KR" sz="1800" dirty="0" smtClean="0">
                <a:ea typeface="굴림" pitchFamily="34" charset="-127"/>
              </a:rPr>
              <a:t>indirect addressing</a:t>
            </a:r>
            <a:r>
              <a:rPr lang="fa-IR" altLang="ko-KR" sz="1800" dirty="0" smtClean="0"/>
              <a:t>).</a:t>
            </a:r>
          </a:p>
          <a:p>
            <a:pPr algn="r" rtl="1" eaLnBrk="1" hangingPunct="1"/>
            <a:r>
              <a:rPr lang="fa-IR" altLang="ko-KR" sz="2000" dirty="0" smtClean="0"/>
              <a:t>از آنجا که کلمه‌هاي حافظه و بنابراين دستورالعمل‌ها 16 بيتي هستند، 3 بيت باقي مانده براي کد دستورالعمل مورد استفاده قرار مي‌گيرد.</a:t>
            </a:r>
            <a:endParaRPr lang="en-US" altLang="ko-KR" sz="2000" dirty="0" smtClean="0">
              <a:ea typeface="굴림" pitchFamily="34" charset="-127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51063" y="5029200"/>
            <a:ext cx="2676526" cy="1477962"/>
            <a:chOff x="1355" y="3165"/>
            <a:chExt cx="1686" cy="931"/>
          </a:xfrm>
        </p:grpSpPr>
        <p:sp>
          <p:nvSpPr>
            <p:cNvPr id="158725" name="Rectangle 5"/>
            <p:cNvSpPr>
              <a:spLocks noChangeArrowheads="1"/>
            </p:cNvSpPr>
            <p:nvPr/>
          </p:nvSpPr>
          <p:spPr bwMode="auto">
            <a:xfrm>
              <a:off x="1433" y="3549"/>
              <a:ext cx="1568" cy="151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726" name="Rectangle 6"/>
            <p:cNvSpPr>
              <a:spLocks noChangeArrowheads="1"/>
            </p:cNvSpPr>
            <p:nvPr/>
          </p:nvSpPr>
          <p:spPr bwMode="auto">
            <a:xfrm>
              <a:off x="1527" y="3543"/>
              <a:ext cx="556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Opcode</a:t>
              </a:r>
            </a:p>
          </p:txBody>
        </p:sp>
        <p:sp>
          <p:nvSpPr>
            <p:cNvPr id="158727" name="Rectangle 7"/>
            <p:cNvSpPr>
              <a:spLocks noChangeArrowheads="1"/>
            </p:cNvSpPr>
            <p:nvPr/>
          </p:nvSpPr>
          <p:spPr bwMode="auto">
            <a:xfrm>
              <a:off x="2181" y="3546"/>
              <a:ext cx="52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Address</a:t>
              </a:r>
            </a:p>
          </p:txBody>
        </p:sp>
        <p:sp>
          <p:nvSpPr>
            <p:cNvPr id="158728" name="Rectangle 8"/>
            <p:cNvSpPr>
              <a:spLocks noChangeArrowheads="1"/>
            </p:cNvSpPr>
            <p:nvPr/>
          </p:nvSpPr>
          <p:spPr bwMode="auto">
            <a:xfrm>
              <a:off x="1627" y="3165"/>
              <a:ext cx="1414" cy="19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6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Instruction Format</a:t>
              </a:r>
            </a:p>
          </p:txBody>
        </p:sp>
        <p:sp>
          <p:nvSpPr>
            <p:cNvPr id="158729" name="Line 9"/>
            <p:cNvSpPr>
              <a:spLocks noChangeShapeType="1"/>
            </p:cNvSpPr>
            <p:nvPr/>
          </p:nvSpPr>
          <p:spPr bwMode="auto">
            <a:xfrm>
              <a:off x="2058" y="3549"/>
              <a:ext cx="0" cy="14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730" name="Rectangle 10"/>
            <p:cNvSpPr>
              <a:spLocks noChangeArrowheads="1"/>
            </p:cNvSpPr>
            <p:nvPr/>
          </p:nvSpPr>
          <p:spPr bwMode="auto">
            <a:xfrm>
              <a:off x="1368" y="3420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15</a:t>
              </a:r>
            </a:p>
          </p:txBody>
        </p:sp>
        <p:sp>
          <p:nvSpPr>
            <p:cNvPr id="158731" name="Rectangle 11"/>
            <p:cNvSpPr>
              <a:spLocks noChangeArrowheads="1"/>
            </p:cNvSpPr>
            <p:nvPr/>
          </p:nvSpPr>
          <p:spPr bwMode="auto">
            <a:xfrm>
              <a:off x="1536" y="3420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14</a:t>
              </a:r>
            </a:p>
          </p:txBody>
        </p:sp>
        <p:sp>
          <p:nvSpPr>
            <p:cNvPr id="158732" name="Rectangle 12"/>
            <p:cNvSpPr>
              <a:spLocks noChangeArrowheads="1"/>
            </p:cNvSpPr>
            <p:nvPr/>
          </p:nvSpPr>
          <p:spPr bwMode="auto">
            <a:xfrm>
              <a:off x="1837" y="3420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12</a:t>
              </a:r>
            </a:p>
          </p:txBody>
        </p:sp>
        <p:sp>
          <p:nvSpPr>
            <p:cNvPr id="158733" name="Rectangle 13"/>
            <p:cNvSpPr>
              <a:spLocks noChangeArrowheads="1"/>
            </p:cNvSpPr>
            <p:nvPr/>
          </p:nvSpPr>
          <p:spPr bwMode="auto">
            <a:xfrm>
              <a:off x="2865" y="3420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</a:t>
              </a:r>
            </a:p>
          </p:txBody>
        </p:sp>
        <p:sp>
          <p:nvSpPr>
            <p:cNvPr id="158734" name="Rectangle 14"/>
            <p:cNvSpPr>
              <a:spLocks noChangeArrowheads="1"/>
            </p:cNvSpPr>
            <p:nvPr/>
          </p:nvSpPr>
          <p:spPr bwMode="auto">
            <a:xfrm>
              <a:off x="1421" y="3553"/>
              <a:ext cx="159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I</a:t>
              </a:r>
            </a:p>
          </p:txBody>
        </p:sp>
        <p:sp>
          <p:nvSpPr>
            <p:cNvPr id="158735" name="Line 15"/>
            <p:cNvSpPr>
              <a:spLocks noChangeShapeType="1"/>
            </p:cNvSpPr>
            <p:nvPr/>
          </p:nvSpPr>
          <p:spPr bwMode="auto">
            <a:xfrm>
              <a:off x="1552" y="3549"/>
              <a:ext cx="0" cy="15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736" name="Rectangle 16"/>
            <p:cNvSpPr>
              <a:spLocks noChangeArrowheads="1"/>
            </p:cNvSpPr>
            <p:nvPr/>
          </p:nvSpPr>
          <p:spPr bwMode="auto">
            <a:xfrm>
              <a:off x="1989" y="3420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11</a:t>
              </a:r>
            </a:p>
          </p:txBody>
        </p:sp>
        <p:sp>
          <p:nvSpPr>
            <p:cNvPr id="158737" name="Text Box 17"/>
            <p:cNvSpPr txBox="1">
              <a:spLocks noChangeArrowheads="1"/>
            </p:cNvSpPr>
            <p:nvPr/>
          </p:nvSpPr>
          <p:spPr bwMode="auto">
            <a:xfrm>
              <a:off x="1355" y="3828"/>
              <a:ext cx="713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Addressing </a:t>
              </a:r>
            </a:p>
            <a:p>
              <a:pPr algn="ctr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ea typeface="굴림" pitchFamily="34" charset="-127"/>
                  <a:cs typeface="B Nazanin" panose="00000400000000000000" pitchFamily="2" charset="-78"/>
                </a:rPr>
                <a:t>mode</a:t>
              </a:r>
            </a:p>
          </p:txBody>
        </p:sp>
        <p:sp>
          <p:nvSpPr>
            <p:cNvPr id="158738" name="Line 18"/>
            <p:cNvSpPr>
              <a:spLocks noChangeShapeType="1"/>
            </p:cNvSpPr>
            <p:nvPr/>
          </p:nvSpPr>
          <p:spPr bwMode="auto">
            <a:xfrm flipH="1" flipV="1">
              <a:off x="1494" y="3708"/>
              <a:ext cx="72" cy="1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5899051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rtl="1"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روش‌هاي آدرس‌دهي </a:t>
            </a:r>
            <a:r>
              <a:rPr lang="en-US" altLang="ko-KR" sz="2800" dirty="0" smtClean="0">
                <a:solidFill>
                  <a:srgbClr val="C00000"/>
                </a:solidFill>
                <a:latin typeface="Times New Roman" pitchFamily="18" charset="0"/>
                <a:ea typeface="굴림" pitchFamily="34" charset="-127"/>
              </a:rPr>
              <a:t>Addressing Mode)</a:t>
            </a:r>
            <a:r>
              <a:rPr lang="fa-IR" altLang="ko-KR" sz="28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endParaRPr lang="en-US" altLang="ko-KR" sz="2800" dirty="0" smtClean="0">
              <a:solidFill>
                <a:srgbClr val="C00000"/>
              </a:solidFill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159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76225" y="828675"/>
            <a:ext cx="8639175" cy="5835650"/>
          </a:xfrm>
          <a:noFill/>
        </p:spPr>
        <p:txBody>
          <a:bodyPr>
            <a:normAutofit fontScale="77500" lnSpcReduction="20000"/>
          </a:bodyPr>
          <a:lstStyle/>
          <a:p>
            <a:pPr algn="r" rtl="1" eaLnBrk="1" hangingPunct="1"/>
            <a:r>
              <a:rPr lang="fa-IR" altLang="ko-KR" sz="2800" dirty="0" smtClean="0"/>
              <a:t>ناحيه آدرس يک دستورالعمل مي‌تواند به يکي از دو شکل زير تفسير شود:</a:t>
            </a:r>
            <a:endParaRPr lang="en-US" altLang="ko-KR" sz="2800" dirty="0" smtClean="0"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400" dirty="0" smtClean="0"/>
              <a:t>آدرس‌دهي مستقيم: آدرس داده مورد نظر در حافظه (عملوند)</a:t>
            </a:r>
          </a:p>
          <a:p>
            <a:pPr lvl="1" algn="r" rtl="1" eaLnBrk="1" hangingPunct="1"/>
            <a:r>
              <a:rPr lang="fa-IR" altLang="ko-KR" sz="2400" dirty="0" smtClean="0"/>
              <a:t>آدرس دهي‌غير مستقيم: آدرسِ آدرس داده مورد نظر در حافظه (عملوند)</a:t>
            </a:r>
          </a:p>
          <a:p>
            <a:pPr lvl="1" algn="r" rt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1" eaLnBrk="1" hangingPunct="1"/>
            <a:endParaRPr lang="en-US" altLang="ko-KR" sz="2400" dirty="0" smtClean="0">
              <a:ea typeface="굴림" pitchFamily="34" charset="-127"/>
            </a:endParaRPr>
          </a:p>
          <a:p>
            <a:pPr lvl="4" algn="r" rtl="1" eaLnBrk="1" hangingPunct="1"/>
            <a:endParaRPr lang="fa-IR" altLang="ko-KR" sz="1800" dirty="0" smtClean="0"/>
          </a:p>
          <a:p>
            <a:pPr algn="r" rtl="1" eaLnBrk="1" hangingPunct="1"/>
            <a:r>
              <a:rPr lang="fa-IR" altLang="ko-KR" sz="2800" dirty="0" smtClean="0"/>
              <a:t>آدرس دهي موثر </a:t>
            </a:r>
            <a:r>
              <a:rPr lang="en-US" altLang="ko-KR" sz="2800" dirty="0" smtClean="0">
                <a:ea typeface="굴림" pitchFamily="34" charset="-127"/>
              </a:rPr>
              <a:t>Effective Address</a:t>
            </a:r>
            <a:r>
              <a:rPr lang="fa-IR" altLang="ko-KR" sz="2800" dirty="0" smtClean="0"/>
              <a:t> </a:t>
            </a:r>
            <a:r>
              <a:rPr lang="en-US" altLang="ko-KR" sz="2800" dirty="0" smtClean="0">
                <a:ea typeface="굴림" pitchFamily="34" charset="-127"/>
              </a:rPr>
              <a:t>(EA)</a:t>
            </a:r>
          </a:p>
          <a:p>
            <a:pPr lvl="1" algn="r" rtl="1" eaLnBrk="1" hangingPunct="1"/>
            <a:r>
              <a:rPr lang="fa-IR" altLang="ko-KR" sz="2400" dirty="0" smtClean="0"/>
              <a:t>آدرس عملوند، مثلا در شکل بالا سمت راست آدرس موثر 1350و در شکل بالا سمت چپ آدرس موثر 457 است.</a:t>
            </a:r>
          </a:p>
          <a:p>
            <a:pPr lvl="1" algn="r" rtl="1" eaLnBrk="1" hangingPunct="1"/>
            <a:endParaRPr lang="en-US" altLang="ko-KR" sz="2400" dirty="0" smtClean="0">
              <a:ea typeface="굴림" pitchFamily="34" charset="-127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394075" y="2020888"/>
            <a:ext cx="4972050" cy="3398837"/>
            <a:chOff x="830" y="1165"/>
            <a:chExt cx="3132" cy="2141"/>
          </a:xfrm>
        </p:grpSpPr>
        <p:sp>
          <p:nvSpPr>
            <p:cNvPr id="159749" name="Line 5"/>
            <p:cNvSpPr>
              <a:spLocks noChangeShapeType="1"/>
            </p:cNvSpPr>
            <p:nvPr/>
          </p:nvSpPr>
          <p:spPr bwMode="auto">
            <a:xfrm>
              <a:off x="1118" y="1521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50" name="Rectangle 6"/>
            <p:cNvSpPr>
              <a:spLocks noChangeArrowheads="1"/>
            </p:cNvSpPr>
            <p:nvPr/>
          </p:nvSpPr>
          <p:spPr bwMode="auto">
            <a:xfrm>
              <a:off x="1100" y="138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0</a:t>
              </a:r>
            </a:p>
          </p:txBody>
        </p:sp>
        <p:sp>
          <p:nvSpPr>
            <p:cNvPr id="159751" name="Line 7"/>
            <p:cNvSpPr>
              <a:spLocks noChangeShapeType="1"/>
            </p:cNvSpPr>
            <p:nvPr/>
          </p:nvSpPr>
          <p:spPr bwMode="auto">
            <a:xfrm>
              <a:off x="1249" y="1416"/>
              <a:ext cx="0" cy="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52" name="Rectangle 8"/>
            <p:cNvSpPr>
              <a:spLocks noChangeArrowheads="1"/>
            </p:cNvSpPr>
            <p:nvPr/>
          </p:nvSpPr>
          <p:spPr bwMode="auto">
            <a:xfrm>
              <a:off x="1236" y="1384"/>
              <a:ext cx="350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</a:t>
              </a:r>
            </a:p>
          </p:txBody>
        </p:sp>
        <p:sp>
          <p:nvSpPr>
            <p:cNvPr id="159753" name="Rectangle 9"/>
            <p:cNvSpPr>
              <a:spLocks noChangeArrowheads="1"/>
            </p:cNvSpPr>
            <p:nvPr/>
          </p:nvSpPr>
          <p:spPr bwMode="auto">
            <a:xfrm>
              <a:off x="1778" y="1390"/>
              <a:ext cx="28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457</a:t>
              </a:r>
            </a:p>
          </p:txBody>
        </p:sp>
        <p:sp>
          <p:nvSpPr>
            <p:cNvPr id="159754" name="Line 10"/>
            <p:cNvSpPr>
              <a:spLocks noChangeShapeType="1"/>
            </p:cNvSpPr>
            <p:nvPr/>
          </p:nvSpPr>
          <p:spPr bwMode="auto">
            <a:xfrm>
              <a:off x="1568" y="1416"/>
              <a:ext cx="0" cy="10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55" name="Rectangle 11"/>
            <p:cNvSpPr>
              <a:spLocks noChangeArrowheads="1"/>
            </p:cNvSpPr>
            <p:nvPr/>
          </p:nvSpPr>
          <p:spPr bwMode="auto">
            <a:xfrm>
              <a:off x="870" y="1414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22</a:t>
              </a:r>
            </a:p>
          </p:txBody>
        </p:sp>
        <p:sp>
          <p:nvSpPr>
            <p:cNvPr id="159756" name="Line 12"/>
            <p:cNvSpPr>
              <a:spLocks noChangeShapeType="1"/>
            </p:cNvSpPr>
            <p:nvPr/>
          </p:nvSpPr>
          <p:spPr bwMode="auto">
            <a:xfrm>
              <a:off x="1118" y="1957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57" name="Line 13"/>
            <p:cNvSpPr>
              <a:spLocks noChangeShapeType="1"/>
            </p:cNvSpPr>
            <p:nvPr/>
          </p:nvSpPr>
          <p:spPr bwMode="auto">
            <a:xfrm>
              <a:off x="1118" y="2065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58" name="Rectangle 14"/>
            <p:cNvSpPr>
              <a:spLocks noChangeArrowheads="1"/>
            </p:cNvSpPr>
            <p:nvPr/>
          </p:nvSpPr>
          <p:spPr bwMode="auto">
            <a:xfrm>
              <a:off x="1367" y="1934"/>
              <a:ext cx="55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Operand</a:t>
              </a:r>
            </a:p>
          </p:txBody>
        </p:sp>
        <p:sp>
          <p:nvSpPr>
            <p:cNvPr id="159759" name="Rectangle 15"/>
            <p:cNvSpPr>
              <a:spLocks noChangeArrowheads="1"/>
            </p:cNvSpPr>
            <p:nvPr/>
          </p:nvSpPr>
          <p:spPr bwMode="auto">
            <a:xfrm>
              <a:off x="830" y="1958"/>
              <a:ext cx="28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457</a:t>
              </a:r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1118" y="2472"/>
              <a:ext cx="1115" cy="57"/>
              <a:chOff x="937" y="3785"/>
              <a:chExt cx="1119" cy="71"/>
            </a:xfrm>
          </p:grpSpPr>
          <p:sp>
            <p:nvSpPr>
              <p:cNvPr id="159805" name="Arc 17"/>
              <p:cNvSpPr>
                <a:spLocks/>
              </p:cNvSpPr>
              <p:nvPr/>
            </p:nvSpPr>
            <p:spPr bwMode="auto">
              <a:xfrm>
                <a:off x="937" y="3785"/>
                <a:ext cx="312" cy="36"/>
              </a:xfrm>
              <a:custGeom>
                <a:avLst/>
                <a:gdLst>
                  <a:gd name="T0" fmla="*/ 0 w 21600"/>
                  <a:gd name="T1" fmla="*/ 36 h 21600"/>
                  <a:gd name="T2" fmla="*/ 311 w 21600"/>
                  <a:gd name="T3" fmla="*/ 0 h 21600"/>
                  <a:gd name="T4" fmla="*/ 312 w 21600"/>
                  <a:gd name="T5" fmla="*/ 36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1" y="0"/>
                    </a:cubicBezTo>
                  </a:path>
                  <a:path w="21600" h="21600" stroke="0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1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6" name="Arc 18"/>
              <p:cNvSpPr>
                <a:spLocks/>
              </p:cNvSpPr>
              <p:nvPr/>
            </p:nvSpPr>
            <p:spPr bwMode="auto">
              <a:xfrm>
                <a:off x="1247" y="3785"/>
                <a:ext cx="265" cy="36"/>
              </a:xfrm>
              <a:custGeom>
                <a:avLst/>
                <a:gdLst>
                  <a:gd name="T0" fmla="*/ 0 w 21682"/>
                  <a:gd name="T1" fmla="*/ 0 h 21600"/>
                  <a:gd name="T2" fmla="*/ 265 w 21682"/>
                  <a:gd name="T3" fmla="*/ 36 h 21600"/>
                  <a:gd name="T4" fmla="*/ 1 w 21682"/>
                  <a:gd name="T5" fmla="*/ 36 h 21600"/>
                  <a:gd name="T6" fmla="*/ 0 60000 65536"/>
                  <a:gd name="T7" fmla="*/ 0 60000 65536"/>
                  <a:gd name="T8" fmla="*/ 0 60000 65536"/>
                  <a:gd name="T9" fmla="*/ 0 w 21682"/>
                  <a:gd name="T10" fmla="*/ 0 h 21600"/>
                  <a:gd name="T11" fmla="*/ 21682 w 2168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82" h="21600" fill="none" extrusionOk="0">
                    <a:moveTo>
                      <a:pt x="0" y="0"/>
                    </a:moveTo>
                    <a:cubicBezTo>
                      <a:pt x="27" y="0"/>
                      <a:pt x="54" y="-1"/>
                      <a:pt x="82" y="0"/>
                    </a:cubicBezTo>
                    <a:cubicBezTo>
                      <a:pt x="12011" y="0"/>
                      <a:pt x="21682" y="9670"/>
                      <a:pt x="21682" y="21600"/>
                    </a:cubicBezTo>
                  </a:path>
                  <a:path w="21682" h="21600" stroke="0" extrusionOk="0">
                    <a:moveTo>
                      <a:pt x="0" y="0"/>
                    </a:moveTo>
                    <a:cubicBezTo>
                      <a:pt x="27" y="0"/>
                      <a:pt x="54" y="-1"/>
                      <a:pt x="82" y="0"/>
                    </a:cubicBezTo>
                    <a:cubicBezTo>
                      <a:pt x="12011" y="0"/>
                      <a:pt x="21682" y="9670"/>
                      <a:pt x="21682" y="21600"/>
                    </a:cubicBezTo>
                    <a:lnTo>
                      <a:pt x="82" y="2160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7" name="Arc 19"/>
              <p:cNvSpPr>
                <a:spLocks/>
              </p:cNvSpPr>
              <p:nvPr/>
            </p:nvSpPr>
            <p:spPr bwMode="auto">
              <a:xfrm>
                <a:off x="1529" y="3820"/>
                <a:ext cx="264" cy="36"/>
              </a:xfrm>
              <a:custGeom>
                <a:avLst/>
                <a:gdLst>
                  <a:gd name="T0" fmla="*/ 264 w 21600"/>
                  <a:gd name="T1" fmla="*/ 36 h 21600"/>
                  <a:gd name="T2" fmla="*/ 0 w 21600"/>
                  <a:gd name="T3" fmla="*/ 0 h 21600"/>
                  <a:gd name="T4" fmla="*/ 264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</a:path>
                  <a:path w="21600" h="21600" stroke="0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8" name="Arc 20"/>
              <p:cNvSpPr>
                <a:spLocks/>
              </p:cNvSpPr>
              <p:nvPr/>
            </p:nvSpPr>
            <p:spPr bwMode="auto">
              <a:xfrm>
                <a:off x="1792" y="3820"/>
                <a:ext cx="264" cy="36"/>
              </a:xfrm>
              <a:custGeom>
                <a:avLst/>
                <a:gdLst>
                  <a:gd name="T0" fmla="*/ 264 w 21600"/>
                  <a:gd name="T1" fmla="*/ 0 h 21600"/>
                  <a:gd name="T2" fmla="*/ 0 w 21600"/>
                  <a:gd name="T3" fmla="*/ 36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9761" name="Line 21"/>
            <p:cNvSpPr>
              <a:spLocks noChangeShapeType="1"/>
            </p:cNvSpPr>
            <p:nvPr/>
          </p:nvSpPr>
          <p:spPr bwMode="auto">
            <a:xfrm>
              <a:off x="1113" y="1416"/>
              <a:ext cx="0" cy="107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62" name="Freeform 22"/>
            <p:cNvSpPr>
              <a:spLocks/>
            </p:cNvSpPr>
            <p:nvPr/>
          </p:nvSpPr>
          <p:spPr bwMode="auto">
            <a:xfrm>
              <a:off x="1110" y="1409"/>
              <a:ext cx="1131" cy="1089"/>
            </a:xfrm>
            <a:custGeom>
              <a:avLst/>
              <a:gdLst>
                <a:gd name="T0" fmla="*/ 0 w 1137"/>
                <a:gd name="T1" fmla="*/ 0 h 1361"/>
                <a:gd name="T2" fmla="*/ 1136 w 1137"/>
                <a:gd name="T3" fmla="*/ 0 h 1361"/>
                <a:gd name="T4" fmla="*/ 1136 w 1137"/>
                <a:gd name="T5" fmla="*/ 1360 h 1361"/>
                <a:gd name="T6" fmla="*/ 0 60000 65536"/>
                <a:gd name="T7" fmla="*/ 0 60000 65536"/>
                <a:gd name="T8" fmla="*/ 0 60000 65536"/>
                <a:gd name="T9" fmla="*/ 0 w 1137"/>
                <a:gd name="T10" fmla="*/ 0 h 1361"/>
                <a:gd name="T11" fmla="*/ 1137 w 1137"/>
                <a:gd name="T12" fmla="*/ 1361 h 13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7" h="1361">
                  <a:moveTo>
                    <a:pt x="0" y="0"/>
                  </a:moveTo>
                  <a:lnTo>
                    <a:pt x="1136" y="0"/>
                  </a:lnTo>
                  <a:lnTo>
                    <a:pt x="1136" y="136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63" name="Line 23"/>
            <p:cNvSpPr>
              <a:spLocks noChangeShapeType="1"/>
            </p:cNvSpPr>
            <p:nvPr/>
          </p:nvSpPr>
          <p:spPr bwMode="auto">
            <a:xfrm>
              <a:off x="2838" y="1521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64" name="Rectangle 24"/>
            <p:cNvSpPr>
              <a:spLocks noChangeArrowheads="1"/>
            </p:cNvSpPr>
            <p:nvPr/>
          </p:nvSpPr>
          <p:spPr bwMode="auto">
            <a:xfrm>
              <a:off x="2812" y="1384"/>
              <a:ext cx="171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159765" name="Line 25"/>
            <p:cNvSpPr>
              <a:spLocks noChangeShapeType="1"/>
            </p:cNvSpPr>
            <p:nvPr/>
          </p:nvSpPr>
          <p:spPr bwMode="auto">
            <a:xfrm>
              <a:off x="2969" y="1404"/>
              <a:ext cx="0" cy="11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66" name="Rectangle 26"/>
            <p:cNvSpPr>
              <a:spLocks noChangeArrowheads="1"/>
            </p:cNvSpPr>
            <p:nvPr/>
          </p:nvSpPr>
          <p:spPr bwMode="auto">
            <a:xfrm>
              <a:off x="2948" y="1384"/>
              <a:ext cx="350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 dirty="0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ADD</a:t>
              </a:r>
            </a:p>
          </p:txBody>
        </p:sp>
        <p:sp>
          <p:nvSpPr>
            <p:cNvPr id="159767" name="Rectangle 27"/>
            <p:cNvSpPr>
              <a:spLocks noChangeArrowheads="1"/>
            </p:cNvSpPr>
            <p:nvPr/>
          </p:nvSpPr>
          <p:spPr bwMode="auto">
            <a:xfrm>
              <a:off x="3490" y="1390"/>
              <a:ext cx="28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300</a:t>
              </a:r>
            </a:p>
          </p:txBody>
        </p:sp>
        <p:sp>
          <p:nvSpPr>
            <p:cNvPr id="159768" name="Line 28"/>
            <p:cNvSpPr>
              <a:spLocks noChangeShapeType="1"/>
            </p:cNvSpPr>
            <p:nvPr/>
          </p:nvSpPr>
          <p:spPr bwMode="auto">
            <a:xfrm>
              <a:off x="3280" y="1404"/>
              <a:ext cx="0" cy="1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69" name="Rectangle 29"/>
            <p:cNvSpPr>
              <a:spLocks noChangeArrowheads="1"/>
            </p:cNvSpPr>
            <p:nvPr/>
          </p:nvSpPr>
          <p:spPr bwMode="auto">
            <a:xfrm>
              <a:off x="2600" y="1390"/>
              <a:ext cx="226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35</a:t>
              </a:r>
            </a:p>
          </p:txBody>
        </p:sp>
        <p:sp>
          <p:nvSpPr>
            <p:cNvPr id="159770" name="Line 30"/>
            <p:cNvSpPr>
              <a:spLocks noChangeShapeType="1"/>
            </p:cNvSpPr>
            <p:nvPr/>
          </p:nvSpPr>
          <p:spPr bwMode="auto">
            <a:xfrm>
              <a:off x="2838" y="1740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1" name="Line 31"/>
            <p:cNvSpPr>
              <a:spLocks noChangeShapeType="1"/>
            </p:cNvSpPr>
            <p:nvPr/>
          </p:nvSpPr>
          <p:spPr bwMode="auto">
            <a:xfrm>
              <a:off x="2838" y="1848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2" name="Rectangle 32"/>
            <p:cNvSpPr>
              <a:spLocks noChangeArrowheads="1"/>
            </p:cNvSpPr>
            <p:nvPr/>
          </p:nvSpPr>
          <p:spPr bwMode="auto">
            <a:xfrm>
              <a:off x="3219" y="1717"/>
              <a:ext cx="33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1350</a:t>
              </a:r>
            </a:p>
          </p:txBody>
        </p:sp>
        <p:sp>
          <p:nvSpPr>
            <p:cNvPr id="159773" name="Rectangle 33"/>
            <p:cNvSpPr>
              <a:spLocks noChangeArrowheads="1"/>
            </p:cNvSpPr>
            <p:nvPr/>
          </p:nvSpPr>
          <p:spPr bwMode="auto">
            <a:xfrm>
              <a:off x="2541" y="1723"/>
              <a:ext cx="282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300</a:t>
              </a:r>
            </a:p>
          </p:txBody>
        </p:sp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2839" y="2472"/>
              <a:ext cx="1114" cy="57"/>
              <a:chOff x="2665" y="3785"/>
              <a:chExt cx="1119" cy="71"/>
            </a:xfrm>
          </p:grpSpPr>
          <p:sp>
            <p:nvSpPr>
              <p:cNvPr id="159801" name="Arc 35"/>
              <p:cNvSpPr>
                <a:spLocks/>
              </p:cNvSpPr>
              <p:nvPr/>
            </p:nvSpPr>
            <p:spPr bwMode="auto">
              <a:xfrm>
                <a:off x="2665" y="3785"/>
                <a:ext cx="308" cy="36"/>
              </a:xfrm>
              <a:custGeom>
                <a:avLst/>
                <a:gdLst>
                  <a:gd name="T0" fmla="*/ 0 w 21600"/>
                  <a:gd name="T1" fmla="*/ 36 h 21600"/>
                  <a:gd name="T2" fmla="*/ 307 w 21600"/>
                  <a:gd name="T3" fmla="*/ 0 h 21600"/>
                  <a:gd name="T4" fmla="*/ 308 w 21600"/>
                  <a:gd name="T5" fmla="*/ 36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0" y="0"/>
                    </a:cubicBezTo>
                  </a:path>
                  <a:path w="21600" h="21600" stroke="0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0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2" name="Arc 36"/>
              <p:cNvSpPr>
                <a:spLocks/>
              </p:cNvSpPr>
              <p:nvPr/>
            </p:nvSpPr>
            <p:spPr bwMode="auto">
              <a:xfrm>
                <a:off x="2967" y="3785"/>
                <a:ext cx="265" cy="36"/>
              </a:xfrm>
              <a:custGeom>
                <a:avLst/>
                <a:gdLst>
                  <a:gd name="T0" fmla="*/ 0 w 21682"/>
                  <a:gd name="T1" fmla="*/ 0 h 21600"/>
                  <a:gd name="T2" fmla="*/ 265 w 21682"/>
                  <a:gd name="T3" fmla="*/ 36 h 21600"/>
                  <a:gd name="T4" fmla="*/ 1 w 21682"/>
                  <a:gd name="T5" fmla="*/ 36 h 21600"/>
                  <a:gd name="T6" fmla="*/ 0 60000 65536"/>
                  <a:gd name="T7" fmla="*/ 0 60000 65536"/>
                  <a:gd name="T8" fmla="*/ 0 60000 65536"/>
                  <a:gd name="T9" fmla="*/ 0 w 21682"/>
                  <a:gd name="T10" fmla="*/ 0 h 21600"/>
                  <a:gd name="T11" fmla="*/ 21682 w 2168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82" h="21600" fill="none" extrusionOk="0">
                    <a:moveTo>
                      <a:pt x="0" y="0"/>
                    </a:moveTo>
                    <a:cubicBezTo>
                      <a:pt x="27" y="0"/>
                      <a:pt x="54" y="-1"/>
                      <a:pt x="82" y="0"/>
                    </a:cubicBezTo>
                    <a:cubicBezTo>
                      <a:pt x="12011" y="0"/>
                      <a:pt x="21682" y="9670"/>
                      <a:pt x="21682" y="21600"/>
                    </a:cubicBezTo>
                  </a:path>
                  <a:path w="21682" h="21600" stroke="0" extrusionOk="0">
                    <a:moveTo>
                      <a:pt x="0" y="0"/>
                    </a:moveTo>
                    <a:cubicBezTo>
                      <a:pt x="27" y="0"/>
                      <a:pt x="54" y="-1"/>
                      <a:pt x="82" y="0"/>
                    </a:cubicBezTo>
                    <a:cubicBezTo>
                      <a:pt x="12011" y="0"/>
                      <a:pt x="21682" y="9670"/>
                      <a:pt x="21682" y="21600"/>
                    </a:cubicBezTo>
                    <a:lnTo>
                      <a:pt x="82" y="2160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3" name="Arc 37"/>
              <p:cNvSpPr>
                <a:spLocks/>
              </p:cNvSpPr>
              <p:nvPr/>
            </p:nvSpPr>
            <p:spPr bwMode="auto">
              <a:xfrm>
                <a:off x="3249" y="3820"/>
                <a:ext cx="268" cy="36"/>
              </a:xfrm>
              <a:custGeom>
                <a:avLst/>
                <a:gdLst>
                  <a:gd name="T0" fmla="*/ 268 w 21600"/>
                  <a:gd name="T1" fmla="*/ 36 h 21600"/>
                  <a:gd name="T2" fmla="*/ 0 w 21600"/>
                  <a:gd name="T3" fmla="*/ 0 h 21600"/>
                  <a:gd name="T4" fmla="*/ 268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</a:path>
                  <a:path w="21600" h="21600" stroke="0" extrusionOk="0">
                    <a:moveTo>
                      <a:pt x="21600" y="21600"/>
                    </a:moveTo>
                    <a:cubicBezTo>
                      <a:pt x="9670" y="21600"/>
                      <a:pt x="0" y="11929"/>
                      <a:pt x="0" y="0"/>
                    </a:cubicBezTo>
                    <a:lnTo>
                      <a:pt x="21600" y="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804" name="Arc 38"/>
              <p:cNvSpPr>
                <a:spLocks/>
              </p:cNvSpPr>
              <p:nvPr/>
            </p:nvSpPr>
            <p:spPr bwMode="auto">
              <a:xfrm>
                <a:off x="3516" y="3820"/>
                <a:ext cx="268" cy="36"/>
              </a:xfrm>
              <a:custGeom>
                <a:avLst/>
                <a:gdLst>
                  <a:gd name="T0" fmla="*/ 268 w 21600"/>
                  <a:gd name="T1" fmla="*/ 0 h 21600"/>
                  <a:gd name="T2" fmla="*/ 0 w 21600"/>
                  <a:gd name="T3" fmla="*/ 36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</a:path>
                  <a:path w="21600" h="21600" stroke="0" extrusionOk="0">
                    <a:moveTo>
                      <a:pt x="21600" y="0"/>
                    </a:moveTo>
                    <a:cubicBezTo>
                      <a:pt x="21600" y="11929"/>
                      <a:pt x="11929" y="21599"/>
                      <a:pt x="0" y="2160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9775" name="Line 39"/>
            <p:cNvSpPr>
              <a:spLocks noChangeShapeType="1"/>
            </p:cNvSpPr>
            <p:nvPr/>
          </p:nvSpPr>
          <p:spPr bwMode="auto">
            <a:xfrm>
              <a:off x="2834" y="1416"/>
              <a:ext cx="0" cy="107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6" name="Freeform 40"/>
            <p:cNvSpPr>
              <a:spLocks/>
            </p:cNvSpPr>
            <p:nvPr/>
          </p:nvSpPr>
          <p:spPr bwMode="auto">
            <a:xfrm>
              <a:off x="2830" y="1409"/>
              <a:ext cx="1132" cy="1089"/>
            </a:xfrm>
            <a:custGeom>
              <a:avLst/>
              <a:gdLst>
                <a:gd name="T0" fmla="*/ 0 w 1137"/>
                <a:gd name="T1" fmla="*/ 0 h 1361"/>
                <a:gd name="T2" fmla="*/ 1136 w 1137"/>
                <a:gd name="T3" fmla="*/ 0 h 1361"/>
                <a:gd name="T4" fmla="*/ 1136 w 1137"/>
                <a:gd name="T5" fmla="*/ 1360 h 1361"/>
                <a:gd name="T6" fmla="*/ 0 60000 65536"/>
                <a:gd name="T7" fmla="*/ 0 60000 65536"/>
                <a:gd name="T8" fmla="*/ 0 60000 65536"/>
                <a:gd name="T9" fmla="*/ 0 w 1137"/>
                <a:gd name="T10" fmla="*/ 0 h 1361"/>
                <a:gd name="T11" fmla="*/ 1137 w 1137"/>
                <a:gd name="T12" fmla="*/ 1361 h 13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7" h="1361">
                  <a:moveTo>
                    <a:pt x="0" y="0"/>
                  </a:moveTo>
                  <a:lnTo>
                    <a:pt x="1136" y="0"/>
                  </a:lnTo>
                  <a:lnTo>
                    <a:pt x="1136" y="1360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7" name="Line 41"/>
            <p:cNvSpPr>
              <a:spLocks noChangeShapeType="1"/>
            </p:cNvSpPr>
            <p:nvPr/>
          </p:nvSpPr>
          <p:spPr bwMode="auto">
            <a:xfrm>
              <a:off x="2838" y="2141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8" name="Line 42"/>
            <p:cNvSpPr>
              <a:spLocks noChangeShapeType="1"/>
            </p:cNvSpPr>
            <p:nvPr/>
          </p:nvSpPr>
          <p:spPr bwMode="auto">
            <a:xfrm>
              <a:off x="2838" y="2251"/>
              <a:ext cx="111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79" name="Rectangle 43"/>
            <p:cNvSpPr>
              <a:spLocks noChangeArrowheads="1"/>
            </p:cNvSpPr>
            <p:nvPr/>
          </p:nvSpPr>
          <p:spPr bwMode="auto">
            <a:xfrm>
              <a:off x="3074" y="2125"/>
              <a:ext cx="55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Operand</a:t>
              </a:r>
            </a:p>
          </p:txBody>
        </p:sp>
        <p:sp>
          <p:nvSpPr>
            <p:cNvPr id="159780" name="Rectangle 44"/>
            <p:cNvSpPr>
              <a:spLocks noChangeArrowheads="1"/>
            </p:cNvSpPr>
            <p:nvPr/>
          </p:nvSpPr>
          <p:spPr bwMode="auto">
            <a:xfrm>
              <a:off x="2508" y="2125"/>
              <a:ext cx="337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1350</a:t>
              </a:r>
            </a:p>
          </p:txBody>
        </p:sp>
        <p:sp>
          <p:nvSpPr>
            <p:cNvPr id="159781" name="Oval 45"/>
            <p:cNvSpPr>
              <a:spLocks noChangeArrowheads="1"/>
            </p:cNvSpPr>
            <p:nvPr/>
          </p:nvSpPr>
          <p:spPr bwMode="auto">
            <a:xfrm>
              <a:off x="1571" y="2689"/>
              <a:ext cx="207" cy="16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2" name="Rectangle 46"/>
            <p:cNvSpPr>
              <a:spLocks noChangeArrowheads="1"/>
            </p:cNvSpPr>
            <p:nvPr/>
          </p:nvSpPr>
          <p:spPr bwMode="auto">
            <a:xfrm>
              <a:off x="1571" y="2659"/>
              <a:ext cx="232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2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+</a:t>
              </a:r>
            </a:p>
          </p:txBody>
        </p:sp>
        <p:sp>
          <p:nvSpPr>
            <p:cNvPr id="159783" name="Rectangle 47"/>
            <p:cNvSpPr>
              <a:spLocks noChangeArrowheads="1"/>
            </p:cNvSpPr>
            <p:nvPr/>
          </p:nvSpPr>
          <p:spPr bwMode="auto">
            <a:xfrm>
              <a:off x="1118" y="3054"/>
              <a:ext cx="1115" cy="12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4" name="Rectangle 48"/>
            <p:cNvSpPr>
              <a:spLocks noChangeArrowheads="1"/>
            </p:cNvSpPr>
            <p:nvPr/>
          </p:nvSpPr>
          <p:spPr bwMode="auto">
            <a:xfrm>
              <a:off x="1525" y="3028"/>
              <a:ext cx="26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AC</a:t>
              </a:r>
            </a:p>
          </p:txBody>
        </p:sp>
        <p:sp>
          <p:nvSpPr>
            <p:cNvPr id="159785" name="Freeform 49"/>
            <p:cNvSpPr>
              <a:spLocks/>
            </p:cNvSpPr>
            <p:nvPr/>
          </p:nvSpPr>
          <p:spPr bwMode="auto">
            <a:xfrm>
              <a:off x="905" y="3179"/>
              <a:ext cx="766" cy="110"/>
            </a:xfrm>
            <a:custGeom>
              <a:avLst/>
              <a:gdLst>
                <a:gd name="T0" fmla="*/ 768 w 769"/>
                <a:gd name="T1" fmla="*/ 0 h 137"/>
                <a:gd name="T2" fmla="*/ 768 w 769"/>
                <a:gd name="T3" fmla="*/ 136 h 137"/>
                <a:gd name="T4" fmla="*/ 0 w 769"/>
                <a:gd name="T5" fmla="*/ 136 h 137"/>
                <a:gd name="T6" fmla="*/ 0 60000 65536"/>
                <a:gd name="T7" fmla="*/ 0 60000 65536"/>
                <a:gd name="T8" fmla="*/ 0 60000 65536"/>
                <a:gd name="T9" fmla="*/ 0 w 769"/>
                <a:gd name="T10" fmla="*/ 0 h 137"/>
                <a:gd name="T11" fmla="*/ 769 w 769"/>
                <a:gd name="T12" fmla="*/ 137 h 1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9" h="137">
                  <a:moveTo>
                    <a:pt x="768" y="0"/>
                  </a:moveTo>
                  <a:lnTo>
                    <a:pt x="768" y="136"/>
                  </a:lnTo>
                  <a:lnTo>
                    <a:pt x="0" y="13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6" name="Line 50"/>
            <p:cNvSpPr>
              <a:spLocks noChangeShapeType="1"/>
            </p:cNvSpPr>
            <p:nvPr/>
          </p:nvSpPr>
          <p:spPr bwMode="auto">
            <a:xfrm>
              <a:off x="902" y="2797"/>
              <a:ext cx="0" cy="50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7" name="Line 51"/>
            <p:cNvSpPr>
              <a:spLocks noChangeShapeType="1"/>
            </p:cNvSpPr>
            <p:nvPr/>
          </p:nvSpPr>
          <p:spPr bwMode="auto">
            <a:xfrm>
              <a:off x="895" y="2794"/>
              <a:ext cx="66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8" name="Oval 52"/>
            <p:cNvSpPr>
              <a:spLocks noChangeArrowheads="1"/>
            </p:cNvSpPr>
            <p:nvPr/>
          </p:nvSpPr>
          <p:spPr bwMode="auto">
            <a:xfrm>
              <a:off x="3284" y="2689"/>
              <a:ext cx="215" cy="166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89" name="Rectangle 53"/>
            <p:cNvSpPr>
              <a:spLocks noChangeArrowheads="1"/>
            </p:cNvSpPr>
            <p:nvPr/>
          </p:nvSpPr>
          <p:spPr bwMode="auto">
            <a:xfrm>
              <a:off x="3297" y="2659"/>
              <a:ext cx="232" cy="26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2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+</a:t>
              </a:r>
            </a:p>
          </p:txBody>
        </p:sp>
        <p:sp>
          <p:nvSpPr>
            <p:cNvPr id="159790" name="Rectangle 54"/>
            <p:cNvSpPr>
              <a:spLocks noChangeArrowheads="1"/>
            </p:cNvSpPr>
            <p:nvPr/>
          </p:nvSpPr>
          <p:spPr bwMode="auto">
            <a:xfrm>
              <a:off x="2838" y="3054"/>
              <a:ext cx="1115" cy="12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1" name="Rectangle 55"/>
            <p:cNvSpPr>
              <a:spLocks noChangeArrowheads="1"/>
            </p:cNvSpPr>
            <p:nvPr/>
          </p:nvSpPr>
          <p:spPr bwMode="auto">
            <a:xfrm>
              <a:off x="3267" y="3028"/>
              <a:ext cx="265" cy="16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en-US" altLang="ko-KR" sz="12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AC</a:t>
              </a:r>
            </a:p>
          </p:txBody>
        </p:sp>
        <p:sp>
          <p:nvSpPr>
            <p:cNvPr id="159792" name="Freeform 56"/>
            <p:cNvSpPr>
              <a:spLocks/>
            </p:cNvSpPr>
            <p:nvPr/>
          </p:nvSpPr>
          <p:spPr bwMode="auto">
            <a:xfrm>
              <a:off x="2617" y="3173"/>
              <a:ext cx="773" cy="110"/>
            </a:xfrm>
            <a:custGeom>
              <a:avLst/>
              <a:gdLst>
                <a:gd name="T0" fmla="*/ 776 w 777"/>
                <a:gd name="T1" fmla="*/ 0 h 137"/>
                <a:gd name="T2" fmla="*/ 776 w 777"/>
                <a:gd name="T3" fmla="*/ 136 h 137"/>
                <a:gd name="T4" fmla="*/ 0 w 777"/>
                <a:gd name="T5" fmla="*/ 136 h 137"/>
                <a:gd name="T6" fmla="*/ 0 60000 65536"/>
                <a:gd name="T7" fmla="*/ 0 60000 65536"/>
                <a:gd name="T8" fmla="*/ 0 60000 65536"/>
                <a:gd name="T9" fmla="*/ 0 w 777"/>
                <a:gd name="T10" fmla="*/ 0 h 137"/>
                <a:gd name="T11" fmla="*/ 777 w 777"/>
                <a:gd name="T12" fmla="*/ 137 h 1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7">
                  <a:moveTo>
                    <a:pt x="776" y="0"/>
                  </a:moveTo>
                  <a:lnTo>
                    <a:pt x="776" y="136"/>
                  </a:lnTo>
                  <a:lnTo>
                    <a:pt x="0" y="136"/>
                  </a:lnTo>
                </a:path>
              </a:pathLst>
            </a:custGeom>
            <a:noFill/>
            <a:ln w="254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3" name="Line 57"/>
            <p:cNvSpPr>
              <a:spLocks noChangeShapeType="1"/>
            </p:cNvSpPr>
            <p:nvPr/>
          </p:nvSpPr>
          <p:spPr bwMode="auto">
            <a:xfrm>
              <a:off x="2609" y="2797"/>
              <a:ext cx="0" cy="48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4" name="Rectangle 58"/>
            <p:cNvSpPr>
              <a:spLocks noChangeArrowheads="1"/>
            </p:cNvSpPr>
            <p:nvPr/>
          </p:nvSpPr>
          <p:spPr bwMode="auto">
            <a:xfrm>
              <a:off x="1131" y="1178"/>
              <a:ext cx="882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defTabSz="762000" rtl="1" eaLnBrk="0" hangingPunct="0">
                <a:lnSpc>
                  <a:spcPct val="90000"/>
                </a:lnSpc>
              </a:pPr>
              <a:r>
                <a:rPr kumimoji="1" lang="ar-SA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آدرس دهي مستقيم</a:t>
              </a:r>
              <a:endPara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59795" name="Rectangle 59"/>
            <p:cNvSpPr>
              <a:spLocks noChangeArrowheads="1"/>
            </p:cNvSpPr>
            <p:nvPr/>
          </p:nvSpPr>
          <p:spPr bwMode="auto">
            <a:xfrm>
              <a:off x="2889" y="1165"/>
              <a:ext cx="1047" cy="17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defTabSz="762000" eaLnBrk="0" hangingPunct="0">
                <a:lnSpc>
                  <a:spcPct val="90000"/>
                </a:lnSpc>
              </a:pPr>
              <a:r>
                <a:rPr kumimoji="1" lang="ar-SA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آدرس دهي</a:t>
              </a:r>
              <a:r>
                <a:rPr kumimoji="1" lang="fa-IR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 غير</a:t>
              </a:r>
              <a:r>
                <a:rPr kumimoji="1" lang="ar-SA" altLang="ko-KR" sz="1400" b="1" u="none">
                  <a:solidFill>
                    <a:srgbClr val="000000"/>
                  </a:solidFill>
                  <a:ea typeface="굴림" pitchFamily="34" charset="-127"/>
                  <a:cs typeface="B Nazanin" panose="00000400000000000000" pitchFamily="2" charset="-78"/>
                </a:rPr>
                <a:t> مستقيم</a:t>
              </a:r>
              <a:endPara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159796" name="Line 60"/>
            <p:cNvSpPr>
              <a:spLocks noChangeShapeType="1"/>
            </p:cNvSpPr>
            <p:nvPr/>
          </p:nvSpPr>
          <p:spPr bwMode="auto">
            <a:xfrm>
              <a:off x="2611" y="2800"/>
              <a:ext cx="669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7" name="Line 61"/>
            <p:cNvSpPr>
              <a:spLocks noChangeShapeType="1"/>
            </p:cNvSpPr>
            <p:nvPr/>
          </p:nvSpPr>
          <p:spPr bwMode="auto">
            <a:xfrm>
              <a:off x="3384" y="2250"/>
              <a:ext cx="0" cy="4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8" name="Line 62"/>
            <p:cNvSpPr>
              <a:spLocks noChangeShapeType="1"/>
            </p:cNvSpPr>
            <p:nvPr/>
          </p:nvSpPr>
          <p:spPr bwMode="auto">
            <a:xfrm>
              <a:off x="1668" y="2076"/>
              <a:ext cx="0" cy="5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799" name="Line 63"/>
            <p:cNvSpPr>
              <a:spLocks noChangeShapeType="1"/>
            </p:cNvSpPr>
            <p:nvPr/>
          </p:nvSpPr>
          <p:spPr bwMode="auto">
            <a:xfrm>
              <a:off x="1674" y="2856"/>
              <a:ext cx="0" cy="18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800" name="Line 64"/>
            <p:cNvSpPr>
              <a:spLocks noChangeShapeType="1"/>
            </p:cNvSpPr>
            <p:nvPr/>
          </p:nvSpPr>
          <p:spPr bwMode="auto">
            <a:xfrm>
              <a:off x="3390" y="2862"/>
              <a:ext cx="0" cy="2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40125" y="428625"/>
            <a:ext cx="2324354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ثبات‌هاي پردازنده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0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71475" y="1009650"/>
            <a:ext cx="8115300" cy="5378450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400" dirty="0" smtClean="0"/>
              <a:t>يک پردازنده تعداد زيادي ثبات براي نگهداري دستورالعمل‌ها، آدرس‌ها و داده‌ها و ... دارد.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endParaRPr lang="fa-IR" altLang="ko-KR" sz="2400" dirty="0" smtClean="0"/>
          </a:p>
          <a:p>
            <a:pPr algn="r" rtl="1" eaLnBrk="1" hangingPunct="1"/>
            <a:r>
              <a:rPr lang="fa-IR" altLang="ko-KR" sz="2400" dirty="0" smtClean="0"/>
              <a:t>پردازنده يک ثبات به نام شمارنده برنامه </a:t>
            </a:r>
            <a:r>
              <a:rPr lang="en-US" altLang="ko-KR" sz="2400" i="1" dirty="0" smtClean="0">
                <a:ea typeface="굴림" pitchFamily="34" charset="-127"/>
              </a:rPr>
              <a:t>Program Counter</a:t>
            </a:r>
            <a:r>
              <a:rPr lang="fa-IR" altLang="ko-KR" sz="2400" i="1" dirty="0" smtClean="0"/>
              <a:t> </a:t>
            </a:r>
            <a:r>
              <a:rPr lang="en-US" altLang="ko-KR" sz="2400" dirty="0" smtClean="0">
                <a:ea typeface="굴림" pitchFamily="34" charset="-127"/>
              </a:rPr>
              <a:t>(</a:t>
            </a:r>
            <a:r>
              <a:rPr lang="en-US" altLang="ko-KR" sz="2400" dirty="0" smtClean="0">
                <a:solidFill>
                  <a:schemeClr val="tx2"/>
                </a:solidFill>
                <a:ea typeface="굴림" pitchFamily="34" charset="-127"/>
              </a:rPr>
              <a:t>PC</a:t>
            </a:r>
            <a:r>
              <a:rPr lang="en-US" altLang="ko-KR" sz="2400" dirty="0" smtClean="0">
                <a:ea typeface="굴림" pitchFamily="34" charset="-127"/>
              </a:rPr>
              <a:t>)</a:t>
            </a:r>
            <a:r>
              <a:rPr lang="fa-IR" altLang="ko-KR" sz="2400" dirty="0" smtClean="0"/>
              <a:t> دارد که آدرس دستوري را که بايد اجرا شود، نگه مي‌دارد.</a:t>
            </a:r>
          </a:p>
          <a:p>
            <a:pPr lvl="1" algn="r" rtl="1" eaLnBrk="1" hangingPunct="1"/>
            <a:r>
              <a:rPr lang="fa-IR" altLang="ko-KR" sz="2000" dirty="0" smtClean="0"/>
              <a:t>چون حافظه در کامپيوتر پايه 4096 کلمه دارد پس </a:t>
            </a:r>
            <a:r>
              <a:rPr lang="en-US" altLang="ko-KR" sz="2000" dirty="0" smtClean="0">
                <a:ea typeface="굴림" pitchFamily="34" charset="-127"/>
              </a:rPr>
              <a:t>PC</a:t>
            </a:r>
            <a:r>
              <a:rPr lang="fa-IR" altLang="ko-KR" sz="2000" dirty="0" smtClean="0"/>
              <a:t> 12 بيتي است.</a:t>
            </a:r>
            <a:r>
              <a:rPr lang="en-US" altLang="ko-KR" sz="2000" dirty="0" smtClean="0">
                <a:ea typeface="굴림" pitchFamily="34" charset="-127"/>
              </a:rPr>
              <a:t> </a:t>
            </a:r>
            <a:endParaRPr lang="fa-IR" altLang="ko-KR" sz="2000" dirty="0" smtClean="0"/>
          </a:p>
          <a:p>
            <a:pPr algn="r" rtl="1" eaLnBrk="1" hangingPunct="1"/>
            <a:r>
              <a:rPr lang="fa-IR" altLang="ko-KR" sz="2400" dirty="0" smtClean="0"/>
              <a:t>در آدرس دهي مستقيم يا غير مستقيم پردازنده براي آنکه آدرس عملوند را نگه دارد از يک ثبات به نام ثبات آدرس </a:t>
            </a:r>
            <a:r>
              <a:rPr lang="en-US" altLang="ko-KR" sz="2400" dirty="0" smtClean="0">
                <a:ea typeface="굴림" pitchFamily="34" charset="-127"/>
              </a:rPr>
              <a:t>Address register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ea typeface="굴림" pitchFamily="34" charset="-127"/>
              </a:rPr>
              <a:t>AR</a:t>
            </a:r>
            <a:r>
              <a:rPr lang="fa-IR" altLang="ko-KR" sz="2400" dirty="0" smtClean="0"/>
              <a:t>)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استفاده مي‌کند. </a:t>
            </a:r>
          </a:p>
          <a:p>
            <a:pPr lvl="1" algn="r" rtl="1" eaLnBrk="1" hangingPunct="1"/>
            <a:r>
              <a:rPr lang="fa-IR" altLang="ko-KR" sz="2000" dirty="0" smtClean="0"/>
              <a:t>چون حافظه در کامپيوتر پايه 4096 کلمه دارد پس </a:t>
            </a:r>
            <a:r>
              <a:rPr lang="en-US" altLang="ko-KR" sz="2000" dirty="0" smtClean="0">
                <a:ea typeface="굴림" pitchFamily="34" charset="-127"/>
              </a:rPr>
              <a:t>AR</a:t>
            </a:r>
            <a:r>
              <a:rPr lang="fa-IR" altLang="ko-KR" sz="2000" dirty="0" smtClean="0"/>
              <a:t> 12 بيتي است.</a:t>
            </a:r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400" dirty="0" smtClean="0"/>
              <a:t>پس از آنکه عملوند در حافظه پيدا شد، در آدرس‌دهي مستقيم يا غير مستقيم، عملوند به يک ثبات به نام ثبات داده </a:t>
            </a:r>
            <a:r>
              <a:rPr lang="en-US" altLang="ko-KR" sz="2400" i="1" dirty="0" smtClean="0">
                <a:ea typeface="굴림" pitchFamily="34" charset="-127"/>
              </a:rPr>
              <a:t>Data Register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ea typeface="굴림" pitchFamily="34" charset="-127"/>
              </a:rPr>
              <a:t>DR</a:t>
            </a:r>
            <a:r>
              <a:rPr lang="fa-IR" altLang="ko-KR" sz="2400" dirty="0" smtClean="0"/>
              <a:t>) منتقل مي‌شود.</a:t>
            </a:r>
          </a:p>
          <a:p>
            <a:pPr algn="r" rtl="1" eaLnBrk="1" hangingPunct="1"/>
            <a:r>
              <a:rPr lang="fa-IR" altLang="ko-KR" sz="2400" dirty="0" smtClean="0"/>
              <a:t>کامپيوتر پايه يک ثبات همه منظوره به نام انباره </a:t>
            </a:r>
            <a:r>
              <a:rPr lang="en-US" altLang="ko-KR" sz="2400" i="1" dirty="0" smtClean="0">
                <a:ea typeface="굴림" pitchFamily="34" charset="-127"/>
              </a:rPr>
              <a:t>Accumulator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solidFill>
                  <a:schemeClr val="tx2"/>
                </a:solidFill>
                <a:ea typeface="굴림" pitchFamily="34" charset="-127"/>
              </a:rPr>
              <a:t>AC</a:t>
            </a:r>
            <a:r>
              <a:rPr lang="fa-IR" altLang="ko-KR" sz="2400" dirty="0" smtClean="0"/>
              <a:t>) نيز دارد.</a:t>
            </a:r>
            <a:endParaRPr lang="en-US" altLang="ko-KR" sz="24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40125" y="428625"/>
            <a:ext cx="2324354" cy="495713"/>
          </a:xfrm>
          <a:noFill/>
        </p:spPr>
        <p:txBody>
          <a:bodyPr wrap="none" lIns="63500" tIns="25400" rIns="63500" bIns="25400" anchor="t">
            <a:spAutoFit/>
          </a:bodyPr>
          <a:lstStyle/>
          <a:p>
            <a:pPr eaLnBrk="1" hangingPunct="1">
              <a:lnSpc>
                <a:spcPct val="87000"/>
              </a:lnSpc>
            </a:pPr>
            <a:r>
              <a:rPr lang="fa-IR" altLang="ko-KR" sz="3200" dirty="0" smtClean="0">
                <a:solidFill>
                  <a:srgbClr val="C00000"/>
                </a:solidFill>
              </a:rPr>
              <a:t>ثبات‌هاي پردازنده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71475" y="1009650"/>
            <a:ext cx="8401050" cy="5378450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اهميت ثبات همه منظوره آن است که مي‌توان در دستورات به آن ارجاع داد.</a:t>
            </a:r>
            <a:endParaRPr lang="en-US" altLang="ko-KR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000" dirty="0" smtClean="0"/>
              <a:t>مثلا مي توان </a:t>
            </a:r>
            <a:r>
              <a:rPr lang="en-US" altLang="ko-KR" sz="2000" dirty="0" smtClean="0">
                <a:ea typeface="굴림" pitchFamily="34" charset="-127"/>
              </a:rPr>
              <a:t>AC</a:t>
            </a:r>
            <a:r>
              <a:rPr lang="fa-IR" altLang="ko-KR" sz="2000" dirty="0" smtClean="0"/>
              <a:t> را به يک مکان خاص از حافظه منتقل کرد يا مکان خاص از حافظه را به </a:t>
            </a:r>
            <a:r>
              <a:rPr lang="en-US" altLang="ko-KR" sz="2000" dirty="0" smtClean="0">
                <a:ea typeface="굴림" pitchFamily="34" charset="-127"/>
              </a:rPr>
              <a:t>AC</a:t>
            </a:r>
            <a:r>
              <a:rPr lang="fa-IR" altLang="ko-KR" sz="2000" dirty="0" smtClean="0"/>
              <a:t> منتقل کرد. </a:t>
            </a:r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400" dirty="0" smtClean="0"/>
              <a:t>در کامپيوتر پايه از يک ثبات براي نگهداري داده‌هاي مياني يا موقتي استفاده شده است به اين ثبات، ثبات موقتي </a:t>
            </a:r>
            <a:r>
              <a:rPr lang="en-US" altLang="ko-KR" sz="2400" i="1" dirty="0" smtClean="0">
                <a:ea typeface="굴림" pitchFamily="34" charset="-127"/>
              </a:rPr>
              <a:t>Temporary Register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ea typeface="굴림" pitchFamily="34" charset="-127"/>
              </a:rPr>
              <a:t>TR</a:t>
            </a:r>
            <a:r>
              <a:rPr lang="fa-IR" altLang="ko-KR" sz="2400" dirty="0" smtClean="0"/>
              <a:t>) مي‌گويند.</a:t>
            </a:r>
          </a:p>
          <a:p>
            <a:pPr algn="r" rtl="1" eaLnBrk="1" hangingPunct="1"/>
            <a:r>
              <a:rPr lang="fa-IR" altLang="ko-KR" sz="2400" dirty="0" smtClean="0"/>
              <a:t>کامپيوتر پايه يک مدل بسيار ساده ورودي/خروجي دارد.</a:t>
            </a:r>
            <a:endParaRPr lang="en-US" altLang="ko-KR" sz="2400" dirty="0" smtClean="0"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000" dirty="0" smtClean="0"/>
              <a:t>دستگاه هاي ورودي کاراکترهاي 8 بيتي را به پردازنده مي‌فرستند.</a:t>
            </a:r>
          </a:p>
          <a:p>
            <a:pPr lvl="1" algn="r" rtl="1" eaLnBrk="1" hangingPunct="1"/>
            <a:r>
              <a:rPr lang="fa-IR" altLang="ko-KR" sz="2000" dirty="0" smtClean="0"/>
              <a:t>پردازنده کاراکترهاي 8 بيتي را به دستگاه‌هاي خروجي مي‌فرستد.</a:t>
            </a:r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400" dirty="0" smtClean="0"/>
              <a:t>ثبات ورودي </a:t>
            </a:r>
            <a:r>
              <a:rPr lang="en-US" altLang="ko-KR" sz="2400" i="1" dirty="0" smtClean="0">
                <a:ea typeface="굴림" pitchFamily="34" charset="-127"/>
              </a:rPr>
              <a:t>Input Register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ea typeface="굴림" pitchFamily="34" charset="-127"/>
              </a:rPr>
              <a:t>INPR</a:t>
            </a:r>
            <a:r>
              <a:rPr lang="fa-IR" altLang="ko-KR" sz="2400" dirty="0" smtClean="0"/>
              <a:t>) داده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8 بيتي را که از دستگاه ورودي رسيده است نگه مي‌دارد.</a:t>
            </a:r>
          </a:p>
          <a:p>
            <a:pPr algn="r" rtl="1" eaLnBrk="1" hangingPunct="1"/>
            <a:r>
              <a:rPr lang="fa-IR" altLang="ko-KR" sz="2400" dirty="0" smtClean="0"/>
              <a:t>ثبات خروجي</a:t>
            </a:r>
            <a:r>
              <a:rPr lang="en-US" altLang="ko-KR" sz="2400" i="1" dirty="0" smtClean="0">
                <a:ea typeface="굴림" pitchFamily="34" charset="-127"/>
              </a:rPr>
              <a:t>Output Register</a:t>
            </a:r>
            <a:r>
              <a:rPr lang="en-US" altLang="ko-KR" sz="2400" dirty="0" smtClean="0">
                <a:ea typeface="굴림" pitchFamily="34" charset="-127"/>
              </a:rPr>
              <a:t> </a:t>
            </a:r>
            <a:r>
              <a:rPr lang="fa-IR" altLang="ko-KR" sz="2400" dirty="0" smtClean="0"/>
              <a:t> (</a:t>
            </a:r>
            <a:r>
              <a:rPr lang="en-US" altLang="ko-KR" sz="2400" dirty="0" smtClean="0">
                <a:ea typeface="굴림" pitchFamily="34" charset="-127"/>
              </a:rPr>
              <a:t>OUTR</a:t>
            </a:r>
            <a:r>
              <a:rPr lang="fa-IR" altLang="ko-KR" sz="2400" dirty="0" smtClean="0"/>
              <a:t>) داده 8 بيتي را که به دستگاه خروجي فرستاده مي‌شود نگه مي‌دارد.</a:t>
            </a:r>
          </a:p>
          <a:p>
            <a:pPr eaLnBrk="1" hangingPunct="1"/>
            <a:endParaRPr lang="en-US" altLang="ko-KR" sz="2400" dirty="0" smtClean="0">
              <a:ea typeface="굴림" pitchFamily="34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98DC72-7BE7-43E6-98F3-E10724DAEA1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9377</TotalTime>
  <Words>4686</Words>
  <Application>Microsoft Office PowerPoint</Application>
  <PresentationFormat>On-screen Show (4:3)</PresentationFormat>
  <Paragraphs>1085</Paragraphs>
  <Slides>54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54</vt:i4>
      </vt:variant>
    </vt:vector>
  </HeadingPairs>
  <TitlesOfParts>
    <vt:vector size="73" baseType="lpstr">
      <vt:lpstr>Arial</vt:lpstr>
      <vt:lpstr>B Nasim</vt:lpstr>
      <vt:lpstr>B Nazanin</vt:lpstr>
      <vt:lpstr>B Titr</vt:lpstr>
      <vt:lpstr>Calibri</vt:lpstr>
      <vt:lpstr>Century Schoolbook</vt:lpstr>
      <vt:lpstr>굴림</vt:lpstr>
      <vt:lpstr>휴먼매직체</vt:lpstr>
      <vt:lpstr>Monotype Sorts</vt:lpstr>
      <vt:lpstr>Nazanin</vt:lpstr>
      <vt:lpstr>Symbol</vt:lpstr>
      <vt:lpstr>Times New Roman</vt:lpstr>
      <vt:lpstr>Wingdings</vt:lpstr>
      <vt:lpstr>Wingdings 2</vt:lpstr>
      <vt:lpstr>Oriel</vt:lpstr>
      <vt:lpstr>Equation</vt:lpstr>
      <vt:lpstr>VISIO</vt:lpstr>
      <vt:lpstr>수식</vt:lpstr>
      <vt:lpstr>워크시트</vt:lpstr>
      <vt:lpstr>PowerPoint Presentation</vt:lpstr>
      <vt:lpstr>سازمان و طراحي کامپيوتر پايه</vt:lpstr>
      <vt:lpstr>مقدمه</vt:lpstr>
      <vt:lpstr>کامپيوتر پايه</vt:lpstr>
      <vt:lpstr>دستورالعمل‌ها</vt:lpstr>
      <vt:lpstr>فرمت دستوالعمل‌ها</vt:lpstr>
      <vt:lpstr>روش‌هاي آدرس‌دهي Addressing Mode))</vt:lpstr>
      <vt:lpstr>ثبات‌هاي پردازنده</vt:lpstr>
      <vt:lpstr>ثبات‌هاي پردازنده</vt:lpstr>
      <vt:lpstr>ثبات‌هاي کامپيوتر پايه</vt:lpstr>
      <vt:lpstr>سيستم گذرگاه عمومي</vt:lpstr>
      <vt:lpstr>سيستم گذرگاه عمومي</vt:lpstr>
      <vt:lpstr>سيستم گذرگاه عمومي</vt:lpstr>
      <vt:lpstr>سيستم گذرگاه عمومي</vt:lpstr>
      <vt:lpstr>سيستم گذرگاه عمومي</vt:lpstr>
      <vt:lpstr>PowerPoint Presentation</vt:lpstr>
      <vt:lpstr>دستورالعمل‌هاي کامپيوتر پايه</vt:lpstr>
      <vt:lpstr>سيستم گذرگاه عمومي</vt:lpstr>
      <vt:lpstr>دستوالعمل‌هاي کامپيوتر پايه</vt:lpstr>
      <vt:lpstr>كامل بودن مجموعة دستورالعمل‌ها</vt:lpstr>
      <vt:lpstr>نحوه‌ي اجراي دستورات در سيستم‌هاي ديجيتال</vt:lpstr>
      <vt:lpstr>واحد كنترل</vt:lpstr>
      <vt:lpstr>زمان‌بندي و كنترل</vt:lpstr>
      <vt:lpstr>سيگنالهاي زمان‌بندي</vt:lpstr>
      <vt:lpstr>واكشي وكدگشايي</vt:lpstr>
      <vt:lpstr>تعيين نوع دستورالعمل</vt:lpstr>
      <vt:lpstr>اجراء فرامين</vt:lpstr>
      <vt:lpstr>PowerPoint Presentation</vt:lpstr>
      <vt:lpstr>PowerPoint Presentation</vt:lpstr>
      <vt:lpstr>PowerPoint Presentation</vt:lpstr>
      <vt:lpstr>PowerPoint Presentation</vt:lpstr>
      <vt:lpstr>دستورالعمل‌ حافظه‌اي ISZ : </vt:lpstr>
      <vt:lpstr>ليست كلي ريزعملياتها (رجوع به حافظه)</vt:lpstr>
      <vt:lpstr>ليست كلي ريزعملياتها (دستورات رجوع به رجيستر و I/O تماما در T3 اجرا مي‌شوند)</vt:lpstr>
      <vt:lpstr>ورودی – خروجی</vt:lpstr>
      <vt:lpstr>نحوه ارتباط با ورودی – خروجی</vt:lpstr>
      <vt:lpstr>ایجاد همزمانی ( سنکرون کردن) بین ورودی و کامپیوتر</vt:lpstr>
      <vt:lpstr>ایجاد همزمانی ( سنکرون کردن) بین خروجی و کامپیوتر</vt:lpstr>
      <vt:lpstr>اجرای دستور  I/O</vt:lpstr>
      <vt:lpstr>دو راه برای اطلاع از ورودی و خروجی :</vt:lpstr>
      <vt:lpstr>وقفه در کامپیوتر پایه</vt:lpstr>
      <vt:lpstr>تاثیر وقفه در روند اجرای دستورات کامپیوتر پایه : </vt:lpstr>
      <vt:lpstr>اجرای سیکل وقفه</vt:lpstr>
      <vt:lpstr>تشخیص وقوع وقفه : </vt:lpstr>
      <vt:lpstr>ثبت وقوع وقفه :</vt:lpstr>
      <vt:lpstr>روند اجراي سیکل وقفه : </vt:lpstr>
      <vt:lpstr>سیکل وقفه : </vt:lpstr>
      <vt:lpstr>سیکل وقفه 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تمرين سري يک</vt:lpstr>
    </vt:vector>
  </TitlesOfParts>
  <Company>e.g.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Ahmad Mahmoodi</dc:creator>
  <cp:lastModifiedBy>Windows User</cp:lastModifiedBy>
  <cp:revision>80</cp:revision>
  <dcterms:created xsi:type="dcterms:W3CDTF">2011-02-26T19:49:02Z</dcterms:created>
  <dcterms:modified xsi:type="dcterms:W3CDTF">2018-03-10T03:30:48Z</dcterms:modified>
</cp:coreProperties>
</file>